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  <p:sldId id="296" r:id="rId41"/>
    <p:sldId id="297" r:id="rId42"/>
    <p:sldId id="298" r:id="rId43"/>
    <p:sldId id="299" r:id="rId44"/>
    <p:sldId id="300" r:id="rId45"/>
    <p:sldId id="302" r:id="rId46"/>
    <p:sldId id="301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4" autoAdjust="0"/>
  </p:normalViewPr>
  <p:slideViewPr>
    <p:cSldViewPr snapToGrid="0">
      <p:cViewPr>
        <p:scale>
          <a:sx n="66" d="100"/>
          <a:sy n="66" d="100"/>
        </p:scale>
        <p:origin x="-86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F4E3B-34E4-430A-94EA-951398CDC1D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BE5AC-23BC-43A7-A96B-3910C0924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7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D83A63-06B2-435B-9763-74F368CDB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2D4C7D40-3CB5-4711-BE64-8729BF1D3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E86E7F-B078-4D31-AF6E-03C27CB9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506AA1-3A36-4451-8337-A12E346C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49ED1B-D76E-4F6C-87A8-5770675F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B57958-C827-4A12-BD4F-A2D6CBCC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4D6AFE2-BC89-4755-A9FC-A18AA7BC5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B514B75-0FE9-4C37-AABD-3BC5B881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7175A58-E8D0-4B04-AADA-CA44F4E2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EC5BEC3-4477-4FD0-843A-E50316CD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55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3566C60-EADE-4BDB-AAEE-67DA064A8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4852372-DA75-4E6A-9B0C-6EEA63A19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D25C5FD-32FD-4733-992B-8AA15774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BA6E12C-C170-40AE-9B5E-16F3A388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7B9ABD4-7E6B-4159-9BB4-E8D8D57F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6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AAD2F52-FD68-4479-842E-18B4B74B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AC17036-5584-4558-AA6A-989554EF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1A23B20-500B-44A2-913E-0F8B7676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A402A6A-53A5-43E7-8AF7-6AA01BBD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7EB8BA9-F1B0-4715-98C6-43C571FE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BF2F8B-EBB0-4DC8-85AF-4B3E9DB1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44E731D-1B48-4523-B515-73A0A735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46C6D81-704E-4608-9088-DC941124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45F308-7CE5-4241-8BF4-34312791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5E35E11-C4D1-40FB-A143-FFE6372E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3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2A058E8-F298-45EA-AD47-88111FAD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5C2D79A-81FD-4CE8-89C6-AC3902467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8F562D7-1EF4-4428-9819-5C1508FA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F23E878-28F5-459D-8388-31D4A58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B5020F0-5B1A-4428-A009-FFFA44AD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987437-CDEE-4454-80B4-2A2BC5DA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5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CC55CA2-AD57-41EE-AD69-A665034A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7900E21-81CA-4812-B393-36AF8A757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14BD515-ED5C-4B78-BE41-8473626EF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E9861CC-59E5-4CE8-B88D-683EB82DF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8CF6FD5-7DA3-4C5D-8843-F35321F06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71909DFE-0279-4AC0-9890-D6A21AA2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FD55B73-CE1C-4E83-BE1D-0B26FEAE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008FE251-531E-40E1-8905-288F8467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8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A24240-4638-44EB-B7B9-2E886559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3A6D659-EB16-48AE-A19B-76E99538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62DBE54-B3B6-4FFF-B1C8-4AB60172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F2C4888-A138-4D82-BE8C-C1400DBD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9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6F953D8-F1BE-4363-BD5B-0104B28D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3FD7383-15B8-4B48-A0D0-8CBEE7F3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142BA03-F5DF-4BE0-87DA-1950391F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7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CB3F84-FCDA-4985-B662-83C87BBF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0CB7356-4213-42FF-8694-88A7AD2D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88BB166-DD50-4D75-AB46-2A015A008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E87EFB3-AFCB-40D9-94DA-40BF57F7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45894EC-C846-4BFF-A8AD-6807FE85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CC301DD-691D-4CF0-901F-D696E12B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2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3B0D7C8-90CB-4117-A080-49F0836F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F1FDCBF-D9FB-4C72-9F18-1C409BDF4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968A08D-DDBF-42CC-8DF7-8693D0CC6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C0D1224-299B-4F96-9B57-718D431F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52FC77D-67C0-4DE4-B6FD-C84C8EA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362FBFE-7F0A-46E1-A08C-C70B1976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E6442FA-2A3E-41A7-9DDA-91579460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C33357F-0DD2-4B49-9A3E-F467575AB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F8ED03-FE8D-42DA-BE92-10134A2DE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F0B7-F72B-414A-B384-27F7E34A933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76E383F-FCFC-4B2B-A3C4-0D21CC171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B6485B0-4BA7-47B6-B504-6291044EA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7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9979" y="2238943"/>
            <a:ext cx="83920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机器学习基础篇章</a:t>
            </a:r>
            <a:endParaRPr lang="zh-CN" altLang="en-US" sz="8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54740" y="3804416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华能信托 王宇韬</a:t>
            </a:r>
          </a:p>
        </p:txBody>
      </p:sp>
    </p:spTree>
    <p:extLst>
      <p:ext uri="{BB962C8B-B14F-4D97-AF65-F5344CB8AC3E}">
        <p14:creationId xmlns:p14="http://schemas.microsoft.com/office/powerpoint/2010/main" val="401900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我们采用上方的购物篮数据演示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算法的计算步骤，数据如下所示：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98230"/>
              </p:ext>
            </p:extLst>
          </p:nvPr>
        </p:nvGraphicFramePr>
        <p:xfrm>
          <a:off x="3626757" y="3862917"/>
          <a:ext cx="4938486" cy="2651760"/>
        </p:xfrm>
        <a:graphic>
          <a:graphicData uri="http://schemas.openxmlformats.org/drawingml/2006/table">
            <a:tbl>
              <a:tblPr/>
              <a:tblGrid>
                <a:gridCol w="1861458"/>
                <a:gridCol w="3077028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购买商品列表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A,B,C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A,B,C,D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B,C,D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6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步骤一：设定最小支持度和最小置信度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首先设定最小支持度为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举例来说，如果某一项集只出现了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次，例如项集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{A,B,C,D}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，那么其支持度只有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，小于最小支持度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，其就不是频繁项集，那么也就很难从该项集中挖掘出什么强关联规则，例如就没有理由挖掘出类似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B, C} → {D}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这样的关联规则，即买了商品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的用户也会买商品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这样的规则。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2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而项集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出现的次数有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次，其支持度为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，属于频繁项集，即商品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经常同时出现，因此很有可能就能挖掘出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{B} → {C}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这样的强关联规则（还需要经过步骤三的最小置信度检验，等会讲），即买了商品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的用户也会去买商品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，这样对于买了商品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的用户就可以给他们推荐商品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算法采用了一个精巧的思路来加快运算速度：先计算长度为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的项集，然后挖掘其中的频繁项集；再将长度为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的频繁项集进行排列组合，从中挖掘长度为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的频繁项集，然后以此类推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逻辑是一个迭代判断的思想：如果连长度为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的项集都不是频繁项集，那就不用考虑长度为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的项集了，即如果在迭代的过程发现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不是频繁项集，那么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B, C, D}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必然不是频繁项集，也就不用去考虑它了。利用这个逻辑在数据量较大的时候可以提高运算速度。</a:t>
            </a:r>
          </a:p>
        </p:txBody>
      </p:sp>
    </p:spTree>
    <p:extLst>
      <p:ext uri="{BB962C8B-B14F-4D97-AF65-F5344CB8AC3E}">
        <p14:creationId xmlns:p14="http://schemas.microsoft.com/office/powerpoint/2010/main" val="30410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首先计算长度为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的候选项集，扫描交易数据集，统计每种商品出现的次数，如下表所示：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13901"/>
              </p:ext>
            </p:extLst>
          </p:nvPr>
        </p:nvGraphicFramePr>
        <p:xfrm>
          <a:off x="3686628" y="3956477"/>
          <a:ext cx="5457370" cy="2209800"/>
        </p:xfrm>
        <a:graphic>
          <a:graphicData uri="http://schemas.openxmlformats.org/drawingml/2006/table">
            <a:tbl>
              <a:tblPr/>
              <a:tblGrid>
                <a:gridCol w="2510970"/>
                <a:gridCol w="2946400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7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的频繁项集进行两两组合，形成长度为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的候选集，扫描交易数据集，统计各个候选项集在购物篮事务中出现的次数，如下表所示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96599"/>
              </p:ext>
            </p:extLst>
          </p:nvPr>
        </p:nvGraphicFramePr>
        <p:xfrm>
          <a:off x="2995384" y="4008611"/>
          <a:ext cx="6424387" cy="1981200"/>
        </p:xfrm>
        <a:graphic>
          <a:graphicData uri="http://schemas.openxmlformats.org/drawingml/2006/table">
            <a:tbl>
              <a:tblPr/>
              <a:tblGrid>
                <a:gridCol w="1550308"/>
                <a:gridCol w="1709965"/>
                <a:gridCol w="1390651"/>
                <a:gridCol w="1773463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3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的频繁项集进行两两组合，形成长度为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的候选集，扫描交易数据集，统计各个候选项集在购物篮事务中出现的次数，如下表所示：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96359"/>
              </p:ext>
            </p:extLst>
          </p:nvPr>
        </p:nvGraphicFramePr>
        <p:xfrm>
          <a:off x="2995269" y="4284382"/>
          <a:ext cx="6424387" cy="1691640"/>
        </p:xfrm>
        <a:graphic>
          <a:graphicData uri="http://schemas.openxmlformats.org/drawingml/2006/table">
            <a:tbl>
              <a:tblPr/>
              <a:tblGrid>
                <a:gridCol w="1550308"/>
                <a:gridCol w="1709965"/>
                <a:gridCol w="1390651"/>
                <a:gridCol w="1773463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B, 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C,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C,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二：根据最小支持度找出所有的频繁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两个数据之间，所以我们需要选择长度大于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的频繁项集，长度大于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的所有频繁项集如下表所示：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13142"/>
              </p:ext>
            </p:extLst>
          </p:nvPr>
        </p:nvGraphicFramePr>
        <p:xfrm>
          <a:off x="1908628" y="4031725"/>
          <a:ext cx="8374744" cy="2575560"/>
        </p:xfrm>
        <a:graphic>
          <a:graphicData uri="http://schemas.openxmlformats.org/drawingml/2006/table">
            <a:tbl>
              <a:tblPr/>
              <a:tblGrid>
                <a:gridCol w="2093686"/>
                <a:gridCol w="2093686"/>
                <a:gridCol w="2093686"/>
                <a:gridCol w="2093686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商品项集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包含该项集的事务数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B, 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C,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8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步骤三：根据最小置信度发现强关联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举个例子来说，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是频繁项集，那么能否得出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{B, C} → {A}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这样的强关联规则呢？答案是不行的，因为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在所有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次事务中共出现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共出现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节中置信度相关知识点，所以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{B, C} → {A}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这条关联规则的置信度为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2÷4=0.5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，也可以通过下图的公式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(2/5)÷(4/5)=0.5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进行计算。该置信度说明了当用户买了商品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的概率会买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{B, C} → {A}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不是一条强关联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3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9612" y="729512"/>
            <a:ext cx="103527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第十五章 关联分析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算法模型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2972254"/>
            <a:ext cx="10515600" cy="284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7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步骤三：根据最小置信度发现强关联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B} → {C}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，置信度为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2÷3=0.67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(2/5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)÷(3/5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进行计算），小于最小置信度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C} → {B}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2÷2=1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，大于最小置信度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，保留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{B, C} → {A}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2÷4=0.5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，小于最小置信度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{A} → {B,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2÷3=0.67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，小于最小置信度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{B} → {A, 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2÷5=0.4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，小于最小置信度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{C} → {A, B}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，置信度为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2÷4=0.5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，小于最小置信度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</a:p>
        </p:txBody>
      </p:sp>
    </p:spTree>
    <p:extLst>
      <p:ext uri="{BB962C8B-B14F-4D97-AF65-F5344CB8AC3E}">
        <p14:creationId xmlns:p14="http://schemas.microsoft.com/office/powerpoint/2010/main" val="26138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步骤三：根据最小置信度发现强关联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17992"/>
              </p:ext>
            </p:extLst>
          </p:nvPr>
        </p:nvGraphicFramePr>
        <p:xfrm>
          <a:off x="1892300" y="3438866"/>
          <a:ext cx="8407400" cy="2651760"/>
        </p:xfrm>
        <a:graphic>
          <a:graphicData uri="http://schemas.openxmlformats.org/drawingml/2006/table">
            <a:tbl>
              <a:tblPr/>
              <a:tblGrid>
                <a:gridCol w="2101850"/>
                <a:gridCol w="2101850"/>
                <a:gridCol w="2101850"/>
                <a:gridCol w="2101850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强关联规则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置信度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强关联规则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置信度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{A, C}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{B}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{B, D}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{C, D}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{B, 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我们推荐两个库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库是一个经典的库，它的安装和使用较为简单，不过其有时会漏掉一些强关联规则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库的安装和使用稍微麻烦一点，不过其能捕捉到所有的强关联规则。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8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我们推荐两个库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库是一个经典的库，它的安装和使用较为简单，不过其有时会漏掉一些强关联规则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库的安装和使用稍微麻烦一点，不过其能捕捉到所有的强关联规则。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7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安装法来安装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系统为例，具体方法是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 + 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组合键调出运行框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后回车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在弹出框中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按一下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回车键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要在代码框中输入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!pip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instll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然后运行该行代码框即可。</a:t>
            </a:r>
          </a:p>
        </p:txBody>
      </p:sp>
    </p:spTree>
    <p:extLst>
      <p:ext uri="{BB962C8B-B14F-4D97-AF65-F5344CB8AC3E}">
        <p14:creationId xmlns:p14="http://schemas.microsoft.com/office/powerpoint/2010/main" val="5513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79224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函数来进行关联关系分析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62" y="3100842"/>
            <a:ext cx="7553273" cy="174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2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s://uploader.shimo.im/f/E76Jgn8js24kQ5uF.png!origi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954110"/>
            <a:ext cx="118776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2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17485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通过如下代码提取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中的关联规则，并通过字符串拼接的方式将关联规则更好的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呈现：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s://uploader.shimo.im/f/E76Jgn8js24kQ5uF.png!origi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24" y="3217814"/>
            <a:ext cx="7078952" cy="263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获取结果如下所示：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s://uploader.shimo.im/f/E76Jgn8js24kQ5uF.png!origi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71" y="2848482"/>
            <a:ext cx="1716541" cy="321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93993"/>
              </p:ext>
            </p:extLst>
          </p:nvPr>
        </p:nvGraphicFramePr>
        <p:xfrm>
          <a:off x="3363686" y="3130892"/>
          <a:ext cx="8407400" cy="2651760"/>
        </p:xfrm>
        <a:graphic>
          <a:graphicData uri="http://schemas.openxmlformats.org/drawingml/2006/table">
            <a:tbl>
              <a:tblPr/>
              <a:tblGrid>
                <a:gridCol w="2101850"/>
                <a:gridCol w="2101850"/>
                <a:gridCol w="2101850"/>
                <a:gridCol w="2101850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强关联规则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置信度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强关联规则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置信度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{A, C}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{B}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{B, D}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{C, D}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{B, 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9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15.1.3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库安装法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安装法来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系统为例，具体方法是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 + 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组合键调出运行框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后回车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在弹出框中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按一下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回车键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要在代码框中输入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!pip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instll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运行该行代码框即可。</a:t>
            </a:r>
          </a:p>
        </p:txBody>
      </p:sp>
    </p:spTree>
    <p:extLst>
      <p:ext uri="{BB962C8B-B14F-4D97-AF65-F5344CB8AC3E}">
        <p14:creationId xmlns:p14="http://schemas.microsoft.com/office/powerpoint/2010/main" val="34817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9612" y="2017485"/>
            <a:ext cx="1057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关联分析的基本概念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我们先用一个简单的交易数据演示关联分析的基本概念，下表是一个购物篮数据，其中第一列为用户信息，第二列为用户所购买的商品信息，我们的目的就是通过该表来挖掘不同商品间的关联关系。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82311"/>
              </p:ext>
            </p:extLst>
          </p:nvPr>
        </p:nvGraphicFramePr>
        <p:xfrm>
          <a:off x="3962400" y="3820591"/>
          <a:ext cx="4267200" cy="2651760"/>
        </p:xfrm>
        <a:graphic>
          <a:graphicData uri="http://schemas.openxmlformats.org/drawingml/2006/table">
            <a:tbl>
              <a:tblPr/>
              <a:tblGrid>
                <a:gridCol w="1553029"/>
                <a:gridCol w="2714171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购买商品列表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A,B,C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A,B,C,D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B,C,D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440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15.1.3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函数可接受的数据类型为由布尔值（也称为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型数据：内容为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值构成的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，所以需要先使用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TransactionEncoder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方法对数据进行预处理。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434" y="3956477"/>
            <a:ext cx="7932057" cy="242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0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库的数据结构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，结果如下，其中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表示购买过该商品，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表示未购买过该商品。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32539"/>
              </p:ext>
            </p:extLst>
          </p:nvPr>
        </p:nvGraphicFramePr>
        <p:xfrm>
          <a:off x="3626757" y="3741488"/>
          <a:ext cx="4938486" cy="2651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1934"/>
                <a:gridCol w="1019138"/>
                <a:gridCol w="1019138"/>
                <a:gridCol w="1019138"/>
                <a:gridCol w="1019138"/>
              </a:tblGrid>
              <a:tr h="28575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</a:p>
                  </a:txBody>
                  <a:tcPr marL="0" marR="0" marT="38100" marB="38100" anchor="ctr"/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0" marR="0" marT="38100" marB="38100" anchor="ctr"/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0" marR="0" marT="38100" marB="38100" anchor="ctr"/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0" marR="0" marT="38100" marB="38100" anchor="ctr"/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0" marR="0" marT="38100" marB="38100" anchor="ctr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frequent_patterns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模块中引入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函数来挖掘购物篮数据中的频繁项集。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17" y="3587144"/>
            <a:ext cx="6677365" cy="88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15.1.3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最小支持度的频繁项集，如下表所示：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191"/>
              </p:ext>
            </p:extLst>
          </p:nvPr>
        </p:nvGraphicFramePr>
        <p:xfrm>
          <a:off x="1490442" y="3256999"/>
          <a:ext cx="9211116" cy="3245391"/>
        </p:xfrm>
        <a:graphic>
          <a:graphicData uri="http://schemas.openxmlformats.org/drawingml/2006/table">
            <a:tbl>
              <a:tblPr/>
              <a:tblGrid>
                <a:gridCol w="2302779"/>
                <a:gridCol w="2302779"/>
                <a:gridCol w="2302779"/>
                <a:gridCol w="2302779"/>
              </a:tblGrid>
              <a:tr h="606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support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itemsets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support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itemsets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41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(A)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B)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4041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(B)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(B, D)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4041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(C)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D)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4041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(D)</a:t>
                      </a:r>
                    </a:p>
                  </a:txBody>
                  <a:tcPr marL="0" marR="0" marT="37001" marB="37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A, B)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40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(A, B)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B, D)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40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A)</a:t>
                      </a: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7001" marB="37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3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想查看长度大于等于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的频繁项集，可以采用如下代码，其中主要利用的是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函数，其作用于“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itemsets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这列上并获取该列每一个项集的长度，也即元素个数，然后判断该长度是否大于等于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进行筛选。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33" y="4186692"/>
            <a:ext cx="6842859" cy="55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3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中长度大于等于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的频繁项集进行展示，结果如下：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318545"/>
              </p:ext>
            </p:extLst>
          </p:nvPr>
        </p:nvGraphicFramePr>
        <p:xfrm>
          <a:off x="4573815" y="2956560"/>
          <a:ext cx="3044371" cy="3535680"/>
        </p:xfrm>
        <a:graphic>
          <a:graphicData uri="http://schemas.openxmlformats.org/drawingml/2006/table">
            <a:tbl>
              <a:tblPr/>
              <a:tblGrid>
                <a:gridCol w="1523831"/>
                <a:gridCol w="1520540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support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itemsets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(A, B)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A)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B)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(B, D)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D)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A, B)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(C, B, D)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8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根据最小置信度在频繁项集中产生强关联规则，代码如下：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67" y="3428998"/>
            <a:ext cx="6447266" cy="8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0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结果展示如下：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6866" name="Picture 2" descr="https://uploader.shimo.im/f/O2I1q4eZqEgl0XRL.png!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99" y="2848482"/>
            <a:ext cx="10780003" cy="36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6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874673"/>
            <a:ext cx="10575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我们以第一条关联规则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{A} → {B}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为例讲解下各列的含义，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antecedents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列代表关联规则中的前件，例如关联规则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{A} → {B}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A}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consequents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列代表关联规则中的后件，例如关联规则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{A} → {B}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antecedent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列代表前件的支持度，例如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一共出现了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次（共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条事务），所以关联前件支持度为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3/5=0.6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consequent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列代表后件的支持度，例如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一共出现了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次，所以关联后件支持度为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5/5=1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列代表该关联规则的支持度，例如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一共出现了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次，所以关联规则的支持度为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3/5=0.6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7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8149" y="1785256"/>
                <a:ext cx="10575702" cy="271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15.1.3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mlxtend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库来实现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Apriori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confidence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列代表该关联规则的置信度，除了可以利用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15.1.1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节提到的条件概率公式计算外，还可以通过如下公式计算：关联规则支持度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（前件支持度），如下图所示，代入数值为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(3/5)÷(3/5)=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𝑐𝑜𝑛𝑓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support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9" y="1785256"/>
                <a:ext cx="10575702" cy="2718758"/>
              </a:xfrm>
              <a:prstGeom prst="rect">
                <a:avLst/>
              </a:prstGeom>
              <a:blipFill rotWithShape="1">
                <a:blip r:embed="rId2"/>
                <a:stretch>
                  <a:fillRect l="-923" t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7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9612" y="2017485"/>
            <a:ext cx="10575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关联分析的基本概念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事务库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表所示的购物篮数据即是一个事务库，该事务库记录的是用户行为的数据。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上表事务库中的每一条记录被称为一笔事务。在购物篮事务中，每一次购物行为即为一笔事务，例如第一行数据“用户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A,B,C”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即为一条事务。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项和项集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在购物篮事务中，每样商品代表一个项，项的集合称为项集。每样商品的组合构成项集，例如“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A,C”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B,C”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A,B,C”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都是一个项集，其实也就是不同商品的组合。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973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8149" y="1785256"/>
                <a:ext cx="10575702" cy="352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15.1.3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mlxtend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库来实现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Apriori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补充知识点：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lift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（提升度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lift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列代表该关联规则的提升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𝑙𝑖𝑓𝑡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support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𝑠𝑢𝑝𝑝𝑜𝑟𝑡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𝑙𝑖𝑓𝑡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关联规则支持度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前件支持度</m:t>
                          </m:r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后件支持度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9" y="1785256"/>
                <a:ext cx="10575702" cy="3521862"/>
              </a:xfrm>
              <a:prstGeom prst="rect">
                <a:avLst/>
              </a:prstGeom>
              <a:blipFill rotWithShape="1">
                <a:blip r:embed="rId2"/>
                <a:stretch>
                  <a:fillRect l="-923" t="-1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2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8149" y="1785256"/>
                <a:ext cx="10575702" cy="2680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15.1.3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mlxtend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库来实现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Apriori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补充知识点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leverage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（杠杆率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leverage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列代表关联规则的杠杆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率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𝑙𝑒𝑣𝑒𝑟𝑎𝑔𝑒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support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𝑠𝑢𝑝𝑝𝑜𝑟𝑡</m:t>
                      </m:r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𝑙𝑒𝑣𝑒𝑟𝑎𝑔𝑒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关联规则支持度</m:t>
                      </m:r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−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前件支持度</m:t>
                      </m:r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∗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后件支持度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9" y="1785256"/>
                <a:ext cx="10575702" cy="2680990"/>
              </a:xfrm>
              <a:prstGeom prst="rect">
                <a:avLst/>
              </a:prstGeom>
              <a:blipFill rotWithShape="1">
                <a:blip r:embed="rId2"/>
                <a:stretch>
                  <a:fillRect l="-923" t="-1818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0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8149" y="1785256"/>
                <a:ext cx="10575702" cy="389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15.1.3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mlxtend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库来实现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Apriori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补充知识点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conviction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（确信度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conviction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列代表关联规则的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确信度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𝑐𝑜𝑛𝑣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support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𝑐𝑜𝑛𝑓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→{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})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𝑐𝑜𝑛𝑣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后件支持度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关联规则置信度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9" y="1785256"/>
                <a:ext cx="10575702" cy="3892540"/>
              </a:xfrm>
              <a:prstGeom prst="rect">
                <a:avLst/>
              </a:prstGeom>
              <a:blipFill rotWithShape="1">
                <a:blip r:embed="rId2"/>
                <a:stretch>
                  <a:fillRect l="-923" t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2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8149" y="1785256"/>
                <a:ext cx="10575702" cy="389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15.1.3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mlxtend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库来实现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Apriori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补充知识点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conviction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（确信度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conviction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列代表关联规则的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确信度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𝑐𝑜𝑛𝑣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support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𝑐𝑜𝑛𝑓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→{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})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𝑐𝑜𝑛𝑣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后件支持度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关联规则置信度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9" y="1785256"/>
                <a:ext cx="10575702" cy="3892540"/>
              </a:xfrm>
              <a:prstGeom prst="rect">
                <a:avLst/>
              </a:prstGeom>
              <a:blipFill rotWithShape="1">
                <a:blip r:embed="rId2"/>
                <a:stretch>
                  <a:fillRect l="-923" t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1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通过如下代码提取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中的关联规则，并通过字符串拼接的方式将关联规则更好的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12" y="3354916"/>
            <a:ext cx="7399604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9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结果如下所示：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s://uploader.shimo.im/f/E76Jgn8js24kQ5uF.png!origi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882401"/>
              </p:ext>
            </p:extLst>
          </p:nvPr>
        </p:nvGraphicFramePr>
        <p:xfrm>
          <a:off x="3363686" y="3130892"/>
          <a:ext cx="8407400" cy="2651760"/>
        </p:xfrm>
        <a:graphic>
          <a:graphicData uri="http://schemas.openxmlformats.org/drawingml/2006/table">
            <a:tbl>
              <a:tblPr/>
              <a:tblGrid>
                <a:gridCol w="2101850"/>
                <a:gridCol w="2101850"/>
                <a:gridCol w="2101850"/>
                <a:gridCol w="2101850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强关联规则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置信度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强关联规则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置信度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{A, C}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{B}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{B, D}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{C, D}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{B}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{B, 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{D} → {C}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26" y="2964596"/>
            <a:ext cx="1612673" cy="346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7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15.2.1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中医领域往往强调相生相克的辩证关系，即我们的五脏六腑不仅仅是一个个独立的个体，而是一个个具有相互联系的存在，有的时候某一个脏器出了问题，可能不仅仅是由于该脏器本身导致的，而是其关联的脏器一起导致的现象，举例来说，有的人经常感觉到心悸，按理说，这个是心脏的问题，但是在中医的角度，很可能是和心脏相关的脏器：肝出现了问题导致了心悸这一病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7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15.2.1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案例背景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中医理论中，常把五脏和中国的五行学说结合到一起，配合五行相生相克的关联规则去分析五脏之间的关联规则，如下表所示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5027"/>
              </p:ext>
            </p:extLst>
          </p:nvPr>
        </p:nvGraphicFramePr>
        <p:xfrm>
          <a:off x="808149" y="3472248"/>
          <a:ext cx="10515600" cy="265176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22860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五脏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五行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病症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火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心悸、失眠、神经衰弱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肝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木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眼干、</a:t>
                      </a:r>
                      <a:r>
                        <a:rPr lang="zh-CN" altLang="en-US" sz="24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易怒、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月经不调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脾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土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腹胀、便秘、消化不良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肺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哮喘、鼻炎、胸闷气短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肾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腰疼、脱发、耳鸣耳聋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9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4649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15.2.1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方便大家更直接的理解，笔者从网络找了如下一张图去理解五脏直接相生相克的关系。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8130" name="Picture 2" descr="https://uploader.shimo.im/f/R2IyRCqs1XIfQKXv.png!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96" y="1785255"/>
            <a:ext cx="4932638" cy="49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5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通过如下代码我们即可读取相关数据，这里我们选取了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个病人的相关症状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信息并把病人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症状那一列的内容，并且我们需要将其转换为双重列表结构，其转换代码如下：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2" y="3821566"/>
            <a:ext cx="4580975" cy="195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3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9612" y="2017485"/>
            <a:ext cx="105757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关联分析的基本概念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关联规则是形如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→ 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称为前件，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称为后件，也即如果购买商品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的用户也会买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不是指单一的商品，而是指上面提到的项集，比如其形式可以为：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B} → {C}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，其含义就是如果购买商品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的用户也会买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(support)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项集的支持度定义为包含该项集的事务在所有事务中所占的比例。比如项集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B}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在购物篮事务中总共出现了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次（第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条数据），而整个事务库中一共有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条事务，即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条数据，因此它的支持度为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3÷5=0.6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8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symptoms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列表如下所示：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61" y="3743325"/>
            <a:ext cx="7888278" cy="85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9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库来分析关联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函数来进行关联关系分析了，代码如下：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58" y="3145242"/>
            <a:ext cx="7008284" cy="356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2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apyori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库来分析关联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最终获取结果如下所示：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17" y="3275871"/>
            <a:ext cx="2983365" cy="256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9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23" y="2813050"/>
            <a:ext cx="7899354" cy="168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1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结果如下图所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4274" name="Picture 2" descr="https://uploader.shimo.im/f/vlTsyRprrQY8IYpr.png!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9" y="3100612"/>
            <a:ext cx="10793142" cy="221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0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库来实现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13" y="2985585"/>
            <a:ext cx="6477973" cy="322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8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75" y="729512"/>
            <a:ext cx="11231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综合案例：中医病症辩证关联规则分析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49" y="1785256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关联规则代码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mlxtend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95" y="3055938"/>
            <a:ext cx="3036661" cy="262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17" y="3114007"/>
            <a:ext cx="2983365" cy="256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3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19612" y="2017485"/>
                <a:ext cx="10575702" cy="4567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15.1.1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关联分析的基本概念</a:t>
                </a:r>
              </a:p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频繁项集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支持度大于等于人为设定的阈值（该阈值也称为最小支持度）的项集即为频繁项集。例如阈值或者说最小支持度设为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50%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时，因为上面得到项集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{A, B}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的支持度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，所以它是频繁项集，其实也就是指该项集在所有事务中出现的较为频繁。</a:t>
                </a:r>
              </a:p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置信度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(confidence)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置信度的含义是项集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在包含项集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的事务中出现的频繁程度。在购物篮事务当中，关联规则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 → 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的置信度为购买商品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的基础上购买商品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P(Y|X)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，据公式有：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𝑌</m:t>
                          </m:r>
                        </m:e>
                        <m:e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𝑋𝑌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12" y="2017485"/>
                <a:ext cx="10575702" cy="4567917"/>
              </a:xfrm>
              <a:prstGeom prst="rect">
                <a:avLst/>
              </a:prstGeom>
              <a:blipFill rotWithShape="1">
                <a:blip r:embed="rId2"/>
                <a:stretch>
                  <a:fillRect l="-922" t="-1068" r="-3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6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9612" y="2017485"/>
            <a:ext cx="1057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关联分析的基本概念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32930"/>
              </p:ext>
            </p:extLst>
          </p:nvPr>
        </p:nvGraphicFramePr>
        <p:xfrm>
          <a:off x="919612" y="2848482"/>
          <a:ext cx="6284685" cy="3383280"/>
        </p:xfrm>
        <a:graphic>
          <a:graphicData uri="http://schemas.openxmlformats.org/drawingml/2006/table">
            <a:tbl>
              <a:tblPr/>
              <a:tblGrid>
                <a:gridCol w="1066801"/>
                <a:gridCol w="1066801"/>
                <a:gridCol w="2119083"/>
                <a:gridCol w="2032000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购买商品列表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P{A,B}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P{A,B,C}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A,B,C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B,C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A,B,C,D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B,C,D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561943" y="2848482"/>
                <a:ext cx="4165600" cy="301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/>
                          <a:ea typeface="微软雅黑" panose="020B0503020204020204" pitchFamily="34" charset="-122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/>
                          <a:ea typeface="微软雅黑" panose="020B0503020204020204" pitchFamily="34" charset="-122"/>
                        </a:rPr>
                        <m:t>{</m:t>
                      </m:r>
                      <m:r>
                        <a:rPr lang="en-US" altLang="zh-CN" sz="2400" i="1" dirty="0" smtClean="0">
                          <a:latin typeface="Cambria Math"/>
                          <a:ea typeface="微软雅黑" panose="020B0503020204020204" pitchFamily="34" charset="-122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2400" i="1" dirty="0" smtClean="0">
                          <a:latin typeface="Cambria Math"/>
                          <a:ea typeface="微软雅黑" panose="020B0503020204020204" pitchFamily="34" charset="-122"/>
                        </a:rPr>
                        <m:t>𝐵</m:t>
                      </m:r>
                      <m:r>
                        <a:rPr lang="en-US" altLang="zh-CN" sz="2400" i="1" dirty="0" smtClean="0">
                          <a:latin typeface="Cambria Math"/>
                          <a:ea typeface="微软雅黑" panose="020B0503020204020204" pitchFamily="34" charset="-122"/>
                        </a:rPr>
                        <m:t>})=3/5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/>
                          <a:ea typeface="微软雅黑" panose="020B0503020204020204" pitchFamily="34" charset="-122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/>
                          <a:ea typeface="微软雅黑" panose="020B0503020204020204" pitchFamily="34" charset="-122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  <m:t>𝐴</m:t>
                          </m:r>
                          <m:r>
                            <a:rPr lang="en-US" altLang="zh-CN" sz="240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40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  <m:t>𝐵</m:t>
                          </m:r>
                          <m:r>
                            <a:rPr lang="en-US" altLang="zh-CN" sz="240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40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2400" i="1" dirty="0" smtClean="0">
                          <a:latin typeface="Cambria Math"/>
                          <a:ea typeface="微软雅黑" panose="020B0503020204020204" pitchFamily="34" charset="-122"/>
                        </a:rPr>
                        <m:t>=2/5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b="0" i="1" dirty="0" smtClean="0">
                  <a:latin typeface="Cambria Math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}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}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({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})</m:t>
                          </m:r>
                        </m:den>
                      </m:f>
                    </m:oMath>
                  </m:oMathPara>
                </a14:m>
                <a:endParaRPr lang="en-US" altLang="zh-CN" sz="2400" b="0" i="1" dirty="0" smtClean="0">
                  <a:latin typeface="Cambria Math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5</m:t>
                              </m:r>
                            </m:den>
                          </m:f>
                        </m:den>
                      </m:f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943" y="2848482"/>
                <a:ext cx="4165600" cy="30198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92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关联分析的基本概念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强关联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寻找满足最小支持度的频繁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频繁项集中寻找到满足最小置信度的关联规则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0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778" y="729512"/>
            <a:ext cx="10822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关联分析基本概念和</a:t>
            </a:r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612" y="2017485"/>
            <a:ext cx="10575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算法的数学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分析的最终目标是要找出强关联规则，从而实现对目标客户的商品推荐。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算法是最著名的关联规则的挖掘算法之一，其核心是一种递推算法。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算法步骤分为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步：设定最小支持度和最小置信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步：根据最小支持度找出所有的频繁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步：根据最小置信度发现强关联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31365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</TotalTime>
  <Words>4549</Words>
  <Application>Microsoft Office PowerPoint</Application>
  <PresentationFormat>自定义</PresentationFormat>
  <Paragraphs>576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Yutao Wang</dc:creator>
  <cp:lastModifiedBy>李玉雷</cp:lastModifiedBy>
  <cp:revision>147</cp:revision>
  <dcterms:created xsi:type="dcterms:W3CDTF">2020-01-08T06:45:46Z</dcterms:created>
  <dcterms:modified xsi:type="dcterms:W3CDTF">2020-03-25T08:55:49Z</dcterms:modified>
</cp:coreProperties>
</file>