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2" r:id="rId7"/>
    <p:sldId id="261"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2020/3/26</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2020/3/26</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4521200"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层神经网络模型</a:t>
            </a:r>
          </a:p>
          <a:p>
            <a:r>
              <a:rPr lang="zh-CN" altLang="en-US" sz="2400" dirty="0" smtClean="0">
                <a:latin typeface="微软雅黑" panose="020B0503020204020204" pitchFamily="34" charset="-122"/>
                <a:ea typeface="微软雅黑" panose="020B0503020204020204" pitchFamily="34" charset="-122"/>
              </a:rPr>
              <a:t>实际</a:t>
            </a:r>
            <a:r>
              <a:rPr lang="zh-CN" altLang="en-US" sz="2400" dirty="0">
                <a:latin typeface="微软雅黑" panose="020B0503020204020204" pitchFamily="34" charset="-122"/>
                <a:ea typeface="微软雅黑" panose="020B0503020204020204" pitchFamily="34" charset="-122"/>
              </a:rPr>
              <a:t>应用中，常常采用如下图所示的多层神经网络，在多层神经网络模型中，输入层和输出层间可以有多层隐藏层，层与层之间互相连接，信号通过线性变换和激活函数的复杂映射，不断地进行传递。</a:t>
            </a:r>
            <a:endParaRPr lang="zh-CN" altLang="en-US" sz="2400"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0633" y="2156264"/>
            <a:ext cx="5912530" cy="360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306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神经网络模型简单代码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下面我们使用</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库中的</a:t>
            </a:r>
            <a:r>
              <a:rPr lang="en-US" altLang="zh-CN" sz="2400" dirty="0">
                <a:latin typeface="微软雅黑" panose="020B0503020204020204" pitchFamily="34" charset="-122"/>
                <a:ea typeface="微软雅黑" panose="020B0503020204020204" pitchFamily="34" charset="-122"/>
              </a:rPr>
              <a:t>MLP</a:t>
            </a:r>
            <a:r>
              <a:rPr lang="zh-CN" altLang="en-US" sz="2400" dirty="0">
                <a:latin typeface="微软雅黑" panose="020B0503020204020204" pitchFamily="34" charset="-122"/>
                <a:ea typeface="微软雅黑" panose="020B0503020204020204" pitchFamily="34" charset="-122"/>
              </a:rPr>
              <a:t>多层神经网络模型解决一个简单的二分类问题。数据如下，其中二维向量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是自变量，一维向量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是因变量，其中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的取值范围为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，代表两个不同的分类：</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889982096"/>
              </p:ext>
            </p:extLst>
          </p:nvPr>
        </p:nvGraphicFramePr>
        <p:xfrm>
          <a:off x="2115458" y="4008059"/>
          <a:ext cx="7961085" cy="2651760"/>
        </p:xfrm>
        <a:graphic>
          <a:graphicData uri="http://schemas.openxmlformats.org/drawingml/2006/table">
            <a:tbl>
              <a:tblPr>
                <a:tableStyleId>{5940675A-B579-460E-94D1-54222C63F5DA}</a:tableStyleId>
              </a:tblPr>
              <a:tblGrid>
                <a:gridCol w="2653695"/>
                <a:gridCol w="2653695"/>
                <a:gridCol w="2653695"/>
              </a:tblGrid>
              <a:tr h="285750">
                <a:tc>
                  <a:txBody>
                    <a:bodyPr/>
                    <a:lstStyle/>
                    <a:p>
                      <a:pPr algn="ctr" fontAlgn="ctr"/>
                      <a:r>
                        <a:rPr lang="en-US" sz="2400" dirty="0">
                          <a:effectLst/>
                          <a:latin typeface="微软雅黑" panose="020B0503020204020204" pitchFamily="34" charset="-122"/>
                          <a:ea typeface="微软雅黑" panose="020B0503020204020204" pitchFamily="34" charset="-122"/>
                        </a:rPr>
                        <a:t>X1</a:t>
                      </a:r>
                    </a:p>
                  </a:txBody>
                  <a:tcPr marL="0" marR="0" marT="38100" marB="38100" anchor="ctr"/>
                </a:tc>
                <a:tc>
                  <a:txBody>
                    <a:bodyPr/>
                    <a:lstStyle/>
                    <a:p>
                      <a:pPr algn="ctr" fontAlgn="ctr"/>
                      <a:r>
                        <a:rPr lang="en-US" sz="2400">
                          <a:effectLst/>
                          <a:latin typeface="微软雅黑" panose="020B0503020204020204" pitchFamily="34" charset="-122"/>
                          <a:ea typeface="微软雅黑" panose="020B0503020204020204" pitchFamily="34" charset="-122"/>
                        </a:rPr>
                        <a:t>X2</a:t>
                      </a:r>
                    </a:p>
                  </a:txBody>
                  <a:tcPr marL="0" marR="0" marT="38100" marB="38100" anchor="ctr"/>
                </a:tc>
                <a:tc>
                  <a:txBody>
                    <a:bodyPr/>
                    <a:lstStyle/>
                    <a:p>
                      <a:pPr algn="ctr" fontAlgn="ctr"/>
                      <a:r>
                        <a:rPr lang="en-US" sz="2400">
                          <a:effectLst/>
                          <a:latin typeface="微软雅黑" panose="020B0503020204020204" pitchFamily="34" charset="-122"/>
                          <a:ea typeface="微软雅黑" panose="020B0503020204020204" pitchFamily="34" charset="-122"/>
                        </a:rPr>
                        <a:t>Y</a:t>
                      </a:r>
                    </a:p>
                  </a:txBody>
                  <a:tcPr marL="0" marR="0" marT="38100" marB="38100" anchor="ct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6</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r>
            </a:tbl>
          </a:graphicData>
        </a:graphic>
      </p:graphicFrame>
    </p:spTree>
    <p:extLst>
      <p:ext uri="{BB962C8B-B14F-4D97-AF65-F5344CB8AC3E}">
        <p14:creationId xmlns:p14="http://schemas.microsoft.com/office/powerpoint/2010/main" val="321463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神经网络模型简单代码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将数据通过神经网络模型进行拟合：</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723" y="3225854"/>
            <a:ext cx="5626553" cy="1775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02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神经网络模型简单代码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我们将这</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个数据的预测值和实际值进行对比：</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329" y="3216727"/>
            <a:ext cx="4815341" cy="1794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683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神经网络模型简单代码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此时生成的对比表格如下所示，对该简单二分类问题的预测准确度达到了</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p>
        </p:txBody>
      </p:sp>
      <p:graphicFrame>
        <p:nvGraphicFramePr>
          <p:cNvPr id="3" name="表格 2"/>
          <p:cNvGraphicFramePr>
            <a:graphicFrameLocks noGrp="1"/>
          </p:cNvGraphicFramePr>
          <p:nvPr>
            <p:extLst>
              <p:ext uri="{D42A27DB-BD31-4B8C-83A1-F6EECF244321}">
                <p14:modId xmlns:p14="http://schemas.microsoft.com/office/powerpoint/2010/main" val="212957383"/>
              </p:ext>
            </p:extLst>
          </p:nvPr>
        </p:nvGraphicFramePr>
        <p:xfrm>
          <a:off x="3621314" y="3450043"/>
          <a:ext cx="4949372" cy="2651760"/>
        </p:xfrm>
        <a:graphic>
          <a:graphicData uri="http://schemas.openxmlformats.org/drawingml/2006/table">
            <a:tbl>
              <a:tblPr/>
              <a:tblGrid>
                <a:gridCol w="2474686"/>
                <a:gridCol w="2474686"/>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预测值</a:t>
                      </a: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实际值</a:t>
                      </a: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01660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知识点：神经网络回归模型</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除了可以搭建神经网络分类模型外，神经网络模型还可以用于回归分析，神经网络回归模型简单代码演示如下所示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a:t>
            </a:r>
            <a:r>
              <a:rPr lang="zh-CN" altLang="en-US" sz="2400" dirty="0" smtClean="0">
                <a:latin typeface="微软雅黑" panose="020B0503020204020204" pitchFamily="34" charset="-122"/>
                <a:ea typeface="微软雅黑" panose="020B0503020204020204" pitchFamily="34" charset="-122"/>
              </a:rPr>
              <a:t>为</a:t>
            </a:r>
            <a:r>
              <a:rPr lang="en-US" altLang="zh-CN" sz="2400" dirty="0" smtClean="0">
                <a:latin typeface="微软雅黑" panose="020B0503020204020204" pitchFamily="34" charset="-122"/>
                <a:ea typeface="微软雅黑" panose="020B0503020204020204" pitchFamily="34" charset="-122"/>
              </a:rPr>
              <a:t>2.856</a:t>
            </a:r>
            <a:endParaRPr lang="zh-CN" altLang="en-US" sz="2400" dirty="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125" y="3450041"/>
            <a:ext cx="5772604" cy="276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81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用户对电商产品的评价及评分中包含着用户的偏好信息，利用情感分析模型可以获取用户的情感以及对产品属性的偏好。在获取用户偏好的基础上，我们可以利用智能推荐系统向用户推荐更多他们喜欢的产品以增加用户的粘性，挖掘潜在利润。</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141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我们可以用下面的代码读入数据并对单词进行</a:t>
            </a:r>
            <a:r>
              <a:rPr lang="zh-CN" altLang="en-US" sz="2400" dirty="0" smtClean="0">
                <a:latin typeface="微软雅黑" panose="020B0503020204020204" pitchFamily="34" charset="-122"/>
                <a:ea typeface="微软雅黑" panose="020B0503020204020204" pitchFamily="34" charset="-122"/>
              </a:rPr>
              <a:t>分段：</a:t>
            </a:r>
            <a:endParaRPr lang="en-US" altLang="zh-CN" sz="2400" dirty="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643" y="3283911"/>
            <a:ext cx="6452711" cy="2681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403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这里我们通过</a:t>
            </a:r>
            <a:r>
              <a:rPr lang="en-US" altLang="zh-CN" sz="2400" dirty="0">
                <a:latin typeface="微软雅黑" panose="020B0503020204020204" pitchFamily="34" charset="-122"/>
                <a:ea typeface="微软雅黑" panose="020B0503020204020204" pitchFamily="34" charset="-122"/>
              </a:rPr>
              <a:t>print(words[0:3])</a:t>
            </a:r>
            <a:r>
              <a:rPr lang="zh-CN" altLang="en-US" sz="2400" dirty="0">
                <a:latin typeface="微软雅黑" panose="020B0503020204020204" pitchFamily="34" charset="-122"/>
                <a:ea typeface="微软雅黑" panose="020B0503020204020204" pitchFamily="34" charset="-122"/>
              </a:rPr>
              <a:t>来查看前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条评论的分词结果，如下图所</a:t>
            </a:r>
            <a:r>
              <a:rPr lang="zh-CN" altLang="en-US" sz="2400" dirty="0" smtClean="0">
                <a:latin typeface="微软雅黑" panose="020B0503020204020204" pitchFamily="34" charset="-122"/>
                <a:ea typeface="微软雅黑" panose="020B0503020204020204" pitchFamily="34" charset="-122"/>
              </a:rPr>
              <a:t>示：</a:t>
            </a:r>
            <a:endParaRPr lang="en-US" altLang="zh-CN" sz="2400" dirty="0">
              <a:latin typeface="微软雅黑" panose="020B0503020204020204" pitchFamily="34" charset="-122"/>
              <a:ea typeface="微软雅黑" panose="020B0503020204020204" pitchFamily="34" charset="-122"/>
            </a:endParaRPr>
          </a:p>
        </p:txBody>
      </p:sp>
      <p:pic>
        <p:nvPicPr>
          <p:cNvPr id="13314" name="Picture 2" descr="https://uploader.shimo.im/f/D6u78SqtBRA8y2oR.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15" y="3455382"/>
            <a:ext cx="11281769" cy="2715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68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文本向量化构造特征变量和目标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我们在第</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章学到</a:t>
            </a:r>
            <a:r>
              <a:rPr lang="zh-CN" altLang="en-US" sz="2400" dirty="0" smtClean="0">
                <a:latin typeface="微软雅黑" panose="020B0503020204020204" pitchFamily="34" charset="-122"/>
                <a:ea typeface="微软雅黑" panose="020B0503020204020204" pitchFamily="34" charset="-122"/>
              </a:rPr>
              <a:t>的</a:t>
            </a:r>
            <a:r>
              <a:rPr lang="en-US" altLang="zh-CN" sz="2400" dirty="0" err="1" smtClean="0">
                <a:latin typeface="微软雅黑" panose="020B0503020204020204" pitchFamily="34" charset="-122"/>
                <a:ea typeface="微软雅黑" panose="020B0503020204020204" pitchFamily="34" charset="-122"/>
              </a:rPr>
              <a:t>CountVectorizer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函数将分词后的结果文本向量化后，我们就可以把之前所有评论分词后的分词结果进行文本向量化了，其代码如下：</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525" y="4188706"/>
            <a:ext cx="7090947" cy="1553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505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73819" y="729512"/>
            <a:ext cx="9844362" cy="1938992"/>
          </a:xfrm>
          <a:prstGeom prst="rect">
            <a:avLst/>
          </a:prstGeom>
        </p:spPr>
        <p:txBody>
          <a:bodyPr wrap="none">
            <a:spAutoFit/>
          </a:bodyPr>
          <a:lstStyle/>
          <a:p>
            <a:pPr algn="ctr"/>
            <a:r>
              <a:rPr lang="zh-CN" altLang="en-US" sz="6000" b="1" dirty="0">
                <a:latin typeface="微软雅黑" panose="020B0503020204020204" pitchFamily="34" charset="-122"/>
                <a:ea typeface="微软雅黑" panose="020B0503020204020204" pitchFamily="34" charset="-122"/>
              </a:rPr>
              <a:t>第十六章 深度学习初窥之</a:t>
            </a:r>
            <a:r>
              <a:rPr lang="zh-CN" altLang="en-US" sz="6000" b="1" dirty="0" smtClean="0">
                <a:latin typeface="微软雅黑" panose="020B0503020204020204" pitchFamily="34" charset="-122"/>
                <a:ea typeface="微软雅黑" panose="020B0503020204020204" pitchFamily="34" charset="-122"/>
              </a:rPr>
              <a:t>神</a:t>
            </a:r>
            <a:endParaRPr lang="en-US" altLang="zh-CN" sz="6000" b="1" dirty="0" smtClean="0">
              <a:latin typeface="微软雅黑" panose="020B0503020204020204" pitchFamily="34" charset="-122"/>
              <a:ea typeface="微软雅黑" panose="020B0503020204020204" pitchFamily="34" charset="-122"/>
            </a:endParaRPr>
          </a:p>
          <a:p>
            <a:pPr algn="ctr"/>
            <a:r>
              <a:rPr lang="zh-CN" altLang="en-US" sz="6000" b="1" dirty="0" smtClean="0">
                <a:latin typeface="微软雅黑" panose="020B0503020204020204" pitchFamily="34" charset="-122"/>
                <a:ea typeface="微软雅黑" panose="020B0503020204020204" pitchFamily="34" charset="-122"/>
              </a:rPr>
              <a:t>经</a:t>
            </a:r>
            <a:r>
              <a:rPr lang="zh-CN" altLang="en-US" sz="6000" b="1" dirty="0">
                <a:latin typeface="微软雅黑" panose="020B0503020204020204" pitchFamily="34" charset="-122"/>
                <a:ea typeface="微软雅黑" panose="020B0503020204020204" pitchFamily="34" charset="-122"/>
              </a:rPr>
              <a:t>网络模型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914197"/>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16.1 </a:t>
            </a:r>
            <a:r>
              <a:rPr lang="zh-CN" altLang="en-US" b="1" dirty="0">
                <a:latin typeface="微软雅黑" panose="020B0503020204020204" pitchFamily="34" charset="-122"/>
                <a:ea typeface="微软雅黑" panose="020B0503020204020204" pitchFamily="34" charset="-122"/>
              </a:rPr>
              <a:t>深度学习基础 </a:t>
            </a:r>
            <a:r>
              <a:rPr lang="en-US" altLang="zh-CN"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神经网络模型</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smtClean="0">
                <a:latin typeface="微软雅黑" panose="020B0503020204020204" pitchFamily="34" charset="-122"/>
                <a:ea typeface="微软雅黑" panose="020B0503020204020204" pitchFamily="34" charset="-122"/>
              </a:rPr>
              <a:t>16.2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用户评论情感分析</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3</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文本向量化构造特征变量和目标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如下图所示：</a:t>
            </a:r>
          </a:p>
        </p:txBody>
      </p:sp>
      <p:pic>
        <p:nvPicPr>
          <p:cNvPr id="17410" name="Picture 2" descr="https://uploader.shimo.im/f/gPBZNXnnpNU3l8jt.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987" y="3450043"/>
            <a:ext cx="4010026" cy="3086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379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我们可以用如下代码查看其文本向量化后的词袋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结果如下图所</a:t>
            </a:r>
            <a:r>
              <a:rPr lang="zh-CN" altLang="en-US" sz="2400" dirty="0" smtClean="0">
                <a:latin typeface="微软雅黑" panose="020B0503020204020204" pitchFamily="34" charset="-122"/>
                <a:ea typeface="微软雅黑" panose="020B0503020204020204" pitchFamily="34" charset="-122"/>
              </a:rPr>
              <a:t>示：</a:t>
            </a:r>
            <a:endParaRPr lang="zh-CN" altLang="en-US" sz="2400" dirty="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21" y="3080711"/>
            <a:ext cx="3347357" cy="849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descr="https://uploader.shimo.im/f/hfpmmDgn9BYPUAnP.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847045" y="4746724"/>
            <a:ext cx="10497911" cy="1339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6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我们可以通过如下代码查看词袋中一共有多少个词</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获取结果为</a:t>
            </a:r>
            <a:r>
              <a:rPr lang="en-US" altLang="zh-CN" sz="2400" dirty="0">
                <a:latin typeface="微软雅黑" panose="020B0503020204020204" pitchFamily="34" charset="-122"/>
                <a:ea typeface="微软雅黑" panose="020B0503020204020204" pitchFamily="34" charset="-122"/>
              </a:rPr>
              <a:t>4075</a:t>
            </a:r>
            <a:r>
              <a:rPr lang="zh-CN" altLang="en-US" sz="2400" dirty="0">
                <a:latin typeface="微软雅黑" panose="020B0503020204020204" pitchFamily="34" charset="-122"/>
                <a:ea typeface="微软雅黑" panose="020B0503020204020204" pitchFamily="34" charset="-122"/>
              </a:rPr>
              <a:t>，即词袋中共有</a:t>
            </a:r>
            <a:r>
              <a:rPr lang="en-US" altLang="zh-CN" sz="2400" dirty="0">
                <a:latin typeface="微软雅黑" panose="020B0503020204020204" pitchFamily="34" charset="-122"/>
                <a:ea typeface="微软雅黑" panose="020B0503020204020204" pitchFamily="34" charset="-122"/>
              </a:rPr>
              <a:t>4075</a:t>
            </a:r>
            <a:r>
              <a:rPr lang="zh-CN" altLang="en-US" sz="2400" dirty="0">
                <a:latin typeface="微软雅黑" panose="020B0503020204020204" pitchFamily="34" charset="-122"/>
                <a:ea typeface="微软雅黑" panose="020B0503020204020204" pitchFamily="34" charset="-122"/>
              </a:rPr>
              <a:t>个词，也即最终的词频矩阵共有</a:t>
            </a:r>
            <a:r>
              <a:rPr lang="en-US" altLang="zh-CN" sz="2400" dirty="0">
                <a:latin typeface="微软雅黑" panose="020B0503020204020204" pitchFamily="34" charset="-122"/>
                <a:ea typeface="微软雅黑" panose="020B0503020204020204" pitchFamily="34" charset="-122"/>
              </a:rPr>
              <a:t>4075</a:t>
            </a:r>
            <a:r>
              <a:rPr lang="zh-CN" altLang="en-US" sz="2400" dirty="0">
                <a:latin typeface="微软雅黑" panose="020B0503020204020204" pitchFamily="34" charset="-122"/>
                <a:ea typeface="微软雅黑" panose="020B0503020204020204" pitchFamily="34" charset="-122"/>
              </a:rPr>
              <a:t>列，产生的特征变量共有</a:t>
            </a:r>
            <a:r>
              <a:rPr lang="en-US" altLang="zh-CN" sz="2400" dirty="0">
                <a:latin typeface="微软雅黑" panose="020B0503020204020204" pitchFamily="34" charset="-122"/>
                <a:ea typeface="微软雅黑" panose="020B0503020204020204" pitchFamily="34" charset="-122"/>
              </a:rPr>
              <a:t>4075</a:t>
            </a:r>
            <a:r>
              <a:rPr lang="zh-CN" altLang="en-US" sz="2400" dirty="0">
                <a:latin typeface="微软雅黑" panose="020B0503020204020204" pitchFamily="34" charset="-122"/>
                <a:ea typeface="微软雅黑" panose="020B0503020204020204" pitchFamily="34" charset="-122"/>
              </a:rPr>
              <a:t>个。</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652" y="3233738"/>
            <a:ext cx="2386693" cy="652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961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a:t>
            </a:r>
            <a:r>
              <a:rPr lang="zh-CN" altLang="en-US" sz="2400" dirty="0" smtClean="0">
                <a:latin typeface="微软雅黑" panose="020B0503020204020204" pitchFamily="34" charset="-122"/>
                <a:ea typeface="微软雅黑" panose="020B0503020204020204" pitchFamily="34" charset="-122"/>
              </a:rPr>
              <a:t>代码可以转换</a:t>
            </a:r>
            <a:r>
              <a:rPr lang="en-US" altLang="zh-CN" sz="2400" dirty="0" smtClean="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成</a:t>
            </a:r>
            <a:r>
              <a:rPr lang="en-US" altLang="zh-CN" sz="2400" dirty="0" err="1">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格式</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其中添加</a:t>
            </a:r>
            <a:r>
              <a:rPr lang="en-US" altLang="zh-CN" sz="2400" dirty="0" err="1">
                <a:latin typeface="微软雅黑" panose="020B0503020204020204" pitchFamily="34" charset="-122"/>
                <a:ea typeface="微软雅黑" panose="020B0503020204020204" pitchFamily="34" charset="-122"/>
              </a:rPr>
              <a:t>pd.set_option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display.max_columns</a:t>
            </a:r>
            <a:r>
              <a:rPr lang="en-US" altLang="zh-CN" sz="2400" dirty="0">
                <a:latin typeface="微软雅黑" panose="020B0503020204020204" pitchFamily="34" charset="-122"/>
                <a:ea typeface="微软雅黑" panose="020B0503020204020204" pitchFamily="34" charset="-122"/>
              </a:rPr>
              <a:t>', None)</a:t>
            </a:r>
            <a:r>
              <a:rPr lang="zh-CN" altLang="en-US" sz="2400" dirty="0">
                <a:latin typeface="微软雅黑" panose="020B0503020204020204" pitchFamily="34" charset="-122"/>
                <a:ea typeface="微软雅黑" panose="020B0503020204020204" pitchFamily="34" charset="-122"/>
              </a:rPr>
              <a:t>这行代码可以显示所有列，如果将</a:t>
            </a:r>
            <a:r>
              <a:rPr lang="en-US" altLang="zh-CN" sz="2400" dirty="0">
                <a:latin typeface="微软雅黑" panose="020B0503020204020204" pitchFamily="34" charset="-122"/>
                <a:ea typeface="微软雅黑" panose="020B0503020204020204" pitchFamily="34" charset="-122"/>
              </a:rPr>
              <a:t>None</a:t>
            </a:r>
            <a:r>
              <a:rPr lang="zh-CN" altLang="en-US" sz="2400" dirty="0">
                <a:latin typeface="微软雅黑" panose="020B0503020204020204" pitchFamily="34" charset="-122"/>
                <a:ea typeface="微软雅黑" panose="020B0503020204020204" pitchFamily="34" charset="-122"/>
              </a:rPr>
              <a:t>改成</a:t>
            </a:r>
            <a:r>
              <a:rPr lang="en-US" altLang="zh-CN" sz="2400" dirty="0">
                <a:latin typeface="微软雅黑" panose="020B0503020204020204" pitchFamily="34" charset="-122"/>
                <a:ea typeface="微软雅黑" panose="020B0503020204020204" pitchFamily="34" charset="-122"/>
              </a:rPr>
              <a:t>500</a:t>
            </a:r>
            <a:r>
              <a:rPr lang="zh-CN" altLang="en-US" sz="2400" dirty="0">
                <a:latin typeface="微软雅黑" panose="020B0503020204020204" pitchFamily="34" charset="-122"/>
                <a:ea typeface="微软雅黑" panose="020B0503020204020204" pitchFamily="34" charset="-122"/>
              </a:rPr>
              <a:t>，则表示可最多显示</a:t>
            </a:r>
            <a:r>
              <a:rPr lang="en-US" altLang="zh-CN" sz="2400" dirty="0">
                <a:latin typeface="微软雅黑" panose="020B0503020204020204" pitchFamily="34" charset="-122"/>
                <a:ea typeface="微软雅黑" panose="020B0503020204020204" pitchFamily="34" charset="-122"/>
              </a:rPr>
              <a:t>500</a:t>
            </a:r>
            <a:r>
              <a:rPr lang="zh-CN" altLang="en-US" sz="2400" dirty="0">
                <a:latin typeface="微软雅黑" panose="020B0503020204020204" pitchFamily="34" charset="-122"/>
                <a:ea typeface="微软雅黑" panose="020B0503020204020204" pitchFamily="34" charset="-122"/>
              </a:rPr>
              <a:t>列；</a:t>
            </a:r>
            <a:r>
              <a:rPr lang="en-US" altLang="zh-CN" sz="2400" dirty="0" err="1">
                <a:latin typeface="微软雅黑" panose="020B0503020204020204" pitchFamily="34" charset="-122"/>
                <a:ea typeface="微软雅黑" panose="020B0503020204020204" pitchFamily="34" charset="-122"/>
              </a:rPr>
              <a:t>pd.set_option</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display.max_rows</a:t>
            </a:r>
            <a:r>
              <a:rPr lang="en-US" altLang="zh-CN" sz="2400" dirty="0">
                <a:latin typeface="微软雅黑" panose="020B0503020204020204" pitchFamily="34" charset="-122"/>
                <a:ea typeface="微软雅黑" panose="020B0503020204020204" pitchFamily="34" charset="-122"/>
              </a:rPr>
              <a:t>', None)</a:t>
            </a:r>
            <a:r>
              <a:rPr lang="zh-CN" altLang="en-US" sz="2400" dirty="0">
                <a:latin typeface="微软雅黑" panose="020B0503020204020204" pitchFamily="34" charset="-122"/>
                <a:ea typeface="微软雅黑" panose="020B0503020204020204" pitchFamily="34" charset="-122"/>
              </a:rPr>
              <a:t>可以设置显示所有行，如果将</a:t>
            </a:r>
            <a:r>
              <a:rPr lang="en-US" altLang="zh-CN" sz="2400" dirty="0">
                <a:latin typeface="微软雅黑" panose="020B0503020204020204" pitchFamily="34" charset="-122"/>
                <a:ea typeface="微软雅黑" panose="020B0503020204020204" pitchFamily="34" charset="-122"/>
              </a:rPr>
              <a:t>None</a:t>
            </a:r>
            <a:r>
              <a:rPr lang="zh-CN" altLang="en-US" sz="2400" dirty="0">
                <a:latin typeface="微软雅黑" panose="020B0503020204020204" pitchFamily="34" charset="-122"/>
                <a:ea typeface="微软雅黑" panose="020B0503020204020204" pitchFamily="34" charset="-122"/>
              </a:rPr>
              <a:t>改成</a:t>
            </a:r>
            <a:r>
              <a:rPr lang="en-US" altLang="zh-CN" sz="2400" dirty="0">
                <a:latin typeface="微软雅黑" panose="020B0503020204020204" pitchFamily="34" charset="-122"/>
                <a:ea typeface="微软雅黑" panose="020B0503020204020204" pitchFamily="34" charset="-122"/>
              </a:rPr>
              <a:t>500</a:t>
            </a:r>
            <a:r>
              <a:rPr lang="zh-CN" altLang="en-US" sz="2400" dirty="0">
                <a:latin typeface="微软雅黑" panose="020B0503020204020204" pitchFamily="34" charset="-122"/>
                <a:ea typeface="微软雅黑" panose="020B0503020204020204" pitchFamily="34" charset="-122"/>
              </a:rPr>
              <a:t>，则表示最多可显示</a:t>
            </a:r>
            <a:r>
              <a:rPr lang="en-US" altLang="zh-CN" sz="2400" dirty="0">
                <a:latin typeface="微软雅黑" panose="020B0503020204020204" pitchFamily="34" charset="-122"/>
                <a:ea typeface="微软雅黑" panose="020B0503020204020204" pitchFamily="34" charset="-122"/>
              </a:rPr>
              <a:t>500</a:t>
            </a:r>
            <a:r>
              <a:rPr lang="zh-CN" altLang="en-US" sz="2400" dirty="0">
                <a:latin typeface="微软雅黑" panose="020B0503020204020204" pitchFamily="34" charset="-122"/>
                <a:ea typeface="微软雅黑" panose="020B0503020204020204" pitchFamily="34" charset="-122"/>
              </a:rPr>
              <a:t>行。</a:t>
            </a:r>
            <a:endParaRPr lang="en-US" altLang="zh-CN" sz="2400" b="1" dirty="0" smtClean="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009" y="4558038"/>
            <a:ext cx="7169979" cy="172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649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16.2.2 </a:t>
            </a:r>
            <a:r>
              <a:rPr lang="zh-CN" altLang="en-US" sz="2400" b="1" dirty="0">
                <a:latin typeface="微软雅黑" panose="020B0503020204020204" pitchFamily="34" charset="-122"/>
                <a:ea typeface="微软雅黑" panose="020B0503020204020204" pitchFamily="34" charset="-122"/>
              </a:rPr>
              <a:t>数据读取、中文分词、文本</a:t>
            </a:r>
            <a:r>
              <a:rPr lang="zh-CN" altLang="en-US" sz="2400" b="1" dirty="0" smtClean="0">
                <a:latin typeface="微软雅黑" panose="020B0503020204020204" pitchFamily="34" charset="-122"/>
                <a:ea typeface="微软雅黑" panose="020B0503020204020204" pitchFamily="34" charset="-122"/>
              </a:rPr>
              <a:t>向量化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在我们完成对自变量的矢量化之后，我们可以为自变量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创建一个数据帧：</a:t>
            </a:r>
            <a:endParaRPr lang="en-US" altLang="zh-CN" sz="2400" b="1" dirty="0" smtClean="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022" y="3643313"/>
            <a:ext cx="2349953" cy="724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22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a:t>
            </a:r>
            <a:r>
              <a:rPr lang="zh-CN" altLang="en-US" sz="2400" dirty="0" smtClean="0">
                <a:latin typeface="微软雅黑" panose="020B0503020204020204" pitchFamily="34" charset="-122"/>
                <a:ea typeface="微软雅黑" panose="020B0503020204020204" pitchFamily="34" charset="-122"/>
              </a:rPr>
              <a:t>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train_test_split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函数划分训练集和测试集，代码如下：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043" y="3709078"/>
            <a:ext cx="6663912" cy="1117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1560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搭建</a:t>
            </a:r>
            <a:r>
              <a:rPr lang="zh-CN" altLang="en-US" sz="2400" dirty="0">
                <a:latin typeface="微软雅黑" panose="020B0503020204020204" pitchFamily="34" charset="-122"/>
                <a:ea typeface="微软雅黑" panose="020B0503020204020204" pitchFamily="34" charset="-122"/>
              </a:rPr>
              <a:t>神经网络模型</a:t>
            </a:r>
          </a:p>
          <a:p>
            <a:r>
              <a:rPr lang="zh-CN" altLang="en-US" sz="2400" dirty="0">
                <a:latin typeface="微软雅黑" panose="020B0503020204020204" pitchFamily="34" charset="-122"/>
                <a:ea typeface="微软雅黑" panose="020B0503020204020204" pitchFamily="34" charset="-122"/>
              </a:rPr>
              <a:t>通过如下代码即可搭建简单的神经网络模型：</a:t>
            </a:r>
          </a:p>
          <a:p>
            <a:endParaRPr lang="en-US" altLang="zh-CN" sz="2400" b="1"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757" y="3798207"/>
            <a:ext cx="5700486" cy="1213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0038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搭建</a:t>
            </a:r>
            <a:r>
              <a:rPr lang="zh-CN" altLang="en-US" sz="2400" dirty="0">
                <a:latin typeface="微软雅黑" panose="020B0503020204020204" pitchFamily="34" charset="-122"/>
                <a:ea typeface="微软雅黑" panose="020B0503020204020204" pitchFamily="34" charset="-122"/>
              </a:rPr>
              <a:t>神经网络模型</a:t>
            </a:r>
          </a:p>
          <a:p>
            <a:r>
              <a:rPr lang="zh-CN" altLang="en-US" sz="2400" dirty="0">
                <a:latin typeface="微软雅黑" panose="020B0503020204020204" pitchFamily="34" charset="-122"/>
                <a:ea typeface="微软雅黑" panose="020B0503020204020204" pitchFamily="34" charset="-122"/>
              </a:rPr>
              <a:t>此时获得的模型及相关默认参数如下图所示：</a:t>
            </a:r>
            <a:endParaRPr lang="en-US" altLang="zh-CN" sz="2400" b="1" dirty="0" smtClean="0">
              <a:latin typeface="微软雅黑" panose="020B0503020204020204" pitchFamily="34" charset="-122"/>
              <a:ea typeface="微软雅黑" panose="020B0503020204020204" pitchFamily="34" charset="-122"/>
            </a:endParaRPr>
          </a:p>
        </p:txBody>
      </p:sp>
      <p:pic>
        <p:nvPicPr>
          <p:cNvPr id="24578" name="Picture 2" descr="https://uploader.shimo.im/f/MXdNLARI3m0tkmkb.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4" y="3793898"/>
            <a:ext cx="923925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693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1677292"/>
            <a:ext cx="1049382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简单介绍一些重点参数的含义：</a:t>
            </a:r>
            <a:endParaRPr lang="en-US" altLang="zh-CN" sz="2400"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689044852"/>
              </p:ext>
            </p:extLst>
          </p:nvPr>
        </p:nvGraphicFramePr>
        <p:xfrm>
          <a:off x="312057" y="2269307"/>
          <a:ext cx="11567886" cy="4328160"/>
        </p:xfrm>
        <a:graphic>
          <a:graphicData uri="http://schemas.openxmlformats.org/drawingml/2006/table">
            <a:tbl>
              <a:tblPr/>
              <a:tblGrid>
                <a:gridCol w="2721429"/>
                <a:gridCol w="8846457"/>
              </a:tblGrid>
              <a:tr h="257175">
                <a:tc>
                  <a:txBody>
                    <a:bodyPr/>
                    <a:lstStyle/>
                    <a:p>
                      <a:pPr algn="ctr" fontAlgn="t"/>
                      <a:r>
                        <a:rPr lang="zh-CN" altLang="en-US" sz="2400" b="1" dirty="0">
                          <a:effectLst/>
                          <a:latin typeface="微软雅黑" panose="020B0503020204020204" pitchFamily="34" charset="-122"/>
                          <a:ea typeface="微软雅黑" panose="020B0503020204020204" pitchFamily="34" charset="-122"/>
                        </a:rPr>
                        <a:t>参数名称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含义及作用</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sz="2400">
                          <a:effectLst/>
                          <a:latin typeface="微软雅黑" panose="020B0503020204020204" pitchFamily="34" charset="-122"/>
                          <a:ea typeface="微软雅黑" panose="020B0503020204020204" pitchFamily="34" charset="-122"/>
                        </a:rPr>
                        <a:t>activation</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en-US" altLang="zh-CN" sz="2400">
                          <a:effectLst/>
                          <a:latin typeface="微软雅黑" panose="020B0503020204020204" pitchFamily="34" charset="-122"/>
                          <a:ea typeface="微软雅黑" panose="020B0503020204020204" pitchFamily="34" charset="-122"/>
                        </a:rPr>
                        <a:t>activatioin</a:t>
                      </a:r>
                      <a:r>
                        <a:rPr lang="zh-CN" altLang="en-US" sz="2400">
                          <a:effectLst/>
                          <a:latin typeface="微软雅黑" panose="020B0503020204020204" pitchFamily="34" charset="-122"/>
                          <a:ea typeface="微软雅黑" panose="020B0503020204020204" pitchFamily="34" charset="-122"/>
                        </a:rPr>
                        <a:t>是激活函数函数的意思，其默认值为</a:t>
                      </a:r>
                      <a:r>
                        <a:rPr lang="en-US" altLang="zh-CN" sz="2400">
                          <a:effectLst/>
                          <a:latin typeface="微软雅黑" panose="020B0503020204020204" pitchFamily="34" charset="-122"/>
                          <a:ea typeface="微软雅黑" panose="020B0503020204020204" pitchFamily="34" charset="-122"/>
                        </a:rPr>
                        <a:t>relu</a:t>
                      </a:r>
                      <a:r>
                        <a:rPr lang="zh-CN" altLang="en-US" sz="2400">
                          <a:effectLst/>
                          <a:latin typeface="微软雅黑" panose="020B0503020204020204" pitchFamily="34" charset="-122"/>
                          <a:ea typeface="微软雅黑" panose="020B0503020204020204" pitchFamily="34" charset="-122"/>
                        </a:rPr>
                        <a:t>，也就是我们</a:t>
                      </a:r>
                      <a:r>
                        <a:rPr lang="en-US" altLang="zh-CN" sz="2400">
                          <a:effectLst/>
                          <a:latin typeface="微软雅黑" panose="020B0503020204020204" pitchFamily="34" charset="-122"/>
                          <a:ea typeface="微软雅黑" panose="020B0503020204020204" pitchFamily="34" charset="-122"/>
                        </a:rPr>
                        <a:t>16.2.1</a:t>
                      </a:r>
                      <a:r>
                        <a:rPr lang="zh-CN" altLang="en-US" sz="2400">
                          <a:effectLst/>
                          <a:latin typeface="微软雅黑" panose="020B0503020204020204" pitchFamily="34" charset="-122"/>
                          <a:ea typeface="微软雅黑" panose="020B0503020204020204" pitchFamily="34" charset="-122"/>
                        </a:rPr>
                        <a:t>节介绍的</a:t>
                      </a:r>
                      <a:r>
                        <a:rPr lang="en-US" altLang="zh-CN" sz="2400">
                          <a:effectLst/>
                          <a:latin typeface="微软雅黑" panose="020B0503020204020204" pitchFamily="34" charset="-122"/>
                          <a:ea typeface="微软雅黑" panose="020B0503020204020204" pitchFamily="34" charset="-122"/>
                        </a:rPr>
                        <a:t>Relu</a:t>
                      </a:r>
                      <a:r>
                        <a:rPr lang="zh-CN" altLang="en-US" sz="2400">
                          <a:effectLst/>
                          <a:latin typeface="微软雅黑" panose="020B0503020204020204" pitchFamily="34" charset="-122"/>
                          <a:ea typeface="微软雅黑" panose="020B0503020204020204" pitchFamily="34" charset="-122"/>
                        </a:rPr>
                        <a:t>函数，除此外，该参数还可以设置为‘</a:t>
                      </a:r>
                      <a:r>
                        <a:rPr lang="en-US" altLang="zh-CN" sz="2400">
                          <a:effectLst/>
                          <a:latin typeface="微软雅黑" panose="020B0503020204020204" pitchFamily="34" charset="-122"/>
                          <a:ea typeface="微软雅黑" panose="020B0503020204020204" pitchFamily="34" charset="-122"/>
                        </a:rPr>
                        <a:t>identity’</a:t>
                      </a:r>
                      <a:r>
                        <a:rPr lang="zh-CN" altLang="en-US" sz="2400">
                          <a:effectLst/>
                          <a:latin typeface="微软雅黑" panose="020B0503020204020204" pitchFamily="34" charset="-122"/>
                          <a:ea typeface="微软雅黑" panose="020B0503020204020204" pitchFamily="34" charset="-122"/>
                        </a:rPr>
                        <a:t>（不使用激活函数）、‘</a:t>
                      </a:r>
                      <a:r>
                        <a:rPr lang="en-US" altLang="zh-CN" sz="2400">
                          <a:effectLst/>
                          <a:latin typeface="微软雅黑" panose="020B0503020204020204" pitchFamily="34" charset="-122"/>
                          <a:ea typeface="微软雅黑" panose="020B0503020204020204" pitchFamily="34" charset="-122"/>
                        </a:rPr>
                        <a:t>logistic’</a:t>
                      </a:r>
                      <a:r>
                        <a:rPr lang="zh-CN" altLang="en-US" sz="2400">
                          <a:effectLst/>
                          <a:latin typeface="微软雅黑" panose="020B0503020204020204" pitchFamily="34" charset="-122"/>
                          <a:ea typeface="微软雅黑" panose="020B0503020204020204" pitchFamily="34" charset="-122"/>
                        </a:rPr>
                        <a:t>（使用</a:t>
                      </a:r>
                      <a:r>
                        <a:rPr lang="en-US" altLang="zh-CN" sz="2400">
                          <a:effectLst/>
                          <a:latin typeface="微软雅黑" panose="020B0503020204020204" pitchFamily="34" charset="-122"/>
                          <a:ea typeface="微软雅黑" panose="020B0503020204020204" pitchFamily="34" charset="-122"/>
                        </a:rPr>
                        <a:t>Sigmoid</a:t>
                      </a:r>
                      <a:r>
                        <a:rPr lang="zh-CN" altLang="en-US" sz="2400">
                          <a:effectLst/>
                          <a:latin typeface="微软雅黑" panose="020B0503020204020204" pitchFamily="34" charset="-122"/>
                          <a:ea typeface="微软雅黑" panose="020B0503020204020204" pitchFamily="34" charset="-122"/>
                        </a:rPr>
                        <a:t>激活函数），‘</a:t>
                      </a:r>
                      <a:r>
                        <a:rPr lang="en-US" altLang="zh-CN" sz="2400">
                          <a:effectLst/>
                          <a:latin typeface="微软雅黑" panose="020B0503020204020204" pitchFamily="34" charset="-122"/>
                          <a:ea typeface="微软雅黑" panose="020B0503020204020204" pitchFamily="34" charset="-122"/>
                        </a:rPr>
                        <a:t>tanh’</a:t>
                      </a:r>
                      <a:r>
                        <a:rPr lang="zh-CN" altLang="en-US" sz="2400">
                          <a:effectLst/>
                          <a:latin typeface="微软雅黑" panose="020B0503020204020204" pitchFamily="34" charset="-122"/>
                          <a:ea typeface="微软雅黑" panose="020B0503020204020204" pitchFamily="34" charset="-122"/>
                        </a:rPr>
                        <a:t>（使用</a:t>
                      </a:r>
                      <a:r>
                        <a:rPr lang="en-US" altLang="zh-CN" sz="2400">
                          <a:effectLst/>
                          <a:latin typeface="微软雅黑" panose="020B0503020204020204" pitchFamily="34" charset="-122"/>
                          <a:ea typeface="微软雅黑" panose="020B0503020204020204" pitchFamily="34" charset="-122"/>
                        </a:rPr>
                        <a:t>Tanh</a:t>
                      </a:r>
                      <a:r>
                        <a:rPr lang="zh-CN" altLang="en-US" sz="2400">
                          <a:effectLst/>
                          <a:latin typeface="微软雅黑" panose="020B0503020204020204" pitchFamily="34" charset="-122"/>
                          <a:ea typeface="微软雅黑" panose="020B0503020204020204" pitchFamily="34" charset="-122"/>
                        </a:rPr>
                        <a:t>激活函数）。</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400">
                          <a:effectLst/>
                          <a:latin typeface="微软雅黑" panose="020B0503020204020204" pitchFamily="34" charset="-122"/>
                          <a:ea typeface="微软雅黑" panose="020B0503020204020204" pitchFamily="34" charset="-122"/>
                        </a:rPr>
                        <a:t>hidden_layer_sizes</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ctr"/>
                      <a:r>
                        <a:rPr lang="en-US" altLang="zh-CN" sz="2400">
                          <a:effectLst/>
                          <a:latin typeface="微软雅黑" panose="020B0503020204020204" pitchFamily="34" charset="-122"/>
                          <a:ea typeface="微软雅黑" panose="020B0503020204020204" pitchFamily="34" charset="-122"/>
                        </a:rPr>
                        <a:t>hidden_layer_sizes</a:t>
                      </a:r>
                      <a:r>
                        <a:rPr lang="zh-CN" altLang="en-US" sz="2400">
                          <a:effectLst/>
                          <a:latin typeface="微软雅黑" panose="020B0503020204020204" pitchFamily="34" charset="-122"/>
                          <a:ea typeface="微软雅黑" panose="020B0503020204020204" pitchFamily="34" charset="-122"/>
                        </a:rPr>
                        <a:t>是用来定义隐藏层的节点数及层数的，其默认值为</a:t>
                      </a:r>
                      <a:r>
                        <a:rPr lang="en-US" altLang="zh-CN" sz="2400">
                          <a:effectLst/>
                          <a:latin typeface="微软雅黑" panose="020B0503020204020204" pitchFamily="34" charset="-122"/>
                          <a:ea typeface="微软雅黑" panose="020B0503020204020204" pitchFamily="34" charset="-122"/>
                        </a:rPr>
                        <a:t>(100,)</a:t>
                      </a:r>
                      <a:r>
                        <a:rPr lang="zh-CN" altLang="en-US" sz="2400">
                          <a:effectLst/>
                          <a:latin typeface="微软雅黑" panose="020B0503020204020204" pitchFamily="34" charset="-122"/>
                          <a:ea typeface="微软雅黑" panose="020B0503020204020204" pitchFamily="34" charset="-122"/>
                        </a:rPr>
                        <a:t>，即模型只有一个隐藏层，且隐藏层中的节点数为</a:t>
                      </a:r>
                      <a:r>
                        <a:rPr lang="en-US" altLang="zh-CN" sz="2400">
                          <a:effectLst/>
                          <a:latin typeface="微软雅黑" panose="020B0503020204020204" pitchFamily="34" charset="-122"/>
                          <a:ea typeface="微软雅黑" panose="020B0503020204020204" pitchFamily="34" charset="-122"/>
                        </a:rPr>
                        <a:t>100</a:t>
                      </a:r>
                      <a:r>
                        <a:rPr lang="zh-CN" altLang="en-US" sz="2400">
                          <a:effectLst/>
                          <a:latin typeface="微软雅黑" panose="020B0503020204020204" pitchFamily="34" charset="-122"/>
                          <a:ea typeface="微软雅黑" panose="020B0503020204020204" pitchFamily="34" charset="-122"/>
                        </a:rPr>
                        <a:t>。如果将其设置为</a:t>
                      </a:r>
                      <a:r>
                        <a:rPr lang="en-US" altLang="zh-CN" sz="2400">
                          <a:effectLst/>
                          <a:latin typeface="微软雅黑" panose="020B0503020204020204" pitchFamily="34" charset="-122"/>
                          <a:ea typeface="微软雅黑" panose="020B0503020204020204" pitchFamily="34" charset="-122"/>
                        </a:rPr>
                        <a:t>(100,100,100)</a:t>
                      </a:r>
                      <a:r>
                        <a:rPr lang="zh-CN" altLang="en-US" sz="2400">
                          <a:effectLst/>
                          <a:latin typeface="微软雅黑" panose="020B0503020204020204" pitchFamily="34" charset="-122"/>
                          <a:ea typeface="微软雅黑" panose="020B0503020204020204" pitchFamily="34" charset="-122"/>
                        </a:rPr>
                        <a:t>则表示模型有</a:t>
                      </a: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个隐藏层，每层都有</a:t>
                      </a:r>
                      <a:r>
                        <a:rPr lang="en-US" altLang="zh-CN" sz="2400">
                          <a:effectLst/>
                          <a:latin typeface="微软雅黑" panose="020B0503020204020204" pitchFamily="34" charset="-122"/>
                          <a:ea typeface="微软雅黑" panose="020B0503020204020204" pitchFamily="34" charset="-122"/>
                        </a:rPr>
                        <a:t>100</a:t>
                      </a:r>
                      <a:r>
                        <a:rPr lang="zh-CN" altLang="en-US" sz="2400">
                          <a:effectLst/>
                          <a:latin typeface="微软雅黑" panose="020B0503020204020204" pitchFamily="34" charset="-122"/>
                          <a:ea typeface="微软雅黑" panose="020B0503020204020204" pitchFamily="34" charset="-122"/>
                        </a:rPr>
                        <a:t>个节点。</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sz="2400" dirty="0">
                          <a:effectLst/>
                          <a:latin typeface="微软雅黑" panose="020B0503020204020204" pitchFamily="34" charset="-122"/>
                          <a:ea typeface="微软雅黑" panose="020B0503020204020204" pitchFamily="34" charset="-122"/>
                        </a:rPr>
                        <a:t>alpha</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ctr"/>
                      <a:r>
                        <a:rPr lang="en-US" altLang="zh-CN" sz="2400" dirty="0">
                          <a:effectLst/>
                          <a:latin typeface="微软雅黑" panose="020B0503020204020204" pitchFamily="34" charset="-122"/>
                          <a:ea typeface="微软雅黑" panose="020B0503020204020204" pitchFamily="34" charset="-122"/>
                        </a:rPr>
                        <a:t>alpha</a:t>
                      </a:r>
                      <a:r>
                        <a:rPr lang="zh-CN" altLang="en-US" sz="2400" dirty="0">
                          <a:effectLst/>
                          <a:latin typeface="微软雅黑" panose="020B0503020204020204" pitchFamily="34" charset="-122"/>
                          <a:ea typeface="微软雅黑" panose="020B0503020204020204" pitchFamily="34" charset="-122"/>
                        </a:rPr>
                        <a:t>是正则化参数，默认为</a:t>
                      </a:r>
                      <a:r>
                        <a:rPr lang="en-US" altLang="zh-CN" sz="2400" dirty="0">
                          <a:effectLst/>
                          <a:latin typeface="微软雅黑" panose="020B0503020204020204" pitchFamily="34" charset="-122"/>
                          <a:ea typeface="微软雅黑" panose="020B0503020204020204" pitchFamily="34" charset="-122"/>
                        </a:rPr>
                        <a:t>0.0001</a:t>
                      </a:r>
                      <a:r>
                        <a:rPr lang="zh-CN" altLang="en-US" sz="2400" dirty="0">
                          <a:effectLst/>
                          <a:latin typeface="微软雅黑" panose="020B0503020204020204" pitchFamily="34" charset="-122"/>
                          <a:ea typeface="微软雅黑" panose="020B0503020204020204" pitchFamily="34" charset="-122"/>
                        </a:rPr>
                        <a:t>，提高</a:t>
                      </a:r>
                      <a:r>
                        <a:rPr lang="en-US" altLang="zh-CN" sz="2400" dirty="0">
                          <a:effectLst/>
                          <a:latin typeface="微软雅黑" panose="020B0503020204020204" pitchFamily="34" charset="-122"/>
                          <a:ea typeface="微软雅黑" panose="020B0503020204020204" pitchFamily="34" charset="-122"/>
                        </a:rPr>
                        <a:t>alpha</a:t>
                      </a:r>
                      <a:r>
                        <a:rPr lang="zh-CN" altLang="en-US" sz="2400" dirty="0">
                          <a:effectLst/>
                          <a:latin typeface="微软雅黑" panose="020B0503020204020204" pitchFamily="34" charset="-122"/>
                          <a:ea typeface="微软雅黑" panose="020B0503020204020204" pitchFamily="34" charset="-122"/>
                        </a:rPr>
                        <a:t>的值可以防止过拟合，但是却会降低模型的预测准确度。</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747393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通过如下代码即可预测测试集</a:t>
            </a:r>
            <a:r>
              <a:rPr lang="zh-CN" altLang="en-US" sz="2400" dirty="0" smtClean="0">
                <a:latin typeface="微软雅黑" panose="020B0503020204020204" pitchFamily="34" charset="-122"/>
                <a:ea typeface="微软雅黑" panose="020B0503020204020204" pitchFamily="34" charset="-122"/>
              </a:rPr>
              <a:t>数据</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并</a:t>
            </a:r>
            <a:r>
              <a:rPr lang="zh-CN" altLang="en-US" sz="2400" dirty="0">
                <a:latin typeface="微软雅黑" panose="020B0503020204020204" pitchFamily="34" charset="-122"/>
                <a:ea typeface="微软雅黑" panose="020B0503020204020204" pitchFamily="34" charset="-122"/>
              </a:rPr>
              <a:t>将预测值和实际值进行对比</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0128" y="3822020"/>
            <a:ext cx="5331744" cy="1687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40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10493828"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神经网络模型的思想来源于模仿人类大脑思考的方式。神经元是神经系统最基本的结构和功能单位，分为突起和细胞体两部分。突起作用是接受冲动并传递给细胞体，细胞体整合输入的信息并传出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人类</a:t>
            </a:r>
            <a:r>
              <a:rPr lang="zh-CN" altLang="en-US" sz="2400" dirty="0">
                <a:latin typeface="微软雅黑" panose="020B0503020204020204" pitchFamily="34" charset="-122"/>
                <a:ea typeface="微软雅黑" panose="020B0503020204020204" pitchFamily="34" charset="-122"/>
              </a:rPr>
              <a:t>大脑在思考时，神经元会接受外部的刺激，当传入的冲动使神经元的电位超过阈值时，神经元就会从抑制转向兴奋，并将信号向下一个神经元传导。神经网络的思想是通过构造人造神经元的方式模拟这一过程。</a:t>
            </a:r>
          </a:p>
        </p:txBody>
      </p:sp>
    </p:spTree>
    <p:extLst>
      <p:ext uri="{BB962C8B-B14F-4D97-AF65-F5344CB8AC3E}">
        <p14:creationId xmlns:p14="http://schemas.microsoft.com/office/powerpoint/2010/main" val="2364205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5" y="2249714"/>
            <a:ext cx="10493828"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准确度为</a:t>
            </a:r>
            <a:r>
              <a:rPr lang="en-US" altLang="zh-CN" sz="2400" dirty="0" smtClean="0">
                <a:latin typeface="微软雅黑" panose="020B0503020204020204" pitchFamily="34" charset="-122"/>
                <a:ea typeface="微软雅黑" panose="020B0503020204020204" pitchFamily="34" charset="-122"/>
              </a:rPr>
              <a:t>0.981</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654" y="3497214"/>
            <a:ext cx="5224689" cy="1178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098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5" y="2249714"/>
            <a:ext cx="10493828"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我们还可以输入一些数据集以外的评价，看看模型是否会给我们准确的判断，代码如下：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675" y="3819374"/>
            <a:ext cx="5248647" cy="2287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30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5" y="2249714"/>
            <a:ext cx="10493828"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在这里我们可以输入一个注释并查看神经网络预测：</a:t>
            </a:r>
            <a:endParaRPr lang="en-US" altLang="zh-CN" sz="2400" b="1" dirty="0" smtClean="0">
              <a:latin typeface="微软雅黑" panose="020B0503020204020204" pitchFamily="34" charset="-122"/>
              <a:ea typeface="微软雅黑" panose="020B0503020204020204" pitchFamily="34" charset="-122"/>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046" y="3819374"/>
            <a:ext cx="8531905" cy="162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368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5"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16.2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用户评论情感分析</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5" y="2249714"/>
            <a:ext cx="10493828"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16.2.3 </a:t>
            </a:r>
            <a:r>
              <a:rPr lang="zh-CN" altLang="en-US" sz="2400" b="1" dirty="0">
                <a:latin typeface="微软雅黑" panose="020B0503020204020204" pitchFamily="34" charset="-122"/>
                <a:ea typeface="微软雅黑" panose="020B0503020204020204" pitchFamily="34" charset="-122"/>
              </a:rPr>
              <a:t>神经网络模型搭建与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 模型</a:t>
            </a:r>
            <a:r>
              <a:rPr lang="zh-CN" altLang="en-US" sz="2400" dirty="0">
                <a:latin typeface="微软雅黑" panose="020B0503020204020204" pitchFamily="34" charset="-122"/>
                <a:ea typeface="微软雅黑" panose="020B0503020204020204" pitchFamily="34" charset="-122"/>
              </a:rPr>
              <a:t>比对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朴素贝叶斯模型</a:t>
            </a:r>
            <a:r>
              <a:rPr lang="zh-CN" altLang="en-US" sz="2400" dirty="0" smtClean="0">
                <a:latin typeface="微软雅黑" panose="020B0503020204020204" pitchFamily="34" charset="-122"/>
                <a:ea typeface="微软雅黑" panose="020B0503020204020204" pitchFamily="34" charset="-122"/>
              </a:rPr>
              <a:t>对比</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模型准确度评分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为</a:t>
            </a:r>
            <a:r>
              <a:rPr lang="en-US" altLang="zh-CN" sz="2400" dirty="0" smtClean="0">
                <a:latin typeface="微软雅黑" panose="020B0503020204020204" pitchFamily="34" charset="-122"/>
                <a:ea typeface="微软雅黑" panose="020B0503020204020204" pitchFamily="34" charset="-122"/>
              </a:rPr>
              <a:t>0.87</a:t>
            </a:r>
            <a:r>
              <a:rPr lang="zh-CN" altLang="en-US" sz="2400" dirty="0">
                <a:latin typeface="微软雅黑" panose="020B0503020204020204" pitchFamily="34" charset="-122"/>
                <a:ea typeface="微软雅黑" panose="020B0503020204020204" pitchFamily="34" charset="-122"/>
              </a:rPr>
              <a:t>，比神经网络少</a:t>
            </a:r>
            <a:r>
              <a:rPr lang="en-US" altLang="zh-CN" sz="2400" dirty="0">
                <a:latin typeface="微软雅黑" panose="020B0503020204020204" pitchFamily="34" charset="-122"/>
                <a:ea typeface="微软雅黑" panose="020B0503020204020204" pitchFamily="34" charset="-122"/>
              </a:rPr>
              <a:t>12</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147" y="3080711"/>
            <a:ext cx="5683704" cy="2313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2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49086" y="2249714"/>
            <a:ext cx="5246914"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层神经网络模型</a:t>
            </a:r>
          </a:p>
          <a:p>
            <a:r>
              <a:rPr lang="zh-CN" altLang="en-US" sz="2400" dirty="0" smtClean="0">
                <a:latin typeface="微软雅黑" panose="020B0503020204020204" pitchFamily="34" charset="-122"/>
                <a:ea typeface="微软雅黑" panose="020B0503020204020204" pitchFamily="34" charset="-122"/>
              </a:rPr>
              <a:t>如下</a:t>
            </a:r>
            <a:r>
              <a:rPr lang="zh-CN" altLang="en-US" sz="2400" dirty="0">
                <a:latin typeface="微软雅黑" panose="020B0503020204020204" pitchFamily="34" charset="-122"/>
                <a:ea typeface="微软雅黑" panose="020B0503020204020204" pitchFamily="34" charset="-122"/>
              </a:rPr>
              <a:t>图所示，在一个简单的神经网络模型中有两组神经元，一组接收信号，一组输出信号。接受信号的一组通过线性变换和非线性的激活函数转换来修改信号，并传递给下一组。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4" y="2407531"/>
            <a:ext cx="4419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66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49086" y="2249714"/>
                <a:ext cx="10493828"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神经网络模型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输出层</a:t>
                </a:r>
                <a:r>
                  <a:rPr lang="zh-CN" altLang="en-US" sz="2400" dirty="0">
                    <a:latin typeface="微软雅黑" panose="020B0503020204020204" pitchFamily="34" charset="-122"/>
                    <a:ea typeface="微软雅黑" panose="020B0503020204020204" pitchFamily="34" charset="-122"/>
                  </a:rPr>
                  <a:t>信号的计算分为两步：</a:t>
                </a:r>
              </a:p>
              <a:p>
                <a:r>
                  <a:rPr lang="zh-CN" altLang="en-US" sz="2400" dirty="0" smtClean="0">
                    <a:latin typeface="微软雅黑" panose="020B0503020204020204" pitchFamily="34" charset="-122"/>
                    <a:ea typeface="微软雅黑" panose="020B0503020204020204" pitchFamily="34" charset="-122"/>
                  </a:rPr>
                  <a:t>第一</a:t>
                </a:r>
                <a:r>
                  <a:rPr lang="zh-CN" altLang="en-US" sz="2400" dirty="0">
                    <a:latin typeface="微软雅黑" panose="020B0503020204020204" pitchFamily="34" charset="-122"/>
                    <a:ea typeface="微软雅黑" panose="020B0503020204020204" pitchFamily="34" charset="-122"/>
                  </a:rPr>
                  <a:t>步：对输入的信号进行加权平均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𝑦</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𝑊</m:t>
                          </m:r>
                        </m:e>
                        <m:sub>
                          <m:r>
                            <a:rPr lang="en-US" altLang="zh-CN" sz="2400" b="0" i="1" smtClean="0">
                              <a:latin typeface="Cambria Math"/>
                              <a:ea typeface="微软雅黑" panose="020B0503020204020204" pitchFamily="34" charset="-122"/>
                            </a:rPr>
                            <m:t>1</m:t>
                          </m:r>
                        </m:sub>
                      </m:s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1</m:t>
                          </m:r>
                        </m:sub>
                      </m:sSub>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𝑊</m:t>
                          </m:r>
                        </m:e>
                        <m:sub>
                          <m:r>
                            <a:rPr lang="en-US" altLang="zh-CN" sz="2400" b="0" i="1" smtClean="0">
                              <a:latin typeface="Cambria Math"/>
                              <a:ea typeface="微软雅黑" panose="020B0503020204020204" pitchFamily="34" charset="-122"/>
                            </a:rPr>
                            <m:t>2</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2</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𝑊</m:t>
                          </m:r>
                        </m:e>
                        <m:sub>
                          <m:r>
                            <a:rPr lang="en-US" altLang="zh-CN" sz="2400" b="0" i="1" smtClean="0">
                              <a:latin typeface="Cambria Math"/>
                              <a:ea typeface="微软雅黑" panose="020B0503020204020204" pitchFamily="34" charset="-122"/>
                            </a:rPr>
                            <m:t>3</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3</m:t>
                          </m:r>
                        </m:sub>
                      </m:sSub>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𝑊</m:t>
                          </m:r>
                        </m:e>
                        <m:sub>
                          <m:r>
                            <a:rPr lang="en-US" altLang="zh-CN" sz="2400" b="0" i="1" smtClean="0">
                              <a:latin typeface="Cambria Math"/>
                              <a:ea typeface="微软雅黑" panose="020B0503020204020204" pitchFamily="34" charset="-122"/>
                            </a:rPr>
                            <m:t>𝑛</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𝑛</m:t>
                          </m:r>
                        </m:sub>
                      </m:sSub>
                    </m:oMath>
                  </m:oMathPara>
                </a14:m>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细心的读者可以发现，此时如果不再进行下面的操作，那么到这里，它就和第三章讲的线性回归模型是一样的了。其实神经网络模型的确和之前学到的一些基础模型有着紧密的联系。</a:t>
                </a:r>
              </a:p>
              <a:p>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49086" y="2249714"/>
                <a:ext cx="10493828" cy="3785652"/>
              </a:xfrm>
              <a:prstGeom prst="rect">
                <a:avLst/>
              </a:prstGeom>
              <a:blipFill rotWithShape="1">
                <a:blip r:embed="rId2"/>
                <a:stretch>
                  <a:fillRect l="-1045" t="-12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833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49086" y="2249714"/>
                <a:ext cx="10493828"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神经网络模型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输出层</a:t>
                </a:r>
                <a:r>
                  <a:rPr lang="zh-CN" altLang="en-US" sz="2400" dirty="0">
                    <a:latin typeface="微软雅黑" panose="020B0503020204020204" pitchFamily="34" charset="-122"/>
                    <a:ea typeface="微软雅黑" panose="020B0503020204020204" pitchFamily="34" charset="-122"/>
                  </a:rPr>
                  <a:t>信号的计算分为两步：</a:t>
                </a:r>
              </a:p>
              <a:p>
                <a:r>
                  <a:rPr lang="zh-CN" altLang="en-US" sz="2400" dirty="0">
                    <a:latin typeface="微软雅黑" panose="020B0503020204020204" pitchFamily="34" charset="-122"/>
                    <a:ea typeface="微软雅黑" panose="020B0503020204020204" pitchFamily="34" charset="-122"/>
                  </a:rPr>
                  <a:t>第二步：对加权平均后的结果使用激活函数</a:t>
                </a:r>
                <a:r>
                  <a:rPr lang="en-US" altLang="zh-CN" sz="2400" dirty="0">
                    <a:latin typeface="微软雅黑" panose="020B0503020204020204" pitchFamily="34" charset="-122"/>
                    <a:ea typeface="微软雅黑" panose="020B0503020204020204" pitchFamily="34" charset="-122"/>
                  </a:rPr>
                  <a:t>(Activation Function)</a:t>
                </a:r>
                <a:r>
                  <a:rPr lang="el-GR" altLang="zh-CN" sz="2400" dirty="0">
                    <a:ea typeface="Cambria Math"/>
                  </a:rPr>
                  <a:t> </a:t>
                </a:r>
                <a14:m>
                  <m:oMath xmlns:m="http://schemas.openxmlformats.org/officeDocument/2006/math">
                    <m:r>
                      <m:rPr>
                        <m:sty m:val="p"/>
                      </m:rPr>
                      <a:rPr lang="el-GR" altLang="zh-CN" sz="2400" i="1">
                        <a:latin typeface="Cambria Math"/>
                        <a:ea typeface="Cambria Math"/>
                      </a:rPr>
                      <m:t>ϕ</m:t>
                    </m:r>
                    <m:d>
                      <m:dPr>
                        <m:ctrlPr>
                          <a:rPr lang="en-US" altLang="zh-CN" sz="2400" i="1">
                            <a:latin typeface="Cambria Math"/>
                            <a:ea typeface="Cambria Math"/>
                          </a:rPr>
                        </m:ctrlPr>
                      </m:dPr>
                      <m:e>
                        <m:r>
                          <a:rPr lang="en-US" altLang="zh-CN" sz="2400" b="0" i="1" smtClean="0">
                            <a:latin typeface="Cambria Math"/>
                            <a:ea typeface="Cambria Math"/>
                          </a:rPr>
                          <m:t>𝑥</m:t>
                        </m:r>
                      </m:e>
                    </m:d>
                  </m:oMath>
                </a14:m>
                <a:r>
                  <a:rPr lang="zh-CN" altLang="en-US" sz="2400" dirty="0">
                    <a:latin typeface="微软雅黑" panose="020B0503020204020204" pitchFamily="34" charset="-122"/>
                    <a:ea typeface="微软雅黑" panose="020B0503020204020204" pitchFamily="34" charset="-122"/>
                  </a:rPr>
                  <a:t>进行非线性的转化，计算出输出值：</a:t>
                </a:r>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𝑦</m:t>
                      </m:r>
                      <m:r>
                        <a:rPr lang="en-US" altLang="zh-CN" sz="2400" b="0" i="1" smtClean="0">
                          <a:latin typeface="Cambria Math"/>
                          <a:ea typeface="微软雅黑" panose="020B0503020204020204" pitchFamily="34" charset="-122"/>
                        </a:rPr>
                        <m:t>=</m:t>
                      </m:r>
                      <m:r>
                        <m:rPr>
                          <m:sty m:val="p"/>
                        </m:rPr>
                        <a:rPr lang="el-GR" altLang="zh-CN" sz="2400" b="0" i="1" smtClean="0">
                          <a:latin typeface="Cambria Math"/>
                          <a:ea typeface="Cambria Math"/>
                        </a:rPr>
                        <m:t>ϕ</m:t>
                      </m:r>
                      <m:d>
                        <m:dPr>
                          <m:ctrlPr>
                            <a:rPr lang="en-US" altLang="zh-CN" sz="2400" b="0" i="1" smtClean="0">
                              <a:latin typeface="Cambria Math"/>
                              <a:ea typeface="Cambria Math"/>
                            </a:rPr>
                          </m:ctrlPr>
                        </m:dPr>
                        <m:e>
                          <m:sSup>
                            <m:sSupPr>
                              <m:ctrlPr>
                                <a:rPr lang="en-US" altLang="zh-CN" sz="2400" b="0" i="1" smtClean="0">
                                  <a:latin typeface="Cambria Math"/>
                                  <a:ea typeface="Cambria Math"/>
                                </a:rPr>
                              </m:ctrlPr>
                            </m:sSupPr>
                            <m:e>
                              <m:r>
                                <a:rPr lang="en-US" altLang="zh-CN" sz="2400" b="0" i="1" smtClean="0">
                                  <a:latin typeface="Cambria Math"/>
                                  <a:ea typeface="Cambria Math"/>
                                </a:rPr>
                                <m:t>𝑦</m:t>
                              </m:r>
                            </m:e>
                            <m:sup>
                              <m:r>
                                <a:rPr lang="en-US" altLang="zh-CN" sz="2400" b="0" i="1" smtClean="0">
                                  <a:latin typeface="Cambria Math"/>
                                  <a:ea typeface="Cambria Math"/>
                                </a:rPr>
                                <m:t>′</m:t>
                              </m:r>
                            </m:sup>
                          </m:sSup>
                        </m:e>
                      </m:d>
                    </m:oMath>
                  </m:oMathPara>
                </a14:m>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在神经网络模型中，常用来做非线性转换的激活函数有</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a:t>
                </a:r>
                <a:r>
                  <a:rPr lang="en-US" altLang="zh-CN" sz="2400" dirty="0" err="1">
                    <a:latin typeface="微软雅黑" panose="020B0503020204020204" pitchFamily="34" charset="-122"/>
                    <a:ea typeface="微软雅黑" panose="020B0503020204020204" pitchFamily="34" charset="-122"/>
                  </a:rPr>
                  <a:t>Tanh</a:t>
                </a:r>
                <a:r>
                  <a:rPr lang="zh-CN" altLang="en-US" sz="2400" dirty="0">
                    <a:latin typeface="微软雅黑" panose="020B0503020204020204" pitchFamily="34" charset="-122"/>
                    <a:ea typeface="微软雅黑" panose="020B0503020204020204" pitchFamily="34" charset="-122"/>
                  </a:rPr>
                  <a:t>函数、</a:t>
                </a:r>
                <a:r>
                  <a:rPr lang="en-US" altLang="zh-CN" sz="2400" dirty="0" err="1">
                    <a:latin typeface="微软雅黑" panose="020B0503020204020204" pitchFamily="34" charset="-122"/>
                    <a:ea typeface="微软雅黑" panose="020B0503020204020204" pitchFamily="34" charset="-122"/>
                  </a:rPr>
                  <a:t>Relu</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49086" y="2249714"/>
                <a:ext cx="10493828" cy="3785652"/>
              </a:xfrm>
              <a:prstGeom prst="rect">
                <a:avLst/>
              </a:prstGeom>
              <a:blipFill rotWithShape="1">
                <a:blip r:embed="rId2"/>
                <a:stretch>
                  <a:fillRect l="-1045" t="-1288" b="-2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726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49085" y="2061028"/>
                <a:ext cx="5392057" cy="448571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神经网络模型</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a:t>
                </a:r>
                <a:r>
                  <a:rPr lang="zh-CN" altLang="en-US" sz="2400" dirty="0" smtClean="0">
                    <a:latin typeface="微软雅黑" panose="020B0503020204020204" pitchFamily="34" charset="-122"/>
                    <a:ea typeface="微软雅黑" panose="020B0503020204020204" pitchFamily="34" charset="-122"/>
                  </a:rPr>
                  <a:t>如右图</a:t>
                </a:r>
                <a:r>
                  <a:rPr lang="zh-CN" altLang="en-US" sz="2400" dirty="0">
                    <a:latin typeface="微软雅黑" panose="020B0503020204020204" pitchFamily="34" charset="-122"/>
                    <a:ea typeface="微软雅黑" panose="020B0503020204020204" pitchFamily="34" charset="-122"/>
                  </a:rPr>
                  <a:t>所示，该函数是将取值</a:t>
                </a:r>
                <a:r>
                  <a:rPr lang="zh-CN" altLang="en-US" sz="2400" dirty="0" smtClean="0">
                    <a:latin typeface="微软雅黑" panose="020B0503020204020204" pitchFamily="34" charset="-122"/>
                    <a:ea typeface="微软雅黑" panose="020B0503020204020204" pitchFamily="34" charset="-122"/>
                  </a:rPr>
                  <a:t>为</a:t>
                </a:r>
                <a14:m>
                  <m:oMath xmlns:m="http://schemas.openxmlformats.org/officeDocument/2006/math">
                    <m:r>
                      <a:rPr lang="en-US" altLang="zh-CN" sz="2400" b="0" i="1" smtClean="0">
                        <a:latin typeface="Cambria Math"/>
                      </a:rPr>
                      <m:t>(−</m:t>
                    </m:r>
                    <m:r>
                      <a:rPr lang="en-US" altLang="zh-CN" sz="2400" b="0" i="1" smtClean="0">
                        <a:latin typeface="Cambria Math"/>
                        <a:ea typeface="Cambria Math"/>
                      </a:rPr>
                      <m:t>∞,∞</m:t>
                    </m:r>
                    <m:r>
                      <a:rPr lang="en-US" altLang="zh-CN" sz="2400" b="0" i="1" smtClean="0">
                        <a:latin typeface="Cambria Math"/>
                      </a:rPr>
                      <m:t>)</m:t>
                    </m:r>
                  </m:oMath>
                </a14:m>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数转换到</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之间，可以用来做二分类。其导数 </a:t>
                </a:r>
                <a:r>
                  <a:rPr lang="en-US" altLang="zh-CN" sz="2400" dirty="0">
                    <a:latin typeface="微软雅黑" panose="020B0503020204020204" pitchFamily="34" charset="-122"/>
                    <a:ea typeface="微软雅黑" panose="020B0503020204020204" pitchFamily="34" charset="-122"/>
                  </a:rPr>
                  <a:t>f′(x) </a:t>
                </a:r>
                <a:r>
                  <a:rPr lang="zh-CN" altLang="en-US" sz="2400" dirty="0">
                    <a:latin typeface="微软雅黑" panose="020B0503020204020204" pitchFamily="34" charset="-122"/>
                    <a:ea typeface="微软雅黑" panose="020B0503020204020204" pitchFamily="34" charset="-122"/>
                  </a:rPr>
                  <a:t>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开始，很快就又趋近于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，所以在梯度下降时会出现梯度消失；而且</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函数的均值是</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而非</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，不利于下一层的输出。</a:t>
                </a: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𝑓</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𝑥</m:t>
                          </m:r>
                        </m:e>
                      </m:d>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1+</m:t>
                          </m:r>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𝑥</m:t>
                              </m:r>
                            </m:sup>
                          </m:sSup>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49085" y="2061028"/>
                <a:ext cx="5392057" cy="4485715"/>
              </a:xfrm>
              <a:prstGeom prst="rect">
                <a:avLst/>
              </a:prstGeom>
              <a:blipFill rotWithShape="1">
                <a:blip r:embed="rId2"/>
                <a:stretch>
                  <a:fillRect l="-2034" t="-1087" r="-7345"/>
                </a:stretch>
              </a:blipFill>
            </p:spPr>
            <p:txBody>
              <a:bodyPr/>
              <a:lstStyle/>
              <a:p>
                <a:r>
                  <a:rPr lang="zh-CN" altLang="en-US">
                    <a:noFill/>
                  </a:rPr>
                  <a:t> </a:t>
                </a:r>
              </a:p>
            </p:txBody>
          </p:sp>
        </mc:Fallback>
      </mc:AlternateContent>
      <p:pic>
        <p:nvPicPr>
          <p:cNvPr id="2050" name="Picture 2" descr="https://uploader.shimo.im/f/kxZcoX270xA5aOzp.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41766" t="20289"/>
          <a:stretch/>
        </p:blipFill>
        <p:spPr bwMode="auto">
          <a:xfrm>
            <a:off x="6478515" y="2806415"/>
            <a:ext cx="5251205" cy="299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71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49085" y="2061028"/>
                <a:ext cx="5392057" cy="413356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神经网络模型</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Tanh</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如右图</a:t>
                </a:r>
                <a:r>
                  <a:rPr lang="zh-CN" altLang="en-US" sz="2400" dirty="0">
                    <a:latin typeface="微软雅黑" panose="020B0503020204020204" pitchFamily="34" charset="-122"/>
                    <a:ea typeface="微软雅黑" panose="020B0503020204020204" pitchFamily="34" charset="-122"/>
                  </a:rPr>
                  <a:t>所示</a:t>
                </a:r>
                <a:r>
                  <a:rPr lang="zh-CN" altLang="en-US" sz="2400" dirty="0" smtClean="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Tanh</a:t>
                </a:r>
                <a:r>
                  <a:rPr lang="zh-CN" altLang="en-US" sz="2400" dirty="0">
                    <a:latin typeface="微软雅黑" panose="020B0503020204020204" pitchFamily="34" charset="-122"/>
                    <a:ea typeface="微软雅黑" panose="020B0503020204020204" pitchFamily="34" charset="-122"/>
                  </a:rPr>
                  <a:t>函数将取值为</a:t>
                </a:r>
                <a14:m>
                  <m:oMath xmlns:m="http://schemas.openxmlformats.org/officeDocument/2006/math">
                    <m:r>
                      <a:rPr lang="en-US" altLang="zh-CN" sz="2400" i="1">
                        <a:latin typeface="Cambria Math"/>
                      </a:rPr>
                      <m:t>(−</m:t>
                    </m:r>
                    <m:r>
                      <a:rPr lang="en-US" altLang="zh-CN" sz="2400" i="1">
                        <a:latin typeface="Cambria Math"/>
                        <a:ea typeface="Cambria Math"/>
                      </a:rPr>
                      <m:t>∞,∞</m:t>
                    </m:r>
                    <m:r>
                      <a:rPr lang="en-US" altLang="zh-CN" sz="2400" i="1">
                        <a:latin typeface="Cambria Math"/>
                      </a:rPr>
                      <m:t>)</m:t>
                    </m:r>
                  </m:oMath>
                </a14:m>
                <a:r>
                  <a:rPr lang="zh-CN" altLang="en-US" sz="2400" dirty="0">
                    <a:latin typeface="微软雅黑" panose="020B0503020204020204" pitchFamily="34" charset="-122"/>
                    <a:ea typeface="微软雅黑" panose="020B0503020204020204" pitchFamily="34" charset="-122"/>
                  </a:rPr>
                  <a:t>的数转换到</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之间。当</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很大或者很小的时候，导数 </a:t>
                </a:r>
                <a:r>
                  <a:rPr lang="en-US" altLang="zh-CN" sz="2400" dirty="0">
                    <a:latin typeface="微软雅黑" panose="020B0503020204020204" pitchFamily="34" charset="-122"/>
                    <a:ea typeface="微软雅黑" panose="020B0503020204020204" pitchFamily="34" charset="-122"/>
                  </a:rPr>
                  <a:t>f′(x)</a:t>
                </a:r>
                <a:r>
                  <a:rPr lang="zh-CN" altLang="en-US" sz="2400" dirty="0">
                    <a:latin typeface="微软雅黑" panose="020B0503020204020204" pitchFamily="34" charset="-122"/>
                    <a:ea typeface="微软雅黑" panose="020B0503020204020204" pitchFamily="34" charset="-122"/>
                  </a:rPr>
                  <a:t>也会很接近</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函数有同样的梯度消失的问题。但是</a:t>
                </a:r>
                <a:r>
                  <a:rPr lang="en-US" altLang="zh-CN" sz="2400" dirty="0" err="1">
                    <a:latin typeface="微软雅黑" panose="020B0503020204020204" pitchFamily="34" charset="-122"/>
                    <a:ea typeface="微软雅黑" panose="020B0503020204020204" pitchFamily="34" charset="-122"/>
                  </a:rPr>
                  <a:t>tanh</a:t>
                </a:r>
                <a:r>
                  <a:rPr lang="zh-CN" altLang="en-US" sz="2400" dirty="0">
                    <a:latin typeface="微软雅黑" panose="020B0503020204020204" pitchFamily="34" charset="-122"/>
                    <a:ea typeface="微软雅黑" panose="020B0503020204020204" pitchFamily="34" charset="-122"/>
                  </a:rPr>
                  <a:t>函数的均值为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，在这点上弥补了</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函数均值为</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的缺点。</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𝑓</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𝑥</m:t>
                          </m:r>
                        </m:e>
                      </m:d>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𝑥</m:t>
                              </m:r>
                            </m:sup>
                          </m:sSup>
                          <m:r>
                            <a:rPr lang="en-US" altLang="zh-CN" sz="2400" b="0" i="1" smtClean="0">
                              <a:latin typeface="Cambria Math"/>
                              <a:ea typeface="微软雅黑" panose="020B0503020204020204" pitchFamily="34" charset="-122"/>
                            </a:rPr>
                            <m:t>−</m:t>
                          </m:r>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𝑥</m:t>
                              </m:r>
                            </m:sup>
                          </m:sSup>
                        </m:num>
                        <m:den>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𝑥</m:t>
                              </m:r>
                            </m:sup>
                          </m:sSup>
                          <m:r>
                            <a:rPr lang="en-US" altLang="zh-CN" sz="2400" b="0" i="1" smtClean="0">
                              <a:latin typeface="Cambria Math"/>
                              <a:ea typeface="微软雅黑" panose="020B0503020204020204" pitchFamily="34" charset="-122"/>
                            </a:rPr>
                            <m:t>+</m:t>
                          </m:r>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𝑥</m:t>
                              </m:r>
                            </m:sup>
                          </m:sSup>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49085" y="2061028"/>
                <a:ext cx="5392057" cy="4133567"/>
              </a:xfrm>
              <a:prstGeom prst="rect">
                <a:avLst/>
              </a:prstGeom>
              <a:blipFill rotWithShape="1">
                <a:blip r:embed="rId2"/>
                <a:stretch>
                  <a:fillRect l="-2034" t="-1180" r="-7345"/>
                </a:stretch>
              </a:blipFill>
            </p:spPr>
            <p:txBody>
              <a:bodyPr/>
              <a:lstStyle/>
              <a:p>
                <a:r>
                  <a:rPr lang="zh-CN" altLang="en-US">
                    <a:noFill/>
                  </a:rPr>
                  <a:t> </a:t>
                </a:r>
              </a:p>
            </p:txBody>
          </p:sp>
        </mc:Fallback>
      </mc:AlternateContent>
      <p:pic>
        <p:nvPicPr>
          <p:cNvPr id="3074" name="Picture 2" descr="https://uploader.shimo.im/f/3rDy283ZI8oRHe4I.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38179" t="10864"/>
          <a:stretch/>
        </p:blipFill>
        <p:spPr bwMode="auto">
          <a:xfrm>
            <a:off x="6662055" y="2389826"/>
            <a:ext cx="5316533" cy="347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81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8834" y="729512"/>
            <a:ext cx="10894329" cy="923330"/>
          </a:xfrm>
          <a:prstGeom prst="rect">
            <a:avLst/>
          </a:prstGeom>
        </p:spPr>
        <p:txBody>
          <a:bodyPr wrap="none">
            <a:spAutoFit/>
          </a:bodyPr>
          <a:lstStyle/>
          <a:p>
            <a:pPr algn="ctr"/>
            <a:r>
              <a:rPr lang="en-US" altLang="zh-CN" sz="5400" b="1" dirty="0">
                <a:latin typeface="微软雅黑" panose="020B0503020204020204" pitchFamily="34" charset="-122"/>
                <a:ea typeface="微软雅黑" panose="020B0503020204020204" pitchFamily="34" charset="-122"/>
              </a:rPr>
              <a:t>16.1 </a:t>
            </a:r>
            <a:r>
              <a:rPr lang="zh-CN" altLang="en-US" sz="5400" b="1" dirty="0">
                <a:latin typeface="微软雅黑" panose="020B0503020204020204" pitchFamily="34" charset="-122"/>
                <a:ea typeface="微软雅黑" panose="020B0503020204020204" pitchFamily="34" charset="-122"/>
              </a:rPr>
              <a:t>深度学习基础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神经网络模型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49085" y="1872342"/>
                <a:ext cx="5740401" cy="48134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16.1.1 </a:t>
                </a:r>
                <a:r>
                  <a:rPr lang="zh-CN" altLang="en-US" sz="2400" b="1" dirty="0">
                    <a:latin typeface="微软雅黑" panose="020B0503020204020204" pitchFamily="34" charset="-122"/>
                    <a:ea typeface="微软雅黑" panose="020B0503020204020204" pitchFamily="34" charset="-122"/>
                  </a:rPr>
                  <a:t>神经网络模型</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神经网络模型</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Relu</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如右图</a:t>
                </a:r>
                <a:r>
                  <a:rPr lang="zh-CN" altLang="en-US" sz="2400" dirty="0">
                    <a:latin typeface="微软雅黑" panose="020B0503020204020204" pitchFamily="34" charset="-122"/>
                    <a:ea typeface="微软雅黑" panose="020B0503020204020204" pitchFamily="34" charset="-122"/>
                  </a:rPr>
                  <a:t>所示</a:t>
                </a:r>
                <a:r>
                  <a:rPr lang="zh-CN" altLang="en-US" sz="2400" dirty="0" smtClean="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Relu</a:t>
                </a:r>
                <a:r>
                  <a:rPr lang="zh-CN" altLang="en-US" sz="2400" dirty="0">
                    <a:latin typeface="微软雅黑" panose="020B0503020204020204" pitchFamily="34" charset="-122"/>
                    <a:ea typeface="微软雅黑" panose="020B0503020204020204" pitchFamily="34" charset="-122"/>
                  </a:rPr>
                  <a:t>函数是一种分段线性</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它在输入为正数时弥补了</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函数以及</a:t>
                </a:r>
                <a:r>
                  <a:rPr lang="en-US" altLang="zh-CN" sz="2400" dirty="0" err="1">
                    <a:latin typeface="微软雅黑" panose="020B0503020204020204" pitchFamily="34" charset="-122"/>
                    <a:ea typeface="微软雅黑" panose="020B0503020204020204" pitchFamily="34" charset="-122"/>
                  </a:rPr>
                  <a:t>Tanh</a:t>
                </a:r>
                <a:r>
                  <a:rPr lang="zh-CN" altLang="en-US" sz="2400" dirty="0">
                    <a:latin typeface="微软雅黑" panose="020B0503020204020204" pitchFamily="34" charset="-122"/>
                    <a:ea typeface="微软雅黑" panose="020B0503020204020204" pitchFamily="34" charset="-122"/>
                  </a:rPr>
                  <a:t>函数的梯度消失问题，但是输入为负数时仍然有梯度消失的问题。此外</a:t>
                </a:r>
                <a:r>
                  <a:rPr lang="en-US" altLang="zh-CN" sz="2400" dirty="0" err="1">
                    <a:latin typeface="微软雅黑" panose="020B0503020204020204" pitchFamily="34" charset="-122"/>
                    <a:ea typeface="微软雅黑" panose="020B0503020204020204" pitchFamily="34" charset="-122"/>
                  </a:rPr>
                  <a:t>Relu</a:t>
                </a:r>
                <a:r>
                  <a:rPr lang="zh-CN" altLang="en-US" sz="2400" dirty="0">
                    <a:latin typeface="微软雅黑" panose="020B0503020204020204" pitchFamily="34" charset="-122"/>
                    <a:ea typeface="微软雅黑" panose="020B0503020204020204" pitchFamily="34" charset="-122"/>
                  </a:rPr>
                  <a:t>函数的计算速度相对于</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函数和</a:t>
                </a:r>
                <a:r>
                  <a:rPr lang="en-US" altLang="zh-CN" sz="2400" dirty="0" err="1">
                    <a:latin typeface="微软雅黑" panose="020B0503020204020204" pitchFamily="34" charset="-122"/>
                    <a:ea typeface="微软雅黑" panose="020B0503020204020204" pitchFamily="34" charset="-122"/>
                  </a:rPr>
                  <a:t>Tanh</a:t>
                </a:r>
                <a:r>
                  <a:rPr lang="zh-CN" altLang="en-US" sz="2400" dirty="0">
                    <a:latin typeface="微软雅黑" panose="020B0503020204020204" pitchFamily="34" charset="-122"/>
                    <a:ea typeface="微软雅黑" panose="020B0503020204020204" pitchFamily="34" charset="-122"/>
                  </a:rPr>
                  <a:t>函数也较快一些，在实战应用中，</a:t>
                </a:r>
                <a:r>
                  <a:rPr lang="en-US" altLang="zh-CN" sz="2400" dirty="0" err="1">
                    <a:latin typeface="微软雅黑" panose="020B0503020204020204" pitchFamily="34" charset="-122"/>
                    <a:ea typeface="微软雅黑" panose="020B0503020204020204" pitchFamily="34" charset="-122"/>
                  </a:rPr>
                  <a:t>Relu</a:t>
                </a:r>
                <a:r>
                  <a:rPr lang="zh-CN" altLang="en-US" sz="2400" dirty="0">
                    <a:latin typeface="微软雅黑" panose="020B0503020204020204" pitchFamily="34" charset="-122"/>
                    <a:ea typeface="微软雅黑" panose="020B0503020204020204" pitchFamily="34" charset="-122"/>
                  </a:rPr>
                  <a:t>函数在神经网络模型中用的相对较广一些</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𝑓</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𝑥</m:t>
                          </m:r>
                        </m:e>
                      </m:d>
                      <m:r>
                        <a:rPr lang="en-US" altLang="zh-CN" sz="2400" b="0" i="1" smtClean="0">
                          <a:latin typeface="Cambria Math"/>
                          <a:ea typeface="微软雅黑" panose="020B0503020204020204" pitchFamily="34" charset="-122"/>
                        </a:rPr>
                        <m:t>=</m:t>
                      </m:r>
                      <m:d>
                        <m:dPr>
                          <m:begChr m:val="{"/>
                          <m:endChr m:val=""/>
                          <m:ctrlPr>
                            <a:rPr lang="en-US" altLang="zh-CN" sz="2400" b="0" i="1" smtClean="0">
                              <a:latin typeface="Cambria Math"/>
                              <a:ea typeface="微软雅黑" panose="020B0503020204020204" pitchFamily="34" charset="-122"/>
                            </a:rPr>
                          </m:ctrlPr>
                        </m:dPr>
                        <m:e>
                          <m:eqArr>
                            <m:eqArrPr>
                              <m:ctrlPr>
                                <a:rPr lang="en-US" altLang="zh-CN" sz="2400" b="0" i="1" smtClean="0">
                                  <a:latin typeface="Cambria Math"/>
                                  <a:ea typeface="微软雅黑" panose="020B0503020204020204" pitchFamily="34" charset="-122"/>
                                </a:rPr>
                              </m:ctrlPr>
                            </m:eqArrPr>
                            <m:e>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&gt;0 </m:t>
                              </m:r>
                            </m:e>
                            <m:e>
                              <m:r>
                                <a:rPr lang="en-US" altLang="zh-CN" sz="2400" b="0" i="1" smtClean="0">
                                  <a:latin typeface="Cambria Math"/>
                                  <a:ea typeface="微软雅黑" panose="020B0503020204020204" pitchFamily="34" charset="-122"/>
                                </a:rPr>
                                <m:t>0,  </m:t>
                              </m:r>
                              <m:r>
                                <a:rPr lang="en-US" altLang="zh-CN" sz="2400" b="0" i="1" smtClean="0">
                                  <a:latin typeface="Cambria Math"/>
                                  <a:ea typeface="微软雅黑" panose="020B0503020204020204" pitchFamily="34" charset="-122"/>
                                </a:rPr>
                                <m:t>𝑥</m:t>
                              </m:r>
                              <m:r>
                                <a:rPr lang="en-US" altLang="zh-CN" sz="2400" b="0" i="1" smtClean="0">
                                  <a:latin typeface="Cambria Math"/>
                                  <a:ea typeface="Cambria Math"/>
                                </a:rPr>
                                <m:t>≤0</m:t>
                              </m:r>
                            </m:e>
                          </m:eqArr>
                        </m:e>
                      </m:d>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49085" y="1872342"/>
                <a:ext cx="5740401" cy="4813497"/>
              </a:xfrm>
              <a:prstGeom prst="rect">
                <a:avLst/>
              </a:prstGeom>
              <a:blipFill rotWithShape="1">
                <a:blip r:embed="rId2"/>
                <a:stretch>
                  <a:fillRect l="-1911" t="-1013" r="-1592"/>
                </a:stretch>
              </a:blipFill>
            </p:spPr>
            <p:txBody>
              <a:bodyPr/>
              <a:lstStyle/>
              <a:p>
                <a:r>
                  <a:rPr lang="zh-CN" altLang="en-US">
                    <a:noFill/>
                  </a:rPr>
                  <a:t> </a:t>
                </a:r>
              </a:p>
            </p:txBody>
          </p:sp>
        </mc:Fallback>
      </mc:AlternateContent>
      <p:pic>
        <p:nvPicPr>
          <p:cNvPr id="4098" name="Picture 2" descr="https://uploader.shimo.im/f/YMwSAxNvIHcsfuAm.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43644" t="10764"/>
          <a:stretch/>
        </p:blipFill>
        <p:spPr bwMode="auto">
          <a:xfrm>
            <a:off x="7019557" y="2741902"/>
            <a:ext cx="4523606" cy="335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475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4833</TotalTime>
  <Words>1806</Words>
  <Application>Microsoft Office PowerPoint</Application>
  <PresentationFormat>自定义</PresentationFormat>
  <Paragraphs>199</Paragraphs>
  <Slides>33</Slides>
  <Notes>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136</cp:revision>
  <dcterms:created xsi:type="dcterms:W3CDTF">2020-01-08T06:45:46Z</dcterms:created>
  <dcterms:modified xsi:type="dcterms:W3CDTF">2020-03-26T09:46:14Z</dcterms:modified>
</cp:coreProperties>
</file>