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4"/>
  </p:notesMasterIdLst>
  <p:sldIdLst>
    <p:sldId id="338"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99" r:id="rId22"/>
    <p:sldId id="358" r:id="rId23"/>
    <p:sldId id="359" r:id="rId24"/>
    <p:sldId id="360" r:id="rId25"/>
    <p:sldId id="361" r:id="rId26"/>
    <p:sldId id="362" r:id="rId27"/>
    <p:sldId id="363" r:id="rId28"/>
    <p:sldId id="364" r:id="rId29"/>
    <p:sldId id="365" r:id="rId30"/>
    <p:sldId id="366" r:id="rId31"/>
    <p:sldId id="367" r:id="rId32"/>
    <p:sldId id="369" r:id="rId33"/>
    <p:sldId id="400" r:id="rId34"/>
    <p:sldId id="370" r:id="rId35"/>
    <p:sldId id="371" r:id="rId36"/>
    <p:sldId id="372" r:id="rId37"/>
    <p:sldId id="373" r:id="rId38"/>
    <p:sldId id="374" r:id="rId39"/>
    <p:sldId id="375" r:id="rId40"/>
    <p:sldId id="376" r:id="rId41"/>
    <p:sldId id="377" r:id="rId42"/>
    <p:sldId id="378" r:id="rId43"/>
    <p:sldId id="379" r:id="rId44"/>
    <p:sldId id="380" r:id="rId45"/>
    <p:sldId id="401" r:id="rId46"/>
    <p:sldId id="402" r:id="rId47"/>
    <p:sldId id="403" r:id="rId48"/>
    <p:sldId id="404" r:id="rId49"/>
    <p:sldId id="405" r:id="rId50"/>
    <p:sldId id="381" r:id="rId51"/>
    <p:sldId id="384" r:id="rId52"/>
    <p:sldId id="385" r:id="rId53"/>
    <p:sldId id="406" r:id="rId54"/>
    <p:sldId id="407" r:id="rId55"/>
    <p:sldId id="388" r:id="rId56"/>
    <p:sldId id="389" r:id="rId57"/>
    <p:sldId id="390" r:id="rId58"/>
    <p:sldId id="391" r:id="rId59"/>
    <p:sldId id="392" r:id="rId60"/>
    <p:sldId id="393" r:id="rId61"/>
    <p:sldId id="394" r:id="rId62"/>
    <p:sldId id="408" r:id="rId63"/>
    <p:sldId id="395" r:id="rId64"/>
    <p:sldId id="396" r:id="rId65"/>
    <p:sldId id="397" r:id="rId66"/>
    <p:sldId id="398" r:id="rId67"/>
    <p:sldId id="409" r:id="rId68"/>
    <p:sldId id="410" r:id="rId69"/>
    <p:sldId id="411" r:id="rId70"/>
    <p:sldId id="413" r:id="rId71"/>
    <p:sldId id="414" r:id="rId72"/>
    <p:sldId id="415" r:id="rId73"/>
    <p:sldId id="439" r:id="rId74"/>
    <p:sldId id="440" r:id="rId75"/>
    <p:sldId id="441" r:id="rId76"/>
    <p:sldId id="442" r:id="rId77"/>
    <p:sldId id="444" r:id="rId78"/>
    <p:sldId id="443" r:id="rId79"/>
    <p:sldId id="445" r:id="rId80"/>
    <p:sldId id="446" r:id="rId81"/>
    <p:sldId id="416" r:id="rId82"/>
    <p:sldId id="417" r:id="rId83"/>
    <p:sldId id="418" r:id="rId84"/>
    <p:sldId id="419" r:id="rId85"/>
    <p:sldId id="420" r:id="rId86"/>
    <p:sldId id="421" r:id="rId87"/>
    <p:sldId id="422" r:id="rId88"/>
    <p:sldId id="423" r:id="rId89"/>
    <p:sldId id="448" r:id="rId90"/>
    <p:sldId id="447" r:id="rId91"/>
    <p:sldId id="449" r:id="rId92"/>
    <p:sldId id="450" r:id="rId93"/>
    <p:sldId id="451" r:id="rId94"/>
    <p:sldId id="452" r:id="rId95"/>
    <p:sldId id="453" r:id="rId96"/>
    <p:sldId id="454" r:id="rId97"/>
    <p:sldId id="455" r:id="rId98"/>
    <p:sldId id="456" r:id="rId99"/>
    <p:sldId id="457" r:id="rId100"/>
    <p:sldId id="458" r:id="rId101"/>
    <p:sldId id="459" r:id="rId102"/>
    <p:sldId id="460" r:id="rId103"/>
    <p:sldId id="461" r:id="rId104"/>
    <p:sldId id="462" r:id="rId105"/>
    <p:sldId id="465" r:id="rId106"/>
    <p:sldId id="464" r:id="rId107"/>
    <p:sldId id="466" r:id="rId108"/>
    <p:sldId id="467" r:id="rId109"/>
    <p:sldId id="476" r:id="rId110"/>
    <p:sldId id="468" r:id="rId111"/>
    <p:sldId id="478" r:id="rId112"/>
    <p:sldId id="479" r:id="rId113"/>
    <p:sldId id="480" r:id="rId114"/>
    <p:sldId id="481" r:id="rId115"/>
    <p:sldId id="482" r:id="rId116"/>
    <p:sldId id="483" r:id="rId117"/>
    <p:sldId id="485" r:id="rId118"/>
    <p:sldId id="487" r:id="rId119"/>
    <p:sldId id="488" r:id="rId120"/>
    <p:sldId id="489" r:id="rId121"/>
    <p:sldId id="490" r:id="rId122"/>
    <p:sldId id="491" r:id="rId123"/>
    <p:sldId id="492" r:id="rId124"/>
    <p:sldId id="493" r:id="rId125"/>
    <p:sldId id="494" r:id="rId126"/>
    <p:sldId id="495" r:id="rId127"/>
    <p:sldId id="496" r:id="rId128"/>
    <p:sldId id="497" r:id="rId129"/>
    <p:sldId id="498" r:id="rId130"/>
    <p:sldId id="499" r:id="rId131"/>
    <p:sldId id="500" r:id="rId132"/>
    <p:sldId id="501" r:id="rId13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074" autoAdjust="0"/>
  </p:normalViewPr>
  <p:slideViewPr>
    <p:cSldViewPr snapToGrid="0">
      <p:cViewPr>
        <p:scale>
          <a:sx n="66" d="100"/>
          <a:sy n="66" d="100"/>
        </p:scale>
        <p:origin x="-864" y="-114"/>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notesMaster" Target="notesMasters/notes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EF4E3B-34E4-430A-94EA-951398CDC1D8}" type="datetimeFigureOut">
              <a:rPr lang="zh-CN" altLang="en-US" smtClean="0"/>
              <a:t>2020/3/27</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DBE5AC-23BC-43A7-A96B-3910C0924CB1}" type="slidenum">
              <a:rPr lang="zh-CN" altLang="en-US" smtClean="0"/>
              <a:t>‹#›</a:t>
            </a:fld>
            <a:endParaRPr lang="zh-CN" altLang="en-US"/>
          </a:p>
        </p:txBody>
      </p:sp>
    </p:spTree>
    <p:extLst>
      <p:ext uri="{BB962C8B-B14F-4D97-AF65-F5344CB8AC3E}">
        <p14:creationId xmlns:p14="http://schemas.microsoft.com/office/powerpoint/2010/main" val="198897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BD83A63-06B2-435B-9763-74F368CDB13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xmlns="" id="{2D4C7D40-3CB5-4711-BE64-8729BF1D3D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xmlns="" id="{82E86E7F-B078-4D31-AF6E-03C27CB9C78B}"/>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30506AA1-3A36-4451-8337-A12E346C05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D149ED1B-D76E-4F6C-87A8-5770675F9CB3}"/>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5281020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6B57958-C827-4A12-BD4F-A2D6CBCCA74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xmlns="" id="{54D6AFE2-BC89-4755-A9FC-A18AA7BC5BC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2B514B75-0FE9-4C37-AABD-3BC5B8812861}"/>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27175A58-E8D0-4B04-AADA-CA44F4E201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CEC5BEC3-4477-4FD0-843A-E50316CD263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892556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xmlns="" id="{03566C60-EADE-4BDB-AAEE-67DA064A8F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xmlns="" id="{74852372-DA75-4E6A-9B0C-6EEA63A19E3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CD25C5FD-32FD-4733-992B-8AA1577417AB}"/>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2BA6E12C-C170-40AE-9B5E-16F3A3886A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E7B9ABD4-7E6B-4159-9BB4-E8D8D57F8742}"/>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298156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AAD2F52-FD68-4479-842E-18B4B74B119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8AC17036-5584-4558-AA6A-989554EF030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E1A23B20-500B-44A2-913E-0F8B76761527}"/>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CA402A6A-53A5-43E7-8AF7-6AA01BBDA0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A7EB8BA9-F1B0-4715-98C6-43C571FEC8E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888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4FBF2F8B-EBB0-4DC8-85AF-4B3E9DB1CC3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xmlns="" id="{444E731D-1B48-4523-B515-73A0A735D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xmlns="" id="{846C6D81-704E-4608-9088-DC94112470BF}"/>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1045F308-7CE5-4241-8BF4-343127910C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xmlns="" id="{F5E35E11-C4D1-40FB-A143-FFE6372EADB9}"/>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723431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A058E8-F298-45EA-AD47-88111FAD45C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xmlns="" id="{75C2D79A-81FD-4CE8-89C6-AC390246752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xmlns="" id="{78F562D7-1EF4-4428-9819-5C1508FA4B6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xmlns="" id="{6F23E878-28F5-459D-8388-31D4A58DCF91}"/>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xmlns="" id="{BB5020F0-5B1A-4428-A009-FFFA44AD620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C2987437-CDEE-4454-80B4-2A2BC5DAC86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501357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7CC55CA2-AD57-41EE-AD69-A665034A65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xmlns="" id="{97900E21-81CA-4812-B393-36AF8A757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xmlns="" id="{514BD515-ED5C-4B78-BE41-8473626EF1E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xmlns="" id="{2E9861CC-59E5-4CE8-B88D-683EB82DF1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xmlns="" id="{A8CF6FD5-7DA3-4C5D-8843-F35321F06A5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xmlns="" id="{71909DFE-0279-4AC0-9890-D6A21AA2BBDD}"/>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8" name="页脚占位符 7">
            <a:extLst>
              <a:ext uri="{FF2B5EF4-FFF2-40B4-BE49-F238E27FC236}">
                <a16:creationId xmlns:a16="http://schemas.microsoft.com/office/drawing/2014/main" xmlns="" id="{DFD55B73-CE1C-4E83-BE1D-0B26FEAE712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xmlns="" id="{008FE251-531E-40E1-8905-288F846770F4}"/>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54481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1BA24240-4638-44EB-B7B9-2E8865597D9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xmlns="" id="{83A6D659-EB16-48AE-A19B-76E995380113}"/>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4" name="页脚占位符 3">
            <a:extLst>
              <a:ext uri="{FF2B5EF4-FFF2-40B4-BE49-F238E27FC236}">
                <a16:creationId xmlns:a16="http://schemas.microsoft.com/office/drawing/2014/main" xmlns="" id="{E62DBE54-B3B6-4FFF-B1C8-4AB60172C0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xmlns="" id="{CF2C4888-A138-4D82-BE8C-C1400DBD2C8A}"/>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527299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96F953D8-F1BE-4363-BD5B-0104B28D3095}"/>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3" name="页脚占位符 2">
            <a:extLst>
              <a:ext uri="{FF2B5EF4-FFF2-40B4-BE49-F238E27FC236}">
                <a16:creationId xmlns:a16="http://schemas.microsoft.com/office/drawing/2014/main" xmlns="" id="{A3FD7383-15B8-4B48-A0D0-8CBEE7F3036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0142BA03-F5DF-4BE0-87DA-1950391FB185}"/>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10787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5CB3F84-FCDA-4985-B662-83C87BBF916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xmlns="" id="{A0CB7356-4213-42FF-8694-88A7AD2D90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xmlns="" id="{388BB166-DD50-4D75-AB46-2A015A0082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CE87EFB3-AFCB-40D9-94DA-40BF57F7EBAD}"/>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xmlns="" id="{B45894EC-C846-4BFF-A8AD-6807FE85D8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1CC301DD-691D-4CF0-901F-D696E12BD77E}"/>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3084529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83B0D7C8-90CB-4117-A080-49F0836FF2A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xmlns="" id="{EF1FDCBF-D9FB-4C72-9F18-1C409BDF4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xmlns="" id="{3968A08D-DDBF-42CC-8DF7-8693D0CC6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xmlns="" id="{AC0D1224-299B-4F96-9B57-718D431FF7D9}"/>
              </a:ext>
            </a:extLst>
          </p:cNvPr>
          <p:cNvSpPr>
            <a:spLocks noGrp="1"/>
          </p:cNvSpPr>
          <p:nvPr>
            <p:ph type="dt" sz="half" idx="10"/>
          </p:nvPr>
        </p:nvSpPr>
        <p:spPr/>
        <p:txBody>
          <a:bodyPr/>
          <a:lstStyle/>
          <a:p>
            <a:fld id="{9785F0B7-F72B-414A-B384-27F7E34A933A}" type="datetimeFigureOut">
              <a:rPr lang="zh-CN" altLang="en-US" smtClean="0"/>
              <a:t>2020/3/27</a:t>
            </a:fld>
            <a:endParaRPr lang="zh-CN" altLang="en-US"/>
          </a:p>
        </p:txBody>
      </p:sp>
      <p:sp>
        <p:nvSpPr>
          <p:cNvPr id="6" name="页脚占位符 5">
            <a:extLst>
              <a:ext uri="{FF2B5EF4-FFF2-40B4-BE49-F238E27FC236}">
                <a16:creationId xmlns:a16="http://schemas.microsoft.com/office/drawing/2014/main" xmlns="" id="{552FC77D-67C0-4DE4-B6FD-C84C8EA1A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xmlns="" id="{F362FBFE-7F0A-46E1-A08C-C70B19762471}"/>
              </a:ext>
            </a:extLst>
          </p:cNvPr>
          <p:cNvSpPr>
            <a:spLocks noGrp="1"/>
          </p:cNvSpPr>
          <p:nvPr>
            <p:ph type="sldNum" sz="quarter" idx="12"/>
          </p:nvPr>
        </p:nvSpPr>
        <p:spPr/>
        <p:txBody>
          <a:body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0517927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xmlns="" id="{BE6442FA-2A3E-41A7-9DDA-915794600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xmlns="" id="{AC33357F-0DD2-4B49-9A3E-F467575AB2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xmlns="" id="{3FF8ED03-FE8D-42DA-BE92-10134A2DEB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85F0B7-F72B-414A-B384-27F7E34A933A}" type="datetimeFigureOut">
              <a:rPr lang="zh-CN" altLang="en-US" smtClean="0"/>
              <a:t>2020/3/27</a:t>
            </a:fld>
            <a:endParaRPr lang="zh-CN" altLang="en-US"/>
          </a:p>
        </p:txBody>
      </p:sp>
      <p:sp>
        <p:nvSpPr>
          <p:cNvPr id="5" name="页脚占位符 4">
            <a:extLst>
              <a:ext uri="{FF2B5EF4-FFF2-40B4-BE49-F238E27FC236}">
                <a16:creationId xmlns:a16="http://schemas.microsoft.com/office/drawing/2014/main" xmlns="" id="{D76E383F-FCFC-4B2B-A3C4-0D21CC171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xmlns="" id="{3B6485B0-4BA7-47B6-B504-6291044EA2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EF61FC-4DDC-4DA2-9F64-B4CD5E4EB23D}" type="slidenum">
              <a:rPr lang="zh-CN" altLang="en-US" smtClean="0"/>
              <a:t>‹#›</a:t>
            </a:fld>
            <a:endParaRPr lang="zh-CN" altLang="en-US"/>
          </a:p>
        </p:txBody>
      </p:sp>
    </p:spTree>
    <p:extLst>
      <p:ext uri="{BB962C8B-B14F-4D97-AF65-F5344CB8AC3E}">
        <p14:creationId xmlns:p14="http://schemas.microsoft.com/office/powerpoint/2010/main" val="1371674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2.png"/></Relationships>
</file>

<file path=ppt/slides/_rels/slide100.xml.rels><?xml version="1.0" encoding="UTF-8" standalone="yes"?>
<Relationships xmlns="http://schemas.openxmlformats.org/package/2006/relationships"><Relationship Id="rId2" Type="http://schemas.openxmlformats.org/officeDocument/2006/relationships/image" Target="../media/image129.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hyperlink" Target="http://tushare.org/trading.html" TargetMode="External"/><Relationship Id="rId2" Type="http://schemas.openxmlformats.org/officeDocument/2006/relationships/hyperlink" Target="http://tushare.org/" TargetMode="Externa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image" Target="../media/image133.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image" Target="../media/image135.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image" Target="../media/image143.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144.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2" Type="http://schemas.openxmlformats.org/officeDocument/2006/relationships/image" Target="../media/image145.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image" Target="../media/image146.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48.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2" Type="http://schemas.openxmlformats.org/officeDocument/2006/relationships/image" Target="../media/image152.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7.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15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4" Type="http://schemas.openxmlformats.org/officeDocument/2006/relationships/image" Target="../media/image86.png"/></Relationships>
</file>

<file path=ppt/slides/_rels/slide5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105.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111.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hyperlink" Target="https://blog.csdn.net/qq_42379006/article/details/80818626" TargetMode="Externa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hyperlink" Target="https://www.jianshu.com/p/834246169e20" TargetMode="Externa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899979" y="2238943"/>
            <a:ext cx="8392041" cy="1323439"/>
          </a:xfrm>
          <a:prstGeom prst="rect">
            <a:avLst/>
          </a:prstGeom>
        </p:spPr>
        <p:txBody>
          <a:bodyPr wrap="none">
            <a:spAutoFit/>
          </a:bodyPr>
          <a:lstStyle/>
          <a:p>
            <a:r>
              <a:rPr lang="zh-CN" altLang="en-US" sz="8000" b="1" dirty="0">
                <a:latin typeface="微软雅黑" panose="020B0503020204020204" pitchFamily="34" charset="-122"/>
                <a:ea typeface="微软雅黑" panose="020B0503020204020204" pitchFamily="34" charset="-122"/>
              </a:rPr>
              <a:t>机器学习基础篇章</a:t>
            </a:r>
            <a:endParaRPr lang="zh-CN" altLang="en-US" sz="8000" dirty="0">
              <a:latin typeface="微软雅黑" panose="020B0503020204020204" pitchFamily="34" charset="-122"/>
              <a:ea typeface="微软雅黑" panose="020B0503020204020204" pitchFamily="34" charset="-122"/>
            </a:endParaRPr>
          </a:p>
        </p:txBody>
      </p:sp>
      <p:sp>
        <p:nvSpPr>
          <p:cNvPr id="3" name="矩形 2"/>
          <p:cNvSpPr/>
          <p:nvPr/>
        </p:nvSpPr>
        <p:spPr>
          <a:xfrm>
            <a:off x="4654740" y="3804416"/>
            <a:ext cx="2882520" cy="461665"/>
          </a:xfrm>
          <a:prstGeom prst="rect">
            <a:avLst/>
          </a:prstGeom>
        </p:spPr>
        <p:txBody>
          <a:bodyPr wrap="none">
            <a:spAutoFit/>
          </a:bodyPr>
          <a:lstStyle/>
          <a:p>
            <a:r>
              <a:rPr lang="en-US" altLang="zh-CN" sz="2400" dirty="0">
                <a:latin typeface="微软雅黑" panose="020B0503020204020204" pitchFamily="34" charset="-122"/>
                <a:ea typeface="微软雅黑" panose="020B0503020204020204" pitchFamily="34" charset="-122"/>
              </a:rPr>
              <a:t>by </a:t>
            </a:r>
            <a:r>
              <a:rPr lang="zh-CN" altLang="en-US" sz="2400" dirty="0">
                <a:latin typeface="微软雅黑" panose="020B0503020204020204" pitchFamily="34" charset="-122"/>
                <a:ea typeface="微软雅黑" panose="020B0503020204020204" pitchFamily="34" charset="-122"/>
              </a:rPr>
              <a:t>华能信托 王宇韬</a:t>
            </a:r>
          </a:p>
        </p:txBody>
      </p:sp>
    </p:spTree>
    <p:extLst>
      <p:ext uri="{BB962C8B-B14F-4D97-AF65-F5344CB8AC3E}">
        <p14:creationId xmlns:p14="http://schemas.microsoft.com/office/powerpoint/2010/main" val="3437128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2.1.3 </a:t>
            </a:r>
            <a:r>
              <a:rPr lang="zh-CN" altLang="en-US" sz="2400" b="1" dirty="0">
                <a:latin typeface="微软雅黑" panose="020B0503020204020204" pitchFamily="34" charset="-122"/>
                <a:ea typeface="微软雅黑" panose="020B0503020204020204" pitchFamily="34" charset="-122"/>
              </a:rPr>
              <a:t>创建数组的几种</a:t>
            </a:r>
            <a:r>
              <a:rPr lang="zh-CN" altLang="en-US" sz="2400" b="1" dirty="0" smtClean="0">
                <a:latin typeface="微软雅黑" panose="020B0503020204020204" pitchFamily="34" charset="-122"/>
                <a:ea typeface="微软雅黑" panose="020B0503020204020204" pitchFamily="34" charset="-122"/>
              </a:rPr>
              <a:t>方式</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已经接触了创建数组的一种方式了，那就是通过</a:t>
            </a:r>
            <a:r>
              <a:rPr lang="en-US" altLang="zh-CN" sz="2400" b="1" dirty="0" err="1">
                <a:latin typeface="微软雅黑" panose="020B0503020204020204" pitchFamily="34" charset="-122"/>
                <a:ea typeface="微软雅黑" panose="020B0503020204020204" pitchFamily="34" charset="-122"/>
              </a:rPr>
              <a:t>np.array</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列表</a:t>
            </a:r>
            <a:r>
              <a:rPr lang="en-US" altLang="zh-CN"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的方式来创建</a:t>
            </a:r>
            <a:r>
              <a:rPr lang="zh-CN" altLang="en-US" sz="2400" dirty="0" smtClean="0">
                <a:latin typeface="微软雅黑" panose="020B0503020204020204" pitchFamily="34" charset="-122"/>
                <a:ea typeface="微软雅黑" panose="020B0503020204020204" pitchFamily="34" charset="-122"/>
              </a:rPr>
              <a:t>列表：</a:t>
            </a:r>
            <a:endParaRPr lang="en-US" altLang="zh-CN" sz="2400" b="1" dirty="0" smtClean="0">
              <a:latin typeface="微软雅黑" panose="020B0503020204020204" pitchFamily="34" charset="-122"/>
              <a:ea typeface="微软雅黑" panose="020B0503020204020204" pitchFamily="34" charset="-122"/>
            </a:endParaRPr>
          </a:p>
        </p:txBody>
      </p:sp>
      <p:sp>
        <p:nvSpPr>
          <p:cNvPr id="5" name="矩形 4"/>
          <p:cNvSpPr/>
          <p:nvPr/>
        </p:nvSpPr>
        <p:spPr>
          <a:xfrm>
            <a:off x="889000" y="4584722"/>
            <a:ext cx="172354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打印结果：</a:t>
            </a:r>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29214"/>
          <a:stretch/>
        </p:blipFill>
        <p:spPr bwMode="auto">
          <a:xfrm>
            <a:off x="2849109" y="5172050"/>
            <a:ext cx="4103234" cy="1423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649028" y="5046387"/>
            <a:ext cx="3840843" cy="1200329"/>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a: </a:t>
            </a:r>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维的数据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f</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二维</a:t>
            </a:r>
            <a:r>
              <a:rPr lang="zh-CN" altLang="en-US" sz="2400" dirty="0">
                <a:latin typeface="微软雅黑" panose="020B0503020204020204" pitchFamily="34" charset="-122"/>
                <a:ea typeface="微软雅黑" panose="020B0503020204020204" pitchFamily="34" charset="-122"/>
              </a:rPr>
              <a:t>的数据</a:t>
            </a:r>
          </a:p>
        </p:txBody>
      </p:sp>
      <p:cxnSp>
        <p:nvCxnSpPr>
          <p:cNvPr id="7" name="直接箭头连接符 6"/>
          <p:cNvCxnSpPr/>
          <p:nvPr/>
        </p:nvCxnSpPr>
        <p:spPr>
          <a:xfrm flipH="1" flipV="1">
            <a:off x="5958114" y="4854640"/>
            <a:ext cx="1690915" cy="44307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4325258" y="5297714"/>
            <a:ext cx="3265714" cy="7062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4499430" y="6003949"/>
            <a:ext cx="3091542" cy="2427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4325257" y="5752622"/>
            <a:ext cx="3265715" cy="2513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542" y="4003895"/>
            <a:ext cx="4927373" cy="444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606" y="4492607"/>
            <a:ext cx="2956606" cy="724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2.1 </a:t>
            </a:r>
            <a:r>
              <a:rPr lang="en-US" altLang="zh-CN" sz="4000" b="1" dirty="0" err="1" smtClean="0">
                <a:latin typeface="微软雅黑" panose="020B0503020204020204" pitchFamily="34" charset="-122"/>
                <a:ea typeface="微软雅黑" panose="020B0503020204020204" pitchFamily="34" charset="-122"/>
              </a:rPr>
              <a:t>Numpy</a:t>
            </a:r>
            <a:r>
              <a:rPr lang="zh-CN" altLang="en-US" sz="4000" b="1" dirty="0" smtClean="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15"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9022" t="18984" r="33686" b="69522"/>
          <a:stretch/>
        </p:blipFill>
        <p:spPr bwMode="auto">
          <a:xfrm>
            <a:off x="1600528" y="3573474"/>
            <a:ext cx="2898902" cy="4304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85508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22515" y="1712924"/>
            <a:ext cx="3585028" cy="415498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绘制多</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此外，如果要在</a:t>
            </a:r>
            <a:r>
              <a:rPr lang="en-US" altLang="zh-CN" sz="2400" dirty="0">
                <a:latin typeface="微软雅黑" panose="020B0503020204020204" pitchFamily="34" charset="-122"/>
                <a:ea typeface="微软雅黑" panose="020B0503020204020204" pitchFamily="34" charset="-122"/>
              </a:rPr>
              <a:t>subplot()</a:t>
            </a:r>
            <a:r>
              <a:rPr lang="zh-CN" altLang="en-US" sz="2400" dirty="0">
                <a:latin typeface="微软雅黑" panose="020B0503020204020204" pitchFamily="34" charset="-122"/>
                <a:ea typeface="微软雅黑" panose="020B0503020204020204" pitchFamily="34" charset="-122"/>
              </a:rPr>
              <a:t>函数或者</a:t>
            </a:r>
            <a:r>
              <a:rPr lang="en-US" altLang="zh-CN" sz="2400" dirty="0">
                <a:latin typeface="微软雅黑" panose="020B0503020204020204" pitchFamily="34" charset="-122"/>
                <a:ea typeface="微软雅黑" panose="020B0503020204020204" pitchFamily="34" charset="-122"/>
              </a:rPr>
              <a:t>subplots()</a:t>
            </a:r>
            <a:r>
              <a:rPr lang="zh-CN" altLang="en-US" sz="2400" dirty="0">
                <a:latin typeface="微软雅黑" panose="020B0503020204020204" pitchFamily="34" charset="-122"/>
                <a:ea typeface="微软雅黑" panose="020B0503020204020204" pitchFamily="34" charset="-122"/>
              </a:rPr>
              <a:t>函数生成的子图中设置子图标题、</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轴标签或</a:t>
            </a:r>
            <a:r>
              <a:rPr lang="en-US" altLang="zh-CN" sz="2400" dirty="0">
                <a:latin typeface="微软雅黑" panose="020B0503020204020204" pitchFamily="34" charset="-122"/>
                <a:ea typeface="微软雅黑" panose="020B0503020204020204" pitchFamily="34" charset="-122"/>
              </a:rPr>
              <a:t>Y</a:t>
            </a:r>
            <a:r>
              <a:rPr lang="zh-CN" altLang="en-US" sz="2400" dirty="0">
                <a:latin typeface="微软雅黑" panose="020B0503020204020204" pitchFamily="34" charset="-122"/>
                <a:ea typeface="微软雅黑" panose="020B0503020204020204" pitchFamily="34" charset="-122"/>
              </a:rPr>
              <a:t>轴标签，得</a:t>
            </a:r>
            <a:r>
              <a:rPr lang="zh-CN" altLang="en-US" sz="2400" dirty="0" smtClean="0">
                <a:latin typeface="微软雅黑" panose="020B0503020204020204" pitchFamily="34" charset="-122"/>
                <a:ea typeface="微软雅黑" panose="020B0503020204020204" pitchFamily="34" charset="-122"/>
              </a:rPr>
              <a:t>通过：</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set_title</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函数</a:t>
            </a:r>
            <a:r>
              <a:rPr lang="en-US" altLang="zh-CN" sz="2400" dirty="0" err="1" smtClean="0">
                <a:latin typeface="微软雅黑" panose="020B0503020204020204" pitchFamily="34" charset="-122"/>
                <a:ea typeface="微软雅黑" panose="020B0503020204020204" pitchFamily="34" charset="-122"/>
              </a:rPr>
              <a:t>set_xlabel</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函数</a:t>
            </a:r>
            <a:r>
              <a:rPr lang="en-US" altLang="zh-CN" sz="2400" dirty="0" err="1" smtClean="0">
                <a:latin typeface="微软雅黑" panose="020B0503020204020204" pitchFamily="34" charset="-122"/>
                <a:ea typeface="微软雅黑" panose="020B0503020204020204" pitchFamily="34" charset="-122"/>
              </a:rPr>
              <a:t>set_ylabel</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函数进行设置，演示代码如下：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07543" y="2064010"/>
            <a:ext cx="7749980" cy="3452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880202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261600"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绘制多</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最终绘制结果</a:t>
            </a:r>
            <a:r>
              <a:rPr lang="zh-CN" altLang="en-US" sz="2400" dirty="0" smtClean="0">
                <a:latin typeface="微软雅黑" panose="020B0503020204020204" pitchFamily="34" charset="-122"/>
                <a:ea typeface="微软雅黑" panose="020B0503020204020204" pitchFamily="34" charset="-122"/>
              </a:rPr>
              <a:t>如图</a:t>
            </a:r>
            <a:r>
              <a:rPr lang="zh-CN" altLang="en-US" sz="2400" dirty="0">
                <a:latin typeface="微软雅黑" panose="020B0503020204020204" pitchFamily="34" charset="-122"/>
                <a:ea typeface="微软雅黑" panose="020B0503020204020204" pitchFamily="34" charset="-122"/>
              </a:rPr>
              <a:t>所示：</a:t>
            </a:r>
            <a:endParaRPr lang="en-US" altLang="zh-CN"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24578" name="Picture 2" descr="https://uploader.shimo.im/f/kbip3k7MT9kiXZao.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6603" y="1640174"/>
            <a:ext cx="6593567" cy="51606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58744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2218008"/>
            <a:ext cx="10566400" cy="3416320"/>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我们只</a:t>
            </a:r>
            <a:r>
              <a:rPr lang="zh-CN" altLang="en-US" sz="2400" dirty="0" smtClean="0">
                <a:latin typeface="微软雅黑" panose="020B0503020204020204" pitchFamily="34" charset="-122"/>
                <a:ea typeface="微软雅黑" panose="020B0503020204020204" pitchFamily="34" charset="-122"/>
              </a:rPr>
              <a:t>一讲需要</a:t>
            </a:r>
            <a:r>
              <a:rPr lang="zh-CN" altLang="en-US" sz="2400" dirty="0">
                <a:latin typeface="微软雅黑" panose="020B0503020204020204" pitchFamily="34" charset="-122"/>
                <a:ea typeface="微软雅黑" panose="020B0503020204020204" pitchFamily="34" charset="-122"/>
              </a:rPr>
              <a:t>通过</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调用其股价数据来和评分数据一一匹配，从而进行之后的相关性分析。</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我们会使用：</a:t>
            </a:r>
            <a:r>
              <a:rPr lang="en-US" altLang="zh-CN" sz="2400" dirty="0" err="1" smtClean="0">
                <a:latin typeface="微软雅黑" panose="020B0503020204020204" pitchFamily="34" charset="-122"/>
                <a:ea typeface="微软雅黑" panose="020B0503020204020204" pitchFamily="34" charset="-122"/>
              </a:rPr>
              <a:t>Tushare</a:t>
            </a:r>
            <a:r>
              <a:rPr lang="zh-CN" altLang="en-US" sz="2400" dirty="0" smtClean="0">
                <a:latin typeface="微软雅黑" panose="020B0503020204020204" pitchFamily="34" charset="-122"/>
                <a:ea typeface="微软雅黑" panose="020B0503020204020204" pitchFamily="34" charset="-122"/>
              </a:rPr>
              <a:t>库，应为它是</a:t>
            </a:r>
            <a:r>
              <a:rPr lang="zh-CN" altLang="en-US" sz="2400" dirty="0">
                <a:latin typeface="微软雅黑" panose="020B0503020204020204" pitchFamily="34" charset="-122"/>
                <a:ea typeface="微软雅黑" panose="020B0503020204020204" pitchFamily="34" charset="-122"/>
              </a:rPr>
              <a:t>一个免费的财经数据接口</a:t>
            </a:r>
            <a:r>
              <a:rPr lang="zh-CN" altLang="en-US" sz="2400" dirty="0" smtClean="0">
                <a:latin typeface="微软雅黑" panose="020B0503020204020204" pitchFamily="34" charset="-122"/>
                <a:ea typeface="微软雅黑" panose="020B0503020204020204" pitchFamily="34" charset="-122"/>
              </a:rPr>
              <a:t>包，</a:t>
            </a:r>
            <a:r>
              <a:rPr lang="zh-CN" altLang="en-US" sz="2400" dirty="0">
                <a:latin typeface="微软雅黑" panose="020B0503020204020204" pitchFamily="34" charset="-122"/>
                <a:ea typeface="微软雅黑" panose="020B0503020204020204" pitchFamily="34" charset="-122"/>
              </a:rPr>
              <a:t>通过它我们能够免费地调用历史行情数据来进行分析</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其官方地址为：</a:t>
            </a:r>
            <a:r>
              <a:rPr lang="en-US" altLang="zh-CN" sz="2400" dirty="0">
                <a:latin typeface="微软雅黑" panose="020B0503020204020204" pitchFamily="34" charset="-122"/>
                <a:ea typeface="微软雅黑" panose="020B0503020204020204" pitchFamily="34" charset="-122"/>
                <a:hlinkClick r:id="rId2"/>
              </a:rPr>
              <a:t>http://tushare.org</a:t>
            </a:r>
            <a:r>
              <a:rPr lang="en-US" altLang="zh-CN" sz="2400" dirty="0" smtClean="0">
                <a:latin typeface="微软雅黑" panose="020B0503020204020204" pitchFamily="34" charset="-122"/>
                <a:ea typeface="微软雅黑" panose="020B0503020204020204" pitchFamily="34" charset="-122"/>
                <a:hlinkClick r:id="rId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是想查看股价行情数据</a:t>
            </a:r>
            <a:r>
              <a:rPr lang="zh-CN" altLang="en-US" sz="2400" dirty="0" smtClean="0">
                <a:latin typeface="微软雅黑" panose="020B0503020204020204" pitchFamily="34" charset="-122"/>
                <a:ea typeface="微软雅黑" panose="020B0503020204020204" pitchFamily="34" charset="-122"/>
              </a:rPr>
              <a:t>，网址为：</a:t>
            </a:r>
            <a:r>
              <a:rPr lang="en-US" altLang="zh-CN" sz="2400" dirty="0">
                <a:latin typeface="微软雅黑" panose="020B0503020204020204" pitchFamily="34" charset="-122"/>
                <a:ea typeface="微软雅黑" panose="020B0503020204020204" pitchFamily="34" charset="-122"/>
                <a:hlinkClick r:id="rId3"/>
              </a:rPr>
              <a:t>http://</a:t>
            </a:r>
            <a:r>
              <a:rPr lang="en-US" altLang="zh-CN" sz="2400" dirty="0" smtClean="0">
                <a:latin typeface="微软雅黑" panose="020B0503020204020204" pitchFamily="34" charset="-122"/>
                <a:ea typeface="微软雅黑" panose="020B0503020204020204" pitchFamily="34" charset="-122"/>
                <a:hlinkClick r:id="rId3"/>
              </a:rPr>
              <a:t>tushare.org/trading.html</a:t>
            </a:r>
            <a:r>
              <a:rPr lang="zh-CN" altLang="en-US" sz="2400" dirty="0" smtClean="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395894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2.4.1 </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a:latin typeface="微软雅黑" panose="020B0503020204020204" pitchFamily="34" charset="-122"/>
                <a:ea typeface="微软雅黑" panose="020B0503020204020204" pitchFamily="34" charset="-122"/>
              </a:rPr>
              <a:t>库的基本</a:t>
            </a:r>
            <a:r>
              <a:rPr lang="zh-CN" altLang="en-US" sz="2400" b="1" dirty="0" smtClean="0">
                <a:latin typeface="微软雅黑" panose="020B0503020204020204" pitchFamily="34" charset="-122"/>
                <a:ea typeface="微软雅黑" panose="020B0503020204020204" pitchFamily="34" charset="-122"/>
              </a:rPr>
              <a:t>介绍</a:t>
            </a:r>
            <a:endParaRPr lang="en-US" altLang="zh-CN" sz="2400" b="1" dirty="0" smtClean="0">
              <a:latin typeface="微软雅黑" panose="020B0503020204020204" pitchFamily="34" charset="-122"/>
              <a:ea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endParaRPr>
          </a:p>
          <a:p>
            <a:r>
              <a:rPr lang="en-US" altLang="zh-CN" sz="2400" b="1" dirty="0" smtClean="0">
                <a:latin typeface="微软雅黑" panose="020B0503020204020204" pitchFamily="34" charset="-122"/>
                <a:ea typeface="微软雅黑" panose="020B0503020204020204" pitchFamily="34" charset="-122"/>
              </a:rPr>
              <a:t>Python</a:t>
            </a:r>
            <a:r>
              <a:rPr lang="zh-CN" altLang="en-US" sz="2400" dirty="0" smtClean="0">
                <a:latin typeface="微软雅黑" panose="020B0503020204020204" pitchFamily="34" charset="-122"/>
                <a:ea typeface="微软雅黑" panose="020B0503020204020204" pitchFamily="34" charset="-122"/>
              </a:rPr>
              <a:t>安装</a:t>
            </a:r>
            <a:r>
              <a:rPr lang="en-US" altLang="zh-CN" sz="2400" b="1" dirty="0" err="1">
                <a:latin typeface="微软雅黑" panose="020B0503020204020204" pitchFamily="34" charset="-122"/>
                <a:ea typeface="微软雅黑" panose="020B0503020204020204" pitchFamily="34" charset="-122"/>
              </a:rPr>
              <a:t>Tushare</a:t>
            </a:r>
            <a:r>
              <a:rPr lang="zh-CN" altLang="en-US" sz="2400" b="1" dirty="0" smtClean="0">
                <a:latin typeface="微软雅黑" panose="020B0503020204020204" pitchFamily="34" charset="-122"/>
                <a:ea typeface="微软雅黑" panose="020B0503020204020204" pitchFamily="34" charset="-122"/>
              </a:rPr>
              <a:t>库</a:t>
            </a:r>
            <a:r>
              <a:rPr lang="en-US" altLang="zh-CN" sz="2400" b="1" dirty="0" smtClean="0">
                <a:latin typeface="微软雅黑" panose="020B0503020204020204" pitchFamily="34" charset="-122"/>
                <a:ea typeface="微软雅黑" panose="020B0503020204020204" pitchFamily="34" charset="-122"/>
              </a:rPr>
              <a:t>:</a:t>
            </a:r>
          </a:p>
          <a:p>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我们可以使用</a:t>
            </a:r>
            <a:r>
              <a:rPr lang="en-US" altLang="zh-CN" sz="2400" dirty="0" smtClean="0">
                <a:latin typeface="微软雅黑" panose="020B0503020204020204" pitchFamily="34" charset="-122"/>
                <a:ea typeface="微软雅黑" panose="020B0503020204020204" pitchFamily="34" charset="-122"/>
              </a:rPr>
              <a:t>PIP</a:t>
            </a:r>
            <a:r>
              <a:rPr lang="zh-CN" altLang="en-US" sz="2400" dirty="0" smtClean="0">
                <a:latin typeface="微软雅黑" panose="020B0503020204020204" pitchFamily="34" charset="-122"/>
                <a:ea typeface="微软雅黑" panose="020B0503020204020204" pitchFamily="34" charset="-122"/>
              </a:rPr>
              <a:t>安装法来安装</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pPr marL="457200" indent="-457200">
              <a:buAutoNum type="arabicPeriod"/>
            </a:pPr>
            <a:r>
              <a:rPr lang="zh-CN" altLang="en-US" sz="2400" dirty="0" smtClean="0">
                <a:latin typeface="微软雅黑" panose="020B0503020204020204" pitchFamily="34" charset="-122"/>
                <a:ea typeface="微软雅黑" panose="020B0503020204020204" pitchFamily="34" charset="-122"/>
              </a:rPr>
              <a:t>通过</a:t>
            </a:r>
            <a:r>
              <a:rPr lang="en-US" altLang="zh-CN" sz="2400" dirty="0" smtClean="0">
                <a:latin typeface="微软雅黑" panose="020B0503020204020204" pitchFamily="34" charset="-122"/>
                <a:ea typeface="微软雅黑" panose="020B0503020204020204" pitchFamily="34" charset="-122"/>
              </a:rPr>
              <a:t>win +R</a:t>
            </a:r>
            <a:r>
              <a:rPr lang="zh-CN" altLang="en-US" sz="2400" dirty="0">
                <a:latin typeface="微软雅黑" panose="020B0503020204020204" pitchFamily="34" charset="-122"/>
                <a:ea typeface="微软雅黑" panose="020B0503020204020204" pitchFamily="34" charset="-122"/>
              </a:rPr>
              <a:t>组合键调出运行框</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eriod"/>
            </a:pPr>
            <a:r>
              <a:rPr lang="zh-CN" altLang="en-US" sz="2400" dirty="0" smtClean="0">
                <a:latin typeface="微软雅黑" panose="020B0503020204020204" pitchFamily="34" charset="-122"/>
                <a:ea typeface="微软雅黑" panose="020B0503020204020204" pitchFamily="34" charset="-122"/>
              </a:rPr>
              <a:t>输入</a:t>
            </a:r>
            <a:r>
              <a:rPr lang="en-US" altLang="zh-CN" sz="2400" dirty="0" err="1">
                <a:latin typeface="微软雅黑" panose="020B0503020204020204" pitchFamily="34" charset="-122"/>
                <a:ea typeface="微软雅黑" panose="020B0503020204020204" pitchFamily="34" charset="-122"/>
              </a:rPr>
              <a:t>cmd</a:t>
            </a:r>
            <a:r>
              <a:rPr lang="zh-CN" altLang="en-US" sz="2400" dirty="0">
                <a:latin typeface="微软雅黑" panose="020B0503020204020204" pitchFamily="34" charset="-122"/>
                <a:ea typeface="微软雅黑" panose="020B0503020204020204" pitchFamily="34" charset="-122"/>
              </a:rPr>
              <a:t>后回车</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eriod"/>
            </a:pPr>
            <a:r>
              <a:rPr lang="zh-CN" altLang="en-US" sz="2400" dirty="0" smtClean="0">
                <a:latin typeface="微软雅黑" panose="020B0503020204020204" pitchFamily="34" charset="-122"/>
                <a:ea typeface="微软雅黑" panose="020B0503020204020204" pitchFamily="34" charset="-122"/>
              </a:rPr>
              <a:t>然后</a:t>
            </a:r>
            <a:r>
              <a:rPr lang="zh-CN" altLang="en-US" sz="2400" dirty="0">
                <a:latin typeface="微软雅黑" panose="020B0503020204020204" pitchFamily="34" charset="-122"/>
                <a:ea typeface="微软雅黑" panose="020B0503020204020204" pitchFamily="34" charset="-122"/>
              </a:rPr>
              <a:t>在弹出框中输入</a:t>
            </a:r>
            <a:r>
              <a:rPr lang="en-US" altLang="zh-CN" sz="2400" dirty="0">
                <a:latin typeface="微软雅黑" panose="020B0503020204020204" pitchFamily="34" charset="-122"/>
                <a:ea typeface="微软雅黑" panose="020B0503020204020204" pitchFamily="34" charset="-122"/>
              </a:rPr>
              <a:t>pip install </a:t>
            </a:r>
            <a:r>
              <a:rPr lang="en-US" altLang="zh-CN" sz="2400" dirty="0" err="1">
                <a:latin typeface="微软雅黑" panose="020B0503020204020204" pitchFamily="34" charset="-122"/>
                <a:ea typeface="微软雅黑" panose="020B0503020204020204" pitchFamily="34" charset="-122"/>
              </a:rPr>
              <a:t>tushare</a:t>
            </a:r>
            <a:r>
              <a:rPr lang="zh-CN" altLang="en-US" sz="2400" dirty="0">
                <a:latin typeface="微软雅黑" panose="020B0503020204020204" pitchFamily="34" charset="-122"/>
                <a:ea typeface="微软雅黑" panose="020B0503020204020204" pitchFamily="34" charset="-122"/>
              </a:rPr>
              <a:t>的方法来进行安装。</a:t>
            </a:r>
            <a:endParaRPr lang="en-US" altLang="zh-CN"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985968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2.4.1 </a:t>
            </a:r>
            <a:r>
              <a:rPr lang="zh-CN" altLang="en-US" sz="2400" b="1" dirty="0">
                <a:latin typeface="微软雅黑" panose="020B0503020204020204" pitchFamily="34" charset="-122"/>
                <a:ea typeface="微软雅黑" panose="020B0503020204020204" pitchFamily="34" charset="-122"/>
              </a:rPr>
              <a:t>初步尝试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股票数据读取与</a:t>
            </a:r>
            <a:r>
              <a:rPr lang="zh-CN" altLang="en-US" sz="2400" b="1" dirty="0" smtClean="0">
                <a:latin typeface="微软雅黑" panose="020B0503020204020204" pitchFamily="34" charset="-122"/>
                <a:ea typeface="微软雅黑" panose="020B0503020204020204" pitchFamily="34" charset="-122"/>
              </a:rPr>
              <a:t>可视化</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股票</a:t>
            </a:r>
            <a:r>
              <a:rPr lang="zh-CN" altLang="en-US" sz="2400" dirty="0">
                <a:latin typeface="微软雅黑" panose="020B0503020204020204" pitchFamily="34" charset="-122"/>
                <a:ea typeface="微软雅黑" panose="020B0503020204020204" pitchFamily="34" charset="-122"/>
              </a:rPr>
              <a:t>数据库：</a:t>
            </a:r>
            <a:r>
              <a:rPr lang="en-US" altLang="zh-CN" sz="2400" dirty="0" err="1">
                <a:latin typeface="微软雅黑" panose="020B0503020204020204" pitchFamily="34" charset="-122"/>
                <a:ea typeface="微软雅黑" panose="020B0503020204020204" pitchFamily="34" charset="-122"/>
              </a:rPr>
              <a:t>Tushare</a:t>
            </a:r>
            <a:r>
              <a:rPr lang="zh-CN" altLang="en-US" sz="2400" dirty="0">
                <a:latin typeface="微软雅黑" panose="020B0503020204020204" pitchFamily="34" charset="-122"/>
                <a:ea typeface="微软雅黑" panose="020B0503020204020204" pitchFamily="34" charset="-122"/>
              </a:rPr>
              <a:t>库的安装与</a:t>
            </a:r>
            <a:r>
              <a:rPr lang="zh-CN" altLang="en-US" sz="2400" dirty="0" smtClean="0">
                <a:latin typeface="微软雅黑" panose="020B0503020204020204" pitchFamily="34" charset="-122"/>
                <a:ea typeface="微软雅黑" panose="020B0503020204020204" pitchFamily="34" charset="-122"/>
              </a:rPr>
              <a:t>使用</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我们使用</a:t>
            </a:r>
            <a:r>
              <a:rPr lang="en-US" altLang="zh-CN" sz="2400" dirty="0" err="1">
                <a:latin typeface="微软雅黑" panose="020B0503020204020204" pitchFamily="34" charset="-122"/>
                <a:ea typeface="微软雅黑" panose="020B0503020204020204" pitchFamily="34" charset="-122"/>
              </a:rPr>
              <a:t>tushare</a:t>
            </a:r>
            <a:r>
              <a:rPr lang="zh-CN" altLang="en-US" sz="2400" dirty="0">
                <a:latin typeface="微软雅黑" panose="020B0503020204020204" pitchFamily="34" charset="-122"/>
                <a:ea typeface="微软雅黑" panose="020B0503020204020204" pitchFamily="34" charset="-122"/>
              </a:rPr>
              <a:t>试着调用万科的历史</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万科</a:t>
            </a:r>
            <a:r>
              <a:rPr lang="zh-CN" altLang="en-US" sz="2400" dirty="0">
                <a:latin typeface="微软雅黑" panose="020B0503020204020204" pitchFamily="34" charset="-122"/>
                <a:ea typeface="微软雅黑" panose="020B0503020204020204" pitchFamily="34" charset="-122"/>
              </a:rPr>
              <a:t>的股票代码为</a:t>
            </a:r>
            <a:r>
              <a:rPr lang="en-US" altLang="zh-CN" sz="2400" dirty="0" smtClean="0">
                <a:latin typeface="微软雅黑" panose="020B0503020204020204" pitchFamily="34" charset="-122"/>
                <a:ea typeface="微软雅黑" panose="020B0503020204020204" pitchFamily="34" charset="-122"/>
              </a:rPr>
              <a:t>000002</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start</a:t>
            </a:r>
            <a:r>
              <a:rPr lang="zh-CN" altLang="en-US" sz="2400" dirty="0" smtClean="0">
                <a:latin typeface="微软雅黑" panose="020B0503020204020204" pitchFamily="34" charset="-122"/>
                <a:ea typeface="微软雅黑" panose="020B0503020204020204" pitchFamily="34" charset="-122"/>
              </a:rPr>
              <a:t>的意思是开始日期，</a:t>
            </a:r>
            <a:r>
              <a:rPr lang="en-US" altLang="zh-CN" sz="2400" dirty="0" smtClean="0">
                <a:latin typeface="微软雅黑" panose="020B0503020204020204" pitchFamily="34" charset="-122"/>
                <a:ea typeface="微软雅黑" panose="020B0503020204020204" pitchFamily="34" charset="-122"/>
              </a:rPr>
              <a:t>end</a:t>
            </a:r>
            <a:r>
              <a:rPr lang="zh-CN" altLang="en-US" sz="2400" dirty="0" smtClean="0">
                <a:latin typeface="微软雅黑" panose="020B0503020204020204" pitchFamily="34" charset="-122"/>
                <a:ea typeface="微软雅黑" panose="020B0503020204020204" pitchFamily="34" charset="-122"/>
              </a:rPr>
              <a:t>是最终日期，</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具体</a:t>
            </a:r>
            <a:r>
              <a:rPr lang="zh-CN" altLang="en-US" sz="2400" dirty="0">
                <a:latin typeface="微软雅黑" panose="020B0503020204020204" pitchFamily="34" charset="-122"/>
                <a:ea typeface="微软雅黑" panose="020B0503020204020204" pitchFamily="34" charset="-122"/>
              </a:rPr>
              <a:t>代码如下：</a:t>
            </a:r>
            <a:endParaRPr lang="en-US" altLang="zh-CN" sz="2400" b="1" dirty="0" smtClean="0">
              <a:latin typeface="微软雅黑" panose="020B0503020204020204" pitchFamily="34" charset="-122"/>
              <a:ea typeface="微软雅黑" panose="020B0503020204020204" pitchFamily="34" charset="-122"/>
            </a:endParaRPr>
          </a:p>
        </p:txBody>
      </p:sp>
      <p:sp>
        <p:nvSpPr>
          <p:cNvPr id="5" name="矩形 4"/>
          <p:cNvSpPr/>
          <p:nvPr/>
        </p:nvSpPr>
        <p:spPr>
          <a:xfrm>
            <a:off x="812800" y="5082570"/>
            <a:ext cx="9724571" cy="461665"/>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该行代码也可以简写为：</a:t>
            </a:r>
            <a:endParaRPr lang="en-US" altLang="zh-CN" sz="2400" dirty="0">
              <a:latin typeface="微软雅黑" panose="020B0503020204020204" pitchFamily="34" charset="-122"/>
              <a:ea typeface="微软雅黑" panose="020B0503020204020204" pitchFamily="34" charset="-122"/>
            </a:endParaRP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67" y="5544235"/>
            <a:ext cx="6911865" cy="5810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529" y="3579166"/>
            <a:ext cx="7458941" cy="12990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8546188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2.4.1 </a:t>
            </a:r>
            <a:r>
              <a:rPr lang="zh-CN" altLang="en-US" sz="2400" b="1" dirty="0">
                <a:latin typeface="微软雅黑" panose="020B0503020204020204" pitchFamily="34" charset="-122"/>
                <a:ea typeface="微软雅黑" panose="020B0503020204020204" pitchFamily="34" charset="-122"/>
              </a:rPr>
              <a:t>初步尝试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股票数据读取与可视化</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股票</a:t>
            </a:r>
            <a:r>
              <a:rPr lang="zh-CN" altLang="en-US" sz="2400" dirty="0">
                <a:latin typeface="微软雅黑" panose="020B0503020204020204" pitchFamily="34" charset="-122"/>
                <a:ea typeface="微软雅黑" panose="020B0503020204020204" pitchFamily="34" charset="-122"/>
              </a:rPr>
              <a:t>数据库：</a:t>
            </a:r>
            <a:r>
              <a:rPr lang="en-US" altLang="zh-CN" sz="2400" dirty="0" err="1">
                <a:latin typeface="微软雅黑" panose="020B0503020204020204" pitchFamily="34" charset="-122"/>
                <a:ea typeface="微软雅黑" panose="020B0503020204020204" pitchFamily="34" charset="-122"/>
              </a:rPr>
              <a:t>Tushare</a:t>
            </a:r>
            <a:r>
              <a:rPr lang="zh-CN" altLang="en-US" sz="2400" dirty="0">
                <a:latin typeface="微软雅黑" panose="020B0503020204020204" pitchFamily="34" charset="-122"/>
                <a:ea typeface="微软雅黑" panose="020B0503020204020204" pitchFamily="34" charset="-122"/>
              </a:rPr>
              <a:t>库的安装与使用</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行代码通过</a:t>
            </a:r>
            <a:r>
              <a:rPr lang="en-US" altLang="zh-CN" sz="2400" dirty="0">
                <a:latin typeface="微软雅黑" panose="020B0503020204020204" pitchFamily="34" charset="-122"/>
                <a:ea typeface="微软雅黑" panose="020B0503020204020204" pitchFamily="34" charset="-122"/>
              </a:rPr>
              <a:t>2.2.3</a:t>
            </a:r>
            <a:r>
              <a:rPr lang="zh-CN" altLang="en-US" sz="2400" dirty="0">
                <a:latin typeface="微软雅黑" panose="020B0503020204020204" pitchFamily="34" charset="-122"/>
                <a:ea typeface="微软雅黑" panose="020B0503020204020204" pitchFamily="34" charset="-122"/>
              </a:rPr>
              <a:t>节讲的</a:t>
            </a:r>
            <a:r>
              <a:rPr lang="en-US" altLang="zh-CN" sz="2400" dirty="0" err="1">
                <a:latin typeface="微软雅黑" panose="020B0503020204020204" pitchFamily="34" charset="-122"/>
                <a:ea typeface="微软雅黑" panose="020B0503020204020204" pitchFamily="34" charset="-122"/>
              </a:rPr>
              <a:t>df.head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获取表格的前五行内容，如果不是</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编辑器，则需要通过</a:t>
            </a:r>
            <a:r>
              <a:rPr lang="en-US" altLang="zh-CN" sz="2400" dirty="0">
                <a:latin typeface="微软雅黑" panose="020B0503020204020204" pitchFamily="34" charset="-122"/>
                <a:ea typeface="微软雅黑" panose="020B0503020204020204" pitchFamily="34" charset="-122"/>
              </a:rPr>
              <a:t>print()</a:t>
            </a:r>
            <a:r>
              <a:rPr lang="zh-CN" altLang="en-US" sz="2400" dirty="0">
                <a:latin typeface="微软雅黑" panose="020B0503020204020204" pitchFamily="34" charset="-122"/>
                <a:ea typeface="微软雅黑" panose="020B0503020204020204" pitchFamily="34" charset="-122"/>
              </a:rPr>
              <a:t>函数将其打印，写成</a:t>
            </a:r>
            <a:r>
              <a:rPr lang="en-US" altLang="zh-CN" sz="2400" dirty="0">
                <a:latin typeface="微软雅黑" panose="020B0503020204020204" pitchFamily="34" charset="-122"/>
                <a:ea typeface="微软雅黑" panose="020B0503020204020204" pitchFamily="34" charset="-122"/>
              </a:rPr>
              <a:t>print(</a:t>
            </a:r>
            <a:r>
              <a:rPr lang="en-US" altLang="zh-CN" sz="2400" dirty="0" err="1">
                <a:latin typeface="微软雅黑" panose="020B0503020204020204" pitchFamily="34" charset="-122"/>
                <a:ea typeface="微软雅黑" panose="020B0503020204020204" pitchFamily="34" charset="-122"/>
              </a:rPr>
              <a:t>df.head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，最终效果如下图所示：</a:t>
            </a:r>
            <a:endParaRPr lang="en-US" altLang="zh-CN" sz="2400" dirty="0" smtClean="0">
              <a:latin typeface="微软雅黑" panose="020B0503020204020204" pitchFamily="34" charset="-122"/>
              <a:ea typeface="微软雅黑" panose="020B0503020204020204" pitchFamily="34" charset="-122"/>
            </a:endParaRPr>
          </a:p>
        </p:txBody>
      </p:sp>
      <p:pic>
        <p:nvPicPr>
          <p:cNvPr id="3074" name="Picture 2" descr="https://uploader.shimo.im/f/tBMnCVPDrLYyBZDp.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852" y="3875314"/>
            <a:ext cx="6494296" cy="2124528"/>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006635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3046988"/>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2.4.1 </a:t>
            </a:r>
            <a:r>
              <a:rPr lang="zh-CN" altLang="en-US" sz="2400" b="1" dirty="0">
                <a:latin typeface="微软雅黑" panose="020B0503020204020204" pitchFamily="34" charset="-122"/>
                <a:ea typeface="微软雅黑" panose="020B0503020204020204" pitchFamily="34" charset="-122"/>
              </a:rPr>
              <a:t>初步尝试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股票数据读取与可视化</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股票数据库：</a:t>
            </a:r>
            <a:r>
              <a:rPr lang="en-US" altLang="zh-CN" sz="2400" dirty="0" err="1">
                <a:latin typeface="微软雅黑" panose="020B0503020204020204" pitchFamily="34" charset="-122"/>
                <a:ea typeface="微软雅黑" panose="020B0503020204020204" pitchFamily="34" charset="-122"/>
              </a:rPr>
              <a:t>Tushare</a:t>
            </a:r>
            <a:r>
              <a:rPr lang="zh-CN" altLang="en-US" sz="2400" dirty="0">
                <a:latin typeface="微软雅黑" panose="020B0503020204020204" pitchFamily="34" charset="-122"/>
                <a:ea typeface="微软雅黑" panose="020B0503020204020204" pitchFamily="34" charset="-122"/>
              </a:rPr>
              <a:t>库的安装与使用</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此时如果想要将股票数据获取到</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文件中，则可以使用</a:t>
            </a:r>
            <a:r>
              <a:rPr lang="en-US" altLang="zh-CN" sz="2400" dirty="0">
                <a:latin typeface="微软雅黑" panose="020B0503020204020204" pitchFamily="34" charset="-122"/>
                <a:ea typeface="微软雅黑" panose="020B0503020204020204" pitchFamily="34" charset="-122"/>
              </a:rPr>
              <a:t>2.2.2</a:t>
            </a:r>
            <a:r>
              <a:rPr lang="zh-CN" altLang="en-US" sz="2400" dirty="0">
                <a:latin typeface="微软雅黑" panose="020B0503020204020204" pitchFamily="34" charset="-122"/>
                <a:ea typeface="微软雅黑" panose="020B0503020204020204" pitchFamily="34" charset="-122"/>
              </a:rPr>
              <a:t>节相关知识点，代码如下：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矩形 2"/>
          <p:cNvSpPr/>
          <p:nvPr/>
        </p:nvSpPr>
        <p:spPr>
          <a:xfrm>
            <a:off x="3048000" y="2551837"/>
            <a:ext cx="6096000" cy="1569660"/>
          </a:xfrm>
          <a:prstGeom prst="rect">
            <a:avLst/>
          </a:prstGeom>
        </p:spPr>
        <p:txBody>
          <a:bodyPr numCol="2">
            <a:spAutoFit/>
          </a:bodyPr>
          <a:lstStyle/>
          <a:p>
            <a:r>
              <a:rPr lang="en-US" altLang="zh-CN" sz="2400" dirty="0">
                <a:latin typeface="微软雅黑" panose="020B0503020204020204" pitchFamily="34" charset="-122"/>
                <a:ea typeface="微软雅黑" panose="020B0503020204020204" pitchFamily="34" charset="-122"/>
              </a:rPr>
              <a:t>Open</a:t>
            </a:r>
            <a:r>
              <a:rPr lang="zh-CN" altLang="en-US" sz="2400" dirty="0">
                <a:latin typeface="微软雅黑" panose="020B0503020204020204" pitchFamily="34" charset="-122"/>
                <a:ea typeface="微软雅黑" panose="020B0503020204020204" pitchFamily="34" charset="-122"/>
              </a:rPr>
              <a:t>：为开盘价</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High</a:t>
            </a:r>
            <a:r>
              <a:rPr lang="zh-CN" altLang="en-US" sz="2400" dirty="0">
                <a:latin typeface="微软雅黑" panose="020B0503020204020204" pitchFamily="34" charset="-122"/>
                <a:ea typeface="微软雅黑" panose="020B0503020204020204" pitchFamily="34" charset="-122"/>
              </a:rPr>
              <a:t>：为最高价</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Close</a:t>
            </a:r>
            <a:r>
              <a:rPr lang="zh-CN" altLang="en-US" sz="2400" dirty="0">
                <a:latin typeface="微软雅黑" panose="020B0503020204020204" pitchFamily="34" charset="-122"/>
                <a:ea typeface="微软雅黑" panose="020B0503020204020204" pitchFamily="34" charset="-122"/>
              </a:rPr>
              <a:t>：为</a:t>
            </a:r>
            <a:r>
              <a:rPr lang="zh-CN" altLang="en-US" sz="2400" dirty="0" smtClean="0">
                <a:latin typeface="微软雅黑" panose="020B0503020204020204" pitchFamily="34" charset="-122"/>
                <a:ea typeface="微软雅黑" panose="020B0503020204020204" pitchFamily="34" charset="-122"/>
              </a:rPr>
              <a:t>收盘价</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Low</a:t>
            </a:r>
            <a:r>
              <a:rPr lang="zh-CN" altLang="en-US" sz="2400" dirty="0">
                <a:latin typeface="微软雅黑" panose="020B0503020204020204" pitchFamily="34" charset="-122"/>
                <a:ea typeface="微软雅黑" panose="020B0503020204020204" pitchFamily="34" charset="-122"/>
              </a:rPr>
              <a:t>：为最低价</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Volume</a:t>
            </a:r>
            <a:r>
              <a:rPr lang="zh-CN" altLang="en-US" sz="2400" dirty="0">
                <a:latin typeface="微软雅黑" panose="020B0503020204020204" pitchFamily="34" charset="-122"/>
                <a:ea typeface="微软雅黑" panose="020B0503020204020204" pitchFamily="34" charset="-122"/>
              </a:rPr>
              <a:t>：为成交量</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Code</a:t>
            </a:r>
            <a:r>
              <a:rPr lang="zh-CN" altLang="en-US" sz="2400" dirty="0">
                <a:latin typeface="微软雅黑" panose="020B0503020204020204" pitchFamily="34" charset="-122"/>
                <a:ea typeface="微软雅黑" panose="020B0503020204020204" pitchFamily="34" charset="-122"/>
              </a:rPr>
              <a:t>：为股票代码</a:t>
            </a:r>
            <a:endParaRPr lang="en-US" altLang="zh-CN" sz="2400"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1362" y="4643139"/>
            <a:ext cx="5269276" cy="6686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100342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2.4.1 </a:t>
            </a:r>
            <a:r>
              <a:rPr lang="zh-CN" altLang="en-US" sz="2400" b="1" dirty="0">
                <a:latin typeface="微软雅黑" panose="020B0503020204020204" pitchFamily="34" charset="-122"/>
                <a:ea typeface="微软雅黑" panose="020B0503020204020204" pitchFamily="34" charset="-122"/>
              </a:rPr>
              <a:t>初步尝试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股票数据读取与可视化</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绘制</a:t>
            </a:r>
            <a:r>
              <a:rPr lang="zh-CN" altLang="en-US" sz="2400" dirty="0">
                <a:latin typeface="微软雅黑" panose="020B0503020204020204" pitchFamily="34" charset="-122"/>
                <a:ea typeface="微软雅黑" panose="020B0503020204020204" pitchFamily="34" charset="-122"/>
              </a:rPr>
              <a:t>股价走势</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get_k_data</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函数获取的</a:t>
            </a:r>
            <a:r>
              <a:rPr lang="zh-CN" altLang="en-US" sz="2400" dirty="0" smtClean="0">
                <a:latin typeface="微软雅黑" panose="020B0503020204020204" pitchFamily="34" charset="-122"/>
                <a:ea typeface="微软雅黑" panose="020B0503020204020204" pitchFamily="34" charset="-122"/>
              </a:rPr>
              <a:t>数据</a:t>
            </a:r>
            <a:r>
              <a:rPr lang="zh-CN" altLang="en-US" sz="2400" dirty="0">
                <a:latin typeface="微软雅黑" panose="020B0503020204020204" pitchFamily="34" charset="-122"/>
                <a:ea typeface="微软雅黑" panose="020B0503020204020204" pitchFamily="34" charset="-122"/>
              </a:rPr>
              <a:t>不会</a:t>
            </a:r>
            <a:r>
              <a:rPr lang="zh-CN" altLang="en-US" sz="2400" dirty="0" smtClean="0">
                <a:latin typeface="微软雅黑" panose="020B0503020204020204" pitchFamily="34" charset="-122"/>
                <a:ea typeface="微软雅黑" panose="020B0503020204020204" pitchFamily="34" charset="-122"/>
              </a:rPr>
              <a:t>将</a:t>
            </a:r>
            <a:r>
              <a:rPr lang="zh-CN" altLang="en-US" sz="2400" dirty="0">
                <a:latin typeface="微软雅黑" panose="020B0503020204020204" pitchFamily="34" charset="-122"/>
                <a:ea typeface="微软雅黑" panose="020B0503020204020204" pitchFamily="34" charset="-122"/>
              </a:rPr>
              <a:t>日期默认设为行</a:t>
            </a:r>
            <a:r>
              <a:rPr lang="zh-CN" altLang="en-US" sz="2400" dirty="0" smtClean="0">
                <a:latin typeface="微软雅黑" panose="020B0503020204020204" pitchFamily="34" charset="-122"/>
                <a:ea typeface="微软雅黑" panose="020B0503020204020204" pitchFamily="34" charset="-122"/>
              </a:rPr>
              <a:t>索引</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想把这里的</a:t>
            </a:r>
            <a:r>
              <a:rPr lang="en-US" altLang="zh-CN" sz="2400" dirty="0">
                <a:latin typeface="微软雅黑" panose="020B0503020204020204" pitchFamily="34" charset="-122"/>
                <a:ea typeface="微软雅黑" panose="020B0503020204020204" pitchFamily="34" charset="-122"/>
              </a:rPr>
              <a:t>date</a:t>
            </a:r>
            <a:r>
              <a:rPr lang="zh-CN" altLang="en-US" sz="2400" dirty="0">
                <a:latin typeface="微软雅黑" panose="020B0503020204020204" pitchFamily="34" charset="-122"/>
                <a:ea typeface="微软雅黑" panose="020B0503020204020204" pitchFamily="34" charset="-122"/>
              </a:rPr>
              <a:t>列转为行索引，可以使用设置索引的</a:t>
            </a:r>
            <a:r>
              <a:rPr lang="en-US" altLang="zh-CN" sz="2400" dirty="0" err="1">
                <a:latin typeface="微软雅黑" panose="020B0503020204020204" pitchFamily="34" charset="-122"/>
                <a:ea typeface="微软雅黑" panose="020B0503020204020204" pitchFamily="34" charset="-122"/>
              </a:rPr>
              <a:t>set_index</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函数。代码</a:t>
            </a:r>
            <a:r>
              <a:rPr lang="zh-CN" altLang="en-US" sz="2400" dirty="0">
                <a:latin typeface="微软雅黑" panose="020B0503020204020204" pitchFamily="34" charset="-122"/>
                <a:ea typeface="微软雅黑" panose="020B0503020204020204" pitchFamily="34" charset="-122"/>
              </a:rPr>
              <a:t>如下：</a:t>
            </a:r>
            <a:endParaRPr lang="en-US" altLang="zh-CN" sz="2400" dirty="0" smtClean="0">
              <a:latin typeface="微软雅黑" panose="020B0503020204020204" pitchFamily="34" charset="-122"/>
              <a:ea typeface="微软雅黑" panose="020B0503020204020204" pitchFamily="34" charset="-122"/>
            </a:endParaRP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31368" y="3428998"/>
            <a:ext cx="3729264" cy="711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812798" y="4344264"/>
            <a:ext cx="10290629" cy="461665"/>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在</a:t>
            </a:r>
            <a:r>
              <a:rPr lang="en-US" altLang="zh-CN" sz="2400" dirty="0" err="1">
                <a:latin typeface="微软雅黑" panose="020B0503020204020204" pitchFamily="34" charset="-122"/>
                <a:ea typeface="微软雅黑" panose="020B0503020204020204" pitchFamily="34" charset="-122"/>
              </a:rPr>
              <a:t>set_index</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函数中设置</a:t>
            </a:r>
            <a:r>
              <a:rPr lang="en-US" altLang="zh-CN" sz="2400" dirty="0" err="1">
                <a:latin typeface="微软雅黑" panose="020B0503020204020204" pitchFamily="34" charset="-122"/>
                <a:ea typeface="微软雅黑" panose="020B0503020204020204" pitchFamily="34" charset="-122"/>
              </a:rPr>
              <a:t>inplace</a:t>
            </a:r>
            <a:r>
              <a:rPr lang="zh-CN" altLang="en-US" sz="2400" dirty="0">
                <a:latin typeface="微软雅黑" panose="020B0503020204020204" pitchFamily="34" charset="-122"/>
                <a:ea typeface="微软雅黑" panose="020B0503020204020204" pitchFamily="34" charset="-122"/>
              </a:rPr>
              <a:t>参数为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，代码如下：</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2089" y="4979166"/>
            <a:ext cx="4507821" cy="720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705170" y="497284"/>
            <a:ext cx="10781660" cy="707886"/>
          </a:xfrm>
          <a:prstGeom prst="rect">
            <a:avLst/>
          </a:prstGeom>
        </p:spPr>
        <p:txBody>
          <a:bodyPr wrap="squar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707370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2.4.1 </a:t>
            </a:r>
            <a:r>
              <a:rPr lang="zh-CN" altLang="en-US" sz="2400" b="1" dirty="0">
                <a:latin typeface="微软雅黑" panose="020B0503020204020204" pitchFamily="34" charset="-122"/>
                <a:ea typeface="微软雅黑" panose="020B0503020204020204" pitchFamily="34" charset="-122"/>
              </a:rPr>
              <a:t>初步尝试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股票数据读取与可视化</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获得分钟级别的数据</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此时的二维表格如下所示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3" name="AutoShape 2" descr="https://uploader.shimo.im/f/f2T8Gme6IiEgx4TZ.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uploader.shimo.im/f/f2T8Gme6IiEgx4TZ.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075" y="3429000"/>
            <a:ext cx="6267450" cy="2914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6048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341632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2.4.1 </a:t>
            </a:r>
            <a:r>
              <a:rPr lang="zh-CN" altLang="en-US" sz="2400" b="1" dirty="0">
                <a:latin typeface="微软雅黑" panose="020B0503020204020204" pitchFamily="34" charset="-122"/>
                <a:ea typeface="微软雅黑" panose="020B0503020204020204" pitchFamily="34" charset="-122"/>
              </a:rPr>
              <a:t>初步尝试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股票数据读取与可视化</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获得分钟级别的</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因为</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a:t>
            </a:r>
            <a:r>
              <a:rPr lang="en-US" altLang="zh-CN" sz="2400" dirty="0">
                <a:latin typeface="微软雅黑" panose="020B0503020204020204" pitchFamily="34" charset="-122"/>
                <a:ea typeface="微软雅黑" panose="020B0503020204020204" pitchFamily="34" charset="-122"/>
              </a:rPr>
              <a:t>plot()</a:t>
            </a:r>
            <a:r>
              <a:rPr lang="zh-CN" altLang="en-US" sz="2400" dirty="0">
                <a:latin typeface="微软雅黑" panose="020B0503020204020204" pitchFamily="34" charset="-122"/>
                <a:ea typeface="微软雅黑" panose="020B0503020204020204" pitchFamily="34" charset="-122"/>
              </a:rPr>
              <a:t>函数默认绘制的是折线图，所以直接写</a:t>
            </a:r>
            <a:r>
              <a:rPr lang="en-US" altLang="zh-CN" sz="2400" dirty="0">
                <a:latin typeface="微软雅黑" panose="020B0503020204020204" pitchFamily="34" charset="-122"/>
                <a:ea typeface="微软雅黑" panose="020B0503020204020204" pitchFamily="34" charset="-122"/>
              </a:rPr>
              <a:t>plot()</a:t>
            </a:r>
            <a:r>
              <a:rPr lang="zh-CN" altLang="en-US" sz="2400" dirty="0">
                <a:latin typeface="微软雅黑" panose="020B0503020204020204" pitchFamily="34" charset="-122"/>
                <a:ea typeface="微软雅黑" panose="020B0503020204020204" pitchFamily="34" charset="-122"/>
              </a:rPr>
              <a:t>即可，不需要传入</a:t>
            </a:r>
            <a:r>
              <a:rPr lang="en-US" altLang="zh-CN" sz="2400" dirty="0">
                <a:latin typeface="微软雅黑" panose="020B0503020204020204" pitchFamily="34" charset="-122"/>
                <a:ea typeface="微软雅黑" panose="020B0503020204020204" pitchFamily="34" charset="-122"/>
              </a:rPr>
              <a:t>kind</a:t>
            </a:r>
            <a:r>
              <a:rPr lang="zh-CN" altLang="en-US" sz="2400" dirty="0">
                <a:latin typeface="微软雅黑" panose="020B0503020204020204" pitchFamily="34" charset="-122"/>
                <a:ea typeface="微软雅黑" panose="020B0503020204020204" pitchFamily="34" charset="-122"/>
              </a:rPr>
              <a:t>参数。此外在金融领域，通常用收盘价作为当天价格来绘制股价走势图，因此这里选择的是</a:t>
            </a:r>
            <a:r>
              <a:rPr lang="en-US" altLang="zh-CN" sz="2400" dirty="0">
                <a:latin typeface="微软雅黑" panose="020B0503020204020204" pitchFamily="34" charset="-122"/>
                <a:ea typeface="微软雅黑" panose="020B0503020204020204" pitchFamily="34" charset="-122"/>
              </a:rPr>
              <a:t>close</a:t>
            </a:r>
            <a:r>
              <a:rPr lang="zh-CN" altLang="en-US" sz="2400" dirty="0">
                <a:latin typeface="微软雅黑" panose="020B0503020204020204" pitchFamily="34" charset="-122"/>
                <a:ea typeface="微软雅黑" panose="020B0503020204020204" pitchFamily="34" charset="-122"/>
              </a:rPr>
              <a:t>这一列</a:t>
            </a:r>
            <a:r>
              <a:rPr lang="zh-CN" altLang="en-US" sz="2400" dirty="0" smtClean="0">
                <a:latin typeface="微软雅黑" panose="020B0503020204020204" pitchFamily="34" charset="-122"/>
                <a:ea typeface="微软雅黑" panose="020B0503020204020204" pitchFamily="34" charset="-122"/>
              </a:rPr>
              <a:t>。代码如下</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如果想给图片加一个标题，在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库中使用可以在</a:t>
            </a:r>
            <a:r>
              <a:rPr lang="en-US" altLang="zh-CN" sz="2400" dirty="0">
                <a:latin typeface="微软雅黑" panose="020B0503020204020204" pitchFamily="34" charset="-122"/>
                <a:ea typeface="微软雅黑" panose="020B0503020204020204" pitchFamily="34" charset="-122"/>
              </a:rPr>
              <a:t>plot()</a:t>
            </a:r>
            <a:r>
              <a:rPr lang="zh-CN" altLang="en-US" sz="2400" dirty="0">
                <a:latin typeface="微软雅黑" panose="020B0503020204020204" pitchFamily="34" charset="-122"/>
                <a:ea typeface="微软雅黑" panose="020B0503020204020204" pitchFamily="34" charset="-122"/>
              </a:rPr>
              <a:t>可以在里面传入一个</a:t>
            </a:r>
            <a:r>
              <a:rPr lang="en-US" altLang="zh-CN" sz="2400" dirty="0">
                <a:latin typeface="微软雅黑" panose="020B0503020204020204" pitchFamily="34" charset="-122"/>
                <a:ea typeface="微软雅黑" panose="020B0503020204020204" pitchFamily="34" charset="-122"/>
              </a:rPr>
              <a:t>title</a:t>
            </a:r>
            <a:r>
              <a:rPr lang="zh-CN" altLang="en-US" sz="2400" dirty="0">
                <a:latin typeface="微软雅黑" panose="020B0503020204020204" pitchFamily="34" charset="-122"/>
                <a:ea typeface="微软雅黑" panose="020B0503020204020204" pitchFamily="34" charset="-122"/>
              </a:rPr>
              <a:t>参数，代码</a:t>
            </a:r>
            <a:r>
              <a:rPr lang="zh-CN" altLang="en-US" sz="2400" dirty="0" smtClean="0">
                <a:latin typeface="微软雅黑" panose="020B0503020204020204" pitchFamily="34" charset="-122"/>
                <a:ea typeface="微软雅黑" panose="020B0503020204020204" pitchFamily="34" charset="-122"/>
              </a:rPr>
              <a:t>如下</a:t>
            </a:r>
            <a:r>
              <a:rPr lang="en-US" altLang="zh-CN" sz="2400" dirty="0" smtClean="0">
                <a:latin typeface="微软雅黑" panose="020B0503020204020204" pitchFamily="34" charset="-122"/>
                <a:ea typeface="微软雅黑" panose="020B0503020204020204" pitchFamily="34" charset="-122"/>
              </a:rPr>
              <a:t>:</a:t>
            </a:r>
          </a:p>
        </p:txBody>
      </p:sp>
      <p:sp>
        <p:nvSpPr>
          <p:cNvPr id="3" name="AutoShape 2" descr="https://uploader.shimo.im/f/f2T8Gme6IiEgx4TZ.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4" descr="https://uploader.shimo.im/f/f2T8Gme6IiEgx4TZ.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348" y="3544187"/>
            <a:ext cx="2933882" cy="719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8714" y="5056494"/>
            <a:ext cx="7414572" cy="10948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22320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2.1.3</a:t>
            </a:r>
            <a:r>
              <a:rPr lang="zh-CN" altLang="en-US" sz="2400" b="1" dirty="0" smtClean="0">
                <a:latin typeface="微软雅黑" panose="020B0503020204020204" pitchFamily="34" charset="-122"/>
                <a:ea typeface="微软雅黑" panose="020B0503020204020204" pitchFamily="34" charset="-122"/>
              </a:rPr>
              <a:t>创建</a:t>
            </a:r>
            <a:r>
              <a:rPr lang="zh-CN" altLang="en-US" sz="2400" b="1" dirty="0">
                <a:latin typeface="微软雅黑" panose="020B0503020204020204" pitchFamily="34" charset="-122"/>
                <a:ea typeface="微软雅黑" panose="020B0503020204020204" pitchFamily="34" charset="-122"/>
              </a:rPr>
              <a:t>数组的几种</a:t>
            </a:r>
            <a:r>
              <a:rPr lang="zh-CN" altLang="en-US" sz="2400" b="1" dirty="0" smtClean="0">
                <a:latin typeface="微软雅黑" panose="020B0503020204020204" pitchFamily="34" charset="-122"/>
                <a:ea typeface="微软雅黑" panose="020B0503020204020204" pitchFamily="34" charset="-122"/>
              </a:rPr>
              <a:t>方式</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除此之外，我们也可以使用</a:t>
            </a:r>
            <a:r>
              <a:rPr lang="en-US" altLang="zh-CN" sz="2400" b="1" dirty="0" err="1" smtClean="0">
                <a:latin typeface="微软雅黑" panose="020B0503020204020204" pitchFamily="34" charset="-122"/>
                <a:ea typeface="微软雅黑" panose="020B0503020204020204" pitchFamily="34" charset="-122"/>
              </a:rPr>
              <a:t>np.arrange</a:t>
            </a:r>
            <a:r>
              <a:rPr lang="en-US" altLang="zh-CN" sz="2400" b="1"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endParaRPr lang="en-US" altLang="zh-CN" sz="2400" b="1" dirty="0" smtClean="0">
              <a:latin typeface="微软雅黑" panose="020B0503020204020204" pitchFamily="34" charset="-122"/>
              <a:ea typeface="微软雅黑" panose="020B0503020204020204" pitchFamily="34" charset="-122"/>
            </a:endParaRPr>
          </a:p>
        </p:txBody>
      </p:sp>
      <p:sp>
        <p:nvSpPr>
          <p:cNvPr id="5" name="矩形 4"/>
          <p:cNvSpPr/>
          <p:nvPr/>
        </p:nvSpPr>
        <p:spPr>
          <a:xfrm>
            <a:off x="888999" y="5056317"/>
            <a:ext cx="172354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打印结果：</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1485" y="2572710"/>
            <a:ext cx="8207601" cy="2337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866" y="5036969"/>
            <a:ext cx="6891791" cy="16692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2.1 </a:t>
            </a:r>
            <a:r>
              <a:rPr lang="en-US" altLang="zh-CN" sz="4000" b="1" dirty="0" err="1" smtClean="0">
                <a:latin typeface="微软雅黑" panose="020B0503020204020204" pitchFamily="34" charset="-122"/>
                <a:ea typeface="微软雅黑" panose="020B0503020204020204" pitchFamily="34" charset="-122"/>
              </a:rPr>
              <a:t>Numpy</a:t>
            </a:r>
            <a:r>
              <a:rPr lang="zh-CN" altLang="en-US" sz="4000" b="1" dirty="0" smtClean="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974445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2.4.1 </a:t>
            </a:r>
            <a:r>
              <a:rPr lang="zh-CN" altLang="en-US" sz="2400" b="1" dirty="0">
                <a:latin typeface="微软雅黑" panose="020B0503020204020204" pitchFamily="34" charset="-122"/>
                <a:ea typeface="微软雅黑" panose="020B0503020204020204" pitchFamily="34" charset="-122"/>
              </a:rPr>
              <a:t>初步尝试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股票数据读取与可视化</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获得分钟级别的数据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获取结果如下图所示：</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17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5026" y="2840503"/>
            <a:ext cx="4701947" cy="3358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1958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2.4.1 </a:t>
            </a:r>
            <a:r>
              <a:rPr lang="zh-CN" altLang="en-US" sz="2400" b="1" dirty="0">
                <a:latin typeface="微软雅黑" panose="020B0503020204020204" pitchFamily="34" charset="-122"/>
                <a:ea typeface="微软雅黑" panose="020B0503020204020204" pitchFamily="34" charset="-122"/>
              </a:rPr>
              <a:t>初步尝试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股票数据读取与可视化</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直接使用</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库画图的注意</a:t>
            </a:r>
            <a:r>
              <a:rPr lang="zh-CN" altLang="en-US" sz="2400" dirty="0" smtClean="0">
                <a:latin typeface="微软雅黑" panose="020B0503020204020204" pitchFamily="34" charset="-122"/>
                <a:ea typeface="微软雅黑" panose="020B0503020204020204" pitchFamily="34" charset="-122"/>
              </a:rPr>
              <a:t>点</a:t>
            </a:r>
            <a:r>
              <a:rPr lang="en-US" altLang="zh-CN" sz="2400" dirty="0" smtClean="0">
                <a:latin typeface="微软雅黑" panose="020B0503020204020204" pitchFamily="34" charset="-122"/>
                <a:ea typeface="微软雅黑" panose="020B0503020204020204" pitchFamily="34" charset="-122"/>
              </a:rPr>
              <a:t>:</a:t>
            </a:r>
          </a:p>
          <a:p>
            <a:r>
              <a:rPr lang="zh-CN" altLang="en-US" sz="2400" dirty="0" smtClean="0">
                <a:latin typeface="微软雅黑" panose="020B0503020204020204" pitchFamily="34" charset="-122"/>
                <a:ea typeface="微软雅黑" panose="020B0503020204020204" pitchFamily="34" charset="-122"/>
              </a:rPr>
              <a:t>全部代码已下：</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5284" y="2840503"/>
            <a:ext cx="6984773" cy="3775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12081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2.4.1 </a:t>
            </a:r>
            <a:r>
              <a:rPr lang="zh-CN" altLang="en-US" sz="2400" b="1" dirty="0">
                <a:latin typeface="微软雅黑" panose="020B0503020204020204" pitchFamily="34" charset="-122"/>
                <a:ea typeface="微软雅黑" panose="020B0503020204020204" pitchFamily="34" charset="-122"/>
              </a:rPr>
              <a:t>初步尝试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股票数据读取与可视化</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直接使用</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库画图的注意</a:t>
            </a:r>
            <a:r>
              <a:rPr lang="zh-CN" altLang="en-US" sz="2400" dirty="0" smtClean="0">
                <a:latin typeface="微软雅黑" panose="020B0503020204020204" pitchFamily="34" charset="-122"/>
                <a:ea typeface="微软雅黑" panose="020B0503020204020204" pitchFamily="34" charset="-122"/>
              </a:rPr>
              <a:t>点</a:t>
            </a:r>
            <a:r>
              <a:rPr lang="en-US" altLang="zh-CN" sz="2400" dirty="0" smtClean="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绘制结果如下图所示：</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24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7407" y="2952296"/>
            <a:ext cx="4697186" cy="31791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223973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线图</a:t>
            </a:r>
            <a:r>
              <a:rPr lang="zh-CN" altLang="en-US" sz="2400" b="1" dirty="0" smtClean="0">
                <a:latin typeface="微软雅黑" panose="020B0503020204020204" pitchFamily="34" charset="-122"/>
                <a:ea typeface="微软雅黑" panose="020B0503020204020204" pitchFamily="34" charset="-122"/>
              </a:rPr>
              <a:t>绘制</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股票</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线图基本</a:t>
            </a:r>
            <a:r>
              <a:rPr lang="zh-CN" altLang="en-US" sz="2400" dirty="0" smtClean="0">
                <a:latin typeface="微软雅黑" panose="020B0503020204020204" pitchFamily="34" charset="-122"/>
                <a:ea typeface="微软雅黑" panose="020B0503020204020204" pitchFamily="34" charset="-122"/>
              </a:rPr>
              <a:t>知识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这个</a:t>
            </a:r>
            <a:r>
              <a:rPr lang="zh-CN" altLang="en-US" sz="2400" dirty="0">
                <a:latin typeface="微软雅黑" panose="020B0503020204020204" pitchFamily="34" charset="-122"/>
                <a:ea typeface="微软雅黑" panose="020B0503020204020204" pitchFamily="34" charset="-122"/>
              </a:rPr>
              <a:t>是“贵州茅台”股票的日线级别的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1266" name="Picture 2" descr="https://uploader.shimo.im/f/wiLdVEhqGd4KndWk.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825" y="2996747"/>
            <a:ext cx="6610350" cy="3228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05577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378565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线图</a:t>
            </a:r>
            <a:r>
              <a:rPr lang="zh-CN" altLang="en-US" sz="2400" b="1" dirty="0" smtClean="0">
                <a:latin typeface="微软雅黑" panose="020B0503020204020204" pitchFamily="34" charset="-122"/>
                <a:ea typeface="微软雅黑" panose="020B0503020204020204" pitchFamily="34" charset="-122"/>
              </a:rPr>
              <a:t>绘制</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股票</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线图基本</a:t>
            </a:r>
            <a:r>
              <a:rPr lang="zh-CN" altLang="en-US" sz="2400" dirty="0" smtClean="0">
                <a:latin typeface="微软雅黑" panose="020B0503020204020204" pitchFamily="34" charset="-122"/>
                <a:ea typeface="微软雅黑" panose="020B0503020204020204" pitchFamily="34" charset="-122"/>
              </a:rPr>
              <a:t>知识</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这些柱状图，通常称之为“</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线图”，是由股票的四个价格来绘制的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开盘价：（</a:t>
            </a:r>
            <a:r>
              <a:rPr lang="zh-CN" altLang="en-US" sz="2400" dirty="0">
                <a:latin typeface="微软雅黑" panose="020B0503020204020204" pitchFamily="34" charset="-122"/>
                <a:ea typeface="微软雅黑" panose="020B0503020204020204" pitchFamily="34" charset="-122"/>
              </a:rPr>
              <a:t>当天上午</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点半开始交易时的价格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收盘价：（</a:t>
            </a:r>
            <a:r>
              <a:rPr lang="zh-CN" altLang="en-US" sz="2400" dirty="0">
                <a:latin typeface="微软雅黑" panose="020B0503020204020204" pitchFamily="34" charset="-122"/>
                <a:ea typeface="微软雅黑" panose="020B0503020204020204" pitchFamily="34" charset="-122"/>
              </a:rPr>
              <a:t>当天下午</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点结束交易时的价格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最高价：（</a:t>
            </a:r>
            <a:r>
              <a:rPr lang="zh-CN" altLang="en-US" sz="2400" dirty="0">
                <a:latin typeface="微软雅黑" panose="020B0503020204020204" pitchFamily="34" charset="-122"/>
                <a:ea typeface="微软雅黑" panose="020B0503020204020204" pitchFamily="34" charset="-122"/>
              </a:rPr>
              <a:t>当天股价波动中的最高价</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最低价：（</a:t>
            </a:r>
            <a:r>
              <a:rPr lang="zh-CN" altLang="en-US" sz="2400" dirty="0">
                <a:latin typeface="微软雅黑" panose="020B0503020204020204" pitchFamily="34" charset="-122"/>
                <a:ea typeface="微软雅黑" panose="020B0503020204020204" pitchFamily="34" charset="-122"/>
              </a:rPr>
              <a:t>当天股价波动中的最低价</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简称</a:t>
            </a:r>
            <a:r>
              <a:rPr lang="zh-CN" altLang="en-US" sz="2400" dirty="0">
                <a:latin typeface="微软雅黑" panose="020B0503020204020204" pitchFamily="34" charset="-122"/>
                <a:ea typeface="微软雅黑" panose="020B0503020204020204" pitchFamily="34" charset="-122"/>
              </a:rPr>
              <a:t>“高、开、低、收”四个价格。</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35226664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341632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线图</a:t>
            </a:r>
            <a:r>
              <a:rPr lang="zh-CN" altLang="en-US" sz="2400" b="1" dirty="0" smtClean="0">
                <a:latin typeface="微软雅黑" panose="020B0503020204020204" pitchFamily="34" charset="-122"/>
                <a:ea typeface="微软雅黑" panose="020B0503020204020204" pitchFamily="34" charset="-122"/>
              </a:rPr>
              <a:t>绘制</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股票</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线图基本</a:t>
            </a:r>
            <a:r>
              <a:rPr lang="zh-CN" altLang="en-US" sz="2400" dirty="0" smtClean="0">
                <a:latin typeface="微软雅黑" panose="020B0503020204020204" pitchFamily="34" charset="-122"/>
                <a:ea typeface="微软雅黑" panose="020B0503020204020204" pitchFamily="34" charset="-122"/>
              </a:rPr>
              <a:t>知识</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根据</a:t>
            </a:r>
            <a:r>
              <a:rPr lang="zh-CN" altLang="en-US" sz="2400" dirty="0">
                <a:latin typeface="微软雅黑" panose="020B0503020204020204" pitchFamily="34" charset="-122"/>
                <a:ea typeface="微软雅黑" panose="020B0503020204020204" pitchFamily="34" charset="-122"/>
              </a:rPr>
              <a:t>这四个价格便可以绘制出红色和绿色的</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线图，因为形似蜡烛，因此也常被称之为蜡烛图。</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线图分为两种，如果当天的收盘价高于开盘价，也就是说当天的价格上涨，则称之为阳线，通常绘制成红色；反之如果当天的收盘价低于开盘价，也就是说当天的价格下跌，则称之为阴线，通常绘制成绿色</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补充</a:t>
            </a:r>
            <a:r>
              <a:rPr lang="zh-CN" altLang="en-US" sz="2400" dirty="0">
                <a:latin typeface="微软雅黑" panose="020B0503020204020204" pitchFamily="34" charset="-122"/>
                <a:ea typeface="微软雅黑" panose="020B0503020204020204" pitchFamily="34" charset="-122"/>
              </a:rPr>
              <a:t>说一句，在美国，反而是红色代表跌，绿色代表涨。</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42394140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290" name="Picture 2" descr="https://uploader.shimo.im/f/blJRkjs9ejABHFgE.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587" y="1649570"/>
            <a:ext cx="8886825" cy="4924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6978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线图</a:t>
            </a:r>
            <a:r>
              <a:rPr lang="zh-CN" altLang="en-US" sz="2400" b="1" dirty="0" smtClean="0">
                <a:latin typeface="微软雅黑" panose="020B0503020204020204" pitchFamily="34" charset="-122"/>
                <a:ea typeface="微软雅黑" panose="020B0503020204020204" pitchFamily="34" charset="-122"/>
              </a:rPr>
              <a:t>绘制</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股票</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线图基本</a:t>
            </a:r>
            <a:r>
              <a:rPr lang="zh-CN" altLang="en-US" sz="2400" dirty="0" smtClean="0">
                <a:latin typeface="微软雅黑" panose="020B0503020204020204" pitchFamily="34" charset="-122"/>
                <a:ea typeface="微软雅黑" panose="020B0503020204020204" pitchFamily="34" charset="-122"/>
              </a:rPr>
              <a:t>知识</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均线分为</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日均线（通常称之为</a:t>
            </a:r>
            <a:r>
              <a:rPr lang="en-US" altLang="zh-CN" sz="2400" dirty="0">
                <a:latin typeface="微软雅黑" panose="020B0503020204020204" pitchFamily="34" charset="-122"/>
                <a:ea typeface="微软雅黑" panose="020B0503020204020204" pitchFamily="34" charset="-122"/>
              </a:rPr>
              <a:t>MA5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日均线（通常称之为</a:t>
            </a:r>
            <a:r>
              <a:rPr lang="en-US" altLang="zh-CN" sz="2400" dirty="0">
                <a:latin typeface="微软雅黑" panose="020B0503020204020204" pitchFamily="34" charset="-122"/>
                <a:ea typeface="微软雅黑" panose="020B0503020204020204" pitchFamily="34" charset="-122"/>
              </a:rPr>
              <a:t>MA10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日均线（通常称之为</a:t>
            </a:r>
            <a:r>
              <a:rPr lang="en-US" altLang="zh-CN" sz="2400" dirty="0">
                <a:latin typeface="微软雅黑" panose="020B0503020204020204" pitchFamily="34" charset="-122"/>
                <a:ea typeface="微软雅黑" panose="020B0503020204020204" pitchFamily="34" charset="-122"/>
              </a:rPr>
              <a:t>MA20</a:t>
            </a:r>
            <a:r>
              <a:rPr lang="zh-CN" altLang="en-US" sz="2400" dirty="0">
                <a:latin typeface="微软雅黑" panose="020B0503020204020204" pitchFamily="34" charset="-122"/>
                <a:ea typeface="微软雅黑" panose="020B0503020204020204" pitchFamily="34" charset="-122"/>
              </a:rPr>
              <a:t>）等，其原理就是将股价的收盘价求均值，例如</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日均线就是最近连续</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个交易日收盘价之和的平均值，具体的计算公式如下，其中</a:t>
            </a:r>
            <a:r>
              <a:rPr lang="en-US" altLang="zh-CN" sz="2400" dirty="0">
                <a:latin typeface="微软雅黑" panose="020B0503020204020204" pitchFamily="34" charset="-122"/>
                <a:ea typeface="微软雅黑" panose="020B0503020204020204" pitchFamily="34" charset="-122"/>
              </a:rPr>
              <a:t>Close1</a:t>
            </a:r>
            <a:r>
              <a:rPr lang="zh-CN" altLang="en-US" sz="2400" dirty="0">
                <a:latin typeface="微软雅黑" panose="020B0503020204020204" pitchFamily="34" charset="-122"/>
                <a:ea typeface="微软雅黑" panose="020B0503020204020204" pitchFamily="34" charset="-122"/>
              </a:rPr>
              <a:t>为当天的收盘价，</a:t>
            </a:r>
            <a:r>
              <a:rPr lang="en-US" altLang="zh-CN" sz="2400" dirty="0">
                <a:latin typeface="微软雅黑" panose="020B0503020204020204" pitchFamily="34" charset="-122"/>
                <a:ea typeface="微软雅黑" panose="020B0503020204020204" pitchFamily="34" charset="-122"/>
              </a:rPr>
              <a:t>Close2</a:t>
            </a:r>
            <a:r>
              <a:rPr lang="zh-CN" altLang="en-US" sz="2400" dirty="0">
                <a:latin typeface="微软雅黑" panose="020B0503020204020204" pitchFamily="34" charset="-122"/>
                <a:ea typeface="微软雅黑" panose="020B0503020204020204" pitchFamily="34" charset="-122"/>
              </a:rPr>
              <a:t>为前一天的收盘价，其余依次类推</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8143" y="4379515"/>
            <a:ext cx="7615713" cy="671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15298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415498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线图</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安装</a:t>
            </a:r>
            <a:r>
              <a:rPr lang="zh-CN" altLang="en-US" sz="2400" dirty="0">
                <a:latin typeface="微软雅黑" panose="020B0503020204020204" pitchFamily="34" charset="-122"/>
                <a:ea typeface="微软雅黑" panose="020B0503020204020204" pitchFamily="34" charset="-122"/>
              </a:rPr>
              <a:t>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线图的相关库：</a:t>
            </a:r>
            <a:r>
              <a:rPr lang="en-US" altLang="zh-CN" sz="2400" dirty="0" err="1">
                <a:latin typeface="微软雅黑" panose="020B0503020204020204" pitchFamily="34" charset="-122"/>
                <a:ea typeface="微软雅黑" panose="020B0503020204020204" pitchFamily="34" charset="-122"/>
              </a:rPr>
              <a:t>mpl_finance</a:t>
            </a:r>
            <a:r>
              <a:rPr lang="zh-CN" altLang="en-US" sz="2400" dirty="0" smtClean="0">
                <a:latin typeface="微软雅黑" panose="020B0503020204020204" pitchFamily="34" charset="-122"/>
                <a:ea typeface="微软雅黑" panose="020B0503020204020204" pitchFamily="34" charset="-122"/>
              </a:rPr>
              <a:t>库</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首先</a:t>
            </a:r>
            <a:r>
              <a:rPr lang="zh-CN" altLang="en-US" sz="2400" dirty="0">
                <a:latin typeface="微软雅黑" panose="020B0503020204020204" pitchFamily="34" charset="-122"/>
                <a:ea typeface="微软雅黑" panose="020B0503020204020204" pitchFamily="34" charset="-122"/>
              </a:rPr>
              <a:t>需要安装绘制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线图的相关库：</a:t>
            </a:r>
            <a:r>
              <a:rPr lang="en-US" altLang="zh-CN" sz="2400" dirty="0" err="1">
                <a:latin typeface="微软雅黑" panose="020B0503020204020204" pitchFamily="34" charset="-122"/>
                <a:ea typeface="微软雅黑" panose="020B0503020204020204" pitchFamily="34" charset="-122"/>
              </a:rPr>
              <a:t>mpl_finance</a:t>
            </a:r>
            <a:r>
              <a:rPr lang="zh-CN" altLang="en-US" sz="2400" dirty="0">
                <a:latin typeface="微软雅黑" panose="020B0503020204020204" pitchFamily="34" charset="-122"/>
                <a:ea typeface="微软雅黑" panose="020B0503020204020204" pitchFamily="34" charset="-122"/>
              </a:rPr>
              <a:t>库，其安装办法稍微麻烦一点，推荐通过</a:t>
            </a:r>
            <a:r>
              <a:rPr lang="en-US" altLang="zh-CN" sz="2400" dirty="0">
                <a:latin typeface="微软雅黑" panose="020B0503020204020204" pitchFamily="34" charset="-122"/>
                <a:ea typeface="微软雅黑" panose="020B0503020204020204" pitchFamily="34" charset="-122"/>
              </a:rPr>
              <a:t>PIP</a:t>
            </a:r>
            <a:r>
              <a:rPr lang="zh-CN" altLang="en-US" sz="2400" dirty="0">
                <a:latin typeface="微软雅黑" panose="020B0503020204020204" pitchFamily="34" charset="-122"/>
                <a:ea typeface="微软雅黑" panose="020B0503020204020204" pitchFamily="34" charset="-122"/>
              </a:rPr>
              <a:t>安装法安装，以</a:t>
            </a:r>
            <a:r>
              <a:rPr lang="en-US" altLang="zh-CN" sz="2400" dirty="0">
                <a:latin typeface="微软雅黑" panose="020B0503020204020204" pitchFamily="34" charset="-122"/>
                <a:ea typeface="微软雅黑" panose="020B0503020204020204" pitchFamily="34" charset="-122"/>
              </a:rPr>
              <a:t>Windows</a:t>
            </a:r>
            <a:r>
              <a:rPr lang="zh-CN" altLang="en-US" sz="2400" dirty="0">
                <a:latin typeface="微软雅黑" panose="020B0503020204020204" pitchFamily="34" charset="-122"/>
                <a:ea typeface="微软雅黑" panose="020B0503020204020204" pitchFamily="34" charset="-122"/>
              </a:rPr>
              <a:t>系统为例，具体方法是：通过</a:t>
            </a:r>
            <a:r>
              <a:rPr lang="en-US" altLang="zh-CN" sz="2400" dirty="0">
                <a:latin typeface="微软雅黑" panose="020B0503020204020204" pitchFamily="34" charset="-122"/>
                <a:ea typeface="微软雅黑" panose="020B0503020204020204" pitchFamily="34" charset="-122"/>
              </a:rPr>
              <a:t>Win + R</a:t>
            </a:r>
            <a:r>
              <a:rPr lang="zh-CN" altLang="en-US" sz="2400" dirty="0">
                <a:latin typeface="微软雅黑" panose="020B0503020204020204" pitchFamily="34" charset="-122"/>
                <a:ea typeface="微软雅黑" panose="020B0503020204020204" pitchFamily="34" charset="-122"/>
              </a:rPr>
              <a:t>组合键调出运行框，输入</a:t>
            </a:r>
            <a:r>
              <a:rPr lang="en-US" altLang="zh-CN" sz="2400" dirty="0" err="1">
                <a:latin typeface="微软雅黑" panose="020B0503020204020204" pitchFamily="34" charset="-122"/>
                <a:ea typeface="微软雅黑" panose="020B0503020204020204" pitchFamily="34" charset="-122"/>
              </a:rPr>
              <a:t>cmd</a:t>
            </a:r>
            <a:r>
              <a:rPr lang="zh-CN" altLang="en-US" sz="2400" dirty="0">
                <a:latin typeface="微软雅黑" panose="020B0503020204020204" pitchFamily="34" charset="-122"/>
                <a:ea typeface="微软雅黑" panose="020B0503020204020204" pitchFamily="34" charset="-122"/>
              </a:rPr>
              <a:t>后回车，然后在弹出框中输入如下内容，按一下</a:t>
            </a:r>
            <a:r>
              <a:rPr lang="en-US" altLang="zh-CN" sz="2400" dirty="0">
                <a:latin typeface="微软雅黑" panose="020B0503020204020204" pitchFamily="34" charset="-122"/>
                <a:ea typeface="微软雅黑" panose="020B0503020204020204" pitchFamily="34" charset="-122"/>
              </a:rPr>
              <a:t>Enter</a:t>
            </a:r>
            <a:r>
              <a:rPr lang="zh-CN" altLang="en-US" sz="2400" dirty="0">
                <a:latin typeface="微软雅黑" panose="020B0503020204020204" pitchFamily="34" charset="-122"/>
                <a:ea typeface="微软雅黑" panose="020B0503020204020204" pitchFamily="34" charset="-122"/>
              </a:rPr>
              <a:t>回车键进行安装</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如果是在在</a:t>
            </a:r>
            <a:r>
              <a:rPr lang="en-US" altLang="zh-CN" sz="2400" dirty="0">
                <a:latin typeface="微软雅黑" panose="020B0503020204020204" pitchFamily="34" charset="-122"/>
                <a:ea typeface="微软雅黑" panose="020B0503020204020204" pitchFamily="34" charset="-122"/>
              </a:rPr>
              <a:t>1.2.3</a:t>
            </a:r>
            <a:r>
              <a:rPr lang="zh-CN" altLang="en-US" sz="2400" dirty="0">
                <a:latin typeface="微软雅黑" panose="020B0503020204020204" pitchFamily="34" charset="-122"/>
                <a:ea typeface="微软雅黑" panose="020B0503020204020204" pitchFamily="34" charset="-122"/>
              </a:rPr>
              <a:t>节讲到的</a:t>
            </a:r>
            <a:r>
              <a:rPr lang="en-US" altLang="zh-CN" sz="2400" dirty="0" err="1">
                <a:latin typeface="微软雅黑" panose="020B0503020204020204" pitchFamily="34" charset="-122"/>
                <a:ea typeface="微软雅黑" panose="020B0503020204020204" pitchFamily="34" charset="-122"/>
              </a:rPr>
              <a:t>Jupyter</a:t>
            </a:r>
            <a:r>
              <a:rPr lang="en-US" altLang="zh-CN" sz="2400" dirty="0">
                <a:latin typeface="微软雅黑" panose="020B0503020204020204" pitchFamily="34" charset="-122"/>
                <a:ea typeface="微软雅黑" panose="020B0503020204020204" pitchFamily="34" charset="-122"/>
              </a:rPr>
              <a:t> Notebook</a:t>
            </a:r>
            <a:r>
              <a:rPr lang="zh-CN" altLang="en-US" sz="2400" dirty="0">
                <a:latin typeface="微软雅黑" panose="020B0503020204020204" pitchFamily="34" charset="-122"/>
                <a:ea typeface="微软雅黑" panose="020B0503020204020204" pitchFamily="34" charset="-122"/>
              </a:rPr>
              <a:t>中安装，则在</a:t>
            </a:r>
            <a:r>
              <a:rPr lang="en-US" altLang="zh-CN" sz="2400" dirty="0">
                <a:latin typeface="微软雅黑" panose="020B0503020204020204" pitchFamily="34" charset="-122"/>
                <a:ea typeface="微软雅黑" panose="020B0503020204020204" pitchFamily="34" charset="-122"/>
              </a:rPr>
              <a:t>pip</a:t>
            </a:r>
            <a:r>
              <a:rPr lang="zh-CN" altLang="en-US" sz="2400" dirty="0">
                <a:latin typeface="微软雅黑" panose="020B0503020204020204" pitchFamily="34" charset="-122"/>
                <a:ea typeface="微软雅黑" panose="020B0503020204020204" pitchFamily="34" charset="-122"/>
              </a:rPr>
              <a:t>前面加一个英文的感叹号“</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然后运行该代码块即可</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5831" y="3965576"/>
            <a:ext cx="7360337" cy="8676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446189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489364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线图</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引入绘图相关库</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首先引入一些绘图需要用到的库，代码如下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注意点：</a:t>
            </a:r>
            <a:r>
              <a:rPr lang="zh-CN" altLang="en-US" sz="2400" dirty="0">
                <a:latin typeface="微软雅黑" panose="020B0503020204020204" pitchFamily="34" charset="-122"/>
                <a:ea typeface="微软雅黑" panose="020B0503020204020204" pitchFamily="34" charset="-122"/>
              </a:rPr>
              <a:t>第四个</a:t>
            </a:r>
            <a:r>
              <a:rPr lang="en-US" altLang="zh-CN" sz="2400" dirty="0" err="1">
                <a:latin typeface="微软雅黑" panose="020B0503020204020204" pitchFamily="34" charset="-122"/>
                <a:ea typeface="微软雅黑" panose="020B0503020204020204" pitchFamily="34" charset="-122"/>
              </a:rPr>
              <a:t>seaborn</a:t>
            </a:r>
            <a:r>
              <a:rPr lang="zh-CN" altLang="en-US" sz="2400" dirty="0">
                <a:latin typeface="微软雅黑" panose="020B0503020204020204" pitchFamily="34" charset="-122"/>
                <a:ea typeface="微软雅黑" panose="020B0503020204020204" pitchFamily="34" charset="-122"/>
              </a:rPr>
              <a:t>库是一个图表美化库，通过</a:t>
            </a:r>
            <a:r>
              <a:rPr lang="en-US" altLang="zh-CN" sz="2400" dirty="0" err="1">
                <a:latin typeface="微软雅黑" panose="020B0503020204020204" pitchFamily="34" charset="-122"/>
                <a:ea typeface="微软雅黑" panose="020B0503020204020204" pitchFamily="34" charset="-122"/>
              </a:rPr>
              <a:t>sns.set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即可激活，如果是通过</a:t>
            </a:r>
            <a:r>
              <a:rPr lang="en-US" altLang="zh-CN" sz="2400" dirty="0">
                <a:latin typeface="微软雅黑" panose="020B0503020204020204" pitchFamily="34" charset="-122"/>
                <a:ea typeface="微软雅黑" panose="020B0503020204020204" pitchFamily="34" charset="-122"/>
              </a:rPr>
              <a:t>1.2.1</a:t>
            </a:r>
            <a:r>
              <a:rPr lang="zh-CN" altLang="en-US" sz="2400" dirty="0">
                <a:latin typeface="微软雅黑" panose="020B0503020204020204" pitchFamily="34" charset="-122"/>
                <a:ea typeface="微软雅黑" panose="020B0503020204020204" pitchFamily="34" charset="-122"/>
              </a:rPr>
              <a:t>节</a:t>
            </a:r>
            <a:r>
              <a:rPr lang="en-US" altLang="zh-CN" sz="2400" dirty="0">
                <a:latin typeface="微软雅黑" panose="020B0503020204020204" pitchFamily="34" charset="-122"/>
                <a:ea typeface="微软雅黑" panose="020B0503020204020204" pitchFamily="34" charset="-122"/>
              </a:rPr>
              <a:t>Anaconda</a:t>
            </a:r>
            <a:r>
              <a:rPr lang="zh-CN" altLang="en-US" sz="2400" dirty="0">
                <a:latin typeface="微软雅黑" panose="020B0503020204020204" pitchFamily="34" charset="-122"/>
                <a:ea typeface="微软雅黑" panose="020B0503020204020204" pitchFamily="34" charset="-122"/>
              </a:rPr>
              <a:t>安装的</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，那么就自带该库了，无需额外安装。上面的代码直接拿去运行即可</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6502" y="2959324"/>
            <a:ext cx="4678995" cy="2048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43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2.1.3</a:t>
            </a:r>
            <a:r>
              <a:rPr lang="zh-CN" altLang="en-US" sz="2400" b="1" dirty="0" smtClean="0">
                <a:latin typeface="微软雅黑" panose="020B0503020204020204" pitchFamily="34" charset="-122"/>
                <a:ea typeface="微软雅黑" panose="020B0503020204020204" pitchFamily="34" charset="-122"/>
              </a:rPr>
              <a:t>创建</a:t>
            </a:r>
            <a:r>
              <a:rPr lang="zh-CN" altLang="en-US" sz="2400" b="1" dirty="0">
                <a:latin typeface="微软雅黑" panose="020B0503020204020204" pitchFamily="34" charset="-122"/>
                <a:ea typeface="微软雅黑" panose="020B0503020204020204" pitchFamily="34" charset="-122"/>
              </a:rPr>
              <a:t>数组的几种</a:t>
            </a:r>
            <a:r>
              <a:rPr lang="zh-CN" altLang="en-US" sz="2400" b="1" dirty="0" smtClean="0">
                <a:latin typeface="微软雅黑" panose="020B0503020204020204" pitchFamily="34" charset="-122"/>
                <a:ea typeface="微软雅黑" panose="020B0503020204020204" pitchFamily="34" charset="-122"/>
              </a:rPr>
              <a:t>方式</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我们可以使用</a:t>
            </a:r>
            <a:r>
              <a:rPr lang="en-US" altLang="zh-CN" sz="2400" dirty="0" smtClean="0">
                <a:latin typeface="微软雅黑" panose="020B0503020204020204" pitchFamily="34" charset="-122"/>
                <a:ea typeface="微软雅黑" panose="020B0503020204020204" pitchFamily="34" charset="-122"/>
              </a:rPr>
              <a:t>.reshape()</a:t>
            </a:r>
            <a:r>
              <a:rPr lang="zh-CN" altLang="en-US" sz="2400" dirty="0" smtClean="0">
                <a:latin typeface="微软雅黑" panose="020B0503020204020204" pitchFamily="34" charset="-122"/>
                <a:ea typeface="微软雅黑" panose="020B0503020204020204" pitchFamily="34" charset="-122"/>
              </a:rPr>
              <a:t>来改变</a:t>
            </a:r>
            <a:r>
              <a:rPr lang="en-US" altLang="zh-CN" sz="2400" dirty="0" err="1" smtClean="0">
                <a:latin typeface="微软雅黑" panose="020B0503020204020204" pitchFamily="34" charset="-122"/>
                <a:ea typeface="微软雅黑" panose="020B0503020204020204" pitchFamily="34" charset="-122"/>
              </a:rPr>
              <a:t>np.arrange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行，列</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的形状，列如下：</a:t>
            </a:r>
            <a:endParaRPr lang="en-US" altLang="zh-CN" sz="2400" b="1" dirty="0" smtClean="0">
              <a:latin typeface="微软雅黑" panose="020B0503020204020204" pitchFamily="34" charset="-122"/>
              <a:ea typeface="微软雅黑" panose="020B0503020204020204" pitchFamily="34" charset="-122"/>
            </a:endParaRPr>
          </a:p>
        </p:txBody>
      </p:sp>
      <p:sp>
        <p:nvSpPr>
          <p:cNvPr id="5" name="矩形 4"/>
          <p:cNvSpPr/>
          <p:nvPr/>
        </p:nvSpPr>
        <p:spPr>
          <a:xfrm>
            <a:off x="888999" y="3996774"/>
            <a:ext cx="172354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打印结果：</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6072" y="2728912"/>
            <a:ext cx="5999856" cy="9333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6207" y="4378853"/>
            <a:ext cx="3159585" cy="1686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2.1 </a:t>
            </a:r>
            <a:r>
              <a:rPr lang="en-US" altLang="zh-CN" sz="4000" b="1" dirty="0" err="1" smtClean="0">
                <a:latin typeface="微软雅黑" panose="020B0503020204020204" pitchFamily="34" charset="-122"/>
                <a:ea typeface="微软雅黑" panose="020B0503020204020204" pitchFamily="34" charset="-122"/>
              </a:rPr>
              <a:t>Numpy</a:t>
            </a:r>
            <a:r>
              <a:rPr lang="zh-CN" altLang="en-US" sz="4000" b="1" dirty="0" smtClean="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6053806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2677656"/>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线图</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smtClean="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Tushare</a:t>
            </a:r>
            <a:r>
              <a:rPr lang="zh-CN" altLang="en-US" sz="2400" dirty="0">
                <a:latin typeface="微软雅黑" panose="020B0503020204020204" pitchFamily="34" charset="-122"/>
                <a:ea typeface="微软雅黑" panose="020B0503020204020204" pitchFamily="34" charset="-122"/>
              </a:rPr>
              <a:t>库获取股票基本</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Tushare</a:t>
            </a:r>
            <a:r>
              <a:rPr lang="zh-CN" altLang="en-US" sz="2400" dirty="0">
                <a:latin typeface="微软雅黑" panose="020B0503020204020204" pitchFamily="34" charset="-122"/>
                <a:ea typeface="微软雅黑" panose="020B0503020204020204" pitchFamily="34" charset="-122"/>
              </a:rPr>
              <a:t>库获取股票代码为“</a:t>
            </a:r>
            <a:r>
              <a:rPr lang="en-US" altLang="zh-CN" sz="2400" dirty="0">
                <a:latin typeface="微软雅黑" panose="020B0503020204020204" pitchFamily="34" charset="-122"/>
                <a:ea typeface="微软雅黑" panose="020B0503020204020204" pitchFamily="34" charset="-122"/>
              </a:rPr>
              <a:t>000002”</a:t>
            </a:r>
            <a:r>
              <a:rPr lang="zh-CN" altLang="en-US" sz="2400" dirty="0">
                <a:latin typeface="微软雅黑" panose="020B0503020204020204" pitchFamily="34" charset="-122"/>
                <a:ea typeface="微软雅黑" panose="020B0503020204020204" pitchFamily="34" charset="-122"/>
              </a:rPr>
              <a:t>的股票“万科</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2019-06-01</a:t>
            </a:r>
            <a:r>
              <a:rPr lang="zh-CN" altLang="en-US" sz="2400" dirty="0">
                <a:latin typeface="微软雅黑" panose="020B0503020204020204" pitchFamily="34" charset="-122"/>
                <a:ea typeface="微软雅黑" panose="020B0503020204020204" pitchFamily="34" charset="-122"/>
              </a:rPr>
              <a:t>至</a:t>
            </a:r>
            <a:r>
              <a:rPr lang="en-US" altLang="zh-CN" sz="2400" dirty="0">
                <a:latin typeface="微软雅黑" panose="020B0503020204020204" pitchFamily="34" charset="-122"/>
                <a:ea typeface="微软雅黑" panose="020B0503020204020204" pitchFamily="34" charset="-122"/>
              </a:rPr>
              <a:t>2019-09-30</a:t>
            </a:r>
            <a:r>
              <a:rPr lang="zh-CN" altLang="en-US" sz="2400" dirty="0">
                <a:latin typeface="微软雅黑" panose="020B0503020204020204" pitchFamily="34" charset="-122"/>
                <a:ea typeface="微软雅黑" panose="020B0503020204020204" pitchFamily="34" charset="-122"/>
              </a:rPr>
              <a:t>的股价数据，代码如下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获取结果如下图所示：</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8434" name="Picture 2" descr="https://uploader.shimo.im/f/pIbXnS7x5Ic2Uyu0.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0891" y="4317830"/>
            <a:ext cx="5870218" cy="2286170"/>
          </a:xfrm>
          <a:prstGeom prst="rect">
            <a:avLst/>
          </a:prstGeom>
          <a:noFill/>
          <a:extLst>
            <a:ext uri="{909E8E84-426E-40DD-AFC4-6F175D3DCCD1}">
              <a14:hiddenFill xmlns:a14="http://schemas.microsoft.com/office/drawing/2010/main">
                <a:solidFill>
                  <a:srgbClr val="FFFFFF"/>
                </a:solidFill>
              </a14:hiddenFill>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0575" y="3220354"/>
            <a:ext cx="6870849" cy="5533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704155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5181600" cy="46166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a:t>
            </a:r>
            <a:r>
              <a:rPr lang="zh-CN" altLang="en-US" sz="2400" b="1" dirty="0" smtClean="0">
                <a:latin typeface="微软雅黑" panose="020B0503020204020204" pitchFamily="34" charset="-122"/>
                <a:ea typeface="微软雅黑" panose="020B0503020204020204" pitchFamily="34" charset="-122"/>
              </a:rPr>
              <a:t>图</a:t>
            </a:r>
            <a:endParaRPr lang="en-US" altLang="zh-CN" sz="2400" b="1"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201" y="2154043"/>
            <a:ext cx="7444399" cy="4537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60375" y="2128135"/>
            <a:ext cx="4134826" cy="3416320"/>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日期格式调整及表格转换</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因为</a:t>
            </a:r>
            <a:r>
              <a:rPr lang="zh-CN" altLang="en-US" sz="2400" dirty="0">
                <a:latin typeface="微软雅黑" panose="020B0503020204020204" pitchFamily="34" charset="-122"/>
                <a:ea typeface="微软雅黑" panose="020B0503020204020204" pitchFamily="34" charset="-122"/>
              </a:rPr>
              <a:t>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线图的</a:t>
            </a:r>
            <a:r>
              <a:rPr lang="en-US" altLang="zh-CN" sz="2400" dirty="0" err="1">
                <a:latin typeface="微软雅黑" panose="020B0503020204020204" pitchFamily="34" charset="-122"/>
                <a:ea typeface="微软雅黑" panose="020B0503020204020204" pitchFamily="34" charset="-122"/>
              </a:rPr>
              <a:t>candlestick_ochl</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函数只能接收特定格式的日期格式，以及数组格式的内容，所以我们需要将原来文本类型的日期格式调整一下，代码如下：</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511651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5181600" cy="461665"/>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a:t>
            </a:r>
            <a:r>
              <a:rPr lang="zh-CN" altLang="en-US" sz="2400" b="1" dirty="0" smtClean="0">
                <a:latin typeface="微软雅黑" panose="020B0503020204020204" pitchFamily="34" charset="-122"/>
                <a:ea typeface="微软雅黑" panose="020B0503020204020204" pitchFamily="34" charset="-122"/>
              </a:rPr>
              <a:t>图</a:t>
            </a:r>
            <a:endParaRPr lang="en-US" altLang="zh-CN" sz="2400" b="1"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201" y="2154043"/>
            <a:ext cx="7444399" cy="4537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460375" y="2128135"/>
            <a:ext cx="4134826" cy="3416320"/>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日期格式调整及表格转换</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因为</a:t>
            </a:r>
            <a:r>
              <a:rPr lang="zh-CN" altLang="en-US" sz="2400" dirty="0">
                <a:latin typeface="微软雅黑" panose="020B0503020204020204" pitchFamily="34" charset="-122"/>
                <a:ea typeface="微软雅黑" panose="020B0503020204020204" pitchFamily="34" charset="-122"/>
              </a:rPr>
              <a:t>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线图的</a:t>
            </a:r>
            <a:r>
              <a:rPr lang="en-US" altLang="zh-CN" sz="2400" dirty="0" err="1">
                <a:latin typeface="微软雅黑" panose="020B0503020204020204" pitchFamily="34" charset="-122"/>
                <a:ea typeface="微软雅黑" panose="020B0503020204020204" pitchFamily="34" charset="-122"/>
              </a:rPr>
              <a:t>candlestick_ochl</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函数只能接收特定格式的日期格式，以及数组格式的内容，所以我们需要将原来文本类型的日期格式调整一下，代码如下：</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53288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799" y="1640174"/>
            <a:ext cx="10781661" cy="415498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a:t>
            </a:r>
            <a:r>
              <a:rPr lang="zh-CN" altLang="en-US" sz="2400" b="1" dirty="0" smtClean="0">
                <a:latin typeface="微软雅黑" panose="020B0503020204020204" pitchFamily="34" charset="-122"/>
                <a:ea typeface="微软雅黑" panose="020B0503020204020204" pitchFamily="34" charset="-122"/>
              </a:rPr>
              <a:t>图</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日期格式调整及表格转换</a:t>
            </a:r>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行代码通过</a:t>
            </a:r>
            <a:r>
              <a:rPr lang="en-US" altLang="zh-CN" sz="2400" dirty="0">
                <a:latin typeface="微软雅黑" panose="020B0503020204020204" pitchFamily="34" charset="-122"/>
                <a:ea typeface="微软雅黑" panose="020B0503020204020204" pitchFamily="34" charset="-122"/>
              </a:rPr>
              <a:t>values</a:t>
            </a:r>
            <a:r>
              <a:rPr lang="zh-CN" altLang="en-US" sz="2400" dirty="0">
                <a:latin typeface="微软雅黑" panose="020B0503020204020204" pitchFamily="34" charset="-122"/>
                <a:ea typeface="微软雅黑" panose="020B0503020204020204" pitchFamily="34" charset="-122"/>
              </a:rPr>
              <a:t>属性将原来</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格式的二维表格转换为</a:t>
            </a:r>
            <a:r>
              <a:rPr lang="en-US" altLang="zh-CN" sz="2400" dirty="0" err="1">
                <a:latin typeface="微软雅黑" panose="020B0503020204020204" pitchFamily="34" charset="-122"/>
                <a:ea typeface="微软雅黑" panose="020B0503020204020204" pitchFamily="34" charset="-122"/>
              </a:rPr>
              <a:t>Numpy</a:t>
            </a:r>
            <a:r>
              <a:rPr lang="zh-CN" altLang="en-US" sz="2400" dirty="0">
                <a:latin typeface="微软雅黑" panose="020B0503020204020204" pitchFamily="34" charset="-122"/>
                <a:ea typeface="微软雅黑" panose="020B0503020204020204" pitchFamily="34" charset="-122"/>
              </a:rPr>
              <a:t>格式的二维数组，因为绘制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线图的</a:t>
            </a:r>
            <a:r>
              <a:rPr lang="en-US" altLang="zh-CN" sz="2400" dirty="0" err="1">
                <a:latin typeface="微软雅黑" panose="020B0503020204020204" pitchFamily="34" charset="-122"/>
                <a:ea typeface="微软雅黑" panose="020B0503020204020204" pitchFamily="34" charset="-122"/>
              </a:rPr>
              <a:t>candlestick_ochl</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函数只能接收二维数组</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第</a:t>
            </a:r>
            <a:r>
              <a:rPr lang="en-US" altLang="zh-CN" sz="2400" dirty="0">
                <a:latin typeface="微软雅黑" panose="020B0503020204020204" pitchFamily="34" charset="-122"/>
                <a:ea typeface="微软雅黑" panose="020B0503020204020204" pitchFamily="34" charset="-122"/>
              </a:rPr>
              <a:t>16</a:t>
            </a:r>
            <a:r>
              <a:rPr lang="zh-CN" altLang="en-US" sz="2400" dirty="0">
                <a:latin typeface="微软雅黑" panose="020B0503020204020204" pitchFamily="34" charset="-122"/>
                <a:ea typeface="微软雅黑" panose="020B0503020204020204" pitchFamily="34" charset="-122"/>
              </a:rPr>
              <a:t>行代码通过</a:t>
            </a:r>
            <a:r>
              <a:rPr lang="en-US" altLang="zh-CN" sz="2400" dirty="0">
                <a:latin typeface="微软雅黑" panose="020B0503020204020204" pitchFamily="34" charset="-122"/>
                <a:ea typeface="微软雅黑" panose="020B0503020204020204" pitchFamily="34" charset="-122"/>
              </a:rPr>
              <a:t>5-12</a:t>
            </a:r>
            <a:r>
              <a:rPr lang="zh-CN" altLang="en-US" sz="2400" dirty="0">
                <a:latin typeface="微软雅黑" panose="020B0503020204020204" pitchFamily="34" charset="-122"/>
                <a:ea typeface="微软雅黑" panose="020B0503020204020204" pitchFamily="34" charset="-122"/>
              </a:rPr>
              <a:t>行定义的</a:t>
            </a:r>
            <a:r>
              <a:rPr lang="en-US" altLang="zh-CN" sz="2400" dirty="0" err="1">
                <a:latin typeface="微软雅黑" panose="020B0503020204020204" pitchFamily="34" charset="-122"/>
                <a:ea typeface="微软雅黑" panose="020B0503020204020204" pitchFamily="34" charset="-122"/>
              </a:rPr>
              <a:t>date_to_num</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函数转换原来的日期格式，</a:t>
            </a:r>
            <a:r>
              <a:rPr lang="en-US" altLang="zh-CN" sz="2400" dirty="0" err="1">
                <a:latin typeface="微软雅黑" panose="020B0503020204020204" pitchFamily="34" charset="-122"/>
                <a:ea typeface="微软雅黑" panose="020B0503020204020204" pitchFamily="34" charset="-122"/>
              </a:rPr>
              <a:t>df_arr</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中的“</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表示所有行，“</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表示第一列，因此其表示的就是二维数组的第一列，也就是日期“</a:t>
            </a:r>
            <a:r>
              <a:rPr lang="en-US" altLang="zh-CN" sz="2400" dirty="0">
                <a:latin typeface="微软雅黑" panose="020B0503020204020204" pitchFamily="34" charset="-122"/>
                <a:ea typeface="微软雅黑" panose="020B0503020204020204" pitchFamily="34" charset="-122"/>
              </a:rPr>
              <a:t>date”</a:t>
            </a:r>
            <a:r>
              <a:rPr lang="zh-CN" altLang="en-US" sz="2400" dirty="0">
                <a:latin typeface="微软雅黑" panose="020B0503020204020204" pitchFamily="34" charset="-122"/>
                <a:ea typeface="微软雅黑" panose="020B0503020204020204" pitchFamily="34" charset="-122"/>
              </a:rPr>
              <a:t>那一列</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17511760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799" y="1640174"/>
            <a:ext cx="10781661" cy="4893647"/>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a:t>
            </a:r>
            <a:r>
              <a:rPr lang="zh-CN" altLang="en-US" sz="2400" b="1" dirty="0" smtClean="0">
                <a:latin typeface="微软雅黑" panose="020B0503020204020204" pitchFamily="34" charset="-122"/>
                <a:ea typeface="微软雅黑" panose="020B0503020204020204" pitchFamily="34" charset="-122"/>
              </a:rPr>
              <a:t>图</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日期格式调整及表格</a:t>
            </a:r>
            <a:r>
              <a:rPr lang="zh-CN" altLang="en-US" sz="2400" dirty="0" smtClean="0">
                <a:latin typeface="微软雅黑" panose="020B0503020204020204" pitchFamily="34" charset="-122"/>
                <a:ea typeface="微软雅黑" panose="020B0503020204020204" pitchFamily="34" charset="-122"/>
              </a:rPr>
              <a:t>转换</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感兴趣的读者也可以通过打印</a:t>
            </a:r>
            <a:r>
              <a:rPr lang="en-US" altLang="zh-CN" sz="2400" dirty="0" err="1">
                <a:latin typeface="微软雅黑" panose="020B0503020204020204" pitchFamily="34" charset="-122"/>
                <a:ea typeface="微软雅黑" panose="020B0503020204020204" pitchFamily="34" charset="-122"/>
              </a:rPr>
              <a:t>df_arr</a:t>
            </a:r>
            <a:r>
              <a:rPr lang="en-US" altLang="zh-CN" sz="2400" dirty="0">
                <a:latin typeface="微软雅黑" panose="020B0503020204020204" pitchFamily="34" charset="-122"/>
                <a:ea typeface="微软雅黑" panose="020B0503020204020204" pitchFamily="34" charset="-122"/>
              </a:rPr>
              <a:t>[0:5]</a:t>
            </a:r>
            <a:r>
              <a:rPr lang="zh-CN" altLang="en-US" sz="2400" dirty="0">
                <a:latin typeface="微软雅黑" panose="020B0503020204020204" pitchFamily="34" charset="-122"/>
                <a:ea typeface="微软雅黑" panose="020B0503020204020204" pitchFamily="34" charset="-122"/>
              </a:rPr>
              <a:t>展示转换格式后的前</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行数，此时转换后的二维数据变成如下形式</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注意点：</a:t>
            </a:r>
            <a:r>
              <a:rPr lang="zh-CN" altLang="en-US" sz="2400" dirty="0">
                <a:latin typeface="微软雅黑" panose="020B0503020204020204" pitchFamily="34" charset="-122"/>
                <a:ea typeface="微软雅黑" panose="020B0503020204020204" pitchFamily="34" charset="-122"/>
              </a:rPr>
              <a:t>可以看到一开始的</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格式的二维数据变成了二维数组格式，且日期那列内容由文本类型的日期转换为数字格式的日期，这样就方便之后使用绘制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线图的</a:t>
            </a:r>
            <a:r>
              <a:rPr lang="en-US" altLang="zh-CN" sz="2400" dirty="0" err="1">
                <a:latin typeface="微软雅黑" panose="020B0503020204020204" pitchFamily="34" charset="-122"/>
                <a:ea typeface="微软雅黑" panose="020B0503020204020204" pitchFamily="34" charset="-122"/>
              </a:rPr>
              <a:t>candlestick_ochl</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9935" y="3181860"/>
            <a:ext cx="7792129" cy="20383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734612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799" y="1640174"/>
            <a:ext cx="10781661" cy="1200329"/>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a:t>
            </a:r>
            <a:r>
              <a:rPr lang="zh-CN" altLang="en-US" sz="2400" b="1" dirty="0" smtClean="0">
                <a:latin typeface="微软雅黑" panose="020B0503020204020204" pitchFamily="34" charset="-122"/>
                <a:ea typeface="微软雅黑" panose="020B0503020204020204" pitchFamily="34" charset="-122"/>
              </a:rPr>
              <a:t>图</a:t>
            </a:r>
          </a:p>
          <a:p>
            <a:r>
              <a:rPr lang="en-US" altLang="zh-CN" sz="2400" dirty="0" smtClean="0">
                <a:latin typeface="微软雅黑" panose="020B0503020204020204" pitchFamily="34" charset="-122"/>
                <a:ea typeface="微软雅黑" panose="020B0503020204020204" pitchFamily="34" charset="-122"/>
              </a:rPr>
              <a:t>(4) </a:t>
            </a:r>
            <a:r>
              <a:rPr lang="zh-CN" altLang="en-US" sz="2400" dirty="0" smtClean="0">
                <a:latin typeface="微软雅黑" panose="020B0503020204020204" pitchFamily="34" charset="-122"/>
                <a:ea typeface="微软雅黑" panose="020B0503020204020204" pitchFamily="34" charset="-122"/>
              </a:rPr>
              <a:t>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首先让我们介绍</a:t>
            </a:r>
            <a:r>
              <a:rPr lang="zh-CN" altLang="en-US" sz="2400" dirty="0" smtClean="0">
                <a:latin typeface="微软雅黑" panose="020B0503020204020204" pitchFamily="34" charset="-122"/>
                <a:ea typeface="微软雅黑" panose="020B0503020204020204" pitchFamily="34" charset="-122"/>
              </a:rPr>
              <a:t>一下</a:t>
            </a:r>
            <a:r>
              <a:rPr lang="en-US" altLang="zh-CN" sz="2400" dirty="0" err="1" smtClean="0">
                <a:latin typeface="微软雅黑" panose="020B0503020204020204" pitchFamily="34" charset="-122"/>
                <a:ea typeface="微软雅黑" panose="020B0503020204020204" pitchFamily="34" charset="-122"/>
              </a:rPr>
              <a:t>candlestick_ochl</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2774295421"/>
              </p:ext>
            </p:extLst>
          </p:nvPr>
        </p:nvGraphicFramePr>
        <p:xfrm>
          <a:off x="2182585" y="3035731"/>
          <a:ext cx="7826829" cy="3093720"/>
        </p:xfrm>
        <a:graphic>
          <a:graphicData uri="http://schemas.openxmlformats.org/drawingml/2006/table">
            <a:tbl>
              <a:tblPr/>
              <a:tblGrid>
                <a:gridCol w="2177143"/>
                <a:gridCol w="5649686"/>
              </a:tblGrid>
              <a:tr h="285750">
                <a:tc gridSpan="2">
                  <a:txBody>
                    <a:bodyPr/>
                    <a:lstStyle/>
                    <a:p>
                      <a:pPr algn="ctr" fontAlgn="t"/>
                      <a:r>
                        <a:rPr lang="en-US" sz="2400" b="1" dirty="0" err="1">
                          <a:effectLst/>
                          <a:latin typeface="微软雅黑" panose="020B0503020204020204" pitchFamily="34" charset="-122"/>
                          <a:ea typeface="微软雅黑" panose="020B0503020204020204" pitchFamily="34" charset="-122"/>
                        </a:rPr>
                        <a:t>andlestick_ochl</a:t>
                      </a:r>
                      <a:r>
                        <a:rPr lang="en-US" sz="2400" b="1" dirty="0">
                          <a:effectLst/>
                          <a:latin typeface="微软雅黑" panose="020B0503020204020204" pitchFamily="34" charset="-122"/>
                          <a:ea typeface="微软雅黑" panose="020B0503020204020204" pitchFamily="34" charset="-122"/>
                        </a:rPr>
                        <a:t>()</a:t>
                      </a:r>
                      <a:r>
                        <a:rPr lang="zh-CN" altLang="en-US" sz="2400" b="1" dirty="0">
                          <a:effectLst/>
                          <a:latin typeface="微软雅黑" panose="020B0503020204020204" pitchFamily="34" charset="-122"/>
                          <a:ea typeface="微软雅黑" panose="020B0503020204020204" pitchFamily="34" charset="-122"/>
                        </a:rPr>
                        <a:t>函数的参数</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hMerge="1">
                  <a:txBody>
                    <a:bodyPr/>
                    <a:lstStyle/>
                    <a:p>
                      <a:endParaRPr lang="zh-CN" altLang="en-US"/>
                    </a:p>
                  </a:txBody>
                  <a:tcPr/>
                </a:tc>
              </a:tr>
              <a:tr h="285750">
                <a:tc>
                  <a:txBody>
                    <a:bodyPr/>
                    <a:lstStyle/>
                    <a:p>
                      <a:pPr algn="ctr" fontAlgn="t"/>
                      <a:r>
                        <a:rPr lang="en-US" sz="2400" dirty="0">
                          <a:effectLst/>
                          <a:latin typeface="微软雅黑" panose="020B0503020204020204" pitchFamily="34" charset="-122"/>
                          <a:ea typeface="微软雅黑" panose="020B0503020204020204" pitchFamily="34" charset="-122"/>
                        </a:rPr>
                        <a:t>ax</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绘图</a:t>
                      </a:r>
                      <a:r>
                        <a:rPr lang="en-US" altLang="zh-CN" sz="2400" dirty="0">
                          <a:effectLst/>
                          <a:latin typeface="微软雅黑" panose="020B0503020204020204" pitchFamily="34" charset="-122"/>
                          <a:ea typeface="微软雅黑" panose="020B0503020204020204" pitchFamily="34" charset="-122"/>
                        </a:rPr>
                        <a:t>Axes</a:t>
                      </a:r>
                      <a:r>
                        <a:rPr lang="zh-CN" altLang="en-US" sz="2400" dirty="0">
                          <a:effectLst/>
                          <a:latin typeface="微软雅黑" panose="020B0503020204020204" pitchFamily="34" charset="-122"/>
                          <a:ea typeface="微软雅黑" panose="020B0503020204020204" pitchFamily="34" charset="-122"/>
                        </a:rPr>
                        <a:t>的实例，也就是画布中的子图</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df_arr</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股价历史数据</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width</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图像中红绿矩形的宽度</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colorup</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收盘价格大于开盘价格时矩形的颜色</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colordown</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收盘价格低于开盘价格时矩形的颜色</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alpha</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矩形的颜色的透明度</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3918488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799" y="1640174"/>
            <a:ext cx="10781661" cy="156966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a:t>
            </a:r>
            <a:r>
              <a:rPr lang="zh-CN" altLang="en-US" sz="2400" b="1" dirty="0" smtClean="0">
                <a:latin typeface="微软雅黑" panose="020B0503020204020204" pitchFamily="34" charset="-122"/>
                <a:ea typeface="微软雅黑" panose="020B0503020204020204" pitchFamily="34" charset="-122"/>
              </a:rPr>
              <a:t>图</a:t>
            </a:r>
          </a:p>
          <a:p>
            <a:r>
              <a:rPr lang="en-US" altLang="zh-CN" sz="2400" dirty="0" smtClean="0">
                <a:latin typeface="微软雅黑" panose="020B0503020204020204" pitchFamily="34" charset="-122"/>
                <a:ea typeface="微软雅黑" panose="020B0503020204020204" pitchFamily="34" charset="-122"/>
              </a:rPr>
              <a:t>(5) </a:t>
            </a:r>
            <a:r>
              <a:rPr lang="zh-CN" altLang="en-US" sz="2400" dirty="0" smtClean="0">
                <a:latin typeface="微软雅黑" panose="020B0503020204020204" pitchFamily="34" charset="-122"/>
                <a:ea typeface="微软雅黑" panose="020B0503020204020204" pitchFamily="34" charset="-122"/>
              </a:rPr>
              <a:t>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转换好数据格式后，</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线图的绘制就比较简单了，通过</a:t>
            </a:r>
            <a:r>
              <a:rPr lang="en-US" altLang="zh-CN" sz="2400" dirty="0" err="1">
                <a:latin typeface="微软雅黑" panose="020B0503020204020204" pitchFamily="34" charset="-122"/>
                <a:ea typeface="微软雅黑" panose="020B0503020204020204" pitchFamily="34" charset="-122"/>
              </a:rPr>
              <a:t>candlestick_ochl</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函数便能够轻松的绘制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线图了，代码如下：</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0558" y="3429000"/>
            <a:ext cx="8386142" cy="21735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241088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5169" y="1640174"/>
            <a:ext cx="10781661" cy="156966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a:t>
            </a:r>
            <a:r>
              <a:rPr lang="zh-CN" altLang="en-US" sz="2400" b="1" dirty="0" smtClean="0">
                <a:latin typeface="微软雅黑" panose="020B0503020204020204" pitchFamily="34" charset="-122"/>
                <a:ea typeface="微软雅黑" panose="020B0503020204020204" pitchFamily="34" charset="-122"/>
              </a:rPr>
              <a:t>图</a:t>
            </a:r>
          </a:p>
          <a:p>
            <a:r>
              <a:rPr lang="en-US" altLang="zh-CN" sz="2400" dirty="0" smtClean="0">
                <a:latin typeface="微软雅黑" panose="020B0503020204020204" pitchFamily="34" charset="-122"/>
                <a:ea typeface="微软雅黑" panose="020B0503020204020204" pitchFamily="34" charset="-122"/>
              </a:rPr>
              <a:t>(6) </a:t>
            </a:r>
            <a:r>
              <a:rPr lang="zh-CN" altLang="en-US" sz="2400" dirty="0" smtClean="0">
                <a:latin typeface="微软雅黑" panose="020B0503020204020204" pitchFamily="34" charset="-122"/>
                <a:ea typeface="微软雅黑" panose="020B0503020204020204" pitchFamily="34" charset="-122"/>
              </a:rPr>
              <a:t>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线图及均线</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有了</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线图之后，我们再来补上均线图，这里我们主要补上</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日均线和</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日均线图，首先我们通过如下代码构造</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日均线和</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日均线数据：</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76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1640" y="3705225"/>
            <a:ext cx="5628719" cy="9248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340477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799" y="1640174"/>
            <a:ext cx="4809487"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a:t>
            </a:r>
            <a:r>
              <a:rPr lang="zh-CN" altLang="en-US" sz="2400" b="1" dirty="0" smtClean="0">
                <a:latin typeface="微软雅黑" panose="020B0503020204020204" pitchFamily="34" charset="-122"/>
                <a:ea typeface="微软雅黑" panose="020B0503020204020204" pitchFamily="34" charset="-122"/>
              </a:rPr>
              <a:t>图</a:t>
            </a:r>
          </a:p>
          <a:p>
            <a:r>
              <a:rPr lang="en-US" altLang="zh-CN" sz="2400" dirty="0" smtClean="0">
                <a:latin typeface="微软雅黑" panose="020B0503020204020204" pitchFamily="34" charset="-122"/>
                <a:ea typeface="微软雅黑" panose="020B0503020204020204" pitchFamily="34" charset="-122"/>
              </a:rPr>
              <a:t>(6) </a:t>
            </a:r>
            <a:r>
              <a:rPr lang="zh-CN" altLang="en-US" sz="2400" dirty="0" smtClean="0">
                <a:latin typeface="微软雅黑" panose="020B0503020204020204" pitchFamily="34" charset="-122"/>
                <a:ea typeface="微软雅黑" panose="020B0503020204020204" pitchFamily="34" charset="-122"/>
              </a:rPr>
              <a:t>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线图及均线</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感兴趣的读者可以通过</a:t>
            </a:r>
            <a:r>
              <a:rPr lang="en-US" altLang="zh-CN" sz="2400" dirty="0" err="1">
                <a:latin typeface="微软雅黑" panose="020B0503020204020204" pitchFamily="34" charset="-122"/>
                <a:ea typeface="微软雅黑" panose="020B0503020204020204" pitchFamily="34" charset="-122"/>
              </a:rPr>
              <a:t>df.head</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查看此时</a:t>
            </a:r>
            <a:r>
              <a:rPr lang="en-US" altLang="zh-CN" sz="2400" dirty="0" err="1">
                <a:latin typeface="微软雅黑" panose="020B0503020204020204" pitchFamily="34" charset="-122"/>
                <a:ea typeface="微软雅黑" panose="020B0503020204020204" pitchFamily="34" charset="-122"/>
              </a:rPr>
              <a:t>df</a:t>
            </a:r>
            <a:r>
              <a:rPr lang="zh-CN" altLang="en-US" sz="2400" dirty="0">
                <a:latin typeface="微软雅黑" panose="020B0503020204020204" pitchFamily="34" charset="-122"/>
                <a:ea typeface="微软雅黑" panose="020B0503020204020204" pitchFamily="34" charset="-122"/>
              </a:rPr>
              <a:t>的前</a:t>
            </a: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行数据，如下图所示：</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6626" name="Picture 2" descr="https://uploader.shimo.im/f/A80zF4XQrpgEPcH8.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8401" y="1640174"/>
            <a:ext cx="5972175" cy="4781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13770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5169" y="1640174"/>
            <a:ext cx="4708660" cy="2308324"/>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a:t>
            </a:r>
            <a:r>
              <a:rPr lang="zh-CN" altLang="en-US" sz="2400" b="1" dirty="0" smtClean="0">
                <a:latin typeface="微软雅黑" panose="020B0503020204020204" pitchFamily="34" charset="-122"/>
                <a:ea typeface="微软雅黑" panose="020B0503020204020204" pitchFamily="34" charset="-122"/>
              </a:rPr>
              <a:t>图</a:t>
            </a:r>
          </a:p>
          <a:p>
            <a:r>
              <a:rPr lang="en-US" altLang="zh-CN" sz="2400" dirty="0" smtClean="0">
                <a:latin typeface="微软雅黑" panose="020B0503020204020204" pitchFamily="34" charset="-122"/>
                <a:ea typeface="微软雅黑" panose="020B0503020204020204" pitchFamily="34" charset="-122"/>
              </a:rPr>
              <a:t>(6) </a:t>
            </a:r>
            <a:r>
              <a:rPr lang="zh-CN" altLang="en-US" sz="2400" dirty="0" smtClean="0">
                <a:latin typeface="微软雅黑" panose="020B0503020204020204" pitchFamily="34" charset="-122"/>
                <a:ea typeface="微软雅黑" panose="020B0503020204020204" pitchFamily="34" charset="-122"/>
              </a:rPr>
              <a:t>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线图及均线</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有了</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日均线和</a:t>
            </a:r>
            <a:r>
              <a:rPr lang="en-US" altLang="zh-CN" sz="2400" dirty="0">
                <a:latin typeface="微软雅黑" panose="020B0503020204020204" pitchFamily="34" charset="-122"/>
                <a:ea typeface="微软雅黑" panose="020B0503020204020204" pitchFamily="34" charset="-122"/>
              </a:rPr>
              <a:t>10</a:t>
            </a:r>
            <a:r>
              <a:rPr lang="zh-CN" altLang="en-US" sz="2400" dirty="0">
                <a:latin typeface="微软雅黑" panose="020B0503020204020204" pitchFamily="34" charset="-122"/>
                <a:ea typeface="微软雅黑" panose="020B0503020204020204" pitchFamily="34" charset="-122"/>
              </a:rPr>
              <a:t>日均线数据后，就可以将其绘制在图形中了，代码如下：</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5281" y="1799771"/>
            <a:ext cx="6853175" cy="4542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44390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2.1.3</a:t>
            </a:r>
            <a:r>
              <a:rPr lang="zh-CN" altLang="en-US" sz="2400" b="1" dirty="0" smtClean="0">
                <a:latin typeface="微软雅黑" panose="020B0503020204020204" pitchFamily="34" charset="-122"/>
                <a:ea typeface="微软雅黑" panose="020B0503020204020204" pitchFamily="34" charset="-122"/>
              </a:rPr>
              <a:t>创建</a:t>
            </a:r>
            <a:r>
              <a:rPr lang="zh-CN" altLang="en-US" sz="2400" b="1" dirty="0">
                <a:latin typeface="微软雅黑" panose="020B0503020204020204" pitchFamily="34" charset="-122"/>
                <a:ea typeface="微软雅黑" panose="020B0503020204020204" pitchFamily="34" charset="-122"/>
              </a:rPr>
              <a:t>数组的几种</a:t>
            </a:r>
            <a:r>
              <a:rPr lang="zh-CN" altLang="en-US" sz="2400" b="1" dirty="0" smtClean="0">
                <a:latin typeface="微软雅黑" panose="020B0503020204020204" pitchFamily="34" charset="-122"/>
                <a:ea typeface="微软雅黑" panose="020B0503020204020204" pitchFamily="34" charset="-122"/>
              </a:rPr>
              <a:t>方式</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还可以通过</a:t>
            </a:r>
            <a:r>
              <a:rPr lang="en-US" altLang="zh-CN" sz="2400" b="1" dirty="0" err="1">
                <a:latin typeface="微软雅黑" panose="020B0503020204020204" pitchFamily="34" charset="-122"/>
                <a:ea typeface="微软雅黑" panose="020B0503020204020204" pitchFamily="34" charset="-122"/>
              </a:rPr>
              <a:t>np.random</a:t>
            </a:r>
            <a:r>
              <a:rPr lang="zh-CN" altLang="en-US" sz="2400" dirty="0">
                <a:latin typeface="微软雅黑" panose="020B0503020204020204" pitchFamily="34" charset="-122"/>
                <a:ea typeface="微软雅黑" panose="020B0503020204020204" pitchFamily="34" charset="-122"/>
              </a:rPr>
              <a:t>模块来创建随机一维数组，比如可以通过</a:t>
            </a:r>
            <a:r>
              <a:rPr lang="en-US" altLang="zh-CN" sz="2400" b="1" dirty="0" err="1" smtClean="0">
                <a:latin typeface="微软雅黑" panose="020B0503020204020204" pitchFamily="34" charset="-122"/>
                <a:ea typeface="微软雅黑" panose="020B0503020204020204" pitchFamily="34" charset="-122"/>
              </a:rPr>
              <a:t>np.random.randn</a:t>
            </a:r>
            <a:r>
              <a:rPr lang="en-US" altLang="zh-CN" sz="2400" b="1" dirty="0" smtClean="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来创建一个服从正太</a:t>
            </a:r>
            <a:r>
              <a:rPr lang="zh-CN" altLang="en-US" sz="2400" dirty="0" smtClean="0">
                <a:latin typeface="微软雅黑" panose="020B0503020204020204" pitchFamily="34" charset="-122"/>
                <a:ea typeface="微软雅黑" panose="020B0503020204020204" pitchFamily="34" charset="-122"/>
              </a:rPr>
              <a:t>分布 （</a:t>
            </a:r>
            <a:r>
              <a:rPr lang="zh-CN" altLang="en-US" sz="2400" dirty="0">
                <a:latin typeface="微软雅黑" panose="020B0503020204020204" pitchFamily="34" charset="-122"/>
                <a:ea typeface="微软雅黑" panose="020B0503020204020204" pitchFamily="34" charset="-122"/>
              </a:rPr>
              <a:t>均值为</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，方差为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的分布）</a:t>
            </a:r>
            <a:r>
              <a:rPr lang="zh-CN" altLang="en-US" sz="2400" dirty="0" smtClean="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n</a:t>
            </a:r>
            <a:r>
              <a:rPr lang="zh-CN" altLang="en-US" sz="2400" dirty="0" smtClean="0">
                <a:latin typeface="微软雅黑" panose="020B0503020204020204" pitchFamily="34" charset="-122"/>
                <a:ea typeface="微软雅黑" panose="020B0503020204020204" pitchFamily="34" charset="-122"/>
              </a:rPr>
              <a:t>个</a:t>
            </a:r>
            <a:r>
              <a:rPr lang="zh-CN" altLang="en-US" sz="2400" dirty="0">
                <a:latin typeface="微软雅黑" panose="020B0503020204020204" pitchFamily="34" charset="-122"/>
                <a:ea typeface="微软雅黑" panose="020B0503020204020204" pitchFamily="34" charset="-122"/>
              </a:rPr>
              <a:t>随机数一维数组，代码如下：</a:t>
            </a:r>
            <a:endParaRPr lang="en-US" altLang="zh-CN" sz="2400" b="1" dirty="0" smtClean="0">
              <a:latin typeface="微软雅黑" panose="020B0503020204020204" pitchFamily="34" charset="-122"/>
              <a:ea typeface="微软雅黑" panose="020B0503020204020204" pitchFamily="34" charset="-122"/>
            </a:endParaRPr>
          </a:p>
        </p:txBody>
      </p:sp>
      <p:sp>
        <p:nvSpPr>
          <p:cNvPr id="5" name="矩形 4"/>
          <p:cNvSpPr/>
          <p:nvPr/>
        </p:nvSpPr>
        <p:spPr>
          <a:xfrm>
            <a:off x="888999" y="5056317"/>
            <a:ext cx="172354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打印结果：</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0446" y="3692373"/>
            <a:ext cx="4151108" cy="805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8552" y="5287149"/>
            <a:ext cx="5274896" cy="6346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2.1 </a:t>
            </a:r>
            <a:r>
              <a:rPr lang="en-US" altLang="zh-CN" sz="4000" b="1" dirty="0" err="1" smtClean="0">
                <a:latin typeface="微软雅黑" panose="020B0503020204020204" pitchFamily="34" charset="-122"/>
                <a:ea typeface="微软雅黑" panose="020B0503020204020204" pitchFamily="34" charset="-122"/>
              </a:rPr>
              <a:t>Numpy</a:t>
            </a:r>
            <a:r>
              <a:rPr lang="zh-CN" altLang="en-US" sz="4000" b="1" dirty="0" smtClean="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65903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5169" y="1451488"/>
            <a:ext cx="10889292" cy="156966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a:t>
            </a:r>
            <a:r>
              <a:rPr lang="zh-CN" altLang="en-US" sz="2400" b="1" dirty="0" smtClean="0">
                <a:latin typeface="微软雅黑" panose="020B0503020204020204" pitchFamily="34" charset="-122"/>
                <a:ea typeface="微软雅黑" panose="020B0503020204020204" pitchFamily="34" charset="-122"/>
              </a:rPr>
              <a:t>图</a:t>
            </a:r>
          </a:p>
          <a:p>
            <a:r>
              <a:rPr lang="en-US" altLang="zh-CN" sz="2400" dirty="0" smtClean="0">
                <a:latin typeface="微软雅黑" panose="020B0503020204020204" pitchFamily="34" charset="-122"/>
                <a:ea typeface="微软雅黑" panose="020B0503020204020204" pitchFamily="34" charset="-122"/>
              </a:rPr>
              <a:t>(6) </a:t>
            </a:r>
            <a:r>
              <a:rPr lang="zh-CN" altLang="en-US" sz="2400" dirty="0" smtClean="0">
                <a:latin typeface="微软雅黑" panose="020B0503020204020204" pitchFamily="34" charset="-122"/>
                <a:ea typeface="微软雅黑" panose="020B0503020204020204" pitchFamily="34" charset="-122"/>
              </a:rPr>
              <a:t>绘制</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线图及均线</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此时</a:t>
            </a:r>
            <a:r>
              <a:rPr lang="zh-CN" altLang="en-US" sz="2400" dirty="0">
                <a:latin typeface="微软雅黑" panose="020B0503020204020204" pitchFamily="34" charset="-122"/>
                <a:ea typeface="微软雅黑" panose="020B0503020204020204" pitchFamily="34" charset="-122"/>
              </a:rPr>
              <a:t>的图像如下图所示，可以看到已经将均线图绘制到图像上去了，这里我们还设置了图片标题和横轴及纵轴标签。</a:t>
            </a:r>
            <a:endParaRPr lang="en-US" altLang="zh-CN" sz="2400" dirty="0">
              <a:latin typeface="微软雅黑" panose="020B0503020204020204" pitchFamily="34" charset="-122"/>
              <a:ea typeface="微软雅黑" panose="020B0503020204020204" pitchFamily="34" charset="-122"/>
            </a:endParaRP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29698" name="Picture 2" descr="https://uploader.shimo.im/f/TrWzsd1wIw4KkXie.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5477" y="3021148"/>
            <a:ext cx="8448675" cy="3695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19553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5169" y="1451488"/>
            <a:ext cx="10889292" cy="1938992"/>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2.4.2 </a:t>
            </a:r>
            <a:r>
              <a:rPr lang="zh-CN" altLang="en-US" sz="2400" b="1" dirty="0">
                <a:latin typeface="微软雅黑" panose="020B0503020204020204" pitchFamily="34" charset="-122"/>
                <a:ea typeface="微软雅黑" panose="020B0503020204020204" pitchFamily="34" charset="-122"/>
              </a:rPr>
              <a:t>综合实战 </a:t>
            </a:r>
            <a:r>
              <a:rPr lang="en-US" altLang="zh-CN" sz="2400" b="1" dirty="0" smtClean="0">
                <a:latin typeface="微软雅黑" panose="020B0503020204020204" pitchFamily="34" charset="-122"/>
                <a:ea typeface="微软雅黑" panose="020B0503020204020204" pitchFamily="34" charset="-122"/>
              </a:rPr>
              <a:t>- </a:t>
            </a:r>
            <a:r>
              <a:rPr lang="zh-CN" altLang="en-US" sz="2400" b="1" dirty="0" smtClean="0">
                <a:latin typeface="微软雅黑" panose="020B0503020204020204" pitchFamily="34" charset="-122"/>
                <a:ea typeface="微软雅黑" panose="020B0503020204020204" pitchFamily="34" charset="-122"/>
              </a:rPr>
              <a:t>绘制</a:t>
            </a:r>
            <a:r>
              <a:rPr lang="zh-CN" altLang="en-US" sz="2400" b="1" dirty="0">
                <a:latin typeface="微软雅黑" panose="020B0503020204020204" pitchFamily="34" charset="-122"/>
                <a:ea typeface="微软雅黑" panose="020B0503020204020204" pitchFamily="34" charset="-122"/>
              </a:rPr>
              <a:t>股票</a:t>
            </a:r>
            <a:r>
              <a:rPr lang="en-US" altLang="zh-CN" sz="2400" b="1" dirty="0">
                <a:latin typeface="微软雅黑" panose="020B0503020204020204" pitchFamily="34" charset="-122"/>
                <a:ea typeface="微软雅黑" panose="020B0503020204020204" pitchFamily="34" charset="-122"/>
              </a:rPr>
              <a:t>K</a:t>
            </a:r>
            <a:r>
              <a:rPr lang="zh-CN" altLang="en-US" sz="2400" b="1" dirty="0">
                <a:latin typeface="微软雅黑" panose="020B0503020204020204" pitchFamily="34" charset="-122"/>
                <a:ea typeface="微软雅黑" panose="020B0503020204020204" pitchFamily="34" charset="-122"/>
              </a:rPr>
              <a:t>线</a:t>
            </a:r>
            <a:r>
              <a:rPr lang="zh-CN" altLang="en-US" sz="2400" b="1" dirty="0" smtClean="0">
                <a:latin typeface="微软雅黑" panose="020B0503020204020204" pitchFamily="34" charset="-122"/>
                <a:ea typeface="微软雅黑" panose="020B0503020204020204" pitchFamily="34" charset="-122"/>
              </a:rPr>
              <a:t>图</a:t>
            </a:r>
          </a:p>
          <a:p>
            <a:r>
              <a:rPr lang="en-US" altLang="zh-CN" sz="2400" dirty="0" smtClean="0">
                <a:latin typeface="微软雅黑" panose="020B0503020204020204" pitchFamily="34" charset="-122"/>
                <a:ea typeface="微软雅黑" panose="020B0503020204020204" pitchFamily="34" charset="-122"/>
              </a:rPr>
              <a:t>(7) </a:t>
            </a:r>
            <a:r>
              <a:rPr lang="zh-CN" altLang="en-US" sz="2400" dirty="0" smtClean="0">
                <a:latin typeface="微软雅黑" panose="020B0503020204020204" pitchFamily="34" charset="-122"/>
                <a:ea typeface="微软雅黑" panose="020B0503020204020204" pitchFamily="34" charset="-122"/>
              </a:rPr>
              <a:t>绘制</a:t>
            </a:r>
            <a:r>
              <a:rPr lang="zh-CN" altLang="en-US" sz="2400" dirty="0">
                <a:latin typeface="微软雅黑" panose="020B0503020204020204" pitchFamily="34" charset="-122"/>
                <a:ea typeface="微软雅黑" panose="020B0503020204020204" pitchFamily="34" charset="-122"/>
              </a:rPr>
              <a:t>股票</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线图、均线图、成交量柱状图</a:t>
            </a:r>
          </a:p>
          <a:p>
            <a:r>
              <a:rPr lang="zh-CN" altLang="en-US" sz="2400" dirty="0">
                <a:latin typeface="微软雅黑" panose="020B0503020204020204" pitchFamily="34" charset="-122"/>
                <a:ea typeface="微软雅黑" panose="020B0503020204020204" pitchFamily="34" charset="-122"/>
              </a:rPr>
              <a:t>在现实中，和股票</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线图、均线图一同出现的还有每日成交量的的柱状图，我们利用</a:t>
            </a:r>
            <a:r>
              <a:rPr lang="en-US" altLang="zh-CN" sz="2400" dirty="0">
                <a:latin typeface="微软雅黑" panose="020B0503020204020204" pitchFamily="34" charset="-122"/>
                <a:ea typeface="微软雅黑" panose="020B0503020204020204" pitchFamily="34" charset="-122"/>
              </a:rPr>
              <a:t>2.3.2</a:t>
            </a:r>
            <a:r>
              <a:rPr lang="zh-CN" altLang="en-US" sz="2400" dirty="0">
                <a:latin typeface="微软雅黑" panose="020B0503020204020204" pitchFamily="34" charset="-122"/>
                <a:ea typeface="微软雅黑" panose="020B0503020204020204" pitchFamily="34" charset="-122"/>
              </a:rPr>
              <a:t>节绘制多图的知识点，即可通过如下代码在一张画布中绘制两个子图，包含</a:t>
            </a:r>
            <a:r>
              <a:rPr lang="en-US" altLang="zh-CN" sz="2400" dirty="0">
                <a:latin typeface="微软雅黑" panose="020B0503020204020204" pitchFamily="34" charset="-122"/>
                <a:ea typeface="微软雅黑" panose="020B0503020204020204" pitchFamily="34" charset="-122"/>
              </a:rPr>
              <a:t>K</a:t>
            </a:r>
            <a:r>
              <a:rPr lang="zh-CN" altLang="en-US" sz="2400" dirty="0">
                <a:latin typeface="微软雅黑" panose="020B0503020204020204" pitchFamily="34" charset="-122"/>
                <a:ea typeface="微软雅黑" panose="020B0503020204020204" pitchFamily="34" charset="-122"/>
              </a:rPr>
              <a:t>线图、均线图、成交量柱状图：</a:t>
            </a:r>
          </a:p>
        </p:txBody>
      </p:sp>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矩形 13"/>
          <p:cNvSpPr/>
          <p:nvPr/>
        </p:nvSpPr>
        <p:spPr>
          <a:xfrm>
            <a:off x="597540" y="497284"/>
            <a:ext cx="10996921"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2.4 </a:t>
            </a:r>
            <a:r>
              <a:rPr lang="zh-CN" altLang="en-US" sz="4000" b="1" dirty="0">
                <a:latin typeface="微软雅黑" panose="020B0503020204020204" pitchFamily="34" charset="-122"/>
                <a:ea typeface="微软雅黑" panose="020B0503020204020204" pitchFamily="34" charset="-122"/>
              </a:rPr>
              <a:t>综合案例实战 </a:t>
            </a:r>
            <a:r>
              <a:rPr lang="en-US" altLang="zh-CN" sz="4000" b="1" dirty="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股票数据读取与</a:t>
            </a:r>
            <a:r>
              <a:rPr lang="en-US" altLang="zh-CN" sz="4000" b="1" dirty="0">
                <a:latin typeface="微软雅黑" panose="020B0503020204020204" pitchFamily="34" charset="-122"/>
                <a:ea typeface="微软雅黑" panose="020B0503020204020204" pitchFamily="34" charset="-122"/>
              </a:rPr>
              <a:t>K</a:t>
            </a:r>
            <a:r>
              <a:rPr lang="zh-CN" altLang="en-US" sz="4000" b="1" dirty="0">
                <a:latin typeface="微软雅黑" panose="020B0503020204020204" pitchFamily="34" charset="-122"/>
                <a:ea typeface="微软雅黑" panose="020B0503020204020204" pitchFamily="34" charset="-122"/>
              </a:rPr>
              <a:t>线图绘制</a:t>
            </a:r>
            <a:endParaRPr lang="en-US" altLang="zh-CN" sz="4000" b="1" dirty="0">
              <a:latin typeface="微软雅黑" panose="020B0503020204020204" pitchFamily="34" charset="-122"/>
              <a:ea typeface="微软雅黑" panose="020B0503020204020204" pitchFamily="34" charset="-122"/>
            </a:endParaRPr>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6583" y="3589452"/>
            <a:ext cx="7878834" cy="925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003" y="4531972"/>
            <a:ext cx="6111993" cy="188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3643540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2" descr="https://uploader.shimo.im/f/U9wAZNaU9vgniHec.png!origina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6" descr="https://uploader.shimo.im/f/U9wAZNaU9vgniHec.png!origina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8" descr="https://uploader.shimo.im/f/9SAPttDx58kR7x8B.png!origina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AutoShape 2" descr="https://uploader.shimo.im/f/08Yy06hbm94cGdkR.png!original"/>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32770" name="Picture 2" descr="https://uploader.shimo.im/f/WDujv5Hqa1ABIFxy.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940" y="405547"/>
            <a:ext cx="11094121" cy="6046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4673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2.1.3</a:t>
            </a:r>
            <a:r>
              <a:rPr lang="zh-CN" altLang="en-US" sz="2400" b="1" dirty="0" smtClean="0">
                <a:latin typeface="微软雅黑" panose="020B0503020204020204" pitchFamily="34" charset="-122"/>
                <a:ea typeface="微软雅黑" panose="020B0503020204020204" pitchFamily="34" charset="-122"/>
              </a:rPr>
              <a:t>创建</a:t>
            </a:r>
            <a:r>
              <a:rPr lang="zh-CN" altLang="en-US" sz="2400" b="1" dirty="0">
                <a:latin typeface="微软雅黑" panose="020B0503020204020204" pitchFamily="34" charset="-122"/>
                <a:ea typeface="微软雅黑" panose="020B0503020204020204" pitchFamily="34" charset="-122"/>
              </a:rPr>
              <a:t>数组的几种</a:t>
            </a:r>
            <a:r>
              <a:rPr lang="zh-CN" altLang="en-US" sz="2400" b="1" dirty="0" smtClean="0">
                <a:latin typeface="微软雅黑" panose="020B0503020204020204" pitchFamily="34" charset="-122"/>
                <a:ea typeface="微软雅黑" panose="020B0503020204020204" pitchFamily="34" charset="-122"/>
              </a:rPr>
              <a:t>方式</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我们可以通过</a:t>
            </a:r>
            <a:r>
              <a:rPr lang="en-US" altLang="zh-CN" sz="2400" dirty="0" err="1" smtClean="0">
                <a:latin typeface="微软雅黑" panose="020B0503020204020204" pitchFamily="34" charset="-122"/>
                <a:ea typeface="微软雅黑" panose="020B0503020204020204" pitchFamily="34" charset="-122"/>
              </a:rPr>
              <a:t>np.random.randint</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起始数，终止数</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行，列</a:t>
            </a:r>
            <a:r>
              <a:rPr lang="en-US" altLang="zh-CN" sz="2400" dirty="0" smtClean="0">
                <a:latin typeface="微软雅黑" panose="020B0503020204020204" pitchFamily="34" charset="-122"/>
                <a:ea typeface="微软雅黑" panose="020B0503020204020204" pitchFamily="34" charset="-122"/>
              </a:rPr>
              <a:t>))</a:t>
            </a:r>
          </a:p>
        </p:txBody>
      </p:sp>
      <p:sp>
        <p:nvSpPr>
          <p:cNvPr id="5" name="矩形 4"/>
          <p:cNvSpPr/>
          <p:nvPr/>
        </p:nvSpPr>
        <p:spPr>
          <a:xfrm>
            <a:off x="1477701" y="4151852"/>
            <a:ext cx="2339102"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打印弹出结果</a:t>
            </a:r>
            <a:r>
              <a:rPr lang="zh-CN" altLang="en-US" sz="2400" dirty="0">
                <a:latin typeface="微软雅黑" panose="020B0503020204020204" pitchFamily="34" charset="-122"/>
                <a:ea typeface="微软雅黑" panose="020B0503020204020204" pitchFamily="34" charset="-122"/>
              </a:rPr>
              <a:t>：</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221" y="2762022"/>
            <a:ext cx="5689557" cy="1098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3611" y="4175535"/>
            <a:ext cx="2844778" cy="2501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2.1 </a:t>
            </a:r>
            <a:r>
              <a:rPr lang="en-US" altLang="zh-CN" sz="4000" b="1" dirty="0" err="1" smtClean="0">
                <a:latin typeface="微软雅黑" panose="020B0503020204020204" pitchFamily="34" charset="-122"/>
                <a:ea typeface="微软雅黑" panose="020B0503020204020204" pitchFamily="34" charset="-122"/>
              </a:rPr>
              <a:t>Numpy</a:t>
            </a:r>
            <a:r>
              <a:rPr lang="zh-CN" altLang="en-US" sz="4000" b="1" dirty="0" smtClean="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0824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2308324"/>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pandas</a:t>
            </a:r>
            <a:r>
              <a:rPr lang="zh-CN" altLang="en-US" sz="2400" dirty="0" smtClean="0">
                <a:latin typeface="微软雅黑" panose="020B0503020204020204" pitchFamily="34" charset="-122"/>
                <a:ea typeface="微软雅黑" panose="020B0503020204020204" pitchFamily="34" charset="-122"/>
              </a:rPr>
              <a:t>被</a:t>
            </a:r>
            <a:r>
              <a:rPr lang="zh-CN" altLang="en-US" sz="2400" dirty="0">
                <a:latin typeface="微软雅黑" panose="020B0503020204020204" pitchFamily="34" charset="-122"/>
                <a:ea typeface="微软雅黑" panose="020B0503020204020204" pitchFamily="34" charset="-122"/>
              </a:rPr>
              <a:t>广泛用于快速分析数据，以及数据清洗和准备等工作</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相较</a:t>
            </a:r>
            <a:r>
              <a:rPr lang="zh-CN" altLang="en-US" sz="2400" dirty="0" smtClean="0">
                <a:latin typeface="微软雅黑" panose="020B0503020204020204" pitchFamily="34" charset="-122"/>
                <a:ea typeface="微软雅黑" panose="020B0503020204020204" pitchFamily="34" charset="-122"/>
              </a:rPr>
              <a:t>于</a:t>
            </a:r>
            <a:r>
              <a:rPr lang="en-US" altLang="zh-CN" sz="2400" dirty="0" err="1" smtClean="0">
                <a:latin typeface="微软雅黑" panose="020B0503020204020204" pitchFamily="34" charset="-122"/>
                <a:ea typeface="微软雅黑" panose="020B0503020204020204" pitchFamily="34" charset="-122"/>
              </a:rPr>
              <a:t>Numpy</a:t>
            </a:r>
            <a:r>
              <a:rPr lang="zh-CN" altLang="en-US" sz="2400" dirty="0" smtClean="0">
                <a:latin typeface="微软雅黑" panose="020B0503020204020204" pitchFamily="34" charset="-122"/>
                <a:ea typeface="微软雅黑" panose="020B0503020204020204" pitchFamily="34" charset="-122"/>
              </a:rPr>
              <a:t>来说，</a:t>
            </a:r>
            <a:r>
              <a:rPr lang="en-US" altLang="zh-CN" sz="2400" dirty="0" smtClean="0">
                <a:latin typeface="微软雅黑" panose="020B0503020204020204" pitchFamily="34" charset="-122"/>
                <a:ea typeface="微软雅黑" panose="020B0503020204020204" pitchFamily="34" charset="-122"/>
              </a:rPr>
              <a:t>pandas</a:t>
            </a:r>
            <a:r>
              <a:rPr lang="zh-CN" altLang="en-US" sz="2400" dirty="0" smtClean="0">
                <a:latin typeface="微软雅黑" panose="020B0503020204020204" pitchFamily="34" charset="-122"/>
                <a:ea typeface="微软雅黑" panose="020B0503020204020204" pitchFamily="34" charset="-122"/>
              </a:rPr>
              <a:t>更</a:t>
            </a:r>
            <a:r>
              <a:rPr lang="zh-CN" altLang="en-US" sz="2400" dirty="0">
                <a:latin typeface="微软雅黑" panose="020B0503020204020204" pitchFamily="34" charset="-122"/>
                <a:ea typeface="微软雅黑" panose="020B0503020204020204" pitchFamily="34" charset="-122"/>
              </a:rPr>
              <a:t>善于处理二维数据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pandas</a:t>
            </a:r>
            <a:r>
              <a:rPr lang="zh-CN" altLang="en-US" sz="2400" dirty="0" smtClean="0">
                <a:latin typeface="微软雅黑" panose="020B0503020204020204" pitchFamily="34" charset="-122"/>
                <a:ea typeface="微软雅黑" panose="020B0503020204020204" pitchFamily="34" charset="-122"/>
              </a:rPr>
              <a:t>主要</a:t>
            </a:r>
            <a:r>
              <a:rPr lang="zh-CN" altLang="en-US" sz="2400" dirty="0">
                <a:latin typeface="微软雅黑" panose="020B0503020204020204" pitchFamily="34" charset="-122"/>
                <a:ea typeface="微软雅黑" panose="020B0503020204020204" pitchFamily="34" charset="-122"/>
              </a:rPr>
              <a:t>有两种数据结构</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series</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series</a:t>
            </a:r>
            <a:r>
              <a:rPr lang="zh-CN" altLang="en-US" sz="2400" dirty="0">
                <a:latin typeface="微软雅黑" panose="020B0503020204020204" pitchFamily="34" charset="-122"/>
                <a:ea typeface="微软雅黑" panose="020B0503020204020204" pitchFamily="34" charset="-122"/>
              </a:rPr>
              <a:t>类似于</a:t>
            </a:r>
            <a:r>
              <a:rPr lang="zh-CN" altLang="en-US" sz="2400" dirty="0" smtClean="0">
                <a:latin typeface="微软雅黑" panose="020B0503020204020204" pitchFamily="34" charset="-122"/>
                <a:ea typeface="微软雅黑" panose="020B0503020204020204" pitchFamily="34" charset="-122"/>
              </a:rPr>
              <a:t>通过</a:t>
            </a:r>
            <a:r>
              <a:rPr lang="en-US" altLang="zh-CN" sz="2400" dirty="0" err="1" smtClean="0">
                <a:latin typeface="微软雅黑" panose="020B0503020204020204" pitchFamily="34" charset="-122"/>
                <a:ea typeface="微软雅黑" panose="020B0503020204020204" pitchFamily="34" charset="-122"/>
              </a:rPr>
              <a:t>Numpy</a:t>
            </a:r>
            <a:r>
              <a:rPr lang="zh-CN" altLang="en-US" sz="2400" dirty="0" smtClean="0">
                <a:latin typeface="微软雅黑" panose="020B0503020204020204" pitchFamily="34" charset="-122"/>
                <a:ea typeface="微软雅黑" panose="020B0503020204020204" pitchFamily="34" charset="-122"/>
              </a:rPr>
              <a:t>产生</a:t>
            </a:r>
            <a:r>
              <a:rPr lang="zh-CN" altLang="en-US" sz="2400" dirty="0">
                <a:latin typeface="微软雅黑" panose="020B0503020204020204" pitchFamily="34" charset="-122"/>
                <a:ea typeface="微软雅黑" panose="020B0503020204020204" pitchFamily="34" charset="-122"/>
              </a:rPr>
              <a:t>的一维数组，不同的</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series</a:t>
            </a:r>
            <a:r>
              <a:rPr lang="zh-CN" altLang="en-US" sz="2400" dirty="0" smtClean="0">
                <a:latin typeface="微软雅黑" panose="020B0503020204020204" pitchFamily="34" charset="-122"/>
                <a:ea typeface="微软雅黑" panose="020B0503020204020204" pitchFamily="34" charset="-122"/>
              </a:rPr>
              <a:t>还</a:t>
            </a:r>
            <a:r>
              <a:rPr lang="zh-CN" altLang="en-US" sz="2400" dirty="0">
                <a:latin typeface="微软雅黑" panose="020B0503020204020204" pitchFamily="34" charset="-122"/>
                <a:ea typeface="微软雅黑" panose="020B0503020204020204" pitchFamily="34" charset="-122"/>
              </a:rPr>
              <a:t>包含一组</a:t>
            </a:r>
            <a:r>
              <a:rPr lang="zh-CN" altLang="en-US" sz="2400" dirty="0" smtClean="0">
                <a:latin typeface="微软雅黑" panose="020B0503020204020204" pitchFamily="34" charset="-122"/>
                <a:ea typeface="微软雅黑" panose="020B0503020204020204" pitchFamily="34" charset="-122"/>
              </a:rPr>
              <a:t>索引</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其</a:t>
            </a:r>
            <a:r>
              <a:rPr lang="zh-CN" altLang="en-US" sz="2400" dirty="0">
                <a:latin typeface="微软雅黑" panose="020B0503020204020204" pitchFamily="34" charset="-122"/>
                <a:ea typeface="微软雅黑" panose="020B0503020204020204" pitchFamily="34" charset="-122"/>
              </a:rPr>
              <a:t>创建方式如下：</a:t>
            </a:r>
          </a:p>
          <a:p>
            <a:endParaRPr lang="en-US" altLang="zh-CN" sz="2400" dirty="0" smtClean="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29" y="4096757"/>
            <a:ext cx="6003471" cy="1182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0799" y="4096757"/>
            <a:ext cx="2532743" cy="2010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1565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2.2.1 </a:t>
            </a:r>
            <a:r>
              <a:rPr lang="zh-CN" altLang="en-US" sz="2400" b="1" dirty="0">
                <a:latin typeface="微软雅黑" panose="020B0503020204020204" pitchFamily="34" charset="-122"/>
                <a:ea typeface="微软雅黑" panose="020B0503020204020204" pitchFamily="34" charset="-122"/>
              </a:rPr>
              <a:t>二维数据</a:t>
            </a:r>
            <a:r>
              <a:rPr lang="zh-CN" altLang="en-US" sz="2400" b="1" dirty="0" smtClean="0">
                <a:latin typeface="微软雅黑" panose="020B0503020204020204" pitchFamily="34" charset="-122"/>
                <a:ea typeface="微软雅黑" panose="020B0503020204020204" pitchFamily="34" charset="-122"/>
              </a:rPr>
              <a:t>表格</a:t>
            </a:r>
            <a:r>
              <a:rPr lang="en-US" altLang="zh-CN" sz="2400" b="1" dirty="0" err="1" smtClean="0">
                <a:latin typeface="微软雅黑" panose="020B0503020204020204" pitchFamily="34" charset="-122"/>
                <a:ea typeface="微软雅黑" panose="020B0503020204020204" pitchFamily="34" charset="-122"/>
              </a:rPr>
              <a:t>DataFrame</a:t>
            </a:r>
            <a:r>
              <a:rPr lang="zh-CN" altLang="en-US" sz="2400" b="1" dirty="0" smtClean="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创建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一种二维表格</a:t>
            </a:r>
            <a:r>
              <a:rPr lang="zh-CN" altLang="en-US" sz="2400" dirty="0" smtClean="0">
                <a:latin typeface="微软雅黑" panose="020B0503020204020204" pitchFamily="34" charset="-122"/>
                <a:ea typeface="微软雅黑" panose="020B0503020204020204" pitchFamily="34" charset="-122"/>
              </a:rPr>
              <a:t>数据结构</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有</a:t>
            </a:r>
            <a:r>
              <a:rPr lang="zh-CN" altLang="en-US" sz="2400" dirty="0">
                <a:latin typeface="微软雅黑" panose="020B0503020204020204" pitchFamily="34" charset="-122"/>
                <a:ea typeface="微软雅黑" panose="020B0503020204020204" pitchFamily="34" charset="-122"/>
              </a:rPr>
              <a:t>三种</a:t>
            </a:r>
            <a:r>
              <a:rPr lang="zh-CN" altLang="en-US" sz="2400" dirty="0" smtClean="0">
                <a:latin typeface="微软雅黑" panose="020B0503020204020204" pitchFamily="34" charset="-122"/>
                <a:ea typeface="微软雅黑" panose="020B0503020204020204" pitchFamily="34" charset="-122"/>
              </a:rPr>
              <a:t>常见</a:t>
            </a:r>
            <a:r>
              <a:rPr lang="zh-CN" altLang="en-US" sz="2400" dirty="0">
                <a:latin typeface="微软雅黑" panose="020B0503020204020204" pitchFamily="34" charset="-122"/>
                <a:ea typeface="微软雅黑" panose="020B0503020204020204" pitchFamily="34" charset="-122"/>
              </a:rPr>
              <a:t>的创建方法：通过列表创建、通过字典创建及通过二维数组创建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通过列表</a:t>
            </a:r>
            <a:r>
              <a:rPr lang="zh-CN" altLang="en-US" sz="2400" dirty="0" smtClean="0">
                <a:latin typeface="微软雅黑" panose="020B0503020204020204" pitchFamily="34" charset="-122"/>
                <a:ea typeface="微软雅黑" panose="020B0503020204020204" pitchFamily="34" charset="-122"/>
              </a:rPr>
              <a:t>创建</a:t>
            </a:r>
            <a:r>
              <a:rPr lang="en-US" altLang="zh-CN" sz="2400" dirty="0" err="1" smtClean="0">
                <a:latin typeface="微软雅黑" panose="020B0503020204020204" pitchFamily="34" charset="-122"/>
                <a:ea typeface="微软雅黑" panose="020B0503020204020204" pitchFamily="34" charset="-122"/>
              </a:rPr>
              <a:t>DataFrame</a:t>
            </a:r>
            <a:endParaRPr lang="en-US" altLang="zh-CN" sz="2400" dirty="0" smtClean="0">
              <a:latin typeface="微软雅黑" panose="020B0503020204020204" pitchFamily="34" charset="-122"/>
              <a:ea typeface="微软雅黑" panose="020B0503020204020204" pitchFamily="34" charset="-122"/>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29" y="4054703"/>
            <a:ext cx="6360200" cy="1272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90642" y="3854877"/>
            <a:ext cx="2164444" cy="26431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8349425" y="3416318"/>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打印弹出的结果：</a:t>
            </a:r>
            <a:endParaRPr lang="en-US" altLang="zh-CN" sz="2400" dirty="0">
              <a:latin typeface="微软雅黑" panose="020B0503020204020204" pitchFamily="34" charset="-122"/>
              <a:ea typeface="微软雅黑" panose="020B0503020204020204" pitchFamily="34" charset="-122"/>
            </a:endParaRPr>
          </a:p>
        </p:txBody>
      </p:sp>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14036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2.2.1 </a:t>
            </a:r>
            <a:r>
              <a:rPr lang="zh-CN" altLang="en-US" sz="2400" b="1" dirty="0">
                <a:latin typeface="微软雅黑" panose="020B0503020204020204" pitchFamily="34" charset="-122"/>
                <a:ea typeface="微软雅黑" panose="020B0503020204020204" pitchFamily="34" charset="-122"/>
              </a:rPr>
              <a:t>二维数据</a:t>
            </a:r>
            <a:r>
              <a:rPr lang="zh-CN" altLang="en-US" sz="2400" b="1" dirty="0" smtClean="0">
                <a:latin typeface="微软雅黑" panose="020B0503020204020204" pitchFamily="34" charset="-122"/>
                <a:ea typeface="微软雅黑" panose="020B0503020204020204" pitchFamily="34" charset="-122"/>
              </a:rPr>
              <a:t>表格</a:t>
            </a:r>
            <a:r>
              <a:rPr lang="en-US" altLang="zh-CN" sz="2400" b="1" dirty="0" err="1" smtClean="0">
                <a:latin typeface="微软雅黑" panose="020B0503020204020204" pitchFamily="34" charset="-122"/>
                <a:ea typeface="微软雅黑" panose="020B0503020204020204" pitchFamily="34" charset="-122"/>
              </a:rPr>
              <a:t>DataFrame</a:t>
            </a:r>
            <a:r>
              <a:rPr lang="zh-CN" altLang="en-US" sz="2400" b="1" dirty="0" smtClean="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创建</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列表</a:t>
            </a:r>
            <a:r>
              <a:rPr lang="zh-CN" altLang="en-US" sz="2400" dirty="0" smtClean="0">
                <a:latin typeface="微软雅黑" panose="020B0503020204020204" pitchFamily="34" charset="-122"/>
                <a:ea typeface="微软雅黑" panose="020B0503020204020204" pitchFamily="34" charset="-122"/>
              </a:rPr>
              <a:t>创建</a:t>
            </a:r>
            <a:r>
              <a:rPr lang="en-US" altLang="zh-CN" sz="2400" dirty="0" err="1" smtClean="0">
                <a:latin typeface="微软雅黑" panose="020B0503020204020204" pitchFamily="34" charset="-122"/>
                <a:ea typeface="微软雅黑" panose="020B0503020204020204" pitchFamily="34" charset="-122"/>
              </a:rPr>
              <a:t>DataFrame</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a:t>
            </a:r>
            <a:r>
              <a:rPr lang="zh-CN" altLang="en-US" sz="2400" dirty="0" smtClean="0">
                <a:latin typeface="微软雅黑" panose="020B0503020204020204" pitchFamily="34" charset="-122"/>
                <a:ea typeface="微软雅黑" panose="020B0503020204020204" pitchFamily="34" charset="-122"/>
              </a:rPr>
              <a:t>可以给加列</a:t>
            </a:r>
            <a:r>
              <a:rPr lang="en-US" altLang="zh-CN" sz="2400" dirty="0" smtClean="0">
                <a:latin typeface="微软雅黑" panose="020B0503020204020204" pitchFamily="34" charset="-122"/>
                <a:ea typeface="微软雅黑" panose="020B0503020204020204" pitchFamily="34" charset="-122"/>
              </a:rPr>
              <a:t>(column)</a:t>
            </a:r>
            <a:r>
              <a:rPr lang="zh-CN" altLang="en-US" sz="2400" dirty="0" smtClean="0">
                <a:latin typeface="微软雅黑" panose="020B0503020204020204" pitchFamily="34" charset="-122"/>
                <a:ea typeface="微软雅黑" panose="020B0503020204020204" pitchFamily="34" charset="-122"/>
              </a:rPr>
              <a:t>和行</a:t>
            </a:r>
            <a:r>
              <a:rPr lang="en-US" altLang="zh-CN" sz="2400" dirty="0" smtClean="0">
                <a:latin typeface="微软雅黑" panose="020B0503020204020204" pitchFamily="34" charset="-122"/>
                <a:ea typeface="微软雅黑" panose="020B0503020204020204" pitchFamily="34" charset="-122"/>
              </a:rPr>
              <a:t>(index)</a:t>
            </a:r>
            <a:r>
              <a:rPr lang="zh-CN" altLang="en-US" sz="2400" dirty="0" smtClean="0">
                <a:latin typeface="微软雅黑" panose="020B0503020204020204" pitchFamily="34" charset="-122"/>
                <a:ea typeface="微软雅黑" panose="020B0503020204020204" pitchFamily="34" charset="-122"/>
              </a:rPr>
              <a:t>索引名称，</a:t>
            </a:r>
            <a:r>
              <a:rPr lang="zh-CN" altLang="en-US" sz="2400" dirty="0">
                <a:latin typeface="微软雅黑" panose="020B0503020204020204" pitchFamily="34" charset="-122"/>
                <a:ea typeface="微软雅黑" panose="020B0503020204020204" pitchFamily="34" charset="-122"/>
              </a:rPr>
              <a:t>代码如下</a:t>
            </a:r>
            <a:r>
              <a:rPr lang="en-US" altLang="zh-CN" sz="2400" dirty="0" smtClean="0">
                <a:latin typeface="微软雅黑" panose="020B0503020204020204" pitchFamily="34" charset="-122"/>
                <a:ea typeface="微软雅黑" panose="020B0503020204020204" pitchFamily="34" charset="-122"/>
              </a:rPr>
              <a:t>:</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932" y="3275870"/>
            <a:ext cx="10336135" cy="1107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1868" y="4383313"/>
            <a:ext cx="3348264" cy="22440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1774990" y="4693575"/>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打印弹出的结果：</a:t>
            </a:r>
            <a:endParaRPr lang="en-US" altLang="zh-CN" sz="2400" dirty="0">
              <a:latin typeface="微软雅黑" panose="020B0503020204020204" pitchFamily="34" charset="-122"/>
              <a:ea typeface="微软雅黑" panose="020B0503020204020204" pitchFamily="34" charset="-122"/>
            </a:endParaRPr>
          </a:p>
        </p:txBody>
      </p:sp>
      <p:sp>
        <p:nvSpPr>
          <p:cNvPr id="10" name="矩形 9"/>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7640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2.2.1 </a:t>
            </a:r>
            <a:r>
              <a:rPr lang="zh-CN" altLang="en-US" sz="2400" b="1" dirty="0">
                <a:latin typeface="微软雅黑" panose="020B0503020204020204" pitchFamily="34" charset="-122"/>
                <a:ea typeface="微软雅黑" panose="020B0503020204020204" pitchFamily="34" charset="-122"/>
              </a:rPr>
              <a:t>二维数据</a:t>
            </a:r>
            <a:r>
              <a:rPr lang="zh-CN" altLang="en-US" sz="2400" b="1" dirty="0" smtClean="0">
                <a:latin typeface="微软雅黑" panose="020B0503020204020204" pitchFamily="34" charset="-122"/>
                <a:ea typeface="微软雅黑" panose="020B0503020204020204" pitchFamily="34" charset="-122"/>
              </a:rPr>
              <a:t>表格</a:t>
            </a:r>
            <a:r>
              <a:rPr lang="en-US" altLang="zh-CN" sz="2400" b="1" dirty="0" err="1" smtClean="0">
                <a:latin typeface="微软雅黑" panose="020B0503020204020204" pitchFamily="34" charset="-122"/>
                <a:ea typeface="微软雅黑" panose="020B0503020204020204" pitchFamily="34" charset="-122"/>
              </a:rPr>
              <a:t>DataFrame</a:t>
            </a:r>
            <a:r>
              <a:rPr lang="zh-CN" altLang="en-US" sz="2400" b="1" dirty="0" smtClean="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创建</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列表</a:t>
            </a:r>
            <a:r>
              <a:rPr lang="zh-CN" altLang="en-US" sz="2400" dirty="0" smtClean="0">
                <a:latin typeface="微软雅黑" panose="020B0503020204020204" pitchFamily="34" charset="-122"/>
                <a:ea typeface="微软雅黑" panose="020B0503020204020204" pitchFamily="34" charset="-122"/>
              </a:rPr>
              <a:t>创建</a:t>
            </a:r>
            <a:r>
              <a:rPr lang="en-US" altLang="zh-CN" sz="2400" dirty="0" err="1" smtClean="0">
                <a:latin typeface="微软雅黑" panose="020B0503020204020204" pitchFamily="34" charset="-122"/>
                <a:ea typeface="微软雅黑" panose="020B0503020204020204" pitchFamily="34" charset="-122"/>
              </a:rPr>
              <a:t>DataFrame</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a:t>
            </a:r>
            <a:r>
              <a:rPr lang="zh-CN" altLang="en-US" sz="2400" dirty="0" smtClean="0">
                <a:latin typeface="微软雅黑" panose="020B0503020204020204" pitchFamily="34" charset="-122"/>
                <a:ea typeface="微软雅黑" panose="020B0503020204020204" pitchFamily="34" charset="-122"/>
              </a:rPr>
              <a:t>可以先</a:t>
            </a:r>
            <a:r>
              <a:rPr lang="zh-CN" altLang="en-US" sz="2400" dirty="0">
                <a:latin typeface="微软雅黑" panose="020B0503020204020204" pitchFamily="34" charset="-122"/>
                <a:ea typeface="微软雅黑" panose="020B0503020204020204" pitchFamily="34" charset="-122"/>
              </a:rPr>
              <a:t>创建一个</a:t>
            </a:r>
            <a:r>
              <a:rPr lang="zh-CN" altLang="en-US" sz="2400" dirty="0" smtClean="0">
                <a:latin typeface="微软雅黑" panose="020B0503020204020204" pitchFamily="34" charset="-122"/>
                <a:ea typeface="微软雅黑" panose="020B0503020204020204" pitchFamily="34" charset="-122"/>
              </a:rPr>
              <a:t>空</a:t>
            </a:r>
            <a:r>
              <a:rPr lang="en-US" altLang="zh-CN" sz="2400" dirty="0" err="1" smtClean="0">
                <a:latin typeface="微软雅黑" panose="020B0503020204020204" pitchFamily="34" charset="-122"/>
                <a:ea typeface="微软雅黑" panose="020B0503020204020204" pitchFamily="34" charset="-122"/>
              </a:rPr>
              <a:t>DataFrame</a:t>
            </a:r>
            <a:r>
              <a:rPr lang="en-US" altLang="zh-CN" sz="2400" dirty="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列表</a:t>
            </a:r>
            <a:r>
              <a:rPr lang="zh-CN" altLang="en-US" sz="2400" dirty="0" smtClean="0">
                <a:latin typeface="微软雅黑" panose="020B0503020204020204" pitchFamily="34" charset="-122"/>
                <a:ea typeface="微软雅黑" panose="020B0503020204020204" pitchFamily="34" charset="-122"/>
              </a:rPr>
              <a:t>生成</a:t>
            </a:r>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代码如下</a:t>
            </a:r>
            <a:r>
              <a:rPr lang="en-US" altLang="zh-CN" sz="2400" dirty="0" smtClean="0">
                <a:latin typeface="微软雅黑" panose="020B0503020204020204" pitchFamily="34" charset="-122"/>
                <a:ea typeface="微软雅黑" panose="020B0503020204020204" pitchFamily="34" charset="-122"/>
              </a:rPr>
              <a:t>:</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450" y="3561442"/>
            <a:ext cx="3264807" cy="24326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2128" y="4244995"/>
            <a:ext cx="2469243" cy="17490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6666304" y="3561442"/>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打印弹出的结果：</a:t>
            </a:r>
            <a:endParaRPr lang="en-US" altLang="zh-CN" sz="2400" dirty="0">
              <a:latin typeface="微软雅黑" panose="020B0503020204020204" pitchFamily="34" charset="-122"/>
              <a:ea typeface="微软雅黑" panose="020B0503020204020204" pitchFamily="34" charset="-122"/>
            </a:endParaRPr>
          </a:p>
        </p:txBody>
      </p:sp>
      <p:sp>
        <p:nvSpPr>
          <p:cNvPr id="12" name="矩形 11"/>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8018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2.2.1 </a:t>
            </a:r>
            <a:r>
              <a:rPr lang="zh-CN" altLang="en-US" sz="2400" b="1" dirty="0">
                <a:latin typeface="微软雅黑" panose="020B0503020204020204" pitchFamily="34" charset="-122"/>
                <a:ea typeface="微软雅黑" panose="020B0503020204020204" pitchFamily="34" charset="-122"/>
              </a:rPr>
              <a:t>二维数据</a:t>
            </a:r>
            <a:r>
              <a:rPr lang="zh-CN" altLang="en-US" sz="2400" b="1" dirty="0" smtClean="0">
                <a:latin typeface="微软雅黑" panose="020B0503020204020204" pitchFamily="34" charset="-122"/>
                <a:ea typeface="微软雅黑" panose="020B0503020204020204" pitchFamily="34" charset="-122"/>
              </a:rPr>
              <a:t>表格</a:t>
            </a:r>
            <a:r>
              <a:rPr lang="en-US" altLang="zh-CN" sz="2400" b="1" dirty="0" err="1" smtClean="0">
                <a:latin typeface="微软雅黑" panose="020B0503020204020204" pitchFamily="34" charset="-122"/>
                <a:ea typeface="微软雅黑" panose="020B0503020204020204" pitchFamily="34" charset="-122"/>
              </a:rPr>
              <a:t>DataFrame</a:t>
            </a:r>
            <a:r>
              <a:rPr lang="zh-CN" altLang="en-US" sz="2400" b="1" dirty="0" smtClean="0">
                <a:latin typeface="微软雅黑" panose="020B0503020204020204" pitchFamily="34" charset="-122"/>
                <a:ea typeface="微软雅黑" panose="020B0503020204020204" pitchFamily="34" charset="-122"/>
              </a:rPr>
              <a:t>的创建</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字典</a:t>
            </a:r>
            <a:r>
              <a:rPr lang="zh-CN" altLang="en-US" sz="2400" dirty="0" smtClean="0">
                <a:latin typeface="微软雅黑" panose="020B0503020204020204" pitchFamily="34" charset="-122"/>
                <a:ea typeface="微软雅黑" panose="020B0503020204020204" pitchFamily="34" charset="-122"/>
              </a:rPr>
              <a:t>创建</a:t>
            </a:r>
            <a:r>
              <a:rPr lang="en-US" altLang="zh-CN" sz="2400" dirty="0" err="1" smtClean="0">
                <a:latin typeface="微软雅黑" panose="020B0503020204020204" pitchFamily="34" charset="-122"/>
                <a:ea typeface="微软雅黑" panose="020B0503020204020204" pitchFamily="34" charset="-122"/>
              </a:rPr>
              <a:t>DataFrame</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字典创建</a:t>
            </a:r>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跟通过</a:t>
            </a:r>
            <a:r>
              <a:rPr lang="zh-CN" altLang="en-US" sz="2400" dirty="0">
                <a:latin typeface="微软雅黑" panose="020B0503020204020204" pitchFamily="34" charset="-122"/>
                <a:ea typeface="微软雅黑" panose="020B0503020204020204" pitchFamily="34" charset="-122"/>
              </a:rPr>
              <a:t>列表</a:t>
            </a:r>
            <a:r>
              <a:rPr lang="zh-CN" altLang="en-US" sz="2400" dirty="0" smtClean="0">
                <a:latin typeface="微软雅黑" panose="020B0503020204020204" pitchFamily="34" charset="-122"/>
                <a:ea typeface="微软雅黑" panose="020B0503020204020204" pitchFamily="34" charset="-122"/>
              </a:rPr>
              <a:t>生成</a:t>
            </a:r>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很相似，</a:t>
            </a:r>
            <a:r>
              <a:rPr lang="zh-CN" altLang="en-US" sz="2400" dirty="0">
                <a:latin typeface="微软雅黑" panose="020B0503020204020204" pitchFamily="34" charset="-122"/>
                <a:ea typeface="微软雅黑" panose="020B0503020204020204" pitchFamily="34" charset="-122"/>
              </a:rPr>
              <a:t>代码如下</a:t>
            </a:r>
            <a:r>
              <a:rPr lang="en-US" altLang="zh-CN" sz="2400" dirty="0" smtClean="0">
                <a:latin typeface="微软雅黑" panose="020B0503020204020204" pitchFamily="34" charset="-122"/>
                <a:ea typeface="微软雅黑" panose="020B0503020204020204" pitchFamily="34" charset="-122"/>
              </a:rPr>
              <a:t>:</a:t>
            </a:r>
          </a:p>
        </p:txBody>
      </p:sp>
      <p:sp>
        <p:nvSpPr>
          <p:cNvPr id="10" name="矩形 9"/>
          <p:cNvSpPr/>
          <p:nvPr/>
        </p:nvSpPr>
        <p:spPr>
          <a:xfrm>
            <a:off x="951756" y="4657853"/>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打印弹出的结果：</a:t>
            </a:r>
            <a:endParaRPr lang="en-US" altLang="zh-CN" sz="2400" dirty="0">
              <a:latin typeface="微软雅黑" panose="020B0503020204020204" pitchFamily="34" charset="-122"/>
              <a:ea typeface="微软雅黑" panose="020B0503020204020204" pitchFamily="34" charset="-122"/>
            </a:endParaRP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29" y="3033713"/>
            <a:ext cx="9951357" cy="1245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8634" y="4439166"/>
            <a:ext cx="1895248" cy="2202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1133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5334" y="497283"/>
            <a:ext cx="11421332" cy="1815882"/>
          </a:xfrm>
          <a:prstGeom prst="rect">
            <a:avLst/>
          </a:prstGeom>
        </p:spPr>
        <p:txBody>
          <a:bodyPr wrap="none">
            <a:spAutoFit/>
          </a:bodyPr>
          <a:lstStyle/>
          <a:p>
            <a:pPr algn="ctr"/>
            <a:r>
              <a:rPr lang="zh-CN" altLang="en-US" sz="5600" b="1" dirty="0" smtClean="0">
                <a:latin typeface="微软雅黑" panose="020B0503020204020204" pitchFamily="34" charset="-122"/>
                <a:ea typeface="微软雅黑" panose="020B0503020204020204" pitchFamily="34" charset="-122"/>
              </a:rPr>
              <a:t>第二</a:t>
            </a:r>
            <a:r>
              <a:rPr lang="zh-CN" altLang="en-US" sz="5600" b="1" dirty="0">
                <a:latin typeface="微软雅黑" panose="020B0503020204020204" pitchFamily="34" charset="-122"/>
                <a:ea typeface="微软雅黑" panose="020B0503020204020204" pitchFamily="34" charset="-122"/>
              </a:rPr>
              <a:t>章 数据分析的武器</a:t>
            </a:r>
            <a:r>
              <a:rPr lang="zh-CN" altLang="en-US" sz="5600" b="1" dirty="0" smtClean="0">
                <a:latin typeface="微软雅黑" panose="020B0503020204020204" pitchFamily="34" charset="-122"/>
                <a:ea typeface="微软雅黑" panose="020B0503020204020204" pitchFamily="34" charset="-122"/>
              </a:rPr>
              <a:t>：</a:t>
            </a:r>
            <a:endParaRPr lang="en-US" altLang="zh-CN" sz="5600" b="1" dirty="0" smtClean="0">
              <a:latin typeface="微软雅黑" panose="020B0503020204020204" pitchFamily="34" charset="-122"/>
              <a:ea typeface="微软雅黑" panose="020B0503020204020204" pitchFamily="34" charset="-122"/>
            </a:endParaRPr>
          </a:p>
          <a:p>
            <a:r>
              <a:rPr lang="en-US" altLang="zh-CN" sz="5600" b="1" dirty="0" err="1" smtClean="0">
                <a:latin typeface="微软雅黑" panose="020B0503020204020204" pitchFamily="34" charset="-122"/>
                <a:ea typeface="微软雅黑" panose="020B0503020204020204" pitchFamily="34" charset="-122"/>
              </a:rPr>
              <a:t>Numpy</a:t>
            </a:r>
            <a:r>
              <a:rPr lang="zh-CN" altLang="en-US" sz="5600" b="1" dirty="0" smtClean="0">
                <a:latin typeface="微软雅黑" panose="020B0503020204020204" pitchFamily="34" charset="-122"/>
                <a:ea typeface="微软雅黑" panose="020B0503020204020204" pitchFamily="34" charset="-122"/>
              </a:rPr>
              <a:t>、</a:t>
            </a:r>
            <a:r>
              <a:rPr lang="en-US" altLang="zh-CN" sz="5600" b="1" dirty="0" smtClean="0">
                <a:latin typeface="微软雅黑" panose="020B0503020204020204" pitchFamily="34" charset="-122"/>
                <a:ea typeface="微软雅黑" panose="020B0503020204020204" pitchFamily="34" charset="-122"/>
              </a:rPr>
              <a:t>pandas</a:t>
            </a:r>
            <a:r>
              <a:rPr lang="zh-CN" altLang="en-US" sz="5600" b="1" dirty="0" smtClean="0">
                <a:latin typeface="微软雅黑" panose="020B0503020204020204" pitchFamily="34" charset="-122"/>
                <a:ea typeface="微软雅黑" panose="020B0503020204020204" pitchFamily="34" charset="-122"/>
              </a:rPr>
              <a:t>与</a:t>
            </a:r>
            <a:r>
              <a:rPr lang="en-US" altLang="zh-CN" sz="5600" b="1" dirty="0" err="1">
                <a:latin typeface="微软雅黑" panose="020B0503020204020204" pitchFamily="34" charset="-122"/>
                <a:ea typeface="微软雅黑" panose="020B0503020204020204" pitchFamily="34" charset="-122"/>
              </a:rPr>
              <a:t>Matplotlib</a:t>
            </a:r>
            <a:r>
              <a:rPr lang="zh-CN" altLang="en-US" sz="5600" b="1" dirty="0">
                <a:latin typeface="微软雅黑" panose="020B0503020204020204" pitchFamily="34" charset="-122"/>
                <a:ea typeface="微软雅黑" panose="020B0503020204020204" pitchFamily="34" charset="-122"/>
              </a:rPr>
              <a:t>库</a:t>
            </a:r>
            <a:endParaRPr lang="zh-CN" altLang="en-US" sz="56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609397"/>
            <a:ext cx="10515600" cy="337048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pPr>
            <a:r>
              <a:rPr lang="en-US" altLang="zh-CN" b="1" dirty="0">
                <a:latin typeface="微软雅黑" panose="020B0503020204020204" pitchFamily="34" charset="-122"/>
                <a:ea typeface="微软雅黑" panose="020B0503020204020204" pitchFamily="34" charset="-122"/>
              </a:rPr>
              <a:t>2.1 </a:t>
            </a:r>
            <a:r>
              <a:rPr lang="en-US" altLang="zh-CN" b="1" dirty="0" err="1" smtClean="0">
                <a:latin typeface="微软雅黑" panose="020B0503020204020204" pitchFamily="34" charset="-122"/>
                <a:ea typeface="微软雅黑" panose="020B0503020204020204" pitchFamily="34" charset="-122"/>
              </a:rPr>
              <a:t>Numpy</a:t>
            </a:r>
            <a:r>
              <a:rPr lang="zh-CN" altLang="en-US" b="1" dirty="0" smtClean="0">
                <a:latin typeface="微软雅黑" panose="020B0503020204020204" pitchFamily="34" charset="-122"/>
                <a:ea typeface="微软雅黑" panose="020B0503020204020204" pitchFamily="34" charset="-122"/>
              </a:rPr>
              <a:t>基础</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2.2 </a:t>
            </a:r>
            <a:r>
              <a:rPr lang="en-US" altLang="zh-CN" b="1" dirty="0" smtClean="0">
                <a:latin typeface="微软雅黑" panose="020B0503020204020204" pitchFamily="34" charset="-122"/>
                <a:ea typeface="微软雅黑" panose="020B0503020204020204" pitchFamily="34" charset="-122"/>
              </a:rPr>
              <a:t>pandas</a:t>
            </a:r>
            <a:r>
              <a:rPr lang="zh-CN" altLang="en-US" b="1" dirty="0" smtClean="0">
                <a:latin typeface="微软雅黑" panose="020B0503020204020204" pitchFamily="34" charset="-122"/>
                <a:ea typeface="微软雅黑" panose="020B0503020204020204" pitchFamily="34" charset="-122"/>
              </a:rPr>
              <a:t>基础</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2.3 </a:t>
            </a:r>
            <a:r>
              <a:rPr lang="en-US" altLang="zh-CN" b="1" dirty="0" err="1">
                <a:latin typeface="微软雅黑" panose="020B0503020204020204" pitchFamily="34" charset="-122"/>
                <a:ea typeface="微软雅黑" panose="020B0503020204020204" pitchFamily="34" charset="-122"/>
              </a:rPr>
              <a:t>Matplotlib</a:t>
            </a:r>
            <a:r>
              <a:rPr lang="zh-CN" altLang="en-US" b="1" dirty="0">
                <a:latin typeface="微软雅黑" panose="020B0503020204020204" pitchFamily="34" charset="-122"/>
                <a:ea typeface="微软雅黑" panose="020B0503020204020204" pitchFamily="34" charset="-122"/>
              </a:rPr>
              <a:t>数据可视化</a:t>
            </a:r>
            <a:r>
              <a:rPr lang="zh-CN" altLang="en-US" b="1" dirty="0" smtClean="0">
                <a:latin typeface="微软雅黑" panose="020B0503020204020204" pitchFamily="34" charset="-122"/>
                <a:ea typeface="微软雅黑" panose="020B0503020204020204" pitchFamily="34" charset="-122"/>
              </a:rPr>
              <a:t>基础</a:t>
            </a:r>
            <a:endParaRPr lang="en-US" altLang="zh-CN" b="1" dirty="0" smtClean="0">
              <a:latin typeface="微软雅黑" panose="020B0503020204020204" pitchFamily="34" charset="-122"/>
              <a:ea typeface="微软雅黑" panose="020B0503020204020204" pitchFamily="34" charset="-122"/>
            </a:endParaRPr>
          </a:p>
          <a:p>
            <a:pPr algn="l">
              <a:lnSpc>
                <a:spcPct val="200000"/>
              </a:lnSpc>
            </a:pPr>
            <a:r>
              <a:rPr lang="en-US" altLang="zh-CN" b="1" dirty="0">
                <a:latin typeface="微软雅黑" panose="020B0503020204020204" pitchFamily="34" charset="-122"/>
                <a:ea typeface="微软雅黑" panose="020B0503020204020204" pitchFamily="34" charset="-122"/>
              </a:rPr>
              <a:t>2.4 </a:t>
            </a:r>
            <a:r>
              <a:rPr lang="zh-CN" altLang="en-US" b="1" dirty="0">
                <a:latin typeface="微软雅黑" panose="020B0503020204020204" pitchFamily="34" charset="-122"/>
                <a:ea typeface="微软雅黑" panose="020B0503020204020204" pitchFamily="34" charset="-122"/>
              </a:rPr>
              <a:t>综合案例实战 </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股票数据读取与</a:t>
            </a:r>
            <a:r>
              <a:rPr lang="en-US" altLang="zh-CN" b="1" dirty="0">
                <a:latin typeface="微软雅黑" panose="020B0503020204020204" pitchFamily="34" charset="-122"/>
                <a:ea typeface="微软雅黑" panose="020B0503020204020204" pitchFamily="34" charset="-122"/>
              </a:rPr>
              <a:t>K</a:t>
            </a:r>
            <a:r>
              <a:rPr lang="zh-CN" altLang="en-US" b="1" dirty="0">
                <a:latin typeface="微软雅黑" panose="020B0503020204020204" pitchFamily="34" charset="-122"/>
                <a:ea typeface="微软雅黑" panose="020B0503020204020204" pitchFamily="34" charset="-122"/>
              </a:rPr>
              <a:t>线图绘制</a:t>
            </a:r>
            <a:endParaRPr lang="en-US" altLang="zh-CN" b="1"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023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2.2.1 </a:t>
            </a:r>
            <a:r>
              <a:rPr lang="zh-CN" altLang="en-US" sz="2400" b="1" dirty="0">
                <a:latin typeface="微软雅黑" panose="020B0503020204020204" pitchFamily="34" charset="-122"/>
                <a:ea typeface="微软雅黑" panose="020B0503020204020204" pitchFamily="34" charset="-122"/>
              </a:rPr>
              <a:t>二维数据</a:t>
            </a:r>
            <a:r>
              <a:rPr lang="zh-CN" altLang="en-US" sz="2400" b="1" dirty="0" smtClean="0">
                <a:latin typeface="微软雅黑" panose="020B0503020204020204" pitchFamily="34" charset="-122"/>
                <a:ea typeface="微软雅黑" panose="020B0503020204020204" pitchFamily="34" charset="-122"/>
              </a:rPr>
              <a:t>表格</a:t>
            </a:r>
            <a:r>
              <a:rPr lang="en-US" altLang="zh-CN" sz="2400" b="1" dirty="0" err="1" smtClean="0">
                <a:latin typeface="微软雅黑" panose="020B0503020204020204" pitchFamily="34" charset="-122"/>
                <a:ea typeface="微软雅黑" panose="020B0503020204020204" pitchFamily="34" charset="-122"/>
              </a:rPr>
              <a:t>DataFrame</a:t>
            </a:r>
            <a:r>
              <a:rPr lang="zh-CN" altLang="en-US" sz="2400" b="1" dirty="0" smtClean="0">
                <a:latin typeface="微软雅黑" panose="020B0503020204020204" pitchFamily="34" charset="-122"/>
                <a:ea typeface="微软雅黑" panose="020B0503020204020204" pitchFamily="34" charset="-122"/>
              </a:rPr>
              <a:t>的创建</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字典</a:t>
            </a:r>
            <a:r>
              <a:rPr lang="zh-CN" altLang="en-US" sz="2400" dirty="0" smtClean="0">
                <a:latin typeface="微软雅黑" panose="020B0503020204020204" pitchFamily="34" charset="-122"/>
                <a:ea typeface="微软雅黑" panose="020B0503020204020204" pitchFamily="34" charset="-122"/>
              </a:rPr>
              <a:t>创建</a:t>
            </a:r>
            <a:r>
              <a:rPr lang="en-US" altLang="zh-CN" sz="2400" dirty="0" err="1" smtClean="0">
                <a:latin typeface="微软雅黑" panose="020B0503020204020204" pitchFamily="34" charset="-122"/>
                <a:ea typeface="微软雅黑" panose="020B0503020204020204" pitchFamily="34" charset="-122"/>
              </a:rPr>
              <a:t>DataFrame</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如果想让</a:t>
            </a:r>
            <a:r>
              <a:rPr lang="zh-CN" altLang="en-US" sz="2400" b="1" dirty="0" smtClean="0">
                <a:latin typeface="微软雅黑" panose="020B0503020204020204" pitchFamily="34" charset="-122"/>
                <a:ea typeface="微软雅黑" panose="020B0503020204020204" pitchFamily="34" charset="-122"/>
              </a:rPr>
              <a:t>字典</a:t>
            </a:r>
            <a:r>
              <a:rPr lang="zh-CN" altLang="en-US" sz="2400" b="1" dirty="0">
                <a:latin typeface="微软雅黑" panose="020B0503020204020204" pitchFamily="34" charset="-122"/>
                <a:ea typeface="微软雅黑" panose="020B0503020204020204" pitchFamily="34" charset="-122"/>
              </a:rPr>
              <a:t>键变成行</a:t>
            </a:r>
            <a:r>
              <a:rPr lang="zh-CN" altLang="en-US" sz="2400" b="1" dirty="0" smtClean="0">
                <a:latin typeface="微软雅黑" panose="020B0503020204020204" pitchFamily="34" charset="-122"/>
                <a:ea typeface="微软雅黑" panose="020B0503020204020204" pitchFamily="34" charset="-122"/>
              </a:rPr>
              <a:t>索引，</a:t>
            </a:r>
            <a:r>
              <a:rPr lang="zh-CN" altLang="en-US" sz="2400" dirty="0" smtClean="0">
                <a:latin typeface="微软雅黑" panose="020B0503020204020204" pitchFamily="34" charset="-122"/>
                <a:ea typeface="微软雅黑" panose="020B0503020204020204" pitchFamily="34" charset="-122"/>
              </a:rPr>
              <a:t>可以</a:t>
            </a:r>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from_dict</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方式，</a:t>
            </a:r>
            <a:r>
              <a:rPr lang="zh-CN" altLang="en-US" sz="2400" dirty="0">
                <a:latin typeface="微软雅黑" panose="020B0503020204020204" pitchFamily="34" charset="-122"/>
                <a:ea typeface="微软雅黑" panose="020B0503020204020204" pitchFamily="34" charset="-122"/>
              </a:rPr>
              <a:t>并同时设置</a:t>
            </a:r>
            <a:r>
              <a:rPr lang="en-US" altLang="zh-CN" sz="2400" dirty="0">
                <a:latin typeface="微软雅黑" panose="020B0503020204020204" pitchFamily="34" charset="-122"/>
                <a:ea typeface="微软雅黑" panose="020B0503020204020204" pitchFamily="34" charset="-122"/>
              </a:rPr>
              <a:t>orient</a:t>
            </a:r>
            <a:r>
              <a:rPr lang="zh-CN" altLang="en-US" sz="2400" dirty="0">
                <a:latin typeface="微软雅黑" panose="020B0503020204020204" pitchFamily="34" charset="-122"/>
                <a:ea typeface="微软雅黑" panose="020B0503020204020204" pitchFamily="34" charset="-122"/>
              </a:rPr>
              <a:t>参数为</a:t>
            </a:r>
            <a:r>
              <a:rPr lang="en-US" altLang="zh-CN" sz="2400" dirty="0">
                <a:latin typeface="微软雅黑" panose="020B0503020204020204" pitchFamily="34" charset="-122"/>
                <a:ea typeface="微软雅黑" panose="020B0503020204020204" pitchFamily="34" charset="-122"/>
              </a:rPr>
              <a:t>index</a:t>
            </a:r>
            <a:endParaRPr lang="en-US" altLang="zh-CN" sz="2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951756" y="4657853"/>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打印弹出的结果：</a:t>
            </a:r>
            <a:endParaRPr lang="en-US" altLang="zh-CN" sz="2400" dirty="0">
              <a:latin typeface="微软雅黑" panose="020B0503020204020204" pitchFamily="34" charset="-122"/>
              <a:ea typeface="微软雅黑" panose="020B0503020204020204" pitchFamily="34" charset="-122"/>
            </a:endParaRP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5195" y="3073627"/>
            <a:ext cx="8726634" cy="14593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63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981" y="4657852"/>
            <a:ext cx="2457676" cy="19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3408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30" y="1741714"/>
            <a:ext cx="5988956"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2.2.1 </a:t>
            </a:r>
            <a:r>
              <a:rPr lang="zh-CN" altLang="en-US" sz="2400" b="1" dirty="0">
                <a:latin typeface="微软雅黑" panose="020B0503020204020204" pitchFamily="34" charset="-122"/>
                <a:ea typeface="微软雅黑" panose="020B0503020204020204" pitchFamily="34" charset="-122"/>
              </a:rPr>
              <a:t>二维数据</a:t>
            </a:r>
            <a:r>
              <a:rPr lang="zh-CN" altLang="en-US" sz="2400" b="1" dirty="0" smtClean="0">
                <a:latin typeface="微软雅黑" panose="020B0503020204020204" pitchFamily="34" charset="-122"/>
                <a:ea typeface="微软雅黑" panose="020B0503020204020204" pitchFamily="34" charset="-122"/>
              </a:rPr>
              <a:t>表格</a:t>
            </a:r>
            <a:r>
              <a:rPr lang="en-US" altLang="zh-CN" sz="2400" b="1" dirty="0" err="1" smtClean="0">
                <a:latin typeface="微软雅黑" panose="020B0503020204020204" pitchFamily="34" charset="-122"/>
                <a:ea typeface="微软雅黑" panose="020B0503020204020204" pitchFamily="34" charset="-122"/>
              </a:rPr>
              <a:t>DataFrame</a:t>
            </a:r>
            <a:r>
              <a:rPr lang="zh-CN" altLang="en-US" sz="2400" b="1" dirty="0" smtClean="0">
                <a:latin typeface="微软雅黑" panose="020B0503020204020204" pitchFamily="34" charset="-122"/>
                <a:ea typeface="微软雅黑" panose="020B0503020204020204" pitchFamily="34" charset="-122"/>
              </a:rPr>
              <a:t>的创建</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smtClean="0">
                <a:latin typeface="微软雅黑" panose="020B0503020204020204" pitchFamily="34" charset="-122"/>
                <a:ea typeface="微软雅黑" panose="020B0503020204020204" pitchFamily="34" charset="-122"/>
              </a:rPr>
              <a:t>通过</a:t>
            </a:r>
            <a:r>
              <a:rPr lang="zh-CN" altLang="en-US" sz="2400" dirty="0">
                <a:latin typeface="微软雅黑" panose="020B0503020204020204" pitchFamily="34" charset="-122"/>
                <a:ea typeface="微软雅黑" panose="020B0503020204020204" pitchFamily="34" charset="-122"/>
              </a:rPr>
              <a:t>字典</a:t>
            </a:r>
            <a:r>
              <a:rPr lang="zh-CN" altLang="en-US" sz="2400" dirty="0" smtClean="0">
                <a:latin typeface="微软雅黑" panose="020B0503020204020204" pitchFamily="34" charset="-122"/>
                <a:ea typeface="微软雅黑" panose="020B0503020204020204" pitchFamily="34" charset="-122"/>
              </a:rPr>
              <a:t>创建</a:t>
            </a:r>
            <a:r>
              <a:rPr lang="en-US" altLang="zh-CN" sz="2400" dirty="0" err="1" smtClean="0">
                <a:latin typeface="微软雅黑" panose="020B0503020204020204" pitchFamily="34" charset="-122"/>
                <a:ea typeface="微软雅黑" panose="020B0503020204020204" pitchFamily="34" charset="-122"/>
              </a:rPr>
              <a:t>DataFrame</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除了通过</a:t>
            </a:r>
            <a:r>
              <a:rPr lang="en-US" altLang="zh-CN" sz="2400" dirty="0" err="1">
                <a:latin typeface="微软雅黑" panose="020B0503020204020204" pitchFamily="34" charset="-122"/>
                <a:ea typeface="微软雅黑" panose="020B0503020204020204" pitchFamily="34" charset="-122"/>
              </a:rPr>
              <a:t>from_dict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a:t>
            </a:r>
            <a:r>
              <a:rPr lang="zh-CN" altLang="en-US" sz="2400" dirty="0" smtClean="0">
                <a:latin typeface="微软雅黑" panose="020B0503020204020204" pitchFamily="34" charset="-122"/>
                <a:ea typeface="微软雅黑" panose="020B0503020204020204" pitchFamily="34" charset="-122"/>
              </a:rPr>
              <a:t>设置</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orient</a:t>
            </a:r>
            <a:r>
              <a:rPr lang="zh-CN" altLang="en-US" sz="2400" dirty="0">
                <a:latin typeface="微软雅黑" panose="020B0503020204020204" pitchFamily="34" charset="-122"/>
                <a:ea typeface="微软雅黑" panose="020B0503020204020204" pitchFamily="34" charset="-122"/>
              </a:rPr>
              <a:t>参数外，我们还可以通过</a:t>
            </a:r>
            <a:r>
              <a:rPr lang="en-US" altLang="zh-CN" sz="2400" dirty="0" err="1">
                <a:latin typeface="微软雅黑" panose="020B0503020204020204" pitchFamily="34" charset="-122"/>
                <a:ea typeface="微软雅黑" panose="020B0503020204020204" pitchFamily="34" charset="-122"/>
              </a:rPr>
              <a:t>DataFrame</a:t>
            </a:r>
            <a:r>
              <a:rPr lang="zh-CN" altLang="en-US" sz="2400" dirty="0">
                <a:latin typeface="微软雅黑" panose="020B0503020204020204" pitchFamily="34" charset="-122"/>
                <a:ea typeface="微软雅黑" panose="020B0503020204020204" pitchFamily="34" charset="-122"/>
              </a:rPr>
              <a:t>的</a:t>
            </a:r>
            <a:r>
              <a:rPr lang="en-US" altLang="zh-CN" sz="2400" dirty="0">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属性来对列表进行转置，演示代码如下：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7946463" y="2434211"/>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打印弹出的结果：</a:t>
            </a:r>
            <a:endParaRPr lang="en-US" altLang="zh-CN" sz="2400" dirty="0">
              <a:latin typeface="微软雅黑" panose="020B0503020204020204" pitchFamily="34" charset="-122"/>
              <a:ea typeface="微软雅黑" panose="020B0503020204020204" pitchFamily="34" charset="-122"/>
            </a:endParaRPr>
          </a:p>
        </p:txBody>
      </p:sp>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28" y="4312331"/>
            <a:ext cx="6832949" cy="1406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3963" y="3062515"/>
            <a:ext cx="2499378" cy="355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675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2.2.1 </a:t>
            </a:r>
            <a:r>
              <a:rPr lang="zh-CN" altLang="en-US" sz="2400" b="1" dirty="0">
                <a:latin typeface="微软雅黑" panose="020B0503020204020204" pitchFamily="34" charset="-122"/>
                <a:ea typeface="微软雅黑" panose="020B0503020204020204" pitchFamily="34" charset="-122"/>
              </a:rPr>
              <a:t>二维数据</a:t>
            </a:r>
            <a:r>
              <a:rPr lang="zh-CN" altLang="en-US" sz="2400" b="1" dirty="0" smtClean="0">
                <a:latin typeface="微软雅黑" panose="020B0503020204020204" pitchFamily="34" charset="-122"/>
                <a:ea typeface="微软雅黑" panose="020B0503020204020204" pitchFamily="34" charset="-122"/>
              </a:rPr>
              <a:t>表格</a:t>
            </a:r>
            <a:r>
              <a:rPr lang="en-US" altLang="zh-CN" sz="2400" b="1" dirty="0" err="1" smtClean="0">
                <a:latin typeface="微软雅黑" panose="020B0503020204020204" pitchFamily="34" charset="-122"/>
                <a:ea typeface="微软雅黑" panose="020B0503020204020204" pitchFamily="34" charset="-122"/>
              </a:rPr>
              <a:t>DataFrame</a:t>
            </a:r>
            <a:r>
              <a:rPr lang="zh-CN" altLang="en-US" sz="2400" b="1" dirty="0" smtClean="0">
                <a:latin typeface="微软雅黑" panose="020B0503020204020204" pitchFamily="34" charset="-122"/>
                <a:ea typeface="微软雅黑" panose="020B0503020204020204" pitchFamily="34" charset="-122"/>
              </a:rPr>
              <a:t>的创建</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通过二维数组</a:t>
            </a:r>
            <a:r>
              <a:rPr lang="zh-CN" altLang="en-US" sz="2400" dirty="0" smtClean="0">
                <a:latin typeface="微软雅黑" panose="020B0503020204020204" pitchFamily="34" charset="-122"/>
                <a:ea typeface="微软雅黑" panose="020B0503020204020204" pitchFamily="34" charset="-122"/>
              </a:rPr>
              <a:t>创建</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我们也可以通过</a:t>
            </a:r>
            <a:r>
              <a:rPr lang="en-US" altLang="zh-CN" sz="2400" dirty="0" smtClean="0">
                <a:latin typeface="微软雅黑" panose="020B0503020204020204" pitchFamily="34" charset="-122"/>
                <a:ea typeface="微软雅黑" panose="020B0503020204020204" pitchFamily="34" charset="-122"/>
              </a:rPr>
              <a:t>6.1.2</a:t>
            </a:r>
            <a:r>
              <a:rPr lang="zh-CN" altLang="en-US" sz="2400" dirty="0" smtClean="0">
                <a:latin typeface="微软雅黑" panose="020B0503020204020204" pitchFamily="34" charset="-122"/>
                <a:ea typeface="微软雅黑" panose="020B0503020204020204" pitchFamily="34" charset="-122"/>
              </a:rPr>
              <a:t>的</a:t>
            </a:r>
            <a:r>
              <a:rPr lang="en-US" altLang="zh-CN" sz="2400" dirty="0" err="1" smtClean="0">
                <a:latin typeface="微软雅黑" panose="020B0503020204020204" pitchFamily="34" charset="-122"/>
                <a:ea typeface="微软雅黑" panose="020B0503020204020204" pitchFamily="34" charset="-122"/>
              </a:rPr>
              <a:t>np.arrange</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方法来创建</a:t>
            </a:r>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978150" y="4512711"/>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打印弹出的结果：</a:t>
            </a:r>
            <a:endParaRPr lang="en-US" altLang="zh-CN" sz="2400" dirty="0">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8150" y="3120751"/>
            <a:ext cx="10235699" cy="10649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5891" y="4411111"/>
            <a:ext cx="3121251" cy="2183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8614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2.2.1 </a:t>
            </a:r>
            <a:r>
              <a:rPr lang="zh-CN" altLang="en-US" sz="2400" b="1" dirty="0">
                <a:latin typeface="微软雅黑" panose="020B0503020204020204" pitchFamily="34" charset="-122"/>
                <a:ea typeface="微软雅黑" panose="020B0503020204020204" pitchFamily="34" charset="-122"/>
              </a:rPr>
              <a:t>二维数据</a:t>
            </a:r>
            <a:r>
              <a:rPr lang="zh-CN" altLang="en-US" sz="2400" b="1" dirty="0" smtClean="0">
                <a:latin typeface="微软雅黑" panose="020B0503020204020204" pitchFamily="34" charset="-122"/>
                <a:ea typeface="微软雅黑" panose="020B0503020204020204" pitchFamily="34" charset="-122"/>
              </a:rPr>
              <a:t>表格</a:t>
            </a:r>
            <a:r>
              <a:rPr lang="en-US" altLang="zh-CN" sz="2400" b="1" dirty="0" err="1" smtClean="0">
                <a:latin typeface="微软雅黑" panose="020B0503020204020204" pitchFamily="34" charset="-122"/>
                <a:ea typeface="微软雅黑" panose="020B0503020204020204" pitchFamily="34" charset="-122"/>
              </a:rPr>
              <a:t>DataFrame</a:t>
            </a:r>
            <a:r>
              <a:rPr lang="zh-CN" altLang="en-US" sz="2400" b="1" dirty="0" smtClean="0">
                <a:latin typeface="微软雅黑" panose="020B0503020204020204" pitchFamily="34" charset="-122"/>
                <a:ea typeface="微软雅黑" panose="020B0503020204020204" pitchFamily="34" charset="-122"/>
              </a:rPr>
              <a:t>的创建</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修改</a:t>
            </a:r>
            <a:r>
              <a:rPr lang="zh-CN" altLang="en-US" sz="2400" dirty="0" smtClean="0">
                <a:latin typeface="微软雅黑" panose="020B0503020204020204" pitchFamily="34" charset="-122"/>
                <a:ea typeface="微软雅黑" panose="020B0503020204020204" pitchFamily="34" charset="-122"/>
              </a:rPr>
              <a:t>索引</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如果想设定行索引那一列的名称，可以通过</a:t>
            </a:r>
            <a:r>
              <a:rPr lang="en-US" altLang="zh-CN" sz="2400" b="1" dirty="0">
                <a:latin typeface="微软雅黑" panose="020B0503020204020204" pitchFamily="34" charset="-122"/>
                <a:ea typeface="微软雅黑" panose="020B0503020204020204" pitchFamily="34" charset="-122"/>
              </a:rPr>
              <a:t>index.name</a:t>
            </a:r>
            <a:r>
              <a:rPr lang="zh-CN" altLang="en-US" sz="2400" dirty="0">
                <a:latin typeface="微软雅黑" panose="020B0503020204020204" pitchFamily="34" charset="-122"/>
                <a:ea typeface="微软雅黑" panose="020B0503020204020204" pitchFamily="34" charset="-122"/>
              </a:rPr>
              <a:t>的方式来</a:t>
            </a:r>
            <a:r>
              <a:rPr lang="zh-CN" altLang="en-US" sz="2400" dirty="0" smtClean="0">
                <a:latin typeface="微软雅黑" panose="020B0503020204020204" pitchFamily="34" charset="-122"/>
                <a:ea typeface="微软雅黑" panose="020B0503020204020204" pitchFamily="34" charset="-122"/>
              </a:rPr>
              <a:t>设置</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978150" y="4512711"/>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打印弹出的结果：</a:t>
            </a:r>
            <a:endParaRPr lang="en-US" altLang="zh-CN" sz="2400" dirty="0">
              <a:latin typeface="微软雅黑" panose="020B0503020204020204" pitchFamily="34" charset="-122"/>
              <a:ea typeface="微软雅黑" panose="020B0503020204020204" pitchFamily="34" charset="-122"/>
            </a:endParaRPr>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0790" y="3071795"/>
            <a:ext cx="9370420" cy="13917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9203" y="4512710"/>
            <a:ext cx="2453594" cy="2051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18130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6.2.1 </a:t>
            </a:r>
            <a:r>
              <a:rPr lang="zh-CN" altLang="en-US" sz="2400" b="1" dirty="0" smtClean="0">
                <a:latin typeface="微软雅黑" panose="020B0503020204020204" pitchFamily="34" charset="-122"/>
                <a:ea typeface="微软雅黑" panose="020B0503020204020204" pitchFamily="34" charset="-122"/>
              </a:rPr>
              <a:t>二维数据表格</a:t>
            </a:r>
            <a:r>
              <a:rPr lang="en-US" altLang="zh-CN" sz="2400" b="1" dirty="0" err="1" smtClean="0">
                <a:latin typeface="微软雅黑" panose="020B0503020204020204" pitchFamily="34" charset="-122"/>
                <a:ea typeface="微软雅黑" panose="020B0503020204020204" pitchFamily="34" charset="-122"/>
              </a:rPr>
              <a:t>DataFrame</a:t>
            </a:r>
            <a:r>
              <a:rPr lang="zh-CN" altLang="en-US" sz="2400" b="1" dirty="0" smtClean="0">
                <a:latin typeface="微软雅黑" panose="020B0503020204020204" pitchFamily="34" charset="-122"/>
                <a:ea typeface="微软雅黑" panose="020B0503020204020204" pitchFamily="34" charset="-122"/>
              </a:rPr>
              <a:t>的创建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修改索引</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如果想把常规列设置为行索引，可以通过如下代码设置</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注意：</a:t>
            </a:r>
            <a:r>
              <a:rPr lang="zh-CN" altLang="en-US" sz="2400" dirty="0">
                <a:latin typeface="微软雅黑" panose="020B0503020204020204" pitchFamily="34" charset="-122"/>
                <a:ea typeface="微软雅黑" panose="020B0503020204020204" pitchFamily="34" charset="-122"/>
              </a:rPr>
              <a:t>这里</a:t>
            </a:r>
            <a:r>
              <a:rPr lang="zh-CN" altLang="en-US" sz="2400" dirty="0" smtClean="0">
                <a:latin typeface="微软雅黑" panose="020B0503020204020204" pitchFamily="34" charset="-122"/>
                <a:ea typeface="微软雅黑" panose="020B0503020204020204" pitchFamily="34" charset="-122"/>
              </a:rPr>
              <a:t>通过</a:t>
            </a:r>
            <a:r>
              <a:rPr lang="en-US" altLang="zh-CN" sz="2400" dirty="0" err="1" smtClean="0">
                <a:latin typeface="微软雅黑" panose="020B0503020204020204" pitchFamily="34" charset="-122"/>
                <a:ea typeface="微软雅黑" panose="020B0503020204020204" pitchFamily="34" charset="-122"/>
              </a:rPr>
              <a:t>set_index</a:t>
            </a:r>
            <a:r>
              <a:rPr lang="zh-CN" altLang="en-US" sz="2400" dirty="0" smtClean="0">
                <a:latin typeface="微软雅黑" panose="020B0503020204020204" pitchFamily="34" charset="-122"/>
                <a:ea typeface="微软雅黑" panose="020B0503020204020204" pitchFamily="34" charset="-122"/>
              </a:rPr>
              <a:t>之后</a:t>
            </a:r>
            <a:r>
              <a:rPr lang="zh-CN" altLang="en-US" sz="2400" dirty="0">
                <a:latin typeface="微软雅黑" panose="020B0503020204020204" pitchFamily="34" charset="-122"/>
                <a:ea typeface="微软雅黑" panose="020B0503020204020204" pitchFamily="34" charset="-122"/>
              </a:rPr>
              <a:t>并没有改变原表格结构，需要重新赋值给</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才能改变原表格，或者在，</a:t>
            </a:r>
            <a:r>
              <a:rPr lang="zh-CN" altLang="en-US" sz="2400" dirty="0" smtClean="0">
                <a:latin typeface="微软雅黑" panose="020B0503020204020204" pitchFamily="34" charset="-122"/>
                <a:ea typeface="微软雅黑" panose="020B0503020204020204" pitchFamily="34" charset="-122"/>
              </a:rPr>
              <a:t>代码</a:t>
            </a:r>
            <a:r>
              <a:rPr lang="en-US" altLang="zh-CN" sz="2400" dirty="0" err="1" smtClean="0">
                <a:latin typeface="微软雅黑" panose="020B0503020204020204" pitchFamily="34" charset="-122"/>
                <a:ea typeface="微软雅黑" panose="020B0503020204020204" pitchFamily="34" charset="-122"/>
              </a:rPr>
              <a:t>set_index</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中设置</a:t>
            </a:r>
            <a:r>
              <a:rPr lang="en-US" altLang="zh-CN" sz="2400" dirty="0" err="1">
                <a:latin typeface="微软雅黑" panose="020B0503020204020204" pitchFamily="34" charset="-122"/>
                <a:ea typeface="微软雅黑" panose="020B0503020204020204" pitchFamily="34" charset="-122"/>
              </a:rPr>
              <a:t>inplace</a:t>
            </a:r>
            <a:r>
              <a:rPr lang="zh-CN" altLang="en-US" sz="2400" dirty="0">
                <a:latin typeface="微软雅黑" panose="020B0503020204020204" pitchFamily="34" charset="-122"/>
                <a:ea typeface="微软雅黑" panose="020B0503020204020204" pitchFamily="34" charset="-122"/>
              </a:rPr>
              <a:t>参数为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，也能实现真正替换如下：</a:t>
            </a:r>
            <a:endParaRPr lang="en-US" altLang="zh-CN" sz="2400" dirty="0">
              <a:latin typeface="微软雅黑" panose="020B0503020204020204" pitchFamily="34" charset="-122"/>
              <a:ea typeface="微软雅黑" panose="020B0503020204020204" pitchFamily="34" charset="-122"/>
            </a:endParaRPr>
          </a:p>
        </p:txBody>
      </p:sp>
      <p:sp>
        <p:nvSpPr>
          <p:cNvPr id="10" name="矩形 9"/>
          <p:cNvSpPr/>
          <p:nvPr/>
        </p:nvSpPr>
        <p:spPr>
          <a:xfrm>
            <a:off x="978150" y="4512711"/>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打印弹出的结果：</a:t>
            </a:r>
            <a:endParaRPr lang="en-US" altLang="zh-CN" sz="2400" dirty="0">
              <a:latin typeface="微软雅黑" panose="020B0503020204020204" pitchFamily="34" charset="-122"/>
              <a:ea typeface="微软雅黑" panose="020B0503020204020204" pitchFamily="34" charset="-122"/>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2557" y="3671854"/>
            <a:ext cx="9946885" cy="6974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150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95788" y="4512710"/>
            <a:ext cx="2324326" cy="21411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55078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205170"/>
            <a:ext cx="10787743"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2.2.1 </a:t>
            </a:r>
            <a:r>
              <a:rPr lang="zh-CN" altLang="en-US" sz="2400" b="1" dirty="0">
                <a:latin typeface="微软雅黑" panose="020B0503020204020204" pitchFamily="34" charset="-122"/>
                <a:ea typeface="微软雅黑" panose="020B0503020204020204" pitchFamily="34" charset="-122"/>
              </a:rPr>
              <a:t>二维数据</a:t>
            </a:r>
            <a:r>
              <a:rPr lang="zh-CN" altLang="en-US" sz="2400" b="1" dirty="0" smtClean="0">
                <a:latin typeface="微软雅黑" panose="020B0503020204020204" pitchFamily="34" charset="-122"/>
                <a:ea typeface="微软雅黑" panose="020B0503020204020204" pitchFamily="34" charset="-122"/>
              </a:rPr>
              <a:t>表格</a:t>
            </a:r>
            <a:r>
              <a:rPr lang="en-US" altLang="zh-CN" sz="2400" b="1" dirty="0" err="1" smtClean="0">
                <a:latin typeface="微软雅黑" panose="020B0503020204020204" pitchFamily="34" charset="-122"/>
                <a:ea typeface="微软雅黑" panose="020B0503020204020204" pitchFamily="34" charset="-122"/>
              </a:rPr>
              <a:t>DataFrame</a:t>
            </a:r>
            <a:r>
              <a:rPr lang="zh-CN" altLang="en-US" sz="2400" b="1" dirty="0" smtClean="0">
                <a:latin typeface="微软雅黑" panose="020B0503020204020204" pitchFamily="34" charset="-122"/>
                <a:ea typeface="微软雅黑" panose="020B0503020204020204" pitchFamily="34" charset="-122"/>
              </a:rPr>
              <a:t>的</a:t>
            </a:r>
            <a:r>
              <a:rPr lang="zh-CN" altLang="en-US" sz="2400" b="1" dirty="0">
                <a:latin typeface="微软雅黑" panose="020B0503020204020204" pitchFamily="34" charset="-122"/>
                <a:ea typeface="微软雅黑" panose="020B0503020204020204" pitchFamily="34" charset="-122"/>
              </a:rPr>
              <a:t>创建</a:t>
            </a:r>
            <a:endParaRPr lang="en-US" altLang="zh-CN" sz="2400" b="1"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修改索引</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想对索引进行重命名的话，可以通过</a:t>
            </a:r>
            <a:r>
              <a:rPr lang="en-US" altLang="zh-CN" sz="2400" b="1" dirty="0">
                <a:latin typeface="微软雅黑" panose="020B0503020204020204" pitchFamily="34" charset="-122"/>
                <a:ea typeface="微软雅黑" panose="020B0503020204020204" pitchFamily="34" charset="-122"/>
              </a:rPr>
              <a:t>rename()</a:t>
            </a:r>
            <a:r>
              <a:rPr lang="zh-CN" altLang="en-US" sz="2400" dirty="0">
                <a:latin typeface="微软雅黑" panose="020B0503020204020204" pitchFamily="34" charset="-122"/>
                <a:ea typeface="微软雅黑" panose="020B0503020204020204" pitchFamily="34" charset="-122"/>
              </a:rPr>
              <a:t>函数，代码如下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注意：</a:t>
            </a:r>
            <a:r>
              <a:rPr lang="zh-CN" altLang="en-US" sz="2400" dirty="0" smtClean="0">
                <a:latin typeface="微软雅黑" panose="020B0503020204020204" pitchFamily="34" charset="-122"/>
                <a:ea typeface="微软雅黑" panose="020B0503020204020204" pitchFamily="34" charset="-122"/>
              </a:rPr>
              <a:t>想改变</a:t>
            </a:r>
            <a:r>
              <a:rPr lang="zh-CN" altLang="en-US" sz="2400" dirty="0">
                <a:latin typeface="微软雅黑" panose="020B0503020204020204" pitchFamily="34" charset="-122"/>
                <a:ea typeface="微软雅黑" panose="020B0503020204020204" pitchFamily="34" charset="-122"/>
              </a:rPr>
              <a:t>原表格</a:t>
            </a:r>
            <a:r>
              <a:rPr lang="zh-CN" altLang="en-US" sz="2400" dirty="0" smtClean="0">
                <a:latin typeface="微软雅黑" panose="020B0503020204020204" pitchFamily="34" charset="-122"/>
                <a:ea typeface="微软雅黑" panose="020B0503020204020204" pitchFamily="34" charset="-122"/>
              </a:rPr>
              <a:t>结构的方法和</a:t>
            </a:r>
            <a:r>
              <a:rPr lang="en-US" altLang="zh-CN" sz="2400" dirty="0" err="1" smtClean="0">
                <a:latin typeface="微软雅黑" panose="020B0503020204020204" pitchFamily="34" charset="-122"/>
                <a:ea typeface="微软雅黑" panose="020B0503020204020204" pitchFamily="34" charset="-122"/>
              </a:rPr>
              <a:t>set_index</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的方法一样，下面的例子我们使用了，</a:t>
            </a:r>
            <a:r>
              <a:rPr lang="en-US" altLang="zh-CN" sz="2400" dirty="0" err="1" smtClean="0">
                <a:latin typeface="微软雅黑" panose="020B0503020204020204" pitchFamily="34" charset="-122"/>
                <a:ea typeface="微软雅黑" panose="020B0503020204020204" pitchFamily="34" charset="-122"/>
              </a:rPr>
              <a:t>inplace</a:t>
            </a:r>
            <a:r>
              <a:rPr lang="en-US" altLang="zh-CN" sz="2400" dirty="0" smtClean="0">
                <a:latin typeface="微软雅黑" panose="020B0503020204020204" pitchFamily="34" charset="-122"/>
                <a:ea typeface="微软雅黑" panose="020B0503020204020204" pitchFamily="34" charset="-122"/>
              </a:rPr>
              <a:t>=True)</a:t>
            </a:r>
          </a:p>
        </p:txBody>
      </p:sp>
      <p:sp>
        <p:nvSpPr>
          <p:cNvPr id="10" name="矩形 9"/>
          <p:cNvSpPr/>
          <p:nvPr/>
        </p:nvSpPr>
        <p:spPr>
          <a:xfrm>
            <a:off x="978150" y="4306883"/>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打印弹出的结果：</a:t>
            </a:r>
            <a:endParaRPr lang="en-US" altLang="zh-CN" sz="2400" dirty="0">
              <a:latin typeface="微软雅黑" panose="020B0503020204020204" pitchFamily="34" charset="-122"/>
              <a:ea typeface="微软雅黑" panose="020B0503020204020204" pitchFamily="34"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972" y="3144162"/>
            <a:ext cx="10402052" cy="10714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7522" y="4151086"/>
            <a:ext cx="2476953" cy="25099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98501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2308324"/>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6.2.1 </a:t>
            </a:r>
            <a:r>
              <a:rPr lang="zh-CN" altLang="en-US" sz="2400" b="1" dirty="0" smtClean="0">
                <a:latin typeface="微软雅黑" panose="020B0503020204020204" pitchFamily="34" charset="-122"/>
                <a:ea typeface="微软雅黑" panose="020B0503020204020204" pitchFamily="34" charset="-122"/>
              </a:rPr>
              <a:t>二维数据表格</a:t>
            </a:r>
            <a:r>
              <a:rPr lang="en-US" altLang="zh-CN" sz="2400" b="1" dirty="0" err="1" smtClean="0">
                <a:latin typeface="微软雅黑" panose="020B0503020204020204" pitchFamily="34" charset="-122"/>
                <a:ea typeface="微软雅黑" panose="020B0503020204020204" pitchFamily="34" charset="-122"/>
              </a:rPr>
              <a:t>DataFrame</a:t>
            </a:r>
            <a:r>
              <a:rPr lang="zh-CN" altLang="en-US" sz="2400" b="1" dirty="0" smtClean="0">
                <a:latin typeface="微软雅黑" panose="020B0503020204020204" pitchFamily="34" charset="-122"/>
                <a:ea typeface="微软雅黑" panose="020B0503020204020204" pitchFamily="34" charset="-122"/>
              </a:rPr>
              <a:t>的创建</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修改索引</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如果想让行索引变成常规列，可以重置索引，代码如下</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注意：</a:t>
            </a:r>
            <a:r>
              <a:rPr lang="zh-CN" altLang="en-US" sz="2400" dirty="0">
                <a:latin typeface="微软雅黑" panose="020B0503020204020204" pitchFamily="34" charset="-122"/>
                <a:ea typeface="微软雅黑" panose="020B0503020204020204" pitchFamily="34" charset="-122"/>
              </a:rPr>
              <a:t>想改变原表格结构的方法和</a:t>
            </a:r>
            <a:r>
              <a:rPr lang="en-US" altLang="zh-CN" sz="2400" dirty="0" err="1">
                <a:latin typeface="微软雅黑" panose="020B0503020204020204" pitchFamily="34" charset="-122"/>
                <a:ea typeface="微软雅黑" panose="020B0503020204020204" pitchFamily="34" charset="-122"/>
              </a:rPr>
              <a:t>set_index</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的方法一样，下面的</a:t>
            </a:r>
            <a:r>
              <a:rPr lang="zh-CN" altLang="en-US" sz="2400" dirty="0" smtClean="0">
                <a:latin typeface="微软雅黑" panose="020B0503020204020204" pitchFamily="34" charset="-122"/>
                <a:ea typeface="微软雅黑" panose="020B0503020204020204" pitchFamily="34" charset="-122"/>
              </a:rPr>
              <a:t>例子</a:t>
            </a:r>
            <a:r>
              <a:rPr lang="zh-CN" altLang="en-US" sz="2400" dirty="0">
                <a:latin typeface="微软雅黑" panose="020B0503020204020204" pitchFamily="34" charset="-122"/>
                <a:ea typeface="微软雅黑" panose="020B0503020204020204" pitchFamily="34" charset="-122"/>
              </a:rPr>
              <a:t>同样需要将其重新赋值给</a:t>
            </a:r>
            <a:r>
              <a:rPr lang="en-US" altLang="zh-CN" sz="2400" dirty="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变量</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978150" y="4512711"/>
            <a:ext cx="2646878" cy="461665"/>
          </a:xfrm>
          <a:prstGeom prst="rect">
            <a:avLst/>
          </a:prstGeom>
        </p:spPr>
        <p:txBody>
          <a:bodyPr wrap="none">
            <a:spAutoFit/>
          </a:bodyPr>
          <a:lstStyle/>
          <a:p>
            <a:r>
              <a:rPr lang="zh-CN" altLang="en-US" sz="2400" dirty="0" smtClean="0">
                <a:latin typeface="微软雅黑" panose="020B0503020204020204" pitchFamily="34" charset="-122"/>
                <a:ea typeface="微软雅黑" panose="020B0503020204020204" pitchFamily="34" charset="-122"/>
              </a:rPr>
              <a:t>打印弹出的结果：</a:t>
            </a:r>
            <a:endParaRPr lang="en-US" altLang="zh-CN" sz="2400" dirty="0">
              <a:latin typeface="微软雅黑" panose="020B0503020204020204" pitchFamily="34" charset="-122"/>
              <a:ea typeface="微软雅黑" panose="020B0503020204020204" pitchFamily="34" charset="-122"/>
            </a:endParaRPr>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0283" y="3551831"/>
            <a:ext cx="3951429" cy="860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5603" y="4512711"/>
            <a:ext cx="2700791" cy="19225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65264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2.2.2 </a:t>
            </a:r>
            <a:r>
              <a:rPr lang="en-US" altLang="zh-CN" sz="2400" b="1" dirty="0">
                <a:latin typeface="微软雅黑" panose="020B0503020204020204" pitchFamily="34" charset="-122"/>
                <a:ea typeface="微软雅黑" panose="020B0503020204020204" pitchFamily="34" charset="-122"/>
              </a:rPr>
              <a:t>Excel</a:t>
            </a:r>
            <a:r>
              <a:rPr lang="zh-CN" altLang="en-US" sz="2400" b="1" dirty="0">
                <a:latin typeface="微软雅黑" panose="020B0503020204020204" pitchFamily="34" charset="-122"/>
                <a:ea typeface="微软雅黑" panose="020B0503020204020204" pitchFamily="34" charset="-122"/>
              </a:rPr>
              <a:t>等文件的读取和</a:t>
            </a:r>
            <a:r>
              <a:rPr lang="zh-CN" altLang="en-US" sz="2400" b="1" dirty="0" smtClean="0">
                <a:latin typeface="微软雅黑" panose="020B0503020204020204" pitchFamily="34" charset="-122"/>
                <a:ea typeface="微软雅黑" panose="020B0503020204020204" pitchFamily="34" charset="-122"/>
              </a:rPr>
              <a:t>写入</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通过</a:t>
            </a:r>
            <a:r>
              <a:rPr lang="en-US" altLang="zh-CN" sz="2400" dirty="0" smtClean="0">
                <a:latin typeface="微软雅黑" panose="020B0503020204020204" pitchFamily="34" charset="-122"/>
                <a:ea typeface="微软雅黑" panose="020B0503020204020204" pitchFamily="34" charset="-122"/>
              </a:rPr>
              <a:t>pandas</a:t>
            </a:r>
            <a:r>
              <a:rPr lang="zh-CN" altLang="en-US" sz="2400" dirty="0" smtClean="0">
                <a:latin typeface="微软雅黑" panose="020B0503020204020204" pitchFamily="34" charset="-122"/>
                <a:ea typeface="微软雅黑" panose="020B0503020204020204" pitchFamily="34" charset="-122"/>
              </a:rPr>
              <a:t>本</a:t>
            </a:r>
            <a:r>
              <a:rPr lang="zh-CN" altLang="en-US" sz="2400" dirty="0">
                <a:latin typeface="微软雅黑" panose="020B0503020204020204" pitchFamily="34" charset="-122"/>
                <a:ea typeface="微软雅黑" panose="020B0503020204020204" pitchFamily="34" charset="-122"/>
              </a:rPr>
              <a:t>节以</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CSV</a:t>
            </a:r>
            <a:r>
              <a:rPr lang="zh-CN" altLang="en-US" sz="2400" dirty="0">
                <a:latin typeface="微软雅黑" panose="020B0503020204020204" pitchFamily="34" charset="-122"/>
                <a:ea typeface="微软雅黑" panose="020B0503020204020204" pitchFamily="34" charset="-122"/>
              </a:rPr>
              <a:t>文件讲解一下如何进行文件的读取和</a:t>
            </a:r>
            <a:r>
              <a:rPr lang="zh-CN" altLang="en-US" sz="2400" dirty="0" smtClean="0">
                <a:latin typeface="微软雅黑" panose="020B0503020204020204" pitchFamily="34" charset="-122"/>
                <a:ea typeface="微软雅黑" panose="020B0503020204020204" pitchFamily="34" charset="-122"/>
              </a:rPr>
              <a:t>写入</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文件读取 </a:t>
            </a:r>
            <a:r>
              <a:rPr lang="en-US" altLang="zh-CN" sz="2400" dirty="0" smtClean="0">
                <a:latin typeface="微软雅黑" panose="020B0503020204020204" pitchFamily="34" charset="-122"/>
                <a:ea typeface="微软雅黑" panose="020B0503020204020204" pitchFamily="34" charset="-122"/>
              </a:rPr>
              <a:t>- Excel</a:t>
            </a:r>
          </a:p>
          <a:p>
            <a:r>
              <a:rPr lang="zh-CN" altLang="en-US" sz="2400" dirty="0">
                <a:latin typeface="微软雅黑" panose="020B0503020204020204" pitchFamily="34" charset="-122"/>
                <a:ea typeface="微软雅黑" panose="020B0503020204020204" pitchFamily="34" charset="-122"/>
              </a:rPr>
              <a:t>输入以下代码，用于读取</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p:txBody>
      </p:sp>
      <p:sp>
        <p:nvSpPr>
          <p:cNvPr id="10" name="矩形 9"/>
          <p:cNvSpPr/>
          <p:nvPr/>
        </p:nvSpPr>
        <p:spPr>
          <a:xfrm>
            <a:off x="978149" y="4974376"/>
            <a:ext cx="7028527" cy="461665"/>
          </a:xfrm>
          <a:prstGeom prst="rect">
            <a:avLst/>
          </a:prstGeom>
        </p:spPr>
        <p:txBody>
          <a:bodyPr wrap="none">
            <a:spAutoFit/>
          </a:bodyPr>
          <a:lstStyle/>
          <a:p>
            <a:r>
              <a:rPr lang="zh-CN" altLang="en-US" sz="2400" b="1" dirty="0" smtClean="0">
                <a:latin typeface="微软雅黑" panose="020B0503020204020204" pitchFamily="34" charset="-122"/>
                <a:ea typeface="微软雅黑" panose="020B0503020204020204" pitchFamily="34" charset="-122"/>
              </a:rPr>
              <a:t>注意：</a:t>
            </a:r>
            <a:r>
              <a:rPr lang="zh-CN" altLang="en-US" sz="2400" dirty="0" smtClean="0">
                <a:latin typeface="微软雅黑" panose="020B0503020204020204" pitchFamily="34" charset="-122"/>
                <a:ea typeface="微软雅黑" panose="020B0503020204020204" pitchFamily="34" charset="-122"/>
              </a:rPr>
              <a:t>如果</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2003</a:t>
            </a:r>
            <a:r>
              <a:rPr lang="zh-CN" altLang="en-US" sz="2400" dirty="0" smtClean="0">
                <a:latin typeface="微软雅黑" panose="020B0503020204020204" pitchFamily="34" charset="-122"/>
                <a:ea typeface="微软雅黑" panose="020B0503020204020204" pitchFamily="34" charset="-122"/>
              </a:rPr>
              <a:t>年前的版本</a:t>
            </a:r>
            <a:r>
              <a:rPr lang="zh-CN" altLang="en-US" sz="2400" dirty="0">
                <a:latin typeface="微软雅黑" panose="020B0503020204020204" pitchFamily="34" charset="-122"/>
                <a:ea typeface="微软雅黑" panose="020B0503020204020204" pitchFamily="34" charset="-122"/>
              </a:rPr>
              <a:t>其后缀则为</a:t>
            </a:r>
            <a:r>
              <a:rPr lang="en-US" altLang="zh-CN" sz="2400" dirty="0" err="1">
                <a:latin typeface="微软雅黑" panose="020B0503020204020204" pitchFamily="34" charset="-122"/>
                <a:ea typeface="微软雅黑" panose="020B0503020204020204" pitchFamily="34" charset="-122"/>
              </a:rPr>
              <a:t>xls</a:t>
            </a:r>
            <a:endParaRPr lang="en-US" altLang="zh-CN" sz="2400" dirty="0">
              <a:latin typeface="微软雅黑" panose="020B0503020204020204" pitchFamily="34" charset="-122"/>
              <a:ea typeface="微软雅黑" panose="020B0503020204020204" pitchFamily="34" charset="-122"/>
            </a:endParaRP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0538" y="3429000"/>
            <a:ext cx="5265920" cy="10837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02622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2.2.2 </a:t>
            </a:r>
            <a:r>
              <a:rPr lang="en-US" altLang="zh-CN" sz="2400" b="1" dirty="0">
                <a:latin typeface="微软雅黑" panose="020B0503020204020204" pitchFamily="34" charset="-122"/>
                <a:ea typeface="微软雅黑" panose="020B0503020204020204" pitchFamily="34" charset="-122"/>
              </a:rPr>
              <a:t>Excel</a:t>
            </a:r>
            <a:r>
              <a:rPr lang="zh-CN" altLang="en-US" sz="2400" b="1" dirty="0">
                <a:latin typeface="微软雅黑" panose="020B0503020204020204" pitchFamily="34" charset="-122"/>
                <a:ea typeface="微软雅黑" panose="020B0503020204020204" pitchFamily="34" charset="-122"/>
              </a:rPr>
              <a:t>等文件的读取和</a:t>
            </a:r>
            <a:r>
              <a:rPr lang="zh-CN" altLang="en-US" sz="2400" b="1" dirty="0" smtClean="0">
                <a:latin typeface="微软雅黑" panose="020B0503020204020204" pitchFamily="34" charset="-122"/>
                <a:ea typeface="微软雅黑" panose="020B0503020204020204" pitchFamily="34" charset="-122"/>
              </a:rPr>
              <a:t>写入</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文件读取 </a:t>
            </a:r>
            <a:r>
              <a:rPr lang="en-US" altLang="zh-CN" sz="2400" dirty="0" smtClean="0">
                <a:latin typeface="微软雅黑" panose="020B0503020204020204" pitchFamily="34" charset="-122"/>
                <a:ea typeface="微软雅黑" panose="020B0503020204020204" pitchFamily="34" charset="-122"/>
              </a:rPr>
              <a:t>- Excel</a:t>
            </a:r>
          </a:p>
          <a:p>
            <a:r>
              <a:rPr lang="zh-CN" altLang="en-US" sz="2400" dirty="0">
                <a:latin typeface="微软雅黑" panose="020B0503020204020204" pitchFamily="34" charset="-122"/>
                <a:ea typeface="微软雅黑" panose="020B0503020204020204" pitchFamily="34" charset="-122"/>
              </a:rPr>
              <a:t>其中</a:t>
            </a:r>
            <a:r>
              <a:rPr lang="en-US" altLang="zh-CN" sz="2400" dirty="0" err="1">
                <a:latin typeface="微软雅黑" panose="020B0503020204020204" pitchFamily="34" charset="-122"/>
                <a:ea typeface="微软雅黑" panose="020B0503020204020204" pitchFamily="34" charset="-122"/>
              </a:rPr>
              <a:t>read_excel</a:t>
            </a:r>
            <a:r>
              <a:rPr lang="zh-CN" altLang="en-US" sz="2400" dirty="0">
                <a:latin typeface="微软雅黑" panose="020B0503020204020204" pitchFamily="34" charset="-122"/>
                <a:ea typeface="微软雅黑" panose="020B0503020204020204" pitchFamily="34" charset="-122"/>
              </a:rPr>
              <a:t>还可以设定参数，使用方式如下：</a:t>
            </a:r>
            <a:endParaRPr lang="en-US" altLang="zh-CN" sz="2400" dirty="0" smtClean="0">
              <a:latin typeface="微软雅黑" panose="020B0503020204020204" pitchFamily="34" charset="-122"/>
              <a:ea typeface="微软雅黑" panose="020B0503020204020204" pitchFamily="34" charset="-122"/>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6726" y="2665657"/>
            <a:ext cx="7978547" cy="6450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702128" y="3764393"/>
            <a:ext cx="10787743" cy="1938992"/>
          </a:xfrm>
          <a:prstGeom prst="rect">
            <a:avLst/>
          </a:prstGeom>
        </p:spPr>
        <p:txBody>
          <a:bodyPr wrap="square">
            <a:spAutoFit/>
          </a:bodyPr>
          <a:lstStyle/>
          <a:p>
            <a:r>
              <a:rPr lang="en-US" altLang="zh-CN" sz="2400" dirty="0" err="1">
                <a:latin typeface="微软雅黑" panose="020B0503020204020204" pitchFamily="34" charset="-122"/>
                <a:ea typeface="微软雅黑" panose="020B0503020204020204" pitchFamily="34" charset="-122"/>
              </a:rPr>
              <a:t>sheet_name</a:t>
            </a:r>
            <a:r>
              <a:rPr lang="zh-CN" altLang="en-US" sz="2400" dirty="0">
                <a:latin typeface="微软雅黑" panose="020B0503020204020204" pitchFamily="34" charset="-122"/>
                <a:ea typeface="微软雅黑" panose="020B0503020204020204" pitchFamily="34" charset="-122"/>
              </a:rPr>
              <a:t>：指定</a:t>
            </a:r>
            <a:r>
              <a:rPr lang="en-US" altLang="zh-CN" sz="2400" dirty="0">
                <a:latin typeface="微软雅黑" panose="020B0503020204020204" pitchFamily="34" charset="-122"/>
                <a:ea typeface="微软雅黑" panose="020B0503020204020204" pitchFamily="34" charset="-122"/>
              </a:rPr>
              <a:t>sheet</a:t>
            </a:r>
            <a:r>
              <a:rPr lang="zh-CN" altLang="en-US" sz="2400" dirty="0">
                <a:latin typeface="微软雅黑" panose="020B0503020204020204" pitchFamily="34" charset="-122"/>
                <a:ea typeface="微软雅黑" panose="020B0503020204020204" pitchFamily="34" charset="-122"/>
              </a:rPr>
              <a:t>表，可以输入</a:t>
            </a:r>
            <a:r>
              <a:rPr lang="en-US" altLang="zh-CN" sz="2400" dirty="0">
                <a:latin typeface="微软雅黑" panose="020B0503020204020204" pitchFamily="34" charset="-122"/>
                <a:ea typeface="微软雅黑" panose="020B0503020204020204" pitchFamily="34" charset="-122"/>
              </a:rPr>
              <a:t>sheet</a:t>
            </a:r>
            <a:r>
              <a:rPr lang="zh-CN" altLang="en-US" sz="2400" dirty="0">
                <a:latin typeface="微软雅黑" panose="020B0503020204020204" pitchFamily="34" charset="-122"/>
                <a:ea typeface="微软雅黑" panose="020B0503020204020204" pitchFamily="34" charset="-122"/>
              </a:rPr>
              <a:t>名称，也可以为数字（默认为</a:t>
            </a:r>
            <a:r>
              <a:rPr lang="en-US" altLang="zh-CN" sz="2400" dirty="0">
                <a:latin typeface="微软雅黑" panose="020B0503020204020204" pitchFamily="34" charset="-122"/>
                <a:ea typeface="微软雅黑" panose="020B0503020204020204" pitchFamily="34" charset="-122"/>
              </a:rPr>
              <a:t>0</a:t>
            </a:r>
            <a:r>
              <a:rPr lang="zh-CN" altLang="en-US" sz="2400" dirty="0" smtClean="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也</a:t>
            </a:r>
            <a:r>
              <a:rPr lang="zh-CN" altLang="en-US" sz="2400" dirty="0">
                <a:latin typeface="微软雅黑" panose="020B0503020204020204" pitchFamily="34" charset="-122"/>
                <a:ea typeface="微软雅黑" panose="020B0503020204020204" pitchFamily="34" charset="-122"/>
              </a:rPr>
              <a:t>即第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a:t>
            </a:r>
            <a:r>
              <a:rPr lang="en-US" altLang="zh-CN" sz="2400" dirty="0">
                <a:latin typeface="微软雅黑" panose="020B0503020204020204" pitchFamily="34" charset="-122"/>
                <a:ea typeface="微软雅黑" panose="020B0503020204020204" pitchFamily="34" charset="-122"/>
              </a:rPr>
              <a:t>sheet</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encoding</a:t>
            </a:r>
            <a:r>
              <a:rPr lang="zh-CN" altLang="en-US" sz="2400" dirty="0" smtClean="0">
                <a:latin typeface="微软雅黑" panose="020B0503020204020204" pitchFamily="34" charset="-122"/>
                <a:ea typeface="微软雅黑" panose="020B0503020204020204" pitchFamily="34" charset="-122"/>
              </a:rPr>
              <a:t>：    指定</a:t>
            </a:r>
            <a:r>
              <a:rPr lang="zh-CN" altLang="en-US" sz="2400" dirty="0">
                <a:latin typeface="微软雅黑" panose="020B0503020204020204" pitchFamily="34" charset="-122"/>
                <a:ea typeface="微软雅黑" panose="020B0503020204020204" pitchFamily="34" charset="-122"/>
              </a:rPr>
              <a:t>文件编码方式，如果出现中文乱码的时候，这个参数就</a:t>
            </a:r>
            <a:r>
              <a:rPr lang="zh-CN" altLang="en-US" sz="2400" dirty="0" smtClean="0">
                <a:latin typeface="微软雅黑" panose="020B0503020204020204" pitchFamily="34" charset="-122"/>
                <a:ea typeface="微软雅黑" panose="020B0503020204020204" pitchFamily="34" charset="-122"/>
              </a:rPr>
              <a:t>很</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重要了</a:t>
            </a:r>
            <a:r>
              <a:rPr lang="zh-CN" altLang="en-US" sz="2400" dirty="0">
                <a:latin typeface="微软雅黑" panose="020B0503020204020204" pitchFamily="34" charset="-122"/>
                <a:ea typeface="微软雅黑" panose="020B0503020204020204" pitchFamily="34" charset="-122"/>
              </a:rPr>
              <a:t>，一般是</a:t>
            </a:r>
            <a:r>
              <a:rPr lang="en-US" altLang="zh-CN" sz="2400" dirty="0">
                <a:latin typeface="微软雅黑" panose="020B0503020204020204" pitchFamily="34" charset="-122"/>
                <a:ea typeface="微软雅黑" panose="020B0503020204020204" pitchFamily="34" charset="-122"/>
              </a:rPr>
              <a:t>utf-8</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gbk</a:t>
            </a:r>
            <a:r>
              <a:rPr lang="zh-CN" altLang="en-US" sz="2400" dirty="0">
                <a:latin typeface="微软雅黑" panose="020B0503020204020204" pitchFamily="34" charset="-122"/>
                <a:ea typeface="微软雅黑" panose="020B0503020204020204" pitchFamily="34" charset="-122"/>
              </a:rPr>
              <a:t>这</a:t>
            </a:r>
            <a:r>
              <a:rPr lang="zh-CN" altLang="en-US" sz="2400" dirty="0" smtClean="0">
                <a:latin typeface="微软雅黑" panose="020B0503020204020204" pitchFamily="34" charset="-122"/>
                <a:ea typeface="微软雅黑" panose="020B0503020204020204" pitchFamily="34" charset="-122"/>
              </a:rPr>
              <a:t>两种</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index_col</a:t>
            </a:r>
            <a:r>
              <a:rPr lang="zh-CN" altLang="en-US" sz="2400" dirty="0" smtClean="0">
                <a:latin typeface="微软雅黑" panose="020B0503020204020204" pitchFamily="34" charset="-122"/>
                <a:ea typeface="微软雅黑" panose="020B0503020204020204" pitchFamily="34" charset="-122"/>
              </a:rPr>
              <a:t>：    设置</a:t>
            </a:r>
            <a:r>
              <a:rPr lang="zh-CN" altLang="en-US" sz="2400" dirty="0">
                <a:latin typeface="微软雅黑" panose="020B0503020204020204" pitchFamily="34" charset="-122"/>
                <a:ea typeface="微软雅黑" panose="020B0503020204020204" pitchFamily="34" charset="-122"/>
              </a:rPr>
              <a:t>某一列设置为行索引。</a:t>
            </a:r>
          </a:p>
        </p:txBody>
      </p:sp>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263855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2.2.2 </a:t>
            </a:r>
            <a:r>
              <a:rPr lang="en-US" altLang="zh-CN" sz="2400" b="1" dirty="0">
                <a:latin typeface="微软雅黑" panose="020B0503020204020204" pitchFamily="34" charset="-122"/>
                <a:ea typeface="微软雅黑" panose="020B0503020204020204" pitchFamily="34" charset="-122"/>
              </a:rPr>
              <a:t>Excel</a:t>
            </a:r>
            <a:r>
              <a:rPr lang="zh-CN" altLang="en-US" sz="2400" b="1" dirty="0">
                <a:latin typeface="微软雅黑" panose="020B0503020204020204" pitchFamily="34" charset="-122"/>
                <a:ea typeface="微软雅黑" panose="020B0503020204020204" pitchFamily="34" charset="-122"/>
              </a:rPr>
              <a:t>等文件的读取和</a:t>
            </a:r>
            <a:r>
              <a:rPr lang="zh-CN" altLang="en-US" sz="2400" b="1" dirty="0" smtClean="0">
                <a:latin typeface="微软雅黑" panose="020B0503020204020204" pitchFamily="34" charset="-122"/>
                <a:ea typeface="微软雅黑" panose="020B0503020204020204" pitchFamily="34" charset="-122"/>
              </a:rPr>
              <a:t>写入</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文件读取 </a:t>
            </a:r>
            <a:r>
              <a:rPr lang="en-US" altLang="zh-CN" sz="2400" dirty="0" smtClean="0">
                <a:latin typeface="微软雅黑" panose="020B0503020204020204" pitchFamily="34" charset="-122"/>
                <a:ea typeface="微软雅黑" panose="020B0503020204020204" pitchFamily="34" charset="-122"/>
              </a:rPr>
              <a:t>- CVS</a:t>
            </a:r>
          </a:p>
          <a:p>
            <a:r>
              <a:rPr lang="zh-CN" altLang="en-US" sz="2400" dirty="0">
                <a:latin typeface="微软雅黑" panose="020B0503020204020204" pitchFamily="34" charset="-122"/>
                <a:ea typeface="微软雅黑" panose="020B0503020204020204" pitchFamily="34" charset="-122"/>
              </a:rPr>
              <a:t>输入以下代码，用于读取</a:t>
            </a:r>
            <a:r>
              <a:rPr lang="en-US" altLang="zh-CN" sz="2400" dirty="0">
                <a:latin typeface="微软雅黑" panose="020B0503020204020204" pitchFamily="34" charset="-122"/>
                <a:ea typeface="微软雅黑" panose="020B0503020204020204" pitchFamily="34" charset="-122"/>
              </a:rPr>
              <a:t>CSV</a:t>
            </a:r>
            <a:r>
              <a:rPr lang="zh-CN" altLang="en-US" sz="2400" dirty="0">
                <a:latin typeface="微软雅黑" panose="020B0503020204020204" pitchFamily="34" charset="-122"/>
                <a:ea typeface="微软雅黑" panose="020B0503020204020204" pitchFamily="34" charset="-122"/>
              </a:rPr>
              <a:t>文件：</a:t>
            </a:r>
            <a:endParaRPr lang="en-US" altLang="zh-CN" sz="2400" dirty="0" smtClean="0">
              <a:latin typeface="微软雅黑" panose="020B0503020204020204" pitchFamily="34" charset="-122"/>
              <a:ea typeface="微软雅黑" panose="020B0503020204020204" pitchFamily="34" charset="-122"/>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981" y="3232327"/>
            <a:ext cx="4970038" cy="7881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10507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85334" y="497283"/>
            <a:ext cx="11421332" cy="1815882"/>
          </a:xfrm>
          <a:prstGeom prst="rect">
            <a:avLst/>
          </a:prstGeom>
        </p:spPr>
        <p:txBody>
          <a:bodyPr wrap="none">
            <a:spAutoFit/>
          </a:bodyPr>
          <a:lstStyle/>
          <a:p>
            <a:pPr algn="ctr"/>
            <a:r>
              <a:rPr lang="zh-CN" altLang="en-US" sz="5600" b="1" dirty="0" smtClean="0">
                <a:latin typeface="微软雅黑" panose="020B0503020204020204" pitchFamily="34" charset="-122"/>
                <a:ea typeface="微软雅黑" panose="020B0503020204020204" pitchFamily="34" charset="-122"/>
              </a:rPr>
              <a:t>第二</a:t>
            </a:r>
            <a:r>
              <a:rPr lang="zh-CN" altLang="en-US" sz="5600" b="1" dirty="0">
                <a:latin typeface="微软雅黑" panose="020B0503020204020204" pitchFamily="34" charset="-122"/>
                <a:ea typeface="微软雅黑" panose="020B0503020204020204" pitchFamily="34" charset="-122"/>
              </a:rPr>
              <a:t>章 数据分析的武器</a:t>
            </a:r>
            <a:r>
              <a:rPr lang="zh-CN" altLang="en-US" sz="5600" b="1" dirty="0" smtClean="0">
                <a:latin typeface="微软雅黑" panose="020B0503020204020204" pitchFamily="34" charset="-122"/>
                <a:ea typeface="微软雅黑" panose="020B0503020204020204" pitchFamily="34" charset="-122"/>
              </a:rPr>
              <a:t>：</a:t>
            </a:r>
            <a:endParaRPr lang="en-US" altLang="zh-CN" sz="5600" b="1" dirty="0" smtClean="0">
              <a:latin typeface="微软雅黑" panose="020B0503020204020204" pitchFamily="34" charset="-122"/>
              <a:ea typeface="微软雅黑" panose="020B0503020204020204" pitchFamily="34" charset="-122"/>
            </a:endParaRPr>
          </a:p>
          <a:p>
            <a:r>
              <a:rPr lang="en-US" altLang="zh-CN" sz="5600" b="1" dirty="0" err="1" smtClean="0">
                <a:latin typeface="微软雅黑" panose="020B0503020204020204" pitchFamily="34" charset="-122"/>
                <a:ea typeface="微软雅黑" panose="020B0503020204020204" pitchFamily="34" charset="-122"/>
              </a:rPr>
              <a:t>Numpy</a:t>
            </a:r>
            <a:r>
              <a:rPr lang="zh-CN" altLang="en-US" sz="5600" b="1" dirty="0" smtClean="0">
                <a:latin typeface="微软雅黑" panose="020B0503020204020204" pitchFamily="34" charset="-122"/>
                <a:ea typeface="微软雅黑" panose="020B0503020204020204" pitchFamily="34" charset="-122"/>
              </a:rPr>
              <a:t>、</a:t>
            </a:r>
            <a:r>
              <a:rPr lang="en-US" altLang="zh-CN" sz="5600" b="1" dirty="0" smtClean="0">
                <a:latin typeface="微软雅黑" panose="020B0503020204020204" pitchFamily="34" charset="-122"/>
                <a:ea typeface="微软雅黑" panose="020B0503020204020204" pitchFamily="34" charset="-122"/>
              </a:rPr>
              <a:t>pandas</a:t>
            </a:r>
            <a:r>
              <a:rPr lang="zh-CN" altLang="en-US" sz="5600" b="1" dirty="0" smtClean="0">
                <a:latin typeface="微软雅黑" panose="020B0503020204020204" pitchFamily="34" charset="-122"/>
                <a:ea typeface="微软雅黑" panose="020B0503020204020204" pitchFamily="34" charset="-122"/>
              </a:rPr>
              <a:t>与</a:t>
            </a:r>
            <a:r>
              <a:rPr lang="en-US" altLang="zh-CN" sz="5600" b="1" dirty="0" err="1">
                <a:latin typeface="微软雅黑" panose="020B0503020204020204" pitchFamily="34" charset="-122"/>
                <a:ea typeface="微软雅黑" panose="020B0503020204020204" pitchFamily="34" charset="-122"/>
              </a:rPr>
              <a:t>Matplotlib</a:t>
            </a:r>
            <a:r>
              <a:rPr lang="zh-CN" altLang="en-US" sz="5600" b="1" dirty="0">
                <a:latin typeface="微软雅黑" panose="020B0503020204020204" pitchFamily="34" charset="-122"/>
                <a:ea typeface="微软雅黑" panose="020B0503020204020204" pitchFamily="34" charset="-122"/>
              </a:rPr>
              <a:t>库</a:t>
            </a:r>
            <a:endParaRPr lang="zh-CN" altLang="en-US" sz="5600" dirty="0">
              <a:latin typeface="微软雅黑" panose="020B0503020204020204" pitchFamily="34" charset="-122"/>
              <a:ea typeface="微软雅黑" panose="020B0503020204020204" pitchFamily="34" charset="-122"/>
            </a:endParaRPr>
          </a:p>
        </p:txBody>
      </p:sp>
      <p:sp>
        <p:nvSpPr>
          <p:cNvPr id="5" name="内容占位符 2"/>
          <p:cNvSpPr txBox="1">
            <a:spLocks/>
          </p:cNvSpPr>
          <p:nvPr/>
        </p:nvSpPr>
        <p:spPr>
          <a:xfrm>
            <a:off x="838200" y="2609397"/>
            <a:ext cx="10515600" cy="337048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zh-CN" altLang="en-US" dirty="0">
                <a:latin typeface="微软雅黑" panose="020B0503020204020204" pitchFamily="34" charset="-122"/>
                <a:ea typeface="微软雅黑" panose="020B0503020204020204" pitchFamily="34" charset="-122"/>
              </a:rPr>
              <a:t>这一章变将讲解数据分析的三个常用的</a:t>
            </a:r>
            <a:r>
              <a:rPr lang="zh-CN" altLang="en-US" dirty="0" smtClean="0">
                <a:latin typeface="微软雅黑" panose="020B0503020204020204" pitchFamily="34" charset="-122"/>
                <a:ea typeface="微软雅黑" panose="020B0503020204020204" pitchFamily="34" charset="-122"/>
              </a:rPr>
              <a:t>武器</a:t>
            </a:r>
            <a:r>
              <a:rPr lang="en-US" altLang="zh-CN" dirty="0" err="1" smtClean="0">
                <a:latin typeface="微软雅黑" panose="020B0503020204020204" pitchFamily="34" charset="-122"/>
                <a:ea typeface="微软雅黑" panose="020B0503020204020204" pitchFamily="34" charset="-122"/>
              </a:rPr>
              <a:t>Numpy</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pandas</a:t>
            </a:r>
            <a:r>
              <a:rPr lang="zh-CN" altLang="en-US" dirty="0" smtClean="0">
                <a:latin typeface="微软雅黑" panose="020B0503020204020204" pitchFamily="34" charset="-122"/>
                <a:ea typeface="微软雅黑" panose="020B0503020204020204" pitchFamily="34" charset="-122"/>
              </a:rPr>
              <a:t>与</a:t>
            </a:r>
            <a:r>
              <a:rPr lang="en-US" altLang="zh-CN" dirty="0" err="1">
                <a:latin typeface="微软雅黑" panose="020B0503020204020204" pitchFamily="34" charset="-122"/>
                <a:ea typeface="微软雅黑" panose="020B0503020204020204" pitchFamily="34" charset="-122"/>
              </a:rPr>
              <a:t>Matplotlib</a:t>
            </a:r>
            <a:r>
              <a:rPr lang="zh-CN" altLang="en-US" dirty="0">
                <a:latin typeface="微软雅黑" panose="020B0503020204020204" pitchFamily="34" charset="-122"/>
                <a:ea typeface="微软雅黑" panose="020B0503020204020204" pitchFamily="34" charset="-122"/>
              </a:rPr>
              <a:t>库，</a:t>
            </a:r>
            <a:r>
              <a:rPr lang="zh-CN" altLang="en-US" dirty="0" smtClean="0">
                <a:latin typeface="微软雅黑" panose="020B0503020204020204" pitchFamily="34" charset="-122"/>
                <a:ea typeface="微软雅黑" panose="020B0503020204020204" pitchFamily="34" charset="-122"/>
              </a:rPr>
              <a:t>其中</a:t>
            </a:r>
            <a:r>
              <a:rPr lang="en-US" altLang="zh-CN" dirty="0" err="1" smtClean="0">
                <a:latin typeface="微软雅黑" panose="020B0503020204020204" pitchFamily="34" charset="-122"/>
                <a:ea typeface="微软雅黑" panose="020B0503020204020204" pitchFamily="34" charset="-122"/>
              </a:rPr>
              <a:t>Numpy</a:t>
            </a:r>
            <a:r>
              <a:rPr lang="zh-CN" altLang="en-US" dirty="0" smtClean="0">
                <a:latin typeface="微软雅黑" panose="020B0503020204020204" pitchFamily="34" charset="-122"/>
                <a:ea typeface="微软雅黑" panose="020B0503020204020204" pitchFamily="34" charset="-122"/>
              </a:rPr>
              <a:t>库是</a:t>
            </a:r>
            <a:r>
              <a:rPr lang="en-US" altLang="zh-CN" dirty="0" smtClean="0">
                <a:latin typeface="微软雅黑" panose="020B0503020204020204" pitchFamily="34" charset="-122"/>
                <a:ea typeface="微软雅黑" panose="020B0503020204020204" pitchFamily="34" charset="-122"/>
              </a:rPr>
              <a:t>pandas</a:t>
            </a:r>
            <a:r>
              <a:rPr lang="zh-CN" altLang="en-US" dirty="0" smtClean="0">
                <a:latin typeface="微软雅黑" panose="020B0503020204020204" pitchFamily="34" charset="-122"/>
                <a:ea typeface="微软雅黑" panose="020B0503020204020204" pitchFamily="34" charset="-122"/>
              </a:rPr>
              <a:t>库</a:t>
            </a:r>
            <a:r>
              <a:rPr lang="zh-CN" altLang="en-US" dirty="0">
                <a:latin typeface="微软雅黑" panose="020B0503020204020204" pitchFamily="34" charset="-122"/>
                <a:ea typeface="微软雅黑" panose="020B0503020204020204" pitchFamily="34" charset="-122"/>
              </a:rPr>
              <a:t>的基础，它们主要是用来处理一维及二维的表格数据，而</a:t>
            </a:r>
            <a:r>
              <a:rPr lang="en-US" altLang="zh-CN" dirty="0" err="1">
                <a:latin typeface="微软雅黑" panose="020B0503020204020204" pitchFamily="34" charset="-122"/>
                <a:ea typeface="微软雅黑" panose="020B0503020204020204" pitchFamily="34" charset="-122"/>
              </a:rPr>
              <a:t>Matplotlib</a:t>
            </a:r>
            <a:r>
              <a:rPr lang="zh-CN" altLang="en-US" dirty="0">
                <a:latin typeface="微软雅黑" panose="020B0503020204020204" pitchFamily="34" charset="-122"/>
                <a:ea typeface="微软雅黑" panose="020B0503020204020204" pitchFamily="34" charset="-122"/>
              </a:rPr>
              <a:t>库这是数据可视化的</a:t>
            </a:r>
            <a:r>
              <a:rPr lang="zh-CN" altLang="en-US" dirty="0" smtClean="0">
                <a:latin typeface="微软雅黑" panose="020B0503020204020204" pitchFamily="34" charset="-122"/>
                <a:ea typeface="微软雅黑" panose="020B0503020204020204" pitchFamily="34" charset="-122"/>
              </a:rPr>
              <a:t>利器。</a:t>
            </a:r>
            <a:endParaRPr lang="en-US" altLang="zh-CN" dirty="0" smtClean="0">
              <a:latin typeface="微软雅黑" panose="020B0503020204020204" pitchFamily="34" charset="-122"/>
              <a:ea typeface="微软雅黑" panose="020B0503020204020204" pitchFamily="34" charset="-122"/>
            </a:endParaRPr>
          </a:p>
          <a:p>
            <a:pPr algn="l">
              <a:lnSpc>
                <a:spcPct val="100000"/>
              </a:lnSpc>
            </a:pPr>
            <a:r>
              <a:rPr lang="zh-CN" altLang="en-US" dirty="0">
                <a:latin typeface="微软雅黑" panose="020B0503020204020204" pitchFamily="34" charset="-122"/>
                <a:ea typeface="微软雅黑" panose="020B0503020204020204" pitchFamily="34" charset="-122"/>
              </a:rPr>
              <a:t>此外，本章全部学习完成后，可以通过这些数据分析的武器绘制下图所示的股票</a:t>
            </a:r>
            <a:r>
              <a:rPr lang="en-US" altLang="zh-CN" dirty="0">
                <a:latin typeface="微软雅黑" panose="020B0503020204020204" pitchFamily="34" charset="-122"/>
                <a:ea typeface="微软雅黑" panose="020B0503020204020204" pitchFamily="34" charset="-122"/>
              </a:rPr>
              <a:t>K</a:t>
            </a:r>
            <a:r>
              <a:rPr lang="zh-CN" altLang="en-US" dirty="0">
                <a:latin typeface="微软雅黑" panose="020B0503020204020204" pitchFamily="34" charset="-122"/>
                <a:ea typeface="微软雅黑" panose="020B0503020204020204" pitchFamily="34" charset="-122"/>
              </a:rPr>
              <a:t>线图。</a:t>
            </a:r>
            <a:endParaRPr lang="en-US" altLang="zh-CN"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16192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2.2.2 </a:t>
            </a:r>
            <a:r>
              <a:rPr lang="en-US" altLang="zh-CN" sz="2400" b="1" dirty="0">
                <a:latin typeface="微软雅黑" panose="020B0503020204020204" pitchFamily="34" charset="-122"/>
                <a:ea typeface="微软雅黑" panose="020B0503020204020204" pitchFamily="34" charset="-122"/>
              </a:rPr>
              <a:t>Excel</a:t>
            </a:r>
            <a:r>
              <a:rPr lang="zh-CN" altLang="en-US" sz="2400" b="1" dirty="0">
                <a:latin typeface="微软雅黑" panose="020B0503020204020204" pitchFamily="34" charset="-122"/>
                <a:ea typeface="微软雅黑" panose="020B0503020204020204" pitchFamily="34" charset="-122"/>
              </a:rPr>
              <a:t>等文件的读取和</a:t>
            </a:r>
            <a:r>
              <a:rPr lang="zh-CN" altLang="en-US" sz="2400" b="1" dirty="0" smtClean="0">
                <a:latin typeface="微软雅黑" panose="020B0503020204020204" pitchFamily="34" charset="-122"/>
                <a:ea typeface="微软雅黑" panose="020B0503020204020204" pitchFamily="34" charset="-122"/>
              </a:rPr>
              <a:t>写入</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文件读取 </a:t>
            </a:r>
            <a:r>
              <a:rPr lang="en-US" altLang="zh-CN" sz="2400" dirty="0" smtClean="0">
                <a:latin typeface="微软雅黑" panose="020B0503020204020204" pitchFamily="34" charset="-122"/>
                <a:ea typeface="微软雅黑" panose="020B0503020204020204" pitchFamily="34" charset="-122"/>
              </a:rPr>
              <a:t>- CVS</a:t>
            </a:r>
          </a:p>
          <a:p>
            <a:r>
              <a:rPr lang="en-US" altLang="zh-CN" sz="2400" dirty="0" err="1">
                <a:latin typeface="微软雅黑" panose="020B0503020204020204" pitchFamily="34" charset="-122"/>
                <a:ea typeface="微软雅黑" panose="020B0503020204020204" pitchFamily="34" charset="-122"/>
              </a:rPr>
              <a:t>read_csv</a:t>
            </a:r>
            <a:r>
              <a:rPr lang="zh-CN" altLang="en-US" sz="2400" dirty="0">
                <a:latin typeface="微软雅黑" panose="020B0503020204020204" pitchFamily="34" charset="-122"/>
                <a:ea typeface="微软雅黑" panose="020B0503020204020204" pitchFamily="34" charset="-122"/>
              </a:rPr>
              <a:t>也可以指定参数，使用方式如下：</a:t>
            </a:r>
            <a:endParaRPr lang="en-US" altLang="zh-CN" sz="2400" dirty="0" smtClean="0">
              <a:latin typeface="微软雅黑" panose="020B0503020204020204" pitchFamily="34" charset="-122"/>
              <a:ea typeface="微软雅黑" panose="020B0503020204020204" pitchFamily="34" charset="-122"/>
            </a:endParaRPr>
          </a:p>
        </p:txBody>
      </p:sp>
      <p:sp>
        <p:nvSpPr>
          <p:cNvPr id="3" name="矩形 2"/>
          <p:cNvSpPr/>
          <p:nvPr/>
        </p:nvSpPr>
        <p:spPr>
          <a:xfrm>
            <a:off x="702128" y="3764393"/>
            <a:ext cx="10787743" cy="1569660"/>
          </a:xfrm>
          <a:prstGeom prst="rect">
            <a:avLst/>
          </a:prstGeom>
        </p:spPr>
        <p:txBody>
          <a:bodyPr wrap="square">
            <a:spAutoFit/>
          </a:bodyPr>
          <a:lstStyle/>
          <a:p>
            <a:r>
              <a:rPr lang="en-US" altLang="zh-CN" sz="2400" dirty="0">
                <a:latin typeface="微软雅黑" panose="020B0503020204020204" pitchFamily="34" charset="-122"/>
                <a:ea typeface="微软雅黑" panose="020B0503020204020204" pitchFamily="34" charset="-122"/>
              </a:rPr>
              <a:t>d</a:t>
            </a:r>
            <a:r>
              <a:rPr lang="en-US" altLang="zh-CN" sz="2400" dirty="0" smtClean="0">
                <a:latin typeface="微软雅黑" panose="020B0503020204020204" pitchFamily="34" charset="-122"/>
                <a:ea typeface="微软雅黑" panose="020B0503020204020204" pitchFamily="34" charset="-122"/>
              </a:rPr>
              <a:t>elimiter</a:t>
            </a:r>
            <a:r>
              <a:rPr lang="zh-CN" altLang="en-US" sz="2400" dirty="0" smtClean="0">
                <a:latin typeface="微软雅黑" panose="020B0503020204020204" pitchFamily="34" charset="-122"/>
                <a:ea typeface="微软雅黑" panose="020B0503020204020204" pitchFamily="34" charset="-122"/>
              </a:rPr>
              <a:t>：    参数</a:t>
            </a:r>
            <a:r>
              <a:rPr lang="zh-CN" altLang="en-US" sz="2400" dirty="0">
                <a:latin typeface="微软雅黑" panose="020B0503020204020204" pitchFamily="34" charset="-122"/>
                <a:ea typeface="微软雅黑" panose="020B0503020204020204" pitchFamily="34" charset="-122"/>
              </a:rPr>
              <a:t>指</a:t>
            </a:r>
            <a:r>
              <a:rPr lang="en-US" altLang="zh-CN" sz="2400" dirty="0">
                <a:latin typeface="微软雅黑" panose="020B0503020204020204" pitchFamily="34" charset="-122"/>
                <a:ea typeface="微软雅黑" panose="020B0503020204020204" pitchFamily="34" charset="-122"/>
              </a:rPr>
              <a:t>CSV</a:t>
            </a:r>
            <a:r>
              <a:rPr lang="zh-CN" altLang="en-US" sz="2400" dirty="0">
                <a:latin typeface="微软雅黑" panose="020B0503020204020204" pitchFamily="34" charset="-122"/>
                <a:ea typeface="微软雅黑" panose="020B0503020204020204" pitchFamily="34" charset="-122"/>
              </a:rPr>
              <a:t>文件中的分隔符号，默认为</a:t>
            </a:r>
            <a:r>
              <a:rPr lang="zh-CN" altLang="en-US" sz="2400" dirty="0" smtClean="0">
                <a:latin typeface="微软雅黑" panose="020B0503020204020204" pitchFamily="34" charset="-122"/>
                <a:ea typeface="微软雅黑" panose="020B0503020204020204" pitchFamily="34" charset="-122"/>
              </a:rPr>
              <a:t>逗号</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encoding</a:t>
            </a:r>
            <a:r>
              <a:rPr lang="zh-CN" altLang="en-US" sz="2400" dirty="0" smtClean="0">
                <a:latin typeface="微软雅黑" panose="020B0503020204020204" pitchFamily="34" charset="-122"/>
                <a:ea typeface="微软雅黑" panose="020B0503020204020204" pitchFamily="34" charset="-122"/>
              </a:rPr>
              <a:t>：    指定</a:t>
            </a:r>
            <a:r>
              <a:rPr lang="zh-CN" altLang="en-US" sz="2400" dirty="0">
                <a:latin typeface="微软雅黑" panose="020B0503020204020204" pitchFamily="34" charset="-122"/>
                <a:ea typeface="微软雅黑" panose="020B0503020204020204" pitchFamily="34" charset="-122"/>
              </a:rPr>
              <a:t>文件编码方式，如果出现中文乱码的时候，这个参数就</a:t>
            </a:r>
            <a:r>
              <a:rPr lang="zh-CN" altLang="en-US" sz="2400" dirty="0" smtClean="0">
                <a:latin typeface="微软雅黑" panose="020B0503020204020204" pitchFamily="34" charset="-122"/>
                <a:ea typeface="微软雅黑" panose="020B0503020204020204" pitchFamily="34" charset="-122"/>
              </a:rPr>
              <a:t>很</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重要了</a:t>
            </a:r>
            <a:r>
              <a:rPr lang="zh-CN" altLang="en-US" sz="2400" dirty="0">
                <a:latin typeface="微软雅黑" panose="020B0503020204020204" pitchFamily="34" charset="-122"/>
                <a:ea typeface="微软雅黑" panose="020B0503020204020204" pitchFamily="34" charset="-122"/>
              </a:rPr>
              <a:t>，一般是</a:t>
            </a:r>
            <a:r>
              <a:rPr lang="en-US" altLang="zh-CN" sz="2400" dirty="0">
                <a:latin typeface="微软雅黑" panose="020B0503020204020204" pitchFamily="34" charset="-122"/>
                <a:ea typeface="微软雅黑" panose="020B0503020204020204" pitchFamily="34" charset="-122"/>
              </a:rPr>
              <a:t>utf-8</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gbk</a:t>
            </a:r>
            <a:r>
              <a:rPr lang="zh-CN" altLang="en-US" sz="2400" dirty="0">
                <a:latin typeface="微软雅黑" panose="020B0503020204020204" pitchFamily="34" charset="-122"/>
                <a:ea typeface="微软雅黑" panose="020B0503020204020204" pitchFamily="34" charset="-122"/>
              </a:rPr>
              <a:t>这</a:t>
            </a:r>
            <a:r>
              <a:rPr lang="zh-CN" altLang="en-US" sz="2400" dirty="0" smtClean="0">
                <a:latin typeface="微软雅黑" panose="020B0503020204020204" pitchFamily="34" charset="-122"/>
                <a:ea typeface="微软雅黑" panose="020B0503020204020204" pitchFamily="34" charset="-122"/>
              </a:rPr>
              <a:t>两种</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index_col</a:t>
            </a:r>
            <a:r>
              <a:rPr lang="zh-CN" altLang="en-US" sz="2400" dirty="0" smtClean="0">
                <a:latin typeface="微软雅黑" panose="020B0503020204020204" pitchFamily="34" charset="-122"/>
                <a:ea typeface="微软雅黑" panose="020B0503020204020204" pitchFamily="34" charset="-122"/>
              </a:rPr>
              <a:t>：    设置</a:t>
            </a:r>
            <a:r>
              <a:rPr lang="zh-CN" altLang="en-US" sz="2400" dirty="0">
                <a:latin typeface="微软雅黑" panose="020B0503020204020204" pitchFamily="34" charset="-122"/>
                <a:ea typeface="微软雅黑" panose="020B0503020204020204" pitchFamily="34" charset="-122"/>
              </a:rPr>
              <a:t>某一列设置为行索引。</a:t>
            </a:r>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627" y="2917927"/>
            <a:ext cx="9600746" cy="734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167500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2.2.2 </a:t>
            </a:r>
            <a:r>
              <a:rPr lang="en-US" altLang="zh-CN" sz="2400" b="1" dirty="0">
                <a:latin typeface="微软雅黑" panose="020B0503020204020204" pitchFamily="34" charset="-122"/>
                <a:ea typeface="微软雅黑" panose="020B0503020204020204" pitchFamily="34" charset="-122"/>
              </a:rPr>
              <a:t>Excel</a:t>
            </a:r>
            <a:r>
              <a:rPr lang="zh-CN" altLang="en-US" sz="2400" b="1" dirty="0">
                <a:latin typeface="微软雅黑" panose="020B0503020204020204" pitchFamily="34" charset="-122"/>
                <a:ea typeface="微软雅黑" panose="020B0503020204020204" pitchFamily="34" charset="-122"/>
              </a:rPr>
              <a:t>等文件的读取和</a:t>
            </a:r>
            <a:r>
              <a:rPr lang="zh-CN" altLang="en-US" sz="2400" b="1" dirty="0" smtClean="0">
                <a:latin typeface="微软雅黑" panose="020B0503020204020204" pitchFamily="34" charset="-122"/>
                <a:ea typeface="微软雅黑" panose="020B0503020204020204" pitchFamily="34" charset="-122"/>
              </a:rPr>
              <a:t>写入</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文件</a:t>
            </a:r>
            <a:r>
              <a:rPr lang="zh-CN" altLang="en-US" sz="2400" dirty="0">
                <a:latin typeface="微软雅黑" panose="020B0503020204020204" pitchFamily="34" charset="-122"/>
                <a:ea typeface="微软雅黑" panose="020B0503020204020204" pitchFamily="34" charset="-122"/>
              </a:rPr>
              <a:t>写入</a:t>
            </a:r>
            <a:r>
              <a:rPr lang="en-US" altLang="zh-CN" sz="2400" dirty="0" smtClean="0">
                <a:latin typeface="微软雅黑" panose="020B0503020204020204" pitchFamily="34" charset="-122"/>
                <a:ea typeface="微软雅黑" panose="020B0503020204020204" pitchFamily="34" charset="-122"/>
              </a:rPr>
              <a:t>- Excel</a:t>
            </a:r>
          </a:p>
          <a:p>
            <a:r>
              <a:rPr lang="zh-CN" altLang="en-US" sz="2400" dirty="0" smtClean="0">
                <a:latin typeface="微软雅黑" panose="020B0503020204020204" pitchFamily="34" charset="-122"/>
                <a:ea typeface="微软雅黑" panose="020B0503020204020204" pitchFamily="34" charset="-122"/>
              </a:rPr>
              <a:t>通过如下</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代码可以把</a:t>
            </a:r>
            <a:r>
              <a:rPr lang="zh-CN" altLang="en-US" sz="2400" dirty="0">
                <a:latin typeface="微软雅黑" panose="020B0503020204020204" pitchFamily="34" charset="-122"/>
                <a:ea typeface="微软雅黑" panose="020B0503020204020204" pitchFamily="34" charset="-122"/>
              </a:rPr>
              <a:t>数据</a:t>
            </a:r>
            <a:r>
              <a:rPr lang="zh-CN" altLang="en-US" sz="2400" dirty="0" smtClean="0">
                <a:latin typeface="微软雅黑" panose="020B0503020204020204" pitchFamily="34" charset="-122"/>
                <a:ea typeface="微软雅黑" panose="020B0503020204020204" pitchFamily="34" charset="-122"/>
              </a:rPr>
              <a:t>写入</a:t>
            </a:r>
            <a:r>
              <a:rPr lang="en-US" altLang="zh-CN" sz="2400" dirty="0" smtClean="0">
                <a:latin typeface="微软雅黑" panose="020B0503020204020204" pitchFamily="34" charset="-122"/>
                <a:ea typeface="微软雅黑" panose="020B0503020204020204" pitchFamily="34" charset="-122"/>
              </a:rPr>
              <a:t>Excel</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1451931901"/>
              </p:ext>
            </p:extLst>
          </p:nvPr>
        </p:nvGraphicFramePr>
        <p:xfrm>
          <a:off x="4294415" y="4570980"/>
          <a:ext cx="3603171" cy="1767840"/>
        </p:xfrm>
        <a:graphic>
          <a:graphicData uri="http://schemas.openxmlformats.org/drawingml/2006/table">
            <a:tbl>
              <a:tblPr/>
              <a:tblGrid>
                <a:gridCol w="1201057"/>
                <a:gridCol w="1201057"/>
                <a:gridCol w="1201057"/>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smtClean="0">
                          <a:effectLst/>
                          <a:latin typeface="微软雅黑" panose="020B0503020204020204" pitchFamily="34" charset="-122"/>
                          <a:ea typeface="微软雅黑" panose="020B0503020204020204" pitchFamily="34" charset="-122"/>
                        </a:rPr>
                        <a:t>A</a:t>
                      </a:r>
                      <a:r>
                        <a:rPr lang="zh-CN" altLang="en-US" sz="2400" dirty="0">
                          <a:effectLst/>
                          <a:latin typeface="微软雅黑" panose="020B0503020204020204" pitchFamily="34" charset="-122"/>
                          <a:ea typeface="微软雅黑" panose="020B0503020204020204" pitchFamily="34" charset="-122"/>
                        </a:rPr>
                        <a:t>列</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effectLst/>
                          <a:latin typeface="微软雅黑" panose="020B0503020204020204" pitchFamily="34" charset="-122"/>
                          <a:ea typeface="微软雅黑" panose="020B0503020204020204" pitchFamily="34" charset="-122"/>
                        </a:rPr>
                        <a:t>B</a:t>
                      </a:r>
                      <a:r>
                        <a:rPr lang="zh-CN" altLang="en-US" sz="2400" dirty="0">
                          <a:effectLst/>
                          <a:latin typeface="微软雅黑" panose="020B0503020204020204" pitchFamily="34" charset="-122"/>
                          <a:ea typeface="微软雅黑" panose="020B0503020204020204" pitchFamily="34" charset="-122"/>
                        </a:rPr>
                        <a:t>列</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6</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6" name="矩形 5"/>
          <p:cNvSpPr/>
          <p:nvPr/>
        </p:nvSpPr>
        <p:spPr>
          <a:xfrm>
            <a:off x="597807" y="4020235"/>
            <a:ext cx="10996386" cy="83099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运行之后将在代码所在的文件夹生成一个名</a:t>
            </a:r>
            <a:r>
              <a:rPr lang="zh-CN" altLang="en-US" sz="2400" dirty="0" smtClean="0">
                <a:latin typeface="微软雅黑" panose="020B0503020204020204" pitchFamily="34" charset="-122"/>
                <a:ea typeface="微软雅黑" panose="020B0503020204020204" pitchFamily="34" charset="-122"/>
              </a:rPr>
              <a:t>为‘</a:t>
            </a:r>
            <a:r>
              <a:rPr lang="en-US" altLang="zh-CN" sz="2400" dirty="0" err="1" smtClean="0">
                <a:latin typeface="微软雅黑" panose="020B0503020204020204" pitchFamily="34" charset="-122"/>
                <a:ea typeface="微软雅黑" panose="020B0503020204020204" pitchFamily="34" charset="-122"/>
              </a:rPr>
              <a:t>data_new</a:t>
            </a:r>
            <a:r>
              <a:rPr lang="zh-CN" altLang="en-US" sz="2400" dirty="0" smtClean="0">
                <a:latin typeface="微软雅黑" panose="020B0503020204020204" pitchFamily="34" charset="-122"/>
                <a:ea typeface="微软雅黑" panose="020B0503020204020204" pitchFamily="34" charset="-122"/>
              </a:rPr>
              <a:t>’ 的</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文件，如下所示：</a:t>
            </a:r>
          </a:p>
        </p:txBody>
      </p:sp>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361" y="2564671"/>
            <a:ext cx="9141278" cy="11676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9316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2.2.2 Excel</a:t>
            </a:r>
            <a:r>
              <a:rPr lang="zh-CN" altLang="en-US" sz="2400" b="1" dirty="0" smtClean="0">
                <a:latin typeface="微软雅黑" panose="020B0503020204020204" pitchFamily="34" charset="-122"/>
                <a:ea typeface="微软雅黑" panose="020B0503020204020204" pitchFamily="34" charset="-122"/>
              </a:rPr>
              <a:t>等文件的读取和写入</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文件写入</a:t>
            </a:r>
            <a:r>
              <a:rPr lang="en-US" altLang="zh-CN" sz="2400" dirty="0" smtClean="0">
                <a:latin typeface="微软雅黑" panose="020B0503020204020204" pitchFamily="34" charset="-122"/>
                <a:ea typeface="微软雅黑" panose="020B0503020204020204" pitchFamily="34" charset="-122"/>
              </a:rPr>
              <a:t>- CVS</a:t>
            </a:r>
          </a:p>
          <a:p>
            <a:r>
              <a:rPr lang="en-US" altLang="zh-CN" sz="2400" dirty="0" err="1" smtClean="0">
                <a:latin typeface="微软雅黑" panose="020B0503020204020204" pitchFamily="34" charset="-122"/>
                <a:ea typeface="微软雅黑" panose="020B0503020204020204" pitchFamily="34" charset="-122"/>
              </a:rPr>
              <a:t>to_csv</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to_excel</a:t>
            </a:r>
            <a:r>
              <a:rPr lang="zh-CN" altLang="en-US" sz="2400" dirty="0" smtClean="0">
                <a:latin typeface="微软雅黑" panose="020B0503020204020204" pitchFamily="34" charset="-122"/>
                <a:ea typeface="微软雅黑" panose="020B0503020204020204" pitchFamily="34" charset="-122"/>
              </a:rPr>
              <a:t>类似：</a:t>
            </a:r>
            <a:endParaRPr lang="en-US" altLang="zh-CN" sz="2400" dirty="0" smtClean="0">
              <a:latin typeface="微软雅黑" panose="020B0503020204020204" pitchFamily="34" charset="-122"/>
              <a:ea typeface="微软雅黑" panose="020B0503020204020204" pitchFamily="34" charset="-122"/>
            </a:endParaRPr>
          </a:p>
        </p:txBody>
      </p:sp>
      <p:sp>
        <p:nvSpPr>
          <p:cNvPr id="3" name="矩形 2"/>
          <p:cNvSpPr/>
          <p:nvPr/>
        </p:nvSpPr>
        <p:spPr>
          <a:xfrm>
            <a:off x="702127" y="4251236"/>
            <a:ext cx="10787743" cy="1569660"/>
          </a:xfrm>
          <a:prstGeom prst="rect">
            <a:avLst/>
          </a:prstGeom>
        </p:spPr>
        <p:txBody>
          <a:bodyPr wrap="square">
            <a:spAutoFit/>
          </a:bodyPr>
          <a:lstStyle/>
          <a:p>
            <a:r>
              <a:rPr lang="en-US" altLang="zh-CN" sz="2400" dirty="0" err="1">
                <a:latin typeface="微软雅黑" panose="020B0503020204020204" pitchFamily="34" charset="-122"/>
                <a:ea typeface="微软雅黑" panose="020B0503020204020204" pitchFamily="34" charset="-122"/>
              </a:rPr>
              <a:t>to_csv</a:t>
            </a:r>
            <a:r>
              <a:rPr lang="zh-CN" altLang="en-US" sz="2400" dirty="0">
                <a:latin typeface="微软雅黑" panose="020B0503020204020204" pitchFamily="34" charset="-122"/>
                <a:ea typeface="微软雅黑" panose="020B0503020204020204" pitchFamily="34" charset="-122"/>
              </a:rPr>
              <a:t>也可以设置</a:t>
            </a:r>
            <a:r>
              <a:rPr lang="en-US" altLang="zh-CN" sz="2400" dirty="0">
                <a:latin typeface="微软雅黑" panose="020B0503020204020204" pitchFamily="34" charset="-122"/>
                <a:ea typeface="微软雅黑" panose="020B0503020204020204" pitchFamily="34" charset="-122"/>
              </a:rPr>
              <a:t>index</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columns</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encoding</a:t>
            </a:r>
            <a:r>
              <a:rPr lang="zh-CN" altLang="en-US" sz="2400" dirty="0">
                <a:latin typeface="微软雅黑" panose="020B0503020204020204" pitchFamily="34" charset="-122"/>
                <a:ea typeface="微软雅黑" panose="020B0503020204020204" pitchFamily="34" charset="-122"/>
              </a:rPr>
              <a:t>等参数</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b="1" dirty="0" smtClean="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注意</a:t>
            </a:r>
            <a:r>
              <a:rPr lang="zh-CN" altLang="en-US" sz="2400" b="1"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在导出</a:t>
            </a:r>
            <a:r>
              <a:rPr lang="en-US" altLang="zh-CN" sz="2400" dirty="0">
                <a:latin typeface="微软雅黑" panose="020B0503020204020204" pitchFamily="34" charset="-122"/>
                <a:ea typeface="微软雅黑" panose="020B0503020204020204" pitchFamily="34" charset="-122"/>
              </a:rPr>
              <a:t>CSV</a:t>
            </a:r>
            <a:r>
              <a:rPr lang="zh-CN" altLang="en-US" sz="2400" dirty="0">
                <a:latin typeface="微软雅黑" panose="020B0503020204020204" pitchFamily="34" charset="-122"/>
                <a:ea typeface="微软雅黑" panose="020B0503020204020204" pitchFamily="34" charset="-122"/>
              </a:rPr>
              <a:t>文件事出现了中文乱码现象，且</a:t>
            </a:r>
            <a:r>
              <a:rPr lang="en-US" altLang="zh-CN" sz="2400" dirty="0">
                <a:latin typeface="微软雅黑" panose="020B0503020204020204" pitchFamily="34" charset="-122"/>
                <a:ea typeface="微软雅黑" panose="020B0503020204020204" pitchFamily="34" charset="-122"/>
              </a:rPr>
              <a:t>encoding</a:t>
            </a:r>
            <a:r>
              <a:rPr lang="zh-CN" altLang="en-US" sz="2400" dirty="0">
                <a:latin typeface="微软雅黑" panose="020B0503020204020204" pitchFamily="34" charset="-122"/>
                <a:ea typeface="微软雅黑" panose="020B0503020204020204" pitchFamily="34" charset="-122"/>
              </a:rPr>
              <a:t>参数设置成“</a:t>
            </a:r>
            <a:r>
              <a:rPr lang="en-US" altLang="zh-CN" sz="2400" dirty="0">
                <a:latin typeface="微软雅黑" panose="020B0503020204020204" pitchFamily="34" charset="-122"/>
                <a:ea typeface="微软雅黑" panose="020B0503020204020204" pitchFamily="34" charset="-122"/>
              </a:rPr>
              <a:t>utf-8”</a:t>
            </a:r>
            <a:r>
              <a:rPr lang="zh-CN" altLang="en-US" sz="2400" dirty="0">
                <a:latin typeface="微软雅黑" panose="020B0503020204020204" pitchFamily="34" charset="-122"/>
                <a:ea typeface="微软雅黑" panose="020B0503020204020204" pitchFamily="34" charset="-122"/>
              </a:rPr>
              <a:t>失效，则需要将</a:t>
            </a:r>
            <a:r>
              <a:rPr lang="en-US" altLang="zh-CN" sz="2400" dirty="0">
                <a:latin typeface="微软雅黑" panose="020B0503020204020204" pitchFamily="34" charset="-122"/>
                <a:ea typeface="微软雅黑" panose="020B0503020204020204" pitchFamily="34" charset="-122"/>
              </a:rPr>
              <a:t>encoding</a:t>
            </a:r>
            <a:r>
              <a:rPr lang="zh-CN" altLang="en-US" sz="2400" dirty="0">
                <a:latin typeface="微软雅黑" panose="020B0503020204020204" pitchFamily="34" charset="-122"/>
                <a:ea typeface="微软雅黑" panose="020B0503020204020204" pitchFamily="34" charset="-122"/>
              </a:rPr>
              <a:t>参数设置成“</a:t>
            </a:r>
            <a:r>
              <a:rPr lang="en-US" altLang="zh-CN" sz="2400" dirty="0">
                <a:latin typeface="微软雅黑" panose="020B0503020204020204" pitchFamily="34" charset="-122"/>
                <a:ea typeface="微软雅黑" panose="020B0503020204020204" pitchFamily="34" charset="-122"/>
              </a:rPr>
              <a:t>utf_8_sig”</a:t>
            </a:r>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如上：</a:t>
            </a:r>
            <a:endParaRPr lang="zh-CN" altLang="en-US" sz="2400" dirty="0">
              <a:latin typeface="微软雅黑" panose="020B0503020204020204" pitchFamily="34" charset="-122"/>
              <a:ea typeface="微软雅黑" panose="020B0503020204020204" pitchFamily="34" charset="-122"/>
            </a:endParaRP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392" y="3170238"/>
            <a:ext cx="8209212" cy="7195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8389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682171"/>
            <a:ext cx="10787743" cy="4893647"/>
          </a:xfrm>
          <a:prstGeom prst="rect">
            <a:avLst/>
          </a:prstGeom>
          <a:noFill/>
        </p:spPr>
        <p:txBody>
          <a:bodyPr wrap="square" rtlCol="0">
            <a:spAutoFit/>
          </a:bodyPr>
          <a:lstStyle/>
          <a:p>
            <a:r>
              <a:rPr lang="zh-CN" altLang="en-US" sz="2400" b="1" dirty="0">
                <a:latin typeface="微软雅黑" panose="020B0503020204020204" pitchFamily="34" charset="-122"/>
                <a:ea typeface="微软雅黑" panose="020B0503020204020204" pitchFamily="34" charset="-122"/>
              </a:rPr>
              <a:t>补充知识点：文件相对路径与绝对</a:t>
            </a:r>
            <a:r>
              <a:rPr lang="zh-CN" altLang="en-US" sz="2400" b="1" dirty="0" smtClean="0">
                <a:latin typeface="微软雅黑" panose="020B0503020204020204" pitchFamily="34" charset="-122"/>
                <a:ea typeface="微软雅黑" panose="020B0503020204020204" pitchFamily="34" charset="-122"/>
              </a:rPr>
              <a:t>路径</a:t>
            </a:r>
            <a:endParaRPr lang="en-US" altLang="zh-CN" sz="2400" b="1"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相对路径</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文件相对路径，即代码所在的文件夹，例如上面案例中写的</a:t>
            </a:r>
            <a:r>
              <a:rPr lang="en-US" altLang="zh-CN" sz="2400" dirty="0" err="1">
                <a:latin typeface="微软雅黑" panose="020B0503020204020204" pitchFamily="34" charset="-122"/>
                <a:ea typeface="微软雅黑" panose="020B0503020204020204" pitchFamily="34" charset="-122"/>
              </a:rPr>
              <a:t>data.to_excel</a:t>
            </a:r>
            <a:r>
              <a:rPr lang="en-US" altLang="zh-CN" sz="2400" dirty="0">
                <a:latin typeface="微软雅黑" panose="020B0503020204020204" pitchFamily="34" charset="-122"/>
                <a:ea typeface="微软雅黑" panose="020B0503020204020204" pitchFamily="34" charset="-122"/>
              </a:rPr>
              <a:t>('data.xlsx')</a:t>
            </a:r>
            <a:r>
              <a:rPr lang="zh-CN" altLang="en-US" sz="2400" dirty="0">
                <a:latin typeface="微软雅黑" panose="020B0503020204020204" pitchFamily="34" charset="-122"/>
                <a:ea typeface="微软雅黑" panose="020B0503020204020204" pitchFamily="34" charset="-122"/>
              </a:rPr>
              <a:t>就是在代码所在的文件夹生成</a:t>
            </a:r>
            <a:r>
              <a:rPr lang="en-US" altLang="zh-CN" sz="2400" dirty="0">
                <a:latin typeface="微软雅黑" panose="020B0503020204020204" pitchFamily="34" charset="-122"/>
                <a:ea typeface="微软雅黑" panose="020B0503020204020204" pitchFamily="34" charset="-122"/>
              </a:rPr>
              <a:t>Excel</a:t>
            </a:r>
            <a:r>
              <a:rPr lang="zh-CN" altLang="en-US" sz="2400" dirty="0">
                <a:latin typeface="微软雅黑" panose="020B0503020204020204" pitchFamily="34" charset="-122"/>
                <a:ea typeface="微软雅黑" panose="020B0503020204020204" pitchFamily="34" charset="-122"/>
              </a:rPr>
              <a:t>文件</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rPr>
              <a:t>绝对</a:t>
            </a:r>
            <a:r>
              <a:rPr lang="zh-CN" altLang="en-US" sz="2400" b="1" dirty="0" smtClean="0">
                <a:latin typeface="微软雅黑" panose="020B0503020204020204" pitchFamily="34" charset="-122"/>
                <a:ea typeface="微软雅黑" panose="020B0503020204020204" pitchFamily="34" charset="-122"/>
              </a:rPr>
              <a:t>路径</a:t>
            </a:r>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文件绝对路径，就是文件完整的路径名称，例如</a:t>
            </a:r>
            <a:r>
              <a:rPr lang="en-US" altLang="zh-CN" sz="24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大数据分析</a:t>
            </a:r>
            <a:r>
              <a:rPr lang="en-US" altLang="zh-CN" sz="2400" dirty="0">
                <a:latin typeface="微软雅黑" panose="020B0503020204020204" pitchFamily="34" charset="-122"/>
                <a:ea typeface="微软雅黑" panose="020B0503020204020204" pitchFamily="34" charset="-122"/>
              </a:rPr>
              <a:t>\data.xlsx'</a:t>
            </a:r>
            <a:r>
              <a:rPr lang="zh-CN" altLang="en-US" sz="2400" dirty="0">
                <a:latin typeface="微软雅黑" panose="020B0503020204020204" pitchFamily="34" charset="-122"/>
                <a:ea typeface="微软雅黑" panose="020B0503020204020204" pitchFamily="34" charset="-122"/>
              </a:rPr>
              <a:t>就是绝对路径，不过因为在</a:t>
            </a:r>
            <a:r>
              <a:rPr lang="en-US" altLang="zh-CN" sz="2400" dirty="0">
                <a:latin typeface="微软雅黑" panose="020B0503020204020204" pitchFamily="34" charset="-122"/>
                <a:ea typeface="微软雅黑" panose="020B0503020204020204" pitchFamily="34" charset="-122"/>
              </a:rPr>
              <a:t>Python</a:t>
            </a:r>
            <a:r>
              <a:rPr lang="zh-CN" altLang="en-US" sz="2400" dirty="0">
                <a:latin typeface="微软雅黑" panose="020B0503020204020204" pitchFamily="34" charset="-122"/>
                <a:ea typeface="微软雅黑" panose="020B0503020204020204" pitchFamily="34" charset="-122"/>
              </a:rPr>
              <a:t>中反斜杠“</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经常有特殊含义，比如说“</a:t>
            </a:r>
            <a:r>
              <a:rPr lang="en-US" altLang="zh-CN" sz="2400" dirty="0">
                <a:latin typeface="微软雅黑" panose="020B0503020204020204" pitchFamily="34" charset="-122"/>
                <a:ea typeface="微软雅黑" panose="020B0503020204020204" pitchFamily="34" charset="-122"/>
              </a:rPr>
              <a:t>\n”</a:t>
            </a:r>
            <a:r>
              <a:rPr lang="zh-CN" altLang="en-US" sz="2400" dirty="0">
                <a:latin typeface="微软雅黑" panose="020B0503020204020204" pitchFamily="34" charset="-122"/>
                <a:ea typeface="微软雅黑" panose="020B0503020204020204" pitchFamily="34" charset="-122"/>
              </a:rPr>
              <a:t>表示换行，所以通常建议写绝对路径的时候写两个反斜杠取消可能存在的单个反斜杠的特殊含义，写成</a:t>
            </a:r>
            <a:r>
              <a:rPr lang="en-US" altLang="zh-CN" sz="2400" dirty="0">
                <a:latin typeface="微软雅黑" panose="020B0503020204020204" pitchFamily="34" charset="-122"/>
                <a:ea typeface="微软雅黑" panose="020B0503020204020204" pitchFamily="34" charset="-122"/>
              </a:rPr>
              <a:t>'E:\\</a:t>
            </a:r>
            <a:r>
              <a:rPr lang="zh-CN" altLang="en-US" sz="2400" dirty="0">
                <a:latin typeface="微软雅黑" panose="020B0503020204020204" pitchFamily="34" charset="-122"/>
                <a:ea typeface="微软雅黑" panose="020B0503020204020204" pitchFamily="34" charset="-122"/>
              </a:rPr>
              <a:t>大数据分析</a:t>
            </a:r>
            <a:r>
              <a:rPr lang="en-US" altLang="zh-CN" sz="2400" dirty="0">
                <a:latin typeface="微软雅黑" panose="020B0503020204020204" pitchFamily="34" charset="-122"/>
                <a:ea typeface="微软雅黑" panose="020B0503020204020204" pitchFamily="34" charset="-122"/>
              </a:rPr>
              <a:t>\\data.xlsx'</a:t>
            </a:r>
            <a:r>
              <a:rPr lang="zh-CN" altLang="en-US"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除了用两个反斜杠来取消一个反斜杠的特殊意义外，还可以在文件路径的字符串前面加一个</a:t>
            </a:r>
            <a:r>
              <a:rPr lang="en-US" altLang="zh-CN" sz="2400" dirty="0">
                <a:latin typeface="微软雅黑" panose="020B0503020204020204" pitchFamily="34" charset="-122"/>
                <a:ea typeface="微软雅黑" panose="020B0503020204020204" pitchFamily="34" charset="-122"/>
              </a:rPr>
              <a:t>r</a:t>
            </a:r>
            <a:r>
              <a:rPr lang="zh-CN" altLang="en-US" sz="2400" dirty="0">
                <a:latin typeface="微软雅黑" panose="020B0503020204020204" pitchFamily="34" charset="-122"/>
                <a:ea typeface="微软雅黑" panose="020B0503020204020204" pitchFamily="34" charset="-122"/>
              </a:rPr>
              <a:t>，也可以取消单个反斜杠的特殊含义，代码如下：</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1325" y="5737039"/>
            <a:ext cx="8029350" cy="1012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33226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a:t>
            </a:r>
            <a:r>
              <a:rPr lang="zh-CN" altLang="en-US" sz="2400" b="1" dirty="0" smtClean="0">
                <a:latin typeface="微软雅黑" panose="020B0503020204020204" pitchFamily="34" charset="-122"/>
                <a:ea typeface="微软雅黑" panose="020B0503020204020204" pitchFamily="34" charset="-122"/>
              </a:rPr>
              <a:t>数据</a:t>
            </a:r>
            <a:r>
              <a:rPr lang="zh-CN" altLang="en-US" sz="2400" b="1" dirty="0">
                <a:latin typeface="微软雅黑" panose="020B0503020204020204" pitchFamily="34" charset="-122"/>
                <a:ea typeface="微软雅黑" panose="020B0503020204020204" pitchFamily="34" charset="-122"/>
              </a:rPr>
              <a:t>读取与</a:t>
            </a:r>
            <a:r>
              <a:rPr lang="zh-CN" altLang="en-US" sz="2400" b="1" dirty="0" smtClean="0">
                <a:latin typeface="微软雅黑" panose="020B0503020204020204" pitchFamily="34" charset="-122"/>
                <a:ea typeface="微软雅黑" panose="020B0503020204020204" pitchFamily="34" charset="-122"/>
              </a:rPr>
              <a:t>筛选</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需要对二维表格中的数据进行读取和筛选，本小节就来讲解下读取数据的多种方式以及如何对数据进行</a:t>
            </a:r>
            <a:r>
              <a:rPr lang="zh-CN" altLang="en-US" sz="2400" dirty="0" smtClean="0">
                <a:latin typeface="微软雅黑" panose="020B0503020204020204" pitchFamily="34" charset="-122"/>
                <a:ea typeface="微软雅黑" panose="020B0503020204020204" pitchFamily="34" charset="-122"/>
              </a:rPr>
              <a:t>筛选。</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首先创建一个三行三列的</a:t>
            </a:r>
            <a:r>
              <a:rPr lang="zh-CN" altLang="en-US" sz="2400" dirty="0" smtClean="0">
                <a:latin typeface="微软雅黑" panose="020B0503020204020204" pitchFamily="34" charset="-122"/>
                <a:ea typeface="微软雅黑" panose="020B0503020204020204" pitchFamily="34" charset="-122"/>
              </a:rPr>
              <a:t>表格，</a:t>
            </a:r>
            <a:r>
              <a:rPr lang="zh-CN" altLang="en-US" sz="2400" dirty="0">
                <a:latin typeface="微软雅黑" panose="020B0503020204020204" pitchFamily="34" charset="-122"/>
                <a:ea typeface="微软雅黑" panose="020B0503020204020204" pitchFamily="34" charset="-122"/>
              </a:rPr>
              <a:t>行索引设定</a:t>
            </a:r>
            <a:r>
              <a:rPr lang="zh-CN" altLang="en-US" sz="2400" dirty="0" smtClean="0">
                <a:latin typeface="微软雅黑" panose="020B0503020204020204" pitchFamily="34" charset="-122"/>
                <a:ea typeface="微软雅黑" panose="020B0503020204020204" pitchFamily="34" charset="-122"/>
              </a:rPr>
              <a:t>为 </a:t>
            </a:r>
            <a:r>
              <a:rPr lang="en-US" altLang="zh-CN" sz="2400" dirty="0" smtClean="0">
                <a:latin typeface="微软雅黑" panose="020B0503020204020204" pitchFamily="34" charset="-122"/>
                <a:ea typeface="微软雅黑" panose="020B0503020204020204" pitchFamily="34" charset="-122"/>
              </a:rPr>
              <a:t>r1-r3</a:t>
            </a:r>
            <a:r>
              <a:rPr lang="zh-CN" altLang="en-US" sz="2400" dirty="0" smtClean="0">
                <a:latin typeface="微软雅黑" panose="020B0503020204020204" pitchFamily="34" charset="-122"/>
                <a:ea typeface="微软雅黑" panose="020B0503020204020204" pitchFamily="34" charset="-122"/>
              </a:rPr>
              <a:t>，列</a:t>
            </a:r>
            <a:r>
              <a:rPr lang="zh-CN" altLang="en-US" sz="2400" dirty="0">
                <a:latin typeface="微软雅黑" panose="020B0503020204020204" pitchFamily="34" charset="-122"/>
                <a:ea typeface="微软雅黑" panose="020B0503020204020204" pitchFamily="34" charset="-122"/>
              </a:rPr>
              <a:t>索引设定</a:t>
            </a:r>
            <a:r>
              <a:rPr lang="zh-CN" altLang="en-US" sz="2400" dirty="0" smtClean="0">
                <a:latin typeface="微软雅黑" panose="020B0503020204020204" pitchFamily="34" charset="-122"/>
                <a:ea typeface="微软雅黑" panose="020B0503020204020204" pitchFamily="34" charset="-122"/>
              </a:rPr>
              <a:t>为 </a:t>
            </a:r>
            <a:r>
              <a:rPr lang="en-US" altLang="zh-CN" sz="2400" dirty="0" smtClean="0">
                <a:latin typeface="微软雅黑" panose="020B0503020204020204" pitchFamily="34" charset="-122"/>
                <a:ea typeface="微软雅黑" panose="020B0503020204020204" pitchFamily="34" charset="-122"/>
              </a:rPr>
              <a:t>c1-c3</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从</a:t>
            </a:r>
            <a:r>
              <a:rPr lang="en-US" altLang="zh-CN" sz="2400" dirty="0" smtClean="0">
                <a:latin typeface="微软雅黑" panose="020B0503020204020204" pitchFamily="34" charset="-122"/>
                <a:ea typeface="微软雅黑" panose="020B0503020204020204" pitchFamily="34" charset="-122"/>
              </a:rPr>
              <a:t>6.2.1</a:t>
            </a:r>
            <a:r>
              <a:rPr lang="zh-CN" altLang="en-US" sz="2400" dirty="0" smtClean="0">
                <a:latin typeface="微软雅黑" panose="020B0503020204020204" pitchFamily="34" charset="-122"/>
                <a:ea typeface="微软雅黑" panose="020B0503020204020204" pitchFamily="34" charset="-122"/>
              </a:rPr>
              <a:t>我们有几种不同的方法来写这个代码，代码如下</a:t>
            </a:r>
            <a:r>
              <a:rPr lang="en-US" altLang="zh-CN" sz="2400" dirty="0" smtClean="0">
                <a:latin typeface="微软雅黑" panose="020B0503020204020204" pitchFamily="34" charset="-122"/>
                <a:ea typeface="微软雅黑" panose="020B0503020204020204" pitchFamily="34" charset="-122"/>
              </a:rPr>
              <a:t>:</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588" y="3303334"/>
            <a:ext cx="10650823" cy="12051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96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588" y="4836860"/>
            <a:ext cx="10719284" cy="1157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52845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 </a:t>
            </a:r>
            <a:r>
              <a:rPr lang="zh-CN" altLang="en-US" sz="2400" b="1" dirty="0" smtClean="0">
                <a:latin typeface="微软雅黑" panose="020B0503020204020204" pitchFamily="34" charset="-122"/>
                <a:ea typeface="微软雅黑" panose="020B0503020204020204" pitchFamily="34" charset="-122"/>
              </a:rPr>
              <a:t>数据</a:t>
            </a:r>
            <a:r>
              <a:rPr lang="zh-CN" altLang="en-US" sz="2400" b="1" dirty="0">
                <a:latin typeface="微软雅黑" panose="020B0503020204020204" pitchFamily="34" charset="-122"/>
                <a:ea typeface="微软雅黑" panose="020B0503020204020204" pitchFamily="34" charset="-122"/>
              </a:rPr>
              <a:t>读取与</a:t>
            </a:r>
            <a:r>
              <a:rPr lang="zh-CN" altLang="en-US" sz="2400" b="1" dirty="0" smtClean="0">
                <a:latin typeface="微软雅黑" panose="020B0503020204020204" pitchFamily="34" charset="-122"/>
                <a:ea typeface="微软雅黑" panose="020B0503020204020204" pitchFamily="34" charset="-122"/>
              </a:rPr>
              <a:t>筛选</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这两种</a:t>
            </a:r>
            <a:r>
              <a:rPr lang="zh-CN" altLang="en-US" sz="2400" dirty="0" smtClean="0">
                <a:latin typeface="微软雅黑" panose="020B0503020204020204" pitchFamily="34" charset="-122"/>
                <a:ea typeface="微软雅黑" panose="020B0503020204020204" pitchFamily="34" charset="-122"/>
              </a:rPr>
              <a:t>写法会弹出一样的</a:t>
            </a:r>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164" y="2586944"/>
            <a:ext cx="2836408" cy="20260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02129" y="5294922"/>
            <a:ext cx="7431314"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我们接下来</a:t>
            </a:r>
            <a:r>
              <a:rPr lang="zh-CN" altLang="en-US" sz="2400" dirty="0" smtClean="0">
                <a:latin typeface="微软雅黑" panose="020B0503020204020204" pitchFamily="34" charset="-122"/>
                <a:ea typeface="微软雅黑" panose="020B0503020204020204" pitchFamily="34" charset="-122"/>
              </a:rPr>
              <a:t>会使用这个</a:t>
            </a:r>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来读取数据。</a:t>
            </a: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71464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2.2.3.1 </a:t>
            </a:r>
            <a:r>
              <a:rPr lang="zh-CN" altLang="en-US" sz="2400" b="1" dirty="0" smtClean="0">
                <a:latin typeface="微软雅黑" panose="020B0503020204020204" pitchFamily="34" charset="-122"/>
                <a:ea typeface="微软雅黑" panose="020B0503020204020204" pitchFamily="34" charset="-122"/>
              </a:rPr>
              <a:t>按照</a:t>
            </a:r>
            <a:r>
              <a:rPr lang="zh-CN" altLang="en-US" sz="2400" b="1" dirty="0">
                <a:latin typeface="微软雅黑" panose="020B0503020204020204" pitchFamily="34" charset="-122"/>
                <a:ea typeface="微软雅黑" panose="020B0503020204020204" pitchFamily="34" charset="-122"/>
              </a:rPr>
              <a:t>行列进行数据筛选</a:t>
            </a:r>
            <a:endParaRPr lang="en-US" altLang="zh-CN" sz="2400" b="1" dirty="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按</a:t>
            </a:r>
            <a:r>
              <a:rPr lang="zh-CN" altLang="en-US" sz="2400" dirty="0">
                <a:latin typeface="微软雅黑" panose="020B0503020204020204" pitchFamily="34" charset="-122"/>
                <a:ea typeface="微软雅黑" panose="020B0503020204020204" pitchFamily="34" charset="-122"/>
              </a:rPr>
              <a:t>照列来选取</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通过以下代码可以通过列来选取数据，这里先选取</a:t>
            </a:r>
            <a:r>
              <a:rPr lang="zh-CN" altLang="en-US" sz="2400" dirty="0" smtClean="0">
                <a:latin typeface="微软雅黑" panose="020B0503020204020204" pitchFamily="34" charset="-122"/>
                <a:ea typeface="微软雅黑" panose="020B0503020204020204" pitchFamily="34" charset="-122"/>
              </a:rPr>
              <a:t>单列：</a:t>
            </a:r>
            <a:endParaRPr lang="en-US" altLang="zh-CN" sz="2400" b="1" dirty="0" smtClean="0">
              <a:latin typeface="微软雅黑" panose="020B0503020204020204" pitchFamily="34" charset="-122"/>
              <a:ea typeface="微软雅黑" panose="020B0503020204020204" pitchFamily="34" charset="-122"/>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7265" y="2714625"/>
            <a:ext cx="2977470" cy="9022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17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2489" y="4384222"/>
            <a:ext cx="1738540" cy="1508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2569029" y="4020457"/>
            <a:ext cx="203823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弹出的结果：</a:t>
            </a:r>
            <a:endParaRPr lang="zh-CN" altLang="en-US" sz="2400" dirty="0">
              <a:latin typeface="微软雅黑" panose="020B0503020204020204" pitchFamily="34" charset="-122"/>
              <a:ea typeface="微软雅黑" panose="020B0503020204020204" pitchFamily="34" charset="-122"/>
            </a:endParaRPr>
          </a:p>
        </p:txBody>
      </p:sp>
      <p:sp>
        <p:nvSpPr>
          <p:cNvPr id="10" name="矩形 9"/>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58190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2.2.3.1 </a:t>
            </a:r>
            <a:r>
              <a:rPr lang="zh-CN" altLang="en-US" sz="2400" b="1" dirty="0" smtClean="0">
                <a:latin typeface="微软雅黑" panose="020B0503020204020204" pitchFamily="34" charset="-122"/>
                <a:ea typeface="微软雅黑" panose="020B0503020204020204" pitchFamily="34" charset="-122"/>
              </a:rPr>
              <a:t>按照</a:t>
            </a:r>
            <a:r>
              <a:rPr lang="zh-CN" altLang="en-US" sz="2400" b="1" dirty="0">
                <a:latin typeface="微软雅黑" panose="020B0503020204020204" pitchFamily="34" charset="-122"/>
                <a:ea typeface="微软雅黑" panose="020B0503020204020204" pitchFamily="34" charset="-122"/>
              </a:rPr>
              <a:t>行列进行数据筛选</a:t>
            </a:r>
            <a:endParaRPr lang="en-US" altLang="zh-CN" sz="2400" b="1" dirty="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按</a:t>
            </a:r>
            <a:r>
              <a:rPr lang="zh-CN" altLang="en-US" sz="2400" dirty="0">
                <a:latin typeface="微软雅黑" panose="020B0503020204020204" pitchFamily="34" charset="-122"/>
                <a:ea typeface="微软雅黑" panose="020B0503020204020204" pitchFamily="34" charset="-122"/>
              </a:rPr>
              <a:t>照列来选取</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此时返回的结果里没有表头信息了，这是因为通过</a:t>
            </a:r>
            <a:r>
              <a:rPr lang="en-US" altLang="zh-CN" sz="2400" dirty="0" smtClean="0">
                <a:latin typeface="微软雅黑" panose="020B0503020204020204" pitchFamily="34" charset="-122"/>
                <a:ea typeface="微软雅黑" panose="020B0503020204020204" pitchFamily="34" charset="-122"/>
              </a:rPr>
              <a:t>data[‘c1’]</a:t>
            </a:r>
            <a:r>
              <a:rPr lang="zh-CN" altLang="en-US" sz="2400" dirty="0">
                <a:latin typeface="微软雅黑" panose="020B0503020204020204" pitchFamily="34" charset="-122"/>
                <a:ea typeface="微软雅黑" panose="020B0503020204020204" pitchFamily="34" charset="-122"/>
              </a:rPr>
              <a:t>选取一列的时候返回的是一个一维序列结构的类，也可以通过如下代码返回一个二维的表格</a:t>
            </a:r>
            <a:r>
              <a:rPr lang="zh-CN" altLang="en-US" sz="2400" dirty="0" smtClean="0">
                <a:latin typeface="微软雅黑" panose="020B0503020204020204" pitchFamily="34" charset="-122"/>
                <a:ea typeface="微软雅黑" panose="020B0503020204020204" pitchFamily="34" charset="-122"/>
              </a:rPr>
              <a:t>数据：</a:t>
            </a:r>
            <a:endParaRPr lang="en-US" altLang="zh-CN" sz="2400" b="1" dirty="0" smtClean="0">
              <a:latin typeface="微软雅黑" panose="020B0503020204020204" pitchFamily="34" charset="-122"/>
              <a:ea typeface="微软雅黑" panose="020B0503020204020204" pitchFamily="34" charset="-122"/>
            </a:endParaRPr>
          </a:p>
        </p:txBody>
      </p:sp>
      <p:sp>
        <p:nvSpPr>
          <p:cNvPr id="6" name="TextBox 5"/>
          <p:cNvSpPr txBox="1"/>
          <p:nvPr/>
        </p:nvSpPr>
        <p:spPr>
          <a:xfrm>
            <a:off x="2569029" y="4020457"/>
            <a:ext cx="2038236"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弹出的结果：</a:t>
            </a:r>
            <a:endParaRPr lang="zh-CN" altLang="en-US" sz="2400" dirty="0">
              <a:latin typeface="微软雅黑" panose="020B0503020204020204" pitchFamily="34" charset="-122"/>
              <a:ea typeface="微软雅黑" panose="020B0503020204020204" pitchFamily="34" charset="-122"/>
            </a:endParaRP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3962" y="3172706"/>
            <a:ext cx="2644076" cy="6871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7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3524" y="4251289"/>
            <a:ext cx="1764951" cy="24102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7624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2.2.3.1 </a:t>
            </a:r>
            <a:r>
              <a:rPr lang="zh-CN" altLang="en-US" sz="2400" b="1" dirty="0" smtClean="0">
                <a:latin typeface="微软雅黑" panose="020B0503020204020204" pitchFamily="34" charset="-122"/>
                <a:ea typeface="微软雅黑" panose="020B0503020204020204" pitchFamily="34" charset="-122"/>
              </a:rPr>
              <a:t>按照行列进行数据筛选</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smtClean="0">
                <a:latin typeface="微软雅黑" panose="020B0503020204020204" pitchFamily="34" charset="-122"/>
                <a:ea typeface="微软雅黑" panose="020B0503020204020204" pitchFamily="34" charset="-122"/>
              </a:rPr>
              <a:t>按照列来选取数据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要</a:t>
            </a:r>
            <a:r>
              <a:rPr lang="zh-CN" altLang="en-US" sz="2400" dirty="0" smtClean="0">
                <a:latin typeface="微软雅黑" panose="020B0503020204020204" pitchFamily="34" charset="-122"/>
                <a:ea typeface="微软雅黑" panose="020B0503020204020204" pitchFamily="34" charset="-122"/>
              </a:rPr>
              <a:t>读取多列的数据</a:t>
            </a:r>
            <a:r>
              <a:rPr lang="zh-CN" altLang="en-US" sz="2400" dirty="0">
                <a:latin typeface="微软雅黑" panose="020B0503020204020204" pitchFamily="34" charset="-122"/>
                <a:ea typeface="微软雅黑" panose="020B0503020204020204" pitchFamily="34" charset="-122"/>
              </a:rPr>
              <a:t>，可以使用以下方法</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注意：必须使用双方括号才能起作用</a:t>
            </a:r>
            <a:endParaRPr lang="en-US" altLang="zh-CN" sz="2400" dirty="0" smtClean="0">
              <a:latin typeface="微软雅黑" panose="020B0503020204020204" pitchFamily="34" charset="-122"/>
              <a:ea typeface="微软雅黑" panose="020B0503020204020204" pitchFamily="34" charset="-122"/>
            </a:endParaRPr>
          </a:p>
        </p:txBody>
      </p:sp>
      <p:sp>
        <p:nvSpPr>
          <p:cNvPr id="6" name="TextBox 5"/>
          <p:cNvSpPr txBox="1"/>
          <p:nvPr/>
        </p:nvSpPr>
        <p:spPr>
          <a:xfrm>
            <a:off x="972458" y="4251289"/>
            <a:ext cx="36576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其打印输出结果如下所示：</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24413"/>
            <a:ext cx="3722914" cy="8066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0548" y="4133779"/>
            <a:ext cx="2330904" cy="221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18389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2.2.3.1 </a:t>
            </a:r>
            <a:r>
              <a:rPr lang="zh-CN" altLang="en-US" sz="2400" b="1" dirty="0" smtClean="0">
                <a:latin typeface="微软雅黑" panose="020B0503020204020204" pitchFamily="34" charset="-122"/>
                <a:ea typeface="微软雅黑" panose="020B0503020204020204" pitchFamily="34" charset="-122"/>
              </a:rPr>
              <a:t>按照</a:t>
            </a:r>
            <a:r>
              <a:rPr lang="zh-CN" altLang="en-US" sz="2400" b="1" dirty="0">
                <a:latin typeface="微软雅黑" panose="020B0503020204020204" pitchFamily="34" charset="-122"/>
                <a:ea typeface="微软雅黑" panose="020B0503020204020204" pitchFamily="34" charset="-122"/>
              </a:rPr>
              <a:t>行列进行数据筛选</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按照行来</a:t>
            </a:r>
            <a:r>
              <a:rPr lang="zh-CN" altLang="en-US" sz="2400" dirty="0">
                <a:latin typeface="微软雅黑" panose="020B0503020204020204" pitchFamily="34" charset="-122"/>
                <a:ea typeface="微软雅黑" panose="020B0503020204020204" pitchFamily="34" charset="-122"/>
              </a:rPr>
              <a:t>选取</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可以根据行的序号来进行选取，代码如下：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6" name="TextBox 5"/>
          <p:cNvSpPr txBox="1"/>
          <p:nvPr/>
        </p:nvSpPr>
        <p:spPr>
          <a:xfrm>
            <a:off x="972458" y="4251289"/>
            <a:ext cx="36576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其打印输出结果如下所示：</a:t>
            </a:r>
          </a:p>
        </p:txBody>
      </p:sp>
      <p:pic>
        <p:nvPicPr>
          <p:cNvPr id="348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5172" y="2728686"/>
            <a:ext cx="6921655" cy="1320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48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864" y="4712954"/>
            <a:ext cx="2671536" cy="1409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82056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er.shimo.im/f/gb4eJGz9SvwsaXp5.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1066800"/>
            <a:ext cx="8667750" cy="4724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32864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2.2.3.1 </a:t>
            </a:r>
            <a:r>
              <a:rPr lang="zh-CN" altLang="en-US" sz="2400" b="1" dirty="0">
                <a:latin typeface="微软雅黑" panose="020B0503020204020204" pitchFamily="34" charset="-122"/>
                <a:ea typeface="微软雅黑" panose="020B0503020204020204" pitchFamily="34" charset="-122"/>
              </a:rPr>
              <a:t>按照行列进行数据筛选</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按照行来</a:t>
            </a:r>
            <a:r>
              <a:rPr lang="zh-CN" altLang="en-US" sz="2400" dirty="0">
                <a:latin typeface="微软雅黑" panose="020B0503020204020204" pitchFamily="34" charset="-122"/>
                <a:ea typeface="微软雅黑" panose="020B0503020204020204" pitchFamily="34" charset="-122"/>
              </a:rPr>
              <a:t>选取</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而</a:t>
            </a:r>
            <a:r>
              <a:rPr lang="en-US" altLang="zh-CN" sz="2400" dirty="0" smtClean="0">
                <a:latin typeface="微软雅黑" panose="020B0503020204020204" pitchFamily="34" charset="-122"/>
                <a:ea typeface="微软雅黑" panose="020B0503020204020204" pitchFamily="34" charset="-122"/>
              </a:rPr>
              <a:t>pandas</a:t>
            </a:r>
            <a:r>
              <a:rPr lang="zh-CN" altLang="en-US" sz="2400" dirty="0" smtClean="0">
                <a:latin typeface="微软雅黑" panose="020B0503020204020204" pitchFamily="34" charset="-122"/>
                <a:ea typeface="微软雅黑" panose="020B0503020204020204" pitchFamily="34" charset="-122"/>
              </a:rPr>
              <a:t>推荐</a:t>
            </a:r>
            <a:r>
              <a:rPr lang="zh-CN" altLang="en-US" sz="2400" dirty="0">
                <a:latin typeface="微软雅黑" panose="020B0503020204020204" pitchFamily="34" charset="-122"/>
                <a:ea typeface="微软雅黑" panose="020B0503020204020204" pitchFamily="34" charset="-122"/>
              </a:rPr>
              <a:t>使用</a:t>
            </a:r>
            <a:r>
              <a:rPr lang="en-US" altLang="zh-CN" sz="2400" dirty="0" err="1">
                <a:latin typeface="微软雅黑" panose="020B0503020204020204" pitchFamily="34" charset="-122"/>
                <a:ea typeface="微软雅黑" panose="020B0503020204020204" pitchFamily="34" charset="-122"/>
              </a:rPr>
              <a:t>iloc</a:t>
            </a:r>
            <a:r>
              <a:rPr lang="zh-CN" altLang="en-US" sz="2400" dirty="0">
                <a:latin typeface="微软雅黑" panose="020B0503020204020204" pitchFamily="34" charset="-122"/>
                <a:ea typeface="微软雅黑" panose="020B0503020204020204" pitchFamily="34" charset="-122"/>
              </a:rPr>
              <a:t>方法来根据行的序号进行行选取</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pandas</a:t>
            </a:r>
            <a:r>
              <a:rPr lang="zh-CN" altLang="en-US" sz="2400" dirty="0" smtClean="0">
                <a:latin typeface="微软雅黑" panose="020B0503020204020204" pitchFamily="34" charset="-122"/>
                <a:ea typeface="微软雅黑" panose="020B0503020204020204" pitchFamily="34" charset="-122"/>
              </a:rPr>
              <a:t>觉得</a:t>
            </a:r>
            <a:r>
              <a:rPr lang="zh-CN" altLang="en-US" sz="2400" dirty="0">
                <a:latin typeface="微软雅黑" panose="020B0503020204020204" pitchFamily="34" charset="-122"/>
                <a:ea typeface="微软雅黑" panose="020B0503020204020204" pitchFamily="34" charset="-122"/>
              </a:rPr>
              <a:t>这样更加</a:t>
            </a:r>
            <a:r>
              <a:rPr lang="zh-CN" altLang="en-US" sz="2400" dirty="0" smtClean="0">
                <a:latin typeface="微软雅黑" panose="020B0503020204020204" pitchFamily="34" charset="-122"/>
                <a:ea typeface="微软雅黑" panose="020B0503020204020204" pitchFamily="34" charset="-122"/>
              </a:rPr>
              <a:t>直观，代码</a:t>
            </a:r>
            <a:r>
              <a:rPr lang="zh-CN" altLang="en-US" sz="2400" dirty="0">
                <a:latin typeface="微软雅黑" panose="020B0503020204020204" pitchFamily="34" charset="-122"/>
                <a:ea typeface="微软雅黑" panose="020B0503020204020204" pitchFamily="34" charset="-122"/>
              </a:rPr>
              <a:t>如下：</a:t>
            </a:r>
            <a:endParaRPr lang="en-US" altLang="zh-CN" sz="2400" dirty="0" smtClean="0">
              <a:latin typeface="微软雅黑" panose="020B0503020204020204" pitchFamily="34" charset="-122"/>
              <a:ea typeface="微软雅黑" panose="020B0503020204020204" pitchFamily="34" charset="-122"/>
            </a:endParaRPr>
          </a:p>
        </p:txBody>
      </p:sp>
      <p:sp>
        <p:nvSpPr>
          <p:cNvPr id="6" name="TextBox 5"/>
          <p:cNvSpPr txBox="1"/>
          <p:nvPr/>
        </p:nvSpPr>
        <p:spPr>
          <a:xfrm>
            <a:off x="972458" y="4251289"/>
            <a:ext cx="36576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其打印输出结果如下所示：</a:t>
            </a: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6864" y="4712954"/>
            <a:ext cx="2671536" cy="1409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0525" y="3268587"/>
            <a:ext cx="2964215" cy="661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9767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2.2.3.1 </a:t>
            </a:r>
            <a:r>
              <a:rPr lang="zh-CN" altLang="en-US" sz="2400" b="1" dirty="0">
                <a:latin typeface="微软雅黑" panose="020B0503020204020204" pitchFamily="34" charset="-122"/>
                <a:ea typeface="微软雅黑" panose="020B0503020204020204" pitchFamily="34" charset="-122"/>
              </a:rPr>
              <a:t>按照行列进行数据筛选</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按照行来</a:t>
            </a:r>
            <a:r>
              <a:rPr lang="zh-CN" altLang="en-US" sz="2400" dirty="0">
                <a:latin typeface="微软雅黑" panose="020B0503020204020204" pitchFamily="34" charset="-122"/>
                <a:ea typeface="微软雅黑" panose="020B0503020204020204" pitchFamily="34" charset="-122"/>
              </a:rPr>
              <a:t>选取</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除了通过行的序号选取外，还可以通过</a:t>
            </a:r>
            <a:r>
              <a:rPr lang="en-US" altLang="zh-CN" sz="2400" dirty="0" err="1">
                <a:latin typeface="微软雅黑" panose="020B0503020204020204" pitchFamily="34" charset="-122"/>
                <a:ea typeface="微软雅黑" panose="020B0503020204020204" pitchFamily="34" charset="-122"/>
              </a:rPr>
              <a:t>loc</a:t>
            </a:r>
            <a:r>
              <a:rPr lang="zh-CN" altLang="en-US" sz="2400" dirty="0">
                <a:latin typeface="微软雅黑" panose="020B0503020204020204" pitchFamily="34" charset="-122"/>
                <a:ea typeface="微软雅黑" panose="020B0503020204020204" pitchFamily="34" charset="-122"/>
              </a:rPr>
              <a:t>方法</a:t>
            </a:r>
            <a:r>
              <a:rPr lang="zh-CN" altLang="en-US" sz="2400" b="1" dirty="0">
                <a:latin typeface="微软雅黑" panose="020B0503020204020204" pitchFamily="34" charset="-122"/>
                <a:ea typeface="微软雅黑" panose="020B0503020204020204" pitchFamily="34" charset="-122"/>
              </a:rPr>
              <a:t>根据行的名称</a:t>
            </a:r>
            <a:r>
              <a:rPr lang="zh-CN" altLang="en-US" sz="2400" dirty="0">
                <a:latin typeface="微软雅黑" panose="020B0503020204020204" pitchFamily="34" charset="-122"/>
                <a:ea typeface="微软雅黑" panose="020B0503020204020204" pitchFamily="34" charset="-122"/>
              </a:rPr>
              <a:t>来进行选取，代码如下：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6" name="TextBox 5"/>
          <p:cNvSpPr txBox="1"/>
          <p:nvPr/>
        </p:nvSpPr>
        <p:spPr>
          <a:xfrm>
            <a:off x="972458" y="4251289"/>
            <a:ext cx="3657600"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其打印输出结果如下所示：</a:t>
            </a:r>
          </a:p>
        </p:txBody>
      </p:sp>
      <p:pic>
        <p:nvPicPr>
          <p:cNvPr id="348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0231" y="4712953"/>
            <a:ext cx="2671536" cy="14099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512" y="2934002"/>
            <a:ext cx="4916975" cy="8106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98807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2677656"/>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2.2.3.1 </a:t>
            </a:r>
            <a:r>
              <a:rPr lang="zh-CN" altLang="en-US" sz="2400" b="1" dirty="0">
                <a:latin typeface="微软雅黑" panose="020B0503020204020204" pitchFamily="34" charset="-122"/>
                <a:ea typeface="微软雅黑" panose="020B0503020204020204" pitchFamily="34" charset="-122"/>
              </a:rPr>
              <a:t>按照行列进行数据筛选</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按照行来</a:t>
            </a:r>
            <a:r>
              <a:rPr lang="zh-CN" altLang="en-US" sz="2400" dirty="0">
                <a:latin typeface="微软雅黑" panose="020B0503020204020204" pitchFamily="34" charset="-122"/>
                <a:ea typeface="微软雅黑" panose="020B0503020204020204" pitchFamily="34" charset="-122"/>
              </a:rPr>
              <a:t>选取</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data.head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是看数据的</a:t>
            </a:r>
            <a:r>
              <a:rPr lang="zh-CN" altLang="en-US" sz="2400" dirty="0">
                <a:latin typeface="微软雅黑" panose="020B0503020204020204" pitchFamily="34" charset="-122"/>
                <a:ea typeface="微软雅黑" panose="020B0503020204020204" pitchFamily="34" charset="-122"/>
              </a:rPr>
              <a:t>方法</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如果未</a:t>
            </a:r>
            <a:r>
              <a:rPr lang="zh-CN" altLang="en-US" sz="2400" dirty="0" smtClean="0">
                <a:latin typeface="微软雅黑" panose="020B0503020204020204" pitchFamily="34" charset="-122"/>
                <a:ea typeface="微软雅黑" panose="020B0503020204020204" pitchFamily="34" charset="-122"/>
              </a:rPr>
              <a:t>指定</a:t>
            </a:r>
            <a:r>
              <a:rPr lang="en-US" altLang="zh-CN" sz="2400" dirty="0" err="1" smtClean="0">
                <a:latin typeface="微软雅黑" panose="020B0503020204020204" pitchFamily="34" charset="-122"/>
                <a:ea typeface="微软雅黑" panose="020B0503020204020204" pitchFamily="34" charset="-122"/>
              </a:rPr>
              <a:t>data.head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会输出</a:t>
            </a:r>
            <a:r>
              <a:rPr lang="zh-CN" altLang="en-US" sz="2400" dirty="0">
                <a:latin typeface="微软雅黑" panose="020B0503020204020204" pitchFamily="34" charset="-122"/>
                <a:ea typeface="微软雅黑" panose="020B0503020204020204" pitchFamily="34" charset="-122"/>
              </a:rPr>
              <a:t>表格的前</a:t>
            </a:r>
            <a:r>
              <a:rPr lang="en-US" altLang="zh-CN" sz="2400" dirty="0">
                <a:latin typeface="微软雅黑" panose="020B0503020204020204" pitchFamily="34" charset="-122"/>
                <a:ea typeface="微软雅黑" panose="020B0503020204020204" pitchFamily="34" charset="-122"/>
              </a:rPr>
              <a:t>5</a:t>
            </a:r>
            <a:r>
              <a:rPr lang="zh-CN" altLang="en-US" sz="2400" dirty="0" smtClean="0">
                <a:latin typeface="微软雅黑" panose="020B0503020204020204" pitchFamily="34" charset="-122"/>
                <a:ea typeface="微软雅黑" panose="020B0503020204020204" pitchFamily="34" charset="-122"/>
              </a:rPr>
              <a:t>行。</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因为只创建了</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行数据，所以</a:t>
            </a:r>
            <a:r>
              <a:rPr lang="zh-CN" altLang="en-US" sz="2400" dirty="0" smtClean="0">
                <a:latin typeface="微软雅黑" panose="020B0503020204020204" pitchFamily="34" charset="-122"/>
                <a:ea typeface="微软雅黑" panose="020B0503020204020204" pitchFamily="34" charset="-122"/>
              </a:rPr>
              <a:t>通过</a:t>
            </a:r>
            <a:r>
              <a:rPr lang="en-US" altLang="zh-CN" sz="2400" dirty="0" err="1" smtClean="0">
                <a:latin typeface="微软雅黑" panose="020B0503020204020204" pitchFamily="34" charset="-122"/>
                <a:ea typeface="微软雅黑" panose="020B0503020204020204" pitchFamily="34" charset="-122"/>
              </a:rPr>
              <a:t>data.head</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会把全部数据都取到，如果只想取前两行的数据，可以写成</a:t>
            </a:r>
            <a:r>
              <a:rPr lang="en-US" altLang="zh-CN" sz="2400" dirty="0" err="1">
                <a:latin typeface="微软雅黑" panose="020B0503020204020204" pitchFamily="34" charset="-122"/>
                <a:ea typeface="微软雅黑" panose="020B0503020204020204" pitchFamily="34" charset="-122"/>
              </a:rPr>
              <a:t>data.head</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sp>
        <p:nvSpPr>
          <p:cNvPr id="7" name="矩形 6"/>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05850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569660"/>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2.2.3.1 </a:t>
            </a:r>
            <a:r>
              <a:rPr lang="zh-CN" altLang="en-US" sz="2400" b="1" dirty="0">
                <a:latin typeface="微软雅黑" panose="020B0503020204020204" pitchFamily="34" charset="-122"/>
                <a:ea typeface="微软雅黑" panose="020B0503020204020204" pitchFamily="34" charset="-122"/>
              </a:rPr>
              <a:t>按照行列进行数据筛选</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按照区块来</a:t>
            </a:r>
            <a:r>
              <a:rPr lang="zh-CN" altLang="en-US" sz="2400" dirty="0" smtClean="0">
                <a:latin typeface="微软雅黑" panose="020B0503020204020204" pitchFamily="34" charset="-122"/>
                <a:ea typeface="微软雅黑" panose="020B0503020204020204" pitchFamily="34" charset="-122"/>
              </a:rPr>
              <a:t>选取</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如果想选取某几行的某几列，则可以通过如下代码来实现，比如获得</a:t>
            </a:r>
            <a:r>
              <a:rPr lang="en-US" altLang="zh-CN" sz="2400" dirty="0">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c3</a:t>
            </a:r>
            <a:r>
              <a:rPr lang="zh-CN" altLang="en-US" sz="2400" dirty="0">
                <a:latin typeface="微软雅黑" panose="020B0503020204020204" pitchFamily="34" charset="-122"/>
                <a:ea typeface="微软雅黑" panose="020B0503020204020204" pitchFamily="34" charset="-122"/>
              </a:rPr>
              <a:t>列的前二</a:t>
            </a:r>
            <a:r>
              <a:rPr lang="zh-CN" altLang="en-US" sz="2400" dirty="0" smtClean="0">
                <a:latin typeface="微软雅黑" panose="020B0503020204020204" pitchFamily="34" charset="-122"/>
                <a:ea typeface="微软雅黑" panose="020B0503020204020204" pitchFamily="34" charset="-122"/>
              </a:rPr>
              <a:t>行</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我们有很多的方法来获取数据：</a:t>
            </a:r>
            <a:endParaRPr lang="en-US" altLang="zh-CN" sz="2400" dirty="0" smtClean="0">
              <a:latin typeface="微软雅黑" panose="020B0503020204020204" pitchFamily="34" charset="-122"/>
              <a:ea typeface="微软雅黑" panose="020B0503020204020204" pitchFamily="34" charset="-122"/>
            </a:endParaRPr>
          </a:p>
        </p:txBody>
      </p:sp>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0849" y="3368676"/>
            <a:ext cx="8750302" cy="714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8836" y="4083284"/>
            <a:ext cx="4754327" cy="6708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78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0899" y="4769985"/>
            <a:ext cx="5950201" cy="10937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723632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2.2.3.1 </a:t>
            </a:r>
            <a:r>
              <a:rPr lang="zh-CN" altLang="en-US" sz="2400" b="1" dirty="0">
                <a:latin typeface="微软雅黑" panose="020B0503020204020204" pitchFamily="34" charset="-122"/>
                <a:ea typeface="微软雅黑" panose="020B0503020204020204" pitchFamily="34" charset="-122"/>
              </a:rPr>
              <a:t>按照行列进行数据筛选</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按照区块来</a:t>
            </a:r>
            <a:r>
              <a:rPr lang="zh-CN" altLang="en-US" sz="2400" dirty="0" smtClean="0">
                <a:latin typeface="微软雅黑" panose="020B0503020204020204" pitchFamily="34" charset="-122"/>
                <a:ea typeface="微软雅黑" panose="020B0503020204020204" pitchFamily="34" charset="-122"/>
              </a:rPr>
              <a:t>选取</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我们还可以</a:t>
            </a:r>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ix, </a:t>
            </a:r>
            <a:r>
              <a:rPr lang="zh-CN" altLang="en-US" sz="2400" dirty="0">
                <a:latin typeface="微软雅黑" panose="020B0503020204020204" pitchFamily="34" charset="-122"/>
                <a:ea typeface="微软雅黑" panose="020B0503020204020204" pitchFamily="34" charset="-122"/>
              </a:rPr>
              <a:t>这个</a:t>
            </a:r>
            <a:r>
              <a:rPr lang="zh-CN" altLang="en-US" sz="2400" dirty="0" smtClean="0">
                <a:latin typeface="微软雅黑" panose="020B0503020204020204" pitchFamily="34" charset="-122"/>
                <a:ea typeface="微软雅黑" panose="020B0503020204020204" pitchFamily="34" charset="-122"/>
              </a:rPr>
              <a:t>代码同时可以用</a:t>
            </a:r>
            <a:r>
              <a:rPr lang="en-US" altLang="zh-CN" sz="2400" dirty="0" err="1" smtClean="0">
                <a:latin typeface="微软雅黑" panose="020B0503020204020204" pitchFamily="34" charset="-122"/>
                <a:ea typeface="微软雅黑" panose="020B0503020204020204" pitchFamily="34" charset="-122"/>
              </a:rPr>
              <a:t>iloc</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loc</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的方法</a:t>
            </a:r>
            <a:r>
              <a:rPr lang="zh-CN" altLang="en-US" sz="2400" dirty="0">
                <a:latin typeface="微软雅黑" panose="020B0503020204020204" pitchFamily="34" charset="-122"/>
                <a:ea typeface="微软雅黑" panose="020B0503020204020204" pitchFamily="34" charset="-122"/>
              </a:rPr>
              <a:t>去读取</a:t>
            </a:r>
            <a:r>
              <a:rPr lang="zh-CN" altLang="en-US" sz="2400" dirty="0" smtClean="0">
                <a:latin typeface="微软雅黑" panose="020B0503020204020204" pitchFamily="34" charset="-122"/>
                <a:ea typeface="微软雅黑" panose="020B0503020204020204" pitchFamily="34" charset="-122"/>
              </a:rPr>
              <a:t>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以上和上一也的代码代码都会弹出以下的结果：</a:t>
            </a:r>
            <a:endParaRPr lang="en-US" altLang="zh-CN" sz="2400" dirty="0" smtClean="0">
              <a:latin typeface="微软雅黑" panose="020B0503020204020204" pitchFamily="34" charset="-122"/>
              <a:ea typeface="微软雅黑" panose="020B0503020204020204" pitchFamily="34" charset="-122"/>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5444" y="4554310"/>
            <a:ext cx="2341109" cy="17688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451" y="2834377"/>
            <a:ext cx="5335098" cy="8522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13959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2.2.3.2 </a:t>
            </a:r>
            <a:r>
              <a:rPr lang="zh-CN" altLang="en-US" sz="2400" b="1" dirty="0" smtClean="0">
                <a:latin typeface="微软雅黑" panose="020B0503020204020204" pitchFamily="34" charset="-122"/>
                <a:ea typeface="微软雅黑" panose="020B0503020204020204" pitchFamily="34" charset="-122"/>
              </a:rPr>
              <a:t>按照</a:t>
            </a:r>
            <a:r>
              <a:rPr lang="zh-CN" altLang="en-US" sz="2400" b="1" dirty="0">
                <a:latin typeface="微软雅黑" panose="020B0503020204020204" pitchFamily="34" charset="-122"/>
                <a:ea typeface="微软雅黑" panose="020B0503020204020204" pitchFamily="34" charset="-122"/>
              </a:rPr>
              <a:t>特定条件</a:t>
            </a:r>
            <a:r>
              <a:rPr lang="zh-CN" altLang="en-US" sz="2400" b="1" dirty="0" smtClean="0">
                <a:latin typeface="微软雅黑" panose="020B0503020204020204" pitchFamily="34" charset="-122"/>
                <a:ea typeface="微软雅黑" panose="020B0503020204020204" pitchFamily="34" charset="-122"/>
              </a:rPr>
              <a:t>筛选</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在方括号里通过判断条件来过滤行，比如选取</a:t>
            </a:r>
            <a:r>
              <a:rPr lang="en-US" altLang="zh-CN" sz="2400" dirty="0" smtClean="0">
                <a:latin typeface="微软雅黑" panose="020B0503020204020204" pitchFamily="34" charset="-122"/>
                <a:ea typeface="微软雅黑" panose="020B0503020204020204" pitchFamily="34" charset="-122"/>
              </a:rPr>
              <a:t>c1</a:t>
            </a:r>
            <a:r>
              <a:rPr lang="zh-CN" altLang="en-US" sz="2400" dirty="0" smtClean="0">
                <a:latin typeface="微软雅黑" panose="020B0503020204020204" pitchFamily="34" charset="-122"/>
                <a:ea typeface="微软雅黑" panose="020B0503020204020204" pitchFamily="34" charset="-122"/>
              </a:rPr>
              <a:t>列数字大于</a:t>
            </a:r>
            <a:r>
              <a:rPr lang="en-US" altLang="zh-CN" sz="2400" dirty="0" smtClean="0">
                <a:latin typeface="微软雅黑" panose="020B0503020204020204" pitchFamily="34" charset="-122"/>
                <a:ea typeface="微软雅黑" panose="020B0503020204020204" pitchFamily="34" charset="-122"/>
              </a:rPr>
              <a:t>1</a:t>
            </a:r>
            <a:r>
              <a:rPr lang="zh-CN" altLang="en-US" sz="2400" dirty="0" smtClean="0">
                <a:latin typeface="微软雅黑" panose="020B0503020204020204" pitchFamily="34" charset="-122"/>
                <a:ea typeface="微软雅黑" panose="020B0503020204020204" pitchFamily="34" charset="-122"/>
              </a:rPr>
              <a:t>的行，代码如下：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3" name="TextBox 2"/>
          <p:cNvSpPr txBox="1"/>
          <p:nvPr/>
        </p:nvSpPr>
        <p:spPr>
          <a:xfrm>
            <a:off x="2307771" y="3918856"/>
            <a:ext cx="2394858"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弹出结果如下：</a:t>
            </a:r>
            <a:endParaRPr lang="zh-CN" altLang="en-US" sz="2400" dirty="0">
              <a:latin typeface="微软雅黑" panose="020B0503020204020204" pitchFamily="34" charset="-122"/>
              <a:ea typeface="微软雅黑" panose="020B0503020204020204" pitchFamily="34" charset="-122"/>
            </a:endParaRPr>
          </a:p>
        </p:txBody>
      </p:sp>
      <p:pic>
        <p:nvPicPr>
          <p:cNvPr id="409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1141" y="2655385"/>
            <a:ext cx="4289718" cy="7845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7778" y="4380521"/>
            <a:ext cx="2396444" cy="13874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861029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2.2.3.2 </a:t>
            </a:r>
            <a:r>
              <a:rPr lang="zh-CN" altLang="en-US" sz="2400" b="1" dirty="0">
                <a:latin typeface="微软雅黑" panose="020B0503020204020204" pitchFamily="34" charset="-122"/>
                <a:ea typeface="微软雅黑" panose="020B0503020204020204" pitchFamily="34" charset="-122"/>
              </a:rPr>
              <a:t>按照特定条件筛选</a:t>
            </a:r>
            <a:endParaRPr lang="en-US" altLang="zh-CN"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也可以写多个条件，我们只需在命令之间</a:t>
            </a:r>
            <a:r>
              <a:rPr lang="zh-CN" altLang="en-US" sz="2400" dirty="0" smtClean="0">
                <a:latin typeface="微软雅黑" panose="020B0503020204020204" pitchFamily="34" charset="-122"/>
                <a:ea typeface="微软雅黑" panose="020B0503020204020204" pitchFamily="34" charset="-122"/>
              </a:rPr>
              <a:t>添加</a:t>
            </a:r>
            <a:r>
              <a:rPr lang="zh-CN" altLang="en-US" sz="2400" dirty="0">
                <a:latin typeface="微软雅黑" panose="020B0503020204020204" pitchFamily="34" charset="-122"/>
                <a:ea typeface="微软雅黑" panose="020B0503020204020204" pitchFamily="34" charset="-122"/>
              </a:rPr>
              <a:t>一</a:t>
            </a:r>
            <a:r>
              <a:rPr lang="zh-CN" altLang="en-US" sz="2400" dirty="0" smtClean="0">
                <a:latin typeface="微软雅黑" panose="020B0503020204020204" pitchFamily="34" charset="-122"/>
                <a:ea typeface="微软雅黑" panose="020B0503020204020204" pitchFamily="34" charset="-122"/>
              </a:rPr>
              <a:t>个 ‘</a:t>
            </a:r>
            <a:r>
              <a:rPr lang="en-US" altLang="zh-CN" sz="2400" dirty="0" smtClean="0">
                <a:latin typeface="微软雅黑" panose="020B0503020204020204" pitchFamily="34" charset="-122"/>
                <a:ea typeface="微软雅黑" panose="020B0503020204020204" pitchFamily="34" charset="-122"/>
              </a:rPr>
              <a:t>&amp;</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如果我们使用上一个例子并希望将</a:t>
            </a:r>
            <a:r>
              <a:rPr lang="en-US" altLang="zh-CN" sz="2400" dirty="0">
                <a:latin typeface="微软雅黑" panose="020B0503020204020204" pitchFamily="34" charset="-122"/>
                <a:ea typeface="微软雅黑" panose="020B0503020204020204" pitchFamily="34" charset="-122"/>
              </a:rPr>
              <a:t>c2</a:t>
            </a:r>
            <a:r>
              <a:rPr lang="zh-CN" altLang="en-US" sz="2400" dirty="0">
                <a:latin typeface="微软雅黑" panose="020B0503020204020204" pitchFamily="34" charset="-122"/>
                <a:ea typeface="微软雅黑" panose="020B0503020204020204" pitchFamily="34" charset="-122"/>
              </a:rPr>
              <a:t>添加到小于</a:t>
            </a:r>
            <a:r>
              <a:rPr lang="en-US" altLang="zh-CN" sz="2400" dirty="0">
                <a:latin typeface="微软雅黑" panose="020B0503020204020204" pitchFamily="34" charset="-122"/>
                <a:ea typeface="微软雅黑" panose="020B0503020204020204" pitchFamily="34" charset="-122"/>
              </a:rPr>
              <a:t>8</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3" name="TextBox 2"/>
          <p:cNvSpPr txBox="1"/>
          <p:nvPr/>
        </p:nvSpPr>
        <p:spPr>
          <a:xfrm>
            <a:off x="2307771" y="3918856"/>
            <a:ext cx="2394858"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弹出结果如下：</a:t>
            </a:r>
            <a:endParaRPr lang="zh-CN" altLang="en-US" sz="2400" dirty="0">
              <a:latin typeface="微软雅黑" panose="020B0503020204020204" pitchFamily="34" charset="-122"/>
              <a:ea typeface="微软雅黑" panose="020B0503020204020204" pitchFamily="34" charset="-122"/>
            </a:endParaRPr>
          </a:p>
        </p:txBody>
      </p:sp>
      <p:pic>
        <p:nvPicPr>
          <p:cNvPr id="419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7" y="3130586"/>
            <a:ext cx="7223125" cy="788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10023" y="4644118"/>
            <a:ext cx="2371951" cy="1002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582360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2.2.3.3</a:t>
            </a:r>
            <a:r>
              <a:rPr lang="zh-CN" altLang="en-US" sz="2400" b="1" dirty="0">
                <a:latin typeface="微软雅黑" panose="020B0503020204020204" pitchFamily="34" charset="-122"/>
                <a:ea typeface="微软雅黑" panose="020B0503020204020204" pitchFamily="34" charset="-122"/>
              </a:rPr>
              <a:t>数据整体情况</a:t>
            </a:r>
            <a:r>
              <a:rPr lang="zh-CN" altLang="en-US" sz="2400" b="1" dirty="0" smtClean="0">
                <a:latin typeface="微软雅黑" panose="020B0503020204020204" pitchFamily="34" charset="-122"/>
                <a:ea typeface="微软雅黑" panose="020B0503020204020204" pitchFamily="34" charset="-122"/>
              </a:rPr>
              <a:t>查看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通过表格的</a:t>
            </a:r>
            <a:r>
              <a:rPr lang="en-US" altLang="zh-CN" sz="2400" dirty="0">
                <a:latin typeface="微软雅黑" panose="020B0503020204020204" pitchFamily="34" charset="-122"/>
                <a:ea typeface="微软雅黑" panose="020B0503020204020204" pitchFamily="34" charset="-122"/>
              </a:rPr>
              <a:t>shape</a:t>
            </a:r>
            <a:r>
              <a:rPr lang="zh-CN" altLang="en-US" sz="2400" dirty="0">
                <a:latin typeface="微软雅黑" panose="020B0503020204020204" pitchFamily="34" charset="-122"/>
                <a:ea typeface="微软雅黑" panose="020B0503020204020204" pitchFamily="34" charset="-122"/>
              </a:rPr>
              <a:t>属性，可以查看表格整体的行数和列数，在表格数据量较大的时候能快速了解表格的行数和列数。</a:t>
            </a:r>
            <a:endParaRPr lang="en-US" altLang="zh-CN" sz="2400" dirty="0" smtClean="0">
              <a:latin typeface="微软雅黑" panose="020B0503020204020204" pitchFamily="34" charset="-122"/>
              <a:ea typeface="微软雅黑" panose="020B0503020204020204" pitchFamily="34" charset="-122"/>
            </a:endParaRPr>
          </a:p>
        </p:txBody>
      </p:sp>
      <p:sp>
        <p:nvSpPr>
          <p:cNvPr id="3" name="TextBox 2"/>
          <p:cNvSpPr txBox="1"/>
          <p:nvPr/>
        </p:nvSpPr>
        <p:spPr>
          <a:xfrm>
            <a:off x="702129" y="3672113"/>
            <a:ext cx="9347201"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弹出结果如下</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其中第一个数字为表格行数，第二个数字为表格列数</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5464" y="2843213"/>
            <a:ext cx="2152650" cy="774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4606" y="4661127"/>
            <a:ext cx="1545127" cy="8978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316370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4247242" cy="156966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2.2.3.3</a:t>
            </a:r>
            <a:r>
              <a:rPr lang="zh-CN" altLang="en-US" sz="2400" b="1" dirty="0">
                <a:latin typeface="微软雅黑" panose="020B0503020204020204" pitchFamily="34" charset="-122"/>
                <a:ea typeface="微软雅黑" panose="020B0503020204020204" pitchFamily="34" charset="-122"/>
              </a:rPr>
              <a:t>数据整体情况</a:t>
            </a:r>
            <a:r>
              <a:rPr lang="zh-CN" altLang="en-US" sz="2400" b="1" dirty="0" smtClean="0">
                <a:latin typeface="微软雅黑" panose="020B0503020204020204" pitchFamily="34" charset="-122"/>
                <a:ea typeface="微软雅黑" panose="020B0503020204020204" pitchFamily="34" charset="-122"/>
              </a:rPr>
              <a:t>查看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通过表格的</a:t>
            </a:r>
            <a:r>
              <a:rPr lang="en-US" altLang="zh-CN" sz="2400" dirty="0">
                <a:latin typeface="微软雅黑" panose="020B0503020204020204" pitchFamily="34" charset="-122"/>
                <a:ea typeface="微软雅黑" panose="020B0503020204020204" pitchFamily="34" charset="-122"/>
              </a:rPr>
              <a:t>describe()</a:t>
            </a:r>
            <a:r>
              <a:rPr lang="zh-CN" altLang="en-US" sz="2400" dirty="0">
                <a:latin typeface="微软雅黑" panose="020B0503020204020204" pitchFamily="34" charset="-122"/>
                <a:ea typeface="微软雅黑" panose="020B0503020204020204" pitchFamily="34" charset="-122"/>
              </a:rPr>
              <a:t>函数可以快速的查看表格每一列的统计</a:t>
            </a:r>
            <a:r>
              <a:rPr lang="zh-CN" altLang="en-US" sz="2400" dirty="0" smtClean="0">
                <a:latin typeface="微软雅黑" panose="020B0503020204020204" pitchFamily="34" charset="-122"/>
                <a:ea typeface="微软雅黑" panose="020B0503020204020204" pitchFamily="34" charset="-122"/>
              </a:rPr>
              <a:t>信息，代码如下：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956" y="3421229"/>
            <a:ext cx="3079588" cy="802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4" name="表格 3"/>
          <p:cNvGraphicFramePr>
            <a:graphicFrameLocks noGrp="1"/>
          </p:cNvGraphicFramePr>
          <p:nvPr>
            <p:extLst>
              <p:ext uri="{D42A27DB-BD31-4B8C-83A1-F6EECF244321}">
                <p14:modId xmlns:p14="http://schemas.microsoft.com/office/powerpoint/2010/main" val="2981946432"/>
              </p:ext>
            </p:extLst>
          </p:nvPr>
        </p:nvGraphicFramePr>
        <p:xfrm>
          <a:off x="5236343" y="2046367"/>
          <a:ext cx="6480000" cy="3977640"/>
        </p:xfrm>
        <a:graphic>
          <a:graphicData uri="http://schemas.openxmlformats.org/drawingml/2006/table">
            <a:tbl>
              <a:tblPr/>
              <a:tblGrid>
                <a:gridCol w="2160000"/>
                <a:gridCol w="1080000"/>
                <a:gridCol w="1080000"/>
                <a:gridCol w="1080000"/>
                <a:gridCol w="1080000"/>
              </a:tblGrid>
              <a:tr h="23622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smtClean="0">
                          <a:effectLst/>
                          <a:latin typeface="微软雅黑" panose="020B0503020204020204" pitchFamily="34" charset="-122"/>
                          <a:ea typeface="微软雅黑" panose="020B0503020204020204" pitchFamily="34" charset="-122"/>
                        </a:rPr>
                        <a:t>c1</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c2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effectLst/>
                          <a:latin typeface="微软雅黑" panose="020B0503020204020204" pitchFamily="34" charset="-122"/>
                          <a:ea typeface="微软雅黑" panose="020B0503020204020204" pitchFamily="34" charset="-122"/>
                        </a:rPr>
                        <a:t>c3</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43840">
                <a:tc>
                  <a:txBody>
                    <a:bodyPr/>
                    <a:lstStyle/>
                    <a:p>
                      <a:pPr algn="ctr" fontAlgn="t"/>
                      <a:r>
                        <a:rPr lang="zh-CN" altLang="en-US" sz="2400" dirty="0" smtClean="0">
                          <a:latin typeface="微软雅黑" panose="020B0503020204020204" pitchFamily="34" charset="-122"/>
                          <a:ea typeface="微软雅黑" panose="020B0503020204020204" pitchFamily="34" charset="-122"/>
                        </a:rPr>
                        <a:t>数量</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effectLst/>
                          <a:latin typeface="微软雅黑" panose="020B0503020204020204" pitchFamily="34" charset="-122"/>
                          <a:ea typeface="微软雅黑" panose="020B0503020204020204" pitchFamily="34" charset="-122"/>
                        </a:rPr>
                        <a:t>count</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36220">
                <a:tc>
                  <a:txBody>
                    <a:bodyPr/>
                    <a:lstStyle/>
                    <a:p>
                      <a:pPr algn="ctr" fontAlgn="t"/>
                      <a:r>
                        <a:rPr lang="zh-CN" altLang="en-US" sz="2400" dirty="0" smtClean="0">
                          <a:latin typeface="微软雅黑" panose="020B0503020204020204" pitchFamily="34" charset="-122"/>
                          <a:ea typeface="微软雅黑" panose="020B0503020204020204" pitchFamily="34" charset="-122"/>
                        </a:rPr>
                        <a:t>平均值</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a:effectLst/>
                          <a:latin typeface="微软雅黑" panose="020B0503020204020204" pitchFamily="34" charset="-122"/>
                          <a:ea typeface="微软雅黑" panose="020B0503020204020204" pitchFamily="34" charset="-122"/>
                        </a:rPr>
                        <a:t>mean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4.0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6.0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36220">
                <a:tc>
                  <a:txBody>
                    <a:bodyPr/>
                    <a:lstStyle/>
                    <a:p>
                      <a:pPr algn="ctr" fontAlgn="t"/>
                      <a:r>
                        <a:rPr lang="zh-CN" altLang="en-US" sz="2400" dirty="0" smtClean="0">
                          <a:latin typeface="微软雅黑" panose="020B0503020204020204" pitchFamily="34" charset="-122"/>
                          <a:ea typeface="微软雅黑" panose="020B0503020204020204" pitchFamily="34" charset="-122"/>
                        </a:rPr>
                        <a:t>标准差</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std</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36220">
                <a:tc>
                  <a:txBody>
                    <a:bodyPr/>
                    <a:lstStyle/>
                    <a:p>
                      <a:pPr algn="ctr" fontAlgn="t"/>
                      <a:r>
                        <a:rPr lang="zh-CN" altLang="en-US" sz="2400" dirty="0" smtClean="0">
                          <a:latin typeface="微软雅黑" panose="020B0503020204020204" pitchFamily="34" charset="-122"/>
                          <a:ea typeface="微软雅黑" panose="020B0503020204020204" pitchFamily="34" charset="-122"/>
                        </a:rPr>
                        <a:t>最小值</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min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3.0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36220">
                <a:tc>
                  <a:txBody>
                    <a:bodyPr/>
                    <a:lstStyle/>
                    <a:p>
                      <a:pPr algn="ctr" fontAlgn="t"/>
                      <a:r>
                        <a:rPr lang="en-US" altLang="zh-CN" sz="2400" dirty="0" smtClean="0">
                          <a:latin typeface="微软雅黑" panose="020B0503020204020204" pitchFamily="34" charset="-122"/>
                          <a:ea typeface="微软雅黑" panose="020B0503020204020204" pitchFamily="34" charset="-122"/>
                        </a:rPr>
                        <a:t>25</a:t>
                      </a:r>
                      <a:r>
                        <a:rPr lang="zh-CN" altLang="en-US" sz="2400" dirty="0" smtClean="0">
                          <a:latin typeface="微软雅黑" panose="020B0503020204020204" pitchFamily="34" charset="-122"/>
                          <a:ea typeface="微软雅黑" panose="020B0503020204020204" pitchFamily="34" charset="-122"/>
                        </a:rPr>
                        <a:t>分位数</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2.5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4.5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36220">
                <a:tc>
                  <a:txBody>
                    <a:bodyPr/>
                    <a:lstStyle/>
                    <a:p>
                      <a:pPr algn="ctr" fontAlgn="t"/>
                      <a:r>
                        <a:rPr lang="en-US" altLang="zh-CN" sz="2400" dirty="0" smtClean="0">
                          <a:latin typeface="微软雅黑" panose="020B0503020204020204" pitchFamily="34" charset="-122"/>
                          <a:ea typeface="微软雅黑" panose="020B0503020204020204" pitchFamily="34" charset="-122"/>
                        </a:rPr>
                        <a:t>50</a:t>
                      </a:r>
                      <a:r>
                        <a:rPr lang="zh-CN" altLang="en-US" sz="2400" dirty="0" smtClean="0">
                          <a:latin typeface="微软雅黑" panose="020B0503020204020204" pitchFamily="34" charset="-122"/>
                          <a:ea typeface="微软雅黑" panose="020B0503020204020204" pitchFamily="34" charset="-122"/>
                        </a:rPr>
                        <a:t>分位数</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4.0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6.0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36220">
                <a:tc>
                  <a:txBody>
                    <a:bodyPr/>
                    <a:lstStyle/>
                    <a:p>
                      <a:pPr algn="ctr" fontAlgn="t"/>
                      <a:r>
                        <a:rPr lang="en-US" altLang="zh-CN" sz="2400" dirty="0" smtClean="0">
                          <a:latin typeface="微软雅黑" panose="020B0503020204020204" pitchFamily="34" charset="-122"/>
                          <a:ea typeface="微软雅黑" panose="020B0503020204020204" pitchFamily="34" charset="-122"/>
                        </a:rPr>
                        <a:t>75</a:t>
                      </a:r>
                      <a:r>
                        <a:rPr lang="zh-CN" altLang="en-US" sz="2400" dirty="0" smtClean="0">
                          <a:latin typeface="微软雅黑" panose="020B0503020204020204" pitchFamily="34" charset="-122"/>
                          <a:ea typeface="微软雅黑" panose="020B0503020204020204" pitchFamily="34" charset="-122"/>
                        </a:rPr>
                        <a:t>分位数</a:t>
                      </a:r>
                      <a:endParaRPr lang="en-US" altLang="zh-CN"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75%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5.5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6.5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7.5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36220">
                <a:tc>
                  <a:txBody>
                    <a:bodyPr/>
                    <a:lstStyle/>
                    <a:p>
                      <a:pPr algn="ctr" fontAlgn="t"/>
                      <a:r>
                        <a:rPr lang="zh-CN" altLang="en-US" sz="2400" dirty="0" smtClean="0">
                          <a:latin typeface="微软雅黑" panose="020B0503020204020204" pitchFamily="34" charset="-122"/>
                          <a:ea typeface="微软雅黑" panose="020B0503020204020204" pitchFamily="34" charset="-122"/>
                        </a:rPr>
                        <a:t>最大值等信息</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max</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7.0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8.0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10" name="TextBox 9"/>
          <p:cNvSpPr txBox="1"/>
          <p:nvPr/>
        </p:nvSpPr>
        <p:spPr>
          <a:xfrm>
            <a:off x="5979885" y="1205170"/>
            <a:ext cx="2394858"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运行结果：</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23123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2.2.3.3</a:t>
            </a:r>
            <a:r>
              <a:rPr lang="zh-CN" altLang="en-US" sz="2400" b="1" dirty="0">
                <a:latin typeface="微软雅黑" panose="020B0503020204020204" pitchFamily="34" charset="-122"/>
                <a:ea typeface="微软雅黑" panose="020B0503020204020204" pitchFamily="34" charset="-122"/>
              </a:rPr>
              <a:t>数据整体情况</a:t>
            </a:r>
            <a:r>
              <a:rPr lang="zh-CN" altLang="en-US" sz="2400" b="1" dirty="0" smtClean="0">
                <a:latin typeface="微软雅黑" panose="020B0503020204020204" pitchFamily="34" charset="-122"/>
                <a:ea typeface="微软雅黑" panose="020B0503020204020204" pitchFamily="34" charset="-122"/>
              </a:rPr>
              <a:t>查看</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value_counts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函数则可以快速的查看某一列都有什么数据，以及该数据出现的频次，代码如下：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3" name="TextBox 2"/>
          <p:cNvSpPr txBox="1"/>
          <p:nvPr/>
        </p:nvSpPr>
        <p:spPr>
          <a:xfrm>
            <a:off x="702129" y="3672113"/>
            <a:ext cx="10531928"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运行效果如下，可以看到</a:t>
            </a:r>
            <a:r>
              <a:rPr lang="en-US" altLang="zh-CN" sz="2400" dirty="0">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列共有</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种不同的数据，且每个出现的频次为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次。</a:t>
            </a:r>
          </a:p>
        </p:txBody>
      </p:sp>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6416" y="2738843"/>
            <a:ext cx="3870098" cy="702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8893" y="4573588"/>
            <a:ext cx="2926218" cy="15078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1575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2.1 </a:t>
            </a:r>
            <a:r>
              <a:rPr lang="en-US" altLang="zh-CN" sz="4000" b="1" dirty="0" err="1" smtClean="0">
                <a:latin typeface="微软雅黑" panose="020B0503020204020204" pitchFamily="34" charset="-122"/>
                <a:ea typeface="微软雅黑" panose="020B0503020204020204" pitchFamily="34" charset="-122"/>
              </a:rPr>
              <a:t>Numpy</a:t>
            </a:r>
            <a:r>
              <a:rPr lang="zh-CN" altLang="en-US" sz="4000" b="1" dirty="0" smtClean="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
        <p:nvSpPr>
          <p:cNvPr id="2" name="TextBox 1"/>
          <p:cNvSpPr txBox="1"/>
          <p:nvPr/>
        </p:nvSpPr>
        <p:spPr>
          <a:xfrm>
            <a:off x="702129" y="1741714"/>
            <a:ext cx="10787743" cy="1938992"/>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学习</a:t>
            </a:r>
            <a:r>
              <a:rPr lang="en-US" altLang="zh-CN" sz="2400" dirty="0" smtClean="0">
                <a:latin typeface="微软雅黑" panose="020B0503020204020204" pitchFamily="34" charset="-122"/>
                <a:ea typeface="微软雅黑" panose="020B0503020204020204" pitchFamily="34" charset="-122"/>
              </a:rPr>
              <a:t>pandas</a:t>
            </a:r>
            <a:r>
              <a:rPr lang="zh-CN" altLang="en-US" sz="2400" dirty="0" smtClean="0">
                <a:latin typeface="微软雅黑" panose="020B0503020204020204" pitchFamily="34" charset="-122"/>
                <a:ea typeface="微软雅黑" panose="020B0503020204020204" pitchFamily="34" charset="-122"/>
              </a:rPr>
              <a:t>之前，我们要首先要了解</a:t>
            </a:r>
            <a:r>
              <a:rPr lang="en-US" altLang="zh-CN" sz="2400" dirty="0" err="1" smtClean="0">
                <a:latin typeface="微软雅黑" panose="020B0503020204020204" pitchFamily="34" charset="-122"/>
                <a:ea typeface="微软雅黑" panose="020B0503020204020204" pitchFamily="34" charset="-122"/>
              </a:rPr>
              <a:t>Numpy</a:t>
            </a:r>
            <a:r>
              <a:rPr lang="zh-CN" altLang="en-US" sz="2400" dirty="0" smtClean="0">
                <a:latin typeface="微软雅黑" panose="020B0503020204020204" pitchFamily="34" charset="-122"/>
                <a:ea typeface="微软雅黑" panose="020B0503020204020204" pitchFamily="34" charset="-122"/>
              </a:rPr>
              <a:t>，因为</a:t>
            </a:r>
            <a:r>
              <a:rPr lang="en-US" altLang="zh-CN" sz="2400" dirty="0" err="1" smtClean="0">
                <a:latin typeface="微软雅黑" panose="020B0503020204020204" pitchFamily="34" charset="-122"/>
                <a:ea typeface="微软雅黑" panose="020B0503020204020204" pitchFamily="34" charset="-122"/>
              </a:rPr>
              <a:t>Numpy</a:t>
            </a:r>
            <a:r>
              <a:rPr lang="zh-CN" altLang="en-US" sz="2400" dirty="0" smtClean="0">
                <a:latin typeface="微软雅黑" panose="020B0503020204020204" pitchFamily="34" charset="-122"/>
                <a:ea typeface="微软雅黑" panose="020B0503020204020204" pitchFamily="34" charset="-122"/>
              </a:rPr>
              <a:t>是</a:t>
            </a:r>
            <a:r>
              <a:rPr lang="en-US" altLang="zh-CN" sz="2400" dirty="0" smtClean="0">
                <a:latin typeface="微软雅黑" panose="020B0503020204020204" pitchFamily="34" charset="-122"/>
                <a:ea typeface="微软雅黑" panose="020B0503020204020204" pitchFamily="34" charset="-122"/>
              </a:rPr>
              <a:t>pandas</a:t>
            </a:r>
            <a:r>
              <a:rPr lang="zh-CN" altLang="en-US" sz="2400" dirty="0" smtClean="0">
                <a:latin typeface="微软雅黑" panose="020B0503020204020204" pitchFamily="34" charset="-122"/>
                <a:ea typeface="微软雅黑" panose="020B0503020204020204" pitchFamily="34" charset="-122"/>
              </a:rPr>
              <a:t>库的基础。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Anaconda</a:t>
            </a:r>
            <a:r>
              <a:rPr lang="zh-CN" altLang="en-US" sz="2400" dirty="0" smtClean="0">
                <a:latin typeface="微软雅黑" panose="020B0503020204020204" pitchFamily="34" charset="-122"/>
                <a:ea typeface="微软雅黑" panose="020B0503020204020204" pitchFamily="34" charset="-122"/>
              </a:rPr>
              <a:t>安装法自带</a:t>
            </a:r>
            <a:r>
              <a:rPr lang="en-US" altLang="zh-CN" sz="2400" dirty="0" smtClean="0">
                <a:latin typeface="微软雅黑" panose="020B0503020204020204" pitchFamily="34" charset="-122"/>
                <a:ea typeface="微软雅黑" panose="020B0503020204020204" pitchFamily="34" charset="-122"/>
              </a:rPr>
              <a:t>pandas</a:t>
            </a:r>
            <a:r>
              <a:rPr lang="zh-CN" altLang="en-US" sz="2400" dirty="0" smtClean="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Numpy</a:t>
            </a:r>
            <a:r>
              <a:rPr lang="zh-CN" altLang="en-US" sz="2400" dirty="0" smtClean="0">
                <a:latin typeface="微软雅黑" panose="020B0503020204020204" pitchFamily="34" charset="-122"/>
                <a:ea typeface="微软雅黑" panose="020B0503020204020204" pitchFamily="34" charset="-122"/>
              </a:rPr>
              <a:t>不</a:t>
            </a:r>
            <a:r>
              <a:rPr lang="zh-CN" altLang="en-US" sz="2400" dirty="0">
                <a:latin typeface="微软雅黑" panose="020B0503020204020204" pitchFamily="34" charset="-122"/>
                <a:ea typeface="微软雅黑" panose="020B0503020204020204" pitchFamily="34" charset="-122"/>
              </a:rPr>
              <a:t>需要单独</a:t>
            </a:r>
            <a:r>
              <a:rPr lang="zh-CN" altLang="en-US" sz="2400" dirty="0" smtClean="0">
                <a:latin typeface="微软雅黑" panose="020B0503020204020204" pitchFamily="34" charset="-122"/>
                <a:ea typeface="微软雅黑" panose="020B0503020204020204" pitchFamily="34" charset="-122"/>
              </a:rPr>
              <a:t>安装。</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试用</a:t>
            </a:r>
            <a:r>
              <a:rPr lang="en-US" altLang="zh-CN" sz="2400" dirty="0" err="1" smtClean="0">
                <a:latin typeface="微软雅黑" panose="020B0503020204020204" pitchFamily="34" charset="-122"/>
                <a:ea typeface="微软雅黑" panose="020B0503020204020204" pitchFamily="34" charset="-122"/>
              </a:rPr>
              <a:t>Numpy</a:t>
            </a:r>
            <a:r>
              <a:rPr lang="zh-CN" altLang="en-US" sz="2400" dirty="0" smtClean="0">
                <a:latin typeface="微软雅黑" panose="020B0503020204020204" pitchFamily="34" charset="-122"/>
                <a:ea typeface="微软雅黑" panose="020B0503020204020204" pitchFamily="34" charset="-122"/>
              </a:rPr>
              <a:t>之前我们要引入</a:t>
            </a:r>
            <a:r>
              <a:rPr lang="en-US" altLang="zh-CN" sz="2400" dirty="0" err="1" smtClean="0">
                <a:latin typeface="微软雅黑" panose="020B0503020204020204" pitchFamily="34" charset="-122"/>
                <a:ea typeface="微软雅黑" panose="020B0503020204020204" pitchFamily="34" charset="-122"/>
              </a:rPr>
              <a:t>Numpy</a:t>
            </a:r>
            <a:r>
              <a:rPr lang="zh-CN" altLang="en-US" sz="2400" dirty="0" smtClean="0">
                <a:latin typeface="微软雅黑" panose="020B0503020204020204" pitchFamily="34" charset="-122"/>
                <a:ea typeface="微软雅黑" panose="020B0503020204020204" pitchFamily="34" charset="-122"/>
              </a:rPr>
              <a:t>库</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这个</a:t>
            </a:r>
            <a:r>
              <a:rPr lang="zh-CN" altLang="en-US" sz="2400" dirty="0">
                <a:latin typeface="微软雅黑" panose="020B0503020204020204" pitchFamily="34" charset="-122"/>
                <a:ea typeface="微软雅黑" panose="020B0503020204020204" pitchFamily="34" charset="-122"/>
              </a:rPr>
              <a:t>方法和使用</a:t>
            </a:r>
            <a:r>
              <a:rPr lang="zh-CN" altLang="en-US" sz="2400" dirty="0" smtClean="0">
                <a:latin typeface="微软雅黑" panose="020B0503020204020204" pitchFamily="34" charset="-122"/>
                <a:ea typeface="微软雅黑" panose="020B0503020204020204" pitchFamily="34" charset="-122"/>
              </a:rPr>
              <a:t>其它的库的引入方法是一样的</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例如下面：</a:t>
            </a:r>
            <a:endParaRPr lang="zh-CN" altLang="en-US" sz="2400" dirty="0">
              <a:latin typeface="微软雅黑" panose="020B0503020204020204" pitchFamily="34" charset="-122"/>
              <a:ea typeface="微软雅黑" panose="020B0503020204020204" pitchFamily="34" charset="-122"/>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9458" y="4355647"/>
            <a:ext cx="4520134" cy="738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406527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2.2.3.4 </a:t>
            </a:r>
            <a:r>
              <a:rPr lang="zh-CN" altLang="en-US" sz="2400" b="1" dirty="0" smtClean="0">
                <a:latin typeface="微软雅黑" panose="020B0503020204020204" pitchFamily="34" charset="-122"/>
                <a:ea typeface="微软雅黑" panose="020B0503020204020204" pitchFamily="34" charset="-122"/>
              </a:rPr>
              <a:t>数据</a:t>
            </a:r>
            <a:r>
              <a:rPr lang="zh-CN" altLang="en-US" sz="2400" b="1" dirty="0">
                <a:latin typeface="微软雅黑" panose="020B0503020204020204" pitchFamily="34" charset="-122"/>
                <a:ea typeface="微软雅黑" panose="020B0503020204020204" pitchFamily="34" charset="-122"/>
              </a:rPr>
              <a:t>运算、排序与</a:t>
            </a:r>
            <a:r>
              <a:rPr lang="zh-CN" altLang="en-US" sz="2400" b="1" dirty="0" smtClean="0">
                <a:latin typeface="微软雅黑" panose="020B0503020204020204" pitchFamily="34" charset="-122"/>
                <a:ea typeface="微软雅黑" panose="020B0503020204020204" pitchFamily="34" charset="-122"/>
              </a:rPr>
              <a:t>删除</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 </a:t>
            </a:r>
            <a:r>
              <a:rPr lang="zh-CN" altLang="en-US" sz="2400" dirty="0">
                <a:latin typeface="微软雅黑" panose="020B0503020204020204" pitchFamily="34" charset="-122"/>
                <a:ea typeface="微软雅黑" panose="020B0503020204020204" pitchFamily="34" charset="-122"/>
              </a:rPr>
              <a:t>数据</a:t>
            </a:r>
            <a:r>
              <a:rPr lang="zh-CN" altLang="en-US" sz="2400" dirty="0" smtClean="0">
                <a:latin typeface="微软雅黑" panose="020B0503020204020204" pitchFamily="34" charset="-122"/>
                <a:ea typeface="微软雅黑" panose="020B0503020204020204" pitchFamily="34" charset="-122"/>
              </a:rPr>
              <a:t>运算</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从已有的列中，通过数据运算创造一个新的一列，代码如下：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5471" y="2714625"/>
            <a:ext cx="4872980" cy="9720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99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7862" y="4406220"/>
            <a:ext cx="3216276" cy="1982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2307771" y="4149689"/>
            <a:ext cx="2394858"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弹出结果如下：</a:t>
            </a:r>
            <a:endParaRPr lang="zh-CN" altLang="en-US" sz="2400" dirty="0">
              <a:latin typeface="微软雅黑" panose="020B0503020204020204" pitchFamily="34" charset="-122"/>
              <a:ea typeface="微软雅黑" panose="020B0503020204020204" pitchFamily="34" charset="-122"/>
            </a:endParaRPr>
          </a:p>
        </p:txBody>
      </p:sp>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56906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3046988"/>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2.2.3.4 </a:t>
            </a:r>
            <a:r>
              <a:rPr lang="zh-CN" altLang="en-US" sz="2400" b="1" dirty="0">
                <a:latin typeface="微软雅黑" panose="020B0503020204020204" pitchFamily="34" charset="-122"/>
                <a:ea typeface="微软雅黑" panose="020B0503020204020204" pitchFamily="34" charset="-122"/>
              </a:rPr>
              <a:t>数据运算、排序与删除</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数据</a:t>
            </a:r>
            <a:r>
              <a:rPr lang="zh-CN" altLang="en-US" sz="2400" dirty="0" smtClean="0">
                <a:latin typeface="微软雅黑" panose="020B0503020204020204" pitchFamily="34" charset="-122"/>
                <a:ea typeface="微软雅黑" panose="020B0503020204020204" pitchFamily="34" charset="-122"/>
              </a:rPr>
              <a:t>排序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sort_values</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可以</a:t>
            </a:r>
            <a:r>
              <a:rPr lang="zh-CN" altLang="en-US" sz="2400" b="1" dirty="0">
                <a:latin typeface="微软雅黑" panose="020B0503020204020204" pitchFamily="34" charset="-122"/>
                <a:ea typeface="微软雅黑" panose="020B0503020204020204" pitchFamily="34" charset="-122"/>
              </a:rPr>
              <a:t>根据列</a:t>
            </a:r>
            <a:r>
              <a:rPr lang="zh-CN" altLang="en-US" sz="2400" dirty="0">
                <a:latin typeface="微软雅黑" panose="020B0503020204020204" pitchFamily="34" charset="-122"/>
                <a:ea typeface="微软雅黑" panose="020B0503020204020204" pitchFamily="34" charset="-122"/>
              </a:rPr>
              <a:t>对数据进行排序，比如要对</a:t>
            </a:r>
            <a:r>
              <a:rPr lang="en-US" altLang="zh-CN" sz="2400" dirty="0">
                <a:latin typeface="微软雅黑" panose="020B0503020204020204" pitchFamily="34" charset="-122"/>
                <a:ea typeface="微软雅黑" panose="020B0503020204020204" pitchFamily="34" charset="-122"/>
              </a:rPr>
              <a:t>c2</a:t>
            </a:r>
            <a:r>
              <a:rPr lang="zh-CN" altLang="en-US" sz="2400" dirty="0">
                <a:latin typeface="微软雅黑" panose="020B0503020204020204" pitchFamily="34" charset="-122"/>
                <a:ea typeface="微软雅黑" panose="020B0503020204020204" pitchFamily="34" charset="-122"/>
              </a:rPr>
              <a:t>列进行降序排序，代码如下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by</a:t>
            </a:r>
            <a:r>
              <a:rPr lang="zh-CN" altLang="en-US" sz="2400" dirty="0">
                <a:latin typeface="微软雅黑" panose="020B0503020204020204" pitchFamily="34" charset="-122"/>
                <a:ea typeface="微软雅黑" panose="020B0503020204020204" pitchFamily="34" charset="-122"/>
              </a:rPr>
              <a:t>参数是根据那一列来进行排序，参数</a:t>
            </a:r>
            <a:r>
              <a:rPr lang="en-US" altLang="zh-CN" sz="2400" dirty="0">
                <a:latin typeface="微软雅黑" panose="020B0503020204020204" pitchFamily="34" charset="-122"/>
                <a:ea typeface="微软雅黑" panose="020B0503020204020204" pitchFamily="34" charset="-122"/>
              </a:rPr>
              <a:t>ascending</a:t>
            </a:r>
            <a:r>
              <a:rPr lang="zh-CN" altLang="en-US" sz="2400" dirty="0">
                <a:latin typeface="微软雅黑" panose="020B0503020204020204" pitchFamily="34" charset="-122"/>
                <a:ea typeface="微软雅黑" panose="020B0503020204020204" pitchFamily="34" charset="-122"/>
              </a:rPr>
              <a:t>为上升的意思，默认参数为</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，设置为</a:t>
            </a:r>
            <a:r>
              <a:rPr lang="en-US" altLang="zh-CN" sz="2400" dirty="0">
                <a:latin typeface="微软雅黑" panose="020B0503020204020204" pitchFamily="34" charset="-122"/>
                <a:ea typeface="微软雅黑" panose="020B0503020204020204" pitchFamily="34" charset="-122"/>
              </a:rPr>
              <a:t>False</a:t>
            </a:r>
            <a:r>
              <a:rPr lang="zh-CN" altLang="en-US" sz="2400" dirty="0">
                <a:latin typeface="微软雅黑" panose="020B0503020204020204" pitchFamily="34" charset="-122"/>
                <a:ea typeface="微软雅黑" panose="020B0503020204020204" pitchFamily="34" charset="-122"/>
              </a:rPr>
              <a:t>的话，则表示降序排序，其打印输出结果如下所示。</a:t>
            </a:r>
            <a:endParaRPr lang="en-US" altLang="zh-CN" sz="2400" dirty="0" smtClean="0">
              <a:latin typeface="微软雅黑" panose="020B0503020204020204" pitchFamily="34" charset="-122"/>
              <a:ea typeface="微软雅黑" panose="020B0503020204020204" pitchFamily="34" charset="-122"/>
            </a:endParaRPr>
          </a:p>
        </p:txBody>
      </p:sp>
      <p:pic>
        <p:nvPicPr>
          <p:cNvPr id="430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781" y="2927359"/>
            <a:ext cx="6345979" cy="614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30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2986" y="4621005"/>
            <a:ext cx="2486025" cy="18080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4260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2.2.3.4 </a:t>
            </a:r>
            <a:r>
              <a:rPr lang="zh-CN" altLang="en-US" sz="2400" b="1" dirty="0">
                <a:latin typeface="微软雅黑" panose="020B0503020204020204" pitchFamily="34" charset="-122"/>
                <a:ea typeface="微软雅黑" panose="020B0503020204020204" pitchFamily="34" charset="-122"/>
              </a:rPr>
              <a:t>数据运算、排序与删除</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数据</a:t>
            </a:r>
            <a:r>
              <a:rPr lang="zh-CN" altLang="en-US" sz="2400" dirty="0" smtClean="0">
                <a:latin typeface="微软雅黑" panose="020B0503020204020204" pitchFamily="34" charset="-122"/>
                <a:ea typeface="微软雅黑" panose="020B0503020204020204" pitchFamily="34" charset="-122"/>
              </a:rPr>
              <a:t>排序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该知识点在第十二章</a:t>
            </a:r>
            <a:r>
              <a:rPr lang="en-US" altLang="zh-CN" sz="2400" dirty="0">
                <a:latin typeface="微软雅黑" panose="020B0503020204020204" pitchFamily="34" charset="-122"/>
                <a:ea typeface="微软雅黑" panose="020B0503020204020204" pitchFamily="34" charset="-122"/>
              </a:rPr>
              <a:t>12.3</a:t>
            </a:r>
            <a:r>
              <a:rPr lang="zh-CN" altLang="en-US" sz="2400" dirty="0">
                <a:latin typeface="微软雅黑" panose="020B0503020204020204" pitchFamily="34" charset="-122"/>
                <a:ea typeface="微软雅黑" panose="020B0503020204020204" pitchFamily="34" charset="-122"/>
              </a:rPr>
              <a:t>小节对券商分析师预测准确度进行排名时便有应用。</a:t>
            </a: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a:t>
            </a:r>
            <a:r>
              <a:rPr lang="en-US" altLang="zh-CN" sz="2400" dirty="0" err="1">
                <a:latin typeface="微软雅黑" panose="020B0503020204020204" pitchFamily="34" charset="-122"/>
                <a:ea typeface="微软雅黑" panose="020B0503020204020204" pitchFamily="34" charset="-122"/>
              </a:rPr>
              <a:t>sort_index</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则可以根据行索引进行排序，比如按行索引进行升序排列，代码如下：</a:t>
            </a:r>
          </a:p>
          <a:p>
            <a:endParaRPr lang="zh-CN" altLang="en-US"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 = </a:t>
            </a:r>
            <a:r>
              <a:rPr lang="en-US" altLang="zh-CN" sz="2400" dirty="0" err="1">
                <a:latin typeface="微软雅黑" panose="020B0503020204020204" pitchFamily="34" charset="-122"/>
                <a:ea typeface="微软雅黑" panose="020B0503020204020204" pitchFamily="34" charset="-122"/>
              </a:rPr>
              <a:t>a.sort_index</a:t>
            </a:r>
            <a:r>
              <a:rPr lang="en-US" altLang="zh-CN" sz="2400" dirty="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运行代码后，则刚刚生成的</a:t>
            </a:r>
            <a:r>
              <a:rPr lang="en-US" altLang="zh-CN" sz="2400" dirty="0">
                <a:latin typeface="微软雅黑" panose="020B0503020204020204" pitchFamily="34" charset="-122"/>
                <a:ea typeface="微软雅黑" panose="020B0503020204020204" pitchFamily="34" charset="-122"/>
              </a:rPr>
              <a:t>a</a:t>
            </a:r>
            <a:r>
              <a:rPr lang="zh-CN" altLang="en-US" sz="2400" dirty="0">
                <a:latin typeface="微软雅黑" panose="020B0503020204020204" pitchFamily="34" charset="-122"/>
                <a:ea typeface="微软雅黑" panose="020B0503020204020204" pitchFamily="34" charset="-122"/>
              </a:rPr>
              <a:t>表格的行索引又变成</a:t>
            </a:r>
            <a:r>
              <a:rPr lang="en-US" altLang="zh-CN" sz="2400" dirty="0">
                <a:latin typeface="微软雅黑" panose="020B0503020204020204" pitchFamily="34" charset="-122"/>
                <a:ea typeface="微软雅黑" panose="020B0503020204020204" pitchFamily="34" charset="-122"/>
              </a:rPr>
              <a:t>r1,r2,r3</a:t>
            </a:r>
            <a:r>
              <a:rPr lang="zh-CN" altLang="en-US" sz="2400" dirty="0">
                <a:latin typeface="微软雅黑" panose="020B0503020204020204" pitchFamily="34" charset="-122"/>
                <a:ea typeface="微软雅黑" panose="020B0503020204020204" pitchFamily="34" charset="-122"/>
              </a:rPr>
              <a:t>的升序排列了。同样也可以设置</a:t>
            </a:r>
            <a:r>
              <a:rPr lang="en-US" altLang="zh-CN" sz="2400" dirty="0">
                <a:latin typeface="微软雅黑" panose="020B0503020204020204" pitchFamily="34" charset="-122"/>
                <a:ea typeface="微软雅黑" panose="020B0503020204020204" pitchFamily="34" charset="-122"/>
              </a:rPr>
              <a:t>ascending</a:t>
            </a:r>
            <a:r>
              <a:rPr lang="zh-CN" altLang="en-US" sz="2400" dirty="0">
                <a:latin typeface="微软雅黑" panose="020B0503020204020204" pitchFamily="34" charset="-122"/>
                <a:ea typeface="微软雅黑" panose="020B0503020204020204" pitchFamily="34" charset="-122"/>
              </a:rPr>
              <a:t>参数为</a:t>
            </a:r>
            <a:r>
              <a:rPr lang="en-US" altLang="zh-CN" sz="2400" dirty="0">
                <a:latin typeface="微软雅黑" panose="020B0503020204020204" pitchFamily="34" charset="-122"/>
                <a:ea typeface="微软雅黑" panose="020B0503020204020204" pitchFamily="34" charset="-122"/>
              </a:rPr>
              <a:t>False</a:t>
            </a:r>
            <a:r>
              <a:rPr lang="zh-CN" altLang="en-US" sz="2400" dirty="0">
                <a:latin typeface="微软雅黑" panose="020B0503020204020204" pitchFamily="34" charset="-122"/>
                <a:ea typeface="微软雅黑" panose="020B0503020204020204" pitchFamily="34" charset="-122"/>
              </a:rPr>
              <a:t>使其变成降序排序。</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26605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2.2.3.4 </a:t>
            </a:r>
            <a:r>
              <a:rPr lang="zh-CN" altLang="en-US" sz="2400" b="1" dirty="0">
                <a:latin typeface="微软雅黑" panose="020B0503020204020204" pitchFamily="34" charset="-122"/>
                <a:ea typeface="微软雅黑" panose="020B0503020204020204" pitchFamily="34" charset="-122"/>
              </a:rPr>
              <a:t>数据运算、排序与删除</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数据</a:t>
            </a:r>
            <a:r>
              <a:rPr lang="zh-CN" altLang="en-US" sz="2400" dirty="0" smtClean="0">
                <a:latin typeface="微软雅黑" panose="020B0503020204020204" pitchFamily="34" charset="-122"/>
                <a:ea typeface="微软雅黑" panose="020B0503020204020204" pitchFamily="34" charset="-122"/>
              </a:rPr>
              <a:t>删除</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如果先要删除数据中指定的数据，就需要用到</a:t>
            </a:r>
            <a:r>
              <a:rPr lang="en-US" altLang="zh-CN" sz="2400" dirty="0">
                <a:latin typeface="微软雅黑" panose="020B0503020204020204" pitchFamily="34" charset="-122"/>
                <a:ea typeface="微软雅黑" panose="020B0503020204020204" pitchFamily="34" charset="-122"/>
              </a:rPr>
              <a:t>drop()</a:t>
            </a:r>
            <a:r>
              <a:rPr lang="zh-CN" altLang="en-US" sz="2400" dirty="0">
                <a:latin typeface="微软雅黑" panose="020B0503020204020204" pitchFamily="34" charset="-122"/>
                <a:ea typeface="微软雅黑" panose="020B0503020204020204" pitchFamily="34" charset="-122"/>
              </a:rPr>
              <a:t>函数。具体用法如下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p:txBody>
      </p:sp>
      <p:pic>
        <p:nvPicPr>
          <p:cNvPr id="440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6117" y="2815773"/>
            <a:ext cx="7999766" cy="667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矩形 2"/>
          <p:cNvSpPr/>
          <p:nvPr/>
        </p:nvSpPr>
        <p:spPr>
          <a:xfrm>
            <a:off x="1161141" y="3662793"/>
            <a:ext cx="9637485" cy="2308324"/>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其常用的几个参数解释如下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index</a:t>
            </a:r>
            <a:r>
              <a:rPr lang="zh-CN" altLang="en-US" sz="2400" dirty="0">
                <a:latin typeface="微软雅黑" panose="020B0503020204020204" pitchFamily="34" charset="-122"/>
                <a:ea typeface="微软雅黑" panose="020B0503020204020204" pitchFamily="34" charset="-122"/>
              </a:rPr>
              <a:t>：指定要删除的</a:t>
            </a:r>
            <a:r>
              <a:rPr lang="zh-CN" altLang="en-US" sz="2400" dirty="0" smtClean="0">
                <a:latin typeface="微软雅黑" panose="020B0503020204020204" pitchFamily="34" charset="-122"/>
                <a:ea typeface="微软雅黑" panose="020B0503020204020204" pitchFamily="34" charset="-122"/>
              </a:rPr>
              <a:t>行</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columns</a:t>
            </a:r>
            <a:r>
              <a:rPr lang="zh-CN" altLang="en-US" sz="2400" dirty="0">
                <a:latin typeface="微软雅黑" panose="020B0503020204020204" pitchFamily="34" charset="-122"/>
                <a:ea typeface="微软雅黑" panose="020B0503020204020204" pitchFamily="34" charset="-122"/>
              </a:rPr>
              <a:t>：指定要删除的</a:t>
            </a:r>
            <a:r>
              <a:rPr lang="zh-CN" altLang="en-US" sz="2400" dirty="0" smtClean="0">
                <a:latin typeface="微软雅黑" panose="020B0503020204020204" pitchFamily="34" charset="-122"/>
                <a:ea typeface="微软雅黑" panose="020B0503020204020204" pitchFamily="34" charset="-122"/>
              </a:rPr>
              <a:t>列</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默认</a:t>
            </a:r>
            <a:r>
              <a:rPr lang="zh-CN" altLang="en-US" sz="2400" dirty="0">
                <a:latin typeface="微软雅黑" panose="020B0503020204020204" pitchFamily="34" charset="-122"/>
                <a:ea typeface="微软雅黑" panose="020B0503020204020204" pitchFamily="34" charset="-122"/>
              </a:rPr>
              <a:t>为</a:t>
            </a:r>
            <a:r>
              <a:rPr lang="en-US" altLang="zh-CN" sz="2400" dirty="0" err="1">
                <a:latin typeface="微软雅黑" panose="020B0503020204020204" pitchFamily="34" charset="-122"/>
                <a:ea typeface="微软雅黑" panose="020B0503020204020204" pitchFamily="34" charset="-122"/>
              </a:rPr>
              <a:t>inplace</a:t>
            </a:r>
            <a:r>
              <a:rPr lang="en-US" altLang="zh-CN" sz="2400" dirty="0">
                <a:latin typeface="微软雅黑" panose="020B0503020204020204" pitchFamily="34" charset="-122"/>
                <a:ea typeface="微软雅黑" panose="020B0503020204020204" pitchFamily="34" charset="-122"/>
              </a:rPr>
              <a:t>=False</a:t>
            </a:r>
            <a:r>
              <a:rPr lang="zh-CN" altLang="en-US" sz="2400" dirty="0">
                <a:latin typeface="微软雅黑" panose="020B0503020204020204" pitchFamily="34" charset="-122"/>
                <a:ea typeface="微软雅黑" panose="020B0503020204020204" pitchFamily="34" charset="-122"/>
              </a:rPr>
              <a:t>，该删除操作不改变原数据，而是返回一个执行删除操作后的</a:t>
            </a:r>
            <a:r>
              <a:rPr lang="zh-CN" altLang="en-US" sz="2400" dirty="0" smtClean="0">
                <a:latin typeface="微软雅黑" panose="020B0503020204020204" pitchFamily="34" charset="-122"/>
                <a:ea typeface="微软雅黑" panose="020B0503020204020204" pitchFamily="34" charset="-122"/>
              </a:rPr>
              <a:t>新</a:t>
            </a:r>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选择</a:t>
            </a:r>
            <a:r>
              <a:rPr lang="en-US" altLang="zh-CN" sz="2400" dirty="0" err="1">
                <a:latin typeface="微软雅黑" panose="020B0503020204020204" pitchFamily="34" charset="-122"/>
                <a:ea typeface="微软雅黑" panose="020B0503020204020204" pitchFamily="34" charset="-122"/>
              </a:rPr>
              <a:t>inplace</a:t>
            </a:r>
            <a:r>
              <a:rPr lang="en-US" altLang="zh-CN" sz="2400" dirty="0">
                <a:latin typeface="微软雅黑" panose="020B0503020204020204" pitchFamily="34" charset="-122"/>
                <a:ea typeface="微软雅黑" panose="020B0503020204020204" pitchFamily="34" charset="-122"/>
              </a:rPr>
              <a:t>=True</a:t>
            </a:r>
            <a:r>
              <a:rPr lang="zh-CN" altLang="en-US" sz="2400" dirty="0">
                <a:latin typeface="微软雅黑" panose="020B0503020204020204" pitchFamily="34" charset="-122"/>
                <a:ea typeface="微软雅黑" panose="020B0503020204020204" pitchFamily="34" charset="-122"/>
              </a:rPr>
              <a:t>，则会直接在原数据上进行删除操作。</a:t>
            </a:r>
          </a:p>
        </p:txBody>
      </p:sp>
      <p:sp>
        <p:nvSpPr>
          <p:cNvPr id="5" name="TextBox 4"/>
          <p:cNvSpPr txBox="1"/>
          <p:nvPr/>
        </p:nvSpPr>
        <p:spPr>
          <a:xfrm>
            <a:off x="7750629" y="3662793"/>
            <a:ext cx="2925801" cy="830997"/>
          </a:xfrm>
          <a:prstGeom prst="rect">
            <a:avLst/>
          </a:prstGeom>
          <a:noFill/>
        </p:spPr>
        <p:txBody>
          <a:bodyPr wrap="none" rtlCol="0">
            <a:spAutoFit/>
          </a:bodyPr>
          <a:lstStyle/>
          <a:p>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如果想同时删除多</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行或列需要使用</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25052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3785652"/>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2.2.3.4 </a:t>
            </a:r>
            <a:r>
              <a:rPr lang="zh-CN" altLang="en-US" sz="2400" b="1" dirty="0">
                <a:latin typeface="微软雅黑" panose="020B0503020204020204" pitchFamily="34" charset="-122"/>
                <a:ea typeface="微软雅黑" panose="020B0503020204020204" pitchFamily="34" charset="-122"/>
              </a:rPr>
              <a:t>数据运算、排序与删除</a:t>
            </a:r>
            <a:endParaRPr lang="en-US" altLang="zh-CN" sz="2400" b="1" dirty="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数据</a:t>
            </a:r>
            <a:r>
              <a:rPr lang="zh-CN" altLang="en-US" sz="2400" dirty="0" smtClean="0">
                <a:latin typeface="微软雅黑" panose="020B0503020204020204" pitchFamily="34" charset="-122"/>
                <a:ea typeface="微软雅黑" panose="020B0503020204020204" pitchFamily="34" charset="-122"/>
              </a:rPr>
              <a:t>删除</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例如删除</a:t>
            </a:r>
            <a:r>
              <a:rPr lang="en-US" altLang="zh-CN" sz="2400" dirty="0">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列的数据，代码如下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删除多列的数据，比如</a:t>
            </a:r>
            <a:r>
              <a:rPr lang="en-US" altLang="zh-CN" sz="2400" dirty="0">
                <a:latin typeface="微软雅黑" panose="020B0503020204020204" pitchFamily="34" charset="-122"/>
                <a:ea typeface="微软雅黑" panose="020B0503020204020204" pitchFamily="34" charset="-122"/>
              </a:rPr>
              <a:t>c1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c3</a:t>
            </a:r>
            <a:r>
              <a:rPr lang="zh-CN" altLang="en-US" sz="2400" dirty="0" smtClean="0">
                <a:latin typeface="微软雅黑" panose="020B0503020204020204" pitchFamily="34" charset="-122"/>
                <a:ea typeface="微软雅黑" panose="020B0503020204020204" pitchFamily="34" charset="-122"/>
              </a:rPr>
              <a:t>列</a:t>
            </a:r>
            <a:r>
              <a:rPr lang="zh-CN" altLang="en-US" sz="2400" dirty="0">
                <a:latin typeface="微软雅黑" panose="020B0503020204020204" pitchFamily="34" charset="-122"/>
                <a:ea typeface="微软雅黑" panose="020B0503020204020204" pitchFamily="34" charset="-122"/>
              </a:rPr>
              <a:t>，代码如下：</a:t>
            </a:r>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如果要删除行数据，比如删去第一行和第三行的数据，代码如下：</a:t>
            </a:r>
            <a:endParaRPr lang="en-US" altLang="zh-CN" sz="2400" dirty="0" smtClean="0">
              <a:latin typeface="微软雅黑" panose="020B0503020204020204" pitchFamily="34" charset="-122"/>
              <a:ea typeface="微软雅黑" panose="020B0503020204020204" pitchFamily="34" charset="-122"/>
            </a:endParaRPr>
          </a:p>
        </p:txBody>
      </p:sp>
      <p:pic>
        <p:nvPicPr>
          <p:cNvPr id="450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3565" y="2495781"/>
            <a:ext cx="4504871" cy="7613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5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8485" y="3714524"/>
            <a:ext cx="5595030" cy="740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6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2028" y="5149994"/>
            <a:ext cx="5507944" cy="786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35561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数据表合并</a:t>
            </a:r>
            <a:r>
              <a:rPr lang="zh-CN" altLang="en-US" sz="2400" dirty="0">
                <a:latin typeface="微软雅黑" panose="020B0503020204020204" pitchFamily="34" charset="-122"/>
                <a:ea typeface="微软雅黑" panose="020B0503020204020204" pitchFamily="34" charset="-122"/>
              </a:rPr>
              <a:t>与重</a:t>
            </a:r>
            <a:r>
              <a:rPr lang="zh-CN" altLang="en-US" sz="2400" dirty="0" smtClean="0">
                <a:latin typeface="微软雅黑" panose="020B0503020204020204" pitchFamily="34" charset="-122"/>
                <a:ea typeface="微软雅黑" panose="020B0503020204020204" pitchFamily="34" charset="-122"/>
              </a:rPr>
              <a:t>塑有三大方法：</a:t>
            </a:r>
            <a:r>
              <a:rPr lang="en-US" altLang="zh-CN" sz="2400" dirty="0" smtClean="0">
                <a:latin typeface="微软雅黑" panose="020B0503020204020204" pitchFamily="34" charset="-122"/>
                <a:ea typeface="微软雅黑" panose="020B0503020204020204" pitchFamily="34" charset="-122"/>
              </a:rPr>
              <a:t>merge, </a:t>
            </a:r>
            <a:r>
              <a:rPr lang="en-US" altLang="zh-CN" sz="2400" dirty="0" err="1" smtClean="0">
                <a:latin typeface="微软雅黑" panose="020B0503020204020204" pitchFamily="34" charset="-122"/>
                <a:ea typeface="微软雅黑" panose="020B0503020204020204" pitchFamily="34" charset="-122"/>
              </a:rPr>
              <a:t>concat</a:t>
            </a:r>
            <a:r>
              <a:rPr lang="zh-CN" altLang="en-US" sz="2400" dirty="0" smtClean="0">
                <a:latin typeface="微软雅黑" panose="020B0503020204020204" pitchFamily="34" charset="-122"/>
                <a:ea typeface="微软雅黑" panose="020B0503020204020204" pitchFamily="34" charset="-122"/>
              </a:rPr>
              <a:t>和</a:t>
            </a:r>
            <a:r>
              <a:rPr lang="en-US" altLang="zh-CN" sz="2400" dirty="0" smtClean="0">
                <a:latin typeface="微软雅黑" panose="020B0503020204020204" pitchFamily="34" charset="-122"/>
                <a:ea typeface="微软雅黑" panose="020B0503020204020204" pitchFamily="34" charset="-122"/>
              </a:rPr>
              <a:t>append</a:t>
            </a:r>
            <a:br>
              <a:rPr lang="en-US" altLang="zh-CN" sz="2400" dirty="0" smtClean="0">
                <a:latin typeface="微软雅黑" panose="020B0503020204020204" pitchFamily="34" charset="-122"/>
                <a:ea typeface="微软雅黑" panose="020B0503020204020204" pitchFamily="34" charset="-122"/>
              </a:rPr>
            </a:br>
            <a:r>
              <a:rPr lang="en-US" altLang="zh-CN" sz="2400" dirty="0" smtClean="0">
                <a:latin typeface="微软雅黑" panose="020B0503020204020204" pitchFamily="34" charset="-122"/>
                <a:ea typeface="微软雅黑" panose="020B0503020204020204" pitchFamily="34" charset="-122"/>
              </a:rPr>
              <a:t/>
            </a:r>
            <a:br>
              <a:rPr lang="en-US" altLang="zh-CN" sz="2400" dirty="0" smtClean="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下面以一个简单例子进行简单的介绍和</a:t>
            </a:r>
            <a:r>
              <a:rPr lang="zh-CN" altLang="en-US" sz="2400" dirty="0" smtClean="0">
                <a:latin typeface="微软雅黑" panose="020B0503020204020204" pitchFamily="34" charset="-122"/>
                <a:ea typeface="微软雅黑" panose="020B0503020204020204" pitchFamily="34" charset="-122"/>
              </a:rPr>
              <a:t>演示</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假设</a:t>
            </a:r>
            <a:r>
              <a:rPr lang="zh-CN" altLang="en-US" sz="2400" dirty="0">
                <a:latin typeface="微软雅黑" panose="020B0503020204020204" pitchFamily="34" charset="-122"/>
                <a:ea typeface="微软雅黑" panose="020B0503020204020204" pitchFamily="34" charset="-122"/>
              </a:rPr>
              <a:t>有如下两</a:t>
            </a:r>
            <a:r>
              <a:rPr lang="zh-CN" altLang="en-US" sz="2400" dirty="0" smtClean="0">
                <a:latin typeface="微软雅黑" panose="020B0503020204020204" pitchFamily="34" charset="-122"/>
                <a:ea typeface="微软雅黑" panose="020B0503020204020204" pitchFamily="34" charset="-122"/>
              </a:rPr>
              <a:t>个</a:t>
            </a:r>
            <a:r>
              <a:rPr lang="en-US" altLang="zh-CN" sz="2400" dirty="0" err="1" smtClean="0">
                <a:latin typeface="微软雅黑" panose="020B0503020204020204" pitchFamily="34" charset="-122"/>
                <a:ea typeface="微软雅黑" panose="020B0503020204020204" pitchFamily="34" charset="-122"/>
              </a:rPr>
              <a:t>DataFrame</a:t>
            </a:r>
            <a:r>
              <a:rPr lang="zh-CN" altLang="en-US" sz="2400" dirty="0" smtClean="0">
                <a:latin typeface="微软雅黑" panose="020B0503020204020204" pitchFamily="34" charset="-122"/>
                <a:ea typeface="微软雅黑" panose="020B0503020204020204" pitchFamily="34" charset="-122"/>
              </a:rPr>
              <a:t>表格</a:t>
            </a:r>
            <a:r>
              <a:rPr lang="zh-CN" altLang="en-US" sz="2400" dirty="0">
                <a:latin typeface="微软雅黑" panose="020B0503020204020204" pitchFamily="34" charset="-122"/>
                <a:ea typeface="微软雅黑" panose="020B0503020204020204" pitchFamily="34" charset="-122"/>
              </a:rPr>
              <a:t>，需要对它们进行合并</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pic>
        <p:nvPicPr>
          <p:cNvPr id="460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624" y="3429000"/>
            <a:ext cx="10168751" cy="23186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792335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461665"/>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p:txBody>
      </p:sp>
      <p:sp>
        <p:nvSpPr>
          <p:cNvPr id="3" name="矩形 2"/>
          <p:cNvSpPr/>
          <p:nvPr/>
        </p:nvSpPr>
        <p:spPr>
          <a:xfrm>
            <a:off x="702129" y="2054162"/>
            <a:ext cx="3618298"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其中</a:t>
            </a:r>
            <a:r>
              <a:rPr lang="en-US" altLang="zh-CN" sz="2400" dirty="0">
                <a:latin typeface="微软雅黑" panose="020B0503020204020204" pitchFamily="34" charset="-122"/>
                <a:ea typeface="微软雅黑" panose="020B0503020204020204" pitchFamily="34" charset="-122"/>
              </a:rPr>
              <a:t>df1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df2</a:t>
            </a:r>
            <a:r>
              <a:rPr lang="zh-CN" altLang="en-US" sz="2400" dirty="0">
                <a:latin typeface="微软雅黑" panose="020B0503020204020204" pitchFamily="34" charset="-122"/>
                <a:ea typeface="微软雅黑" panose="020B0503020204020204" pitchFamily="34" charset="-122"/>
              </a:rPr>
              <a:t>如下所示：</a:t>
            </a:r>
          </a:p>
        </p:txBody>
      </p:sp>
      <p:graphicFrame>
        <p:nvGraphicFramePr>
          <p:cNvPr id="5" name="表格 4"/>
          <p:cNvGraphicFramePr>
            <a:graphicFrameLocks noGrp="1"/>
          </p:cNvGraphicFramePr>
          <p:nvPr>
            <p:extLst>
              <p:ext uri="{D42A27DB-BD31-4B8C-83A1-F6EECF244321}">
                <p14:modId xmlns:p14="http://schemas.microsoft.com/office/powerpoint/2010/main" val="3448912750"/>
              </p:ext>
            </p:extLst>
          </p:nvPr>
        </p:nvGraphicFramePr>
        <p:xfrm>
          <a:off x="838200" y="2987834"/>
          <a:ext cx="10515600" cy="2209800"/>
        </p:xfrm>
        <a:graphic>
          <a:graphicData uri="http://schemas.openxmlformats.org/drawingml/2006/table">
            <a:tbl>
              <a:tblPr>
                <a:tableStyleId>{2D5ABB26-0587-4C30-8999-92F81FD0307C}</a:tableStyleId>
              </a:tblPr>
              <a:tblGrid>
                <a:gridCol w="1752600"/>
                <a:gridCol w="1752600"/>
                <a:gridCol w="1752600"/>
                <a:gridCol w="1752600"/>
                <a:gridCol w="1752600"/>
                <a:gridCol w="1752600"/>
              </a:tblGrid>
              <a:tr h="285750">
                <a:tc gridSpan="3">
                  <a:txBody>
                    <a:bodyPr/>
                    <a:lstStyle/>
                    <a:p>
                      <a:pPr algn="ctr" fontAlgn="t"/>
                      <a:r>
                        <a:rPr lang="en-US" sz="2400" dirty="0">
                          <a:effectLst/>
                          <a:latin typeface="微软雅黑" panose="020B0503020204020204" pitchFamily="34" charset="-122"/>
                          <a:ea typeface="微软雅黑" panose="020B0503020204020204" pitchFamily="34" charset="-122"/>
                        </a:rPr>
                        <a:t>df1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3">
                  <a:txBody>
                    <a:bodyPr/>
                    <a:lstStyle/>
                    <a:p>
                      <a:pPr algn="ctr" fontAlgn="t"/>
                      <a:r>
                        <a:rPr lang="en-US" sz="2400">
                          <a:effectLst/>
                          <a:latin typeface="微软雅黑" panose="020B0503020204020204" pitchFamily="34" charset="-122"/>
                          <a:ea typeface="微软雅黑" panose="020B0503020204020204" pitchFamily="34" charset="-122"/>
                        </a:rPr>
                        <a:t>df2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r>
              <a:tr h="285750">
                <a:tc>
                  <a:txBody>
                    <a:bodyPr/>
                    <a:lstStyle/>
                    <a:p>
                      <a:pPr algn="ctr" fontAlgn="t"/>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公司</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分数</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公司</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股价</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714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90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95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180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百度</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85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a:effectLst/>
                          <a:latin typeface="微软雅黑" panose="020B0503020204020204" pitchFamily="34" charset="-122"/>
                          <a:ea typeface="微软雅黑" panose="020B0503020204020204" pitchFamily="34" charset="-122"/>
                        </a:rPr>
                        <a:t>京东</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矩形 6"/>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95733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200329"/>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merge</a:t>
            </a:r>
            <a:r>
              <a:rPr lang="zh-CN" altLang="en-US" sz="2400" dirty="0" smtClean="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merge</a:t>
            </a:r>
            <a:r>
              <a:rPr lang="zh-CN" altLang="en-US" sz="2400" dirty="0">
                <a:latin typeface="微软雅黑" panose="020B0503020204020204" pitchFamily="34" charset="-122"/>
                <a:ea typeface="微软雅黑" panose="020B0503020204020204" pitchFamily="34" charset="-122"/>
              </a:rPr>
              <a:t>函数根据一个或多个键将不同表格中的行连接起来，示例如下：</a:t>
            </a:r>
            <a:endParaRPr lang="en-US" altLang="zh-CN" sz="2400" b="1" dirty="0" smtClean="0">
              <a:latin typeface="微软雅黑" panose="020B0503020204020204" pitchFamily="34" charset="-122"/>
              <a:ea typeface="微软雅黑" panose="020B0503020204020204" pitchFamily="34" charset="-122"/>
            </a:endParaRPr>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0699" y="2809348"/>
            <a:ext cx="3826329" cy="7391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702129" y="3897476"/>
            <a:ext cx="233910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运行效果如下：</a:t>
            </a:r>
          </a:p>
        </p:txBody>
      </p:sp>
      <p:graphicFrame>
        <p:nvGraphicFramePr>
          <p:cNvPr id="7" name="表格 6"/>
          <p:cNvGraphicFramePr>
            <a:graphicFrameLocks noGrp="1"/>
          </p:cNvGraphicFramePr>
          <p:nvPr>
            <p:extLst>
              <p:ext uri="{D42A27DB-BD31-4B8C-83A1-F6EECF244321}">
                <p14:modId xmlns:p14="http://schemas.microsoft.com/office/powerpoint/2010/main" val="971832985"/>
              </p:ext>
            </p:extLst>
          </p:nvPr>
        </p:nvGraphicFramePr>
        <p:xfrm>
          <a:off x="2458358" y="4774179"/>
          <a:ext cx="7275284" cy="1325880"/>
        </p:xfrm>
        <a:graphic>
          <a:graphicData uri="http://schemas.openxmlformats.org/drawingml/2006/table">
            <a:tbl>
              <a:tblPr/>
              <a:tblGrid>
                <a:gridCol w="1818821"/>
                <a:gridCol w="1818821"/>
                <a:gridCol w="1818821"/>
                <a:gridCol w="1818821"/>
              </a:tblGrid>
              <a:tr h="365760">
                <a:tc>
                  <a:txBody>
                    <a:bodyPr/>
                    <a:lstStyle/>
                    <a:p>
                      <a:endParaRPr lang="zh-CN" altLang="en-US"/>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公司</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分数</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股价</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576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36576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95</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180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329858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193899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merge</a:t>
            </a:r>
            <a:r>
              <a:rPr lang="zh-CN" altLang="en-US" sz="2400" dirty="0" smtClean="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可以看到通过</a:t>
            </a:r>
            <a:r>
              <a:rPr lang="en-US" altLang="zh-CN" sz="2400" dirty="0">
                <a:latin typeface="微软雅黑" panose="020B0503020204020204" pitchFamily="34" charset="-122"/>
                <a:ea typeface="微软雅黑" panose="020B0503020204020204" pitchFamily="34" charset="-122"/>
              </a:rPr>
              <a:t>merge</a:t>
            </a:r>
            <a:r>
              <a:rPr lang="zh-CN" altLang="en-US" sz="2400" dirty="0">
                <a:latin typeface="微软雅黑" panose="020B0503020204020204" pitchFamily="34" charset="-122"/>
                <a:ea typeface="微软雅黑" panose="020B0503020204020204" pitchFamily="34" charset="-122"/>
              </a:rPr>
              <a:t>方法直接选取相同的列名（“公司”这一列）进行</a:t>
            </a:r>
            <a:r>
              <a:rPr lang="zh-CN" altLang="en-US" sz="2400" dirty="0" smtClean="0">
                <a:latin typeface="微软雅黑" panose="020B0503020204020204" pitchFamily="34" charset="-122"/>
                <a:ea typeface="微软雅黑" panose="020B0503020204020204" pitchFamily="34" charset="-122"/>
              </a:rPr>
              <a:t>合并</a:t>
            </a: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有</a:t>
            </a:r>
            <a:r>
              <a:rPr lang="zh-CN" altLang="en-US" sz="2400" dirty="0">
                <a:latin typeface="微软雅黑" panose="020B0503020204020204" pitchFamily="34" charset="-122"/>
                <a:ea typeface="微软雅黑" panose="020B0503020204020204" pitchFamily="34" charset="-122"/>
              </a:rPr>
              <a:t>的时候如果相同的列名不止一个，可以通过</a:t>
            </a:r>
            <a:r>
              <a:rPr lang="en-US" altLang="zh-CN" sz="2400" dirty="0">
                <a:latin typeface="微软雅黑" panose="020B0503020204020204" pitchFamily="34" charset="-122"/>
                <a:ea typeface="微软雅黑" panose="020B0503020204020204" pitchFamily="34" charset="-122"/>
              </a:rPr>
              <a:t>on</a:t>
            </a:r>
            <a:r>
              <a:rPr lang="zh-CN" altLang="en-US" sz="2400" dirty="0">
                <a:latin typeface="微软雅黑" panose="020B0503020204020204" pitchFamily="34" charset="-122"/>
                <a:ea typeface="微软雅黑" panose="020B0503020204020204" pitchFamily="34" charset="-122"/>
              </a:rPr>
              <a:t>参数指定按照哪一列进行合并，代码如下：</a:t>
            </a:r>
            <a:endParaRPr lang="en-US" altLang="zh-CN" sz="2400" b="1" dirty="0" smtClean="0">
              <a:latin typeface="微软雅黑" panose="020B0503020204020204" pitchFamily="34" charset="-122"/>
              <a:ea typeface="微软雅黑" panose="020B0503020204020204" pitchFamily="34" charset="-122"/>
            </a:endParaRPr>
          </a:p>
        </p:txBody>
      </p:sp>
      <p:sp>
        <p:nvSpPr>
          <p:cNvPr id="6" name="矩形 5"/>
          <p:cNvSpPr/>
          <p:nvPr/>
        </p:nvSpPr>
        <p:spPr>
          <a:xfrm>
            <a:off x="702129" y="3897476"/>
            <a:ext cx="10787743" cy="1200329"/>
          </a:xfrm>
          <a:prstGeom prst="rect">
            <a:avLst/>
          </a:prstGeom>
        </p:spPr>
        <p:txBody>
          <a:bodyPr wrap="square">
            <a:spAutoFit/>
          </a:bodyPr>
          <a:lstStyle/>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默认的合并其实是取交集（</a:t>
            </a:r>
            <a:r>
              <a:rPr lang="en-US" altLang="zh-CN" sz="2400" dirty="0">
                <a:latin typeface="微软雅黑" panose="020B0503020204020204" pitchFamily="34" charset="-122"/>
                <a:ea typeface="微软雅黑" panose="020B0503020204020204" pitchFamily="34" charset="-122"/>
              </a:rPr>
              <a:t>inner</a:t>
            </a:r>
            <a:r>
              <a:rPr lang="zh-CN" altLang="en-US" sz="2400" dirty="0">
                <a:latin typeface="微软雅黑" panose="020B0503020204020204" pitchFamily="34" charset="-122"/>
                <a:ea typeface="微软雅黑" panose="020B0503020204020204" pitchFamily="34" charset="-122"/>
              </a:rPr>
              <a:t>连接），也即取两表共有的内容，如果想取并集（</a:t>
            </a:r>
            <a:r>
              <a:rPr lang="en-US" altLang="zh-CN" sz="2400" dirty="0">
                <a:latin typeface="微软雅黑" panose="020B0503020204020204" pitchFamily="34" charset="-122"/>
                <a:ea typeface="微软雅黑" panose="020B0503020204020204" pitchFamily="34" charset="-122"/>
              </a:rPr>
              <a:t>outer</a:t>
            </a:r>
            <a:r>
              <a:rPr lang="zh-CN" altLang="en-US" sz="2400" dirty="0">
                <a:latin typeface="微软雅黑" panose="020B0503020204020204" pitchFamily="34" charset="-122"/>
                <a:ea typeface="微软雅黑" panose="020B0503020204020204" pitchFamily="34" charset="-122"/>
              </a:rPr>
              <a:t>连接），也即选取两表所有的内容，可以设置</a:t>
            </a:r>
            <a:r>
              <a:rPr lang="en-US" altLang="zh-CN" sz="2400" dirty="0">
                <a:latin typeface="微软雅黑" panose="020B0503020204020204" pitchFamily="34" charset="-122"/>
                <a:ea typeface="微软雅黑" panose="020B0503020204020204" pitchFamily="34" charset="-122"/>
              </a:rPr>
              <a:t>how</a:t>
            </a:r>
            <a:r>
              <a:rPr lang="zh-CN" altLang="en-US" sz="2400" dirty="0">
                <a:latin typeface="微软雅黑" panose="020B0503020204020204" pitchFamily="34" charset="-122"/>
                <a:ea typeface="微软雅黑" panose="020B0503020204020204" pitchFamily="34" charset="-122"/>
              </a:rPr>
              <a:t>参数，代码如下：</a:t>
            </a:r>
          </a:p>
        </p:txBody>
      </p:sp>
      <p:pic>
        <p:nvPicPr>
          <p:cNvPr id="512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1174" y="3282897"/>
            <a:ext cx="5949651" cy="737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0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0227" y="5319485"/>
            <a:ext cx="5790598" cy="747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2140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merge</a:t>
            </a:r>
            <a:r>
              <a:rPr lang="zh-CN" altLang="en-US" sz="2400" dirty="0" smtClean="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使用</a:t>
            </a:r>
            <a:r>
              <a:rPr lang="en-US" altLang="zh-CN" sz="2400" dirty="0" smtClean="0">
                <a:latin typeface="微软雅黑" panose="020B0503020204020204" pitchFamily="34" charset="-122"/>
                <a:ea typeface="微软雅黑" panose="020B0503020204020204" pitchFamily="34" charset="-122"/>
              </a:rPr>
              <a:t>how=‘outer’</a:t>
            </a:r>
            <a:r>
              <a:rPr lang="zh-CN" altLang="en-US" sz="2400" dirty="0" smtClean="0">
                <a:latin typeface="微软雅黑" panose="020B0503020204020204" pitchFamily="34" charset="-122"/>
                <a:ea typeface="微软雅黑" panose="020B0503020204020204" pitchFamily="34" charset="-122"/>
              </a:rPr>
              <a:t>的结果：</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512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7713" y="2344057"/>
            <a:ext cx="5790598" cy="747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3764625015"/>
              </p:ext>
            </p:extLst>
          </p:nvPr>
        </p:nvGraphicFramePr>
        <p:xfrm>
          <a:off x="2980872" y="4041998"/>
          <a:ext cx="6230256" cy="2209800"/>
        </p:xfrm>
        <a:graphic>
          <a:graphicData uri="http://schemas.openxmlformats.org/drawingml/2006/table">
            <a:tbl>
              <a:tblPr/>
              <a:tblGrid>
                <a:gridCol w="1557564"/>
                <a:gridCol w="1557564"/>
                <a:gridCol w="1557564"/>
                <a:gridCol w="1557564"/>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公司</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分数</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股价</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180.0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百度</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85.0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京东</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1101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2.1.1 </a:t>
            </a:r>
            <a:r>
              <a:rPr lang="en-US" altLang="zh-CN" sz="2400" b="1" dirty="0" err="1" smtClean="0">
                <a:latin typeface="微软雅黑" panose="020B0503020204020204" pitchFamily="34" charset="-122"/>
                <a:ea typeface="微软雅黑" panose="020B0503020204020204" pitchFamily="34" charset="-122"/>
              </a:rPr>
              <a:t>Numpy</a:t>
            </a:r>
            <a:r>
              <a:rPr lang="zh-CN" altLang="en-US" sz="2400" b="1" dirty="0" smtClean="0">
                <a:latin typeface="微软雅黑" panose="020B0503020204020204" pitchFamily="34" charset="-122"/>
                <a:ea typeface="微软雅黑" panose="020B0503020204020204" pitchFamily="34" charset="-122"/>
              </a:rPr>
              <a:t>与数组</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想要</a:t>
            </a:r>
            <a:r>
              <a:rPr lang="zh-CN" altLang="en-US" sz="2400" dirty="0" smtClean="0">
                <a:latin typeface="微软雅黑" panose="020B0503020204020204" pitchFamily="34" charset="-122"/>
                <a:ea typeface="微软雅黑" panose="020B0503020204020204" pitchFamily="34" charset="-122"/>
              </a:rPr>
              <a:t>了解</a:t>
            </a:r>
            <a:r>
              <a:rPr lang="en-US" altLang="zh-CN" sz="2400" dirty="0" err="1" smtClean="0">
                <a:latin typeface="微软雅黑" panose="020B0503020204020204" pitchFamily="34" charset="-122"/>
                <a:ea typeface="微软雅黑" panose="020B0503020204020204" pitchFamily="34" charset="-122"/>
              </a:rPr>
              <a:t>Numpy</a:t>
            </a:r>
            <a:r>
              <a:rPr lang="zh-CN" altLang="en-US" sz="2400" dirty="0" smtClean="0">
                <a:latin typeface="微软雅黑" panose="020B0503020204020204" pitchFamily="34" charset="-122"/>
                <a:ea typeface="微软雅黑" panose="020B0503020204020204" pitchFamily="34" charset="-122"/>
              </a:rPr>
              <a:t>我们要介绍一下它和数据的差别：</a:t>
            </a:r>
            <a:endParaRPr lang="zh-CN" altLang="en-US" sz="2400" dirty="0">
              <a:latin typeface="微软雅黑" panose="020B0503020204020204" pitchFamily="34" charset="-122"/>
              <a:ea typeface="微软雅黑" panose="020B0503020204020204" pitchFamily="34" charset="-122"/>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5931" y="2757488"/>
            <a:ext cx="4265612" cy="31568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3996195"/>
            <a:ext cx="5799603" cy="1820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386286" y="3352799"/>
            <a:ext cx="2336800" cy="461665"/>
          </a:xfrm>
          <a:prstGeom prst="rect">
            <a:avLst/>
          </a:prstGeom>
          <a:noFill/>
        </p:spPr>
        <p:txBody>
          <a:bodyPr wrap="square" rtlCol="0">
            <a:spAutoFit/>
          </a:bodyPr>
          <a:lstStyle/>
          <a:p>
            <a:r>
              <a:rPr lang="zh-CN" altLang="en-US" sz="2400" dirty="0" smtClean="0">
                <a:latin typeface="微软雅黑" panose="020B0503020204020204" pitchFamily="34" charset="-122"/>
                <a:ea typeface="微软雅黑" panose="020B0503020204020204" pitchFamily="34" charset="-122"/>
              </a:rPr>
              <a:t>打印结果：</a:t>
            </a:r>
            <a:endParaRPr lang="zh-CN" altLang="en-US" sz="2400" dirty="0">
              <a:latin typeface="微软雅黑" panose="020B0503020204020204" pitchFamily="34" charset="-122"/>
              <a:ea typeface="微软雅黑" panose="020B0503020204020204" pitchFamily="34" charset="-122"/>
            </a:endParaRPr>
          </a:p>
        </p:txBody>
      </p:sp>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2.1 </a:t>
            </a:r>
            <a:r>
              <a:rPr lang="en-US" altLang="zh-CN" sz="4000" b="1" dirty="0" err="1" smtClean="0">
                <a:latin typeface="微软雅黑" panose="020B0503020204020204" pitchFamily="34" charset="-122"/>
                <a:ea typeface="微软雅黑" panose="020B0503020204020204" pitchFamily="34" charset="-122"/>
              </a:rPr>
              <a:t>Numpy</a:t>
            </a:r>
            <a:r>
              <a:rPr lang="zh-CN" altLang="en-US" sz="4000" b="1" dirty="0" smtClean="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02970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merge</a:t>
            </a:r>
            <a:r>
              <a:rPr lang="zh-CN" altLang="en-US" sz="2400" dirty="0" smtClean="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如果想保留左表全部内容，而对右表不太在意的话，可以将</a:t>
            </a:r>
            <a:r>
              <a:rPr lang="en-US" altLang="zh-CN" sz="2400" dirty="0">
                <a:latin typeface="微软雅黑" panose="020B0503020204020204" pitchFamily="34" charset="-122"/>
                <a:ea typeface="微软雅黑" panose="020B0503020204020204" pitchFamily="34" charset="-122"/>
              </a:rPr>
              <a:t>how</a:t>
            </a:r>
            <a:r>
              <a:rPr lang="zh-CN" altLang="en-US" sz="2400" dirty="0">
                <a:latin typeface="微软雅黑" panose="020B0503020204020204" pitchFamily="34" charset="-122"/>
                <a:ea typeface="微软雅黑" panose="020B0503020204020204" pitchFamily="34" charset="-122"/>
              </a:rPr>
              <a:t>参数设置为</a:t>
            </a:r>
            <a:r>
              <a:rPr lang="en-US" altLang="zh-CN" sz="2400" dirty="0">
                <a:latin typeface="微软雅黑" panose="020B0503020204020204" pitchFamily="34" charset="-122"/>
                <a:ea typeface="微软雅黑" panose="020B0503020204020204" pitchFamily="34" charset="-122"/>
              </a:rPr>
              <a:t>left</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弹出结果：</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532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8846" y="2674031"/>
            <a:ext cx="5343501" cy="6787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1451532047"/>
              </p:ext>
            </p:extLst>
          </p:nvPr>
        </p:nvGraphicFramePr>
        <p:xfrm>
          <a:off x="3713844" y="4208122"/>
          <a:ext cx="4764312" cy="1767840"/>
        </p:xfrm>
        <a:graphic>
          <a:graphicData uri="http://schemas.openxmlformats.org/drawingml/2006/table">
            <a:tbl>
              <a:tblPr/>
              <a:tblGrid>
                <a:gridCol w="1191078"/>
                <a:gridCol w="1191078"/>
                <a:gridCol w="1191078"/>
                <a:gridCol w="1191078"/>
              </a:tblGrid>
              <a:tr h="285750">
                <a:tc>
                  <a:txBody>
                    <a:bodyPr/>
                    <a:lstStyle/>
                    <a:p>
                      <a:endParaRPr lang="zh-CN" altLang="en-US" sz="240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公司</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分数</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股价</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180.0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百度</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85.0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dirty="0" err="1">
                          <a:effectLst/>
                          <a:latin typeface="微软雅黑" panose="020B0503020204020204" pitchFamily="34" charset="-122"/>
                          <a:ea typeface="微软雅黑" panose="020B0503020204020204" pitchFamily="34" charset="-122"/>
                        </a:rPr>
                        <a:t>NaN</a:t>
                      </a:r>
                      <a:endParaRPr 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325878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merge</a:t>
            </a:r>
            <a:r>
              <a:rPr lang="zh-CN" altLang="en-US" sz="2400" dirty="0" smtClean="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如果想根据行索引进行合并，可以通过设置</a:t>
            </a:r>
            <a:r>
              <a:rPr lang="en-US" altLang="zh-CN" sz="2400" dirty="0" err="1">
                <a:latin typeface="微软雅黑" panose="020B0503020204020204" pitchFamily="34" charset="-122"/>
                <a:ea typeface="微软雅黑" panose="020B0503020204020204" pitchFamily="34" charset="-122"/>
              </a:rPr>
              <a:t>left_index</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right_index</a:t>
            </a:r>
            <a:r>
              <a:rPr lang="zh-CN" altLang="en-US" sz="2400" dirty="0">
                <a:latin typeface="微软雅黑" panose="020B0503020204020204" pitchFamily="34" charset="-122"/>
                <a:ea typeface="微软雅黑" panose="020B0503020204020204" pitchFamily="34" charset="-122"/>
              </a:rPr>
              <a:t>参数，代码如下：</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弹出结果：</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558" y="2951068"/>
            <a:ext cx="8160884" cy="674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1853845180"/>
              </p:ext>
            </p:extLst>
          </p:nvPr>
        </p:nvGraphicFramePr>
        <p:xfrm>
          <a:off x="3096985" y="4425837"/>
          <a:ext cx="5998030" cy="1767840"/>
        </p:xfrm>
        <a:graphic>
          <a:graphicData uri="http://schemas.openxmlformats.org/drawingml/2006/table">
            <a:tbl>
              <a:tblPr/>
              <a:tblGrid>
                <a:gridCol w="1199606"/>
                <a:gridCol w="1199606"/>
                <a:gridCol w="1199606"/>
                <a:gridCol w="1199606"/>
                <a:gridCol w="1199606"/>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公司</a:t>
                      </a:r>
                      <a:r>
                        <a:rPr lang="en-US" altLang="zh-CN" sz="2400" dirty="0">
                          <a:effectLst/>
                          <a:latin typeface="微软雅黑" panose="020B0503020204020204" pitchFamily="34" charset="-122"/>
                          <a:ea typeface="微软雅黑" panose="020B0503020204020204" pitchFamily="34" charset="-122"/>
                        </a:rPr>
                        <a:t>_</a:t>
                      </a:r>
                      <a:r>
                        <a:rPr lang="en-US" sz="2400" dirty="0">
                          <a:effectLst/>
                          <a:latin typeface="微软雅黑" panose="020B0503020204020204" pitchFamily="34" charset="-122"/>
                          <a:ea typeface="微软雅黑" panose="020B0503020204020204" pitchFamily="34" charset="-122"/>
                        </a:rPr>
                        <a:t>x</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分数</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公司</a:t>
                      </a:r>
                      <a:r>
                        <a:rPr lang="en-US" altLang="zh-CN" sz="2400">
                          <a:effectLst/>
                          <a:latin typeface="微软雅黑" panose="020B0503020204020204" pitchFamily="34" charset="-122"/>
                          <a:ea typeface="微软雅黑" panose="020B0503020204020204" pitchFamily="34" charset="-122"/>
                        </a:rPr>
                        <a:t>_</a:t>
                      </a:r>
                      <a:r>
                        <a:rPr lang="en-US" sz="2400">
                          <a:effectLst/>
                          <a:latin typeface="微软雅黑" panose="020B0503020204020204" pitchFamily="34" charset="-122"/>
                          <a:ea typeface="微软雅黑" panose="020B0503020204020204" pitchFamily="34" charset="-122"/>
                        </a:rPr>
                        <a:t>y</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股价</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180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百度</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85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京东</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815063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a:p>
            <a:pPr marL="457200" indent="-457200">
              <a:buAutoNum type="arabicParenBoth"/>
            </a:pPr>
            <a:r>
              <a:rPr lang="en-US" altLang="zh-CN" sz="2400" dirty="0" smtClean="0">
                <a:latin typeface="微软雅黑" panose="020B0503020204020204" pitchFamily="34" charset="-122"/>
                <a:ea typeface="微软雅黑" panose="020B0503020204020204" pitchFamily="34" charset="-122"/>
              </a:rPr>
              <a:t>merge</a:t>
            </a:r>
            <a:r>
              <a:rPr lang="zh-CN" altLang="en-US" sz="2400" dirty="0" smtClean="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如果想根据行索引进行合并，可以通过设置</a:t>
            </a:r>
            <a:r>
              <a:rPr lang="en-US" altLang="zh-CN" sz="2400" dirty="0" err="1">
                <a:latin typeface="微软雅黑" panose="020B0503020204020204" pitchFamily="34" charset="-122"/>
                <a:ea typeface="微软雅黑" panose="020B0503020204020204" pitchFamily="34" charset="-122"/>
              </a:rPr>
              <a:t>left_index</a:t>
            </a:r>
            <a:r>
              <a:rPr lang="zh-CN" altLang="en-US" sz="2400" dirty="0">
                <a:latin typeface="微软雅黑" panose="020B0503020204020204" pitchFamily="34" charset="-122"/>
                <a:ea typeface="微软雅黑" panose="020B0503020204020204" pitchFamily="34" charset="-122"/>
              </a:rPr>
              <a:t>和</a:t>
            </a:r>
            <a:r>
              <a:rPr lang="en-US" altLang="zh-CN" sz="2400" dirty="0" err="1">
                <a:latin typeface="微软雅黑" panose="020B0503020204020204" pitchFamily="34" charset="-122"/>
                <a:ea typeface="微软雅黑" panose="020B0503020204020204" pitchFamily="34" charset="-122"/>
              </a:rPr>
              <a:t>right_index</a:t>
            </a:r>
            <a:r>
              <a:rPr lang="zh-CN" altLang="en-US" sz="2400" dirty="0">
                <a:latin typeface="微软雅黑" panose="020B0503020204020204" pitchFamily="34" charset="-122"/>
                <a:ea typeface="微软雅黑" panose="020B0503020204020204" pitchFamily="34" charset="-122"/>
              </a:rPr>
              <a:t>参数，代码如下：</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弹出结果：</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542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558" y="2951068"/>
            <a:ext cx="8160884" cy="6742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1235997882"/>
              </p:ext>
            </p:extLst>
          </p:nvPr>
        </p:nvGraphicFramePr>
        <p:xfrm>
          <a:off x="3096985" y="4425837"/>
          <a:ext cx="5998030" cy="1767840"/>
        </p:xfrm>
        <a:graphic>
          <a:graphicData uri="http://schemas.openxmlformats.org/drawingml/2006/table">
            <a:tbl>
              <a:tblPr/>
              <a:tblGrid>
                <a:gridCol w="1199606"/>
                <a:gridCol w="1199606"/>
                <a:gridCol w="1199606"/>
                <a:gridCol w="1199606"/>
                <a:gridCol w="1199606"/>
              </a:tblGrid>
              <a:tr h="285750">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公司</a:t>
                      </a:r>
                      <a:r>
                        <a:rPr lang="en-US" altLang="zh-CN" sz="2400" dirty="0">
                          <a:effectLst/>
                          <a:latin typeface="微软雅黑" panose="020B0503020204020204" pitchFamily="34" charset="-122"/>
                          <a:ea typeface="微软雅黑" panose="020B0503020204020204" pitchFamily="34" charset="-122"/>
                        </a:rPr>
                        <a:t>_</a:t>
                      </a:r>
                      <a:r>
                        <a:rPr lang="en-US" sz="2400" dirty="0">
                          <a:effectLst/>
                          <a:latin typeface="微软雅黑" panose="020B0503020204020204" pitchFamily="34" charset="-122"/>
                          <a:ea typeface="微软雅黑" panose="020B0503020204020204" pitchFamily="34" charset="-122"/>
                        </a:rPr>
                        <a:t>x</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分数</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公司</a:t>
                      </a:r>
                      <a:r>
                        <a:rPr lang="en-US" altLang="zh-CN" sz="2400">
                          <a:effectLst/>
                          <a:latin typeface="微软雅黑" panose="020B0503020204020204" pitchFamily="34" charset="-122"/>
                          <a:ea typeface="微软雅黑" panose="020B0503020204020204" pitchFamily="34" charset="-122"/>
                        </a:rPr>
                        <a:t>_</a:t>
                      </a:r>
                      <a:r>
                        <a:rPr lang="en-US" sz="2400">
                          <a:effectLst/>
                          <a:latin typeface="微软雅黑" panose="020B0503020204020204" pitchFamily="34" charset="-122"/>
                          <a:ea typeface="微软雅黑" panose="020B0503020204020204" pitchFamily="34" charset="-122"/>
                        </a:rPr>
                        <a:t>y</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股价</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180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百度</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85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京东</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551599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3046988"/>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en-US" altLang="zh-CN" sz="2400" dirty="0" err="1" smtClean="0">
                <a:latin typeface="微软雅黑" panose="020B0503020204020204" pitchFamily="34" charset="-122"/>
                <a:ea typeface="微软雅黑" panose="020B0503020204020204" pitchFamily="34" charset="-122"/>
              </a:rPr>
              <a:t>concat</a:t>
            </a:r>
            <a:r>
              <a:rPr lang="zh-CN" altLang="en-US" sz="2400" dirty="0" smtClean="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a:latin typeface="微软雅黑" panose="020B0503020204020204" pitchFamily="34" charset="-122"/>
                <a:ea typeface="微软雅黑" panose="020B0503020204020204" pitchFamily="34" charset="-122"/>
              </a:rPr>
              <a:t>concat</a:t>
            </a:r>
            <a:r>
              <a:rPr lang="zh-CN" altLang="en-US" sz="2400" dirty="0">
                <a:latin typeface="微软雅黑" panose="020B0503020204020204" pitchFamily="34" charset="-122"/>
                <a:ea typeface="微软雅黑" panose="020B0503020204020204" pitchFamily="34" charset="-122"/>
              </a:rPr>
              <a:t>方法是一种全</a:t>
            </a:r>
            <a:r>
              <a:rPr lang="zh-CN" altLang="en-US" sz="2400" dirty="0" smtClean="0">
                <a:latin typeface="微软雅黑" panose="020B0503020204020204" pitchFamily="34" charset="-122"/>
                <a:ea typeface="微软雅黑" panose="020B0503020204020204" pitchFamily="34" charset="-122"/>
              </a:rPr>
              <a:t>连接方式</a:t>
            </a:r>
            <a:r>
              <a:rPr lang="zh-CN" altLang="en-US" sz="2400" dirty="0">
                <a:latin typeface="微软雅黑" panose="020B0503020204020204" pitchFamily="34" charset="-122"/>
                <a:ea typeface="微软雅黑" panose="020B0503020204020204" pitchFamily="34" charset="-122"/>
              </a:rPr>
              <a:t>，它不需要对齐，而是直接进行</a:t>
            </a:r>
            <a:r>
              <a:rPr lang="zh-CN" altLang="en-US" sz="2400" dirty="0" smtClean="0">
                <a:latin typeface="微软雅黑" panose="020B0503020204020204" pitchFamily="34" charset="-122"/>
                <a:ea typeface="微软雅黑" panose="020B0503020204020204" pitchFamily="34" charset="-122"/>
              </a:rPr>
              <a:t>合并。</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所以</a:t>
            </a:r>
            <a:r>
              <a:rPr lang="en-US" altLang="zh-CN" sz="2400" dirty="0" err="1">
                <a:latin typeface="微软雅黑" panose="020B0503020204020204" pitchFamily="34" charset="-122"/>
                <a:ea typeface="微软雅黑" panose="020B0503020204020204" pitchFamily="34" charset="-122"/>
              </a:rPr>
              <a:t>concat</a:t>
            </a:r>
            <a:r>
              <a:rPr lang="zh-CN" altLang="en-US" sz="2400" dirty="0">
                <a:latin typeface="微软雅黑" panose="020B0503020204020204" pitchFamily="34" charset="-122"/>
                <a:ea typeface="微软雅黑" panose="020B0503020204020204" pitchFamily="34" charset="-122"/>
              </a:rPr>
              <a:t>没有</a:t>
            </a:r>
            <a:r>
              <a:rPr lang="en-US" altLang="zh-CN" sz="2400" dirty="0">
                <a:latin typeface="微软雅黑" panose="020B0503020204020204" pitchFamily="34" charset="-122"/>
                <a:ea typeface="微软雅黑" panose="020B0503020204020204" pitchFamily="34" charset="-122"/>
              </a:rPr>
              <a:t>"how"</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"on"</a:t>
            </a:r>
            <a:r>
              <a:rPr lang="zh-CN" altLang="en-US" sz="2400" dirty="0">
                <a:latin typeface="微软雅黑" panose="020B0503020204020204" pitchFamily="34" charset="-122"/>
                <a:ea typeface="微软雅黑" panose="020B0503020204020204" pitchFamily="34" charset="-122"/>
              </a:rPr>
              <a:t>参数，而是通过“</a:t>
            </a:r>
            <a:r>
              <a:rPr lang="en-US" altLang="zh-CN" sz="2400" dirty="0">
                <a:latin typeface="微软雅黑" panose="020B0503020204020204" pitchFamily="34" charset="-122"/>
                <a:ea typeface="微软雅黑" panose="020B0503020204020204" pitchFamily="34" charset="-122"/>
              </a:rPr>
              <a:t>axis”</a:t>
            </a:r>
            <a:r>
              <a:rPr lang="zh-CN" altLang="en-US" sz="2400" dirty="0">
                <a:latin typeface="微软雅黑" panose="020B0503020204020204" pitchFamily="34" charset="-122"/>
                <a:ea typeface="微软雅黑" panose="020B0503020204020204" pitchFamily="34" charset="-122"/>
              </a:rPr>
              <a:t>指定连接的轴</a:t>
            </a:r>
            <a:r>
              <a:rPr lang="zh-CN" altLang="en-US" sz="2400" dirty="0" smtClean="0">
                <a:latin typeface="微软雅黑" panose="020B0503020204020204" pitchFamily="34" charset="-122"/>
                <a:ea typeface="微软雅黑" panose="020B0503020204020204" pitchFamily="34" charset="-122"/>
              </a:rPr>
              <a:t>向</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弹出结果：</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552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2621" y="2887836"/>
            <a:ext cx="4706758" cy="681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3144823038"/>
              </p:ext>
            </p:extLst>
          </p:nvPr>
        </p:nvGraphicFramePr>
        <p:xfrm>
          <a:off x="2857500" y="3569781"/>
          <a:ext cx="6477000" cy="3093720"/>
        </p:xfrm>
        <a:graphic>
          <a:graphicData uri="http://schemas.openxmlformats.org/drawingml/2006/table">
            <a:tbl>
              <a:tblPr/>
              <a:tblGrid>
                <a:gridCol w="1619250"/>
                <a:gridCol w="1619250"/>
                <a:gridCol w="1619250"/>
                <a:gridCol w="1619250"/>
              </a:tblGrid>
              <a:tr h="285750">
                <a:tc>
                  <a:txBody>
                    <a:bodyPr/>
                    <a:lstStyle/>
                    <a:p>
                      <a:pPr algn="ctr"/>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公司</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分数</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股价</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百度</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85.0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180.0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京东</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625543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2677656"/>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 </a:t>
            </a:r>
            <a:r>
              <a:rPr lang="en-US" altLang="zh-CN" sz="2400" dirty="0" err="1" smtClean="0">
                <a:latin typeface="微软雅黑" panose="020B0503020204020204" pitchFamily="34" charset="-122"/>
                <a:ea typeface="微软雅黑" panose="020B0503020204020204" pitchFamily="34" charset="-122"/>
              </a:rPr>
              <a:t>concat</a:t>
            </a:r>
            <a:r>
              <a:rPr lang="zh-CN" altLang="en-US" sz="2400" dirty="0" smtClean="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如果想按列方向进行连接，可以设置</a:t>
            </a:r>
            <a:r>
              <a:rPr lang="en-US" altLang="zh-CN" sz="2400" dirty="0">
                <a:latin typeface="微软雅黑" panose="020B0503020204020204" pitchFamily="34" charset="-122"/>
                <a:ea typeface="微软雅黑" panose="020B0503020204020204" pitchFamily="34" charset="-122"/>
              </a:rPr>
              <a:t>axis</a:t>
            </a:r>
            <a:r>
              <a:rPr lang="zh-CN" altLang="en-US" sz="2400" dirty="0">
                <a:latin typeface="微软雅黑" panose="020B0503020204020204" pitchFamily="34" charset="-122"/>
                <a:ea typeface="微软雅黑" panose="020B0503020204020204" pitchFamily="34" charset="-122"/>
              </a:rPr>
              <a:t>参数为</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弹出结果：</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563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6267" y="2581160"/>
            <a:ext cx="5079466" cy="742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3708277598"/>
              </p:ext>
            </p:extLst>
          </p:nvPr>
        </p:nvGraphicFramePr>
        <p:xfrm>
          <a:off x="3421744" y="3801723"/>
          <a:ext cx="5213988" cy="1767840"/>
        </p:xfrm>
        <a:graphic>
          <a:graphicData uri="http://schemas.openxmlformats.org/drawingml/2006/table">
            <a:tbl>
              <a:tblPr/>
              <a:tblGrid>
                <a:gridCol w="1055870"/>
                <a:gridCol w="1055870"/>
                <a:gridCol w="1055870"/>
                <a:gridCol w="1055870"/>
                <a:gridCol w="990508"/>
              </a:tblGrid>
              <a:tr h="285750">
                <a:tc>
                  <a:txBody>
                    <a:bodyPr/>
                    <a:lstStyle/>
                    <a:p>
                      <a:pPr algn="ctr"/>
                      <a:endParaRPr lang="zh-CN" altLang="en-US"/>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公司</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分数</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公司</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股价</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180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百度</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85</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京东</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220603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3785652"/>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append</a:t>
            </a:r>
            <a:r>
              <a:rPr lang="zh-CN" altLang="en-US" sz="2400" dirty="0" smtClean="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append</a:t>
            </a:r>
            <a:r>
              <a:rPr lang="zh-CN" altLang="en-US" sz="2400" dirty="0">
                <a:latin typeface="微软雅黑" panose="020B0503020204020204" pitchFamily="34" charset="-122"/>
                <a:ea typeface="微软雅黑" panose="020B0503020204020204" pitchFamily="34" charset="-122"/>
              </a:rPr>
              <a:t>函数可以说</a:t>
            </a:r>
            <a:r>
              <a:rPr lang="en-US" altLang="zh-CN" sz="2400" dirty="0" err="1">
                <a:latin typeface="微软雅黑" panose="020B0503020204020204" pitchFamily="34" charset="-122"/>
                <a:ea typeface="微软雅黑" panose="020B0503020204020204" pitchFamily="34" charset="-122"/>
              </a:rPr>
              <a:t>concat</a:t>
            </a:r>
            <a:r>
              <a:rPr lang="zh-CN" altLang="en-US" sz="2400" dirty="0">
                <a:latin typeface="微软雅黑" panose="020B0503020204020204" pitchFamily="34" charset="-122"/>
                <a:ea typeface="微软雅黑" panose="020B0503020204020204" pitchFamily="34" charset="-122"/>
              </a:rPr>
              <a:t>函数的简化</a:t>
            </a:r>
            <a:r>
              <a:rPr lang="zh-CN" altLang="en-US" sz="2400" dirty="0" smtClean="0">
                <a:latin typeface="微软雅黑" panose="020B0503020204020204" pitchFamily="34" charset="-122"/>
                <a:ea typeface="微软雅黑" panose="020B0503020204020204" pitchFamily="34" charset="-122"/>
              </a:rPr>
              <a:t>版</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效果</a:t>
            </a:r>
            <a:r>
              <a:rPr lang="zh-CN" altLang="en-US" sz="2400" dirty="0">
                <a:latin typeface="微软雅黑" panose="020B0503020204020204" pitchFamily="34" charset="-122"/>
                <a:ea typeface="微软雅黑" panose="020B0503020204020204" pitchFamily="34" charset="-122"/>
              </a:rPr>
              <a:t>和</a:t>
            </a:r>
            <a:r>
              <a:rPr lang="en-US" altLang="zh-CN" sz="2400" dirty="0" err="1" smtClean="0">
                <a:latin typeface="微软雅黑" panose="020B0503020204020204" pitchFamily="34" charset="-122"/>
                <a:ea typeface="微软雅黑" panose="020B0503020204020204" pitchFamily="34" charset="-122"/>
              </a:rPr>
              <a:t>pd.concat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df1,df2]) </a:t>
            </a:r>
            <a:r>
              <a:rPr lang="zh-CN" altLang="en-US" sz="2400" dirty="0">
                <a:latin typeface="微软雅黑" panose="020B0503020204020204" pitchFamily="34" charset="-122"/>
                <a:ea typeface="微软雅黑" panose="020B0503020204020204" pitchFamily="34" charset="-122"/>
              </a:rPr>
              <a:t>类似</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弹出的结果</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583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25759" y="1953961"/>
            <a:ext cx="3668939" cy="7369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表格 6"/>
          <p:cNvGraphicFramePr>
            <a:graphicFrameLocks noGrp="1"/>
          </p:cNvGraphicFramePr>
          <p:nvPr>
            <p:extLst>
              <p:ext uri="{D42A27DB-BD31-4B8C-83A1-F6EECF244321}">
                <p14:modId xmlns:p14="http://schemas.microsoft.com/office/powerpoint/2010/main" val="3876243501"/>
              </p:ext>
            </p:extLst>
          </p:nvPr>
        </p:nvGraphicFramePr>
        <p:xfrm>
          <a:off x="4308929" y="3134352"/>
          <a:ext cx="6477000" cy="3093720"/>
        </p:xfrm>
        <a:graphic>
          <a:graphicData uri="http://schemas.openxmlformats.org/drawingml/2006/table">
            <a:tbl>
              <a:tblPr/>
              <a:tblGrid>
                <a:gridCol w="1619250"/>
                <a:gridCol w="1619250"/>
                <a:gridCol w="1619250"/>
                <a:gridCol w="1619250"/>
              </a:tblGrid>
              <a:tr h="285750">
                <a:tc>
                  <a:txBody>
                    <a:bodyPr/>
                    <a:lstStyle/>
                    <a:p>
                      <a:pPr algn="ctr"/>
                      <a:endParaRPr lang="zh-CN" altLang="en-US" sz="2400" dirty="0">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公司</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分数</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股价</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百度</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85.0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20.0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180.0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京东</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sz="2400">
                          <a:effectLst/>
                          <a:latin typeface="微软雅黑" panose="020B0503020204020204" pitchFamily="34" charset="-122"/>
                          <a:ea typeface="微软雅黑" panose="020B0503020204020204" pitchFamily="34" charset="-122"/>
                        </a:rPr>
                        <a:t>NaN</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30.0</a:t>
                      </a: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662545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364342"/>
            <a:ext cx="10787743" cy="3416320"/>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2.2.4 </a:t>
            </a:r>
            <a:r>
              <a:rPr lang="zh-CN" altLang="en-US" sz="2400" b="1" dirty="0">
                <a:latin typeface="微软雅黑" panose="020B0503020204020204" pitchFamily="34" charset="-122"/>
                <a:ea typeface="微软雅黑" panose="020B0503020204020204" pitchFamily="34" charset="-122"/>
              </a:rPr>
              <a:t>数据表</a:t>
            </a:r>
            <a:r>
              <a:rPr lang="zh-CN" altLang="en-US" sz="2400" b="1" dirty="0" smtClean="0">
                <a:latin typeface="微软雅黑" panose="020B0503020204020204" pitchFamily="34" charset="-122"/>
                <a:ea typeface="微软雅黑" panose="020B0503020204020204" pitchFamily="34" charset="-122"/>
              </a:rPr>
              <a:t>拼接</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append</a:t>
            </a:r>
            <a:r>
              <a:rPr lang="zh-CN" altLang="en-US" sz="2400" dirty="0" smtClean="0">
                <a:latin typeface="微软雅黑" panose="020B0503020204020204" pitchFamily="34" charset="-122"/>
                <a:ea typeface="微软雅黑" panose="020B0503020204020204" pitchFamily="34" charset="-122"/>
              </a:rPr>
              <a:t>函数</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append</a:t>
            </a:r>
            <a:r>
              <a:rPr lang="zh-CN" altLang="en-US" sz="2400" dirty="0" smtClean="0">
                <a:latin typeface="微软雅黑" panose="020B0503020204020204" pitchFamily="34" charset="-122"/>
                <a:ea typeface="微软雅黑" panose="020B0503020204020204" pitchFamily="34" charset="-122"/>
              </a:rPr>
              <a:t>函数</a:t>
            </a:r>
            <a:r>
              <a:rPr lang="zh-CN" altLang="en-US" sz="2400" dirty="0">
                <a:latin typeface="微软雅黑" panose="020B0503020204020204" pitchFamily="34" charset="-122"/>
                <a:ea typeface="微软雅黑" panose="020B0503020204020204" pitchFamily="34" charset="-122"/>
              </a:rPr>
              <a:t>也和列表</a:t>
            </a:r>
            <a:r>
              <a:rPr lang="zh-CN" altLang="en-US" sz="2400" dirty="0" smtClean="0">
                <a:latin typeface="微软雅黑" panose="020B0503020204020204" pitchFamily="34" charset="-122"/>
                <a:ea typeface="微软雅黑" panose="020B0503020204020204" pitchFamily="34" charset="-122"/>
              </a:rPr>
              <a:t>的</a:t>
            </a:r>
            <a:r>
              <a:rPr lang="en-US" altLang="zh-CN" sz="2400" dirty="0" smtClean="0">
                <a:latin typeface="微软雅黑" panose="020B0503020204020204" pitchFamily="34" charset="-122"/>
                <a:ea typeface="微软雅黑" panose="020B0503020204020204" pitchFamily="34" charset="-122"/>
              </a:rPr>
              <a:t>append</a:t>
            </a:r>
            <a:r>
              <a:rPr lang="zh-CN" altLang="en-US" sz="2400" dirty="0" smtClean="0">
                <a:latin typeface="微软雅黑" panose="020B0503020204020204" pitchFamily="34" charset="-122"/>
                <a:ea typeface="微软雅黑" panose="020B0503020204020204" pitchFamily="34" charset="-122"/>
              </a:rPr>
              <a:t>（）相似</a:t>
            </a:r>
            <a:r>
              <a:rPr lang="en-US" altLang="zh-CN" sz="2400" dirty="0" smtClean="0">
                <a:latin typeface="微软雅黑" panose="020B0503020204020204" pitchFamily="34" charset="-122"/>
                <a:ea typeface="微软雅黑" panose="020B0503020204020204" pitchFamily="34" charset="-122"/>
              </a:rPr>
              <a:t>:</a:t>
            </a: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弹</a:t>
            </a:r>
            <a:r>
              <a:rPr lang="zh-CN" altLang="en-US" sz="2400" dirty="0">
                <a:latin typeface="微软雅黑" panose="020B0503020204020204" pitchFamily="34" charset="-122"/>
                <a:ea typeface="微软雅黑" panose="020B0503020204020204" pitchFamily="34" charset="-122"/>
              </a:rPr>
              <a:t>出的结果</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191" y="2696115"/>
            <a:ext cx="9505617" cy="7527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1207621103"/>
              </p:ext>
            </p:extLst>
          </p:nvPr>
        </p:nvGraphicFramePr>
        <p:xfrm>
          <a:off x="2530926" y="4003833"/>
          <a:ext cx="7130145" cy="2209800"/>
        </p:xfrm>
        <a:graphic>
          <a:graphicData uri="http://schemas.openxmlformats.org/drawingml/2006/table">
            <a:tbl>
              <a:tblPr/>
              <a:tblGrid>
                <a:gridCol w="2376715"/>
                <a:gridCol w="2376715"/>
                <a:gridCol w="2376715"/>
              </a:tblGrid>
              <a:tr h="285750">
                <a:tc>
                  <a:txBody>
                    <a:bodyPr/>
                    <a:lstStyle/>
                    <a:p>
                      <a:pPr algn="ctr"/>
                      <a:endParaRPr lang="zh-CN" altLang="en-US" sz="2400">
                        <a:latin typeface="微软雅黑" panose="020B0503020204020204" pitchFamily="34" charset="-122"/>
                        <a:ea typeface="微软雅黑" panose="020B0503020204020204" pitchFamily="34" charset="-122"/>
                      </a:endParaRP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smtClean="0">
                          <a:effectLst/>
                          <a:latin typeface="微软雅黑" panose="020B0503020204020204" pitchFamily="34" charset="-122"/>
                          <a:ea typeface="微软雅黑" panose="020B0503020204020204" pitchFamily="34" charset="-122"/>
                        </a:rPr>
                        <a:t>公司</a:t>
                      </a:r>
                      <a:endParaRPr lang="zh-CN" altLang="en-US" sz="2400" dirty="0">
                        <a:effectLst/>
                        <a:latin typeface="微软雅黑" panose="020B0503020204020204" pitchFamily="34" charset="-122"/>
                        <a:ea typeface="微软雅黑" panose="020B0503020204020204" pitchFamily="34" charset="-122"/>
                      </a:endParaRP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分数</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0</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万科</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90</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1</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阿里</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95</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2</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百度</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a:effectLst/>
                          <a:latin typeface="微软雅黑" panose="020B0503020204020204" pitchFamily="34" charset="-122"/>
                          <a:ea typeface="微软雅黑" panose="020B0503020204020204" pitchFamily="34" charset="-122"/>
                        </a:rPr>
                        <a:t>85</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r h="285750">
                <a:tc>
                  <a:txBody>
                    <a:bodyPr/>
                    <a:lstStyle/>
                    <a:p>
                      <a:pPr algn="ctr" fontAlgn="t"/>
                      <a:r>
                        <a:rPr lang="en-US" altLang="zh-CN" sz="2400">
                          <a:effectLst/>
                          <a:latin typeface="微软雅黑" panose="020B0503020204020204" pitchFamily="34" charset="-122"/>
                          <a:ea typeface="微软雅黑" panose="020B0503020204020204" pitchFamily="34" charset="-122"/>
                        </a:rPr>
                        <a:t>3</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腾讯</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90</a:t>
                      </a:r>
                    </a:p>
                  </a:txBody>
                  <a:tcPr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r>
            </a:tbl>
          </a:graphicData>
        </a:graphic>
      </p:graphicFrame>
      <p:sp>
        <p:nvSpPr>
          <p:cNvPr id="8" name="矩形 7"/>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2.2 pandas </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14305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
        <p:nvSpPr>
          <p:cNvPr id="2" name="矩形 1"/>
          <p:cNvSpPr/>
          <p:nvPr/>
        </p:nvSpPr>
        <p:spPr>
          <a:xfrm>
            <a:off x="812800" y="1640174"/>
            <a:ext cx="10566400" cy="4154984"/>
          </a:xfrm>
          <a:prstGeom prst="rect">
            <a:avLst/>
          </a:prstGeom>
        </p:spPr>
        <p:txBody>
          <a:bodyPr wrap="square">
            <a:spAutoFit/>
          </a:bodyPr>
          <a:lstStyle/>
          <a:p>
            <a:r>
              <a:rPr lang="zh-CN" altLang="en-US" sz="2400" dirty="0" smtClean="0">
                <a:latin typeface="微软雅黑" panose="020B0503020204020204" pitchFamily="34" charset="-122"/>
                <a:ea typeface="微软雅黑" panose="020B0503020204020204" pitchFamily="34" charset="-122"/>
              </a:rPr>
              <a:t>接下来我们会使</a:t>
            </a:r>
            <a:r>
              <a:rPr lang="en-US" altLang="zh-CN" sz="2400" dirty="0" smtClean="0">
                <a:latin typeface="微软雅黑" panose="020B0503020204020204" pitchFamily="34" charset="-122"/>
                <a:ea typeface="微软雅黑" panose="020B0503020204020204" pitchFamily="34" charset="-122"/>
              </a:rPr>
              <a:t>Python </a:t>
            </a:r>
            <a:r>
              <a:rPr lang="zh-CN" altLang="en-US" sz="2400" dirty="0" smtClean="0">
                <a:latin typeface="微软雅黑" panose="020B0503020204020204" pitchFamily="34" charset="-122"/>
                <a:ea typeface="微软雅黑" panose="020B0503020204020204" pitchFamily="34" charset="-122"/>
              </a:rPr>
              <a:t>自带的可视化</a:t>
            </a:r>
            <a:r>
              <a:rPr lang="zh-CN" altLang="en-US" sz="2400" dirty="0">
                <a:latin typeface="微软雅黑" panose="020B0503020204020204" pitchFamily="34" charset="-122"/>
                <a:ea typeface="微软雅黑" panose="020B0503020204020204" pitchFamily="34" charset="-122"/>
              </a:rPr>
              <a:t>库叫作</a:t>
            </a:r>
            <a:r>
              <a:rPr lang="en-US" altLang="zh-CN" sz="2400" dirty="0" err="1" smtClean="0">
                <a:latin typeface="微软雅黑" panose="020B0503020204020204" pitchFamily="34" charset="-122"/>
                <a:ea typeface="微软雅黑" panose="020B0503020204020204" pitchFamily="34" charset="-122"/>
              </a:rPr>
              <a:t>matplotlib</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我们</a:t>
            </a:r>
            <a:r>
              <a:rPr lang="zh-CN" altLang="en-US" sz="2400" dirty="0">
                <a:latin typeface="微软雅黑" panose="020B0503020204020204" pitchFamily="34" charset="-122"/>
                <a:ea typeface="微软雅黑" panose="020B0503020204020204" pitchFamily="34" charset="-122"/>
              </a:rPr>
              <a:t>先试着通过数据可视化的方式将舆情评分和股价画到一张图上，看看两者是否有某种程度的</a:t>
            </a:r>
            <a:r>
              <a:rPr lang="zh-CN" altLang="en-US" sz="2400" dirty="0" smtClean="0">
                <a:latin typeface="微软雅黑" panose="020B0503020204020204" pitchFamily="34" charset="-122"/>
                <a:ea typeface="微软雅黑" panose="020B0503020204020204" pitchFamily="34" charset="-122"/>
              </a:rPr>
              <a:t>相关性。</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本</a:t>
            </a:r>
            <a:r>
              <a:rPr lang="zh-CN" altLang="en-US" sz="2400" dirty="0">
                <a:latin typeface="微软雅黑" panose="020B0503020204020204" pitchFamily="34" charset="-122"/>
                <a:ea typeface="微软雅黑" panose="020B0503020204020204" pitchFamily="34" charset="-122"/>
              </a:rPr>
              <a:t>小节主要就来讲解下</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的基本用法并将舆情评分和股价数据可视化到一张图上</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Matplotlib</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有三大画图形为：</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plt.plot</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折线图</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plt.bar</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柱状图</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plt.pie</a:t>
            </a:r>
            <a:r>
              <a:rPr lang="en-US" altLang="zh-CN"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饼状</a:t>
            </a:r>
            <a:r>
              <a:rPr lang="zh-CN" altLang="en-US" sz="2400" dirty="0" smtClean="0">
                <a:latin typeface="微软雅黑" panose="020B0503020204020204" pitchFamily="34" charset="-122"/>
                <a:ea typeface="微软雅黑" panose="020B0503020204020204" pitchFamily="34" charset="-122"/>
              </a:rPr>
              <a:t>图</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03829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试用之前</a:t>
            </a:r>
            <a:r>
              <a:rPr lang="en-US" altLang="zh-CN" sz="2400" dirty="0" err="1" smtClean="0">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需要把他</a:t>
            </a:r>
            <a:r>
              <a:rPr lang="zh-CN" altLang="en-US" sz="2400" dirty="0" smtClean="0">
                <a:latin typeface="微软雅黑" panose="020B0503020204020204" pitchFamily="34" charset="-122"/>
                <a:ea typeface="微软雅黑" panose="020B0503020204020204" pitchFamily="34" charset="-122"/>
              </a:rPr>
              <a:t>引进</a:t>
            </a:r>
            <a:r>
              <a:rPr lang="en-US" altLang="zh-CN" sz="2400" dirty="0" smtClean="0">
                <a:latin typeface="微软雅黑" panose="020B0503020204020204" pitchFamily="34" charset="-122"/>
                <a:ea typeface="微软雅黑" panose="020B0503020204020204" pitchFamily="34" charset="-122"/>
              </a:rPr>
              <a:t>Python</a:t>
            </a:r>
            <a:r>
              <a:rPr lang="zh-CN" altLang="en-US" sz="2400" dirty="0" smtClean="0">
                <a:latin typeface="微软雅黑" panose="020B0503020204020204" pitchFamily="34" charset="-122"/>
                <a:ea typeface="微软雅黑" panose="020B0503020204020204" pitchFamily="34" charset="-122"/>
              </a:rPr>
              <a:t>，引进库的方法是以下的第一行：</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折线图</a:t>
            </a:r>
            <a:r>
              <a:rPr lang="en-US" altLang="zh-CN" sz="2400" dirty="0" err="1" smtClean="0">
                <a:latin typeface="微软雅黑" panose="020B0503020204020204" pitchFamily="34" charset="-122"/>
                <a:ea typeface="微软雅黑" panose="020B0503020204020204" pitchFamily="34" charset="-122"/>
              </a:rPr>
              <a:t>plt.plot</a:t>
            </a:r>
            <a:r>
              <a:rPr lang="en-US" altLang="zh-CN" sz="2400" dirty="0" smtClean="0">
                <a:latin typeface="微软雅黑" panose="020B0503020204020204" pitchFamily="34" charset="-122"/>
                <a:ea typeface="微软雅黑" panose="020B0503020204020204" pitchFamily="34" charset="-122"/>
              </a:rPr>
              <a:t>()</a:t>
            </a:r>
          </a:p>
          <a:p>
            <a:r>
              <a:rPr lang="zh-CN" altLang="en-US" sz="2400" dirty="0" smtClean="0">
                <a:latin typeface="微软雅黑" panose="020B0503020204020204" pitchFamily="34" charset="-122"/>
                <a:ea typeface="微软雅黑" panose="020B0503020204020204" pitchFamily="34" charset="-122"/>
              </a:rPr>
              <a:t>折线图是有方法如下：</a:t>
            </a:r>
            <a:endParaRPr lang="en-US" altLang="zh-CN" sz="2400" dirty="0" smtClean="0">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2874" y="3155518"/>
            <a:ext cx="9426252" cy="3498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861315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折线图</a:t>
            </a:r>
            <a:r>
              <a:rPr lang="en-US" altLang="zh-CN" sz="2400" dirty="0" err="1" smtClean="0">
                <a:latin typeface="微软雅黑" panose="020B0503020204020204" pitchFamily="34" charset="-122"/>
                <a:ea typeface="微软雅黑" panose="020B0503020204020204" pitchFamily="34" charset="-122"/>
              </a:rPr>
              <a:t>plt.plot</a:t>
            </a:r>
            <a:r>
              <a:rPr lang="en-US" altLang="zh-CN" sz="2400" dirty="0" smtClean="0">
                <a:latin typeface="微软雅黑" panose="020B0503020204020204" pitchFamily="34" charset="-122"/>
                <a:ea typeface="微软雅黑" panose="020B0503020204020204" pitchFamily="34" charset="-122"/>
              </a:rPr>
              <a:t>()</a:t>
            </a:r>
          </a:p>
          <a:p>
            <a:r>
              <a:rPr lang="zh-CN" altLang="en-US" sz="2400" dirty="0" smtClean="0">
                <a:latin typeface="微软雅黑" panose="020B0503020204020204" pitchFamily="34" charset="-122"/>
                <a:ea typeface="微软雅黑" panose="020B0503020204020204" pitchFamily="34" charset="-122"/>
              </a:rPr>
              <a:t>展示</a:t>
            </a:r>
            <a:r>
              <a:rPr lang="zh-CN" altLang="en-US" sz="2400" dirty="0">
                <a:latin typeface="微软雅黑" panose="020B0503020204020204" pitchFamily="34" charset="-122"/>
                <a:ea typeface="微软雅黑" panose="020B0503020204020204" pitchFamily="34" charset="-122"/>
              </a:rPr>
              <a:t>的</a:t>
            </a:r>
            <a:r>
              <a:rPr lang="zh-CN" altLang="en-US" sz="2400" dirty="0" smtClean="0">
                <a:latin typeface="微软雅黑" panose="020B0503020204020204" pitchFamily="34" charset="-122"/>
                <a:ea typeface="微软雅黑" panose="020B0503020204020204" pitchFamily="34" charset="-122"/>
              </a:rPr>
              <a:t>图形：</a:t>
            </a:r>
            <a:endParaRPr lang="en-US" altLang="zh-CN" sz="2400" dirty="0" smtClean="0">
              <a:latin typeface="微软雅黑" panose="020B0503020204020204" pitchFamily="34" charset="-122"/>
              <a:ea typeface="微软雅黑" panose="020B0503020204020204" pitchFamily="34" charset="-122"/>
            </a:endParaRPr>
          </a:p>
        </p:txBody>
      </p:sp>
      <p:pic>
        <p:nvPicPr>
          <p:cNvPr id="18434" name="Picture 2" descr="https://uploader.shimo.im/f/xbU24im8TzkPJ2hb.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l="6904" t="10481" r="8809" b="5759"/>
          <a:stretch/>
        </p:blipFill>
        <p:spPr bwMode="auto">
          <a:xfrm>
            <a:off x="3526971" y="2641601"/>
            <a:ext cx="5138057" cy="3773714"/>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81086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830997"/>
          </a:xfrm>
          <a:prstGeom prst="rect">
            <a:avLst/>
          </a:prstGeom>
          <a:noFill/>
        </p:spPr>
        <p:txBody>
          <a:bodyPr wrap="square" rtlCol="0">
            <a:spAutoFit/>
          </a:bodyPr>
          <a:lstStyle/>
          <a:p>
            <a:r>
              <a:rPr lang="en-US" altLang="zh-CN" sz="2400" b="1" dirty="0" smtClean="0">
                <a:latin typeface="微软雅黑" panose="020B0503020204020204" pitchFamily="34" charset="-122"/>
                <a:ea typeface="微软雅黑" panose="020B0503020204020204" pitchFamily="34" charset="-122"/>
              </a:rPr>
              <a:t>2.1.1 </a:t>
            </a:r>
            <a:r>
              <a:rPr lang="en-US" altLang="zh-CN" sz="2400" b="1" dirty="0" err="1" smtClean="0">
                <a:latin typeface="微软雅黑" panose="020B0503020204020204" pitchFamily="34" charset="-122"/>
                <a:ea typeface="微软雅黑" panose="020B0503020204020204" pitchFamily="34" charset="-122"/>
              </a:rPr>
              <a:t>Numpy</a:t>
            </a:r>
            <a:r>
              <a:rPr lang="zh-CN" altLang="en-US" sz="2400" b="1" dirty="0" smtClean="0">
                <a:latin typeface="微软雅黑" panose="020B0503020204020204" pitchFamily="34" charset="-122"/>
                <a:ea typeface="微软雅黑" panose="020B0503020204020204" pitchFamily="34" charset="-122"/>
              </a:rPr>
              <a:t>与数组：相似点</a:t>
            </a:r>
            <a:endParaRPr lang="en-US" altLang="zh-CN" sz="2400" b="1"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通过列表索引和数组索引来访问列表和数组中的元素，代码如下：</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129" y="3593696"/>
            <a:ext cx="2779033" cy="21428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5783" y="3661281"/>
            <a:ext cx="6997806" cy="2042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702129" y="2501975"/>
            <a:ext cx="5988102" cy="461665"/>
          </a:xfrm>
          <a:prstGeom prst="rect">
            <a:avLst/>
          </a:prstGeom>
          <a:noFill/>
        </p:spPr>
        <p:txBody>
          <a:bodyPr wrap="square" rtlCol="0">
            <a:spAutoFit/>
          </a:bodyPr>
          <a:lstStyle/>
          <a:p>
            <a:r>
              <a:rPr lang="zh-CN" altLang="en-US" sz="2400" dirty="0">
                <a:latin typeface="微软雅黑" panose="020B0503020204020204" pitchFamily="34" charset="-122"/>
                <a:ea typeface="微软雅黑" panose="020B0503020204020204" pitchFamily="34" charset="-122"/>
              </a:rPr>
              <a:t>我们可以</a:t>
            </a:r>
            <a:r>
              <a:rPr lang="zh-CN" altLang="en-US" sz="2400" dirty="0" smtClean="0">
                <a:latin typeface="微软雅黑" panose="020B0503020204020204" pitchFamily="34" charset="-122"/>
                <a:ea typeface="微软雅黑" panose="020B0503020204020204" pitchFamily="34" charset="-122"/>
              </a:rPr>
              <a:t>看</a:t>
            </a:r>
            <a:r>
              <a:rPr lang="zh-CN" altLang="en-US" sz="2400" dirty="0">
                <a:latin typeface="微软雅黑" panose="020B0503020204020204" pitchFamily="34" charset="-122"/>
                <a:ea typeface="微软雅黑" panose="020B0503020204020204" pitchFamily="34" charset="-122"/>
              </a:rPr>
              <a:t>两种方法</a:t>
            </a:r>
            <a:r>
              <a:rPr lang="zh-CN" altLang="en-US" sz="2400" dirty="0" smtClean="0">
                <a:latin typeface="微软雅黑" panose="020B0503020204020204" pitchFamily="34" charset="-122"/>
                <a:ea typeface="微软雅黑" panose="020B0503020204020204" pitchFamily="34" charset="-122"/>
              </a:rPr>
              <a:t>到</a:t>
            </a:r>
            <a:r>
              <a:rPr lang="zh-CN" altLang="en-US" sz="2400" dirty="0">
                <a:latin typeface="微软雅黑" panose="020B0503020204020204" pitchFamily="34" charset="-122"/>
                <a:ea typeface="微软雅黑" panose="020B0503020204020204" pitchFamily="34" charset="-122"/>
              </a:rPr>
              <a:t>打印的</a:t>
            </a:r>
            <a:r>
              <a:rPr lang="zh-CN" altLang="en-US" sz="2400" dirty="0" smtClean="0">
                <a:latin typeface="微软雅黑" panose="020B0503020204020204" pitchFamily="34" charset="-122"/>
                <a:ea typeface="微软雅黑" panose="020B0503020204020204" pitchFamily="34" charset="-122"/>
              </a:rPr>
              <a:t>结果很相似</a:t>
            </a:r>
            <a:endParaRPr lang="en-US" altLang="zh-CN"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4055783" y="3218986"/>
            <a:ext cx="172354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打印结果：</a:t>
            </a:r>
          </a:p>
        </p:txBody>
      </p:sp>
      <p:sp>
        <p:nvSpPr>
          <p:cNvPr id="13" name="矩形 12"/>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2.1 </a:t>
            </a:r>
            <a:r>
              <a:rPr lang="en-US" altLang="zh-CN" sz="4000" b="1" dirty="0" err="1" smtClean="0">
                <a:latin typeface="微软雅黑" panose="020B0503020204020204" pitchFamily="34" charset="-122"/>
                <a:ea typeface="微软雅黑" panose="020B0503020204020204" pitchFamily="34" charset="-122"/>
              </a:rPr>
              <a:t>Numpy</a:t>
            </a:r>
            <a:r>
              <a:rPr lang="zh-CN" altLang="en-US" sz="4000" b="1" dirty="0" smtClean="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826812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折线图</a:t>
            </a:r>
            <a:r>
              <a:rPr lang="en-US" altLang="zh-CN" sz="2400" dirty="0" err="1" smtClean="0">
                <a:latin typeface="微软雅黑" panose="020B0503020204020204" pitchFamily="34" charset="-122"/>
                <a:ea typeface="微软雅黑" panose="020B0503020204020204" pitchFamily="34" charset="-122"/>
              </a:rPr>
              <a:t>plt.plot</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个</a:t>
            </a:r>
            <a:r>
              <a:rPr lang="zh-CN" altLang="en-US" sz="2400" dirty="0" smtClean="0">
                <a:latin typeface="微软雅黑" panose="020B0503020204020204" pitchFamily="34" charset="-122"/>
                <a:ea typeface="微软雅黑" panose="020B0503020204020204" pitchFamily="34" charset="-122"/>
              </a:rPr>
              <a:t>图</a:t>
            </a:r>
            <a:r>
              <a:rPr lang="zh-CN" altLang="en-US" sz="2400" dirty="0">
                <a:latin typeface="微软雅黑" panose="020B0503020204020204" pitchFamily="34" charset="-122"/>
                <a:ea typeface="微软雅黑" panose="020B0503020204020204" pitchFamily="34" charset="-122"/>
              </a:rPr>
              <a:t>画</a:t>
            </a:r>
            <a:r>
              <a:rPr lang="zh-CN" altLang="en-US" sz="2400" dirty="0" smtClean="0">
                <a:latin typeface="微软雅黑" panose="020B0503020204020204" pitchFamily="34" charset="-122"/>
                <a:ea typeface="微软雅黑" panose="020B0503020204020204" pitchFamily="34" charset="-122"/>
              </a:rPr>
              <a:t>两</a:t>
            </a:r>
            <a:r>
              <a:rPr lang="zh-CN" altLang="en-US" sz="2400" dirty="0">
                <a:latin typeface="微软雅黑" panose="020B0503020204020204" pitchFamily="34" charset="-122"/>
                <a:ea typeface="微软雅黑" panose="020B0503020204020204" pitchFamily="34" charset="-122"/>
              </a:rPr>
              <a:t>条</a:t>
            </a:r>
            <a:r>
              <a:rPr lang="zh-CN" altLang="en-US" sz="2400" dirty="0" smtClean="0">
                <a:latin typeface="微软雅黑" panose="020B0503020204020204" pitchFamily="34" charset="-122"/>
                <a:ea typeface="微软雅黑" panose="020B0503020204020204" pitchFamily="34" charset="-122"/>
              </a:rPr>
              <a:t>线：</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327" y="2526604"/>
            <a:ext cx="9067346" cy="42070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651390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83099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pPr marL="457200" indent="-457200">
              <a:buAutoNum type="arabicParenBoth"/>
            </a:pPr>
            <a:r>
              <a:rPr lang="zh-CN" altLang="en-US" sz="2400" dirty="0" smtClean="0">
                <a:latin typeface="微软雅黑" panose="020B0503020204020204" pitchFamily="34" charset="-122"/>
                <a:ea typeface="微软雅黑" panose="020B0503020204020204" pitchFamily="34" charset="-122"/>
              </a:rPr>
              <a:t>折线图</a:t>
            </a:r>
            <a:r>
              <a:rPr lang="en-US" altLang="zh-CN" sz="2400" dirty="0" err="1" smtClean="0">
                <a:latin typeface="微软雅黑" panose="020B0503020204020204" pitchFamily="34" charset="-122"/>
                <a:ea typeface="微软雅黑" panose="020B0503020204020204" pitchFamily="34" charset="-122"/>
              </a:rPr>
              <a:t>plt.plot</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plt.show</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运行结果</a:t>
            </a:r>
            <a:r>
              <a:rPr lang="en-US" altLang="zh-CN"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22530" name="Picture 2" descr="https://uploader.shimo.im/f/cjNLkDWDAlE9uedW.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l="5715" t="9223" r="8809" b="5811"/>
          <a:stretch/>
        </p:blipFill>
        <p:spPr bwMode="auto">
          <a:xfrm>
            <a:off x="3490686" y="2688885"/>
            <a:ext cx="5210628" cy="3828029"/>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906514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smtClean="0">
                <a:latin typeface="微软雅黑" panose="020B0503020204020204" pitchFamily="34" charset="-122"/>
                <a:ea typeface="微软雅黑" panose="020B0503020204020204" pitchFamily="34" charset="-122"/>
              </a:rPr>
              <a:t>柱</a:t>
            </a:r>
            <a:r>
              <a:rPr lang="zh-CN" altLang="en-US" sz="2400" dirty="0">
                <a:latin typeface="微软雅黑" panose="020B0503020204020204" pitchFamily="34" charset="-122"/>
                <a:ea typeface="微软雅黑" panose="020B0503020204020204" pitchFamily="34" charset="-122"/>
              </a:rPr>
              <a:t>状图</a:t>
            </a:r>
            <a:r>
              <a:rPr lang="en-US" altLang="zh-CN" sz="2400" dirty="0" err="1" smtClean="0">
                <a:latin typeface="微软雅黑" panose="020B0503020204020204" pitchFamily="34" charset="-122"/>
                <a:ea typeface="微软雅黑" panose="020B0503020204020204" pitchFamily="34" charset="-122"/>
              </a:rPr>
              <a:t>plt.bar</a:t>
            </a:r>
            <a:r>
              <a:rPr lang="en-US" altLang="zh-CN" sz="2400" dirty="0" smtClean="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如下：</a:t>
            </a:r>
            <a:endParaRPr lang="en-US" altLang="zh-CN" sz="2400" dirty="0">
              <a:latin typeface="微软雅黑" panose="020B0503020204020204" pitchFamily="34" charset="-122"/>
              <a:ea typeface="微软雅黑" panose="020B0503020204020204" pitchFamily="34" charset="-122"/>
            </a:endParaRPr>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238" y="3265773"/>
            <a:ext cx="6130018" cy="2374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descr="https://uploader.shimo.im/f/NnytcQGc9C0gpe9z.png!original"/>
          <p:cNvPicPr>
            <a:picLocks noChangeAspect="1" noChangeArrowheads="1"/>
          </p:cNvPicPr>
          <p:nvPr/>
        </p:nvPicPr>
        <p:blipFill rotWithShape="1">
          <a:blip r:embed="rId3">
            <a:extLst>
              <a:ext uri="{28A0092B-C50C-407E-A947-70E740481C1C}">
                <a14:useLocalDpi xmlns:a14="http://schemas.microsoft.com/office/drawing/2010/main" val="0"/>
              </a:ext>
            </a:extLst>
          </a:blip>
          <a:srcRect l="6971" t="10159" r="8980" b="5232"/>
          <a:stretch/>
        </p:blipFill>
        <p:spPr bwMode="auto">
          <a:xfrm>
            <a:off x="6574256" y="2191719"/>
            <a:ext cx="5123543" cy="381189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001889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a:t>
            </a:r>
            <a:r>
              <a:rPr lang="zh-CN" altLang="en-US" sz="2400" dirty="0" smtClean="0">
                <a:latin typeface="微软雅黑" panose="020B0503020204020204" pitchFamily="34" charset="-122"/>
                <a:ea typeface="微软雅黑" panose="020B0503020204020204" pitchFamily="34" charset="-122"/>
              </a:rPr>
              <a:t>散点图 </a:t>
            </a:r>
            <a:r>
              <a:rPr lang="en-US" altLang="zh-CN" sz="2400" dirty="0" err="1" smtClean="0">
                <a:latin typeface="微软雅黑" panose="020B0503020204020204" pitchFamily="34" charset="-122"/>
                <a:ea typeface="微软雅黑" panose="020B0503020204020204" pitchFamily="34" charset="-122"/>
              </a:rPr>
              <a:t>plt.scatter</a:t>
            </a:r>
            <a:r>
              <a:rPr lang="en-US" altLang="zh-CN" sz="2400" dirty="0" smtClean="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如下：</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3102882"/>
            <a:ext cx="4876800" cy="3078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descr="https://uploader.shimo.im/f/FWt9DRf45HMbHZW2.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134959"/>
            <a:ext cx="5073656" cy="34094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6250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直方图 </a:t>
            </a:r>
            <a:r>
              <a:rPr lang="en-US" altLang="zh-CN" sz="2400" dirty="0" err="1" smtClean="0">
                <a:latin typeface="微软雅黑" panose="020B0503020204020204" pitchFamily="34" charset="-122"/>
                <a:ea typeface="微软雅黑" panose="020B0503020204020204" pitchFamily="34" charset="-122"/>
              </a:rPr>
              <a:t>plt.hist</a:t>
            </a:r>
            <a:r>
              <a:rPr lang="en-US" altLang="zh-CN" sz="2400" dirty="0" smtClean="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如下：</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1371" y="2840503"/>
            <a:ext cx="8389257" cy="34968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015670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a:t>
            </a:r>
            <a:r>
              <a:rPr lang="zh-CN" altLang="en-US" sz="2400" dirty="0" smtClean="0">
                <a:latin typeface="微软雅黑" panose="020B0503020204020204" pitchFamily="34" charset="-122"/>
                <a:ea typeface="微软雅黑" panose="020B0503020204020204" pitchFamily="34" charset="-122"/>
              </a:rPr>
              <a:t>直方图 </a:t>
            </a:r>
            <a:r>
              <a:rPr lang="en-US" altLang="zh-CN" sz="2400" dirty="0" err="1" smtClean="0">
                <a:latin typeface="微软雅黑" panose="020B0503020204020204" pitchFamily="34" charset="-122"/>
                <a:ea typeface="微软雅黑" panose="020B0503020204020204" pitchFamily="34" charset="-122"/>
              </a:rPr>
              <a:t>plt.hist</a:t>
            </a:r>
            <a:r>
              <a:rPr lang="en-US" altLang="zh-CN" sz="2400" dirty="0" smtClean="0">
                <a:latin typeface="微软雅黑" panose="020B0503020204020204" pitchFamily="34" charset="-122"/>
                <a:ea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rPr>
              <a:t>代码</a:t>
            </a:r>
            <a:r>
              <a:rPr lang="zh-CN" altLang="en-US" sz="2400" dirty="0" smtClean="0">
                <a:latin typeface="微软雅黑" panose="020B0503020204020204" pitchFamily="34" charset="-122"/>
                <a:ea typeface="微软雅黑" panose="020B0503020204020204" pitchFamily="34" charset="-122"/>
              </a:rPr>
              <a:t>如下：</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6146" name="Picture 2" descr="https://uploader.shimo.im/f/DQqdF4NXYhIdujRT.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0836" y="2538411"/>
            <a:ext cx="6350328" cy="42107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6031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489364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a:t>
            </a:r>
            <a:r>
              <a:rPr lang="zh-CN" altLang="en-US" sz="2400" b="1" dirty="0" smtClean="0">
                <a:latin typeface="微软雅黑" panose="020B0503020204020204" pitchFamily="34" charset="-122"/>
                <a:ea typeface="微软雅黑" panose="020B0503020204020204" pitchFamily="34" charset="-122"/>
              </a:rPr>
              <a:t>基础</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库中的快捷绘图</a:t>
            </a:r>
            <a:r>
              <a:rPr lang="zh-CN" altLang="en-US" sz="2400" dirty="0" smtClean="0">
                <a:latin typeface="微软雅黑" panose="020B0503020204020204" pitchFamily="34" charset="-122"/>
                <a:ea typeface="微软雅黑" panose="020B0503020204020204" pitchFamily="34" charset="-122"/>
              </a:rPr>
              <a:t>技巧</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以上是</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库经典图形的绘制技巧，其实对于</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库中的数据表格，有更加方便的代码写法，不过其本质还是通过</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库调用的</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库，演示代码如下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这里</a:t>
            </a:r>
            <a:r>
              <a:rPr lang="zh-CN" altLang="en-US" sz="2400" dirty="0">
                <a:latin typeface="微软雅黑" panose="020B0503020204020204" pitchFamily="34" charset="-122"/>
                <a:ea typeface="微软雅黑" panose="020B0503020204020204" pitchFamily="34" charset="-122"/>
              </a:rPr>
              <a:t>因为</a:t>
            </a:r>
            <a:r>
              <a:rPr lang="en-US" altLang="zh-CN" sz="2400" dirty="0" err="1">
                <a:latin typeface="微软雅黑" panose="020B0503020204020204" pitchFamily="34" charset="-122"/>
                <a:ea typeface="微软雅黑" panose="020B0503020204020204" pitchFamily="34" charset="-122"/>
              </a:rPr>
              <a:t>df</a:t>
            </a:r>
            <a:r>
              <a:rPr lang="zh-CN" altLang="en-US" sz="2400" dirty="0">
                <a:latin typeface="微软雅黑" panose="020B0503020204020204" pitchFamily="34" charset="-122"/>
                <a:ea typeface="微软雅黑" panose="020B0503020204020204" pitchFamily="34" charset="-122"/>
              </a:rPr>
              <a:t>是只有一列数，所以可以直接写</a:t>
            </a:r>
            <a:r>
              <a:rPr lang="en-US" altLang="zh-CN" sz="2400" dirty="0" err="1">
                <a:latin typeface="微软雅黑" panose="020B0503020204020204" pitchFamily="34" charset="-122"/>
                <a:ea typeface="微软雅黑" panose="020B0503020204020204" pitchFamily="34" charset="-122"/>
              </a:rPr>
              <a:t>df</a:t>
            </a:r>
            <a:r>
              <a:rPr lang="zh-CN" altLang="en-US" sz="2400" dirty="0">
                <a:latin typeface="微软雅黑" panose="020B0503020204020204" pitchFamily="34" charset="-122"/>
                <a:ea typeface="微软雅黑" panose="020B0503020204020204" pitchFamily="34" charset="-122"/>
              </a:rPr>
              <a:t>，如果</a:t>
            </a:r>
            <a:r>
              <a:rPr lang="en-US" altLang="zh-CN" sz="2400" dirty="0" err="1">
                <a:latin typeface="微软雅黑" panose="020B0503020204020204" pitchFamily="34" charset="-122"/>
                <a:ea typeface="微软雅黑" panose="020B0503020204020204" pitchFamily="34" charset="-122"/>
              </a:rPr>
              <a:t>df</a:t>
            </a:r>
            <a:r>
              <a:rPr lang="zh-CN" altLang="en-US" sz="2400" dirty="0">
                <a:latin typeface="微软雅黑" panose="020B0503020204020204" pitchFamily="34" charset="-122"/>
                <a:ea typeface="微软雅黑" panose="020B0503020204020204" pitchFamily="34" charset="-122"/>
              </a:rPr>
              <a:t>有多列数，那么绘制的时候就需要指明是哪一列需要绘制成直方图，</a:t>
            </a:r>
            <a:r>
              <a:rPr lang="zh-CN" altLang="en-US" sz="2400" b="1" dirty="0">
                <a:latin typeface="微软雅黑" panose="020B0503020204020204" pitchFamily="34" charset="-122"/>
                <a:ea typeface="微软雅黑" panose="020B0503020204020204" pitchFamily="34" charset="-122"/>
              </a:rPr>
              <a:t>写成</a:t>
            </a:r>
            <a:r>
              <a:rPr lang="en-US" altLang="zh-CN" sz="2400" b="1" dirty="0" err="1">
                <a:latin typeface="微软雅黑" panose="020B0503020204020204" pitchFamily="34" charset="-122"/>
                <a:ea typeface="微软雅黑" panose="020B0503020204020204" pitchFamily="34" charset="-122"/>
              </a:rPr>
              <a:t>df</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列名</a:t>
            </a:r>
            <a:r>
              <a:rPr lang="en-US" altLang="zh-CN" sz="2400" b="1" dirty="0">
                <a:latin typeface="微软雅黑" panose="020B0503020204020204" pitchFamily="34" charset="-122"/>
                <a:ea typeface="微软雅黑" panose="020B0503020204020204" pitchFamily="34" charset="-122"/>
              </a:rPr>
              <a:t>'].</a:t>
            </a:r>
            <a:r>
              <a:rPr lang="en-US" altLang="zh-CN" sz="2400" b="1" dirty="0" err="1">
                <a:latin typeface="微软雅黑" panose="020B0503020204020204" pitchFamily="34" charset="-122"/>
                <a:ea typeface="微软雅黑" panose="020B0503020204020204" pitchFamily="34" charset="-122"/>
              </a:rPr>
              <a:t>hist</a:t>
            </a:r>
            <a:r>
              <a:rPr lang="en-US" altLang="zh-CN" sz="2400" b="1"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，该直方图的绘制技巧将在</a:t>
            </a:r>
            <a:r>
              <a:rPr lang="en-US" altLang="zh-CN" sz="2400" dirty="0">
                <a:latin typeface="微软雅黑" panose="020B0503020204020204" pitchFamily="34" charset="-122"/>
                <a:ea typeface="微软雅黑" panose="020B0503020204020204" pitchFamily="34" charset="-122"/>
              </a:rPr>
              <a:t>14.3.1</a:t>
            </a:r>
            <a:r>
              <a:rPr lang="zh-CN" altLang="en-US" sz="2400" dirty="0">
                <a:latin typeface="微软雅黑" panose="020B0503020204020204" pitchFamily="34" charset="-122"/>
                <a:ea typeface="微软雅黑" panose="020B0503020204020204" pitchFamily="34" charset="-122"/>
              </a:rPr>
              <a:t>节绘制电影评论次数直方图的时候用到。</a:t>
            </a:r>
          </a:p>
          <a:p>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0322" y="3297056"/>
            <a:ext cx="8531356" cy="15798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09567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a:t>
            </a:r>
            <a:r>
              <a:rPr lang="zh-CN" altLang="en-US" sz="2400" b="1" dirty="0" smtClean="0">
                <a:latin typeface="微软雅黑" panose="020B0503020204020204" pitchFamily="34" charset="-122"/>
                <a:ea typeface="微软雅黑" panose="020B0503020204020204" pitchFamily="34" charset="-122"/>
              </a:rPr>
              <a:t>基础</a:t>
            </a:r>
            <a:r>
              <a:rPr lang="en-US" altLang="zh-CN" sz="2400" dirty="0">
                <a:latin typeface="微软雅黑" panose="020B0503020204020204" pitchFamily="34" charset="-122"/>
                <a:ea typeface="微软雅黑" panose="020B0503020204020204" pitchFamily="34" charset="-122"/>
              </a:rPr>
              <a:t> </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库中的快捷绘图</a:t>
            </a:r>
            <a:r>
              <a:rPr lang="zh-CN" altLang="en-US" sz="2400" dirty="0" smtClean="0">
                <a:latin typeface="微软雅黑" panose="020B0503020204020204" pitchFamily="34" charset="-122"/>
                <a:ea typeface="微软雅黑" panose="020B0503020204020204" pitchFamily="34" charset="-122"/>
              </a:rPr>
              <a:t>技巧</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除了</a:t>
            </a:r>
            <a:r>
              <a:rPr lang="zh-CN" altLang="en-US" sz="2400" dirty="0">
                <a:latin typeface="微软雅黑" panose="020B0503020204020204" pitchFamily="34" charset="-122"/>
                <a:ea typeface="微软雅黑" panose="020B0503020204020204" pitchFamily="34" charset="-122"/>
              </a:rPr>
              <a:t>写</a:t>
            </a:r>
            <a:r>
              <a:rPr lang="en-US" altLang="zh-CN" sz="2400" dirty="0" err="1">
                <a:latin typeface="微软雅黑" panose="020B0503020204020204" pitchFamily="34" charset="-122"/>
                <a:ea typeface="微软雅黑" panose="020B0503020204020204" pitchFamily="34" charset="-122"/>
              </a:rPr>
              <a:t>df.hist</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外，还可以通过下面这种</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库里的通用绘图代码绘图</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这里是通过设置</a:t>
            </a:r>
            <a:r>
              <a:rPr lang="en-US" altLang="zh-CN" sz="2400" dirty="0">
                <a:latin typeface="微软雅黑" panose="020B0503020204020204" pitchFamily="34" charset="-122"/>
                <a:ea typeface="微软雅黑" panose="020B0503020204020204" pitchFamily="34" charset="-122"/>
              </a:rPr>
              <a:t>kind</a:t>
            </a:r>
            <a:r>
              <a:rPr lang="zh-CN" altLang="en-US" sz="2400" dirty="0">
                <a:latin typeface="微软雅黑" panose="020B0503020204020204" pitchFamily="34" charset="-122"/>
                <a:ea typeface="微软雅黑" panose="020B0503020204020204" pitchFamily="34" charset="-122"/>
              </a:rPr>
              <a:t>参数为</a:t>
            </a:r>
            <a:r>
              <a:rPr lang="en-US" altLang="zh-CN" sz="2400" dirty="0" err="1">
                <a:latin typeface="微软雅黑" panose="020B0503020204020204" pitchFamily="34" charset="-122"/>
                <a:ea typeface="微软雅黑" panose="020B0503020204020204" pitchFamily="34" charset="-122"/>
              </a:rPr>
              <a:t>hist</a:t>
            </a:r>
            <a:r>
              <a:rPr lang="zh-CN" altLang="en-US" sz="2400" dirty="0">
                <a:latin typeface="微软雅黑" panose="020B0503020204020204" pitchFamily="34" charset="-122"/>
                <a:ea typeface="微软雅黑" panose="020B0503020204020204" pitchFamily="34" charset="-122"/>
              </a:rPr>
              <a:t>来绘制直方图，通过这种通用绘图代码，</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库除了可以便捷的绘制直方图外，它还可以通过设置</a:t>
            </a:r>
            <a:r>
              <a:rPr lang="en-US" altLang="zh-CN" sz="2400" dirty="0">
                <a:latin typeface="微软雅黑" panose="020B0503020204020204" pitchFamily="34" charset="-122"/>
                <a:ea typeface="微软雅黑" panose="020B0503020204020204" pitchFamily="34" charset="-122"/>
              </a:rPr>
              <a:t>kind</a:t>
            </a:r>
            <a:r>
              <a:rPr lang="zh-CN" altLang="en-US" sz="2400" dirty="0">
                <a:latin typeface="微软雅黑" panose="020B0503020204020204" pitchFamily="34" charset="-122"/>
                <a:ea typeface="微软雅黑" panose="020B0503020204020204" pitchFamily="34" charset="-122"/>
              </a:rPr>
              <a:t>参数快捷地绘制其他图形，演示代码</a:t>
            </a:r>
            <a:r>
              <a:rPr lang="zh-CN" altLang="en-US" sz="2400" dirty="0" smtClean="0">
                <a:latin typeface="微软雅黑" panose="020B0503020204020204" pitchFamily="34" charset="-122"/>
                <a:ea typeface="微软雅黑" panose="020B0503020204020204" pitchFamily="34" charset="-122"/>
              </a:rPr>
              <a:t>如下</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6" name="矩形 5"/>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0553" y="2637303"/>
            <a:ext cx="3250894" cy="678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表格 2"/>
          <p:cNvGraphicFramePr>
            <a:graphicFrameLocks noGrp="1"/>
          </p:cNvGraphicFramePr>
          <p:nvPr>
            <p:extLst>
              <p:ext uri="{D42A27DB-BD31-4B8C-83A1-F6EECF244321}">
                <p14:modId xmlns:p14="http://schemas.microsoft.com/office/powerpoint/2010/main" val="1773849871"/>
              </p:ext>
            </p:extLst>
          </p:nvPr>
        </p:nvGraphicFramePr>
        <p:xfrm>
          <a:off x="4012293" y="4802325"/>
          <a:ext cx="4167414" cy="1767840"/>
        </p:xfrm>
        <a:graphic>
          <a:graphicData uri="http://schemas.openxmlformats.org/drawingml/2006/table">
            <a:tbl>
              <a:tblPr>
                <a:tableStyleId>{2D5ABB26-0587-4C30-8999-92F81FD0307C}</a:tableStyleId>
              </a:tblPr>
              <a:tblGrid>
                <a:gridCol w="1389138"/>
                <a:gridCol w="1389138"/>
                <a:gridCol w="1389138"/>
              </a:tblGrid>
              <a:tr h="350293">
                <a:tc>
                  <a:txBody>
                    <a:bodyPr/>
                    <a:lstStyle/>
                    <a:p>
                      <a:endParaRPr lang="zh-CN" altLang="en-US" sz="2400" dirty="0">
                        <a:latin typeface="微软雅黑" panose="020B0503020204020204" pitchFamily="34" charset="-122"/>
                        <a:ea typeface="微软雅黑" panose="020B0503020204020204" pitchFamily="34" charset="-122"/>
                      </a:endParaRP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人均收入</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人均支出</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66700">
                <a:tc>
                  <a:txBody>
                    <a:bodyPr/>
                    <a:lstStyle/>
                    <a:p>
                      <a:pPr algn="ctr" fontAlgn="t"/>
                      <a:r>
                        <a:rPr lang="zh-CN" altLang="en-US" sz="2400">
                          <a:effectLst/>
                          <a:latin typeface="微软雅黑" panose="020B0503020204020204" pitchFamily="34" charset="-122"/>
                          <a:ea typeface="微软雅黑" panose="020B0503020204020204" pitchFamily="34" charset="-122"/>
                        </a:rPr>
                        <a:t>北京</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8000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6000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80">
                <a:tc>
                  <a:txBody>
                    <a:bodyPr/>
                    <a:lstStyle/>
                    <a:p>
                      <a:pPr algn="ctr" fontAlgn="t"/>
                      <a:r>
                        <a:rPr lang="zh-CN" altLang="en-US" sz="2400">
                          <a:effectLst/>
                          <a:latin typeface="微软雅黑" panose="020B0503020204020204" pitchFamily="34" charset="-122"/>
                          <a:ea typeface="微软雅黑" panose="020B0503020204020204" pitchFamily="34" charset="-122"/>
                        </a:rPr>
                        <a:t>上海</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7000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5000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59080">
                <a:tc>
                  <a:txBody>
                    <a:bodyPr/>
                    <a:lstStyle/>
                    <a:p>
                      <a:pPr algn="ctr" fontAlgn="t"/>
                      <a:r>
                        <a:rPr lang="zh-CN" altLang="en-US" sz="2400">
                          <a:effectLst/>
                          <a:latin typeface="微软雅黑" panose="020B0503020204020204" pitchFamily="34" charset="-122"/>
                          <a:ea typeface="微软雅黑" panose="020B0503020204020204" pitchFamily="34" charset="-122"/>
                        </a:rPr>
                        <a:t>广州</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a:effectLst/>
                          <a:latin typeface="微软雅黑" panose="020B0503020204020204" pitchFamily="34" charset="-122"/>
                          <a:ea typeface="微软雅黑" panose="020B0503020204020204" pitchFamily="34" charset="-122"/>
                        </a:rPr>
                        <a:t>6500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t"/>
                      <a:r>
                        <a:rPr lang="en-US" altLang="zh-CN" sz="2400" dirty="0">
                          <a:effectLst/>
                          <a:latin typeface="微软雅黑" panose="020B0503020204020204" pitchFamily="34" charset="-122"/>
                          <a:ea typeface="微软雅黑" panose="020B0503020204020204" pitchFamily="34" charset="-122"/>
                        </a:rPr>
                        <a:t>4000</a:t>
                      </a:r>
                    </a:p>
                  </a:txBody>
                  <a:tcPr marL="0" marR="0" marT="38100" marB="381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00360304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230832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a:t>
            </a:r>
            <a:r>
              <a:rPr lang="zh-CN" altLang="en-US" sz="2400" b="1" dirty="0" smtClean="0">
                <a:latin typeface="微软雅黑" panose="020B0503020204020204" pitchFamily="34" charset="-122"/>
                <a:ea typeface="微软雅黑" panose="020B0503020204020204" pitchFamily="34" charset="-122"/>
              </a:rPr>
              <a:t>基础</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库中的快捷绘图</a:t>
            </a:r>
            <a:r>
              <a:rPr lang="zh-CN" altLang="en-US" sz="2400" dirty="0" smtClean="0">
                <a:latin typeface="微软雅黑" panose="020B0503020204020204" pitchFamily="34" charset="-122"/>
                <a:ea typeface="微软雅黑" panose="020B0503020204020204" pitchFamily="34" charset="-122"/>
              </a:rPr>
              <a:t>技巧</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此时可以通过</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同时绘制折线图或者柱状图，代码如下</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弹出结果：</a:t>
            </a:r>
            <a:endParaRPr lang="en-US" altLang="zh-CN" sz="2400" dirty="0" smtClean="0">
              <a:latin typeface="微软雅黑" panose="020B0503020204020204" pitchFamily="34" charset="-122"/>
              <a:ea typeface="微软雅黑" panose="020B0503020204020204" pitchFamily="34" charset="-122"/>
            </a:endParaRPr>
          </a:p>
        </p:txBody>
      </p:sp>
      <p:sp>
        <p:nvSpPr>
          <p:cNvPr id="6" name="矩形 5"/>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9217"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77" y="2471171"/>
            <a:ext cx="7734246" cy="817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descr="https://uploader.shimo.im/f/7aZWfvJf2cAkvKNs.png!origin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2259" y="3288268"/>
            <a:ext cx="5250770" cy="3602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70424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a:t>
            </a:r>
            <a:r>
              <a:rPr lang="zh-CN" altLang="en-US" sz="2400" b="1" dirty="0" smtClean="0">
                <a:latin typeface="微软雅黑" panose="020B0503020204020204" pitchFamily="34" charset="-122"/>
                <a:ea typeface="微软雅黑" panose="020B0503020204020204" pitchFamily="34" charset="-122"/>
              </a:rPr>
              <a:t>基础</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库中的快捷绘图</a:t>
            </a:r>
            <a:r>
              <a:rPr lang="zh-CN" altLang="en-US" sz="2400" dirty="0" smtClean="0">
                <a:latin typeface="微软雅黑" panose="020B0503020204020204" pitchFamily="34" charset="-122"/>
                <a:ea typeface="微软雅黑" panose="020B0503020204020204" pitchFamily="34" charset="-122"/>
              </a:rPr>
              <a:t>技巧</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这里总结下</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快捷绘图的技巧，其他设置</a:t>
            </a:r>
            <a:r>
              <a:rPr lang="en-US" altLang="zh-CN" sz="2400" dirty="0">
                <a:latin typeface="微软雅黑" panose="020B0503020204020204" pitchFamily="34" charset="-122"/>
                <a:ea typeface="微软雅黑" panose="020B0503020204020204" pitchFamily="34" charset="-122"/>
              </a:rPr>
              <a:t>kind</a:t>
            </a:r>
            <a:r>
              <a:rPr lang="zh-CN" altLang="en-US" sz="2400" dirty="0">
                <a:latin typeface="微软雅黑" panose="020B0503020204020204" pitchFamily="34" charset="-122"/>
                <a:ea typeface="微软雅黑" panose="020B0503020204020204" pitchFamily="34" charset="-122"/>
              </a:rPr>
              <a:t>参数技巧如下表所示，感兴趣的读者可以自己尝试将</a:t>
            </a:r>
            <a:r>
              <a:rPr lang="en-US" altLang="zh-CN" sz="2400" dirty="0">
                <a:latin typeface="微软雅黑" panose="020B0503020204020204" pitchFamily="34" charset="-122"/>
                <a:ea typeface="微软雅黑" panose="020B0503020204020204" pitchFamily="34" charset="-122"/>
              </a:rPr>
              <a:t>kind</a:t>
            </a:r>
            <a:r>
              <a:rPr lang="zh-CN" altLang="en-US" sz="2400" dirty="0">
                <a:latin typeface="微软雅黑" panose="020B0503020204020204" pitchFamily="34" charset="-122"/>
                <a:ea typeface="微软雅黑" panose="020B0503020204020204" pitchFamily="34" charset="-122"/>
              </a:rPr>
              <a:t>参数换成如下内容看下效果。</a:t>
            </a:r>
            <a:endParaRPr lang="en-US" altLang="zh-CN" sz="2400" dirty="0">
              <a:latin typeface="微软雅黑" panose="020B0503020204020204" pitchFamily="34" charset="-122"/>
              <a:ea typeface="微软雅黑" panose="020B0503020204020204" pitchFamily="34" charset="-122"/>
            </a:endParaRPr>
          </a:p>
        </p:txBody>
      </p:sp>
      <p:sp>
        <p:nvSpPr>
          <p:cNvPr id="6" name="矩形 5"/>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graphicFrame>
        <p:nvGraphicFramePr>
          <p:cNvPr id="4" name="表格 3"/>
          <p:cNvGraphicFramePr>
            <a:graphicFrameLocks noGrp="1"/>
          </p:cNvGraphicFramePr>
          <p:nvPr>
            <p:extLst>
              <p:ext uri="{D42A27DB-BD31-4B8C-83A1-F6EECF244321}">
                <p14:modId xmlns:p14="http://schemas.microsoft.com/office/powerpoint/2010/main" val="2846997990"/>
              </p:ext>
            </p:extLst>
          </p:nvPr>
        </p:nvGraphicFramePr>
        <p:xfrm>
          <a:off x="3048001" y="3093788"/>
          <a:ext cx="5617030" cy="3093720"/>
        </p:xfrm>
        <a:graphic>
          <a:graphicData uri="http://schemas.openxmlformats.org/drawingml/2006/table">
            <a:tbl>
              <a:tblPr/>
              <a:tblGrid>
                <a:gridCol w="2808515"/>
                <a:gridCol w="2808515"/>
              </a:tblGrid>
              <a:tr h="285750">
                <a:tc>
                  <a:txBody>
                    <a:bodyPr/>
                    <a:lstStyle/>
                    <a:p>
                      <a:pPr algn="ctr" fontAlgn="t"/>
                      <a:r>
                        <a:rPr lang="en-US" sz="2400" b="1" dirty="0">
                          <a:effectLst/>
                          <a:latin typeface="微软雅黑" panose="020B0503020204020204" pitchFamily="34" charset="-122"/>
                          <a:ea typeface="微软雅黑" panose="020B0503020204020204" pitchFamily="34" charset="-122"/>
                        </a:rPr>
                        <a:t>kind</a:t>
                      </a:r>
                      <a:r>
                        <a:rPr lang="zh-CN" altLang="en-US" sz="2400" b="1" dirty="0">
                          <a:effectLst/>
                          <a:latin typeface="微软雅黑" panose="020B0503020204020204" pitchFamily="34" charset="-122"/>
                          <a:ea typeface="微软雅黑" panose="020B0503020204020204" pitchFamily="34" charset="-122"/>
                        </a:rPr>
                        <a:t>参数</a:t>
                      </a:r>
                      <a:endParaRPr lang="zh-CN" altLang="en-US"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c>
                  <a:txBody>
                    <a:bodyPr/>
                    <a:lstStyle/>
                    <a:p>
                      <a:pPr algn="ctr" fontAlgn="t"/>
                      <a:r>
                        <a:rPr lang="zh-CN" altLang="en-US" sz="2400" b="1">
                          <a:effectLst/>
                          <a:latin typeface="微软雅黑" panose="020B0503020204020204" pitchFamily="34" charset="-122"/>
                          <a:ea typeface="微软雅黑" panose="020B0503020204020204" pitchFamily="34" charset="-122"/>
                        </a:rPr>
                        <a:t>图形类型</a:t>
                      </a:r>
                      <a:endParaRPr lang="zh-CN" altLang="en-US" sz="240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B7B8B8"/>
                      </a:solidFill>
                      <a:prstDash val="solid"/>
                      <a:round/>
                      <a:headEnd type="none" w="med" len="med"/>
                      <a:tailEnd type="none" w="med" len="med"/>
                    </a:lnL>
                    <a:lnR w="9525" cap="flat" cmpd="sng" algn="ctr">
                      <a:solidFill>
                        <a:srgbClr val="B7B8B8"/>
                      </a:solidFill>
                      <a:prstDash val="solid"/>
                      <a:round/>
                      <a:headEnd type="none" w="med" len="med"/>
                      <a:tailEnd type="none" w="med" len="med"/>
                    </a:lnR>
                    <a:lnT w="9525" cap="flat" cmpd="sng" algn="ctr">
                      <a:solidFill>
                        <a:srgbClr val="B7B8B8"/>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D7D8D9"/>
                    </a:solidFill>
                  </a:tcPr>
                </a:tc>
              </a:tr>
              <a:tr h="285750">
                <a:tc>
                  <a:txBody>
                    <a:bodyPr/>
                    <a:lstStyle/>
                    <a:p>
                      <a:pPr algn="ctr" fontAlgn="t"/>
                      <a:r>
                        <a:rPr lang="en-US" sz="2400" dirty="0">
                          <a:effectLst/>
                          <a:latin typeface="微软雅黑" panose="020B0503020204020204" pitchFamily="34" charset="-122"/>
                          <a:ea typeface="微软雅黑" panose="020B0503020204020204" pitchFamily="34" charset="-122"/>
                        </a:rPr>
                        <a:t>line</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折线图</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dirty="0">
                          <a:effectLst/>
                          <a:latin typeface="微软雅黑" panose="020B0503020204020204" pitchFamily="34" charset="-122"/>
                          <a:ea typeface="微软雅黑" panose="020B0503020204020204" pitchFamily="34" charset="-122"/>
                        </a:rPr>
                        <a:t>bar</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柱状图</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dirty="0" err="1">
                          <a:effectLst/>
                          <a:latin typeface="微软雅黑" panose="020B0503020204020204" pitchFamily="34" charset="-122"/>
                          <a:ea typeface="微软雅黑" panose="020B0503020204020204" pitchFamily="34" charset="-122"/>
                        </a:rPr>
                        <a:t>hist</a:t>
                      </a:r>
                      <a:endParaRPr lang="en-US" sz="2400" dirty="0">
                        <a:effectLst/>
                        <a:latin typeface="微软雅黑" panose="020B0503020204020204" pitchFamily="34" charset="-122"/>
                        <a:ea typeface="微软雅黑" panose="020B0503020204020204" pitchFamily="34" charset="-122"/>
                      </a:endParaRP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a:effectLst/>
                          <a:latin typeface="微软雅黑" panose="020B0503020204020204" pitchFamily="34" charset="-122"/>
                          <a:ea typeface="微软雅黑" panose="020B0503020204020204" pitchFamily="34" charset="-122"/>
                        </a:rPr>
                        <a:t>直方图</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pie</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饼图</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box</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箱体图</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r h="285750">
                <a:tc>
                  <a:txBody>
                    <a:bodyPr/>
                    <a:lstStyle/>
                    <a:p>
                      <a:pPr algn="ctr" fontAlgn="t"/>
                      <a:r>
                        <a:rPr lang="en-US" sz="2400">
                          <a:effectLst/>
                          <a:latin typeface="微软雅黑" panose="020B0503020204020204" pitchFamily="34" charset="-122"/>
                          <a:ea typeface="微软雅黑" panose="020B0503020204020204" pitchFamily="34" charset="-122"/>
                        </a:rPr>
                        <a:t>area</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c>
                  <a:txBody>
                    <a:bodyPr/>
                    <a:lstStyle/>
                    <a:p>
                      <a:pPr algn="ctr" fontAlgn="t"/>
                      <a:r>
                        <a:rPr lang="zh-CN" altLang="en-US" sz="2400" dirty="0">
                          <a:effectLst/>
                          <a:latin typeface="微软雅黑" panose="020B0503020204020204" pitchFamily="34" charset="-122"/>
                          <a:ea typeface="微软雅黑" panose="020B0503020204020204" pitchFamily="34" charset="-122"/>
                        </a:rPr>
                        <a:t>面积图</a:t>
                      </a:r>
                    </a:p>
                  </a:txBody>
                  <a:tcPr marL="0" marR="0" marT="38100" marB="38100">
                    <a:lnL w="9525" cap="flat" cmpd="sng" algn="ctr">
                      <a:solidFill>
                        <a:srgbClr val="D6D6D6"/>
                      </a:solidFill>
                      <a:prstDash val="solid"/>
                      <a:round/>
                      <a:headEnd type="none" w="med" len="med"/>
                      <a:tailEnd type="none" w="med" len="med"/>
                    </a:lnL>
                    <a:lnR w="9525" cap="flat" cmpd="sng" algn="ctr">
                      <a:solidFill>
                        <a:srgbClr val="D6D6D6"/>
                      </a:solidFill>
                      <a:prstDash val="solid"/>
                      <a:round/>
                      <a:headEnd type="none" w="med" len="med"/>
                      <a:tailEnd type="none" w="med" len="med"/>
                    </a:lnR>
                    <a:lnT w="9525" cap="flat" cmpd="sng" algn="ctr">
                      <a:solidFill>
                        <a:srgbClr val="D6D6D6"/>
                      </a:solidFill>
                      <a:prstDash val="solid"/>
                      <a:round/>
                      <a:headEnd type="none" w="med" len="med"/>
                      <a:tailEnd type="none" w="med" len="med"/>
                    </a:lnT>
                    <a:lnB w="9525" cap="flat" cmpd="sng" algn="ctr">
                      <a:solidFill>
                        <a:srgbClr val="D6D6D6"/>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89375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2.1.2 </a:t>
            </a:r>
            <a:r>
              <a:rPr lang="en-US" altLang="zh-CN" sz="2400" b="1" dirty="0" err="1" smtClean="0">
                <a:latin typeface="微软雅黑" panose="020B0503020204020204" pitchFamily="34" charset="-122"/>
                <a:ea typeface="微软雅黑" panose="020B0503020204020204" pitchFamily="34" charset="-122"/>
              </a:rPr>
              <a:t>Numpy</a:t>
            </a:r>
            <a:r>
              <a:rPr lang="zh-CN" altLang="en-US" sz="2400" b="1" dirty="0" smtClean="0">
                <a:latin typeface="微软雅黑" panose="020B0503020204020204" pitchFamily="34" charset="-122"/>
                <a:ea typeface="微软雅黑" panose="020B0503020204020204" pitchFamily="34" charset="-122"/>
              </a:rPr>
              <a:t>数组</a:t>
            </a:r>
            <a:r>
              <a:rPr lang="zh-CN" altLang="en-US" sz="2400" b="1" dirty="0">
                <a:latin typeface="微软雅黑" panose="020B0503020204020204" pitchFamily="34" charset="-122"/>
                <a:ea typeface="微软雅黑" panose="020B0503020204020204" pitchFamily="34" charset="-122"/>
              </a:rPr>
              <a:t>与列表的</a:t>
            </a:r>
            <a:r>
              <a:rPr lang="zh-CN" altLang="en-US" sz="2400" b="1" dirty="0" smtClean="0">
                <a:latin typeface="微软雅黑" panose="020B0503020204020204" pitchFamily="34" charset="-122"/>
                <a:ea typeface="微软雅黑" panose="020B0503020204020204" pitchFamily="34" charset="-122"/>
              </a:rPr>
              <a:t>区别</a:t>
            </a:r>
            <a:endParaRPr lang="en-US" altLang="zh-CN" sz="2400" b="1"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Numpy</a:t>
            </a:r>
            <a:r>
              <a:rPr lang="zh-CN" altLang="en-US" sz="2400" dirty="0" smtClean="0">
                <a:latin typeface="微软雅黑" panose="020B0503020204020204" pitchFamily="34" charset="-122"/>
                <a:ea typeface="微软雅黑" panose="020B0503020204020204" pitchFamily="34" charset="-122"/>
              </a:rPr>
              <a:t>作为</a:t>
            </a:r>
            <a:r>
              <a:rPr lang="zh-CN" altLang="en-US" sz="2400" dirty="0">
                <a:latin typeface="微软雅黑" panose="020B0503020204020204" pitchFamily="34" charset="-122"/>
                <a:ea typeface="微软雅黑" panose="020B0503020204020204" pitchFamily="34" charset="-122"/>
              </a:rPr>
              <a:t>一个数据处理的库能非常好的支持一些数学运算</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代码如下：</a:t>
            </a:r>
          </a:p>
        </p:txBody>
      </p:sp>
      <p:sp>
        <p:nvSpPr>
          <p:cNvPr id="5" name="矩形 4"/>
          <p:cNvSpPr/>
          <p:nvPr/>
        </p:nvSpPr>
        <p:spPr>
          <a:xfrm>
            <a:off x="4607325" y="2712379"/>
            <a:ext cx="172354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打印结果：</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692" y="3174044"/>
            <a:ext cx="2936194" cy="27839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7324" y="3283700"/>
            <a:ext cx="6053270" cy="1680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矩形 9"/>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2.1 </a:t>
            </a:r>
            <a:r>
              <a:rPr lang="en-US" altLang="zh-CN" sz="4000" b="1" dirty="0" err="1" smtClean="0">
                <a:latin typeface="微软雅黑" panose="020B0503020204020204" pitchFamily="34" charset="-122"/>
                <a:ea typeface="微软雅黑" panose="020B0503020204020204" pitchFamily="34" charset="-122"/>
              </a:rPr>
              <a:t>Numpy</a:t>
            </a:r>
            <a:r>
              <a:rPr lang="zh-CN" altLang="en-US" sz="4000" b="1" dirty="0" smtClean="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5073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9389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a:t>
            </a:r>
            <a:r>
              <a:rPr lang="zh-CN" altLang="en-US" sz="2400" b="1" dirty="0" smtClean="0">
                <a:latin typeface="微软雅黑" panose="020B0503020204020204" pitchFamily="34" charset="-122"/>
                <a:ea typeface="微软雅黑" panose="020B0503020204020204" pitchFamily="34" charset="-122"/>
              </a:rPr>
              <a:t>基础</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库中的快捷绘图</a:t>
            </a:r>
            <a:r>
              <a:rPr lang="zh-CN" altLang="en-US" sz="2400" dirty="0" smtClean="0">
                <a:latin typeface="微软雅黑" panose="020B0503020204020204" pitchFamily="34" charset="-122"/>
                <a:ea typeface="微软雅黑" panose="020B0503020204020204" pitchFamily="34" charset="-122"/>
              </a:rPr>
              <a:t>技巧</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b="1" dirty="0" smtClean="0">
                <a:latin typeface="微软雅黑" panose="020B0503020204020204" pitchFamily="34" charset="-122"/>
                <a:ea typeface="微软雅黑" panose="020B0503020204020204" pitchFamily="34" charset="-122"/>
              </a:rPr>
              <a:t>注意点：</a:t>
            </a:r>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上面绘图过程中出现中文乱码，则可以在代码最前面加上如下三行代码解决中文乱码的问题，这三行代码是解决中文乱码的固定写法，这个之后也会讲解。</a:t>
            </a:r>
          </a:p>
        </p:txBody>
      </p:sp>
      <p:sp>
        <p:nvSpPr>
          <p:cNvPr id="6" name="矩形 5"/>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0304" y="3954044"/>
            <a:ext cx="8431391" cy="1213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7331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2.3.2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添加文字</a:t>
            </a:r>
            <a:r>
              <a:rPr lang="zh-CN" altLang="en-US" sz="2400" dirty="0" smtClean="0">
                <a:latin typeface="微软雅黑" panose="020B0503020204020204" pitchFamily="34" charset="-122"/>
                <a:ea typeface="微软雅黑" panose="020B0503020204020204" pitchFamily="34" charset="-122"/>
              </a:rPr>
              <a:t>说明</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如下</a:t>
            </a:r>
            <a:r>
              <a:rPr lang="zh-CN" altLang="en-US" sz="2400" dirty="0" smtClean="0">
                <a:latin typeface="微软雅黑" panose="020B0503020204020204" pitchFamily="34" charset="-122"/>
                <a:ea typeface="微软雅黑" panose="020B0503020204020204" pitchFamily="34" charset="-122"/>
              </a:rPr>
              <a:t>的代码我们可以添加标题和</a:t>
            </a:r>
            <a:r>
              <a:rPr lang="en-US" altLang="zh-CN" sz="2400" dirty="0" err="1" smtClean="0">
                <a:latin typeface="微软雅黑" panose="020B0503020204020204" pitchFamily="34" charset="-122"/>
                <a:ea typeface="微软雅黑" panose="020B0503020204020204" pitchFamily="34" charset="-122"/>
              </a:rPr>
              <a:t>x,y</a:t>
            </a:r>
            <a:r>
              <a:rPr lang="zh-CN" altLang="en-US" sz="2400" dirty="0" smtClean="0">
                <a:latin typeface="微软雅黑" panose="020B0503020204020204" pitchFamily="34" charset="-122"/>
                <a:ea typeface="微软雅黑" panose="020B0503020204020204" pitchFamily="34" charset="-122"/>
              </a:rPr>
              <a:t>轴：</a:t>
            </a:r>
            <a:endParaRPr lang="en-US" altLang="zh-CN" sz="2400" dirty="0">
              <a:latin typeface="微软雅黑" panose="020B0503020204020204" pitchFamily="34" charset="-122"/>
              <a:ea typeface="微软雅黑" panose="020B0503020204020204" pitchFamily="34" charset="-122"/>
            </a:endParaRPr>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1251" y="2840503"/>
            <a:ext cx="5509497" cy="3712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93822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添加文字</a:t>
            </a:r>
            <a:r>
              <a:rPr lang="zh-CN" altLang="en-US" sz="2400" dirty="0" smtClean="0">
                <a:latin typeface="微软雅黑" panose="020B0503020204020204" pitchFamily="34" charset="-122"/>
                <a:ea typeface="微软雅黑" panose="020B0503020204020204" pitchFamily="34" charset="-122"/>
              </a:rPr>
              <a:t>说明</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运行结果如下图所示</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pic>
        <p:nvPicPr>
          <p:cNvPr id="25602" name="Picture 2" descr="https://uploader.shimo.im/f/qocaqQJauh4wuPpU.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l="2924" t="5648" r="7790"/>
          <a:stretch/>
        </p:blipFill>
        <p:spPr bwMode="auto">
          <a:xfrm>
            <a:off x="4471116" y="2104569"/>
            <a:ext cx="5442857" cy="4250871"/>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3127613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3046988"/>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添加</a:t>
            </a:r>
            <a:r>
              <a:rPr lang="zh-CN" altLang="en-US" sz="2400" dirty="0" smtClean="0">
                <a:latin typeface="微软雅黑" panose="020B0503020204020204" pitchFamily="34" charset="-122"/>
                <a:ea typeface="微软雅黑" panose="020B0503020204020204" pitchFamily="34" charset="-122"/>
              </a:rPr>
              <a:t>图例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可以通过</a:t>
            </a:r>
            <a:r>
              <a:rPr lang="en-US" altLang="zh-CN" sz="2400" dirty="0" err="1" smtClean="0">
                <a:latin typeface="微软雅黑" panose="020B0503020204020204" pitchFamily="34" charset="-122"/>
                <a:ea typeface="微软雅黑" panose="020B0503020204020204" pitchFamily="34" charset="-122"/>
              </a:rPr>
              <a:t>plt.legend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来加</a:t>
            </a:r>
            <a:r>
              <a:rPr lang="zh-CN" altLang="en-US" sz="2400" dirty="0">
                <a:latin typeface="微软雅黑" panose="020B0503020204020204" pitchFamily="34" charset="-122"/>
                <a:ea typeface="微软雅黑" panose="020B0503020204020204" pitchFamily="34" charset="-122"/>
              </a:rPr>
              <a:t>添加</a:t>
            </a:r>
            <a:r>
              <a:rPr lang="zh-CN" altLang="en-US" sz="2400" dirty="0" smtClean="0">
                <a:latin typeface="微软雅黑" panose="020B0503020204020204" pitchFamily="34" charset="-122"/>
                <a:ea typeface="微软雅黑" panose="020B0503020204020204" pitchFamily="34" charset="-122"/>
              </a:rPr>
              <a:t>图例：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如果想</a:t>
            </a:r>
            <a:r>
              <a:rPr lang="zh-CN" altLang="en-US" sz="2400" dirty="0" smtClean="0">
                <a:latin typeface="微软雅黑" panose="020B0503020204020204" pitchFamily="34" charset="-122"/>
                <a:ea typeface="微软雅黑" panose="020B0503020204020204" pitchFamily="34" charset="-122"/>
              </a:rPr>
              <a:t>把图例锁定在左上角，只需要在括号里写：</a:t>
            </a:r>
            <a:r>
              <a:rPr lang="en-US" altLang="zh-CN" sz="2400" dirty="0" err="1" smtClean="0">
                <a:latin typeface="微软雅黑" panose="020B0503020204020204" pitchFamily="34" charset="-122"/>
                <a:ea typeface="微软雅黑" panose="020B0503020204020204" pitchFamily="34" charset="-122"/>
              </a:rPr>
              <a:t>loc</a:t>
            </a:r>
            <a:r>
              <a:rPr lang="en-US" altLang="zh-CN" sz="2400" dirty="0" smtClean="0">
                <a:latin typeface="微软雅黑" panose="020B0503020204020204" pitchFamily="34" charset="-122"/>
                <a:ea typeface="微软雅黑" panose="020B0503020204020204" pitchFamily="34" charset="-122"/>
              </a:rPr>
              <a:t>=‘upper left’</a:t>
            </a:r>
          </a:p>
          <a:p>
            <a:r>
              <a:rPr lang="zh-CN" altLang="en-US" sz="2400" dirty="0">
                <a:latin typeface="微软雅黑" panose="020B0503020204020204" pitchFamily="34" charset="-122"/>
                <a:ea typeface="微软雅黑" panose="020B0503020204020204" pitchFamily="34" charset="-122"/>
              </a:rPr>
              <a:t>我们想改</a:t>
            </a:r>
            <a:r>
              <a:rPr lang="zh-CN" altLang="en-US" sz="2400" dirty="0" smtClean="0">
                <a:latin typeface="微软雅黑" panose="020B0503020204020204" pitchFamily="34" charset="-122"/>
                <a:ea typeface="微软雅黑" panose="020B0503020204020204" pitchFamily="34" charset="-122"/>
              </a:rPr>
              <a:t>图例的位置之需要改单引号里面的字：</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锁定在</a:t>
            </a:r>
            <a:r>
              <a:rPr lang="zh-CN" altLang="en-US" sz="2400" dirty="0">
                <a:latin typeface="微软雅黑" panose="020B0503020204020204" pitchFamily="34" charset="-122"/>
                <a:ea typeface="微软雅黑" panose="020B0503020204020204" pitchFamily="34" charset="-122"/>
              </a:rPr>
              <a:t>右</a:t>
            </a:r>
            <a:r>
              <a:rPr lang="zh-CN" altLang="en-US" sz="2400" dirty="0" smtClean="0">
                <a:latin typeface="微软雅黑" panose="020B0503020204020204" pitchFamily="34" charset="-122"/>
                <a:ea typeface="微软雅黑" panose="020B0503020204020204" pitchFamily="34" charset="-122"/>
              </a:rPr>
              <a:t>上角为‘</a:t>
            </a:r>
            <a:r>
              <a:rPr lang="en-US" altLang="zh-CN" sz="2400" dirty="0" smtClean="0">
                <a:latin typeface="微软雅黑" panose="020B0503020204020204" pitchFamily="34" charset="-122"/>
                <a:ea typeface="微软雅黑" panose="020B0503020204020204" pitchFamily="34" charset="-122"/>
              </a:rPr>
              <a:t>upper right</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锁定在</a:t>
            </a:r>
            <a:r>
              <a:rPr lang="zh-CN" altLang="en-US" sz="2400" dirty="0" smtClean="0">
                <a:latin typeface="微软雅黑" panose="020B0503020204020204" pitchFamily="34" charset="-122"/>
                <a:ea typeface="微软雅黑" panose="020B0503020204020204" pitchFamily="34" charset="-122"/>
              </a:rPr>
              <a:t>左</a:t>
            </a:r>
            <a:r>
              <a:rPr lang="zh-CN" altLang="en-US" sz="2400" dirty="0">
                <a:latin typeface="微软雅黑" panose="020B0503020204020204" pitchFamily="34" charset="-122"/>
                <a:ea typeface="微软雅黑" panose="020B0503020204020204" pitchFamily="34" charset="-122"/>
              </a:rPr>
              <a:t>下</a:t>
            </a:r>
            <a:r>
              <a:rPr lang="zh-CN" altLang="en-US" sz="2400" dirty="0" smtClean="0">
                <a:latin typeface="微软雅黑" panose="020B0503020204020204" pitchFamily="34" charset="-122"/>
                <a:ea typeface="微软雅黑" panose="020B0503020204020204" pitchFamily="34" charset="-122"/>
              </a:rPr>
              <a:t>角</a:t>
            </a:r>
            <a:r>
              <a:rPr lang="zh-CN" altLang="en-US" sz="2400" dirty="0">
                <a:latin typeface="微软雅黑" panose="020B0503020204020204" pitchFamily="34" charset="-122"/>
                <a:ea typeface="微软雅黑" panose="020B0503020204020204" pitchFamily="34" charset="-122"/>
              </a:rPr>
              <a:t>为</a:t>
            </a:r>
            <a:r>
              <a:rPr lang="zh-CN" altLang="en-US" sz="2400" dirty="0" smtClean="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lower left</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锁定</a:t>
            </a:r>
            <a:r>
              <a:rPr lang="zh-CN" altLang="en-US" sz="2400" dirty="0" smtClean="0">
                <a:latin typeface="微软雅黑" panose="020B0503020204020204" pitchFamily="34" charset="-122"/>
                <a:ea typeface="微软雅黑" panose="020B0503020204020204" pitchFamily="34" charset="-122"/>
              </a:rPr>
              <a:t>在右下角</a:t>
            </a:r>
            <a:r>
              <a:rPr lang="zh-CN" altLang="en-US" sz="2400" dirty="0">
                <a:latin typeface="微软雅黑" panose="020B0503020204020204" pitchFamily="34" charset="-122"/>
                <a:ea typeface="微软雅黑" panose="020B0503020204020204" pitchFamily="34" charset="-122"/>
              </a:rPr>
              <a:t>为</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lower right</a:t>
            </a:r>
            <a:r>
              <a:rPr lang="zh-CN" altLang="en-US" sz="2400" dirty="0" smtClean="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89662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2677656"/>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添加</a:t>
            </a:r>
            <a:r>
              <a:rPr lang="zh-CN" altLang="en-US" sz="2400" dirty="0" smtClean="0">
                <a:latin typeface="微软雅黑" panose="020B0503020204020204" pitchFamily="34" charset="-122"/>
                <a:ea typeface="微软雅黑" panose="020B0503020204020204" pitchFamily="34" charset="-122"/>
              </a:rPr>
              <a:t>图例</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可以通过</a:t>
            </a:r>
            <a:r>
              <a:rPr lang="en-US" altLang="zh-CN" sz="2400" dirty="0" err="1" smtClean="0">
                <a:latin typeface="微软雅黑" panose="020B0503020204020204" pitchFamily="34" charset="-122"/>
                <a:ea typeface="微软雅黑" panose="020B0503020204020204" pitchFamily="34" charset="-122"/>
              </a:rPr>
              <a:t>plt.legend</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来加</a:t>
            </a:r>
            <a:r>
              <a:rPr lang="zh-CN" altLang="en-US" sz="2400" dirty="0">
                <a:latin typeface="微软雅黑" panose="020B0503020204020204" pitchFamily="34" charset="-122"/>
                <a:ea typeface="微软雅黑" panose="020B0503020204020204" pitchFamily="34" charset="-122"/>
              </a:rPr>
              <a:t>添加</a:t>
            </a:r>
            <a:r>
              <a:rPr lang="zh-CN" altLang="en-US" sz="2400" dirty="0" smtClean="0">
                <a:latin typeface="微软雅黑" panose="020B0503020204020204" pitchFamily="34" charset="-122"/>
                <a:ea typeface="微软雅黑" panose="020B0503020204020204" pitchFamily="34" charset="-122"/>
              </a:rPr>
              <a:t>图例，低下做个示范：</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打印结果：</a:t>
            </a:r>
            <a:endParaRPr lang="en-US" altLang="zh-CN" sz="2400" dirty="0">
              <a:latin typeface="微软雅黑" panose="020B0503020204020204" pitchFamily="34" charset="-122"/>
              <a:ea typeface="微软雅黑" panose="020B0503020204020204" pitchFamily="34" charset="-122"/>
            </a:endParaRP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896" y="2952296"/>
            <a:ext cx="5806132" cy="6425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6628" name="Picture 4" descr="https://uploader.shimo.im/f/4hrKDPy4KoQMu3R7.png!original"/>
          <p:cNvPicPr>
            <a:picLocks noChangeAspect="1" noChangeArrowheads="1"/>
          </p:cNvPicPr>
          <p:nvPr/>
        </p:nvPicPr>
        <p:blipFill rotWithShape="1">
          <a:blip r:embed="rId3">
            <a:extLst>
              <a:ext uri="{28A0092B-C50C-407E-A947-70E740481C1C}">
                <a14:useLocalDpi xmlns:a14="http://schemas.microsoft.com/office/drawing/2010/main" val="0"/>
              </a:ext>
            </a:extLst>
          </a:blip>
          <a:srcRect l="6495" t="9874" r="8742" b="4601"/>
          <a:stretch/>
        </p:blipFill>
        <p:spPr bwMode="auto">
          <a:xfrm>
            <a:off x="3730172" y="3594826"/>
            <a:ext cx="4151086" cy="3095554"/>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61918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230832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设置双</a:t>
            </a:r>
            <a:r>
              <a:rPr lang="zh-CN" altLang="en-US" sz="2400" dirty="0" smtClean="0">
                <a:latin typeface="微软雅黑" panose="020B0503020204020204" pitchFamily="34" charset="-122"/>
                <a:ea typeface="微软雅黑" panose="020B0503020204020204" pitchFamily="34" charset="-122"/>
              </a:rPr>
              <a:t>坐标轴</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接下来介绍何</a:t>
            </a:r>
            <a:r>
              <a:rPr lang="zh-CN" altLang="en-US" sz="2400" dirty="0">
                <a:latin typeface="微软雅黑" panose="020B0503020204020204" pitchFamily="34" charset="-122"/>
                <a:ea typeface="微软雅黑" panose="020B0503020204020204" pitchFamily="34" charset="-122"/>
              </a:rPr>
              <a:t>来画出两条</a:t>
            </a:r>
            <a:r>
              <a:rPr lang="en-US" altLang="zh-CN" sz="2400" dirty="0">
                <a:latin typeface="微软雅黑" panose="020B0503020204020204" pitchFamily="34" charset="-122"/>
                <a:ea typeface="微软雅黑" panose="020B0503020204020204" pitchFamily="34" charset="-122"/>
              </a:rPr>
              <a:t>y</a:t>
            </a:r>
            <a:r>
              <a:rPr lang="zh-CN" altLang="en-US" sz="2400" dirty="0" smtClean="0">
                <a:latin typeface="微软雅黑" panose="020B0503020204020204" pitchFamily="34" charset="-122"/>
                <a:ea typeface="微软雅黑" panose="020B0503020204020204" pitchFamily="34" charset="-122"/>
              </a:rPr>
              <a:t>坐标轴</a:t>
            </a:r>
            <a:r>
              <a:rPr lang="en-US" altLang="zh-CN"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要两条线之间的代码加上一行：</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plt.twinx</a:t>
            </a:r>
            <a:r>
              <a:rPr lang="en-US" altLang="zh-CN" sz="2400" dirty="0" smtClean="0">
                <a:latin typeface="微软雅黑" panose="020B0503020204020204" pitchFamily="34" charset="-122"/>
                <a:ea typeface="微软雅黑" panose="020B0503020204020204" pitchFamily="34" charset="-122"/>
              </a:rPr>
              <a:t>()</a:t>
            </a:r>
          </a:p>
        </p:txBody>
      </p:sp>
      <p:pic>
        <p:nvPicPr>
          <p:cNvPr id="286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838" y="1640174"/>
            <a:ext cx="6032862" cy="47606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直接箭头连接符 4"/>
          <p:cNvCxnSpPr/>
          <p:nvPr/>
        </p:nvCxnSpPr>
        <p:spPr>
          <a:xfrm>
            <a:off x="2583543" y="3744686"/>
            <a:ext cx="3193143" cy="551543"/>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026162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(3) </a:t>
            </a:r>
            <a:r>
              <a:rPr lang="zh-CN" altLang="en-US" sz="2400" dirty="0">
                <a:latin typeface="微软雅黑" panose="020B0503020204020204" pitchFamily="34" charset="-122"/>
                <a:ea typeface="微软雅黑" panose="020B0503020204020204" pitchFamily="34" charset="-122"/>
              </a:rPr>
              <a:t>设置双</a:t>
            </a:r>
            <a:r>
              <a:rPr lang="zh-CN" altLang="en-US" sz="2400" dirty="0" smtClean="0">
                <a:latin typeface="微软雅黑" panose="020B0503020204020204" pitchFamily="34" charset="-122"/>
                <a:ea typeface="微软雅黑" panose="020B0503020204020204" pitchFamily="34" charset="-122"/>
              </a:rPr>
              <a:t>坐标轴</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弹出的图面：</a:t>
            </a:r>
            <a:endParaRPr lang="en-US" altLang="zh-CN" sz="2400" dirty="0">
              <a:latin typeface="微软雅黑" panose="020B0503020204020204" pitchFamily="34" charset="-122"/>
              <a:ea typeface="微软雅黑" panose="020B0503020204020204" pitchFamily="34" charset="-122"/>
            </a:endParaRPr>
          </a:p>
        </p:txBody>
      </p:sp>
      <p:pic>
        <p:nvPicPr>
          <p:cNvPr id="29698" name="Picture 2" descr="https://uploader.shimo.im/f/SIQMxqOOmUoidK96.png!original"/>
          <p:cNvPicPr>
            <a:picLocks noChangeAspect="1" noChangeArrowheads="1"/>
          </p:cNvPicPr>
          <p:nvPr/>
        </p:nvPicPr>
        <p:blipFill rotWithShape="1">
          <a:blip r:embed="rId2">
            <a:extLst>
              <a:ext uri="{28A0092B-C50C-407E-A947-70E740481C1C}">
                <a14:useLocalDpi xmlns:a14="http://schemas.microsoft.com/office/drawing/2010/main" val="0"/>
              </a:ext>
            </a:extLst>
          </a:blip>
          <a:srcRect l="3163" t="10481" r="2552" b="4148"/>
          <a:stretch/>
        </p:blipFill>
        <p:spPr bwMode="auto">
          <a:xfrm>
            <a:off x="3817973" y="2141882"/>
            <a:ext cx="6299201" cy="421537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54918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(4) </a:t>
            </a:r>
            <a:r>
              <a:rPr lang="zh-CN" altLang="en-US" sz="2400" dirty="0">
                <a:latin typeface="微软雅黑" panose="020B0503020204020204" pitchFamily="34" charset="-122"/>
                <a:ea typeface="微软雅黑" panose="020B0503020204020204" pitchFamily="34" charset="-122"/>
              </a:rPr>
              <a:t>设置图片</a:t>
            </a:r>
            <a:r>
              <a:rPr lang="zh-CN" altLang="en-US" sz="2400" dirty="0" smtClean="0">
                <a:latin typeface="微软雅黑" panose="020B0503020204020204" pitchFamily="34" charset="-122"/>
                <a:ea typeface="微软雅黑" panose="020B0503020204020204" pitchFamily="34" charset="-122"/>
              </a:rPr>
              <a:t>大小</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如果</a:t>
            </a:r>
            <a:r>
              <a:rPr lang="zh-CN" altLang="en-US" sz="2400" dirty="0">
                <a:latin typeface="微软雅黑" panose="020B0503020204020204" pitchFamily="34" charset="-122"/>
                <a:ea typeface="微软雅黑" panose="020B0503020204020204" pitchFamily="34" charset="-122"/>
              </a:rPr>
              <a:t>对默认图片大小不满意，可以通过如下代码可以设置图片大小：</a:t>
            </a:r>
            <a:endParaRPr lang="zh-CN" altLang="en-US" sz="2400" dirty="0" smtClean="0">
              <a:latin typeface="微软雅黑" panose="020B0503020204020204" pitchFamily="34" charset="-122"/>
              <a:ea typeface="微软雅黑" panose="020B0503020204020204" pitchFamily="34" charset="-122"/>
            </a:endParaRP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108" y="3476172"/>
            <a:ext cx="7647784" cy="921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147749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9389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设置</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轴角</a:t>
            </a:r>
            <a:r>
              <a:rPr lang="zh-CN" altLang="en-US" sz="2400" dirty="0" smtClean="0">
                <a:latin typeface="微软雅黑" panose="020B0503020204020204" pitchFamily="34" charset="-122"/>
                <a:ea typeface="微软雅黑" panose="020B0503020204020204" pitchFamily="34" charset="-122"/>
              </a:rPr>
              <a:t>度</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有的时候</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轴可能因为内容较多，导致数据都挤在一块，这时候我们就可以设置</a:t>
            </a:r>
            <a:r>
              <a:rPr lang="en-US" altLang="zh-CN" sz="2400" dirty="0">
                <a:latin typeface="微软雅黑" panose="020B0503020204020204" pitchFamily="34" charset="-122"/>
                <a:ea typeface="微软雅黑" panose="020B0503020204020204" pitchFamily="34" charset="-122"/>
              </a:rPr>
              <a:t>x</a:t>
            </a:r>
            <a:r>
              <a:rPr lang="zh-CN" altLang="en-US" sz="2400" dirty="0">
                <a:latin typeface="微软雅黑" panose="020B0503020204020204" pitchFamily="34" charset="-122"/>
                <a:ea typeface="微软雅黑" panose="020B0503020204020204" pitchFamily="34" charset="-122"/>
              </a:rPr>
              <a:t>轴的角度来进行调节，代码如下，其中</a:t>
            </a:r>
            <a:r>
              <a:rPr lang="en-US" altLang="zh-CN" sz="2400" dirty="0">
                <a:latin typeface="微软雅黑" panose="020B0503020204020204" pitchFamily="34" charset="-122"/>
                <a:ea typeface="微软雅黑" panose="020B0503020204020204" pitchFamily="34" charset="-122"/>
              </a:rPr>
              <a:t>45</a:t>
            </a:r>
            <a:r>
              <a:rPr lang="zh-CN" altLang="en-US" sz="2400" dirty="0">
                <a:latin typeface="微软雅黑" panose="020B0503020204020204" pitchFamily="34" charset="-122"/>
                <a:ea typeface="微软雅黑" panose="020B0503020204020204" pitchFamily="34" charset="-122"/>
              </a:rPr>
              <a:t>表示</a:t>
            </a:r>
            <a:r>
              <a:rPr lang="en-US" altLang="zh-CN" sz="2400" dirty="0">
                <a:latin typeface="微软雅黑" panose="020B0503020204020204" pitchFamily="34" charset="-122"/>
                <a:ea typeface="微软雅黑" panose="020B0503020204020204" pitchFamily="34" charset="-122"/>
              </a:rPr>
              <a:t>45</a:t>
            </a:r>
            <a:r>
              <a:rPr lang="zh-CN" altLang="en-US" sz="2400" dirty="0">
                <a:latin typeface="微软雅黑" panose="020B0503020204020204" pitchFamily="34" charset="-122"/>
                <a:ea typeface="微软雅黑" panose="020B0503020204020204" pitchFamily="34" charset="-122"/>
              </a:rPr>
              <a:t>度，可以根据自己的需要来调整角度。</a:t>
            </a:r>
            <a:endParaRPr lang="zh-CN" altLang="en-US"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319" y="4251325"/>
            <a:ext cx="4649361" cy="1104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5481518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9389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smtClean="0">
                <a:latin typeface="微软雅黑" panose="020B0503020204020204" pitchFamily="34" charset="-122"/>
                <a:ea typeface="微软雅黑" panose="020B0503020204020204" pitchFamily="34" charset="-122"/>
              </a:rPr>
              <a:t>(6) </a:t>
            </a:r>
            <a:r>
              <a:rPr lang="zh-CN" altLang="en-US" sz="2400" dirty="0" smtClean="0">
                <a:latin typeface="微软雅黑" panose="020B0503020204020204" pitchFamily="34" charset="-122"/>
                <a:ea typeface="微软雅黑" panose="020B0503020204020204" pitchFamily="34" charset="-122"/>
              </a:rPr>
              <a:t>中文显示问题</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在使用</a:t>
            </a:r>
            <a:r>
              <a:rPr lang="en-US" altLang="zh-CN" sz="2400" dirty="0" err="1" smtClean="0">
                <a:latin typeface="微软雅黑" panose="020B0503020204020204" pitchFamily="34" charset="-122"/>
                <a:ea typeface="微软雅黑" panose="020B0503020204020204" pitchFamily="34" charset="-122"/>
              </a:rPr>
              <a:t>matplotlib</a:t>
            </a:r>
            <a:r>
              <a:rPr lang="zh-CN" altLang="en-US" sz="2400" dirty="0" smtClean="0">
                <a:latin typeface="微软雅黑" panose="020B0503020204020204" pitchFamily="34" charset="-122"/>
                <a:ea typeface="微软雅黑" panose="020B0503020204020204" pitchFamily="34" charset="-122"/>
              </a:rPr>
              <a:t>画图时，默认情况下是不支持中文显示的，通过如下代码可解决该问题。其中由于更改了字体导致显示不出负号，得将配署文件中</a:t>
            </a:r>
            <a:r>
              <a:rPr lang="en-US" altLang="zh-CN" sz="2400" dirty="0" err="1" smtClean="0">
                <a:latin typeface="微软雅黑" panose="020B0503020204020204" pitchFamily="34" charset="-122"/>
                <a:ea typeface="微软雅黑" panose="020B0503020204020204" pitchFamily="34" charset="-122"/>
              </a:rPr>
              <a:t>axes.unicode</a:t>
            </a:r>
            <a:r>
              <a:rPr lang="en-US" altLang="zh-CN" sz="2400" dirty="0" smtClean="0">
                <a:latin typeface="微软雅黑" panose="020B0503020204020204" pitchFamily="34" charset="-122"/>
                <a:ea typeface="微软雅黑" panose="020B0503020204020204" pitchFamily="34" charset="-122"/>
              </a:rPr>
              <a:t> minus</a:t>
            </a:r>
            <a:r>
              <a:rPr lang="zh-CN" altLang="en-US" sz="2400" dirty="0" smtClean="0">
                <a:latin typeface="微软雅黑" panose="020B0503020204020204" pitchFamily="34" charset="-122"/>
                <a:ea typeface="微软雅黑" panose="020B0503020204020204" pitchFamily="34" charset="-122"/>
              </a:rPr>
              <a:t>设为</a:t>
            </a:r>
            <a:r>
              <a:rPr lang="en-US" altLang="zh-CN" sz="2400" dirty="0" smtClean="0">
                <a:latin typeface="微软雅黑" panose="020B0503020204020204" pitchFamily="34" charset="-122"/>
                <a:ea typeface="微软雅黑" panose="020B0503020204020204" pitchFamily="34" charset="-122"/>
              </a:rPr>
              <a:t>False:</a:t>
            </a:r>
            <a:endParaRPr lang="zh-CN" altLang="en-US" sz="2400" dirty="0" smtClean="0">
              <a:latin typeface="微软雅黑" panose="020B0503020204020204" pitchFamily="34" charset="-122"/>
              <a:ea typeface="微软雅黑" panose="020B0503020204020204" pitchFamily="34" charset="-122"/>
            </a:endParaRP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324" y="4022158"/>
            <a:ext cx="10143351" cy="1421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482999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129" y="1741714"/>
            <a:ext cx="10787743" cy="830997"/>
          </a:xfrm>
          <a:prstGeom prst="rect">
            <a:avLst/>
          </a:prstGeom>
          <a:noFill/>
        </p:spPr>
        <p:txBody>
          <a:bodyPr wrap="square" rtlCol="0">
            <a:spAutoFit/>
          </a:bodyPr>
          <a:lstStyle/>
          <a:p>
            <a:r>
              <a:rPr lang="en-US" altLang="zh-CN" sz="2400" b="1" dirty="0">
                <a:latin typeface="微软雅黑" panose="020B0503020204020204" pitchFamily="34" charset="-122"/>
                <a:ea typeface="微软雅黑" panose="020B0503020204020204" pitchFamily="34" charset="-122"/>
              </a:rPr>
              <a:t>2.1.2 </a:t>
            </a:r>
            <a:r>
              <a:rPr lang="en-US" altLang="zh-CN" sz="2400" b="1" dirty="0" err="1" smtClean="0">
                <a:latin typeface="微软雅黑" panose="020B0503020204020204" pitchFamily="34" charset="-122"/>
                <a:ea typeface="微软雅黑" panose="020B0503020204020204" pitchFamily="34" charset="-122"/>
              </a:rPr>
              <a:t>Numpy</a:t>
            </a:r>
            <a:r>
              <a:rPr lang="zh-CN" altLang="en-US" sz="2400" b="1" dirty="0" smtClean="0">
                <a:latin typeface="微软雅黑" panose="020B0503020204020204" pitchFamily="34" charset="-122"/>
                <a:ea typeface="微软雅黑" panose="020B0503020204020204" pitchFamily="34" charset="-122"/>
              </a:rPr>
              <a:t>数组</a:t>
            </a:r>
            <a:r>
              <a:rPr lang="zh-CN" altLang="en-US" sz="2400" b="1" dirty="0">
                <a:latin typeface="微软雅黑" panose="020B0503020204020204" pitchFamily="34" charset="-122"/>
                <a:ea typeface="微软雅黑" panose="020B0503020204020204" pitchFamily="34" charset="-122"/>
              </a:rPr>
              <a:t>与列表的区别</a:t>
            </a:r>
            <a:endParaRPr lang="en-US" altLang="zh-CN" sz="2400" b="1" dirty="0">
              <a:latin typeface="微软雅黑" panose="020B0503020204020204" pitchFamily="34" charset="-122"/>
              <a:ea typeface="微软雅黑" panose="020B0503020204020204" pitchFamily="34" charset="-122"/>
            </a:endParaRPr>
          </a:p>
          <a:p>
            <a:r>
              <a:rPr lang="zh-CN" altLang="en-US" sz="2400" dirty="0" smtClean="0">
                <a:latin typeface="微软雅黑" panose="020B0503020204020204" pitchFamily="34" charset="-122"/>
                <a:ea typeface="微软雅黑" panose="020B0503020204020204" pitchFamily="34" charset="-122"/>
              </a:rPr>
              <a:t>列表</a:t>
            </a:r>
            <a:r>
              <a:rPr lang="zh-CN" altLang="en-US" sz="2400" dirty="0">
                <a:latin typeface="微软雅黑" panose="020B0503020204020204" pitchFamily="34" charset="-122"/>
                <a:ea typeface="微软雅黑" panose="020B0503020204020204" pitchFamily="34" charset="-122"/>
              </a:rPr>
              <a:t>储存的是一维的数据，而数组则可以存储多维的</a:t>
            </a:r>
            <a:r>
              <a:rPr lang="zh-CN" altLang="en-US" sz="2400" dirty="0" smtClean="0">
                <a:latin typeface="微软雅黑" panose="020B0503020204020204" pitchFamily="34" charset="-122"/>
                <a:ea typeface="微软雅黑" panose="020B0503020204020204" pitchFamily="34" charset="-122"/>
              </a:rPr>
              <a:t>数据：</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889000" y="4584722"/>
            <a:ext cx="1723549"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打印结果：</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9000" y="3331029"/>
            <a:ext cx="8872112" cy="1124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9109" y="4584722"/>
            <a:ext cx="4103234" cy="20104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7649028" y="5046387"/>
            <a:ext cx="3840843" cy="1200329"/>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e: </a:t>
            </a:r>
            <a:r>
              <a:rPr lang="zh-CN" altLang="en-US" sz="2400" dirty="0" smtClean="0">
                <a:latin typeface="微软雅黑" panose="020B0503020204020204" pitchFamily="34" charset="-122"/>
                <a:ea typeface="微软雅黑" panose="020B0503020204020204" pitchFamily="34" charset="-122"/>
              </a:rPr>
              <a:t>一</a:t>
            </a:r>
            <a:r>
              <a:rPr lang="zh-CN" altLang="en-US" sz="2400" dirty="0">
                <a:latin typeface="微软雅黑" panose="020B0503020204020204" pitchFamily="34" charset="-122"/>
                <a:ea typeface="微软雅黑" panose="020B0503020204020204" pitchFamily="34" charset="-122"/>
              </a:rPr>
              <a:t>维的数据</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f</a:t>
            </a:r>
            <a:r>
              <a:rPr lang="en-US" altLang="zh-CN" sz="2400" dirty="0" smtClean="0">
                <a:latin typeface="微软雅黑" panose="020B0503020204020204" pitchFamily="34" charset="-122"/>
                <a:ea typeface="微软雅黑" panose="020B0503020204020204" pitchFamily="34" charset="-122"/>
              </a:rPr>
              <a:t>: </a:t>
            </a:r>
            <a:r>
              <a:rPr lang="zh-CN" altLang="en-US" sz="2400" dirty="0" smtClean="0">
                <a:latin typeface="微软雅黑" panose="020B0503020204020204" pitchFamily="34" charset="-122"/>
                <a:ea typeface="微软雅黑" panose="020B0503020204020204" pitchFamily="34" charset="-122"/>
              </a:rPr>
              <a:t>多维</a:t>
            </a:r>
            <a:r>
              <a:rPr lang="zh-CN" altLang="en-US" sz="2400" dirty="0">
                <a:latin typeface="微软雅黑" panose="020B0503020204020204" pitchFamily="34" charset="-122"/>
                <a:ea typeface="微软雅黑" panose="020B0503020204020204" pitchFamily="34" charset="-122"/>
              </a:rPr>
              <a:t>的数据</a:t>
            </a:r>
          </a:p>
        </p:txBody>
      </p:sp>
      <p:cxnSp>
        <p:nvCxnSpPr>
          <p:cNvPr id="7" name="直接箭头连接符 6"/>
          <p:cNvCxnSpPr/>
          <p:nvPr/>
        </p:nvCxnSpPr>
        <p:spPr>
          <a:xfrm flipH="1" flipV="1">
            <a:off x="6952343" y="5046387"/>
            <a:ext cx="696686" cy="2513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4325258" y="5297714"/>
            <a:ext cx="3265714" cy="706235"/>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4499430" y="6003949"/>
            <a:ext cx="3091542" cy="2427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4325257" y="5752622"/>
            <a:ext cx="3265715" cy="25132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矩形 19"/>
          <p:cNvSpPr/>
          <p:nvPr/>
        </p:nvSpPr>
        <p:spPr>
          <a:xfrm>
            <a:off x="702129" y="497284"/>
            <a:ext cx="10787743" cy="707886"/>
          </a:xfrm>
          <a:prstGeom prst="rect">
            <a:avLst/>
          </a:prstGeom>
        </p:spPr>
        <p:txBody>
          <a:bodyPr wrap="square">
            <a:spAutoFit/>
          </a:bodyPr>
          <a:lstStyle/>
          <a:p>
            <a:pPr algn="ctr"/>
            <a:r>
              <a:rPr lang="en-US" altLang="zh-CN" sz="4000" b="1" dirty="0" smtClean="0">
                <a:latin typeface="微软雅黑" panose="020B0503020204020204" pitchFamily="34" charset="-122"/>
                <a:ea typeface="微软雅黑" panose="020B0503020204020204" pitchFamily="34" charset="-122"/>
              </a:rPr>
              <a:t>2.1 </a:t>
            </a:r>
            <a:r>
              <a:rPr lang="en-US" altLang="zh-CN" sz="4000" b="1" dirty="0" err="1" smtClean="0">
                <a:latin typeface="微软雅黑" panose="020B0503020204020204" pitchFamily="34" charset="-122"/>
                <a:ea typeface="微软雅黑" panose="020B0503020204020204" pitchFamily="34" charset="-122"/>
              </a:rPr>
              <a:t>Numpy</a:t>
            </a:r>
            <a:r>
              <a:rPr lang="zh-CN" altLang="en-US" sz="4000" b="1" dirty="0" smtClean="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590414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569660"/>
          </a:xfrm>
          <a:prstGeom prst="rect">
            <a:avLst/>
          </a:prstGeom>
        </p:spPr>
        <p:txBody>
          <a:bodyPr wrap="square">
            <a:spAutoFit/>
          </a:bodyPr>
          <a:lstStyle/>
          <a:p>
            <a:r>
              <a:rPr lang="en-US" altLang="zh-CN" sz="2400" b="1" dirty="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pandas</a:t>
            </a:r>
            <a:r>
              <a:rPr lang="zh-CN" altLang="en-US" sz="2400" dirty="0">
                <a:latin typeface="微软雅黑" panose="020B0503020204020204" pitchFamily="34" charset="-122"/>
                <a:ea typeface="微软雅黑" panose="020B0503020204020204" pitchFamily="34" charset="-122"/>
              </a:rPr>
              <a:t>库中的快捷绘图技巧</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(6) </a:t>
            </a:r>
            <a:r>
              <a:rPr lang="zh-CN" altLang="en-US" sz="2400" dirty="0">
                <a:latin typeface="微软雅黑" panose="020B0503020204020204" pitchFamily="34" charset="-122"/>
                <a:ea typeface="微软雅黑" panose="020B0503020204020204" pitchFamily="34" charset="-122"/>
              </a:rPr>
              <a:t>中文显示问题</a:t>
            </a:r>
            <a:endParaRPr lang="en-US" altLang="zh-CN" sz="2400" dirty="0">
              <a:latin typeface="微软雅黑" panose="020B0503020204020204" pitchFamily="34" charset="-122"/>
              <a:ea typeface="微软雅黑" panose="020B0503020204020204" pitchFamily="34" charset="-122"/>
            </a:endParaRPr>
          </a:p>
          <a:p>
            <a:r>
              <a:rPr lang="en-US" altLang="zh-CN" sz="2400" dirty="0" err="1" smtClean="0">
                <a:latin typeface="微软雅黑" panose="020B0503020204020204" pitchFamily="34" charset="-122"/>
                <a:ea typeface="微软雅黑" panose="020B0503020204020204" pitchFamily="34" charset="-122"/>
              </a:rPr>
              <a:t>SimHei</a:t>
            </a:r>
            <a:r>
              <a:rPr lang="zh-CN" altLang="en-US" sz="2400" dirty="0">
                <a:latin typeface="微软雅黑" panose="020B0503020204020204" pitchFamily="34" charset="-122"/>
                <a:ea typeface="微软雅黑" panose="020B0503020204020204" pitchFamily="34" charset="-122"/>
              </a:rPr>
              <a:t>是黑体的英文翻译，如果想采用其他字体，可参考下面的字体英文对照表：</a:t>
            </a:r>
            <a:endParaRPr lang="zh-CN" altLang="en-US" sz="2400" dirty="0" smtClean="0">
              <a:latin typeface="微软雅黑" panose="020B0503020204020204" pitchFamily="34" charset="-122"/>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1948138431"/>
              </p:ext>
            </p:extLst>
          </p:nvPr>
        </p:nvGraphicFramePr>
        <p:xfrm>
          <a:off x="3467100" y="3384074"/>
          <a:ext cx="5257800" cy="3093720"/>
        </p:xfrm>
        <a:graphic>
          <a:graphicData uri="http://schemas.openxmlformats.org/drawingml/2006/table">
            <a:tbl>
              <a:tblPr>
                <a:tableStyleId>{2D5ABB26-0587-4C30-8999-92F81FD0307C}</a:tableStyleId>
              </a:tblPr>
              <a:tblGrid>
                <a:gridCol w="2628900"/>
                <a:gridCol w="2628900"/>
              </a:tblGrid>
              <a:tr h="285750">
                <a:tc>
                  <a:txBody>
                    <a:bodyPr/>
                    <a:lstStyle/>
                    <a:p>
                      <a:pPr algn="ctr" fontAlgn="ctr"/>
                      <a:r>
                        <a:rPr lang="zh-CN" altLang="en-US" sz="2400" dirty="0">
                          <a:effectLst/>
                          <a:latin typeface="微软雅黑" panose="020B0503020204020204" pitchFamily="34" charset="-122"/>
                          <a:ea typeface="微软雅黑" panose="020B0503020204020204" pitchFamily="34" charset="-122"/>
                        </a:rPr>
                        <a:t>黑体</a:t>
                      </a:r>
                      <a:endParaRPr lang="zh-CN" altLang="en-US" sz="2400" dirty="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latin typeface="微软雅黑" panose="020B0503020204020204" pitchFamily="34" charset="-122"/>
                          <a:ea typeface="微软雅黑" panose="020B0503020204020204" pitchFamily="34" charset="-122"/>
                        </a:rPr>
                        <a:t>SimHei</a:t>
                      </a:r>
                      <a:endParaRPr lang="en-US" sz="240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zh-CN" altLang="en-US" sz="2400" dirty="0">
                          <a:effectLst/>
                          <a:latin typeface="微软雅黑" panose="020B0503020204020204" pitchFamily="34" charset="-122"/>
                          <a:ea typeface="微软雅黑" panose="020B0503020204020204" pitchFamily="34" charset="-122"/>
                        </a:rPr>
                        <a:t>微软雅黑</a:t>
                      </a:r>
                      <a:endParaRPr lang="zh-CN" altLang="en-US" sz="2400" dirty="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latin typeface="微软雅黑" panose="020B0503020204020204" pitchFamily="34" charset="-122"/>
                          <a:ea typeface="微软雅黑" panose="020B0503020204020204" pitchFamily="34" charset="-122"/>
                        </a:rPr>
                        <a:t>Microsoft YaHei</a:t>
                      </a:r>
                      <a:endParaRPr lang="en-US" sz="240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zh-CN" altLang="en-US" sz="2400" dirty="0">
                          <a:effectLst/>
                          <a:latin typeface="微软雅黑" panose="020B0503020204020204" pitchFamily="34" charset="-122"/>
                          <a:ea typeface="微软雅黑" panose="020B0503020204020204" pitchFamily="34" charset="-122"/>
                        </a:rPr>
                        <a:t>新宋体</a:t>
                      </a:r>
                      <a:endParaRPr lang="zh-CN" altLang="en-US" sz="2400" dirty="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a:effectLst/>
                          <a:latin typeface="微软雅黑" panose="020B0503020204020204" pitchFamily="34" charset="-122"/>
                          <a:ea typeface="微软雅黑" panose="020B0503020204020204" pitchFamily="34" charset="-122"/>
                        </a:rPr>
                        <a:t>NSimSun</a:t>
                      </a:r>
                      <a:endParaRPr lang="en-US" sz="240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zh-CN" altLang="en-US" sz="2400" dirty="0">
                          <a:effectLst/>
                          <a:latin typeface="微软雅黑" panose="020B0503020204020204" pitchFamily="34" charset="-122"/>
                          <a:ea typeface="微软雅黑" panose="020B0503020204020204" pitchFamily="34" charset="-122"/>
                        </a:rPr>
                        <a:t>新细明体</a:t>
                      </a:r>
                      <a:endParaRPr lang="zh-CN" altLang="en-US" sz="2400" dirty="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err="1">
                          <a:effectLst/>
                          <a:latin typeface="微软雅黑" panose="020B0503020204020204" pitchFamily="34" charset="-122"/>
                          <a:ea typeface="微软雅黑" panose="020B0503020204020204" pitchFamily="34" charset="-122"/>
                        </a:rPr>
                        <a:t>PMingLiU</a:t>
                      </a:r>
                      <a:endParaRPr lang="en-US" sz="2400" dirty="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细明体</a:t>
                      </a:r>
                      <a:endParaRPr lang="zh-CN" altLang="en-US" sz="240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err="1">
                          <a:effectLst/>
                          <a:latin typeface="微软雅黑" panose="020B0503020204020204" pitchFamily="34" charset="-122"/>
                          <a:ea typeface="微软雅黑" panose="020B0503020204020204" pitchFamily="34" charset="-122"/>
                        </a:rPr>
                        <a:t>MingLiU</a:t>
                      </a:r>
                      <a:endParaRPr lang="en-US" sz="2400" dirty="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仿宋</a:t>
                      </a:r>
                      <a:endParaRPr lang="zh-CN" altLang="en-US" sz="240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err="1">
                          <a:effectLst/>
                          <a:latin typeface="微软雅黑" panose="020B0503020204020204" pitchFamily="34" charset="-122"/>
                          <a:ea typeface="微软雅黑" panose="020B0503020204020204" pitchFamily="34" charset="-122"/>
                        </a:rPr>
                        <a:t>FangSong</a:t>
                      </a:r>
                      <a:endParaRPr lang="en-US" sz="2400" dirty="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85750">
                <a:tc>
                  <a:txBody>
                    <a:bodyPr/>
                    <a:lstStyle/>
                    <a:p>
                      <a:pPr algn="ctr" fontAlgn="ctr"/>
                      <a:r>
                        <a:rPr lang="zh-CN" altLang="en-US" sz="2400">
                          <a:effectLst/>
                          <a:latin typeface="微软雅黑" panose="020B0503020204020204" pitchFamily="34" charset="-122"/>
                          <a:ea typeface="微软雅黑" panose="020B0503020204020204" pitchFamily="34" charset="-122"/>
                        </a:rPr>
                        <a:t>楷体</a:t>
                      </a:r>
                      <a:endParaRPr lang="zh-CN" altLang="en-US" sz="240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dirty="0" err="1">
                          <a:effectLst/>
                          <a:latin typeface="微软雅黑" panose="020B0503020204020204" pitchFamily="34" charset="-122"/>
                          <a:ea typeface="微软雅黑" panose="020B0503020204020204" pitchFamily="34" charset="-122"/>
                        </a:rPr>
                        <a:t>KaiTi</a:t>
                      </a:r>
                      <a:endParaRPr lang="en-US" sz="2400" dirty="0">
                        <a:solidFill>
                          <a:srgbClr val="4F4F4F"/>
                        </a:solidFill>
                        <a:effectLst/>
                        <a:latin typeface="微软雅黑" panose="020B0503020204020204" pitchFamily="34" charset="-122"/>
                        <a:ea typeface="微软雅黑" panose="020B0503020204020204" pitchFamily="34" charset="-122"/>
                      </a:endParaRPr>
                    </a:p>
                  </a:txBody>
                  <a:tcPr marL="0" marR="0" marT="38100" marB="381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28618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341632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绘制多</a:t>
            </a:r>
            <a:r>
              <a:rPr lang="zh-CN" altLang="en-US" sz="2400" dirty="0" smtClean="0">
                <a:latin typeface="微软雅黑" panose="020B0503020204020204" pitchFamily="34" charset="-122"/>
                <a:ea typeface="微软雅黑" panose="020B0503020204020204" pitchFamily="34" charset="-122"/>
              </a:rPr>
              <a:t>图</a:t>
            </a:r>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有关详细信息，请访问网站</a:t>
            </a:r>
            <a:r>
              <a:rPr lang="zh-CN" altLang="en-US" sz="2400" dirty="0" smtClean="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hlinkClick r:id="rId2"/>
              </a:rPr>
              <a:t>https://blog.csdn.net/qq_42379006/article/details/80818626</a:t>
            </a:r>
            <a:endParaRPr lang="en-US" altLang="zh-CN" sz="2400" dirty="0" smtClean="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如下图所示，有时我们需要在一张画布上输出多个图形，在</a:t>
            </a:r>
            <a:r>
              <a:rPr lang="en-US" altLang="zh-CN" sz="2400" dirty="0" err="1">
                <a:latin typeface="微软雅黑" panose="020B0503020204020204" pitchFamily="34" charset="-122"/>
                <a:ea typeface="微软雅黑" panose="020B0503020204020204" pitchFamily="34" charset="-122"/>
              </a:rPr>
              <a:t>Matplotlib</a:t>
            </a:r>
            <a:r>
              <a:rPr lang="zh-CN" altLang="en-US" sz="2400" dirty="0">
                <a:latin typeface="微软雅黑" panose="020B0503020204020204" pitchFamily="34" charset="-122"/>
                <a:ea typeface="微软雅黑" panose="020B0503020204020204" pitchFamily="34" charset="-122"/>
              </a:rPr>
              <a:t>库中有当前的图形（</a:t>
            </a:r>
            <a:r>
              <a:rPr lang="en-US" altLang="zh-CN" sz="2400" dirty="0">
                <a:latin typeface="微软雅黑" panose="020B0503020204020204" pitchFamily="34" charset="-122"/>
                <a:ea typeface="微软雅黑" panose="020B0503020204020204" pitchFamily="34" charset="-122"/>
              </a:rPr>
              <a:t>figure</a:t>
            </a:r>
            <a:r>
              <a:rPr lang="zh-CN" altLang="en-US" sz="2400" dirty="0">
                <a:latin typeface="微软雅黑" panose="020B0503020204020204" pitchFamily="34" charset="-122"/>
                <a:ea typeface="微软雅黑" panose="020B0503020204020204" pitchFamily="34" charset="-122"/>
              </a:rPr>
              <a:t>）以及当前轴（</a:t>
            </a:r>
            <a:r>
              <a:rPr lang="en-US" altLang="zh-CN" sz="2400" dirty="0">
                <a:latin typeface="微软雅黑" panose="020B0503020204020204" pitchFamily="34" charset="-122"/>
                <a:ea typeface="微软雅黑" panose="020B0503020204020204" pitchFamily="34" charset="-122"/>
              </a:rPr>
              <a:t>axes</a:t>
            </a:r>
            <a:r>
              <a:rPr lang="zh-CN" altLang="en-US" sz="2400" dirty="0">
                <a:latin typeface="微软雅黑" panose="020B0503020204020204" pitchFamily="34" charset="-122"/>
                <a:ea typeface="微软雅黑" panose="020B0503020204020204" pitchFamily="34" charset="-122"/>
              </a:rPr>
              <a:t>）概念，其对应的就是当前画布以及当前子图，在一张画布（</a:t>
            </a:r>
            <a:r>
              <a:rPr lang="en-US" altLang="zh-CN" sz="2400" dirty="0">
                <a:latin typeface="微软雅黑" panose="020B0503020204020204" pitchFamily="34" charset="-122"/>
                <a:ea typeface="微软雅黑" panose="020B0503020204020204" pitchFamily="34" charset="-122"/>
              </a:rPr>
              <a:t>figure</a:t>
            </a:r>
            <a:r>
              <a:rPr lang="zh-CN" altLang="en-US" sz="2400" dirty="0">
                <a:latin typeface="微软雅黑" panose="020B0503020204020204" pitchFamily="34" charset="-122"/>
                <a:ea typeface="微软雅黑" panose="020B0503020204020204" pitchFamily="34" charset="-122"/>
              </a:rPr>
              <a:t>）上可以绘制多个子图（</a:t>
            </a:r>
            <a:r>
              <a:rPr lang="en-US" altLang="zh-CN" sz="2400" dirty="0">
                <a:latin typeface="微软雅黑" panose="020B0503020204020204" pitchFamily="34" charset="-122"/>
                <a:ea typeface="微软雅黑" panose="020B0503020204020204" pitchFamily="34" charset="-122"/>
              </a:rPr>
              <a:t>axes</a:t>
            </a:r>
            <a:r>
              <a:rPr lang="zh-CN" altLang="en-US" sz="2400" dirty="0">
                <a:latin typeface="微软雅黑" panose="020B0503020204020204" pitchFamily="34" charset="-122"/>
                <a:ea typeface="微软雅黑" panose="020B0503020204020204" pitchFamily="34" charset="-122"/>
              </a:rPr>
              <a:t>）。绘制多图通常采用</a:t>
            </a:r>
            <a:r>
              <a:rPr lang="en-US" altLang="zh-CN" sz="2400" dirty="0">
                <a:latin typeface="微软雅黑" panose="020B0503020204020204" pitchFamily="34" charset="-122"/>
                <a:ea typeface="微软雅黑" panose="020B0503020204020204" pitchFamily="34" charset="-122"/>
              </a:rPr>
              <a:t>subplot()</a:t>
            </a:r>
            <a:r>
              <a:rPr lang="zh-CN" altLang="en-US" sz="2400" dirty="0">
                <a:latin typeface="微软雅黑" panose="020B0503020204020204" pitchFamily="34" charset="-122"/>
                <a:ea typeface="微软雅黑" panose="020B0503020204020204" pitchFamily="34" charset="-122"/>
              </a:rPr>
              <a:t>函数或</a:t>
            </a:r>
            <a:r>
              <a:rPr lang="en-US" altLang="zh-CN" sz="2400" dirty="0">
                <a:latin typeface="微软雅黑" panose="020B0503020204020204" pitchFamily="34" charset="-122"/>
                <a:ea typeface="微软雅黑" panose="020B0503020204020204" pitchFamily="34" charset="-122"/>
              </a:rPr>
              <a:t>subplots()</a:t>
            </a:r>
            <a:r>
              <a:rPr lang="zh-CN" altLang="en-US" sz="2400" dirty="0" smtClean="0">
                <a:latin typeface="微软雅黑" panose="020B0503020204020204" pitchFamily="34" charset="-122"/>
                <a:ea typeface="微软雅黑" panose="020B0503020204020204" pitchFamily="34" charset="-122"/>
              </a:rPr>
              <a:t>函数</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211703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83099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绘制多</a:t>
            </a:r>
            <a:r>
              <a:rPr lang="zh-CN" altLang="en-US" sz="2400" dirty="0" smtClean="0">
                <a:latin typeface="微软雅黑" panose="020B0503020204020204" pitchFamily="34" charset="-122"/>
                <a:ea typeface="微软雅黑" panose="020B0503020204020204" pitchFamily="34" charset="-122"/>
              </a:rPr>
              <a:t>图</a:t>
            </a:r>
            <a:endParaRPr lang="en-US" altLang="zh-CN" sz="2400" dirty="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13314" name="Picture 2" descr="https://uploader.shimo.im/f/MZH7f7eX4sAg6ZvA.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2670" y="2432577"/>
            <a:ext cx="7746660" cy="40454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6492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93899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绘制多</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首先来讲解</a:t>
            </a:r>
            <a:r>
              <a:rPr lang="en-US" altLang="zh-CN" sz="2400" dirty="0">
                <a:latin typeface="微软雅黑" panose="020B0503020204020204" pitchFamily="34" charset="-122"/>
                <a:ea typeface="微软雅黑" panose="020B0503020204020204" pitchFamily="34" charset="-122"/>
              </a:rPr>
              <a:t>subplot()</a:t>
            </a:r>
            <a:r>
              <a:rPr lang="zh-CN" altLang="en-US" sz="2400" dirty="0">
                <a:latin typeface="微软雅黑" panose="020B0503020204020204" pitchFamily="34" charset="-122"/>
                <a:ea typeface="微软雅黑" panose="020B0503020204020204" pitchFamily="34" charset="-122"/>
              </a:rPr>
              <a:t>函数，如下图所示，它通常含有三个参数，子图的行数、列数以及第几个子图，例如</a:t>
            </a:r>
            <a:r>
              <a:rPr lang="en-US" altLang="zh-CN" sz="2400" dirty="0">
                <a:latin typeface="微软雅黑" panose="020B0503020204020204" pitchFamily="34" charset="-122"/>
                <a:ea typeface="微软雅黑" panose="020B0503020204020204" pitchFamily="34" charset="-122"/>
              </a:rPr>
              <a:t>subplot(221)</a:t>
            </a:r>
            <a:r>
              <a:rPr lang="zh-CN" altLang="en-US" sz="2400" dirty="0">
                <a:latin typeface="微软雅黑" panose="020B0503020204020204" pitchFamily="34" charset="-122"/>
                <a:ea typeface="微软雅黑" panose="020B0503020204020204" pitchFamily="34" charset="-122"/>
              </a:rPr>
              <a:t>表示的就是绘制</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行</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列的子图（共</a:t>
            </a:r>
            <a:r>
              <a:rPr lang="en-US" altLang="zh-CN" sz="2400" dirty="0">
                <a:latin typeface="微软雅黑" panose="020B0503020204020204" pitchFamily="34" charset="-122"/>
                <a:ea typeface="微软雅黑" panose="020B0503020204020204" pitchFamily="34" charset="-122"/>
              </a:rPr>
              <a:t>4</a:t>
            </a:r>
            <a:r>
              <a:rPr lang="zh-CN" altLang="en-US" sz="2400" dirty="0">
                <a:latin typeface="微软雅黑" panose="020B0503020204020204" pitchFamily="34" charset="-122"/>
                <a:ea typeface="微软雅黑" panose="020B0503020204020204" pitchFamily="34" charset="-122"/>
              </a:rPr>
              <a:t>个子图），并在第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个子图上进行绘图。</a:t>
            </a:r>
            <a:endParaRPr lang="en-US" altLang="zh-CN" sz="2400" dirty="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16386" name="Picture 2" descr="https://uploader.shimo.im/f/duzkow47Y5koePsG.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212" y="3579166"/>
            <a:ext cx="5743575" cy="2876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8623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绘制多</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演示代码如下：</a:t>
            </a:r>
            <a:endParaRPr lang="en-US" altLang="zh-CN" sz="2400" dirty="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6588" y="1719274"/>
            <a:ext cx="6468155" cy="50260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309942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566400" cy="1200329"/>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绘制多</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绘制结果如下图所示：</a:t>
            </a:r>
            <a:endParaRPr lang="en-US" altLang="zh-CN" sz="2400" dirty="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18434" name="Picture 2" descr="https://uploader.shimo.im/f/quMfkS48XwwU3JEs.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6871" y="1640174"/>
            <a:ext cx="5940425" cy="4058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81894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3598181" cy="3785652"/>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绘制多</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为了</a:t>
            </a:r>
            <a:r>
              <a:rPr lang="zh-CN" altLang="en-US" sz="2400" dirty="0" smtClean="0">
                <a:latin typeface="微软雅黑" panose="020B0503020204020204" pitchFamily="34" charset="-122"/>
                <a:ea typeface="微软雅黑" panose="020B0503020204020204" pitchFamily="34" charset="-122"/>
              </a:rPr>
              <a:t>加强</a:t>
            </a:r>
            <a:r>
              <a:rPr lang="zh-CN" altLang="en-US" sz="2400" dirty="0">
                <a:latin typeface="微软雅黑" panose="020B0503020204020204" pitchFamily="34" charset="-122"/>
                <a:ea typeface="微软雅黑" panose="020B0503020204020204" pitchFamily="34" charset="-122"/>
              </a:rPr>
              <a:t>大家对</a:t>
            </a:r>
            <a:r>
              <a:rPr lang="zh-CN" altLang="en-US" sz="2400" dirty="0" smtClean="0">
                <a:latin typeface="微软雅黑" panose="020B0503020204020204" pitchFamily="34" charset="-122"/>
                <a:ea typeface="微软雅黑" panose="020B0503020204020204" pitchFamily="34" charset="-122"/>
              </a:rPr>
              <a:t>画布</a:t>
            </a:r>
            <a:r>
              <a:rPr lang="en-US" altLang="zh-CN" sz="2400" dirty="0" smtClean="0">
                <a:latin typeface="微软雅黑" panose="020B0503020204020204" pitchFamily="34" charset="-122"/>
                <a:ea typeface="微软雅黑" panose="020B0503020204020204" pitchFamily="34" charset="-122"/>
              </a:rPr>
              <a:t>(figure</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和子图</a:t>
            </a:r>
            <a:r>
              <a:rPr lang="en-US" altLang="zh-CN" sz="2400" dirty="0" smtClean="0">
                <a:latin typeface="微软雅黑" panose="020B0503020204020204" pitchFamily="34" charset="-122"/>
                <a:ea typeface="微软雅黑" panose="020B0503020204020204" pitchFamily="34" charset="-122"/>
              </a:rPr>
              <a:t>(axes</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的</a:t>
            </a:r>
            <a:r>
              <a:rPr lang="zh-CN" altLang="en-US" sz="2400" dirty="0">
                <a:latin typeface="微软雅黑" panose="020B0503020204020204" pitchFamily="34" charset="-122"/>
                <a:ea typeface="微软雅黑" panose="020B0503020204020204" pitchFamily="34" charset="-122"/>
              </a:rPr>
              <a:t>理解，我们通过下面的代码来做一个简单演示</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其中第</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行代码设置每一个画布大小为</a:t>
            </a:r>
            <a:r>
              <a:rPr lang="en-US" altLang="zh-CN" sz="2400" dirty="0">
                <a:latin typeface="微软雅黑" panose="020B0503020204020204" pitchFamily="34" charset="-122"/>
                <a:ea typeface="微软雅黑" panose="020B0503020204020204" pitchFamily="34" charset="-122"/>
              </a:rPr>
              <a:t>800*400</a:t>
            </a:r>
            <a:r>
              <a:rPr lang="zh-CN" altLang="en-US" sz="2400" dirty="0">
                <a:latin typeface="微软雅黑" panose="020B0503020204020204" pitchFamily="34" charset="-122"/>
                <a:ea typeface="微软雅黑" panose="020B0503020204020204" pitchFamily="34" charset="-122"/>
              </a:rPr>
              <a:t>像素；</a:t>
            </a:r>
            <a:endParaRPr lang="en-US" altLang="zh-CN" sz="2400" dirty="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0981" y="1756288"/>
            <a:ext cx="7147011" cy="41219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379604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3598181" cy="830997"/>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绘制多</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20482" name="Picture 2" descr="https://uploader.shimo.im/f/lNye328NBU0Fgsmm.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9619" y="1640174"/>
            <a:ext cx="5270048" cy="47617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34475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261600" cy="2308324"/>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绘制多</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在使用</a:t>
            </a:r>
            <a:r>
              <a:rPr lang="en-US" altLang="zh-CN" sz="2400" dirty="0">
                <a:latin typeface="微软雅黑" panose="020B0503020204020204" pitchFamily="34" charset="-122"/>
                <a:ea typeface="微软雅黑" panose="020B0503020204020204" pitchFamily="34" charset="-122"/>
              </a:rPr>
              <a:t>subplot()</a:t>
            </a:r>
            <a:r>
              <a:rPr lang="zh-CN" altLang="en-US" sz="2400" dirty="0">
                <a:latin typeface="微软雅黑" panose="020B0503020204020204" pitchFamily="34" charset="-122"/>
                <a:ea typeface="微软雅黑" panose="020B0503020204020204" pitchFamily="34" charset="-122"/>
              </a:rPr>
              <a:t>函数的时候，每次在新的子图上画图时，都得调用</a:t>
            </a:r>
            <a:r>
              <a:rPr lang="en-US" altLang="zh-CN" sz="2400" dirty="0">
                <a:latin typeface="微软雅黑" panose="020B0503020204020204" pitchFamily="34" charset="-122"/>
                <a:ea typeface="微软雅黑" panose="020B0503020204020204" pitchFamily="34" charset="-122"/>
              </a:rPr>
              <a:t>subplot()</a:t>
            </a:r>
            <a:r>
              <a:rPr lang="zh-CN" altLang="en-US" sz="2400" dirty="0">
                <a:latin typeface="微软雅黑" panose="020B0503020204020204" pitchFamily="34" charset="-122"/>
                <a:ea typeface="微软雅黑" panose="020B0503020204020204" pitchFamily="34" charset="-122"/>
              </a:rPr>
              <a:t>函数，例如第四个子图就得写成</a:t>
            </a:r>
            <a:r>
              <a:rPr lang="en-US" altLang="zh-CN" sz="2400" dirty="0">
                <a:latin typeface="微软雅黑" panose="020B0503020204020204" pitchFamily="34" charset="-122"/>
                <a:ea typeface="微软雅黑" panose="020B0503020204020204" pitchFamily="34" charset="-122"/>
              </a:rPr>
              <a:t>ax4 = </a:t>
            </a:r>
            <a:r>
              <a:rPr lang="en-US" altLang="zh-CN" sz="2400" dirty="0" err="1">
                <a:latin typeface="微软雅黑" panose="020B0503020204020204" pitchFamily="34" charset="-122"/>
                <a:ea typeface="微软雅黑" panose="020B0503020204020204" pitchFamily="34" charset="-122"/>
              </a:rPr>
              <a:t>plt.subplot</a:t>
            </a:r>
            <a:r>
              <a:rPr lang="en-US" altLang="zh-CN" sz="2400" dirty="0">
                <a:latin typeface="微软雅黑" panose="020B0503020204020204" pitchFamily="34" charset="-122"/>
                <a:ea typeface="微软雅黑" panose="020B0503020204020204" pitchFamily="34" charset="-122"/>
              </a:rPr>
              <a:t>(224)</a:t>
            </a:r>
            <a:r>
              <a:rPr lang="zh-CN" altLang="en-US" sz="2400" dirty="0">
                <a:latin typeface="微软雅黑" panose="020B0503020204020204" pitchFamily="34" charset="-122"/>
                <a:ea typeface="微软雅黑" panose="020B0503020204020204" pitchFamily="34" charset="-122"/>
              </a:rPr>
              <a:t>，那有没有什么办法，一次性就生成多个子图呢？这时候就可以用到</a:t>
            </a:r>
            <a:r>
              <a:rPr lang="en-US" altLang="zh-CN" sz="2400" dirty="0">
                <a:latin typeface="微软雅黑" panose="020B0503020204020204" pitchFamily="34" charset="-122"/>
                <a:ea typeface="微软雅黑" panose="020B0503020204020204" pitchFamily="34" charset="-122"/>
                <a:hlinkClick r:id="rId2"/>
              </a:rPr>
              <a:t>subplots()</a:t>
            </a:r>
            <a:r>
              <a:rPr lang="zh-CN" altLang="en-US" sz="2400" dirty="0">
                <a:latin typeface="微软雅黑" panose="020B0503020204020204" pitchFamily="34" charset="-122"/>
                <a:ea typeface="微软雅黑" panose="020B0503020204020204" pitchFamily="34" charset="-122"/>
                <a:hlinkClick r:id="rId2"/>
              </a:rPr>
              <a:t>函数</a:t>
            </a:r>
            <a:r>
              <a:rPr lang="zh-CN" altLang="en-US" sz="2400" dirty="0">
                <a:latin typeface="微软雅黑" panose="020B0503020204020204" pitchFamily="34" charset="-122"/>
                <a:ea typeface="微软雅黑" panose="020B0503020204020204" pitchFamily="34" charset="-122"/>
              </a:rPr>
              <a:t>，代码如下：</a:t>
            </a:r>
            <a:endParaRPr lang="en-US" altLang="zh-CN"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3913" y="3948498"/>
            <a:ext cx="7264173" cy="24445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0036514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2800" y="1640174"/>
            <a:ext cx="10261600" cy="1569660"/>
          </a:xfrm>
          <a:prstGeom prst="rect">
            <a:avLst/>
          </a:prstGeom>
        </p:spPr>
        <p:txBody>
          <a:bodyPr wrap="square">
            <a:spAutoFit/>
          </a:bodyPr>
          <a:lstStyle/>
          <a:p>
            <a:r>
              <a:rPr lang="en-US" altLang="zh-CN" sz="2400" b="1" dirty="0" smtClean="0">
                <a:latin typeface="微软雅黑" panose="020B0503020204020204" pitchFamily="34" charset="-122"/>
                <a:ea typeface="微软雅黑" panose="020B0503020204020204" pitchFamily="34" charset="-122"/>
              </a:rPr>
              <a:t>2.3.1 </a:t>
            </a:r>
            <a:r>
              <a:rPr lang="zh-CN" altLang="en-US" sz="2400" b="1" dirty="0">
                <a:latin typeface="微软雅黑" panose="020B0503020204020204" pitchFamily="34" charset="-122"/>
                <a:ea typeface="微软雅黑" panose="020B0503020204020204" pitchFamily="34" charset="-122"/>
              </a:rPr>
              <a:t>数据可视化基础</a:t>
            </a:r>
            <a:endParaRPr lang="en-US" altLang="zh-CN" sz="2400" dirty="0" smtClean="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(7) </a:t>
            </a:r>
            <a:r>
              <a:rPr lang="zh-CN" altLang="en-US" sz="2400" dirty="0">
                <a:latin typeface="微软雅黑" panose="020B0503020204020204" pitchFamily="34" charset="-122"/>
                <a:ea typeface="微软雅黑" panose="020B0503020204020204" pitchFamily="34" charset="-122"/>
              </a:rPr>
              <a:t>绘制多</a:t>
            </a:r>
            <a:r>
              <a:rPr lang="zh-CN" altLang="en-US" sz="2400" dirty="0" smtClean="0">
                <a:latin typeface="微软雅黑" panose="020B0503020204020204" pitchFamily="34" charset="-122"/>
                <a:ea typeface="微软雅黑" panose="020B0503020204020204" pitchFamily="34" charset="-122"/>
              </a:rPr>
              <a:t>图</a:t>
            </a:r>
            <a:endParaRPr lang="en-US" altLang="zh-CN" sz="2400" dirty="0" smtClean="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rPr>
              <a:t>最终绘制结果</a:t>
            </a:r>
            <a:r>
              <a:rPr lang="zh-CN" altLang="en-US" sz="2400" dirty="0" smtClean="0">
                <a:latin typeface="微软雅黑" panose="020B0503020204020204" pitchFamily="34" charset="-122"/>
                <a:ea typeface="微软雅黑" panose="020B0503020204020204" pitchFamily="34" charset="-122"/>
              </a:rPr>
              <a:t>如图</a:t>
            </a:r>
            <a:r>
              <a:rPr lang="zh-CN" altLang="en-US" sz="2400" dirty="0">
                <a:latin typeface="微软雅黑" panose="020B0503020204020204" pitchFamily="34" charset="-122"/>
                <a:ea typeface="微软雅黑" panose="020B0503020204020204" pitchFamily="34" charset="-122"/>
              </a:rPr>
              <a:t>所示：</a:t>
            </a:r>
            <a:endParaRPr lang="en-US" altLang="zh-CN" sz="2400" dirty="0" smtClean="0">
              <a:latin typeface="微软雅黑" panose="020B0503020204020204" pitchFamily="34" charset="-122"/>
              <a:ea typeface="微软雅黑" panose="020B0503020204020204" pitchFamily="34" charset="-122"/>
            </a:endParaRPr>
          </a:p>
        </p:txBody>
      </p:sp>
      <p:sp>
        <p:nvSpPr>
          <p:cNvPr id="5" name="矩形 4"/>
          <p:cNvSpPr/>
          <p:nvPr/>
        </p:nvSpPr>
        <p:spPr>
          <a:xfrm>
            <a:off x="2302334" y="497284"/>
            <a:ext cx="7587333" cy="707886"/>
          </a:xfrm>
          <a:prstGeom prst="rect">
            <a:avLst/>
          </a:prstGeom>
        </p:spPr>
        <p:txBody>
          <a:bodyPr wrap="none">
            <a:spAutoFit/>
          </a:bodyPr>
          <a:lstStyle/>
          <a:p>
            <a:r>
              <a:rPr lang="en-US" altLang="zh-CN" sz="4000" b="1" dirty="0">
                <a:latin typeface="微软雅黑" panose="020B0503020204020204" pitchFamily="34" charset="-122"/>
                <a:ea typeface="微软雅黑" panose="020B0503020204020204" pitchFamily="34" charset="-122"/>
              </a:rPr>
              <a:t>2.3 </a:t>
            </a:r>
            <a:r>
              <a:rPr lang="en-US" altLang="zh-CN" sz="4000" b="1" dirty="0" err="1">
                <a:latin typeface="微软雅黑" panose="020B0503020204020204" pitchFamily="34" charset="-122"/>
                <a:ea typeface="微软雅黑" panose="020B0503020204020204" pitchFamily="34" charset="-122"/>
              </a:rPr>
              <a:t>Matplotlib</a:t>
            </a:r>
            <a:r>
              <a:rPr lang="en-US" altLang="zh-CN" sz="4000" b="1" dirty="0" smtClean="0">
                <a:latin typeface="微软雅黑" panose="020B0503020204020204" pitchFamily="34" charset="-122"/>
                <a:ea typeface="微软雅黑" panose="020B0503020204020204" pitchFamily="34" charset="-122"/>
              </a:rPr>
              <a:t> </a:t>
            </a:r>
            <a:r>
              <a:rPr lang="zh-CN" altLang="en-US" sz="4000" b="1" dirty="0">
                <a:latin typeface="微软雅黑" panose="020B0503020204020204" pitchFamily="34" charset="-122"/>
                <a:ea typeface="微软雅黑" panose="020B0503020204020204" pitchFamily="34" charset="-122"/>
              </a:rPr>
              <a:t>数据</a:t>
            </a:r>
            <a:r>
              <a:rPr lang="zh-CN" altLang="en-US" sz="4000" b="1" dirty="0" smtClean="0">
                <a:latin typeface="微软雅黑" panose="020B0503020204020204" pitchFamily="34" charset="-122"/>
                <a:ea typeface="微软雅黑" panose="020B0503020204020204" pitchFamily="34" charset="-122"/>
              </a:rPr>
              <a:t>可视化</a:t>
            </a:r>
            <a:r>
              <a:rPr lang="zh-CN" altLang="en-US" sz="4000" b="1" dirty="0">
                <a:latin typeface="微软雅黑" panose="020B0503020204020204" pitchFamily="34" charset="-122"/>
                <a:ea typeface="微软雅黑" panose="020B0503020204020204" pitchFamily="34" charset="-122"/>
              </a:rPr>
              <a:t>基础</a:t>
            </a:r>
            <a:endParaRPr lang="en-US" altLang="zh-CN" sz="4000" b="1" dirty="0">
              <a:latin typeface="微软雅黑" panose="020B0503020204020204" pitchFamily="34" charset="-122"/>
              <a:ea typeface="微软雅黑" panose="020B0503020204020204" pitchFamily="34" charset="-122"/>
            </a:endParaRPr>
          </a:p>
        </p:txBody>
      </p:sp>
      <p:pic>
        <p:nvPicPr>
          <p:cNvPr id="22530" name="Picture 2" descr="https://uploader.shimo.im/f/YQFCydqEazoMwQzD.png!orig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145" y="1640174"/>
            <a:ext cx="6448425" cy="5008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35803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5141</TotalTime>
  <Words>7483</Words>
  <Application>Microsoft Office PowerPoint</Application>
  <PresentationFormat>自定义</PresentationFormat>
  <Paragraphs>1030</Paragraphs>
  <Slides>132</Slides>
  <Notes>0</Notes>
  <HiddenSlides>0</HiddenSlides>
  <MMClips>0</MMClips>
  <ScaleCrop>false</ScaleCrop>
  <HeadingPairs>
    <vt:vector size="4" baseType="variant">
      <vt:variant>
        <vt:lpstr>主题</vt:lpstr>
      </vt:variant>
      <vt:variant>
        <vt:i4>1</vt:i4>
      </vt:variant>
      <vt:variant>
        <vt:lpstr>幻灯片标题</vt:lpstr>
      </vt:variant>
      <vt:variant>
        <vt:i4>132</vt:i4>
      </vt:variant>
    </vt:vector>
  </HeadingPairs>
  <TitlesOfParts>
    <vt:vector size="133"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Yutao Wang</dc:creator>
  <cp:lastModifiedBy>李玉雷</cp:lastModifiedBy>
  <cp:revision>166</cp:revision>
  <dcterms:created xsi:type="dcterms:W3CDTF">2020-01-08T06:45:46Z</dcterms:created>
  <dcterms:modified xsi:type="dcterms:W3CDTF">2020-03-27T04:38:06Z</dcterms:modified>
</cp:coreProperties>
</file>