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2"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74" autoAdjust="0"/>
  </p:normalViewPr>
  <p:slideViewPr>
    <p:cSldViewPr snapToGrid="0">
      <p:cViewPr>
        <p:scale>
          <a:sx n="66" d="100"/>
          <a:sy n="66" d="100"/>
        </p:scale>
        <p:origin x="-86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2E86E7F-B078-4D31-AF6E-03C27CB9C78B}"/>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B514B75-0FE9-4C37-AABD-3BC5B8812861}"/>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D25C5FD-32FD-4733-992B-8AA1577417AB}"/>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1A23B20-500B-44A2-913E-0F8B76761527}"/>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846C6D81-704E-4608-9088-DC94112470BF}"/>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6F23E878-28F5-459D-8388-31D4A58DCF91}"/>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xmlns=""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71909DFE-0279-4AC0-9890-D6A21AA2BBDD}"/>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8" name="页脚占位符 7">
            <a:extLst>
              <a:ext uri="{FF2B5EF4-FFF2-40B4-BE49-F238E27FC236}">
                <a16:creationId xmlns:a16="http://schemas.microsoft.com/office/drawing/2014/main" xmlns=""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3A6D659-EB16-48AE-A19B-76E995380113}"/>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4" name="页脚占位符 3">
            <a:extLst>
              <a:ext uri="{FF2B5EF4-FFF2-40B4-BE49-F238E27FC236}">
                <a16:creationId xmlns:a16="http://schemas.microsoft.com/office/drawing/2014/main" xmlns=""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6F953D8-F1BE-4363-BD5B-0104B28D3095}"/>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3" name="页脚占位符 2">
            <a:extLst>
              <a:ext uri="{FF2B5EF4-FFF2-40B4-BE49-F238E27FC236}">
                <a16:creationId xmlns:a16="http://schemas.microsoft.com/office/drawing/2014/main" xmlns=""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E87EFB3-AFCB-40D9-94DA-40BF57F7EBAD}"/>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xmlns=""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C0D1224-299B-4F96-9B57-718D431FF7D9}"/>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xmlns=""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绘制散点图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首先通过之前学过的</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库先绘制几个散点，代码如下：</a:t>
            </a:r>
            <a:endParaRPr lang="en-US" altLang="zh-CN" sz="2400" b="1" dirty="0" smtClean="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4722" b="37639"/>
          <a:stretch/>
        </p:blipFill>
        <p:spPr bwMode="auto">
          <a:xfrm>
            <a:off x="3758413" y="3213669"/>
            <a:ext cx="4675174" cy="928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903786" y="4257305"/>
            <a:ext cx="10384427" cy="1569660"/>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注意</a:t>
            </a:r>
            <a:r>
              <a:rPr lang="zh-CN" altLang="en-US" sz="2400" b="1" dirty="0" smtClean="0">
                <a:latin typeface="微软雅黑" panose="020B0503020204020204" pitchFamily="34" charset="-122"/>
                <a:ea typeface="微软雅黑" panose="020B0503020204020204" pitchFamily="34" charset="-122"/>
              </a:rPr>
              <a:t>点</a:t>
            </a:r>
            <a:r>
              <a:rPr lang="zh-CN" altLang="en-US" sz="2400" b="1"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自变量集合</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需要写成二维结构形式，也即大列表里包含着小列表，这个其实是符合之后多元回归的逻辑，因为多元回归，一个因变量</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可能对应着多个自变量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，比如对于三元线性回归</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即有三个特征变量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，此时的自变量集合</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就需要写成类似如下</a:t>
            </a:r>
            <a:r>
              <a:rPr lang="zh-CN" altLang="en-US" sz="2400" dirty="0" smtClean="0">
                <a:latin typeface="微软雅黑" panose="020B0503020204020204" pitchFamily="34" charset="-122"/>
                <a:ea typeface="微软雅黑" panose="020B0503020204020204" pitchFamily="34" charset="-122"/>
              </a:rPr>
              <a:t>形式：</a:t>
            </a:r>
            <a:endParaRPr lang="zh-CN" altLang="en-US" sz="2400" dirty="0">
              <a:latin typeface="微软雅黑" panose="020B0503020204020204" pitchFamily="34" charset="-122"/>
              <a:ea typeface="微软雅黑" panose="020B0503020204020204" pitchFamily="34" charset="-122"/>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5747" y="5826965"/>
            <a:ext cx="5760504" cy="631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67037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绘制散点图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此时的散点如下图所示：</a:t>
            </a:r>
            <a:endParaRPr lang="en-US" altLang="zh-CN" sz="2400" b="1"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8" name="Picture 4" descr="C:\Users\hemq\Desktop\Figure_1.png"/>
          <p:cNvPicPr>
            <a:picLocks noChangeAspect="1" noChangeArrowheads="1"/>
          </p:cNvPicPr>
          <p:nvPr/>
        </p:nvPicPr>
        <p:blipFill rotWithShape="1">
          <a:blip r:embed="rId2">
            <a:extLst>
              <a:ext uri="{28A0092B-C50C-407E-A947-70E740481C1C}">
                <a14:useLocalDpi xmlns:a14="http://schemas.microsoft.com/office/drawing/2010/main" val="0"/>
              </a:ext>
            </a:extLst>
          </a:blip>
          <a:srcRect l="8081" t="10238" r="8824" b="3402"/>
          <a:stretch/>
        </p:blipFill>
        <p:spPr bwMode="auto">
          <a:xfrm>
            <a:off x="5196113" y="2512643"/>
            <a:ext cx="4862285" cy="375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3709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引入</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库搭建</a:t>
            </a:r>
            <a:r>
              <a:rPr lang="zh-CN" altLang="en-US" sz="2400" dirty="0" smtClean="0">
                <a:latin typeface="微软雅黑" panose="020B0503020204020204" pitchFamily="34" charset="-122"/>
                <a:ea typeface="微软雅黑" panose="020B0503020204020204" pitchFamily="34" charset="-122"/>
              </a:rPr>
              <a:t>模型</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有了原始数据后，我们引入</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库便可快速搭建线性回归模型，代码如下：</a:t>
            </a:r>
            <a:endParaRPr lang="zh-CN" altLang="en-US"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772" y="3460368"/>
            <a:ext cx="5842454" cy="1353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222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模型预测</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regr</a:t>
            </a:r>
            <a:r>
              <a:rPr lang="zh-CN" altLang="en-US" sz="2400" dirty="0">
                <a:latin typeface="微软雅黑" panose="020B0503020204020204" pitchFamily="34" charset="-122"/>
                <a:ea typeface="微软雅黑" panose="020B0503020204020204" pitchFamily="34" charset="-122"/>
              </a:rPr>
              <a:t>已经是搭建好的模型了，此时就可以通过该模型来预测数据了，比如自变量是数字</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，那么通过</a:t>
            </a:r>
            <a:r>
              <a:rPr lang="en-US" altLang="zh-CN" sz="2400" dirty="0">
                <a:latin typeface="微软雅黑" panose="020B0503020204020204" pitchFamily="34" charset="-122"/>
                <a:ea typeface="微软雅黑" panose="020B0503020204020204" pitchFamily="34" charset="-122"/>
              </a:rPr>
              <a:t>predict()</a:t>
            </a:r>
            <a:r>
              <a:rPr lang="zh-CN" altLang="en-US" sz="2400" dirty="0">
                <a:latin typeface="微软雅黑" panose="020B0503020204020204" pitchFamily="34" charset="-122"/>
                <a:ea typeface="微软雅黑" panose="020B0503020204020204" pitchFamily="34" charset="-122"/>
              </a:rPr>
              <a:t>函数就能预测当自变量</a:t>
            </a:r>
            <a:r>
              <a:rPr lang="en-US" altLang="zh-CN" sz="2400" dirty="0">
                <a:latin typeface="微软雅黑" panose="020B0503020204020204" pitchFamily="34" charset="-122"/>
                <a:ea typeface="微软雅黑" panose="020B0503020204020204" pitchFamily="34" charset="-122"/>
              </a:rPr>
              <a:t>x=1.5</a:t>
            </a:r>
            <a:r>
              <a:rPr lang="zh-CN" altLang="en-US" sz="2400" dirty="0">
                <a:latin typeface="微软雅黑" panose="020B0503020204020204" pitchFamily="34" charset="-122"/>
                <a:ea typeface="微软雅黑" panose="020B0503020204020204" pitchFamily="34" charset="-122"/>
              </a:rPr>
              <a:t>时对应的因变量</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了，代码如下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注意这里的自变量还是得写成二维结构的形式，原理和之前绘制散点图时写成二维结构数据类似，此时获得的预测结果</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如下所示，此时获得</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为一个一维数组。</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509" y="3510499"/>
            <a:ext cx="3078511" cy="638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440" y="5205012"/>
            <a:ext cx="1193120" cy="668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106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模型预测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此外，如果想同时预测多个自变量，则可以使用如下代码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此时的预测结果如下：</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63158"/>
          <a:stretch/>
        </p:blipFill>
        <p:spPr bwMode="auto">
          <a:xfrm>
            <a:off x="3503102" y="3109685"/>
            <a:ext cx="5185796" cy="736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3793"/>
          <a:stretch/>
        </p:blipFill>
        <p:spPr bwMode="auto">
          <a:xfrm>
            <a:off x="3503101" y="4862285"/>
            <a:ext cx="5185796" cy="723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6929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模型可视化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我们还可以将搭建好的模型可视化展示出来，代码如下：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1" y="3204527"/>
            <a:ext cx="3483429" cy="1335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8" name="Picture 6" descr="C:\Users\hemq\Desktop\Figure_1.png"/>
          <p:cNvPicPr>
            <a:picLocks noChangeAspect="1" noChangeArrowheads="1"/>
          </p:cNvPicPr>
          <p:nvPr/>
        </p:nvPicPr>
        <p:blipFill rotWithShape="1">
          <a:blip r:embed="rId3">
            <a:extLst>
              <a:ext uri="{28A0092B-C50C-407E-A947-70E740481C1C}">
                <a14:useLocalDpi xmlns:a14="http://schemas.microsoft.com/office/drawing/2010/main" val="0"/>
              </a:ext>
            </a:extLst>
          </a:blip>
          <a:srcRect l="9568" t="10571" r="8081" b="3403"/>
          <a:stretch/>
        </p:blipFill>
        <p:spPr bwMode="auto">
          <a:xfrm>
            <a:off x="5457372" y="3113314"/>
            <a:ext cx="4818743" cy="3744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165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模型可视化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我们还可以将搭建好的模型可视化展示出来，代码如下：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1" y="3204527"/>
            <a:ext cx="3483429" cy="1335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8" name="Picture 6" descr="C:\Users\hemq\Desktop\Figure_1.png"/>
          <p:cNvPicPr>
            <a:picLocks noChangeAspect="1" noChangeArrowheads="1"/>
          </p:cNvPicPr>
          <p:nvPr/>
        </p:nvPicPr>
        <p:blipFill rotWithShape="1">
          <a:blip r:embed="rId3">
            <a:extLst>
              <a:ext uri="{28A0092B-C50C-407E-A947-70E740481C1C}">
                <a14:useLocalDpi xmlns:a14="http://schemas.microsoft.com/office/drawing/2010/main" val="0"/>
              </a:ext>
            </a:extLst>
          </a:blip>
          <a:srcRect l="9568" t="10571" r="8081" b="3403"/>
          <a:stretch/>
        </p:blipFill>
        <p:spPr bwMode="auto">
          <a:xfrm>
            <a:off x="5457372" y="3113314"/>
            <a:ext cx="4818743" cy="3744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65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线性回归方程</a:t>
            </a:r>
            <a:r>
              <a:rPr lang="zh-CN" altLang="en-US" sz="2400" dirty="0" smtClean="0">
                <a:latin typeface="微软雅黑" panose="020B0503020204020204" pitchFamily="34" charset="-122"/>
                <a:ea typeface="微软雅黑" panose="020B0503020204020204" pitchFamily="34" charset="-122"/>
              </a:rPr>
              <a:t>构造</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可以通过</a:t>
            </a:r>
            <a:r>
              <a:rPr lang="en-US" altLang="zh-CN" sz="2400" dirty="0" err="1">
                <a:latin typeface="微软雅黑" panose="020B0503020204020204" pitchFamily="34" charset="-122"/>
                <a:ea typeface="微软雅黑" panose="020B0503020204020204" pitchFamily="34" charset="-122"/>
              </a:rPr>
              <a:t>coef</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intercept_</a:t>
            </a:r>
            <a:r>
              <a:rPr lang="zh-CN" altLang="en-US" sz="2400" dirty="0">
                <a:latin typeface="微软雅黑" panose="020B0503020204020204" pitchFamily="34" charset="-122"/>
                <a:ea typeface="微软雅黑" panose="020B0503020204020204" pitchFamily="34" charset="-122"/>
              </a:rPr>
              <a:t>得到此时直线的系数及截距，代码如下：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运行结果如下：</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326" y="3136516"/>
            <a:ext cx="4589345" cy="978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326" y="4767153"/>
            <a:ext cx="3296302" cy="1038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4551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案例</a:t>
            </a:r>
            <a:r>
              <a:rPr lang="zh-CN" altLang="en-US" sz="2400" dirty="0">
                <a:latin typeface="微软雅黑" panose="020B0503020204020204" pitchFamily="34" charset="-122"/>
                <a:ea typeface="微软雅黑" panose="020B0503020204020204" pitchFamily="34" charset="-122"/>
              </a:rPr>
              <a:t>背景</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通常</a:t>
            </a:r>
            <a:r>
              <a:rPr lang="zh-CN" altLang="en-US" sz="2400" dirty="0">
                <a:latin typeface="微软雅黑" panose="020B0503020204020204" pitchFamily="34" charset="-122"/>
                <a:ea typeface="微软雅黑" panose="020B0503020204020204" pitchFamily="34" charset="-122"/>
              </a:rPr>
              <a:t>来说，收入都会随着工作年限的增长而增长，而在不同的行业中收入的增长速度都会有所不同，本小节就是来通过一元线性回归模型来探寻工作年限对收入的影响，也即搭建收入预测模型，同时比较多个行业的收入预测模型来分析各个行业的特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589581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这里我们首先以目前比较火的</a:t>
            </a:r>
            <a:r>
              <a:rPr lang="en-US" altLang="zh-CN" sz="2400" dirty="0">
                <a:latin typeface="微软雅黑" panose="020B0503020204020204" pitchFamily="34" charset="-122"/>
                <a:ea typeface="微软雅黑" panose="020B0503020204020204" pitchFamily="34" charset="-122"/>
              </a:rPr>
              <a:t>IT</a:t>
            </a:r>
            <a:r>
              <a:rPr lang="zh-CN" altLang="en-US" sz="2400" dirty="0">
                <a:latin typeface="微软雅黑" panose="020B0503020204020204" pitchFamily="34" charset="-122"/>
                <a:ea typeface="微软雅黑" panose="020B0503020204020204" pitchFamily="34" charset="-122"/>
              </a:rPr>
              <a:t>行业为例，这里选取的是北京地区的</a:t>
            </a:r>
            <a:r>
              <a:rPr lang="en-US" altLang="zh-CN" sz="2400" dirty="0">
                <a:latin typeface="微软雅黑" panose="020B0503020204020204" pitchFamily="34" charset="-122"/>
                <a:ea typeface="微软雅黑" panose="020B0503020204020204" pitchFamily="34" charset="-122"/>
              </a:rPr>
              <a:t>IT</a:t>
            </a:r>
            <a:r>
              <a:rPr lang="zh-CN" altLang="en-US" sz="2400" dirty="0">
                <a:latin typeface="微软雅黑" panose="020B0503020204020204" pitchFamily="34" charset="-122"/>
                <a:ea typeface="微软雅黑" panose="020B0503020204020204" pitchFamily="34" charset="-122"/>
              </a:rPr>
              <a:t>行业工龄分布于</a:t>
            </a:r>
            <a:r>
              <a:rPr lang="en-US" altLang="zh-CN" sz="2400" dirty="0">
                <a:latin typeface="微软雅黑" panose="020B0503020204020204" pitchFamily="34" charset="-122"/>
                <a:ea typeface="微软雅黑" panose="020B0503020204020204" pitchFamily="34" charset="-122"/>
              </a:rPr>
              <a:t>0-8</a:t>
            </a:r>
            <a:r>
              <a:rPr lang="zh-CN" altLang="en-US" sz="2400" dirty="0">
                <a:latin typeface="微软雅黑" panose="020B0503020204020204" pitchFamily="34" charset="-122"/>
                <a:ea typeface="微软雅黑" panose="020B0503020204020204" pitchFamily="34" charset="-122"/>
              </a:rPr>
              <a:t>年的</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IT</a:t>
            </a:r>
            <a:r>
              <a:rPr lang="zh-CN" altLang="en-US" sz="2400" dirty="0">
                <a:latin typeface="微软雅黑" panose="020B0503020204020204" pitchFamily="34" charset="-122"/>
                <a:ea typeface="微软雅黑" panose="020B0503020204020204" pitchFamily="34" charset="-122"/>
              </a:rPr>
              <a:t>工程师月工资情况，通过如下代码读取</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026" y="4231820"/>
            <a:ext cx="5513946" cy="978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1877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6948" y="540826"/>
            <a:ext cx="7358105" cy="1015663"/>
          </a:xfrm>
          <a:prstGeom prst="rect">
            <a:avLst/>
          </a:prstGeom>
        </p:spPr>
        <p:txBody>
          <a:bodyPr wrap="none">
            <a:spAutoFit/>
          </a:bodyPr>
          <a:lstStyle/>
          <a:p>
            <a:r>
              <a:rPr lang="zh-CN" altLang="en-US" sz="6000" b="1" dirty="0" smtClean="0">
                <a:latin typeface="微软雅黑" panose="020B0503020204020204" pitchFamily="34" charset="-122"/>
                <a:ea typeface="微软雅黑" panose="020B0503020204020204" pitchFamily="34" charset="-122"/>
              </a:rPr>
              <a:t>第三章 线性回归模型</a:t>
            </a:r>
            <a:endParaRPr lang="zh-CN" altLang="en-US" sz="6000" b="1"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261054"/>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3.1 </a:t>
            </a:r>
            <a:r>
              <a:rPr lang="zh-CN" altLang="en-US" b="1" dirty="0">
                <a:latin typeface="微软雅黑" panose="020B0503020204020204" pitchFamily="34" charset="-122"/>
                <a:ea typeface="微软雅黑" panose="020B0503020204020204" pitchFamily="34" charset="-122"/>
              </a:rPr>
              <a:t>一元</a:t>
            </a:r>
            <a:r>
              <a:rPr lang="zh-CN" altLang="en-US" b="1" dirty="0" smtClean="0">
                <a:latin typeface="微软雅黑" panose="020B0503020204020204" pitchFamily="34" charset="-122"/>
                <a:ea typeface="微软雅黑" panose="020B0503020204020204" pitchFamily="34" charset="-122"/>
              </a:rPr>
              <a:t>线性回归</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3.2 </a:t>
            </a:r>
            <a:r>
              <a:rPr lang="zh-CN" altLang="en-US" b="1" dirty="0">
                <a:latin typeface="微软雅黑" panose="020B0503020204020204" pitchFamily="34" charset="-122"/>
                <a:ea typeface="微软雅黑" panose="020B0503020204020204" pitchFamily="34" charset="-122"/>
              </a:rPr>
              <a:t>线性回归模型</a:t>
            </a:r>
            <a:r>
              <a:rPr lang="zh-CN" altLang="en-US" b="1" dirty="0" smtClean="0">
                <a:latin typeface="微软雅黑" panose="020B0503020204020204" pitchFamily="34" charset="-122"/>
                <a:ea typeface="微软雅黑" panose="020B0503020204020204" pitchFamily="34" charset="-122"/>
              </a:rPr>
              <a:t>评估</a:t>
            </a:r>
            <a:endParaRPr lang="en-US" altLang="zh-CN" b="1" dirty="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3.3 </a:t>
            </a:r>
            <a:r>
              <a:rPr lang="zh-CN" altLang="en-US" b="1" dirty="0">
                <a:latin typeface="微软雅黑" panose="020B0503020204020204" pitchFamily="34" charset="-122"/>
                <a:ea typeface="微软雅黑" panose="020B0503020204020204" pitchFamily="34" charset="-122"/>
              </a:rPr>
              <a:t>多元线性回归</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.head()</a:t>
            </a:r>
            <a:r>
              <a:rPr lang="zh-CN" altLang="en-US" sz="2400" dirty="0" smtClean="0">
                <a:latin typeface="微软雅黑" panose="020B0503020204020204" pitchFamily="34" charset="-122"/>
                <a:ea typeface="微软雅黑" panose="020B0503020204020204" pitchFamily="34" charset="-122"/>
              </a:rPr>
              <a:t>打印结果如下</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4077255920"/>
              </p:ext>
            </p:extLst>
          </p:nvPr>
        </p:nvGraphicFramePr>
        <p:xfrm>
          <a:off x="2594428" y="3654403"/>
          <a:ext cx="7362372" cy="2651760"/>
        </p:xfrm>
        <a:graphic>
          <a:graphicData uri="http://schemas.openxmlformats.org/drawingml/2006/table">
            <a:tbl>
              <a:tblPr/>
              <a:tblGrid>
                <a:gridCol w="2454124"/>
                <a:gridCol w="2454124"/>
                <a:gridCol w="2454124"/>
              </a:tblGrid>
              <a:tr h="266700">
                <a:tc>
                  <a:txBody>
                    <a:bodyPr/>
                    <a:lstStyle/>
                    <a:p>
                      <a:endParaRPr lang="zh-CN" altLang="en-US" sz="2400" dirty="0">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工龄</a:t>
                      </a:r>
                      <a:endParaRPr lang="zh-CN" alt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薪水</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3994">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0.0</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10808</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0.1</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13611</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0.2</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12306</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0.3</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12151</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0.3</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13057</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0055881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此时的工龄为自变量，薪水为因变量，通过如下代码进行自变量、因变量选取：</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535" y="4023859"/>
            <a:ext cx="2174927" cy="998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3602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通过如下代码可以将此时的散点图绘制出来：</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936" y="3527466"/>
            <a:ext cx="6234128" cy="2891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0992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最后运行</a:t>
            </a:r>
            <a:r>
              <a:rPr lang="zh-CN" altLang="en-US" sz="2400" dirty="0">
                <a:latin typeface="微软雅黑" panose="020B0503020204020204" pitchFamily="34" charset="-122"/>
                <a:ea typeface="微软雅黑" panose="020B0503020204020204" pitchFamily="34" charset="-122"/>
              </a:rPr>
              <a:t>效果如下图所示：</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 name="Drawing 9" descr="图片"/>
          <p:cNvPicPr/>
          <p:nvPr/>
        </p:nvPicPr>
        <p:blipFill>
          <a:blip r:embed="rId2"/>
          <a:stretch>
            <a:fillRect/>
          </a:stretch>
        </p:blipFill>
        <p:spPr>
          <a:xfrm>
            <a:off x="3317679" y="3091037"/>
            <a:ext cx="5556639" cy="3397632"/>
          </a:xfrm>
          <a:prstGeom prst="rect">
            <a:avLst/>
          </a:prstGeom>
        </p:spPr>
      </p:pic>
    </p:spTree>
    <p:extLst>
      <p:ext uri="{BB962C8B-B14F-4D97-AF65-F5344CB8AC3E}">
        <p14:creationId xmlns:p14="http://schemas.microsoft.com/office/powerpoint/2010/main" val="2349173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通过如下代码即可搭建线性回归模型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625" y="3242581"/>
            <a:ext cx="6362750" cy="151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7175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模型可视化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通过如下代码即可将线性回归模型可视化呈现：</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578" y="3366808"/>
            <a:ext cx="4994843" cy="2206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7922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模型可视化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此时运行效果如下图所示：</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4578" name="Picture 2" descr="C:\Users\hemq\Downloads\第三章_线性回归模型\第三章：线性回归模型\线性回归展示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112" y="3091037"/>
            <a:ext cx="5056187" cy="334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767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：不同行业工作年限与收入的线性回归</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线性回归</a:t>
            </a:r>
            <a:r>
              <a:rPr lang="zh-CN" altLang="en-US" sz="2400" dirty="0">
                <a:latin typeface="微软雅黑" panose="020B0503020204020204" pitchFamily="34" charset="-122"/>
                <a:ea typeface="微软雅黑" panose="020B0503020204020204" pitchFamily="34" charset="-122"/>
              </a:rPr>
              <a:t>方程</a:t>
            </a:r>
            <a:r>
              <a:rPr lang="zh-CN" altLang="en-US" sz="2400" dirty="0" smtClean="0">
                <a:latin typeface="微软雅黑" panose="020B0503020204020204" pitchFamily="34" charset="-122"/>
                <a:ea typeface="微软雅黑" panose="020B0503020204020204" pitchFamily="34" charset="-122"/>
              </a:rPr>
              <a:t>构造</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我们还可以通过上一小节的知识点查看该直线的斜率系数</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和截距</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运行结果如下：</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353" y="3100387"/>
            <a:ext cx="4607475" cy="960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519" y="4568364"/>
            <a:ext cx="3264959" cy="103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89445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补充知识点：模型优化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一元多次线性回归模型</a:t>
            </a:r>
          </a:p>
          <a:p>
            <a:r>
              <a:rPr lang="zh-CN" altLang="en-US" sz="2400" dirty="0" smtClean="0">
                <a:latin typeface="微软雅黑" panose="020B0503020204020204" pitchFamily="34" charset="-122"/>
                <a:ea typeface="微软雅黑" panose="020B0503020204020204" pitchFamily="34" charset="-122"/>
              </a:rPr>
              <a:t>对于一元线性回归模型而言，其实它还有一个进阶版本，叫作一元多次线性回归模型，比较常见的有一元二次线性回归模型，其格式如下：</a:t>
            </a:r>
            <a:endParaRPr lang="zh-CN" altLang="en-US"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768" y="3838441"/>
            <a:ext cx="3460461" cy="806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14869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知识点：模型优化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一元多次线性回归模型</a:t>
            </a:r>
          </a:p>
          <a:p>
            <a:r>
              <a:rPr lang="zh-CN" altLang="en-US" sz="2400" dirty="0" smtClean="0">
                <a:latin typeface="微软雅黑" panose="020B0503020204020204" pitchFamily="34" charset="-122"/>
                <a:ea typeface="微软雅黑" panose="020B0503020204020204" pitchFamily="34" charset="-122"/>
              </a:rPr>
              <a:t>比如</a:t>
            </a:r>
            <a:r>
              <a:rPr lang="zh-CN" altLang="en-US" sz="2400" dirty="0">
                <a:latin typeface="微软雅黑" panose="020B0503020204020204" pitchFamily="34" charset="-122"/>
                <a:ea typeface="微软雅黑" panose="020B0503020204020204" pitchFamily="34" charset="-122"/>
              </a:rPr>
              <a:t>下图根据一元二次线性回归模型形成的曲线更契合散点图背后的趋势</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7650" name="Picture 2" descr="C:\Users\hemq\Downloads\第三章_线性回归模型\第三章：线性回归模型\一元二次曲线.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351" y="2947853"/>
            <a:ext cx="5327298" cy="346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771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5" name="内容占位符 2"/>
          <p:cNvSpPr txBox="1">
            <a:spLocks/>
          </p:cNvSpPr>
          <p:nvPr/>
        </p:nvSpPr>
        <p:spPr>
          <a:xfrm>
            <a:off x="838200" y="2261054"/>
            <a:ext cx="52578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zh-CN" altLang="en-US" dirty="0">
                <a:latin typeface="微软雅黑" panose="020B0503020204020204" pitchFamily="34" charset="-122"/>
                <a:ea typeface="微软雅黑" panose="020B0503020204020204" pitchFamily="34" charset="-122"/>
              </a:rPr>
              <a:t>线性回归模型是利用线性拟合的方式来探寻数据背后的规律，如下图所示，就是通过搭建线性回归模型来寻找这些散点（也称样本点）背后的趋势线（也称回归曲线），而通过这个回归曲线我们就能进行一些简单的预测分析或因果关系分析。</a:t>
            </a:r>
            <a:endParaRPr lang="en-US" altLang="zh-CN" b="1" dirty="0" smtClean="0">
              <a:latin typeface="微软雅黑" panose="020B0503020204020204" pitchFamily="34" charset="-122"/>
              <a:ea typeface="微软雅黑" panose="020B0503020204020204" pitchFamily="34" charset="-122"/>
            </a:endParaRPr>
          </a:p>
        </p:txBody>
      </p:sp>
      <p:pic>
        <p:nvPicPr>
          <p:cNvPr id="1026" name="Picture 2" descr="https://uploader.shimo.im/f/X1P1Me5p4dci1E92.jp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19311"/>
            <a:ext cx="6026623" cy="4120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6980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知识点：模型优化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一元多次线性回归模型</a:t>
            </a:r>
          </a:p>
          <a:p>
            <a:r>
              <a:rPr lang="zh-CN" altLang="en-US" sz="2400" dirty="0" smtClean="0">
                <a:latin typeface="微软雅黑" panose="020B0503020204020204" pitchFamily="34" charset="-122"/>
                <a:ea typeface="微软雅黑" panose="020B0503020204020204" pitchFamily="34" charset="-122"/>
              </a:rPr>
              <a:t>那么</a:t>
            </a:r>
            <a:r>
              <a:rPr lang="zh-CN" altLang="en-US" sz="2400" dirty="0">
                <a:latin typeface="微软雅黑" panose="020B0503020204020204" pitchFamily="34" charset="-122"/>
                <a:ea typeface="微软雅黑" panose="020B0503020204020204" pitchFamily="34" charset="-122"/>
              </a:rPr>
              <a:t>如何通过代码的方式来搭建一个一元二次线性回归模型呢，首先通过如下代码生成二次项数据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行代码将原有的</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转为一个新的二维数组</a:t>
            </a:r>
            <a:r>
              <a:rPr lang="en-US" altLang="zh-CN" sz="2400" dirty="0">
                <a:latin typeface="微软雅黑" panose="020B0503020204020204" pitchFamily="34" charset="-122"/>
                <a:ea typeface="微软雅黑" panose="020B0503020204020204" pitchFamily="34" charset="-122"/>
              </a:rPr>
              <a:t>X_</a:t>
            </a:r>
            <a:r>
              <a:rPr lang="zh-CN" altLang="en-US" sz="2400" dirty="0">
                <a:latin typeface="微软雅黑" panose="020B0503020204020204" pitchFamily="34" charset="-122"/>
                <a:ea typeface="微软雅黑" panose="020B0503020204020204" pitchFamily="34" charset="-122"/>
              </a:rPr>
              <a:t>，该二维数组包含新生成的二次项数据（</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）和原来一次项数据（</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）。感兴趣的读者可以将</a:t>
            </a:r>
            <a:r>
              <a:rPr lang="en-US" altLang="zh-CN" sz="2400" dirty="0">
                <a:latin typeface="微软雅黑" panose="020B0503020204020204" pitchFamily="34" charset="-122"/>
                <a:ea typeface="微软雅黑" panose="020B0503020204020204" pitchFamily="34" charset="-122"/>
              </a:rPr>
              <a:t>X_</a:t>
            </a:r>
            <a:r>
              <a:rPr lang="zh-CN" altLang="en-US" sz="2400" dirty="0">
                <a:latin typeface="微软雅黑" panose="020B0503020204020204" pitchFamily="34" charset="-122"/>
                <a:ea typeface="微软雅黑" panose="020B0503020204020204" pitchFamily="34" charset="-122"/>
              </a:rPr>
              <a:t>打印出来看下，其效果为下图所示的一个二维数组</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158" y="3221105"/>
            <a:ext cx="5947681" cy="1124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7673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知识点：模型优化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一元多次线性回归模型</a:t>
            </a:r>
          </a:p>
          <a:p>
            <a:r>
              <a:rPr lang="zh-CN" altLang="en-US" sz="2400" dirty="0">
                <a:latin typeface="微软雅黑" panose="020B0503020204020204" pitchFamily="34" charset="-122"/>
                <a:ea typeface="微软雅黑" panose="020B0503020204020204" pitchFamily="34" charset="-122"/>
              </a:rPr>
              <a:t>生成完二次项数据后，就可以根据和之前一样的代码获得一元二次线性回归模型了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然后通过和类似的代码就可以绘制上面的曲线图了，注意此时的</a:t>
            </a:r>
            <a:r>
              <a:rPr lang="en-US" altLang="zh-CN" sz="2400" dirty="0">
                <a:latin typeface="微软雅黑" panose="020B0503020204020204" pitchFamily="34" charset="-122"/>
                <a:ea typeface="微软雅黑" panose="020B0503020204020204" pitchFamily="34" charset="-122"/>
              </a:rPr>
              <a:t>predict()</a:t>
            </a:r>
            <a:r>
              <a:rPr lang="zh-CN" altLang="en-US" sz="2400" dirty="0">
                <a:latin typeface="微软雅黑" panose="020B0503020204020204" pitchFamily="34" charset="-122"/>
                <a:ea typeface="微软雅黑" panose="020B0503020204020204" pitchFamily="34" charset="-122"/>
              </a:rPr>
              <a:t>函数中填的是</a:t>
            </a:r>
            <a:r>
              <a:rPr lang="en-US" altLang="zh-CN" sz="2400" dirty="0">
                <a:latin typeface="微软雅黑" panose="020B0503020204020204" pitchFamily="34" charset="-122"/>
                <a:ea typeface="微软雅黑" panose="020B0503020204020204" pitchFamily="34" charset="-122"/>
              </a:rPr>
              <a:t>X_</a:t>
            </a:r>
            <a:r>
              <a:rPr lang="zh-CN" altLang="en-US" sz="2400" dirty="0">
                <a:latin typeface="微软雅黑" panose="020B0503020204020204" pitchFamily="34" charset="-122"/>
                <a:ea typeface="微软雅黑" panose="020B0503020204020204" pitchFamily="34" charset="-122"/>
              </a:rPr>
              <a:t>。</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340" y="2892424"/>
            <a:ext cx="3301320" cy="99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0941" y="4937696"/>
            <a:ext cx="5450115" cy="1424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87750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知识点：模型优化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一元多次线性回归模型</a:t>
            </a:r>
          </a:p>
          <a:p>
            <a:r>
              <a:rPr lang="zh-CN" altLang="en-US" sz="2400" dirty="0">
                <a:latin typeface="微软雅黑" panose="020B0503020204020204" pitchFamily="34" charset="-122"/>
                <a:ea typeface="微软雅黑" panose="020B0503020204020204" pitchFamily="34" charset="-122"/>
              </a:rPr>
              <a:t>通过类似的手段，我们可以获取此时的一元二次回归方程的系数</a:t>
            </a:r>
            <a:r>
              <a:rPr lang="en-US" altLang="zh-CN" sz="2400" dirty="0" err="1">
                <a:latin typeface="微软雅黑" panose="020B0503020204020204" pitchFamily="34" charset="-122"/>
                <a:ea typeface="微软雅黑" panose="020B0503020204020204" pitchFamily="34" charset="-122"/>
              </a:rPr>
              <a:t>a,b</a:t>
            </a:r>
            <a:r>
              <a:rPr lang="zh-CN" altLang="en-US" sz="2400" dirty="0">
                <a:latin typeface="微软雅黑" panose="020B0503020204020204" pitchFamily="34" charset="-122"/>
                <a:ea typeface="微软雅黑" panose="020B0503020204020204" pitchFamily="34" charset="-122"/>
              </a:rPr>
              <a:t>和常数项</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结果如下：</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044" y="2799443"/>
            <a:ext cx="4379912" cy="9894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671" y="4199032"/>
            <a:ext cx="4962657" cy="7648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5810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17575" y="1618397"/>
            <a:ext cx="10276115" cy="830997"/>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用</a:t>
            </a:r>
            <a:r>
              <a:rPr lang="zh-CN" altLang="en-US" sz="2400" dirty="0">
                <a:latin typeface="微软雅黑" panose="020B0503020204020204" pitchFamily="34" charset="-122"/>
                <a:ea typeface="微软雅黑" panose="020B0503020204020204" pitchFamily="34" charset="-122"/>
              </a:rPr>
              <a:t>同样的方法，我们可以获取到金融行业、汽车制造行业、餐饮服务行业的工龄与薪酬的线性相关性，这四个行业的一元二次线性回归模型如下图所示：</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249" y="2449393"/>
            <a:ext cx="7119501" cy="4359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28469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2" name="TextBox 1"/>
          <p:cNvSpPr txBox="1"/>
          <p:nvPr/>
        </p:nvSpPr>
        <p:spPr>
          <a:xfrm>
            <a:off x="917574" y="1778054"/>
            <a:ext cx="10276115"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3.2.1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模型搭建完成后，我们还需要对模型进行评估，这里我们主要以三个值作为评判标准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（也即统计学中常说的</a:t>
            </a:r>
            <a:r>
              <a:rPr lang="en-US" altLang="zh-CN" sz="2400" dirty="0">
                <a:latin typeface="微软雅黑" panose="020B0503020204020204" pitchFamily="34" charset="-122"/>
                <a:ea typeface="微软雅黑" panose="020B0503020204020204" pitchFamily="34" charset="-122"/>
              </a:rPr>
              <a:t>R^2</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Adj</a:t>
            </a:r>
            <a:r>
              <a:rPr lang="en-US" altLang="zh-CN" sz="2400" dirty="0">
                <a:latin typeface="微软雅黑" panose="020B0503020204020204" pitchFamily="34" charset="-122"/>
                <a:ea typeface="微软雅黑" panose="020B0503020204020204" pitchFamily="34" charset="-122"/>
              </a:rPr>
              <a:t>. R-squared</a:t>
            </a:r>
            <a:r>
              <a:rPr lang="zh-CN" altLang="en-US" sz="2400" dirty="0">
                <a:latin typeface="微软雅黑" panose="020B0503020204020204" pitchFamily="34" charset="-122"/>
                <a:ea typeface="微软雅黑" panose="020B0503020204020204" pitchFamily="34" charset="-122"/>
              </a:rPr>
              <a:t>（也即</a:t>
            </a:r>
            <a:r>
              <a:rPr lang="en-US" altLang="zh-CN" sz="2400" dirty="0">
                <a:latin typeface="微软雅黑" panose="020B0503020204020204" pitchFamily="34" charset="-122"/>
                <a:ea typeface="微软雅黑" panose="020B0503020204020204" pitchFamily="34" charset="-122"/>
              </a:rPr>
              <a:t>Adjusted R^2</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a:t>
            </a:r>
            <a:r>
              <a:rPr lang="zh-CN" altLang="en-US" sz="2400" dirty="0" smtClean="0">
                <a:latin typeface="微软雅黑" panose="020B0503020204020204" pitchFamily="34" charset="-122"/>
                <a:ea typeface="微软雅黑" panose="020B0503020204020204" pitchFamily="34" charset="-122"/>
              </a:rPr>
              <a:t>值</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用来衡量线性拟合的拟合</a:t>
            </a:r>
            <a:r>
              <a:rPr lang="zh-CN" altLang="en-US" sz="2400" dirty="0" smtClean="0">
                <a:latin typeface="微软雅黑" panose="020B0503020204020204" pitchFamily="34" charset="-122"/>
                <a:ea typeface="微软雅黑" panose="020B0503020204020204" pitchFamily="34" charset="-122"/>
              </a:rPr>
              <a:t>程度</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值用来衡量特征变量的显著性。</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783368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3.2.1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在实战应用角度，我们只需要记得</a:t>
            </a:r>
            <a:r>
              <a:rPr lang="en-US" altLang="zh-CN" sz="2400" dirty="0">
                <a:latin typeface="微软雅黑" panose="020B0503020204020204" pitchFamily="34" charset="-122"/>
                <a:ea typeface="微软雅黑" panose="020B0503020204020204" pitchFamily="34" charset="-122"/>
              </a:rPr>
              <a:t>R squared</a:t>
            </a:r>
            <a:r>
              <a:rPr lang="zh-CN" altLang="en-US" sz="2400" dirty="0">
                <a:latin typeface="微软雅黑" panose="020B0503020204020204" pitchFamily="34" charset="-122"/>
                <a:ea typeface="微软雅黑" panose="020B0503020204020204" pitchFamily="34" charset="-122"/>
              </a:rPr>
              <a:t>或者</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越高，那么模型的拟合程度越高；如果</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值越低，那么该特征变量的显著性越高，也即真的和预测变量有相关性</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R-squared </a:t>
            </a:r>
            <a:r>
              <a:rPr lang="zh-CN" altLang="en-US" sz="2400" dirty="0" smtClean="0">
                <a:latin typeface="微软雅黑" panose="020B0503020204020204" pitchFamily="34" charset="-122"/>
                <a:ea typeface="微软雅黑" panose="020B0503020204020204" pitchFamily="34" charset="-122"/>
              </a:rPr>
              <a:t>和 </a:t>
            </a:r>
            <a:r>
              <a:rPr lang="en-US" altLang="zh-CN" sz="2400" dirty="0" smtClean="0">
                <a:latin typeface="微软雅黑" panose="020B0503020204020204" pitchFamily="34" charset="-122"/>
                <a:ea typeface="微软雅黑" panose="020B0503020204020204" pitchFamily="34" charset="-122"/>
              </a:rPr>
              <a:t>Adj</a:t>
            </a:r>
            <a:r>
              <a:rPr lang="en-US" altLang="zh-CN" sz="2400" dirty="0">
                <a:latin typeface="微软雅黑" panose="020B0503020204020204" pitchFamily="34" charset="-122"/>
                <a:ea typeface="微软雅黑" panose="020B0503020204020204" pitchFamily="34" charset="-122"/>
              </a:rPr>
              <a:t>. R-squared</a:t>
            </a:r>
            <a:r>
              <a:rPr lang="zh-CN" altLang="en-US" sz="2400" dirty="0">
                <a:latin typeface="微软雅黑" panose="020B0503020204020204" pitchFamily="34" charset="-122"/>
                <a:ea typeface="微软雅黑" panose="020B0503020204020204" pitchFamily="34" charset="-122"/>
              </a:rPr>
              <a:t>的取值范围为</a:t>
            </a:r>
            <a:r>
              <a:rPr lang="en-US" altLang="zh-CN" sz="2400" dirty="0" smtClean="0">
                <a:latin typeface="微软雅黑" panose="020B0503020204020204" pitchFamily="34" charset="-122"/>
                <a:ea typeface="微软雅黑" panose="020B0503020204020204" pitchFamily="34" charset="-122"/>
              </a:rPr>
              <a:t>0-1</a:t>
            </a:r>
          </a:p>
          <a:p>
            <a:r>
              <a:rPr lang="en-US" altLang="zh-CN" sz="2400" dirty="0" smtClean="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值本质是个概率值，其取值范围也为</a:t>
            </a:r>
            <a:r>
              <a:rPr lang="en-US" altLang="zh-CN" sz="2400" dirty="0" smtClean="0">
                <a:latin typeface="微软雅黑" panose="020B0503020204020204" pitchFamily="34" charset="-122"/>
                <a:ea typeface="微软雅黑" panose="020B0503020204020204" pitchFamily="34" charset="-122"/>
              </a:rPr>
              <a:t>0-1</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Tree>
    <p:extLst>
      <p:ext uri="{BB962C8B-B14F-4D97-AF65-F5344CB8AC3E}">
        <p14:creationId xmlns:p14="http://schemas.microsoft.com/office/powerpoint/2010/main" val="26577771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3.2.1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中，通过如下代码即可查看这三个参数：</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761" y="3341241"/>
            <a:ext cx="8477740" cy="1512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Tree>
    <p:extLst>
      <p:ext uri="{BB962C8B-B14F-4D97-AF65-F5344CB8AC3E}">
        <p14:creationId xmlns:p14="http://schemas.microsoft.com/office/powerpoint/2010/main" val="7850684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3.2.1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打印</a:t>
            </a:r>
            <a:r>
              <a:rPr lang="en-US" altLang="zh-CN" sz="2400" dirty="0" err="1" smtClean="0">
                <a:latin typeface="微软雅黑" panose="020B0503020204020204" pitchFamily="34" charset="-122"/>
                <a:ea typeface="微软雅黑" panose="020B0503020204020204" pitchFamily="34" charset="-122"/>
              </a:rPr>
              <a:t>est.summary</a:t>
            </a:r>
            <a:r>
              <a:rPr lang="en-US" altLang="zh-CN" sz="2400" dirty="0" smtClean="0">
                <a:latin typeface="微软雅黑" panose="020B0503020204020204" pitchFamily="34" charset="-122"/>
                <a:ea typeface="微软雅黑" panose="020B0503020204020204" pitchFamily="34" charset="-122"/>
              </a:rPr>
              <a:t>():</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https://uploader.shimo.im/f/BEEXtp7MoDoXiYYS.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403" y="1778054"/>
            <a:ext cx="5272768" cy="4727916"/>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Tree>
    <p:extLst>
      <p:ext uri="{BB962C8B-B14F-4D97-AF65-F5344CB8AC3E}">
        <p14:creationId xmlns:p14="http://schemas.microsoft.com/office/powerpoint/2010/main" val="3148231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3.2.1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打印</a:t>
            </a:r>
            <a:r>
              <a:rPr lang="en-US" altLang="zh-CN" sz="2400" dirty="0" err="1" smtClean="0">
                <a:latin typeface="微软雅黑" panose="020B0503020204020204" pitchFamily="34" charset="-122"/>
                <a:ea typeface="微软雅黑" panose="020B0503020204020204" pitchFamily="34" charset="-122"/>
              </a:rPr>
              <a:t>est.summary</a:t>
            </a:r>
            <a:r>
              <a:rPr lang="en-US" altLang="zh-CN" sz="2400" dirty="0" smtClean="0">
                <a:latin typeface="微软雅黑" panose="020B0503020204020204" pitchFamily="34" charset="-122"/>
                <a:ea typeface="微软雅黑" panose="020B0503020204020204" pitchFamily="34" charset="-122"/>
              </a:rPr>
              <a:t>():</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https://uploader.shimo.im/f/BEEXtp7MoDoXiYYS.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9403" y="1778054"/>
            <a:ext cx="5272768" cy="472791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Tree>
    <p:extLst>
      <p:ext uri="{BB962C8B-B14F-4D97-AF65-F5344CB8AC3E}">
        <p14:creationId xmlns:p14="http://schemas.microsoft.com/office/powerpoint/2010/main" val="29193795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3.2.1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感兴趣的读者也可以根据</a:t>
            </a:r>
            <a:r>
              <a:rPr lang="en-US" altLang="zh-CN" sz="2400" dirty="0">
                <a:latin typeface="微软雅黑" panose="020B0503020204020204" pitchFamily="34" charset="-122"/>
                <a:ea typeface="微软雅黑" panose="020B0503020204020204" pitchFamily="34" charset="-122"/>
              </a:rPr>
              <a:t>3.1.3</a:t>
            </a:r>
            <a:r>
              <a:rPr lang="zh-CN" altLang="en-US" sz="2400" dirty="0">
                <a:latin typeface="微软雅黑" panose="020B0503020204020204" pitchFamily="34" charset="-122"/>
                <a:ea typeface="微软雅黑" panose="020B0503020204020204" pitchFamily="34" charset="-122"/>
              </a:rPr>
              <a:t>节的补充知识点设置成一元二次方程，来看下模型评估效果，代码如下：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070" y="3268667"/>
            <a:ext cx="8715122" cy="2812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Tree>
    <p:extLst>
      <p:ext uri="{BB962C8B-B14F-4D97-AF65-F5344CB8AC3E}">
        <p14:creationId xmlns:p14="http://schemas.microsoft.com/office/powerpoint/2010/main" val="1473712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5" name="内容占位符 2"/>
          <p:cNvSpPr txBox="1">
            <a:spLocks/>
          </p:cNvSpPr>
          <p:nvPr/>
        </p:nvSpPr>
        <p:spPr>
          <a:xfrm>
            <a:off x="992414" y="2943226"/>
            <a:ext cx="10207171" cy="43139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en-US" altLang="zh-CN" b="1" dirty="0" smtClean="0">
              <a:latin typeface="微软雅黑" panose="020B0503020204020204" pitchFamily="34" charset="-122"/>
              <a:ea typeface="微软雅黑" panose="020B0503020204020204" pitchFamily="34" charset="-122"/>
            </a:endParaRPr>
          </a:p>
        </p:txBody>
      </p:sp>
      <p:sp>
        <p:nvSpPr>
          <p:cNvPr id="6" name="TextBox 5"/>
          <p:cNvSpPr txBox="1"/>
          <p:nvPr/>
        </p:nvSpPr>
        <p:spPr>
          <a:xfrm>
            <a:off x="992415" y="2006822"/>
            <a:ext cx="10207171" cy="4081117"/>
          </a:xfrm>
          <a:prstGeom prst="rect">
            <a:avLst/>
          </a:prstGeom>
          <a:noFill/>
        </p:spPr>
        <p:txBody>
          <a:bodyPr wrap="square" rtlCol="0">
            <a:spAutoFit/>
          </a:bodyPr>
          <a:lstStyle/>
          <a:p>
            <a:pPr>
              <a:lnSpc>
                <a:spcPct val="120000"/>
              </a:lnSpc>
            </a:pPr>
            <a:r>
              <a:rPr lang="zh-CN" altLang="en-US" sz="2400" dirty="0">
                <a:latin typeface="微软雅黑" panose="020B0503020204020204" pitchFamily="34" charset="-122"/>
                <a:ea typeface="微软雅黑" panose="020B0503020204020204" pitchFamily="34" charset="-122"/>
              </a:rPr>
              <a:t>线性回归中，我们根据特征变量（也称自变量）来对反应变量（也称因变量）进行预测，根据特征变量的个数可将线性回归模型分为一元线性回归和多元线性回归</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nSpc>
                <a:spcPct val="120000"/>
              </a:lnSpc>
            </a:pPr>
            <a:endParaRPr lang="en-US" altLang="zh-CN" sz="2400" dirty="0">
              <a:latin typeface="微软雅黑" panose="020B0503020204020204" pitchFamily="34" charset="-122"/>
              <a:ea typeface="微软雅黑" panose="020B0503020204020204" pitchFamily="34" charset="-122"/>
            </a:endParaRPr>
          </a:p>
          <a:p>
            <a:pPr>
              <a:lnSpc>
                <a:spcPct val="120000"/>
              </a:lnSpc>
            </a:pP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一个特征变量：工作年限对收入进行预测，就属于一元线性回归；</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多个特征变量：工作年限、行业、所在城市等对收入进行预测，就属于多元线性回归。</a:t>
            </a:r>
            <a:endParaRPr lang="en-US" altLang="zh-CN" sz="2400" dirty="0">
              <a:latin typeface="微软雅黑" panose="020B0503020204020204" pitchFamily="34" charset="-122"/>
              <a:ea typeface="微软雅黑" panose="020B0503020204020204" pitchFamily="34" charset="-122"/>
            </a:endParaRPr>
          </a:p>
          <a:p>
            <a:pPr>
              <a:lnSpc>
                <a:spcPct val="120000"/>
              </a:lnSpc>
            </a:pPr>
            <a:endParaRPr lang="en-US" altLang="zh-CN" sz="2400"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这一小节主要先讲解下一元线性回归模型。</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34115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3.2.1 </a:t>
            </a:r>
            <a:r>
              <a:rPr lang="zh-CN" altLang="en-US" sz="2400" b="1" dirty="0">
                <a:latin typeface="微软雅黑" panose="020B0503020204020204" pitchFamily="34" charset="-122"/>
                <a:ea typeface="微软雅黑" panose="020B0503020204020204" pitchFamily="34" charset="-122"/>
              </a:rPr>
              <a:t>模型评估的编程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补充知识点：另一种获取</a:t>
            </a:r>
            <a:r>
              <a:rPr lang="en-US" altLang="zh-CN" sz="2400" b="1" dirty="0">
                <a:latin typeface="微软雅黑" panose="020B0503020204020204" pitchFamily="34" charset="-122"/>
                <a:ea typeface="微软雅黑" panose="020B0503020204020204" pitchFamily="34" charset="-122"/>
              </a:rPr>
              <a:t>R-squared</a:t>
            </a:r>
            <a:r>
              <a:rPr lang="zh-CN" altLang="en-US" sz="2400" b="1" dirty="0">
                <a:latin typeface="微软雅黑" panose="020B0503020204020204" pitchFamily="34" charset="-122"/>
                <a:ea typeface="微软雅黑" panose="020B0503020204020204" pitchFamily="34" charset="-122"/>
              </a:rPr>
              <a:t>值的代码实现</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上面是通过引入线性回归模型评估相关库：</a:t>
            </a:r>
            <a:r>
              <a:rPr lang="en-US" altLang="zh-CN" sz="2400" dirty="0" err="1">
                <a:latin typeface="微软雅黑" panose="020B0503020204020204" pitchFamily="34" charset="-122"/>
                <a:ea typeface="微软雅黑" panose="020B0503020204020204" pitchFamily="34" charset="-122"/>
              </a:rPr>
              <a:t>statsmodels</a:t>
            </a:r>
            <a:r>
              <a:rPr lang="zh-CN" altLang="en-US" sz="2400" dirty="0">
                <a:latin typeface="微软雅黑" panose="020B0503020204020204" pitchFamily="34" charset="-122"/>
                <a:ea typeface="微软雅黑" panose="020B0503020204020204" pitchFamily="34" charset="-122"/>
              </a:rPr>
              <a:t>库来对线性回归模型来进行评估，那么有没有一个更通用的方法来获取</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值呢，因为我们将在第</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章利用</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模型，第</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章利用</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模型来进行回归分析，此时便需要一个更加通用的获取</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值的方法，代码如下：</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693" y="4526870"/>
            <a:ext cx="5724614" cy="1075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28396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首先来看</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，要想理解</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，得先了解三个新的概念</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整体平方和 </a:t>
            </a:r>
            <a:r>
              <a:rPr lang="en-US" altLang="zh-CN" sz="2400" b="1" dirty="0" smtClean="0">
                <a:latin typeface="微软雅黑" panose="020B0503020204020204" pitchFamily="34" charset="-122"/>
                <a:ea typeface="微软雅黑" panose="020B0503020204020204" pitchFamily="34" charset="-122"/>
              </a:rPr>
              <a:t>TSS</a:t>
            </a:r>
            <a:r>
              <a:rPr lang="en-US" altLang="zh-CN" sz="2400" dirty="0" smtClean="0">
                <a:latin typeface="微软雅黑" panose="020B0503020204020204" pitchFamily="34" charset="-122"/>
                <a:ea typeface="微软雅黑" panose="020B0503020204020204" pitchFamily="34" charset="-122"/>
              </a:rPr>
              <a:t>(Total </a:t>
            </a:r>
            <a:r>
              <a:rPr lang="en-US" altLang="zh-CN" sz="2400" dirty="0">
                <a:latin typeface="微软雅黑" panose="020B0503020204020204" pitchFamily="34" charset="-122"/>
                <a:ea typeface="微软雅黑" panose="020B0503020204020204" pitchFamily="34" charset="-122"/>
              </a:rPr>
              <a:t>Sum of Squares</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残差平方和 </a:t>
            </a:r>
            <a:r>
              <a:rPr lang="en-US" altLang="zh-CN" sz="2400" b="1" dirty="0" smtClean="0">
                <a:latin typeface="微软雅黑" panose="020B0503020204020204" pitchFamily="34" charset="-122"/>
                <a:ea typeface="微软雅黑" panose="020B0503020204020204" pitchFamily="34" charset="-122"/>
              </a:rPr>
              <a:t>RSS</a:t>
            </a:r>
            <a:r>
              <a:rPr lang="en-US" altLang="zh-CN" sz="2400" dirty="0" smtClean="0">
                <a:latin typeface="微软雅黑" panose="020B0503020204020204" pitchFamily="34" charset="-122"/>
                <a:ea typeface="微软雅黑" panose="020B0503020204020204" pitchFamily="34" charset="-122"/>
              </a:rPr>
              <a:t>(Residual </a:t>
            </a:r>
            <a:r>
              <a:rPr lang="en-US" altLang="zh-CN" sz="2400" dirty="0">
                <a:latin typeface="微软雅黑" panose="020B0503020204020204" pitchFamily="34" charset="-122"/>
                <a:ea typeface="微软雅黑" panose="020B0503020204020204" pitchFamily="34" charset="-122"/>
              </a:rPr>
              <a:t>Sum of Squares</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解释平方和 </a:t>
            </a:r>
            <a:r>
              <a:rPr lang="en-US" altLang="zh-CN" sz="2400" b="1" dirty="0" smtClean="0">
                <a:latin typeface="微软雅黑" panose="020B0503020204020204" pitchFamily="34" charset="-122"/>
                <a:ea typeface="微软雅黑" panose="020B0503020204020204" pitchFamily="34" charset="-122"/>
              </a:rPr>
              <a:t>ESS</a:t>
            </a:r>
            <a:r>
              <a:rPr lang="en-US" altLang="zh-CN" sz="2400" dirty="0" smtClean="0">
                <a:latin typeface="微软雅黑" panose="020B0503020204020204" pitchFamily="34" charset="-122"/>
                <a:ea typeface="微软雅黑" panose="020B0503020204020204" pitchFamily="34" charset="-122"/>
              </a:rPr>
              <a:t>(Explained </a:t>
            </a:r>
            <a:r>
              <a:rPr lang="en-US" altLang="zh-CN" sz="2400" dirty="0">
                <a:latin typeface="微软雅黑" panose="020B0503020204020204" pitchFamily="34" charset="-122"/>
                <a:ea typeface="微软雅黑" panose="020B0503020204020204" pitchFamily="34" charset="-122"/>
              </a:rPr>
              <a:t>Sum of Squares</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Tree>
    <p:extLst>
      <p:ext uri="{BB962C8B-B14F-4D97-AF65-F5344CB8AC3E}">
        <p14:creationId xmlns:p14="http://schemas.microsoft.com/office/powerpoint/2010/main" val="12170093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a:t>
            </a: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相关</a:t>
            </a:r>
            <a:r>
              <a:rPr lang="zh-CN" altLang="en-US" sz="2400" dirty="0">
                <a:latin typeface="微软雅黑" panose="020B0503020204020204" pitchFamily="34" charset="-122"/>
                <a:ea typeface="微软雅黑" panose="020B0503020204020204" pitchFamily="34" charset="-122"/>
              </a:rPr>
              <a:t>的内容解释都绘制在下图</a:t>
            </a:r>
            <a:r>
              <a:rPr lang="zh-CN" altLang="en-US" sz="2400" dirty="0" smtClean="0">
                <a:latin typeface="微软雅黑" panose="020B0503020204020204" pitchFamily="34" charset="-122"/>
                <a:ea typeface="微软雅黑" panose="020B0503020204020204" pitchFamily="34" charset="-122"/>
              </a:rPr>
              <a:t>中</a:t>
            </a:r>
            <a:r>
              <a:rPr lang="en-US" altLang="zh-CN" sz="2400" dirty="0" smtClean="0">
                <a:latin typeface="微软雅黑" panose="020B0503020204020204" pitchFamily="34" charset="-122"/>
                <a:ea typeface="微软雅黑" panose="020B0503020204020204" pitchFamily="34" charset="-122"/>
              </a:rPr>
              <a:t>:</a:t>
            </a:r>
          </a:p>
          <a:p>
            <a:r>
              <a:rPr lang="zh-CN" altLang="en-US" sz="2400" dirty="0" smtClean="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Yi</a:t>
            </a:r>
            <a:r>
              <a:rPr lang="zh-CN" altLang="en-US" sz="2400" dirty="0">
                <a:latin typeface="微软雅黑" panose="020B0503020204020204" pitchFamily="34" charset="-122"/>
                <a:ea typeface="微软雅黑" panose="020B0503020204020204" pitchFamily="34" charset="-122"/>
              </a:rPr>
              <a:t>为实际</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Yfitted</a:t>
            </a:r>
            <a:r>
              <a:rPr lang="zh-CN" altLang="en-US" sz="2400" dirty="0">
                <a:latin typeface="微软雅黑" panose="020B0503020204020204" pitchFamily="34" charset="-122"/>
                <a:ea typeface="微软雅黑" panose="020B0503020204020204" pitchFamily="34" charset="-122"/>
              </a:rPr>
              <a:t>为预测</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Ymean</a:t>
            </a:r>
            <a:r>
              <a:rPr lang="zh-CN" altLang="en-US" sz="2400" dirty="0">
                <a:latin typeface="微软雅黑" panose="020B0503020204020204" pitchFamily="34" charset="-122"/>
                <a:ea typeface="微软雅黑" panose="020B0503020204020204" pitchFamily="34" charset="-122"/>
              </a:rPr>
              <a:t>为所有散点的</a:t>
            </a:r>
            <a:r>
              <a:rPr lang="zh-CN" altLang="en-US" sz="2400" dirty="0" smtClean="0">
                <a:latin typeface="微软雅黑" panose="020B0503020204020204" pitchFamily="34" charset="-122"/>
                <a:ea typeface="微软雅黑" panose="020B0503020204020204" pitchFamily="34" charset="-122"/>
              </a:rPr>
              <a:t>平均值</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图片简洁，散点未绘制在</a:t>
            </a:r>
            <a:r>
              <a:rPr lang="zh-CN" altLang="en-US" sz="2400" dirty="0" smtClean="0">
                <a:latin typeface="微软雅黑" panose="020B0503020204020204" pitchFamily="34" charset="-122"/>
                <a:ea typeface="微软雅黑" panose="020B0503020204020204" pitchFamily="34" charset="-122"/>
              </a:rPr>
              <a:t>其中</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89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0997" y="1778054"/>
            <a:ext cx="5927518" cy="4513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2962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917574" y="1778054"/>
                <a:ext cx="10276115" cy="44796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a:t>
                </a: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的公式为</a:t>
                </a:r>
                <a:r>
                  <a:rPr lang="en-US" altLang="zh-CN" sz="2400" dirty="0" smtClean="0">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0" dirty="0" smtClean="0">
                        <a:latin typeface="Cambria Math"/>
                        <a:ea typeface="微软雅黑" panose="020B0503020204020204" pitchFamily="34" charset="-122"/>
                      </a:rPr>
                      <m:t> </m:t>
                    </m:r>
                  </m:oMath>
                </a14:m>
                <a:endParaRPr lang="en-US" altLang="zh-CN" sz="2400" b="0" i="0" dirty="0" smtClean="0">
                  <a:latin typeface="Cambria Math"/>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dirty="0" smtClean="0">
                          <a:latin typeface="Cambria Math"/>
                          <a:ea typeface="微软雅黑" panose="020B0503020204020204" pitchFamily="34" charset="-122"/>
                        </a:rPr>
                        <m:t>1 −</m:t>
                      </m:r>
                      <m:f>
                        <m:fPr>
                          <m:ctrlPr>
                            <a:rPr lang="en-US" altLang="zh-CN" sz="2400" i="1" dirty="0" smtClean="0">
                              <a:latin typeface="Cambria Math"/>
                              <a:ea typeface="微软雅黑" panose="020B0503020204020204" pitchFamily="34" charset="-122"/>
                            </a:rPr>
                          </m:ctrlPr>
                        </m:fPr>
                        <m:num>
                          <m:r>
                            <a:rPr lang="en-US" altLang="zh-CN" sz="2400" i="1" dirty="0" smtClean="0">
                              <a:latin typeface="Cambria Math"/>
                              <a:ea typeface="微软雅黑" panose="020B0503020204020204" pitchFamily="34" charset="-122"/>
                            </a:rPr>
                            <m:t>𝑅𝑆𝑆</m:t>
                          </m:r>
                        </m:num>
                        <m:den>
                          <m:r>
                            <a:rPr lang="en-US" altLang="zh-CN" sz="2400" i="1" dirty="0" smtClean="0">
                              <a:latin typeface="Cambria Math"/>
                              <a:ea typeface="微软雅黑" panose="020B0503020204020204" pitchFamily="34" charset="-122"/>
                            </a:rPr>
                            <m:t>𝑇𝑆𝑆</m:t>
                          </m:r>
                        </m:den>
                      </m:f>
                    </m:oMath>
                  </m:oMathPara>
                </a14:m>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当</a:t>
                </a:r>
                <a:r>
                  <a:rPr lang="en-US" altLang="zh-CN" sz="2400" dirty="0">
                    <a:latin typeface="微软雅黑" panose="020B0503020204020204" pitchFamily="34" charset="-122"/>
                    <a:ea typeface="微软雅黑" panose="020B0503020204020204" pitchFamily="34" charset="-122"/>
                  </a:rPr>
                  <a:t>RSS</a:t>
                </a:r>
                <a:r>
                  <a:rPr lang="zh-CN" altLang="en-US" sz="2400" dirty="0">
                    <a:latin typeface="微软雅黑" panose="020B0503020204020204" pitchFamily="34" charset="-122"/>
                    <a:ea typeface="微软雅黑" panose="020B0503020204020204" pitchFamily="34" charset="-122"/>
                  </a:rPr>
                  <a:t>趋向于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的时候，说明实际值基本都落在了拟合曲线上，其拟合程度非常高，那么此时</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趋向于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，所以在实战当中，</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越大（越接近</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），其拟合程度越高</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不过</a:t>
                </a:r>
                <a:r>
                  <a:rPr lang="zh-CN" altLang="en-US" sz="2400" dirty="0">
                    <a:latin typeface="微软雅黑" panose="020B0503020204020204" pitchFamily="34" charset="-122"/>
                    <a:ea typeface="微软雅黑" panose="020B0503020204020204" pitchFamily="34" charset="-122"/>
                  </a:rPr>
                  <a:t>也不是拟合程度越高越好，当拟合程度过高的时候，可能会导致过拟合的现象（关于过拟合的相关内容可以查看本小节的补充知识点）。</a:t>
                </a:r>
                <a:endParaRPr lang="en-US" altLang="zh-CN"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917574" y="1778054"/>
                <a:ext cx="10276115" cy="4479688"/>
              </a:xfrm>
              <a:prstGeom prst="rect">
                <a:avLst/>
              </a:prstGeom>
              <a:blipFill rotWithShape="1">
                <a:blip r:embed="rId2"/>
                <a:stretch>
                  <a:fillRect l="-1128" t="-1088" r="-593" b="-2177"/>
                </a:stretch>
              </a:blipFill>
            </p:spPr>
            <p:txBody>
              <a:bodyPr/>
              <a:lstStyle/>
              <a:p>
                <a:r>
                  <a:rPr lang="zh-CN" altLang="en-US">
                    <a:noFill/>
                  </a:rPr>
                  <a:t> </a:t>
                </a:r>
              </a:p>
            </p:txBody>
          </p:sp>
        </mc:Fallback>
      </mc:AlternateContent>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437687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17574" y="1778054"/>
                <a:ext cx="10276115" cy="229620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a:t>
                </a: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举例来说，对于以下</a:t>
                </a:r>
                <a:r>
                  <a:rPr lang="zh-CN" altLang="en-US" sz="2400" dirty="0" smtClean="0">
                    <a:latin typeface="微软雅黑" panose="020B0503020204020204" pitchFamily="34" charset="-122"/>
                    <a:ea typeface="微软雅黑" panose="020B0503020204020204" pitchFamily="34" charset="-122"/>
                  </a:rPr>
                  <a:t>数据：</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d>
                      <m:dPr>
                        <m:begChr m:val="{"/>
                        <m:endChr m:val=""/>
                        <m:ctrlPr>
                          <a:rPr lang="en-US" altLang="zh-CN" sz="2400" i="1">
                            <a:latin typeface="Cambria Math"/>
                            <a:ea typeface="微软雅黑" panose="020B0503020204020204" pitchFamily="34" charset="-122"/>
                          </a:rPr>
                        </m:ctrlPr>
                      </m:dPr>
                      <m:e>
                        <m:eqArr>
                          <m:eqArrPr>
                            <m:ctrlPr>
                              <a:rPr lang="en-US" altLang="zh-CN" sz="2400" i="1">
                                <a:latin typeface="Cambria Math"/>
                                <a:ea typeface="微软雅黑" panose="020B0503020204020204" pitchFamily="34" charset="-122"/>
                              </a:rPr>
                            </m:ctrlPr>
                          </m:eqArrPr>
                          <m:e>
                            <m:r>
                              <a:rPr lang="en-US" altLang="zh-CN" sz="2400" i="1">
                                <a:latin typeface="Cambria Math"/>
                                <a:ea typeface="微软雅黑" panose="020B0503020204020204" pitchFamily="34" charset="-122"/>
                              </a:rPr>
                              <m:t>𝑥</m:t>
                            </m:r>
                            <m:r>
                              <a:rPr lang="en-US" altLang="zh-CN" sz="2400" i="1">
                                <a:latin typeface="Cambria Math"/>
                                <a:ea typeface="微软雅黑" panose="020B0503020204020204" pitchFamily="34" charset="-122"/>
                              </a:rPr>
                              <m:t>=</m:t>
                            </m:r>
                            <m:d>
                              <m:dPr>
                                <m:begChr m:val="["/>
                                <m:endChr m:val="]"/>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1,2,3</m:t>
                                </m:r>
                              </m:e>
                            </m:d>
                          </m:e>
                          <m:e>
                            <m:r>
                              <a:rPr lang="en-US" altLang="zh-CN" sz="2400" i="1">
                                <a:latin typeface="Cambria Math"/>
                                <a:ea typeface="微软雅黑" panose="020B0503020204020204" pitchFamily="34" charset="-122"/>
                              </a:rPr>
                              <m:t>𝑦</m:t>
                            </m:r>
                            <m:r>
                              <a:rPr lang="en-US" altLang="zh-CN" sz="2400" i="1">
                                <a:latin typeface="Cambria Math"/>
                                <a:ea typeface="微软雅黑" panose="020B0503020204020204" pitchFamily="34" charset="-122"/>
                              </a:rPr>
                              <m:t>=</m:t>
                            </m:r>
                            <m:d>
                              <m:dPr>
                                <m:begChr m:val="["/>
                                <m:endChr m:val="]"/>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3,4,5</m:t>
                                </m:r>
                              </m:e>
                            </m:d>
                          </m:e>
                        </m:eqArr>
                      </m:e>
                    </m:d>
                  </m:oMath>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我们在</a:t>
                </a:r>
                <a:r>
                  <a:rPr lang="en-US" altLang="zh-CN" sz="2400" dirty="0">
                    <a:latin typeface="微软雅黑" panose="020B0503020204020204" pitchFamily="34" charset="-122"/>
                    <a:ea typeface="微软雅黑" panose="020B0503020204020204" pitchFamily="34" charset="-122"/>
                  </a:rPr>
                  <a:t>3.1.1</a:t>
                </a:r>
                <a:r>
                  <a:rPr lang="zh-CN" altLang="en-US" sz="2400" dirty="0">
                    <a:latin typeface="微软雅黑" panose="020B0503020204020204" pitchFamily="34" charset="-122"/>
                    <a:ea typeface="微软雅黑" panose="020B0503020204020204" pitchFamily="34" charset="-122"/>
                  </a:rPr>
                  <a:t>节演示过其拟合方程</a:t>
                </a:r>
                <a:r>
                  <a:rPr lang="zh-CN" altLang="en-US" sz="2400" dirty="0" smtClean="0">
                    <a:latin typeface="微软雅黑" panose="020B0503020204020204" pitchFamily="34" charset="-122"/>
                    <a:ea typeface="微软雅黑" panose="020B0503020204020204" pitchFamily="34" charset="-122"/>
                  </a:rPr>
                  <a:t>为</a:t>
                </a:r>
                <a:r>
                  <a:rPr lang="en-US" altLang="zh-CN" sz="2400" dirty="0" smtClean="0">
                    <a:latin typeface="微软雅黑" panose="020B0503020204020204" pitchFamily="34" charset="-122"/>
                    <a:ea typeface="微软雅黑" panose="020B0503020204020204" pitchFamily="34" charset="-122"/>
                  </a:rPr>
                  <a:t>:</a:t>
                </a:r>
              </a:p>
              <a:p>
                <a:r>
                  <a:rPr lang="en-US" altLang="zh-CN" sz="2400" dirty="0" smtClean="0">
                    <a:latin typeface="微软雅黑" panose="020B0503020204020204" pitchFamily="34" charset="-122"/>
                    <a:ea typeface="微软雅黑" panose="020B0503020204020204" pitchFamily="34" charset="-122"/>
                  </a:rPr>
                  <a:t>y </a:t>
                </a:r>
                <a:r>
                  <a:rPr lang="en-US" altLang="zh-CN" sz="2400" dirty="0">
                    <a:latin typeface="微软雅黑" panose="020B0503020204020204" pitchFamily="34" charset="-122"/>
                    <a:ea typeface="微软雅黑" panose="020B0503020204020204" pitchFamily="34" charset="-122"/>
                  </a:rPr>
                  <a:t>= x + </a:t>
                </a:r>
                <a:r>
                  <a:rPr lang="en-US" altLang="zh-CN" sz="2400" dirty="0" smtClean="0">
                    <a:latin typeface="微软雅黑" panose="020B0503020204020204" pitchFamily="34" charset="-122"/>
                    <a:ea typeface="微软雅黑" panose="020B0503020204020204" pitchFamily="34" charset="-122"/>
                  </a:rPr>
                  <a:t>2</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917574" y="1778054"/>
                <a:ext cx="10276115" cy="2296206"/>
              </a:xfrm>
              <a:prstGeom prst="rect">
                <a:avLst/>
              </a:prstGeom>
              <a:blipFill rotWithShape="1">
                <a:blip r:embed="rId2"/>
                <a:stretch>
                  <a:fillRect l="-1128" t="-2128" b="-5319"/>
                </a:stretch>
              </a:blipFill>
            </p:spPr>
            <p:txBody>
              <a:bodyPr/>
              <a:lstStyle/>
              <a:p>
                <a:r>
                  <a:rPr lang="zh-CN" altLang="en-US">
                    <a:noFill/>
                  </a:rPr>
                  <a:t> </a:t>
                </a:r>
              </a:p>
            </p:txBody>
          </p:sp>
        </mc:Fallback>
      </mc:AlternateContent>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986" name="Picture 2" descr="https://uploader.shimo.im/f/PbUIYpLy06MmPilb.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839" y="2569029"/>
            <a:ext cx="4799616" cy="389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0149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17574" y="1778054"/>
                <a:ext cx="10276115" cy="1532343"/>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a:t>
                </a: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𝑚𝑒𝑎𝑛</m:t>
                          </m:r>
                        </m:sub>
                      </m:sSub>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3+4+5</m:t>
                          </m:r>
                        </m:num>
                        <m:den>
                          <m:r>
                            <a:rPr lang="en-US" altLang="zh-CN" sz="2400" b="0" i="1" smtClean="0">
                              <a:latin typeface="Cambria Math"/>
                              <a:ea typeface="微软雅黑" panose="020B0503020204020204" pitchFamily="34" charset="-122"/>
                            </a:rPr>
                            <m:t>3</m:t>
                          </m:r>
                        </m:den>
                      </m:f>
                      <m:r>
                        <a:rPr lang="en-US" altLang="zh-CN" sz="2400" b="0" i="1" smtClean="0">
                          <a:latin typeface="Cambria Math"/>
                          <a:ea typeface="微软雅黑" panose="020B0503020204020204" pitchFamily="34" charset="-122"/>
                        </a:rPr>
                        <m:t>=4</m:t>
                      </m:r>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917574" y="1778054"/>
                <a:ext cx="10276115" cy="1532343"/>
              </a:xfrm>
              <a:prstGeom prst="rect">
                <a:avLst/>
              </a:prstGeom>
              <a:blipFill rotWithShape="1">
                <a:blip r:embed="rId2"/>
                <a:stretch>
                  <a:fillRect l="-1128" t="-3187"/>
                </a:stretch>
              </a:blipFill>
            </p:spPr>
            <p:txBody>
              <a:bodyPr/>
              <a:lstStyle/>
              <a:p>
                <a:r>
                  <a:rPr lang="zh-CN" altLang="en-US">
                    <a:noFill/>
                  </a:rPr>
                  <a:t> </a:t>
                </a:r>
              </a:p>
            </p:txBody>
          </p:sp>
        </mc:Fallback>
      </mc:AlternateContent>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3310397"/>
            <a:ext cx="1106805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10580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知识点：过拟合与欠</a:t>
            </a:r>
            <a:r>
              <a:rPr lang="zh-CN" altLang="en-US" sz="2400" b="1" dirty="0" smtClean="0">
                <a:latin typeface="微软雅黑" panose="020B0503020204020204" pitchFamily="34" charset="-122"/>
                <a:ea typeface="微软雅黑" panose="020B0503020204020204" pitchFamily="34" charset="-122"/>
              </a:rPr>
              <a:t>拟合</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2" descr="https://uploader.shimo.im/f/raLZAkPn59wOx5HJ.png!original"/>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50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306" y="2874509"/>
            <a:ext cx="9010650"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3761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所谓</a:t>
            </a:r>
            <a:r>
              <a:rPr lang="zh-CN" altLang="en-US" sz="2400" dirty="0">
                <a:latin typeface="微软雅黑" panose="020B0503020204020204" pitchFamily="34" charset="-122"/>
                <a:ea typeface="微软雅黑" panose="020B0503020204020204" pitchFamily="34" charset="-122"/>
              </a:rPr>
              <a:t>过度拟合（简称过拟合），是指模型在训练样本中拟合程度过高，虽然它很好地贴合了训练集数据，但是却丧失了泛化能力，模型不具有推广性（即如果换了训练集以外的数据就达不到较好的预测效果），导致在新的数据集中表现不佳</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过</a:t>
            </a:r>
            <a:r>
              <a:rPr lang="zh-CN" altLang="en-US" sz="2400" dirty="0">
                <a:latin typeface="微软雅黑" panose="020B0503020204020204" pitchFamily="34" charset="-122"/>
                <a:ea typeface="微软雅黑" panose="020B0503020204020204" pitchFamily="34" charset="-122"/>
              </a:rPr>
              <a:t>拟合相对的则是欠拟合，欠拟合是指模型拟合程度不高，数据距离拟合曲线较远，或指模型没有很好地捕捉到数据特征，不能够很好地拟合数据。</a:t>
            </a:r>
            <a:endParaRPr lang="zh-CN" altLang="en-US"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9882161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的改进</a:t>
            </a:r>
            <a:r>
              <a:rPr lang="zh-CN" altLang="en-US" sz="2400" dirty="0" smtClean="0">
                <a:latin typeface="微软雅黑" panose="020B0503020204020204" pitchFamily="34" charset="-122"/>
                <a:ea typeface="微软雅黑" panose="020B0503020204020204" pitchFamily="34" charset="-122"/>
              </a:rPr>
              <a:t>版</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其目的是为了</a:t>
            </a:r>
            <a:r>
              <a:rPr lang="zh-CN" altLang="en-US" sz="2400" dirty="0">
                <a:latin typeface="微软雅黑" panose="020B0503020204020204" pitchFamily="34" charset="-122"/>
                <a:ea typeface="微软雅黑" panose="020B0503020204020204" pitchFamily="34" charset="-122"/>
              </a:rPr>
              <a:t>防止选取的特征变量过多（主要针对下一节将讲到的多元线性回归），而导致虚高的</a:t>
            </a:r>
            <a:r>
              <a:rPr lang="en-US" altLang="zh-CN" sz="2400" dirty="0" smtClean="0">
                <a:latin typeface="微软雅黑" panose="020B0503020204020204" pitchFamily="34" charset="-122"/>
                <a:ea typeface="微软雅黑" panose="020B0503020204020204" pitchFamily="34" charset="-122"/>
              </a:rPr>
              <a:t>R-squared</a:t>
            </a: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每当新增一个特征变量的时候，因为线性回归背后的数学原理，都会导致</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增加，但是可能这个新增的特征变量可能对模型并没有什么帮助，为了限制过多的特征变量，所以引入了</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概念</a:t>
            </a: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785509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Adj. R-squared</a:t>
            </a:r>
            <a:r>
              <a:rPr lang="zh-CN" altLang="en-US" sz="2400" dirty="0" smtClean="0">
                <a:latin typeface="微软雅黑" panose="020B0503020204020204" pitchFamily="34" charset="-122"/>
                <a:ea typeface="微软雅黑" panose="020B0503020204020204" pitchFamily="34" charset="-122"/>
              </a:rPr>
              <a:t>会</a:t>
            </a:r>
            <a:r>
              <a:rPr lang="zh-CN" altLang="en-US" sz="2400" dirty="0">
                <a:latin typeface="微软雅黑" panose="020B0503020204020204" pitchFamily="34" charset="-122"/>
                <a:ea typeface="微软雅黑" panose="020B0503020204020204" pitchFamily="34" charset="-122"/>
              </a:rPr>
              <a:t>在原来</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的基础上额外考虑到特征变量数目这一值，其公式如下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为样本</a:t>
            </a:r>
            <a:r>
              <a:rPr lang="zh-CN" altLang="en-US" sz="2400" dirty="0" smtClean="0">
                <a:latin typeface="微软雅黑" panose="020B0503020204020204" pitchFamily="34" charset="-122"/>
                <a:ea typeface="微软雅黑" panose="020B0503020204020204" pitchFamily="34" charset="-122"/>
              </a:rPr>
              <a:t>数量</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为特征变量</a:t>
            </a:r>
            <a:r>
              <a:rPr lang="zh-CN" altLang="en-US" sz="2400" dirty="0" smtClean="0">
                <a:latin typeface="微软雅黑" panose="020B0503020204020204" pitchFamily="34" charset="-122"/>
                <a:ea typeface="微软雅黑" panose="020B0503020204020204" pitchFamily="34" charset="-122"/>
              </a:rPr>
              <a:t>数量</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看到当特征变量数量</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越多的时候，其实会对</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产生负影响，因此不要为了一味地追求高</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而过多的添加特征变量</a:t>
            </a:r>
            <a:endParaRPr lang="zh-CN" altLang="en-US"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7106" name="Picture 2" descr="https://uploader.shimo.im/f/hxgUJdRgChYT6vQ9.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325" y="3190120"/>
            <a:ext cx="3943350"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213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mc:AlternateContent xmlns:mc="http://schemas.openxmlformats.org/markup-compatibility/2006">
        <mc:Choice xmlns:a14="http://schemas.microsoft.com/office/drawing/2010/main" Requires="a14">
          <p:sp>
            <p:nvSpPr>
              <p:cNvPr id="2" name="TextBox 1"/>
              <p:cNvSpPr txBox="1"/>
              <p:nvPr/>
            </p:nvSpPr>
            <p:spPr>
              <a:xfrm>
                <a:off x="957943" y="2006822"/>
                <a:ext cx="10276115" cy="3070841"/>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3.1.1 </a:t>
                </a:r>
                <a:r>
                  <a:rPr lang="zh-CN" altLang="en-US" sz="2400" b="1" dirty="0">
                    <a:latin typeface="微软雅黑" panose="020B0503020204020204" pitchFamily="34" charset="-122"/>
                    <a:ea typeface="微软雅黑" panose="020B0503020204020204" pitchFamily="34" charset="-122"/>
                  </a:rPr>
                  <a:t>一元线性回归的数学原理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元线性回归模型也称为简单线性回归模型，其形式可以通过如下公式表达</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𝑦</m:t>
                      </m:r>
                      <m:r>
                        <a:rPr lang="en-US" altLang="zh-CN" sz="2400" b="0" i="1" dirty="0" smtClean="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𝑎</m:t>
                      </m:r>
                      <m:r>
                        <a:rPr lang="en-US" altLang="zh-CN" sz="2400" b="0" i="1" dirty="0" smtClean="0">
                          <a:latin typeface="Cambria Math"/>
                          <a:ea typeface="Cambria Math"/>
                        </a:rPr>
                        <m:t>×</m:t>
                      </m:r>
                      <m:r>
                        <a:rPr lang="en-US" altLang="zh-CN" sz="2400" b="0" i="1" dirty="0" smtClean="0">
                          <a:latin typeface="Cambria Math"/>
                          <a:ea typeface="微软雅黑" panose="020B0503020204020204" pitchFamily="34" charset="-122"/>
                        </a:rPr>
                        <m:t>𝑥</m:t>
                      </m:r>
                      <m:r>
                        <a:rPr lang="en-US" altLang="zh-CN" sz="2400" b="0" i="1" dirty="0" smtClean="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𝑏</m:t>
                      </m:r>
                    </m:oMath>
                  </m:oMathPara>
                </a14:m>
                <a:endParaRPr lang="en-US" altLang="zh-CN" sz="2400" i="1" dirty="0" smtClean="0">
                  <a:latin typeface="微软雅黑" panose="020B0503020204020204" pitchFamily="34" charset="-122"/>
                  <a:ea typeface="微软雅黑" panose="020B0503020204020204" pitchFamily="34" charset="-122"/>
                </a:endParaRPr>
              </a:p>
              <a:p>
                <a:pPr/>
                <a:endParaRPr lang="en-US" altLang="zh-CN" sz="2400" i="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为因变量，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为自变量，</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表示回归系数，</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表示截距</a:t>
                </a:r>
                <a:r>
                  <a:rPr lang="zh-CN" altLang="en-US" sz="2400" dirty="0" smtClean="0">
                    <a:latin typeface="微软雅黑" panose="020B0503020204020204" pitchFamily="34" charset="-122"/>
                    <a:ea typeface="微软雅黑" panose="020B0503020204020204" pitchFamily="34" charset="-122"/>
                  </a:rPr>
                  <a:t>。其中</a:t>
                </a:r>
                <a14:m>
                  <m:oMath xmlns:m="http://schemas.openxmlformats.org/officeDocument/2006/math">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𝑦</m:t>
                        </m:r>
                      </m:e>
                      <m:sup>
                        <m:r>
                          <a:rPr lang="en-US" altLang="zh-CN" sz="2400" b="0" i="1" smtClean="0">
                            <a:latin typeface="Cambria Math"/>
                            <a:ea typeface="微软雅黑" panose="020B0503020204020204" pitchFamily="34" charset="-122"/>
                          </a:rPr>
                          <m:t>𝑖</m:t>
                        </m:r>
                      </m:sup>
                    </m:sSup>
                  </m:oMath>
                </a14:m>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实际值，</a:t>
                </a:r>
                <a:r>
                  <a:rPr lang="en-US" altLang="zh-CN" sz="2400" dirty="0">
                    <a:ea typeface="微软雅黑" panose="020B0503020204020204" pitchFamily="34" charset="-122"/>
                  </a:rPr>
                  <a:t> </a:t>
                </a:r>
                <a14:m>
                  <m:oMath xmlns:m="http://schemas.openxmlformats.org/officeDocument/2006/math">
                    <m:sSup>
                      <m:sSupPr>
                        <m:ctrlPr>
                          <a:rPr lang="en-US" altLang="zh-CN" sz="2400" i="1">
                            <a:latin typeface="Cambria Math"/>
                            <a:ea typeface="微软雅黑" panose="020B0503020204020204" pitchFamily="34" charset="-122"/>
                          </a:rPr>
                        </m:ctrlPr>
                      </m:sSupPr>
                      <m:e>
                        <m:acc>
                          <m:accPr>
                            <m:chr m:val="̂"/>
                            <m:ctrlPr>
                              <a:rPr lang="en-US" altLang="zh-CN" sz="2400" i="1" smtClean="0">
                                <a:latin typeface="Cambria Math"/>
                                <a:ea typeface="微软雅黑" panose="020B0503020204020204" pitchFamily="34" charset="-122"/>
                              </a:rPr>
                            </m:ctrlPr>
                          </m:accPr>
                          <m:e>
                            <m:r>
                              <a:rPr lang="en-US" altLang="zh-CN" sz="2400" b="0" i="1" smtClean="0">
                                <a:latin typeface="Cambria Math"/>
                                <a:ea typeface="微软雅黑" panose="020B0503020204020204" pitchFamily="34" charset="-122"/>
                              </a:rPr>
                              <m:t>𝑦</m:t>
                            </m:r>
                          </m:e>
                        </m:acc>
                      </m:e>
                      <m:sup>
                        <m:r>
                          <a:rPr lang="en-US" altLang="zh-CN" sz="2400" i="1">
                            <a:latin typeface="Cambria Math"/>
                            <a:ea typeface="微软雅黑" panose="020B0503020204020204" pitchFamily="34" charset="-122"/>
                          </a:rPr>
                          <m:t>𝑖</m:t>
                        </m:r>
                      </m:sup>
                    </m:sSup>
                  </m:oMath>
                </a14:m>
                <a:r>
                  <a:rPr lang="zh-CN" altLang="en-US" sz="2400" dirty="0">
                    <a:latin typeface="微软雅黑" panose="020B0503020204020204" pitchFamily="34" charset="-122"/>
                    <a:ea typeface="微软雅黑" panose="020B0503020204020204" pitchFamily="34" charset="-122"/>
                  </a:rPr>
                  <a:t>为预测值，一元线性回归的目的就是拟合出一条线来使得预测值和实际值尽可能的接近，如果大部分点都落在拟合出来的线上，那么该线性回归模型则拟合较好。</a:t>
                </a:r>
              </a:p>
            </p:txBody>
          </p:sp>
        </mc:Choice>
        <mc:Fallback>
          <p:sp>
            <p:nvSpPr>
              <p:cNvPr id="2" name="TextBox 1"/>
              <p:cNvSpPr txBox="1">
                <a:spLocks noRot="1" noChangeAspect="1" noMove="1" noResize="1" noEditPoints="1" noAdjustHandles="1" noChangeArrowheads="1" noChangeShapeType="1" noTextEdit="1"/>
              </p:cNvSpPr>
              <p:nvPr/>
            </p:nvSpPr>
            <p:spPr>
              <a:xfrm>
                <a:off x="957943" y="2006822"/>
                <a:ext cx="10276115" cy="3070841"/>
              </a:xfrm>
              <a:prstGeom prst="rect">
                <a:avLst/>
              </a:prstGeom>
              <a:blipFill rotWithShape="1">
                <a:blip r:embed="rId2"/>
                <a:stretch>
                  <a:fillRect l="-890" t="-1587" r="-3559" b="-3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90505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Adj. R-squared</a:t>
            </a:r>
            <a:r>
              <a:rPr lang="zh-CN" altLang="en-US" sz="2400" dirty="0" smtClean="0">
                <a:latin typeface="微软雅黑" panose="020B0503020204020204" pitchFamily="34" charset="-122"/>
                <a:ea typeface="微软雅黑" panose="020B0503020204020204" pitchFamily="34" charset="-122"/>
              </a:rPr>
              <a:t>会</a:t>
            </a:r>
            <a:r>
              <a:rPr lang="zh-CN" altLang="en-US" sz="2400" dirty="0">
                <a:latin typeface="微软雅黑" panose="020B0503020204020204" pitchFamily="34" charset="-122"/>
                <a:ea typeface="微软雅黑" panose="020B0503020204020204" pitchFamily="34" charset="-122"/>
              </a:rPr>
              <a:t>在原来</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的基础上额外考虑到特征变量数目这一值，其公式如下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en-US" altLang="zh-CN" sz="2400" dirty="0" smtClean="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为样本</a:t>
            </a:r>
            <a:r>
              <a:rPr lang="zh-CN" altLang="en-US" sz="2400" dirty="0" smtClean="0">
                <a:latin typeface="微软雅黑" panose="020B0503020204020204" pitchFamily="34" charset="-122"/>
                <a:ea typeface="微软雅黑" panose="020B0503020204020204" pitchFamily="34" charset="-122"/>
              </a:rPr>
              <a:t>数量</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k</a:t>
            </a:r>
            <a:r>
              <a:rPr lang="zh-CN" altLang="en-US" sz="2400" dirty="0">
                <a:latin typeface="微软雅黑" panose="020B0503020204020204" pitchFamily="34" charset="-122"/>
                <a:ea typeface="微软雅黑" panose="020B0503020204020204" pitchFamily="34" charset="-122"/>
              </a:rPr>
              <a:t>为特征变量</a:t>
            </a:r>
            <a:r>
              <a:rPr lang="zh-CN" altLang="en-US" sz="2400" dirty="0" smtClean="0">
                <a:latin typeface="微软雅黑" panose="020B0503020204020204" pitchFamily="34" charset="-122"/>
                <a:ea typeface="微软雅黑" panose="020B0503020204020204" pitchFamily="34" charset="-122"/>
              </a:rPr>
              <a:t>数量</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看到当特征变量数量</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越多的时候，其实会对</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产生负影响，因此不要为了一味地追求高</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而过多的添加特征变量</a:t>
            </a:r>
            <a:endParaRPr lang="zh-CN" altLang="en-US"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7106" name="Picture 2" descr="https://uploader.shimo.im/f/hxgUJdRgChYT6vQ9.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325" y="3190120"/>
            <a:ext cx="3943350" cy="81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8775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Adj. R-squared</a:t>
            </a:r>
            <a:r>
              <a:rPr lang="zh-CN" altLang="en-US" sz="2400" dirty="0" smtClean="0">
                <a:latin typeface="微软雅黑" panose="020B0503020204020204" pitchFamily="34" charset="-122"/>
                <a:ea typeface="微软雅黑" panose="020B0503020204020204" pitchFamily="34" charset="-122"/>
              </a:rPr>
              <a:t>的理解</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可以看到对于完全拟合的线性方程，</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是一致的，都为数字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。倘若不是完全拟合，例如此时的</a:t>
            </a:r>
            <a:r>
              <a:rPr lang="en-US" altLang="zh-CN" sz="2400" dirty="0">
                <a:latin typeface="微软雅黑" panose="020B0503020204020204" pitchFamily="34" charset="-122"/>
                <a:ea typeface="微软雅黑" panose="020B0503020204020204" pitchFamily="34" charset="-122"/>
              </a:rPr>
              <a:t>R-squared</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0.9</a:t>
            </a:r>
            <a:r>
              <a:rPr lang="zh-CN" altLang="en-US" sz="2400" dirty="0">
                <a:latin typeface="微软雅黑" panose="020B0503020204020204" pitchFamily="34" charset="-122"/>
                <a:ea typeface="微软雅黑" panose="020B0503020204020204" pitchFamily="34" charset="-122"/>
              </a:rPr>
              <a:t>，那么此时</a:t>
            </a:r>
            <a:r>
              <a:rPr lang="en-US" altLang="zh-CN" sz="2400" dirty="0">
                <a:latin typeface="微软雅黑" panose="020B0503020204020204" pitchFamily="34" charset="-122"/>
                <a:ea typeface="微软雅黑" panose="020B0503020204020204" pitchFamily="34" charset="-122"/>
              </a:rPr>
              <a:t>Adj. R-squared</a:t>
            </a:r>
            <a:r>
              <a:rPr lang="zh-CN" altLang="en-US" sz="2400" dirty="0">
                <a:latin typeface="微软雅黑" panose="020B0503020204020204" pitchFamily="34" charset="-122"/>
                <a:ea typeface="微软雅黑" panose="020B0503020204020204" pitchFamily="34" charset="-122"/>
              </a:rPr>
              <a:t>的计算过程与结果如下所示：</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9154" name="Picture 2" descr="https://uploader.shimo.im/f/f7PIj2HYmV0lcqYg.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587" y="2648405"/>
            <a:ext cx="7276088" cy="935497"/>
          </a:xfrm>
          <a:prstGeom prst="rect">
            <a:avLst/>
          </a:prstGeom>
          <a:noFill/>
          <a:extLst>
            <a:ext uri="{909E8E84-426E-40DD-AFC4-6F175D3DCCD1}">
              <a14:hiddenFill xmlns:a14="http://schemas.microsoft.com/office/drawing/2010/main">
                <a:solidFill>
                  <a:srgbClr val="FFFFFF"/>
                </a:solidFill>
              </a14:hiddenFill>
            </a:ext>
          </a:extLst>
        </p:spPr>
      </p:pic>
      <p:pic>
        <p:nvPicPr>
          <p:cNvPr id="49156" name="Picture 4" descr="https://uploader.shimo.im/f/ryhobStXDqUofXjZ.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4885" y="4963886"/>
            <a:ext cx="4042229" cy="769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3527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7574" y="1778054"/>
            <a:ext cx="10276115"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3.2.2 </a:t>
            </a:r>
            <a:r>
              <a:rPr lang="zh-CN" altLang="en-US" sz="2400" b="1" dirty="0">
                <a:latin typeface="微软雅黑" panose="020B0503020204020204" pitchFamily="34" charset="-122"/>
                <a:ea typeface="微软雅黑" panose="020B0503020204020204" pitchFamily="34" charset="-122"/>
              </a:rPr>
              <a:t>模型评估的数学</a:t>
            </a:r>
            <a:r>
              <a:rPr lang="zh-CN" altLang="en-US" sz="2400" b="1" dirty="0" smtClean="0">
                <a:latin typeface="微软雅黑" panose="020B0503020204020204" pitchFamily="34" charset="-122"/>
                <a:ea typeface="微软雅黑" panose="020B0503020204020204" pitchFamily="34" charset="-122"/>
              </a:rPr>
              <a:t>原理 </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值的理解</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值涉及统计学里假设检验中的</a:t>
            </a:r>
            <a:r>
              <a:rPr lang="zh-CN" altLang="en-US" sz="2400" dirty="0" smtClean="0">
                <a:latin typeface="微软雅黑" panose="020B0503020204020204" pitchFamily="34" charset="-122"/>
                <a:ea typeface="微软雅黑" panose="020B0503020204020204" pitchFamily="34" charset="-122"/>
              </a:rPr>
              <a:t>概念，其</a:t>
            </a:r>
            <a:r>
              <a:rPr lang="zh-CN" altLang="en-US" sz="2400" dirty="0">
                <a:latin typeface="微软雅黑" panose="020B0503020204020204" pitchFamily="34" charset="-122"/>
                <a:ea typeface="微软雅黑" panose="020B0503020204020204" pitchFamily="34" charset="-122"/>
              </a:rPr>
              <a:t>原假设为特征变量与预测变量无显著相关性，</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值是当原假设为真时所得到的样本观察结果或更极端结果出现的概率</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通常来说，我们会以</a:t>
            </a:r>
            <a:r>
              <a:rPr lang="en-US" altLang="zh-CN" sz="2400" b="1" dirty="0">
                <a:latin typeface="微软雅黑" panose="020B0503020204020204" pitchFamily="34" charset="-122"/>
                <a:ea typeface="微软雅黑" panose="020B0503020204020204" pitchFamily="34" charset="-122"/>
              </a:rPr>
              <a:t>0.05</a:t>
            </a:r>
            <a:r>
              <a:rPr lang="zh-CN" altLang="en-US" sz="2400" b="1" dirty="0">
                <a:latin typeface="微软雅黑" panose="020B0503020204020204" pitchFamily="34" charset="-122"/>
                <a:ea typeface="微软雅黑" panose="020B0503020204020204" pitchFamily="34" charset="-122"/>
              </a:rPr>
              <a:t>为阈值，当</a:t>
            </a:r>
            <a:r>
              <a:rPr lang="en-US" altLang="zh-CN" sz="2400" b="1" dirty="0">
                <a:latin typeface="微软雅黑" panose="020B0503020204020204" pitchFamily="34" charset="-122"/>
                <a:ea typeface="微软雅黑" panose="020B0503020204020204" pitchFamily="34" charset="-122"/>
              </a:rPr>
              <a:t>P</a:t>
            </a:r>
            <a:r>
              <a:rPr lang="zh-CN" altLang="en-US" sz="2400" b="1" dirty="0">
                <a:latin typeface="微软雅黑" panose="020B0503020204020204" pitchFamily="34" charset="-122"/>
                <a:ea typeface="微软雅黑" panose="020B0503020204020204" pitchFamily="34" charset="-122"/>
              </a:rPr>
              <a:t>值小于</a:t>
            </a:r>
            <a:r>
              <a:rPr lang="en-US" altLang="zh-CN" sz="2400" b="1" dirty="0">
                <a:latin typeface="微软雅黑" panose="020B0503020204020204" pitchFamily="34" charset="-122"/>
                <a:ea typeface="微软雅黑" panose="020B0503020204020204" pitchFamily="34" charset="-122"/>
              </a:rPr>
              <a:t>0.05</a:t>
            </a:r>
            <a:r>
              <a:rPr lang="zh-CN" altLang="en-US" sz="2400" b="1" dirty="0">
                <a:latin typeface="微软雅黑" panose="020B0503020204020204" pitchFamily="34" charset="-122"/>
                <a:ea typeface="微软雅黑" panose="020B0503020204020204" pitchFamily="34" charset="-122"/>
              </a:rPr>
              <a:t>时，就认为该特征变量与预测变量显著相关。</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137224" y="540826"/>
            <a:ext cx="7917552"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3.2 </a:t>
            </a:r>
            <a:r>
              <a:rPr lang="zh-CN" altLang="en-US" sz="6000" b="1" dirty="0">
                <a:latin typeface="微软雅黑" panose="020B0503020204020204" pitchFamily="34" charset="-122"/>
                <a:ea typeface="微软雅黑" panose="020B0503020204020204" pitchFamily="34" charset="-122"/>
              </a:rPr>
              <a:t>线性回归模型评估</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088336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3.3.1 </a:t>
            </a:r>
            <a:r>
              <a:rPr lang="zh-CN" altLang="en-US" sz="2400" b="1" dirty="0">
                <a:latin typeface="微软雅黑" panose="020B0503020204020204" pitchFamily="34" charset="-122"/>
                <a:ea typeface="微软雅黑" panose="020B0503020204020204" pitchFamily="34" charset="-122"/>
              </a:rPr>
              <a:t>多元线性回归的数学原理和代码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多元线性回归模型的原理其实和一元线性回归的原理类似，其形式可以用如下公式表达</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en-US" altLang="zh-CN" sz="2400" dirty="0" smtClean="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x3……</a:t>
            </a:r>
            <a:r>
              <a:rPr lang="zh-CN" altLang="en-US" sz="2400" dirty="0">
                <a:latin typeface="微软雅黑" panose="020B0503020204020204" pitchFamily="34" charset="-122"/>
                <a:ea typeface="微软雅黑" panose="020B0503020204020204" pitchFamily="34" charset="-122"/>
              </a:rPr>
              <a:t>为不同特征变量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k1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k2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k3……</a:t>
            </a:r>
            <a:r>
              <a:rPr lang="zh-CN" altLang="en-US" sz="2400" dirty="0">
                <a:latin typeface="微软雅黑" panose="020B0503020204020204" pitchFamily="34" charset="-122"/>
                <a:ea typeface="微软雅黑" panose="020B0503020204020204" pitchFamily="34" charset="-122"/>
              </a:rPr>
              <a:t>则为这些特征变量前的系数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k0</a:t>
            </a:r>
            <a:r>
              <a:rPr lang="zh-CN" altLang="en-US" sz="2400" dirty="0">
                <a:latin typeface="微软雅黑" panose="020B0503020204020204" pitchFamily="34" charset="-122"/>
                <a:ea typeface="微软雅黑" panose="020B0503020204020204" pitchFamily="34" charset="-122"/>
              </a:rPr>
              <a:t>为常数</a:t>
            </a:r>
            <a:r>
              <a:rPr lang="zh-CN" altLang="en-US" sz="2400" dirty="0" smtClean="0">
                <a:latin typeface="微软雅黑" panose="020B0503020204020204" pitchFamily="34" charset="-122"/>
                <a:ea typeface="微软雅黑" panose="020B0503020204020204" pitchFamily="34" charset="-122"/>
              </a:rPr>
              <a:t>项</a:t>
            </a:r>
            <a:endParaRPr lang="en-US" altLang="zh-CN" sz="2400" b="1"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680" y="2805106"/>
            <a:ext cx="4062639" cy="622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3382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957943" y="1778054"/>
                <a:ext cx="10276115" cy="395326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3.3.1 </a:t>
                </a:r>
                <a:r>
                  <a:rPr lang="zh-CN" altLang="en-US" sz="2400" b="1" dirty="0">
                    <a:latin typeface="微软雅黑" panose="020B0503020204020204" pitchFamily="34" charset="-122"/>
                    <a:ea typeface="微软雅黑" panose="020B0503020204020204" pitchFamily="34" charset="-122"/>
                  </a:rPr>
                  <a:t>多元线性回归的数学原理和代码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多元线性回归模型的搭建也是通过数学计算来获取合适的系数，使得下图所示的残差平方和最小</a:t>
                </a:r>
                <a:r>
                  <a:rPr lang="zh-CN" altLang="en-US" sz="2400" dirty="0" smtClean="0">
                    <a:latin typeface="微软雅黑" panose="020B0503020204020204" pitchFamily="34" charset="-122"/>
                    <a:ea typeface="微软雅黑" panose="020B0503020204020204" pitchFamily="34" charset="-122"/>
                  </a:rPr>
                  <a:t>，</a:t>
                </a:r>
                <a14:m>
                  <m:oMath xmlns:m="http://schemas.openxmlformats.org/officeDocument/2006/math">
                    <m:sSup>
                      <m:sSupPr>
                        <m:ctrlPr>
                          <a:rPr lang="en-US" altLang="zh-CN" sz="2400" b="0" i="1" dirty="0" smtClean="0">
                            <a:latin typeface="Cambria Math"/>
                          </a:rPr>
                        </m:ctrlPr>
                      </m:sSupPr>
                      <m:e>
                        <m:r>
                          <a:rPr lang="en-US" altLang="zh-CN" sz="2400" i="1" dirty="0">
                            <a:latin typeface="Cambria Math"/>
                          </a:rPr>
                          <m:t>𝑦</m:t>
                        </m:r>
                      </m:e>
                      <m:sup>
                        <m:r>
                          <a:rPr lang="en-US" altLang="zh-CN" sz="2400" b="0" i="1" dirty="0" smtClean="0">
                            <a:latin typeface="Cambria Math"/>
                          </a:rPr>
                          <m:t>𝑖</m:t>
                        </m:r>
                      </m:sup>
                    </m:sSup>
                  </m:oMath>
                </a14:m>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为实际值，</a:t>
                </a:r>
                <a:r>
                  <a:rPr lang="en-US" altLang="zh-CN" sz="24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2400" i="1" dirty="0">
                            <a:latin typeface="Cambria Math"/>
                          </a:rPr>
                        </m:ctrlPr>
                      </m:sSupPr>
                      <m:e>
                        <m:acc>
                          <m:accPr>
                            <m:chr m:val="̂"/>
                            <m:ctrlPr>
                              <a:rPr lang="en-US" altLang="zh-CN" sz="2400" i="1" dirty="0" smtClean="0">
                                <a:latin typeface="Cambria Math"/>
                              </a:rPr>
                            </m:ctrlPr>
                          </m:accPr>
                          <m:e>
                            <m:r>
                              <a:rPr lang="en-US" altLang="zh-CN" sz="2400" b="0" i="1" dirty="0" smtClean="0">
                                <a:latin typeface="Cambria Math"/>
                              </a:rPr>
                              <m:t>𝑦</m:t>
                            </m:r>
                          </m:e>
                        </m:acc>
                      </m:e>
                      <m:sup>
                        <m:r>
                          <a:rPr lang="en-US" altLang="zh-CN" sz="2400" i="1" dirty="0">
                            <a:latin typeface="Cambria Math"/>
                          </a:rPr>
                          <m:t>𝑖</m:t>
                        </m:r>
                      </m:sup>
                    </m:sSup>
                  </m:oMath>
                </a14:m>
                <a:r>
                  <a:rPr lang="zh-CN" altLang="en-US" sz="2400" dirty="0">
                    <a:latin typeface="微软雅黑" panose="020B0503020204020204" pitchFamily="34" charset="-122"/>
                    <a:ea typeface="微软雅黑" panose="020B0503020204020204" pitchFamily="34" charset="-122"/>
                  </a:rPr>
                  <a:t>为预测值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nary>
                        <m:naryPr>
                          <m:chr m:val="∑"/>
                          <m:subHide m:val="on"/>
                          <m:supHide m:val="on"/>
                          <m:ctrlPr>
                            <a:rPr lang="en-US" altLang="zh-CN" sz="2400" i="1" smtClean="0">
                              <a:latin typeface="Cambria Math"/>
                              <a:ea typeface="微软雅黑" panose="020B0503020204020204" pitchFamily="34" charset="-122"/>
                            </a:rPr>
                          </m:ctrlPr>
                        </m:naryPr>
                        <m:sub/>
                        <m:sup/>
                        <m:e>
                          <m:sSup>
                            <m:sSupPr>
                              <m:ctrlPr>
                                <a:rPr lang="en-US" altLang="zh-CN" sz="2400" b="0" i="1" smtClean="0">
                                  <a:latin typeface="Cambria Math"/>
                                  <a:ea typeface="微软雅黑" panose="020B0503020204020204" pitchFamily="34" charset="-122"/>
                                </a:rPr>
                              </m:ctrlPr>
                            </m:sSupPr>
                            <m:e>
                              <m:d>
                                <m:dPr>
                                  <m:ctrlPr>
                                    <a:rPr lang="en-US" altLang="zh-CN" sz="2400" b="0" i="1" smtClean="0">
                                      <a:latin typeface="Cambria Math"/>
                                      <a:ea typeface="微软雅黑" panose="020B0503020204020204" pitchFamily="34" charset="-122"/>
                                    </a:rPr>
                                  </m:ctrlPr>
                                </m:dPr>
                                <m:e>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𝑦</m:t>
                                      </m:r>
                                    </m:e>
                                    <m:sup>
                                      <m:r>
                                        <a:rPr lang="en-US" altLang="zh-CN" sz="2400" b="0" i="1" smtClean="0">
                                          <a:latin typeface="Cambria Math"/>
                                          <a:ea typeface="微软雅黑" panose="020B0503020204020204" pitchFamily="34" charset="-122"/>
                                        </a:rPr>
                                        <m:t>𝑖</m:t>
                                      </m:r>
                                    </m:sup>
                                  </m:sSup>
                                  <m:r>
                                    <a:rPr lang="en-US" altLang="zh-CN" sz="2400" b="0" i="1" smtClean="0">
                                      <a:latin typeface="Cambria Math"/>
                                      <a:ea typeface="微软雅黑" panose="020B0503020204020204" pitchFamily="34" charset="-122"/>
                                    </a:rPr>
                                    <m:t>−</m:t>
                                  </m:r>
                                  <m:sSup>
                                    <m:sSupPr>
                                      <m:ctrlPr>
                                        <a:rPr lang="en-US" altLang="zh-CN" sz="2400" b="0" i="1" smtClean="0">
                                          <a:latin typeface="Cambria Math"/>
                                          <a:ea typeface="微软雅黑" panose="020B0503020204020204" pitchFamily="34" charset="-122"/>
                                        </a:rPr>
                                      </m:ctrlPr>
                                    </m:sSupPr>
                                    <m:e>
                                      <m:acc>
                                        <m:accPr>
                                          <m:chr m:val="̂"/>
                                          <m:ctrlPr>
                                            <a:rPr lang="en-US" altLang="zh-CN" sz="2400" b="0" i="1" smtClean="0">
                                              <a:latin typeface="Cambria Math"/>
                                              <a:ea typeface="微软雅黑" panose="020B0503020204020204" pitchFamily="34" charset="-122"/>
                                            </a:rPr>
                                          </m:ctrlPr>
                                        </m:accPr>
                                        <m:e>
                                          <m:r>
                                            <a:rPr lang="en-US" altLang="zh-CN" sz="2400" b="0" i="1" smtClean="0">
                                              <a:latin typeface="Cambria Math"/>
                                              <a:ea typeface="微软雅黑" panose="020B0503020204020204" pitchFamily="34" charset="-122"/>
                                            </a:rPr>
                                            <m:t>𝑦</m:t>
                                          </m:r>
                                        </m:e>
                                      </m:acc>
                                    </m:e>
                                    <m:sup>
                                      <m:r>
                                        <a:rPr lang="en-US" altLang="zh-CN" sz="2400" b="0" i="1" smtClean="0">
                                          <a:latin typeface="Cambria Math"/>
                                          <a:ea typeface="微软雅黑" panose="020B0503020204020204" pitchFamily="34" charset="-122"/>
                                        </a:rPr>
                                        <m:t>𝑖</m:t>
                                      </m:r>
                                    </m:sup>
                                  </m:sSup>
                                </m:e>
                              </m:d>
                            </m:e>
                            <m:sup>
                              <m:r>
                                <a:rPr lang="en-US" altLang="zh-CN" sz="2400" b="0" i="1" smtClean="0">
                                  <a:latin typeface="Cambria Math"/>
                                  <a:ea typeface="微软雅黑" panose="020B0503020204020204" pitchFamily="34" charset="-122"/>
                                </a:rPr>
                                <m:t>2</m:t>
                              </m:r>
                            </m:sup>
                          </m:sSup>
                        </m:e>
                      </m:nary>
                    </m:oMath>
                  </m:oMathPara>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其核心代码和一元线性回归其实是一致的，代码</a:t>
                </a:r>
                <a:r>
                  <a:rPr lang="zh-CN" altLang="en-US" sz="2400" dirty="0" smtClean="0">
                    <a:latin typeface="微软雅黑" panose="020B0503020204020204" pitchFamily="34" charset="-122"/>
                    <a:ea typeface="微软雅黑" panose="020B0503020204020204" pitchFamily="34" charset="-122"/>
                  </a:rPr>
                  <a:t>如下</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957943" y="1778054"/>
                <a:ext cx="10276115" cy="3953262"/>
              </a:xfrm>
              <a:prstGeom prst="rect">
                <a:avLst/>
              </a:prstGeom>
              <a:blipFill rotWithShape="1">
                <a:blip r:embed="rId2"/>
                <a:stretch>
                  <a:fillRect l="-890" t="-1235" r="-593"/>
                </a:stretch>
              </a:blipFill>
            </p:spPr>
            <p:txBody>
              <a:bodyPr/>
              <a:lstStyle/>
              <a:p>
                <a:r>
                  <a:rPr lang="zh-CN" altLang="en-US">
                    <a:noFill/>
                  </a:rPr>
                  <a:t> </a:t>
                </a:r>
              </a:p>
            </p:txBody>
          </p:sp>
        </mc:Fallback>
      </mc:AlternateContent>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22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9871" y="4253988"/>
            <a:ext cx="6372258" cy="1268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50811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案例</a:t>
            </a:r>
            <a:r>
              <a:rPr lang="zh-CN" altLang="en-US" sz="2400" dirty="0">
                <a:latin typeface="微软雅黑" panose="020B0503020204020204" pitchFamily="34" charset="-122"/>
                <a:ea typeface="微软雅黑" panose="020B0503020204020204" pitchFamily="34" charset="-122"/>
              </a:rPr>
              <a:t>背景</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以信用卡客户的客户价值来解释下客户价值预测的具体含义：客户价值预测就是指客户未来一段时间能带来多少利润，其利润的来源可能来自于信用卡的年费、取现手续费、分期手续费、境外交易手续费用等。而分析出客户的价值后，在进行营销、电话接听、催收、产品咨询等各项服务时，就可以针对高价值的客户进行区别于普通客户的服务，有助于进一步挖掘这些高价值客户的价值，并提高这些高价值客户的忠诚度。</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547559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通过如下代码读取相关数据，这里共选取了</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多组已有的客户价值数据，其中一些数据已经经过一些简单预处理了。</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672" y="3876673"/>
            <a:ext cx="613065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8916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2974283826"/>
              </p:ext>
            </p:extLst>
          </p:nvPr>
        </p:nvGraphicFramePr>
        <p:xfrm>
          <a:off x="838202" y="2777014"/>
          <a:ext cx="10515596" cy="2651760"/>
        </p:xfrm>
        <a:graphic>
          <a:graphicData uri="http://schemas.openxmlformats.org/drawingml/2006/table">
            <a:tbl>
              <a:tblPr/>
              <a:tblGrid>
                <a:gridCol w="1164771"/>
                <a:gridCol w="1712686"/>
                <a:gridCol w="2133600"/>
                <a:gridCol w="1393372"/>
                <a:gridCol w="1106711"/>
                <a:gridCol w="1502228"/>
                <a:gridCol w="1502228"/>
              </a:tblGrid>
              <a:tr h="266700">
                <a:tc>
                  <a:txBody>
                    <a:bodyPr/>
                    <a:lstStyle/>
                    <a:p>
                      <a:endParaRPr lang="zh-CN" altLang="en-US" sz="240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客户</a:t>
                      </a:r>
                      <a:r>
                        <a:rPr lang="zh-CN" altLang="en-US" sz="2400" dirty="0">
                          <a:effectLst/>
                          <a:latin typeface="微软雅黑" panose="020B0503020204020204" pitchFamily="34" charset="-122"/>
                          <a:ea typeface="微软雅黑" panose="020B0503020204020204" pitchFamily="34" charset="-122"/>
                        </a:rPr>
                        <a:t>价值</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历史贷款金额</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贷款次数</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学历</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月收入</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性别</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225">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1150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6488</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9567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1157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5194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10767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1163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7066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9317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983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3550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10517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4765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1205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7847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11267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055076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几</a:t>
            </a:r>
            <a:r>
              <a:rPr lang="zh-CN" altLang="en-US" sz="2400" b="1" dirty="0">
                <a:latin typeface="微软雅黑" panose="020B0503020204020204" pitchFamily="34" charset="-122"/>
                <a:ea typeface="微软雅黑" panose="020B0503020204020204" pitchFamily="34" charset="-122"/>
              </a:rPr>
              <a:t>个注意点</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客户价值为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年的客户价值，即在</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年里能给银行带来的</a:t>
            </a:r>
            <a:r>
              <a:rPr lang="zh-CN" altLang="en-US" sz="2400" dirty="0" smtClean="0">
                <a:latin typeface="微软雅黑" panose="020B0503020204020204" pitchFamily="34" charset="-122"/>
                <a:ea typeface="微软雅黑" panose="020B0503020204020204" pitchFamily="34" charset="-122"/>
              </a:rPr>
              <a:t>收益</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学历</a:t>
            </a:r>
            <a:r>
              <a:rPr lang="zh-CN" altLang="en-US" sz="2400" dirty="0">
                <a:latin typeface="微软雅黑" panose="020B0503020204020204" pitchFamily="34" charset="-122"/>
                <a:ea typeface="微软雅黑" panose="020B0503020204020204" pitchFamily="34" charset="-122"/>
              </a:rPr>
              <a:t>已经进行数据的预处理，其中</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表示高中学历，</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表示本科学历，</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表示研究生</a:t>
            </a:r>
            <a:r>
              <a:rPr lang="zh-CN" altLang="en-US" sz="2400" dirty="0" smtClean="0">
                <a:latin typeface="微软雅黑" panose="020B0503020204020204" pitchFamily="34" charset="-122"/>
                <a:ea typeface="微软雅黑" panose="020B0503020204020204" pitchFamily="34" charset="-122"/>
              </a:rPr>
              <a:t>学历</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性别</a:t>
            </a:r>
            <a:r>
              <a:rPr lang="zh-CN" altLang="en-US" sz="2400" dirty="0">
                <a:latin typeface="微软雅黑" panose="020B0503020204020204" pitchFamily="34" charset="-122"/>
                <a:ea typeface="微软雅黑" panose="020B0503020204020204" pitchFamily="34" charset="-122"/>
              </a:rPr>
              <a:t>中</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表示女，</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a:t>
            </a:r>
            <a:r>
              <a:rPr lang="zh-CN" altLang="en-US" sz="2400" dirty="0" smtClean="0">
                <a:latin typeface="微软雅黑" panose="020B0503020204020204" pitchFamily="34" charset="-122"/>
                <a:ea typeface="微软雅黑" panose="020B0503020204020204" pitchFamily="34" charset="-122"/>
              </a:rPr>
              <a:t>男（</a:t>
            </a:r>
            <a:r>
              <a:rPr lang="zh-CN" altLang="en-US" sz="2400" dirty="0">
                <a:latin typeface="微软雅黑" panose="020B0503020204020204" pitchFamily="34" charset="-122"/>
                <a:ea typeface="微软雅黑" panose="020B0503020204020204" pitchFamily="34" charset="-122"/>
              </a:rPr>
              <a:t>数据预处理的相关知识点可以参考本书第</a:t>
            </a:r>
            <a:r>
              <a:rPr lang="en-US" altLang="zh-CN" sz="2400" dirty="0">
                <a:latin typeface="微软雅黑" panose="020B0503020204020204" pitchFamily="34" charset="-122"/>
                <a:ea typeface="微软雅黑" panose="020B0503020204020204" pitchFamily="34" charset="-122"/>
              </a:rPr>
              <a:t>11</a:t>
            </a:r>
            <a:r>
              <a:rPr lang="zh-CN" altLang="en-US" sz="2400" dirty="0">
                <a:latin typeface="微软雅黑" panose="020B0503020204020204" pitchFamily="34" charset="-122"/>
                <a:ea typeface="微软雅黑" panose="020B0503020204020204" pitchFamily="34" charset="-122"/>
              </a:rPr>
              <a:t>章</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0188213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此时的后</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列为自变量 ，“客户价值”为因变量，通过如下代码进行自变量、因变量选取</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自变量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同样必须写成二维</a:t>
            </a:r>
            <a:r>
              <a:rPr lang="zh-CN" altLang="en-US" sz="2400" dirty="0" smtClean="0">
                <a:latin typeface="微软雅黑" panose="020B0503020204020204" pitchFamily="34" charset="-122"/>
                <a:ea typeface="微软雅黑" panose="020B0503020204020204" pitchFamily="34" charset="-122"/>
              </a:rPr>
              <a:t>数据结构</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因变量</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写成一维的数据结构即</a:t>
            </a:r>
            <a:r>
              <a:rPr lang="zh-CN" altLang="en-US" sz="2400" dirty="0" smtClean="0">
                <a:latin typeface="微软雅黑" panose="020B0503020204020204" pitchFamily="34" charset="-122"/>
                <a:ea typeface="微软雅黑" panose="020B0503020204020204" pitchFamily="34" charset="-122"/>
              </a:rPr>
              <a:t>可</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633" y="3429000"/>
            <a:ext cx="7182734" cy="1070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0023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pic>
        <p:nvPicPr>
          <p:cNvPr id="2050" name="Picture 2" descr="https://uploader.shimo.im/f/RAjbohY3AhYSe212.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221" y="1862136"/>
            <a:ext cx="7177557" cy="4469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3695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通过如下代码即可搭建线性回归模型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820" y="3140982"/>
            <a:ext cx="7116359" cy="1619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22515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1027611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线性回归</a:t>
            </a:r>
            <a:r>
              <a:rPr lang="zh-CN" altLang="en-US" sz="2400" dirty="0">
                <a:latin typeface="微软雅黑" panose="020B0503020204020204" pitchFamily="34" charset="-122"/>
                <a:ea typeface="微软雅黑" panose="020B0503020204020204" pitchFamily="34" charset="-122"/>
              </a:rPr>
              <a:t>方程</a:t>
            </a:r>
            <a:r>
              <a:rPr lang="zh-CN" altLang="en-US" sz="2400" dirty="0" smtClean="0">
                <a:latin typeface="微软雅黑" panose="020B0503020204020204" pitchFamily="34" charset="-122"/>
                <a:ea typeface="微软雅黑" panose="020B0503020204020204" pitchFamily="34" charset="-122"/>
              </a:rPr>
              <a:t>构造</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看该直线的斜率系数</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和截距</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运行结果如下：</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689" y="2978383"/>
            <a:ext cx="5530622" cy="1032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969" y="4455710"/>
            <a:ext cx="7626061" cy="1204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0977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943" y="1778054"/>
            <a:ext cx="5138057"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3.3.2 </a:t>
            </a:r>
            <a:r>
              <a:rPr lang="zh-CN" altLang="en-US" sz="2400" b="1" dirty="0">
                <a:latin typeface="微软雅黑" panose="020B0503020204020204" pitchFamily="34" charset="-122"/>
                <a:ea typeface="微软雅黑" panose="020B0503020204020204" pitchFamily="34" charset="-122"/>
              </a:rPr>
              <a:t>案例实战：客户价值</a:t>
            </a:r>
            <a:r>
              <a:rPr lang="zh-CN" altLang="en-US" sz="2400" b="1" dirty="0" smtClean="0">
                <a:latin typeface="微软雅黑" panose="020B0503020204020204" pitchFamily="34" charset="-122"/>
                <a:ea typeface="微软雅黑" panose="020B0503020204020204" pitchFamily="34" charset="-122"/>
              </a:rPr>
              <a:t>预测模型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模型</a:t>
            </a:r>
            <a:r>
              <a:rPr lang="zh-CN" altLang="en-US" sz="2400" dirty="0" smtClean="0">
                <a:latin typeface="微软雅黑" panose="020B0503020204020204" pitchFamily="34" charset="-122"/>
                <a:ea typeface="微软雅黑" panose="020B0503020204020204" pitchFamily="34" charset="-122"/>
              </a:rPr>
              <a:t>评估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节模型评估的方法我们也可以对多元线性回归进行模型评估，代码如下：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z7OwJ2kAouw4pf6s.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uploader.shimo.im/f/K7Xs7YlfTAsrN5un.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boDyz7USk9Q0iHaK.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5" descr="https://uploader.shimo.im/f/boDyz7USk9Q0iHaK.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7" descr="https://uploader.shimo.im/f/boDyz7USk9Q0iHaK.png!original"/>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矩形 9"/>
          <p:cNvSpPr/>
          <p:nvPr/>
        </p:nvSpPr>
        <p:spPr>
          <a:xfrm>
            <a:off x="2909871" y="540826"/>
            <a:ext cx="6372258" cy="1015663"/>
          </a:xfrm>
          <a:prstGeom prst="rect">
            <a:avLst/>
          </a:prstGeom>
        </p:spPr>
        <p:txBody>
          <a:bodyPr wrap="none">
            <a:spAutoFit/>
          </a:bodyPr>
          <a:lstStyle/>
          <a:p>
            <a:pPr algn="ctr"/>
            <a:r>
              <a:rPr lang="en-US" altLang="zh-CN" sz="6000" b="1" dirty="0">
                <a:latin typeface="微软雅黑" panose="020B0503020204020204" pitchFamily="34" charset="-122"/>
                <a:ea typeface="微软雅黑" panose="020B0503020204020204" pitchFamily="34" charset="-122"/>
              </a:rPr>
              <a:t>3.3 </a:t>
            </a:r>
            <a:r>
              <a:rPr lang="zh-CN" altLang="en-US" sz="6000" b="1" dirty="0">
                <a:latin typeface="微软雅黑" panose="020B0503020204020204" pitchFamily="34" charset="-122"/>
                <a:ea typeface="微软雅黑" panose="020B0503020204020204" pitchFamily="34" charset="-122"/>
              </a:rPr>
              <a:t>多元线性回归</a:t>
            </a:r>
          </a:p>
        </p:txBody>
      </p:sp>
      <p:sp>
        <p:nvSpPr>
          <p:cNvPr id="4" name="AutoShape 2" descr="https://uploader.shimo.im/f/KoCmV3JPG6UgU75H.png!original"/>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75" y="3928285"/>
            <a:ext cx="3669846" cy="1811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descr="https://uploader.shimo.im/f/xMnAoXKefyELMYlr.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6860" y="1658089"/>
            <a:ext cx="4981027" cy="5033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605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mc:AlternateContent xmlns:mc="http://schemas.openxmlformats.org/markup-compatibility/2006" xmlns:a14="http://schemas.microsoft.com/office/drawing/2010/main">
        <mc:Choice Requires="a14">
          <p:sp>
            <p:nvSpPr>
              <p:cNvPr id="2" name="TextBox 1"/>
              <p:cNvSpPr txBox="1"/>
              <p:nvPr/>
            </p:nvSpPr>
            <p:spPr>
              <a:xfrm>
                <a:off x="957942" y="1890708"/>
                <a:ext cx="10276115" cy="3942233"/>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3.1.1 </a:t>
                </a:r>
                <a:r>
                  <a:rPr lang="zh-CN" altLang="en-US" sz="2400" b="1" dirty="0">
                    <a:latin typeface="微软雅黑" panose="020B0503020204020204" pitchFamily="34" charset="-122"/>
                    <a:ea typeface="微软雅黑" panose="020B0503020204020204" pitchFamily="34" charset="-122"/>
                  </a:rPr>
                  <a:t>一元线性回归的数学原理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我们通过两者差值的平方和（该和也称为残差平方和）来进行衡量，公式如下，</a:t>
                </a:r>
                <a:r>
                  <a:rPr lang="zh-CN" altLang="en-US" sz="2400" dirty="0" smtClean="0">
                    <a:latin typeface="微软雅黑" panose="020B0503020204020204" pitchFamily="34" charset="-122"/>
                    <a:ea typeface="微软雅黑" panose="020B0503020204020204" pitchFamily="34" charset="-122"/>
                  </a:rPr>
                  <a:t>其中</a:t>
                </a:r>
                <a14:m>
                  <m:oMath xmlns:m="http://schemas.openxmlformats.org/officeDocument/2006/math">
                    <m:nary>
                      <m:naryPr>
                        <m:chr m:val="∑"/>
                        <m:subHide m:val="on"/>
                        <m:supHide m:val="on"/>
                        <m:ctrlPr>
                          <a:rPr lang="zh-CN" altLang="en-US" sz="2400" i="1" smtClean="0">
                            <a:latin typeface="Cambria Math"/>
                            <a:ea typeface="微软雅黑" panose="020B0503020204020204" pitchFamily="34" charset="-122"/>
                          </a:rPr>
                        </m:ctrlPr>
                      </m:naryPr>
                      <m:sub/>
                      <m:sup/>
                      <m:e>
                        <m:r>
                          <m:rPr>
                            <m:nor/>
                          </m:rPr>
                          <a:rPr lang="zh-CN" altLang="en-US" sz="2400" dirty="0">
                            <a:latin typeface="微软雅黑" panose="020B0503020204020204" pitchFamily="34" charset="-122"/>
                            <a:ea typeface="微软雅黑" panose="020B0503020204020204" pitchFamily="34" charset="-122"/>
                          </a:rPr>
                          <m:t>为</m:t>
                        </m:r>
                      </m:e>
                    </m:nary>
                  </m:oMath>
                </a14:m>
                <a:r>
                  <a:rPr lang="zh-CN" altLang="en-US" sz="2400" dirty="0">
                    <a:latin typeface="微软雅黑" panose="020B0503020204020204" pitchFamily="34" charset="-122"/>
                    <a:ea typeface="微软雅黑" panose="020B0503020204020204" pitchFamily="34" charset="-122"/>
                  </a:rPr>
                  <a:t>求和符号。此外，补充说明一句，在机器学习领域，该残差平方和也被称之为回归模型的损失函数（更多损失函数的相关知识点可以参考本书第</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章的补充知识点）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2400" i="1" smtClean="0">
                              <a:latin typeface="Cambria Math"/>
                              <a:ea typeface="微软雅黑" panose="020B0503020204020204" pitchFamily="34" charset="-122"/>
                            </a:rPr>
                          </m:ctrlPr>
                        </m:naryPr>
                        <m:sub/>
                        <m:sup/>
                        <m:e>
                          <m:sSup>
                            <m:sSupPr>
                              <m:ctrlPr>
                                <a:rPr lang="en-US" altLang="zh-CN" sz="2400" b="0" i="1" smtClean="0">
                                  <a:latin typeface="Cambria Math"/>
                                  <a:ea typeface="微软雅黑" panose="020B0503020204020204" pitchFamily="34" charset="-122"/>
                                </a:rPr>
                              </m:ctrlPr>
                            </m:sSupPr>
                            <m:e>
                              <m:d>
                                <m:dPr>
                                  <m:ctrlPr>
                                    <a:rPr lang="en-US" altLang="zh-CN" sz="2400" b="0" i="1" smtClean="0">
                                      <a:latin typeface="Cambria Math"/>
                                      <a:ea typeface="微软雅黑" panose="020B0503020204020204" pitchFamily="34" charset="-122"/>
                                    </a:rPr>
                                  </m:ctrlPr>
                                </m:dPr>
                                <m:e>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𝑦</m:t>
                                      </m:r>
                                    </m:e>
                                    <m:sup>
                                      <m:r>
                                        <a:rPr lang="en-US" altLang="zh-CN" sz="2400" b="0" i="1" smtClean="0">
                                          <a:latin typeface="Cambria Math"/>
                                          <a:ea typeface="微软雅黑" panose="020B0503020204020204" pitchFamily="34" charset="-122"/>
                                        </a:rPr>
                                        <m:t>𝑖</m:t>
                                      </m:r>
                                    </m:sup>
                                  </m:sSup>
                                  <m:r>
                                    <a:rPr lang="en-US" altLang="zh-CN" sz="2400" b="0" i="1" smtClean="0">
                                      <a:latin typeface="Cambria Math"/>
                                      <a:ea typeface="微软雅黑" panose="020B0503020204020204" pitchFamily="34" charset="-122"/>
                                    </a:rPr>
                                    <m:t>−</m:t>
                                  </m:r>
                                  <m:acc>
                                    <m:accPr>
                                      <m:chr m:val="̂"/>
                                      <m:ctrlPr>
                                        <a:rPr lang="en-US" altLang="zh-CN" sz="2400" b="0" i="1" smtClean="0">
                                          <a:latin typeface="Cambria Math"/>
                                          <a:ea typeface="微软雅黑" panose="020B0503020204020204" pitchFamily="34" charset="-122"/>
                                        </a:rPr>
                                      </m:ctrlPr>
                                    </m:accPr>
                                    <m:e>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𝑦</m:t>
                                          </m:r>
                                        </m:e>
                                        <m:sup>
                                          <m:r>
                                            <a:rPr lang="en-US" altLang="zh-CN" sz="2400" b="0" i="1" smtClean="0">
                                              <a:latin typeface="Cambria Math"/>
                                              <a:ea typeface="微软雅黑" panose="020B0503020204020204" pitchFamily="34" charset="-122"/>
                                            </a:rPr>
                                            <m:t>𝑖</m:t>
                                          </m:r>
                                        </m:sup>
                                      </m:sSup>
                                    </m:e>
                                  </m:acc>
                                </m:e>
                              </m:d>
                            </m:e>
                            <m:sup>
                              <m:r>
                                <a:rPr lang="en-US" altLang="zh-CN" sz="2400" b="0" i="1" smtClean="0">
                                  <a:latin typeface="Cambria Math"/>
                                  <a:ea typeface="微软雅黑" panose="020B0503020204020204" pitchFamily="34" charset="-122"/>
                                </a:rPr>
                                <m:t>2</m:t>
                              </m:r>
                            </m:sup>
                          </m:sSup>
                          <m:r>
                            <a:rPr lang="en-US" altLang="zh-CN" sz="2400" b="0" i="1" smtClean="0">
                              <a:latin typeface="Cambria Math"/>
                              <a:ea typeface="微软雅黑" panose="020B0503020204020204" pitchFamily="34" charset="-122"/>
                            </a:rPr>
                            <m:t>=</m:t>
                          </m:r>
                          <m:nary>
                            <m:naryPr>
                              <m:chr m:val="∑"/>
                              <m:subHide m:val="on"/>
                              <m:supHide m:val="on"/>
                              <m:ctrlPr>
                                <a:rPr lang="zh-CN" altLang="en-US" sz="2400" i="1">
                                  <a:latin typeface="Cambria Math"/>
                                  <a:ea typeface="微软雅黑" panose="020B0503020204020204" pitchFamily="34" charset="-122"/>
                                </a:rPr>
                              </m:ctrlPr>
                            </m:naryPr>
                            <m:sub/>
                            <m:sup/>
                            <m:e>
                              <m:sSup>
                                <m:sSupPr>
                                  <m:ctrlPr>
                                    <a:rPr lang="en-US" altLang="zh-CN" sz="2400" i="1">
                                      <a:latin typeface="Cambria Math"/>
                                      <a:ea typeface="微软雅黑" panose="020B0503020204020204" pitchFamily="34" charset="-122"/>
                                    </a:rPr>
                                  </m:ctrlPr>
                                </m:sSupPr>
                                <m:e>
                                  <m:d>
                                    <m:dPr>
                                      <m:ctrlPr>
                                        <a:rPr lang="en-US" altLang="zh-CN" sz="2400" i="1">
                                          <a:latin typeface="Cambria Math"/>
                                          <a:ea typeface="微软雅黑" panose="020B0503020204020204" pitchFamily="34" charset="-122"/>
                                        </a:rPr>
                                      </m:ctrlPr>
                                    </m:dPr>
                                    <m:e>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𝑦</m:t>
                                          </m:r>
                                        </m:e>
                                        <m:sup>
                                          <m:r>
                                            <a:rPr lang="en-US" altLang="zh-CN" sz="2400" i="1">
                                              <a:latin typeface="Cambria Math"/>
                                              <a:ea typeface="微软雅黑" panose="020B0503020204020204" pitchFamily="34" charset="-122"/>
                                            </a:rPr>
                                            <m:t>𝑖</m:t>
                                          </m:r>
                                        </m:sup>
                                      </m:sSup>
                                      <m:r>
                                        <a:rPr lang="en-US" altLang="zh-CN" sz="2400" i="1">
                                          <a:latin typeface="Cambria Math"/>
                                          <a:ea typeface="微软雅黑" panose="020B0503020204020204" pitchFamily="34" charset="-122"/>
                                        </a:rPr>
                                        <m:t>−</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𝑎</m:t>
                                          </m:r>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𝑥</m:t>
                                              </m:r>
                                            </m:e>
                                            <m:sup>
                                              <m:r>
                                                <a:rPr lang="en-US" altLang="zh-CN" sz="2400" b="0" i="1" smtClean="0">
                                                  <a:latin typeface="Cambria Math"/>
                                                  <a:ea typeface="微软雅黑" panose="020B0503020204020204" pitchFamily="34" charset="-122"/>
                                                </a:rPr>
                                                <m:t>𝑖</m:t>
                                              </m:r>
                                            </m:sup>
                                          </m:sSup>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𝑏</m:t>
                                          </m:r>
                                        </m:e>
                                      </m:d>
                                    </m:e>
                                  </m:d>
                                </m:e>
                                <m:sup>
                                  <m:r>
                                    <a:rPr lang="en-US" altLang="zh-CN" sz="2400" i="1">
                                      <a:latin typeface="Cambria Math"/>
                                      <a:ea typeface="微软雅黑" panose="020B0503020204020204" pitchFamily="34" charset="-122"/>
                                    </a:rPr>
                                    <m:t>2</m:t>
                                  </m:r>
                                </m:sup>
                              </m:sSup>
                            </m:e>
                          </m:nary>
                        </m:e>
                      </m:nary>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显然我们希望这个和越小越好，这样实际值和预测值就更加接近，而数学上求最小值的方法为求导数，当导数为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时，该残差平方和最小。</a:t>
                </a:r>
              </a:p>
            </p:txBody>
          </p:sp>
        </mc:Choice>
        <mc:Fallback xmlns="">
          <p:sp>
            <p:nvSpPr>
              <p:cNvPr id="2" name="TextBox 1"/>
              <p:cNvSpPr txBox="1">
                <a:spLocks noRot="1" noChangeAspect="1" noMove="1" noResize="1" noEditPoints="1" noAdjustHandles="1" noChangeArrowheads="1" noChangeShapeType="1" noTextEdit="1"/>
              </p:cNvSpPr>
              <p:nvPr/>
            </p:nvSpPr>
            <p:spPr>
              <a:xfrm>
                <a:off x="957942" y="1890708"/>
                <a:ext cx="10276115" cy="3942233"/>
              </a:xfrm>
              <a:prstGeom prst="rect">
                <a:avLst/>
              </a:prstGeom>
              <a:blipFill rotWithShape="1">
                <a:blip r:embed="rId2"/>
                <a:stretch>
                  <a:fillRect l="-890" t="-1236" r="-593" b="-2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39457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3.1.1 </a:t>
            </a:r>
            <a:r>
              <a:rPr lang="zh-CN" altLang="en-US" sz="2400" b="1" dirty="0">
                <a:latin typeface="微软雅黑" panose="020B0503020204020204" pitchFamily="34" charset="-122"/>
                <a:ea typeface="微软雅黑" panose="020B0503020204020204" pitchFamily="34" charset="-122"/>
              </a:rPr>
              <a:t>一元线性回归的数学原理</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那么</a:t>
            </a:r>
            <a:r>
              <a:rPr lang="zh-CN" altLang="en-US" sz="2400" dirty="0" smtClean="0">
                <a:latin typeface="微软雅黑" panose="020B0503020204020204" pitchFamily="34" charset="-122"/>
                <a:ea typeface="微软雅黑" panose="020B0503020204020204" pitchFamily="34" charset="-122"/>
              </a:rPr>
              <a:t>通过对残差平方和进行求导，然后令其导数为</a:t>
            </a:r>
            <a:r>
              <a:rPr lang="en-US" altLang="zh-CN" sz="2400" dirty="0" smtClean="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便可以求得一元线性回归模型的系数</a:t>
            </a: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和截距</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，这个便是一元线性回归的数学原理，学术上称其为</a:t>
            </a:r>
            <a:r>
              <a:rPr lang="zh-CN" altLang="en-US" sz="2400" b="1" dirty="0" smtClean="0">
                <a:latin typeface="微软雅黑" panose="020B0503020204020204" pitchFamily="34" charset="-122"/>
                <a:ea typeface="微软雅黑" panose="020B0503020204020204" pitchFamily="34" charset="-122"/>
              </a:rPr>
              <a:t>最小二乘法</a:t>
            </a:r>
            <a:r>
              <a:rPr lang="zh-CN" altLang="en-US" sz="2400" dirty="0" smtClean="0">
                <a:latin typeface="微软雅黑" panose="020B0503020204020204" pitchFamily="34" charset="-122"/>
                <a:ea typeface="微软雅黑" panose="020B0503020204020204" pitchFamily="34" charset="-122"/>
              </a:rPr>
              <a:t>。而在</a:t>
            </a:r>
            <a:r>
              <a:rPr lang="en-US" altLang="zh-CN" sz="2400" dirty="0" smtClean="0">
                <a:latin typeface="微软雅黑" panose="020B0503020204020204" pitchFamily="34" charset="-122"/>
                <a:ea typeface="微软雅黑" panose="020B0503020204020204" pitchFamily="34" charset="-122"/>
              </a:rPr>
              <a:t>Python</a:t>
            </a:r>
            <a:r>
              <a:rPr lang="zh-CN" altLang="en-US" sz="2400" dirty="0" smtClean="0">
                <a:latin typeface="微软雅黑" panose="020B0503020204020204" pitchFamily="34" charset="-122"/>
                <a:ea typeface="微软雅黑" panose="020B0503020204020204" pitchFamily="34" charset="-122"/>
              </a:rPr>
              <a:t>中就有专门的库来求解这里的系数</a:t>
            </a: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和截距</a:t>
            </a:r>
            <a:r>
              <a:rPr lang="en-US" altLang="zh-CN" sz="2400" dirty="0" smtClean="0">
                <a:latin typeface="微软雅黑" panose="020B0503020204020204" pitchFamily="34" charset="-122"/>
                <a:ea typeface="微软雅黑" panose="020B0503020204020204" pitchFamily="34" charset="-122"/>
              </a:rPr>
              <a:t>b</a:t>
            </a:r>
            <a:r>
              <a:rPr lang="zh-CN" altLang="en-US" sz="2400" dirty="0" smtClean="0">
                <a:latin typeface="微软雅黑" panose="020B0503020204020204" pitchFamily="34" charset="-122"/>
                <a:ea typeface="微软雅黑" panose="020B0503020204020204" pitchFamily="34" charset="-122"/>
              </a:rPr>
              <a:t>，而不需要我们去计算复杂的数学公式，这个我们将在下一节进行讲解。</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1799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9872" y="540826"/>
            <a:ext cx="637225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3.1 </a:t>
            </a:r>
            <a:r>
              <a:rPr lang="zh-CN" altLang="en-US" sz="6000" b="1" dirty="0">
                <a:latin typeface="微软雅黑" panose="020B0503020204020204" pitchFamily="34" charset="-122"/>
                <a:ea typeface="微软雅黑" panose="020B0503020204020204" pitchFamily="34" charset="-122"/>
              </a:rPr>
              <a:t>一元线性回归</a:t>
            </a:r>
          </a:p>
        </p:txBody>
      </p:sp>
      <p:sp>
        <p:nvSpPr>
          <p:cNvPr id="2" name="TextBox 1"/>
          <p:cNvSpPr txBox="1"/>
          <p:nvPr/>
        </p:nvSpPr>
        <p:spPr>
          <a:xfrm>
            <a:off x="957942" y="1890708"/>
            <a:ext cx="10276115"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3.1.2 </a:t>
            </a:r>
            <a:r>
              <a:rPr lang="zh-CN" altLang="en-US" sz="2400" b="1" dirty="0">
                <a:latin typeface="微软雅黑" panose="020B0503020204020204" pitchFamily="34" charset="-122"/>
                <a:ea typeface="微软雅黑" panose="020B0503020204020204" pitchFamily="34" charset="-122"/>
              </a:rPr>
              <a:t>一元线性回归的代码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库我们便可以轻松的搭建一元线性回归模型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是通过之前讲过的</a:t>
            </a:r>
            <a:r>
              <a:rPr lang="en-US" altLang="zh-CN" sz="2400" dirty="0">
                <a:latin typeface="微软雅黑" panose="020B0503020204020204" pitchFamily="34" charset="-122"/>
                <a:ea typeface="微软雅黑" panose="020B0503020204020204" pitchFamily="34" charset="-122"/>
              </a:rPr>
              <a:t>Anaconda</a:t>
            </a:r>
            <a:r>
              <a:rPr lang="zh-CN" altLang="en-US" sz="2400" dirty="0">
                <a:latin typeface="微软雅黑" panose="020B0503020204020204" pitchFamily="34" charset="-122"/>
                <a:ea typeface="微软雅黑" panose="020B0503020204020204" pitchFamily="34" charset="-122"/>
              </a:rPr>
              <a:t>安装的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的话，那么</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库已经默认被安装好了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8056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4997</TotalTime>
  <Words>3638</Words>
  <Application>Microsoft Office PowerPoint</Application>
  <PresentationFormat>自定义</PresentationFormat>
  <Paragraphs>398</Paragraphs>
  <Slides>62</Slides>
  <Notes>0</Notes>
  <HiddenSlides>0</HiddenSlides>
  <MMClips>0</MMClips>
  <ScaleCrop>false</ScaleCrop>
  <HeadingPairs>
    <vt:vector size="4" baseType="variant">
      <vt:variant>
        <vt:lpstr>主题</vt:lpstr>
      </vt:variant>
      <vt:variant>
        <vt:i4>1</vt:i4>
      </vt:variant>
      <vt:variant>
        <vt:lpstr>幻灯片标题</vt:lpstr>
      </vt:variant>
      <vt:variant>
        <vt:i4>62</vt:i4>
      </vt:variant>
    </vt:vector>
  </HeadingPairs>
  <TitlesOfParts>
    <vt:vector size="6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152</cp:revision>
  <dcterms:created xsi:type="dcterms:W3CDTF">2020-01-08T06:45:46Z</dcterms:created>
  <dcterms:modified xsi:type="dcterms:W3CDTF">2020-03-27T06:34:20Z</dcterms:modified>
</cp:coreProperties>
</file>