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286" r:id="rId31"/>
    <p:sldId id="285" r:id="rId32"/>
    <p:sldId id="288" r:id="rId33"/>
    <p:sldId id="287"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9" r:id="rId51"/>
    <p:sldId id="308"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74" autoAdjust="0"/>
  </p:normalViewPr>
  <p:slideViewPr>
    <p:cSldViewPr snapToGrid="0">
      <p:cViewPr>
        <p:scale>
          <a:sx n="66" d="100"/>
          <a:sy n="66" d="100"/>
        </p:scale>
        <p:origin x="-876"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F4E3B-34E4-430A-94EA-951398CDC1D8}" type="datetimeFigureOut">
              <a:rPr lang="zh-CN" altLang="en-US" smtClean="0"/>
              <a:t>2020/3/13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BE5AC-23BC-43A7-A96B-3910C0924CB1}" type="slidenum">
              <a:rPr lang="zh-CN" altLang="en-US" smtClean="0"/>
              <a:t>‹#›</a:t>
            </a:fld>
            <a:endParaRPr lang="zh-CN" altLang="en-US"/>
          </a:p>
        </p:txBody>
      </p:sp>
    </p:spTree>
    <p:extLst>
      <p:ext uri="{BB962C8B-B14F-4D97-AF65-F5344CB8AC3E}">
        <p14:creationId xmlns:p14="http://schemas.microsoft.com/office/powerpoint/2010/main" val="198897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D83A63-06B2-435B-9763-74F368CDB1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2D4C7D40-3CB5-4711-BE64-8729BF1D3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82E86E7F-B078-4D31-AF6E-03C27CB9C78B}"/>
              </a:ext>
            </a:extLst>
          </p:cNvPr>
          <p:cNvSpPr>
            <a:spLocks noGrp="1"/>
          </p:cNvSpPr>
          <p:nvPr>
            <p:ph type="dt" sz="half" idx="10"/>
          </p:nvPr>
        </p:nvSpPr>
        <p:spPr/>
        <p:txBody>
          <a:bodyPr/>
          <a:lstStyle/>
          <a:p>
            <a:fld id="{9785F0B7-F72B-414A-B384-27F7E34A933A}" type="datetimeFigureOut">
              <a:rPr lang="zh-CN" altLang="en-US" smtClean="0"/>
              <a:t>2020/3/13</a:t>
            </a:fld>
            <a:endParaRPr lang="zh-CN" altLang="en-US"/>
          </a:p>
        </p:txBody>
      </p:sp>
      <p:sp>
        <p:nvSpPr>
          <p:cNvPr id="5" name="页脚占位符 4">
            <a:extLst>
              <a:ext uri="{FF2B5EF4-FFF2-40B4-BE49-F238E27FC236}">
                <a16:creationId xmlns:a16="http://schemas.microsoft.com/office/drawing/2014/main" xmlns="" id="{30506AA1-3A36-4451-8337-A12E346C0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149ED1B-D76E-4F6C-87A8-5770675F9CB3}"/>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52810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B57958-C827-4A12-BD4F-A2D6CBCCA7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4D6AFE2-BC89-4755-A9FC-A18AA7BC5B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2B514B75-0FE9-4C37-AABD-3BC5B8812861}"/>
              </a:ext>
            </a:extLst>
          </p:cNvPr>
          <p:cNvSpPr>
            <a:spLocks noGrp="1"/>
          </p:cNvSpPr>
          <p:nvPr>
            <p:ph type="dt" sz="half" idx="10"/>
          </p:nvPr>
        </p:nvSpPr>
        <p:spPr/>
        <p:txBody>
          <a:bodyPr/>
          <a:lstStyle/>
          <a:p>
            <a:fld id="{9785F0B7-F72B-414A-B384-27F7E34A933A}" type="datetimeFigureOut">
              <a:rPr lang="zh-CN" altLang="en-US" smtClean="0"/>
              <a:t>2020/3/13</a:t>
            </a:fld>
            <a:endParaRPr lang="zh-CN" altLang="en-US"/>
          </a:p>
        </p:txBody>
      </p:sp>
      <p:sp>
        <p:nvSpPr>
          <p:cNvPr id="5" name="页脚占位符 4">
            <a:extLst>
              <a:ext uri="{FF2B5EF4-FFF2-40B4-BE49-F238E27FC236}">
                <a16:creationId xmlns:a16="http://schemas.microsoft.com/office/drawing/2014/main" xmlns="" id="{27175A58-E8D0-4B04-AADA-CA44F4E20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EC5BEC3-4477-4FD0-843A-E50316CD263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89255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03566C60-EADE-4BDB-AAEE-67DA064A8F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4852372-DA75-4E6A-9B0C-6EEA63A19E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D25C5FD-32FD-4733-992B-8AA1577417AB}"/>
              </a:ext>
            </a:extLst>
          </p:cNvPr>
          <p:cNvSpPr>
            <a:spLocks noGrp="1"/>
          </p:cNvSpPr>
          <p:nvPr>
            <p:ph type="dt" sz="half" idx="10"/>
          </p:nvPr>
        </p:nvSpPr>
        <p:spPr/>
        <p:txBody>
          <a:bodyPr/>
          <a:lstStyle/>
          <a:p>
            <a:fld id="{9785F0B7-F72B-414A-B384-27F7E34A933A}" type="datetimeFigureOut">
              <a:rPr lang="zh-CN" altLang="en-US" smtClean="0"/>
              <a:t>2020/3/13</a:t>
            </a:fld>
            <a:endParaRPr lang="zh-CN" altLang="en-US"/>
          </a:p>
        </p:txBody>
      </p:sp>
      <p:sp>
        <p:nvSpPr>
          <p:cNvPr id="5" name="页脚占位符 4">
            <a:extLst>
              <a:ext uri="{FF2B5EF4-FFF2-40B4-BE49-F238E27FC236}">
                <a16:creationId xmlns:a16="http://schemas.microsoft.com/office/drawing/2014/main" xmlns="" id="{2BA6E12C-C170-40AE-9B5E-16F3A3886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7B9ABD4-7E6B-4159-9BB4-E8D8D57F8742}"/>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298156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AD2F52-FD68-4479-842E-18B4B74B1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AC17036-5584-4558-AA6A-989554EF03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E1A23B20-500B-44A2-913E-0F8B76761527}"/>
              </a:ext>
            </a:extLst>
          </p:cNvPr>
          <p:cNvSpPr>
            <a:spLocks noGrp="1"/>
          </p:cNvSpPr>
          <p:nvPr>
            <p:ph type="dt" sz="half" idx="10"/>
          </p:nvPr>
        </p:nvSpPr>
        <p:spPr/>
        <p:txBody>
          <a:bodyPr/>
          <a:lstStyle/>
          <a:p>
            <a:fld id="{9785F0B7-F72B-414A-B384-27F7E34A933A}" type="datetimeFigureOut">
              <a:rPr lang="zh-CN" altLang="en-US" smtClean="0"/>
              <a:t>2020/3/13</a:t>
            </a:fld>
            <a:endParaRPr lang="zh-CN" altLang="en-US"/>
          </a:p>
        </p:txBody>
      </p:sp>
      <p:sp>
        <p:nvSpPr>
          <p:cNvPr id="5" name="页脚占位符 4">
            <a:extLst>
              <a:ext uri="{FF2B5EF4-FFF2-40B4-BE49-F238E27FC236}">
                <a16:creationId xmlns:a16="http://schemas.microsoft.com/office/drawing/2014/main" xmlns="" id="{CA402A6A-53A5-43E7-8AF7-6AA01BBDA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7EB8BA9-F1B0-4715-98C6-43C571FEC8E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888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BF2F8B-EBB0-4DC8-85AF-4B3E9DB1CC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44E731D-1B48-4523-B515-73A0A735D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846C6D81-704E-4608-9088-DC94112470BF}"/>
              </a:ext>
            </a:extLst>
          </p:cNvPr>
          <p:cNvSpPr>
            <a:spLocks noGrp="1"/>
          </p:cNvSpPr>
          <p:nvPr>
            <p:ph type="dt" sz="half" idx="10"/>
          </p:nvPr>
        </p:nvSpPr>
        <p:spPr/>
        <p:txBody>
          <a:bodyPr/>
          <a:lstStyle/>
          <a:p>
            <a:fld id="{9785F0B7-F72B-414A-B384-27F7E34A933A}" type="datetimeFigureOut">
              <a:rPr lang="zh-CN" altLang="en-US" smtClean="0"/>
              <a:t>2020/3/13</a:t>
            </a:fld>
            <a:endParaRPr lang="zh-CN" altLang="en-US"/>
          </a:p>
        </p:txBody>
      </p:sp>
      <p:sp>
        <p:nvSpPr>
          <p:cNvPr id="5" name="页脚占位符 4">
            <a:extLst>
              <a:ext uri="{FF2B5EF4-FFF2-40B4-BE49-F238E27FC236}">
                <a16:creationId xmlns:a16="http://schemas.microsoft.com/office/drawing/2014/main" xmlns="" id="{1045F308-7CE5-4241-8BF4-343127910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5E35E11-C4D1-40FB-A143-FFE6372EADB9}"/>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72343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A058E8-F298-45EA-AD47-88111FAD45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5C2D79A-81FD-4CE8-89C6-AC39024675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78F562D7-1EF4-4428-9819-5C1508FA4B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6F23E878-28F5-459D-8388-31D4A58DCF91}"/>
              </a:ext>
            </a:extLst>
          </p:cNvPr>
          <p:cNvSpPr>
            <a:spLocks noGrp="1"/>
          </p:cNvSpPr>
          <p:nvPr>
            <p:ph type="dt" sz="half" idx="10"/>
          </p:nvPr>
        </p:nvSpPr>
        <p:spPr/>
        <p:txBody>
          <a:bodyPr/>
          <a:lstStyle/>
          <a:p>
            <a:fld id="{9785F0B7-F72B-414A-B384-27F7E34A933A}" type="datetimeFigureOut">
              <a:rPr lang="zh-CN" altLang="en-US" smtClean="0"/>
              <a:t>2020/3/13</a:t>
            </a:fld>
            <a:endParaRPr lang="zh-CN" altLang="en-US"/>
          </a:p>
        </p:txBody>
      </p:sp>
      <p:sp>
        <p:nvSpPr>
          <p:cNvPr id="6" name="页脚占位符 5">
            <a:extLst>
              <a:ext uri="{FF2B5EF4-FFF2-40B4-BE49-F238E27FC236}">
                <a16:creationId xmlns:a16="http://schemas.microsoft.com/office/drawing/2014/main" xmlns="" id="{BB5020F0-5B1A-4428-A009-FFFA44AD62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2987437-CDEE-4454-80B4-2A2BC5DAC86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013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C55CA2-AD57-41EE-AD69-A665034A65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7900E21-81CA-4812-B393-36AF8A757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514BD515-ED5C-4B78-BE41-8473626EF1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2E9861CC-59E5-4CE8-B88D-683EB82DF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A8CF6FD5-7DA3-4C5D-8843-F35321F06A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71909DFE-0279-4AC0-9890-D6A21AA2BBDD}"/>
              </a:ext>
            </a:extLst>
          </p:cNvPr>
          <p:cNvSpPr>
            <a:spLocks noGrp="1"/>
          </p:cNvSpPr>
          <p:nvPr>
            <p:ph type="dt" sz="half" idx="10"/>
          </p:nvPr>
        </p:nvSpPr>
        <p:spPr/>
        <p:txBody>
          <a:bodyPr/>
          <a:lstStyle/>
          <a:p>
            <a:fld id="{9785F0B7-F72B-414A-B384-27F7E34A933A}" type="datetimeFigureOut">
              <a:rPr lang="zh-CN" altLang="en-US" smtClean="0"/>
              <a:t>2020/3/13</a:t>
            </a:fld>
            <a:endParaRPr lang="zh-CN" altLang="en-US"/>
          </a:p>
        </p:txBody>
      </p:sp>
      <p:sp>
        <p:nvSpPr>
          <p:cNvPr id="8" name="页脚占位符 7">
            <a:extLst>
              <a:ext uri="{FF2B5EF4-FFF2-40B4-BE49-F238E27FC236}">
                <a16:creationId xmlns:a16="http://schemas.microsoft.com/office/drawing/2014/main" xmlns="" id="{DFD55B73-CE1C-4E83-BE1D-0B26FEAE71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008FE251-531E-40E1-8905-288F846770F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544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A24240-4638-44EB-B7B9-2E8865597D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83A6D659-EB16-48AE-A19B-76E995380113}"/>
              </a:ext>
            </a:extLst>
          </p:cNvPr>
          <p:cNvSpPr>
            <a:spLocks noGrp="1"/>
          </p:cNvSpPr>
          <p:nvPr>
            <p:ph type="dt" sz="half" idx="10"/>
          </p:nvPr>
        </p:nvSpPr>
        <p:spPr/>
        <p:txBody>
          <a:bodyPr/>
          <a:lstStyle/>
          <a:p>
            <a:fld id="{9785F0B7-F72B-414A-B384-27F7E34A933A}" type="datetimeFigureOut">
              <a:rPr lang="zh-CN" altLang="en-US" smtClean="0"/>
              <a:t>2020/3/13</a:t>
            </a:fld>
            <a:endParaRPr lang="zh-CN" altLang="en-US"/>
          </a:p>
        </p:txBody>
      </p:sp>
      <p:sp>
        <p:nvSpPr>
          <p:cNvPr id="4" name="页脚占位符 3">
            <a:extLst>
              <a:ext uri="{FF2B5EF4-FFF2-40B4-BE49-F238E27FC236}">
                <a16:creationId xmlns:a16="http://schemas.microsoft.com/office/drawing/2014/main" xmlns="" id="{E62DBE54-B3B6-4FFF-B1C8-4AB60172C0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CF2C4888-A138-4D82-BE8C-C1400DBD2C8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52729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96F953D8-F1BE-4363-BD5B-0104B28D3095}"/>
              </a:ext>
            </a:extLst>
          </p:cNvPr>
          <p:cNvSpPr>
            <a:spLocks noGrp="1"/>
          </p:cNvSpPr>
          <p:nvPr>
            <p:ph type="dt" sz="half" idx="10"/>
          </p:nvPr>
        </p:nvSpPr>
        <p:spPr/>
        <p:txBody>
          <a:bodyPr/>
          <a:lstStyle/>
          <a:p>
            <a:fld id="{9785F0B7-F72B-414A-B384-27F7E34A933A}" type="datetimeFigureOut">
              <a:rPr lang="zh-CN" altLang="en-US" smtClean="0"/>
              <a:t>2020/3/13</a:t>
            </a:fld>
            <a:endParaRPr lang="zh-CN" altLang="en-US"/>
          </a:p>
        </p:txBody>
      </p:sp>
      <p:sp>
        <p:nvSpPr>
          <p:cNvPr id="3" name="页脚占位符 2">
            <a:extLst>
              <a:ext uri="{FF2B5EF4-FFF2-40B4-BE49-F238E27FC236}">
                <a16:creationId xmlns:a16="http://schemas.microsoft.com/office/drawing/2014/main" xmlns="" id="{A3FD7383-15B8-4B48-A0D0-8CBEE7F303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0142BA03-F5DF-4BE0-87DA-1950391FB18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10787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CB3F84-FCDA-4985-B662-83C87BBF91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0CB7356-4213-42FF-8694-88A7AD2D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388BB166-DD50-4D75-AB46-2A015A00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CE87EFB3-AFCB-40D9-94DA-40BF57F7EBAD}"/>
              </a:ext>
            </a:extLst>
          </p:cNvPr>
          <p:cNvSpPr>
            <a:spLocks noGrp="1"/>
          </p:cNvSpPr>
          <p:nvPr>
            <p:ph type="dt" sz="half" idx="10"/>
          </p:nvPr>
        </p:nvSpPr>
        <p:spPr/>
        <p:txBody>
          <a:bodyPr/>
          <a:lstStyle/>
          <a:p>
            <a:fld id="{9785F0B7-F72B-414A-B384-27F7E34A933A}" type="datetimeFigureOut">
              <a:rPr lang="zh-CN" altLang="en-US" smtClean="0"/>
              <a:t>2020/3/13</a:t>
            </a:fld>
            <a:endParaRPr lang="zh-CN" altLang="en-US"/>
          </a:p>
        </p:txBody>
      </p:sp>
      <p:sp>
        <p:nvSpPr>
          <p:cNvPr id="6" name="页脚占位符 5">
            <a:extLst>
              <a:ext uri="{FF2B5EF4-FFF2-40B4-BE49-F238E27FC236}">
                <a16:creationId xmlns:a16="http://schemas.microsoft.com/office/drawing/2014/main" xmlns="" id="{B45894EC-C846-4BFF-A8AD-6807FE85D8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CC301DD-691D-4CF0-901F-D696E12BD77E}"/>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8452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B0D7C8-90CB-4117-A080-49F0836FF2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EF1FDCBF-D9FB-4C72-9F18-1C409BDF4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3968A08D-DDBF-42CC-8DF7-8693D0CC6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AC0D1224-299B-4F96-9B57-718D431FF7D9}"/>
              </a:ext>
            </a:extLst>
          </p:cNvPr>
          <p:cNvSpPr>
            <a:spLocks noGrp="1"/>
          </p:cNvSpPr>
          <p:nvPr>
            <p:ph type="dt" sz="half" idx="10"/>
          </p:nvPr>
        </p:nvSpPr>
        <p:spPr/>
        <p:txBody>
          <a:bodyPr/>
          <a:lstStyle/>
          <a:p>
            <a:fld id="{9785F0B7-F72B-414A-B384-27F7E34A933A}" type="datetimeFigureOut">
              <a:rPr lang="zh-CN" altLang="en-US" smtClean="0"/>
              <a:t>2020/3/13</a:t>
            </a:fld>
            <a:endParaRPr lang="zh-CN" altLang="en-US"/>
          </a:p>
        </p:txBody>
      </p:sp>
      <p:sp>
        <p:nvSpPr>
          <p:cNvPr id="6" name="页脚占位符 5">
            <a:extLst>
              <a:ext uri="{FF2B5EF4-FFF2-40B4-BE49-F238E27FC236}">
                <a16:creationId xmlns:a16="http://schemas.microsoft.com/office/drawing/2014/main" xmlns="" id="{552FC77D-67C0-4DE4-B6FD-C84C8EA1A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362FBFE-7F0A-46E1-A08C-C70B19762471}"/>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05179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E6442FA-2A3E-41A7-9DDA-915794600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C33357F-0DD2-4B49-9A3E-F467575AB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FF8ED03-FE8D-42DA-BE92-10134A2DE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t>2020/3/13</a:t>
            </a:fld>
            <a:endParaRPr lang="zh-CN" altLang="en-US"/>
          </a:p>
        </p:txBody>
      </p:sp>
      <p:sp>
        <p:nvSpPr>
          <p:cNvPr id="5" name="页脚占位符 4">
            <a:extLst>
              <a:ext uri="{FF2B5EF4-FFF2-40B4-BE49-F238E27FC236}">
                <a16:creationId xmlns:a16="http://schemas.microsoft.com/office/drawing/2014/main" xmlns="" id="{D76E383F-FCFC-4B2B-A3C4-0D21CC171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3B6485B0-4BA7-47B6-B504-6291044EA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37167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hyperlink" Target="https://www.jianshu.com/p/2ad360edd219"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9979" y="2238943"/>
            <a:ext cx="8392041" cy="1323439"/>
          </a:xfrm>
          <a:prstGeom prst="rect">
            <a:avLst/>
          </a:prstGeom>
        </p:spPr>
        <p:txBody>
          <a:bodyPr wrap="none">
            <a:spAutoFit/>
          </a:bodyPr>
          <a:lstStyle/>
          <a:p>
            <a:r>
              <a:rPr lang="zh-CN" altLang="en-US" sz="8000" b="1" dirty="0">
                <a:latin typeface="微软雅黑" panose="020B0503020204020204" pitchFamily="34" charset="-122"/>
                <a:ea typeface="微软雅黑" panose="020B0503020204020204" pitchFamily="34" charset="-122"/>
              </a:rPr>
              <a:t>机器学习基础篇章</a:t>
            </a:r>
            <a:endParaRPr lang="zh-CN" altLang="en-US" sz="8000" dirty="0">
              <a:latin typeface="微软雅黑" panose="020B0503020204020204" pitchFamily="34" charset="-122"/>
              <a:ea typeface="微软雅黑" panose="020B0503020204020204" pitchFamily="34" charset="-122"/>
            </a:endParaRPr>
          </a:p>
        </p:txBody>
      </p:sp>
      <p:sp>
        <p:nvSpPr>
          <p:cNvPr id="3" name="矩形 2"/>
          <p:cNvSpPr/>
          <p:nvPr/>
        </p:nvSpPr>
        <p:spPr>
          <a:xfrm>
            <a:off x="4654740" y="3804416"/>
            <a:ext cx="2882520"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by </a:t>
            </a:r>
            <a:r>
              <a:rPr lang="zh-CN" altLang="en-US" sz="2400" dirty="0">
                <a:latin typeface="微软雅黑" panose="020B0503020204020204" pitchFamily="34" charset="-122"/>
                <a:ea typeface="微软雅黑" panose="020B0503020204020204" pitchFamily="34" charset="-122"/>
              </a:rPr>
              <a:t>华能信托 王宇韬</a:t>
            </a:r>
          </a:p>
        </p:txBody>
      </p:sp>
    </p:spTree>
    <p:extLst>
      <p:ext uri="{BB962C8B-B14F-4D97-AF65-F5344CB8AC3E}">
        <p14:creationId xmlns:p14="http://schemas.microsoft.com/office/powerpoint/2010/main" val="343712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4709885"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4.1.2 </a:t>
            </a:r>
            <a:r>
              <a:rPr lang="zh-CN" altLang="en-US" sz="2400" b="1" dirty="0">
                <a:latin typeface="微软雅黑" panose="020B0503020204020204" pitchFamily="34" charset="-122"/>
                <a:ea typeface="微软雅黑" panose="020B0503020204020204" pitchFamily="34" charset="-122"/>
              </a:rPr>
              <a:t>逻辑回归模型的代码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一</a:t>
            </a:r>
            <a:r>
              <a:rPr lang="zh-CN" altLang="en-US" sz="2400" dirty="0">
                <a:latin typeface="微软雅黑" panose="020B0503020204020204" pitchFamily="34" charset="-122"/>
                <a:ea typeface="微软雅黑" panose="020B0503020204020204" pitchFamily="34" charset="-122"/>
              </a:rPr>
              <a:t>个简单的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案例来说明逻辑回归中算法</a:t>
            </a:r>
            <a:r>
              <a:rPr lang="zh-CN" altLang="en-US" sz="2400" dirty="0" smtClean="0">
                <a:latin typeface="微软雅黑" panose="020B0503020204020204" pitchFamily="34" charset="-122"/>
                <a:ea typeface="微软雅黑" panose="020B0503020204020204" pitchFamily="34" charset="-122"/>
              </a:rPr>
              <a:t>原理，其中</a:t>
            </a:r>
            <a:r>
              <a:rPr lang="zh-CN" altLang="en-US" sz="2400" dirty="0">
                <a:latin typeface="微软雅黑" panose="020B0503020204020204" pitchFamily="34" charset="-122"/>
                <a:ea typeface="微软雅黑" panose="020B0503020204020204" pitchFamily="34" charset="-122"/>
              </a:rPr>
              <a:t>有两个</a:t>
            </a:r>
            <a:r>
              <a:rPr lang="zh-CN" altLang="en-US" sz="2400" dirty="0" smtClean="0">
                <a:latin typeface="微软雅黑" panose="020B0503020204020204" pitchFamily="34" charset="-122"/>
                <a:ea typeface="微软雅黑" panose="020B0503020204020204" pitchFamily="34" charset="-122"/>
              </a:rPr>
              <a:t>特征</a:t>
            </a:r>
            <a:r>
              <a:rPr lang="zh-CN" altLang="en-US" sz="2400" dirty="0">
                <a:latin typeface="微软雅黑" panose="020B0503020204020204" pitchFamily="34" charset="-122"/>
                <a:ea typeface="微软雅黑" panose="020B0503020204020204" pitchFamily="34" charset="-122"/>
              </a:rPr>
              <a:t>变量</a:t>
            </a:r>
            <a:r>
              <a:rPr lang="en-US" altLang="zh-CN" sz="2400" dirty="0" smtClean="0">
                <a:latin typeface="微软雅黑" panose="020B0503020204020204" pitchFamily="34" charset="-122"/>
                <a:ea typeface="微软雅黑" panose="020B0503020204020204" pitchFamily="34" charset="-122"/>
              </a:rPr>
              <a:t>X</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是目标</a:t>
            </a:r>
            <a:r>
              <a:rPr lang="zh-CN" altLang="en-US" sz="2400" dirty="0" smtClean="0">
                <a:latin typeface="微软雅黑" panose="020B0503020204020204" pitchFamily="34" charset="-122"/>
                <a:ea typeface="微软雅黑" panose="020B0503020204020204" pitchFamily="34" charset="-122"/>
              </a:rPr>
              <a:t>变量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大家</a:t>
            </a:r>
            <a:r>
              <a:rPr lang="zh-CN" altLang="en-US" sz="2400" dirty="0">
                <a:latin typeface="微软雅黑" panose="020B0503020204020204" pitchFamily="34" charset="-122"/>
                <a:ea typeface="微软雅黑" panose="020B0503020204020204" pitchFamily="34" charset="-122"/>
              </a:rPr>
              <a:t>可以</a:t>
            </a:r>
            <a:r>
              <a:rPr lang="zh-CN" altLang="en-US" sz="2400" dirty="0" smtClean="0">
                <a:latin typeface="微软雅黑" panose="020B0503020204020204" pitchFamily="34" charset="-122"/>
                <a:ea typeface="微软雅黑" panose="020B0503020204020204" pitchFamily="34" charset="-122"/>
              </a:rPr>
              <a:t>把：</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X1</a:t>
            </a:r>
            <a:r>
              <a:rPr lang="zh-CN" altLang="en-US" sz="2400" dirty="0">
                <a:latin typeface="微软雅黑" panose="020B0503020204020204" pitchFamily="34" charset="-122"/>
                <a:ea typeface="微软雅黑" panose="020B0503020204020204" pitchFamily="34" charset="-122"/>
              </a:rPr>
              <a:t>当作</a:t>
            </a:r>
            <a:r>
              <a:rPr lang="zh-CN" altLang="en-US" sz="2400" dirty="0" smtClean="0">
                <a:latin typeface="微软雅黑" panose="020B0503020204020204" pitchFamily="34" charset="-122"/>
                <a:ea typeface="微软雅黑" panose="020B0503020204020204" pitchFamily="34" charset="-122"/>
              </a:rPr>
              <a:t>收入</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X2</a:t>
            </a:r>
            <a:r>
              <a:rPr lang="zh-CN" altLang="en-US" sz="2400" dirty="0">
                <a:latin typeface="微软雅黑" panose="020B0503020204020204" pitchFamily="34" charset="-122"/>
                <a:ea typeface="微软雅黑" panose="020B0503020204020204" pitchFamily="34" charset="-122"/>
              </a:rPr>
              <a:t>当作历史违约</a:t>
            </a:r>
            <a:r>
              <a:rPr lang="zh-CN" altLang="en-US" sz="2400" dirty="0" smtClean="0">
                <a:latin typeface="微软雅黑" panose="020B0503020204020204" pitchFamily="34" charset="-122"/>
                <a:ea typeface="微软雅黑" panose="020B0503020204020204" pitchFamily="34" charset="-122"/>
              </a:rPr>
              <a:t>次数</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Y  </a:t>
            </a:r>
            <a:r>
              <a:rPr lang="zh-CN" altLang="en-US" sz="2400" dirty="0" smtClean="0">
                <a:latin typeface="微软雅黑" panose="020B0503020204020204" pitchFamily="34" charset="-122"/>
                <a:ea typeface="微软雅黑" panose="020B0503020204020204" pitchFamily="34" charset="-122"/>
              </a:rPr>
              <a:t>当作</a:t>
            </a:r>
            <a:r>
              <a:rPr lang="zh-CN" altLang="en-US" sz="2400" dirty="0">
                <a:latin typeface="微软雅黑" panose="020B0503020204020204" pitchFamily="34" charset="-122"/>
                <a:ea typeface="微软雅黑" panose="020B0503020204020204" pitchFamily="34" charset="-122"/>
              </a:rPr>
              <a:t>是否</a:t>
            </a:r>
            <a:r>
              <a:rPr lang="zh-CN" altLang="en-US" sz="2400" dirty="0" smtClean="0">
                <a:latin typeface="微软雅黑" panose="020B0503020204020204" pitchFamily="34" charset="-122"/>
                <a:ea typeface="微软雅黑" panose="020B0503020204020204" pitchFamily="34" charset="-122"/>
              </a:rPr>
              <a:t>违约</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表示不</a:t>
            </a:r>
            <a:r>
              <a:rPr lang="zh-CN" altLang="en-US" sz="2400" dirty="0" smtClean="0">
                <a:latin typeface="微软雅黑" panose="020B0503020204020204" pitchFamily="34" charset="-122"/>
                <a:ea typeface="微软雅黑" panose="020B0503020204020204" pitchFamily="34" charset="-122"/>
              </a:rPr>
              <a:t>违约</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表示</a:t>
            </a:r>
            <a:r>
              <a:rPr lang="zh-CN" altLang="en-US" sz="2400" dirty="0" smtClean="0">
                <a:latin typeface="微软雅黑" panose="020B0503020204020204" pitchFamily="34" charset="-122"/>
                <a:ea typeface="微软雅黑" panose="020B0503020204020204" pitchFamily="34" charset="-122"/>
              </a:rPr>
              <a:t>违约</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208645674"/>
              </p:ext>
            </p:extLst>
          </p:nvPr>
        </p:nvGraphicFramePr>
        <p:xfrm>
          <a:off x="5867400" y="2775563"/>
          <a:ext cx="5740401" cy="2651760"/>
        </p:xfrm>
        <a:graphic>
          <a:graphicData uri="http://schemas.openxmlformats.org/drawingml/2006/table">
            <a:tbl>
              <a:tblPr>
                <a:tableStyleId>{2D5ABB26-0587-4C30-8999-92F81FD0307C}</a:tableStyleId>
              </a:tblPr>
              <a:tblGrid>
                <a:gridCol w="1913467"/>
                <a:gridCol w="1913467"/>
                <a:gridCol w="1913467"/>
              </a:tblGrid>
              <a:tr h="285750">
                <a:tc>
                  <a:txBody>
                    <a:bodyPr/>
                    <a:lstStyle/>
                    <a:p>
                      <a:pPr algn="ctr" fontAlgn="ctr"/>
                      <a:r>
                        <a:rPr lang="en-US" sz="2400" dirty="0">
                          <a:effectLst/>
                          <a:latin typeface="微软雅黑" panose="020B0503020204020204" pitchFamily="34" charset="-122"/>
                          <a:ea typeface="微软雅黑" panose="020B0503020204020204" pitchFamily="34" charset="-122"/>
                        </a:rPr>
                        <a:t>X1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latin typeface="微软雅黑" panose="020B0503020204020204" pitchFamily="34" charset="-122"/>
                          <a:ea typeface="微软雅黑" panose="020B0503020204020204" pitchFamily="34" charset="-122"/>
                        </a:rPr>
                        <a:t>X2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latin typeface="微软雅黑" panose="020B0503020204020204" pitchFamily="34" charset="-122"/>
                          <a:ea typeface="微软雅黑" panose="020B0503020204020204" pitchFamily="34" charset="-122"/>
                        </a:rPr>
                        <a:t>Y</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6</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1888862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4.1.2 </a:t>
            </a:r>
            <a:r>
              <a:rPr lang="zh-CN" altLang="en-US" sz="2400" b="1" dirty="0">
                <a:latin typeface="微软雅黑" panose="020B0503020204020204" pitchFamily="34" charset="-122"/>
                <a:ea typeface="微软雅黑" panose="020B0503020204020204" pitchFamily="34" charset="-122"/>
              </a:rPr>
              <a:t>逻辑回归模型的代码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构造</a:t>
            </a:r>
            <a:r>
              <a:rPr lang="zh-CN" altLang="en-US" sz="2400" dirty="0">
                <a:latin typeface="微软雅黑" panose="020B0503020204020204" pitchFamily="34" charset="-122"/>
                <a:ea typeface="微软雅黑" panose="020B0503020204020204" pitchFamily="34" charset="-122"/>
              </a:rPr>
              <a:t>数据代码如下：</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将已有的数据使用逻辑回归模型进行拟合：</a:t>
            </a:r>
            <a:endParaRPr lang="en-US" altLang="zh-CN" sz="2400" dirty="0">
              <a:latin typeface="微软雅黑" panose="020B0503020204020204" pitchFamily="34" charset="-122"/>
              <a:ea typeface="微软雅黑" panose="020B0503020204020204" pitchFamily="34" charset="-122"/>
            </a:endParaRPr>
          </a:p>
        </p:txBody>
      </p:sp>
      <p:pic>
        <p:nvPicPr>
          <p:cNvPr id="409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9606" y="2882899"/>
            <a:ext cx="5512788" cy="1021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506" y="4616095"/>
            <a:ext cx="6396985" cy="145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0696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4.1.2 </a:t>
            </a:r>
            <a:r>
              <a:rPr lang="zh-CN" altLang="en-US" sz="2400" b="1" dirty="0">
                <a:latin typeface="微软雅黑" panose="020B0503020204020204" pitchFamily="34" charset="-122"/>
                <a:ea typeface="微软雅黑" panose="020B0503020204020204" pitchFamily="34" charset="-122"/>
              </a:rPr>
              <a:t>逻辑回归模型的代码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训练完模型之后，我们就可以用模型的</a:t>
            </a:r>
            <a:r>
              <a:rPr lang="en-US" altLang="zh-CN" sz="2400" dirty="0">
                <a:latin typeface="微软雅黑" panose="020B0503020204020204" pitchFamily="34" charset="-122"/>
                <a:ea typeface="微软雅黑" panose="020B0503020204020204" pitchFamily="34" charset="-122"/>
              </a:rPr>
              <a:t>predict()</a:t>
            </a:r>
            <a:r>
              <a:rPr lang="zh-CN" altLang="en-US" sz="2400" dirty="0">
                <a:latin typeface="微软雅黑" panose="020B0503020204020204" pitchFamily="34" charset="-122"/>
                <a:ea typeface="微软雅黑" panose="020B0503020204020204" pitchFamily="34" charset="-122"/>
              </a:rPr>
              <a:t>函数来进行预测分类了，代码如下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预测结果如下：</a:t>
            </a:r>
            <a:endParaRPr lang="en-US" altLang="zh-CN" sz="2400" dirty="0">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594" y="3067731"/>
            <a:ext cx="6268811" cy="576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3014657" y="4614567"/>
            <a:ext cx="777197" cy="535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1594" y="3703449"/>
            <a:ext cx="6922635" cy="603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4657" y="5299528"/>
            <a:ext cx="1595892" cy="591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02365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4.1.2 </a:t>
            </a:r>
            <a:r>
              <a:rPr lang="zh-CN" altLang="en-US" sz="2400" b="1" dirty="0">
                <a:latin typeface="微软雅黑" panose="020B0503020204020204" pitchFamily="34" charset="-122"/>
                <a:ea typeface="微软雅黑" panose="020B0503020204020204" pitchFamily="34" charset="-122"/>
              </a:rPr>
              <a:t>逻辑回归模型的代码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这里多提一句，有时使用默认参数运行时，程序运行后会出现下图所示的</a:t>
            </a:r>
            <a:r>
              <a:rPr lang="en-US" altLang="zh-CN" sz="2400" dirty="0" err="1">
                <a:latin typeface="微软雅黑" panose="020B0503020204020204" pitchFamily="34" charset="-122"/>
                <a:ea typeface="微软雅黑" panose="020B0503020204020204" pitchFamily="34" charset="-122"/>
              </a:rPr>
              <a:t>FutureWarning</a:t>
            </a:r>
            <a:r>
              <a:rPr lang="zh-CN" altLang="en-US" sz="2400" dirty="0">
                <a:latin typeface="微软雅黑" panose="020B0503020204020204" pitchFamily="34" charset="-122"/>
                <a:ea typeface="微软雅黑" panose="020B0503020204020204" pitchFamily="34" charset="-122"/>
              </a:rPr>
              <a:t>警告，这个不用在意，它只是在告诉你以后模型的官方默认参数会有所调整而已，并不是报错。</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通常我们会忽视这个警告信息，如果不想看到这个警告信息，可以在代码的最上面加上如下代码忽略警告信息：</a:t>
            </a:r>
            <a:endParaRPr lang="en-US" altLang="zh-CN" sz="2400" dirty="0">
              <a:latin typeface="微软雅黑" panose="020B0503020204020204" pitchFamily="34" charset="-122"/>
              <a:ea typeface="微软雅黑" panose="020B0503020204020204" pitchFamily="34" charset="-122"/>
            </a:endParaRPr>
          </a:p>
        </p:txBody>
      </p:sp>
      <p:pic>
        <p:nvPicPr>
          <p:cNvPr id="8197" name="Picture 5" descr="https://uploader.shimo.im/f/j2YQPSdOEOkmU1Sn.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26" y="3812731"/>
            <a:ext cx="11342548" cy="70938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5338" y="5520891"/>
            <a:ext cx="3921323" cy="836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40039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4.1.3 </a:t>
            </a:r>
            <a:r>
              <a:rPr lang="zh-CN" altLang="en-US" sz="2400" b="1" dirty="0">
                <a:latin typeface="微软雅黑" panose="020B0503020204020204" pitchFamily="34" charset="-122"/>
                <a:ea typeface="微软雅黑" panose="020B0503020204020204" pitchFamily="34" charset="-122"/>
              </a:rPr>
              <a:t>逻辑回归模型的深入</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逻辑回归模型的本质其实是预测概率，而不是直接预测是属于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具体的类别，那么通过如下代码就可以获取概率值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可以直接将</a:t>
            </a:r>
            <a:r>
              <a:rPr lang="en-US" altLang="zh-CN" sz="2400" dirty="0" err="1">
                <a:latin typeface="微软雅黑" panose="020B0503020204020204" pitchFamily="34" charset="-122"/>
                <a:ea typeface="微软雅黑" panose="020B0503020204020204" pitchFamily="34" charset="-122"/>
              </a:rPr>
              <a:t>y_pred_proba</a:t>
            </a:r>
            <a:r>
              <a:rPr lang="zh-CN" altLang="en-US" sz="2400" dirty="0">
                <a:latin typeface="微软雅黑" panose="020B0503020204020204" pitchFamily="34" charset="-122"/>
                <a:ea typeface="微软雅黑" panose="020B0503020204020204" pitchFamily="34" charset="-122"/>
              </a:rPr>
              <a:t>打印出来，它是一个</a:t>
            </a:r>
            <a:r>
              <a:rPr lang="en-US" altLang="zh-CN" sz="2400" dirty="0" err="1">
                <a:latin typeface="微软雅黑" panose="020B0503020204020204" pitchFamily="34" charset="-122"/>
                <a:ea typeface="微软雅黑" panose="020B0503020204020204" pitchFamily="34" charset="-122"/>
              </a:rPr>
              <a:t>numpy</a:t>
            </a:r>
            <a:r>
              <a:rPr lang="zh-CN" altLang="en-US" sz="2400" dirty="0">
                <a:latin typeface="微软雅黑" panose="020B0503020204020204" pitchFamily="34" charset="-122"/>
                <a:ea typeface="微软雅黑" panose="020B0503020204020204" pitchFamily="34" charset="-122"/>
              </a:rPr>
              <a:t>格式的二维数组，也可以根据</a:t>
            </a:r>
            <a:r>
              <a:rPr lang="en-US" altLang="zh-CN" sz="2400" dirty="0">
                <a:latin typeface="微软雅黑" panose="020B0503020204020204" pitchFamily="34" charset="-122"/>
                <a:ea typeface="微软雅黑" panose="020B0503020204020204" pitchFamily="34" charset="-122"/>
              </a:rPr>
              <a:t>2.2.1</a:t>
            </a:r>
            <a:r>
              <a:rPr lang="zh-CN" altLang="en-US" sz="2400" dirty="0">
                <a:latin typeface="微软雅黑" panose="020B0503020204020204" pitchFamily="34" charset="-122"/>
                <a:ea typeface="微软雅黑" panose="020B0503020204020204" pitchFamily="34" charset="-122"/>
              </a:rPr>
              <a:t>节数组构造</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的知识点，通过引入</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库将其通过</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的形式打印出来：</a:t>
            </a:r>
            <a:endParaRPr lang="en-US" altLang="zh-CN" sz="2400" b="1" dirty="0" smtClean="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2569" y="3305628"/>
            <a:ext cx="4646861" cy="5733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558" y="5296700"/>
            <a:ext cx="7270884" cy="7557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1281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4.1.3 </a:t>
            </a:r>
            <a:r>
              <a:rPr lang="zh-CN" altLang="en-US" sz="2400" b="1" dirty="0">
                <a:latin typeface="微软雅黑" panose="020B0503020204020204" pitchFamily="34" charset="-122"/>
                <a:ea typeface="微软雅黑" panose="020B0503020204020204" pitchFamily="34" charset="-122"/>
              </a:rPr>
              <a:t>逻辑回归模型的深入</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打印结果如下</a:t>
            </a:r>
            <a:r>
              <a:rPr lang="en-US" altLang="zh-CN" sz="2400"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797923195"/>
              </p:ext>
            </p:extLst>
          </p:nvPr>
        </p:nvGraphicFramePr>
        <p:xfrm>
          <a:off x="3517900" y="3167449"/>
          <a:ext cx="5156200" cy="2651760"/>
        </p:xfrm>
        <a:graphic>
          <a:graphicData uri="http://schemas.openxmlformats.org/drawingml/2006/table">
            <a:tbl>
              <a:tblPr/>
              <a:tblGrid>
                <a:gridCol w="2578100"/>
                <a:gridCol w="2578100"/>
              </a:tblGrid>
              <a:tr h="285750">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分类为</a:t>
                      </a:r>
                      <a:r>
                        <a:rPr lang="en-US" altLang="zh-CN" sz="2400" b="1" dirty="0">
                          <a:effectLst/>
                          <a:latin typeface="微软雅黑" panose="020B0503020204020204" pitchFamily="34" charset="-122"/>
                          <a:ea typeface="微软雅黑" panose="020B0503020204020204" pitchFamily="34" charset="-122"/>
                        </a:rPr>
                        <a:t>0</a:t>
                      </a:r>
                      <a:r>
                        <a:rPr lang="zh-CN" altLang="en-US" sz="2400" b="1" dirty="0">
                          <a:effectLst/>
                          <a:latin typeface="微软雅黑" panose="020B0503020204020204" pitchFamily="34" charset="-122"/>
                          <a:ea typeface="微软雅黑" panose="020B0503020204020204" pitchFamily="34" charset="-122"/>
                        </a:rPr>
                        <a:t>的概率</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t"/>
                      <a:r>
                        <a:rPr lang="zh-CN" altLang="en-US" sz="2400" b="1">
                          <a:effectLst/>
                          <a:latin typeface="微软雅黑" panose="020B0503020204020204" pitchFamily="34" charset="-122"/>
                          <a:ea typeface="微软雅黑" panose="020B0503020204020204" pitchFamily="34" charset="-122"/>
                        </a:rPr>
                        <a:t>分类为</a:t>
                      </a:r>
                      <a:r>
                        <a:rPr lang="en-US" altLang="zh-CN" sz="2400" b="1">
                          <a:effectLst/>
                          <a:latin typeface="微软雅黑" panose="020B0503020204020204" pitchFamily="34" charset="-122"/>
                          <a:ea typeface="微软雅黑" panose="020B0503020204020204" pitchFamily="34" charset="-122"/>
                        </a:rPr>
                        <a:t>1</a:t>
                      </a:r>
                      <a:r>
                        <a:rPr lang="zh-CN" altLang="en-US" sz="2400" b="1">
                          <a:effectLst/>
                          <a:latin typeface="微软雅黑" panose="020B0503020204020204" pitchFamily="34" charset="-122"/>
                          <a:ea typeface="微软雅黑" panose="020B0503020204020204" pitchFamily="34" charset="-122"/>
                        </a:rPr>
                        <a:t>的概率</a:t>
                      </a:r>
                      <a:endParaRPr lang="zh-CN" altLang="en-US"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285750">
                <a:tc>
                  <a:txBody>
                    <a:bodyPr/>
                    <a:lstStyle/>
                    <a:p>
                      <a:pPr algn="ctr" fontAlgn="ctr"/>
                      <a:r>
                        <a:rPr lang="en-US" altLang="zh-CN" sz="2400" dirty="0">
                          <a:effectLst/>
                          <a:latin typeface="微软雅黑" panose="020B0503020204020204" pitchFamily="34" charset="-122"/>
                          <a:ea typeface="微软雅黑" panose="020B0503020204020204" pitchFamily="34" charset="-122"/>
                        </a:rPr>
                        <a:t>0.97</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0.03</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0.40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0.60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0.18</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0.82</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0.63</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0.37</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0.82</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0.18</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00367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892629" y="2104571"/>
                <a:ext cx="10406743" cy="3014543"/>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a:latin typeface="微软雅黑" panose="020B0503020204020204" pitchFamily="34" charset="-122"/>
                    <a:ea typeface="微软雅黑" panose="020B0503020204020204" pitchFamily="34" charset="-122"/>
                  </a:rPr>
                  <a:t>逻辑回归模型的深入</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在本案例中，因为每个数据是有两个特征变量，所以逻辑回归计算概率原理的本质就是下图所示的计算公式，注意在二分类模型（</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两个分类）中，下面这个概率</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值默认预测分类为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的概率</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𝑃</m:t>
                      </m:r>
                      <m:r>
                        <a:rPr lang="en-US" altLang="zh-CN" sz="2400" i="1">
                          <a:latin typeface="Cambria Math"/>
                          <a:ea typeface="微软雅黑" panose="020B0503020204020204" pitchFamily="34" charset="-122"/>
                        </a:rPr>
                        <m:t>=</m:t>
                      </m:r>
                      <m:f>
                        <m:fPr>
                          <m:ctrlPr>
                            <a:rPr lang="en-US" altLang="zh-CN" sz="2400" i="1">
                              <a:latin typeface="Cambria Math"/>
                              <a:ea typeface="微软雅黑" panose="020B0503020204020204" pitchFamily="34" charset="-122"/>
                            </a:rPr>
                          </m:ctrlPr>
                        </m:fPr>
                        <m:num>
                          <m:r>
                            <a:rPr lang="en-US" altLang="zh-CN" sz="2400" i="1">
                              <a:latin typeface="Cambria Math"/>
                              <a:ea typeface="微软雅黑" panose="020B0503020204020204" pitchFamily="34" charset="-122"/>
                            </a:rPr>
                            <m:t>1</m:t>
                          </m:r>
                        </m:num>
                        <m:den>
                          <m:r>
                            <a:rPr lang="en-US" altLang="zh-CN" sz="2400" i="1">
                              <a:latin typeface="Cambria Math"/>
                              <a:ea typeface="微软雅黑" panose="020B0503020204020204" pitchFamily="34" charset="-122"/>
                            </a:rPr>
                            <m:t>1+</m:t>
                          </m:r>
                          <m:sSup>
                            <m:sSupPr>
                              <m:ctrlPr>
                                <a:rPr lang="en-US" altLang="zh-CN" sz="2400" i="1">
                                  <a:latin typeface="Cambria Math"/>
                                  <a:ea typeface="微软雅黑" panose="020B0503020204020204" pitchFamily="34" charset="-122"/>
                                </a:rPr>
                              </m:ctrlPr>
                            </m:sSupPr>
                            <m:e>
                              <m:r>
                                <a:rPr lang="en-US" altLang="zh-CN" sz="2400" i="1">
                                  <a:latin typeface="Cambria Math"/>
                                  <a:ea typeface="微软雅黑" panose="020B0503020204020204" pitchFamily="34" charset="-122"/>
                                </a:rPr>
                                <m:t>𝑒</m:t>
                              </m:r>
                            </m:e>
                            <m:sup>
                              <m:r>
                                <a:rPr lang="en-US" altLang="zh-CN" sz="2400" i="1">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𝑘</m:t>
                                  </m:r>
                                </m:e>
                                <m:sub>
                                  <m:r>
                                    <a:rPr lang="en-US" altLang="zh-CN" sz="2400" i="1" dirty="0">
                                      <a:latin typeface="Cambria Math"/>
                                      <a:ea typeface="微软雅黑" panose="020B0503020204020204" pitchFamily="34" charset="-122"/>
                                    </a:rPr>
                                    <m:t>0</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𝑘</m:t>
                                  </m:r>
                                </m:e>
                                <m:sub>
                                  <m:r>
                                    <a:rPr lang="en-US" altLang="zh-CN" sz="2400" i="1" dirty="0">
                                      <a:latin typeface="Cambria Math"/>
                                      <a:ea typeface="微软雅黑" panose="020B0503020204020204" pitchFamily="34" charset="-122"/>
                                    </a:rPr>
                                    <m:t>1</m:t>
                                  </m:r>
                                </m:sub>
                              </m:sSub>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𝑘</m:t>
                                  </m:r>
                                </m:e>
                                <m:sub>
                                  <m:r>
                                    <a:rPr lang="en-US" altLang="zh-CN" sz="2400" i="1" dirty="0">
                                      <a:latin typeface="Cambria Math"/>
                                      <a:ea typeface="微软雅黑" panose="020B0503020204020204" pitchFamily="34" charset="-122"/>
                                    </a:rPr>
                                    <m:t>2</m:t>
                                  </m:r>
                                </m:sub>
                              </m:sSub>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i="1" dirty="0">
                                      <a:latin typeface="Cambria Math"/>
                                      <a:ea typeface="微软雅黑" panose="020B0503020204020204" pitchFamily="34" charset="-122"/>
                                    </a:rPr>
                                    <m:t>2</m:t>
                                  </m:r>
                                </m:sub>
                              </m:sSub>
                              <m:r>
                                <a:rPr lang="en-US" altLang="zh-CN" sz="2400" i="1" dirty="0">
                                  <a:latin typeface="Cambria Math"/>
                                  <a:ea typeface="微软雅黑" panose="020B0503020204020204" pitchFamily="34" charset="-122"/>
                                </a:rPr>
                                <m:t>)</m:t>
                              </m:r>
                              <m:r>
                                <a:rPr lang="en-US" altLang="zh-CN" sz="2400" i="1" dirty="0" smtClean="0">
                                  <a:latin typeface="Cambria Math"/>
                                  <a:ea typeface="微软雅黑" panose="020B0503020204020204" pitchFamily="34" charset="-122"/>
                                </a:rPr>
                                <m:t> </m:t>
                              </m:r>
                            </m:sup>
                          </m:sSup>
                          <m:r>
                            <a:rPr lang="en-US" altLang="zh-CN" sz="2400" i="1" dirty="0">
                              <a:latin typeface="Cambria Math"/>
                              <a:ea typeface="微软雅黑" panose="020B0503020204020204" pitchFamily="34" charset="-122"/>
                            </a:rPr>
                            <m:t> </m:t>
                          </m:r>
                        </m:den>
                      </m:f>
                    </m:oMath>
                  </m:oMathPara>
                </a14:m>
                <a:endParaRPr lang="zh-CN" altLang="en-US" sz="2400" dirty="0" smtClean="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892629" y="2104571"/>
                <a:ext cx="10406743" cy="3014543"/>
              </a:xfrm>
              <a:prstGeom prst="rect">
                <a:avLst/>
              </a:prstGeom>
              <a:blipFill rotWithShape="1">
                <a:blip r:embed="rId2"/>
                <a:stretch>
                  <a:fillRect l="-878" t="-16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54341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a:latin typeface="微软雅黑" panose="020B0503020204020204" pitchFamily="34" charset="-122"/>
                <a:ea typeface="微软雅黑" panose="020B0503020204020204" pitchFamily="34" charset="-122"/>
              </a:rPr>
              <a:t>逻辑回归模型的深入</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机器学习模型所需要确定就是其中的截距项</a:t>
            </a:r>
            <a:r>
              <a:rPr lang="en-US" altLang="zh-CN" sz="2400" dirty="0">
                <a:latin typeface="微软雅黑" panose="020B0503020204020204" pitchFamily="34" charset="-122"/>
                <a:ea typeface="微软雅黑" panose="020B0503020204020204" pitchFamily="34" charset="-122"/>
              </a:rPr>
              <a:t>k0</a:t>
            </a:r>
            <a:r>
              <a:rPr lang="zh-CN" altLang="en-US" sz="2400" dirty="0">
                <a:latin typeface="微软雅黑" panose="020B0503020204020204" pitchFamily="34" charset="-122"/>
                <a:ea typeface="微软雅黑" panose="020B0503020204020204" pitchFamily="34" charset="-122"/>
              </a:rPr>
              <a:t>和系数</a:t>
            </a:r>
            <a:r>
              <a:rPr lang="en-US" altLang="zh-CN" sz="2400" dirty="0">
                <a:latin typeface="微软雅黑" panose="020B0503020204020204" pitchFamily="34" charset="-122"/>
                <a:ea typeface="微软雅黑" panose="020B0503020204020204" pitchFamily="34" charset="-122"/>
              </a:rPr>
              <a:t>k1</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k2</a:t>
            </a:r>
            <a:r>
              <a:rPr lang="zh-CN" altLang="en-US" sz="2400" dirty="0">
                <a:latin typeface="微软雅黑" panose="020B0503020204020204" pitchFamily="34" charset="-122"/>
                <a:ea typeface="微软雅黑" panose="020B0503020204020204" pitchFamily="34" charset="-122"/>
              </a:rPr>
              <a:t>，使得预测的概率尽可能准确，通过如下代码便可以获取机器计算出来的截距项</a:t>
            </a:r>
            <a:r>
              <a:rPr lang="en-US" altLang="zh-CN" sz="2400" dirty="0">
                <a:latin typeface="微软雅黑" panose="020B0503020204020204" pitchFamily="34" charset="-122"/>
                <a:ea typeface="微软雅黑" panose="020B0503020204020204" pitchFamily="34" charset="-122"/>
              </a:rPr>
              <a:t>k0</a:t>
            </a:r>
            <a:r>
              <a:rPr lang="zh-CN" altLang="en-US" sz="2400" dirty="0">
                <a:latin typeface="微软雅黑" panose="020B0503020204020204" pitchFamily="34" charset="-122"/>
                <a:ea typeface="微软雅黑" panose="020B0503020204020204" pitchFamily="34" charset="-122"/>
              </a:rPr>
              <a:t>和系数</a:t>
            </a:r>
            <a:r>
              <a:rPr lang="en-US" altLang="zh-CN" sz="2400" dirty="0">
                <a:latin typeface="微软雅黑" panose="020B0503020204020204" pitchFamily="34" charset="-122"/>
                <a:ea typeface="微软雅黑" panose="020B0503020204020204" pitchFamily="34" charset="-122"/>
              </a:rPr>
              <a:t>k1</a:t>
            </a:r>
            <a:r>
              <a:rPr lang="zh-CN" altLang="en-US" sz="2400" dirty="0">
                <a:latin typeface="微软雅黑" panose="020B0503020204020204" pitchFamily="34" charset="-122"/>
                <a:ea typeface="微软雅黑" panose="020B0503020204020204" pitchFamily="34" charset="-122"/>
              </a:rPr>
              <a:t>和</a:t>
            </a:r>
            <a:r>
              <a:rPr lang="en-US" altLang="zh-CN" sz="2400" dirty="0" smtClean="0">
                <a:latin typeface="微软雅黑" panose="020B0503020204020204" pitchFamily="34" charset="-122"/>
                <a:ea typeface="微软雅黑" panose="020B0503020204020204" pitchFamily="34" charset="-122"/>
              </a:rPr>
              <a:t>k2</a:t>
            </a:r>
            <a:r>
              <a:rPr lang="en-US" altLang="zh-CN"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结果如下，这里为了数据美观仅保留</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位小数。</a:t>
            </a:r>
            <a:endParaRPr lang="zh-CN" altLang="en-US" sz="2400" dirty="0" smtClean="0">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7700" y="3307896"/>
            <a:ext cx="4336597" cy="902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1448" y="4873433"/>
            <a:ext cx="3489100" cy="93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69036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892629" y="2104571"/>
                <a:ext cx="10406743" cy="372076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a:latin typeface="微软雅黑" panose="020B0503020204020204" pitchFamily="34" charset="-122"/>
                    <a:ea typeface="微软雅黑" panose="020B0503020204020204" pitchFamily="34" charset="-122"/>
                  </a:rPr>
                  <a:t>逻辑回归模型的深入</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获取了系数和截距项后，我们就知道预测为分类为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的概率公式如下所示：</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i="1">
                          <a:latin typeface="Cambria Math"/>
                          <a:ea typeface="微软雅黑" panose="020B0503020204020204" pitchFamily="34" charset="-122"/>
                        </a:rPr>
                        <m:t>𝑃</m:t>
                      </m:r>
                      <m:r>
                        <a:rPr lang="en-US" altLang="zh-CN" sz="2400" i="1">
                          <a:latin typeface="Cambria Math"/>
                          <a:ea typeface="微软雅黑" panose="020B0503020204020204" pitchFamily="34" charset="-122"/>
                        </a:rPr>
                        <m:t>=</m:t>
                      </m:r>
                      <m:f>
                        <m:fPr>
                          <m:ctrlPr>
                            <a:rPr lang="en-US" altLang="zh-CN" sz="2400" i="1">
                              <a:latin typeface="Cambria Math"/>
                              <a:ea typeface="微软雅黑" panose="020B0503020204020204" pitchFamily="34" charset="-122"/>
                            </a:rPr>
                          </m:ctrlPr>
                        </m:fPr>
                        <m:num>
                          <m:r>
                            <a:rPr lang="en-US" altLang="zh-CN" sz="2400" i="1">
                              <a:latin typeface="Cambria Math"/>
                              <a:ea typeface="微软雅黑" panose="020B0503020204020204" pitchFamily="34" charset="-122"/>
                            </a:rPr>
                            <m:t>1</m:t>
                          </m:r>
                        </m:num>
                        <m:den>
                          <m:r>
                            <a:rPr lang="en-US" altLang="zh-CN" sz="2400" i="1">
                              <a:latin typeface="Cambria Math"/>
                              <a:ea typeface="微软雅黑" panose="020B0503020204020204" pitchFamily="34" charset="-122"/>
                            </a:rPr>
                            <m:t>1+</m:t>
                          </m:r>
                          <m:sSup>
                            <m:sSupPr>
                              <m:ctrlPr>
                                <a:rPr lang="en-US" altLang="zh-CN" sz="2400" i="1">
                                  <a:latin typeface="Cambria Math"/>
                                  <a:ea typeface="微软雅黑" panose="020B0503020204020204" pitchFamily="34" charset="-122"/>
                                </a:rPr>
                              </m:ctrlPr>
                            </m:sSupPr>
                            <m:e>
                              <m:r>
                                <a:rPr lang="en-US" altLang="zh-CN" sz="2400" i="1">
                                  <a:latin typeface="Cambria Math"/>
                                  <a:ea typeface="微软雅黑" panose="020B0503020204020204" pitchFamily="34" charset="-122"/>
                                </a:rPr>
                                <m:t>𝑒</m:t>
                              </m:r>
                            </m:e>
                            <m:sup>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−4.60</m:t>
                              </m:r>
                              <m:r>
                                <a:rPr lang="en-US" altLang="zh-CN" sz="2400" i="1" dirty="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1.01</m:t>
                              </m:r>
                              <m:r>
                                <a:rPr lang="en-US" altLang="zh-CN" sz="2400" b="0" i="1" dirty="0" smtClean="0">
                                  <a:latin typeface="Cambria Math"/>
                                  <a:ea typeface="Cambria Math"/>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0.02</m:t>
                              </m:r>
                              <m:r>
                                <a:rPr lang="en-US" altLang="zh-CN" sz="2400" i="1" dirty="0">
                                  <a:latin typeface="Cambria Math"/>
                                  <a:ea typeface="Cambria Math"/>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i="1" dirty="0">
                                      <a:latin typeface="Cambria Math"/>
                                      <a:ea typeface="微软雅黑" panose="020B0503020204020204" pitchFamily="34" charset="-122"/>
                                    </a:rPr>
                                    <m:t>2</m:t>
                                  </m:r>
                                </m:sub>
                              </m:sSub>
                              <m:r>
                                <a:rPr lang="en-US" altLang="zh-CN" sz="2400" i="1" dirty="0">
                                  <a:latin typeface="Cambria Math"/>
                                  <a:ea typeface="微软雅黑" panose="020B0503020204020204" pitchFamily="34" charset="-122"/>
                                </a:rPr>
                                <m:t>)</m:t>
                              </m:r>
                              <m:r>
                                <a:rPr lang="en-US" altLang="zh-CN" sz="2400" i="1" dirty="0">
                                  <a:latin typeface="Cambria Math"/>
                                  <a:ea typeface="微软雅黑" panose="020B0503020204020204" pitchFamily="34" charset="-122"/>
                                </a:rPr>
                                <m:t> </m:t>
                              </m:r>
                            </m:sup>
                          </m:sSup>
                          <m:r>
                            <a:rPr lang="en-US" altLang="zh-CN" sz="2400" i="1" dirty="0">
                              <a:latin typeface="Cambria Math"/>
                              <a:ea typeface="微软雅黑" panose="020B0503020204020204" pitchFamily="34" charset="-122"/>
                            </a:rPr>
                            <m:t> </m:t>
                          </m:r>
                        </m:den>
                      </m:f>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我们以第一个样本数据</a:t>
                </a:r>
                <a:r>
                  <a:rPr lang="en-US" altLang="zh-CN" sz="2400" dirty="0">
                    <a:latin typeface="微软雅黑" panose="020B0503020204020204" pitchFamily="34" charset="-122"/>
                    <a:ea typeface="微软雅黑" panose="020B0503020204020204" pitchFamily="34" charset="-122"/>
                  </a:rPr>
                  <a:t>[1, 0]</a:t>
                </a:r>
                <a:r>
                  <a:rPr lang="zh-CN" altLang="en-US" sz="2400" dirty="0">
                    <a:latin typeface="微软雅黑" panose="020B0503020204020204" pitchFamily="34" charset="-122"/>
                    <a:ea typeface="微软雅黑" panose="020B0503020204020204" pitchFamily="34" charset="-122"/>
                  </a:rPr>
                  <a:t>为例来演示如何获取它分类为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概率：</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i="1">
                          <a:latin typeface="Cambria Math"/>
                          <a:ea typeface="微软雅黑" panose="020B0503020204020204" pitchFamily="34" charset="-122"/>
                        </a:rPr>
                        <m:t>𝑃</m:t>
                      </m:r>
                      <m:r>
                        <a:rPr lang="en-US" altLang="zh-CN" sz="2400" i="1">
                          <a:latin typeface="Cambria Math"/>
                          <a:ea typeface="微软雅黑" panose="020B0503020204020204" pitchFamily="34" charset="-122"/>
                        </a:rPr>
                        <m:t>=</m:t>
                      </m:r>
                      <m:f>
                        <m:fPr>
                          <m:ctrlPr>
                            <a:rPr lang="en-US" altLang="zh-CN" sz="2400" i="1">
                              <a:latin typeface="Cambria Math"/>
                              <a:ea typeface="微软雅黑" panose="020B0503020204020204" pitchFamily="34" charset="-122"/>
                            </a:rPr>
                          </m:ctrlPr>
                        </m:fPr>
                        <m:num>
                          <m:r>
                            <a:rPr lang="en-US" altLang="zh-CN" sz="2400" i="1">
                              <a:latin typeface="Cambria Math"/>
                              <a:ea typeface="微软雅黑" panose="020B0503020204020204" pitchFamily="34" charset="-122"/>
                            </a:rPr>
                            <m:t>1</m:t>
                          </m:r>
                        </m:num>
                        <m:den>
                          <m:r>
                            <a:rPr lang="en-US" altLang="zh-CN" sz="2400" i="1">
                              <a:latin typeface="Cambria Math"/>
                              <a:ea typeface="微软雅黑" panose="020B0503020204020204" pitchFamily="34" charset="-122"/>
                            </a:rPr>
                            <m:t>1+</m:t>
                          </m:r>
                          <m:sSup>
                            <m:sSupPr>
                              <m:ctrlPr>
                                <a:rPr lang="en-US" altLang="zh-CN" sz="2400" i="1">
                                  <a:latin typeface="Cambria Math"/>
                                  <a:ea typeface="微软雅黑" panose="020B0503020204020204" pitchFamily="34" charset="-122"/>
                                </a:rPr>
                              </m:ctrlPr>
                            </m:sSupPr>
                            <m:e>
                              <m:r>
                                <a:rPr lang="en-US" altLang="zh-CN" sz="2400" i="1">
                                  <a:latin typeface="Cambria Math"/>
                                  <a:ea typeface="微软雅黑" panose="020B0503020204020204" pitchFamily="34" charset="-122"/>
                                </a:rPr>
                                <m:t>𝑒</m:t>
                              </m:r>
                            </m:e>
                            <m:sup>
                              <m:r>
                                <a:rPr lang="en-US" altLang="zh-CN" sz="2400" i="1">
                                  <a:latin typeface="Cambria Math"/>
                                  <a:ea typeface="微软雅黑" panose="020B0503020204020204" pitchFamily="34" charset="-122"/>
                                </a:rPr>
                                <m:t>−(</m:t>
                              </m:r>
                              <m:r>
                                <a:rPr lang="en-US" altLang="zh-CN" sz="2400" i="1">
                                  <a:latin typeface="Cambria Math"/>
                                  <a:ea typeface="微软雅黑" panose="020B0503020204020204" pitchFamily="34" charset="-122"/>
                                </a:rPr>
                                <m:t>−4.60</m:t>
                              </m:r>
                              <m:r>
                                <a:rPr lang="en-US" altLang="zh-CN" sz="2400" i="1" dirty="0">
                                  <a:latin typeface="Cambria Math"/>
                                  <a:ea typeface="微软雅黑" panose="020B0503020204020204" pitchFamily="34" charset="-122"/>
                                </a:rPr>
                                <m:t>+</m:t>
                              </m:r>
                              <m:r>
                                <a:rPr lang="en-US" altLang="zh-CN" sz="2400" i="1" dirty="0">
                                  <a:latin typeface="Cambria Math"/>
                                  <a:ea typeface="微软雅黑" panose="020B0503020204020204" pitchFamily="34" charset="-122"/>
                                </a:rPr>
                                <m:t>1.01</m:t>
                              </m:r>
                              <m:r>
                                <a:rPr lang="en-US" altLang="zh-CN" sz="2400" i="1" dirty="0">
                                  <a:latin typeface="Cambria Math"/>
                                  <a:ea typeface="Cambria Math"/>
                                </a:rPr>
                                <m:t>×</m:t>
                              </m:r>
                              <m:r>
                                <a:rPr lang="en-US" altLang="zh-CN" sz="2400" b="0" i="1" dirty="0" smtClean="0">
                                  <a:latin typeface="Cambria Math"/>
                                  <a:ea typeface="Cambria Math"/>
                                </a:rPr>
                                <m:t>1</m:t>
                              </m:r>
                              <m:r>
                                <a:rPr lang="en-US" altLang="zh-CN" sz="2400" i="1" dirty="0">
                                  <a:latin typeface="Cambria Math"/>
                                  <a:ea typeface="微软雅黑" panose="020B0503020204020204" pitchFamily="34" charset="-122"/>
                                </a:rPr>
                                <m:t>+</m:t>
                              </m:r>
                              <m:r>
                                <a:rPr lang="en-US" altLang="zh-CN" sz="2400" i="1" dirty="0">
                                  <a:latin typeface="Cambria Math"/>
                                  <a:ea typeface="微软雅黑" panose="020B0503020204020204" pitchFamily="34" charset="-122"/>
                                </a:rPr>
                                <m:t>0.02</m:t>
                              </m:r>
                              <m:r>
                                <a:rPr lang="en-US" altLang="zh-CN" sz="2400" i="1" dirty="0">
                                  <a:latin typeface="Cambria Math"/>
                                  <a:ea typeface="Cambria Math"/>
                                </a:rPr>
                                <m:t>×</m:t>
                              </m:r>
                              <m:r>
                                <a:rPr lang="en-US" altLang="zh-CN" sz="2400" b="0" i="1" dirty="0" smtClean="0">
                                  <a:latin typeface="Cambria Math"/>
                                  <a:ea typeface="Cambria Math"/>
                                </a:rPr>
                                <m:t>0</m:t>
                              </m:r>
                              <m:r>
                                <a:rPr lang="en-US" altLang="zh-CN" sz="2400" i="1" dirty="0">
                                  <a:latin typeface="Cambria Math"/>
                                  <a:ea typeface="微软雅黑" panose="020B0503020204020204" pitchFamily="34" charset="-122"/>
                                </a:rPr>
                                <m:t>) </m:t>
                              </m:r>
                            </m:sup>
                          </m:sSup>
                          <m:r>
                            <a:rPr lang="en-US" altLang="zh-CN" sz="2400" i="1" dirty="0">
                              <a:latin typeface="Cambria Math"/>
                              <a:ea typeface="微软雅黑" panose="020B0503020204020204" pitchFamily="34" charset="-122"/>
                            </a:rPr>
                            <m:t> </m:t>
                          </m:r>
                        </m:den>
                      </m:f>
                      <m:r>
                        <a:rPr lang="en-US" altLang="zh-CN" sz="2400" b="0" i="1" dirty="0" smtClean="0">
                          <a:latin typeface="Cambria Math"/>
                          <a:ea typeface="微软雅黑" panose="020B0503020204020204" pitchFamily="34" charset="-122"/>
                        </a:rPr>
                        <m:t>=0.026</m:t>
                      </m:r>
                      <m:r>
                        <a:rPr lang="en-US" altLang="zh-CN" sz="2400" b="0" i="1" dirty="0" smtClean="0">
                          <a:latin typeface="Cambria Math"/>
                          <a:ea typeface="Cambria Math"/>
                        </a:rPr>
                        <m:t>≈0.03</m:t>
                      </m:r>
                    </m:oMath>
                  </m:oMathPara>
                </a14:m>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0</a:t>
                </a:r>
                <a:r>
                  <a:rPr lang="zh-CN" altLang="en-US" sz="2400" dirty="0" smtClean="0">
                    <a:latin typeface="微软雅黑" panose="020B0503020204020204" pitchFamily="34" charset="-122"/>
                    <a:ea typeface="微软雅黑" panose="020B0503020204020204" pitchFamily="34" charset="-122"/>
                  </a:rPr>
                  <a:t>的</a:t>
                </a:r>
                <a:r>
                  <a:rPr lang="zh-CN" altLang="en-US" sz="2400" dirty="0">
                    <a:latin typeface="微软雅黑" panose="020B0503020204020204" pitchFamily="34" charset="-122"/>
                    <a:ea typeface="微软雅黑" panose="020B0503020204020204" pitchFamily="34" charset="-122"/>
                  </a:rPr>
                  <a:t>概率：</a:t>
                </a:r>
                <a:endParaRPr lang="en-US" altLang="zh-CN" sz="2400"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1−</m:t>
                      </m:r>
                      <m:r>
                        <a:rPr lang="en-US" altLang="zh-CN" sz="2400" i="1">
                          <a:latin typeface="Cambria Math"/>
                          <a:ea typeface="微软雅黑" panose="020B0503020204020204" pitchFamily="34" charset="-122"/>
                        </a:rPr>
                        <m:t>𝑃</m:t>
                      </m:r>
                      <m:r>
                        <a:rPr lang="en-US" altLang="zh-CN" sz="2400" b="0" i="1" smtClean="0">
                          <a:latin typeface="Cambria Math"/>
                          <a:ea typeface="微软雅黑" panose="020B0503020204020204" pitchFamily="34" charset="-122"/>
                        </a:rPr>
                        <m:t>=1−0.03=0.97</m:t>
                      </m:r>
                    </m:oMath>
                  </m:oMathPara>
                </a14:m>
                <a:endParaRPr lang="zh-CN" altLang="en-US" sz="2400" dirty="0" smtClean="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92629" y="2104571"/>
                <a:ext cx="10406743" cy="3720762"/>
              </a:xfrm>
              <a:prstGeom prst="rect">
                <a:avLst/>
              </a:prstGeom>
              <a:blipFill rotWithShape="1">
                <a:blip r:embed="rId2"/>
                <a:stretch>
                  <a:fillRect l="-878" t="-13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42240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30832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a:latin typeface="微软雅黑" panose="020B0503020204020204" pitchFamily="34" charset="-122"/>
                <a:ea typeface="微软雅黑" panose="020B0503020204020204" pitchFamily="34" charset="-122"/>
              </a:rPr>
              <a:t>逻辑回归模型的深入</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如果想批量查看预测概率，可以通过如下代码进行批量运算，其中</a:t>
            </a:r>
            <a:r>
              <a:rPr lang="en-US" altLang="zh-CN" sz="2400" dirty="0" err="1">
                <a:latin typeface="微软雅黑" panose="020B0503020204020204" pitchFamily="34" charset="-122"/>
                <a:ea typeface="微软雅黑" panose="020B0503020204020204" pitchFamily="34" charset="-122"/>
              </a:rPr>
              <a:t>np.exp</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用来进行指数运算（即</a:t>
            </a:r>
            <a:r>
              <a:rPr lang="en-US" altLang="zh-CN" sz="2400" dirty="0" err="1">
                <a:latin typeface="微软雅黑" panose="020B0503020204020204" pitchFamily="34" charset="-122"/>
                <a:ea typeface="微软雅黑" panose="020B0503020204020204" pitchFamily="34" charset="-122"/>
              </a:rPr>
              <a:t>e^x</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np.dot()</a:t>
            </a:r>
            <a:r>
              <a:rPr lang="zh-CN" altLang="en-US" sz="2400" dirty="0">
                <a:latin typeface="微软雅黑" panose="020B0503020204020204" pitchFamily="34" charset="-122"/>
                <a:ea typeface="微软雅黑" panose="020B0503020204020204" pitchFamily="34" charset="-122"/>
              </a:rPr>
              <a:t>用来做数据点乘，即将系数和特征值一一相乘，</a:t>
            </a:r>
            <a:r>
              <a:rPr lang="en-US" altLang="zh-CN" sz="2400" dirty="0">
                <a:latin typeface="微软雅黑" panose="020B0503020204020204" pitchFamily="34" charset="-122"/>
                <a:ea typeface="微软雅黑" panose="020B0503020204020204" pitchFamily="34" charset="-122"/>
              </a:rPr>
              <a:t>model.</a:t>
            </a:r>
            <a:r>
              <a:rPr lang="en-US" altLang="zh-CN" sz="2400" dirty="0" err="1">
                <a:latin typeface="微软雅黑" panose="020B0503020204020204" pitchFamily="34" charset="-122"/>
                <a:ea typeface="微软雅黑" panose="020B0503020204020204" pitchFamily="34" charset="-122"/>
              </a:rPr>
              <a:t>coef</a:t>
            </a:r>
            <a:r>
              <a:rPr lang="en-US" altLang="zh-CN" sz="2400" dirty="0">
                <a:latin typeface="微软雅黑" panose="020B0503020204020204" pitchFamily="34" charset="-122"/>
                <a:ea typeface="微软雅黑" panose="020B0503020204020204" pitchFamily="34" charset="-122"/>
              </a:rPr>
              <a:t>_.T</a:t>
            </a:r>
            <a:r>
              <a:rPr lang="zh-CN" altLang="en-US" sz="2400" dirty="0">
                <a:latin typeface="微软雅黑" panose="020B0503020204020204" pitchFamily="34" charset="-122"/>
                <a:ea typeface="微软雅黑" panose="020B0503020204020204" pitchFamily="34" charset="-122"/>
              </a:rPr>
              <a:t>中的</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则是将数据进行</a:t>
            </a:r>
            <a:r>
              <a:rPr lang="zh-CN" altLang="en-US" sz="2400" dirty="0" smtClean="0">
                <a:latin typeface="微软雅黑" panose="020B0503020204020204" pitchFamily="34" charset="-122"/>
                <a:ea typeface="微软雅黑" panose="020B0503020204020204" pitchFamily="34" charset="-122"/>
              </a:rPr>
              <a:t>转置。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示例</a:t>
            </a:r>
            <a:r>
              <a:rPr lang="en-US" altLang="zh-CN" sz="2400" dirty="0" smtClean="0">
                <a:latin typeface="微软雅黑" panose="020B0503020204020204" pitchFamily="34" charset="-122"/>
                <a:ea typeface="微软雅黑" panose="020B0503020204020204" pitchFamily="34" charset="-122"/>
              </a:rPr>
              <a:t>np.dot()</a:t>
            </a:r>
            <a:r>
              <a:rPr lang="zh-CN" altLang="en-US" sz="2400" dirty="0" smtClean="0">
                <a:latin typeface="微软雅黑" panose="020B0503020204020204" pitchFamily="34" charset="-122"/>
                <a:ea typeface="微软雅黑" panose="020B0503020204020204" pitchFamily="34" charset="-122"/>
              </a:rPr>
              <a:t>和</a:t>
            </a:r>
            <a:r>
              <a:rPr lang="en-US" altLang="zh-CN" sz="2400" dirty="0" err="1" smtClean="0">
                <a:latin typeface="微软雅黑" panose="020B0503020204020204" pitchFamily="34" charset="-122"/>
                <a:ea typeface="微软雅黑" panose="020B0503020204020204" pitchFamily="34" charset="-122"/>
              </a:rPr>
              <a:t>np.exp</a:t>
            </a:r>
            <a:r>
              <a:rPr lang="en-US" altLang="zh-CN" sz="2400" dirty="0" smtClean="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6544" y="4587066"/>
            <a:ext cx="6778912" cy="1421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30596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2791" y="729512"/>
            <a:ext cx="7526419" cy="1015663"/>
          </a:xfrm>
          <a:prstGeom prst="rect">
            <a:avLst/>
          </a:prstGeom>
        </p:spPr>
        <p:txBody>
          <a:bodyPr wrap="none">
            <a:spAutoFit/>
          </a:bodyPr>
          <a:lstStyle/>
          <a:p>
            <a:r>
              <a:rPr lang="zh-CN" altLang="en-US" sz="6000" b="1" dirty="0">
                <a:latin typeface="微软雅黑" panose="020B0503020204020204" pitchFamily="34" charset="-122"/>
                <a:ea typeface="微软雅黑" panose="020B0503020204020204" pitchFamily="34" charset="-122"/>
              </a:rPr>
              <a:t>第四章 逻辑回归模型</a:t>
            </a:r>
            <a:endParaRPr lang="zh-CN" altLang="en-US" sz="6000"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838200" y="2261054"/>
            <a:ext cx="10515600" cy="2847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pPr>
            <a:r>
              <a:rPr lang="en-US" altLang="zh-CN" b="1" dirty="0">
                <a:latin typeface="微软雅黑" panose="020B0503020204020204" pitchFamily="34" charset="-122"/>
                <a:ea typeface="微软雅黑" panose="020B0503020204020204" pitchFamily="34" charset="-122"/>
              </a:rPr>
              <a:t>4.1 </a:t>
            </a:r>
            <a:r>
              <a:rPr lang="zh-CN" altLang="en-US" b="1" dirty="0">
                <a:latin typeface="微软雅黑" panose="020B0503020204020204" pitchFamily="34" charset="-122"/>
                <a:ea typeface="微软雅黑" panose="020B0503020204020204" pitchFamily="34" charset="-122"/>
              </a:rPr>
              <a:t>逻辑回归模型算法</a:t>
            </a:r>
            <a:r>
              <a:rPr lang="zh-CN" altLang="en-US" b="1" dirty="0" smtClean="0">
                <a:latin typeface="微软雅黑" panose="020B0503020204020204" pitchFamily="34" charset="-122"/>
                <a:ea typeface="微软雅黑" panose="020B0503020204020204" pitchFamily="34" charset="-122"/>
              </a:rPr>
              <a:t>原理</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4.2 </a:t>
            </a:r>
            <a:r>
              <a:rPr lang="zh-CN" altLang="en-US" b="1" dirty="0">
                <a:latin typeface="微软雅黑" panose="020B0503020204020204" pitchFamily="34" charset="-122"/>
                <a:ea typeface="微软雅黑" panose="020B0503020204020204" pitchFamily="34" charset="-122"/>
              </a:rPr>
              <a:t>案例实战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股票客户流失预警</a:t>
            </a:r>
            <a:r>
              <a:rPr lang="zh-CN" altLang="en-US" b="1" dirty="0" smtClean="0">
                <a:latin typeface="微软雅黑" panose="020B0503020204020204" pitchFamily="34" charset="-122"/>
                <a:ea typeface="微软雅黑" panose="020B0503020204020204" pitchFamily="34" charset="-122"/>
              </a:rPr>
              <a:t>模型</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4.3 </a:t>
            </a:r>
            <a:r>
              <a:rPr lang="zh-CN" altLang="en-US" b="1" dirty="0">
                <a:latin typeface="微软雅黑" panose="020B0503020204020204" pitchFamily="34" charset="-122"/>
                <a:ea typeface="微软雅黑" panose="020B0503020204020204" pitchFamily="34" charset="-122"/>
              </a:rPr>
              <a:t>模型评估方法 </a:t>
            </a:r>
            <a:r>
              <a:rPr lang="en-US" altLang="zh-CN" b="1" dirty="0">
                <a:latin typeface="微软雅黑" panose="020B0503020204020204" pitchFamily="34" charset="-122"/>
                <a:ea typeface="微软雅黑" panose="020B0503020204020204" pitchFamily="34" charset="-122"/>
              </a:rPr>
              <a:t>- ROC</a:t>
            </a:r>
            <a:r>
              <a:rPr lang="zh-CN" altLang="en-US" b="1" dirty="0">
                <a:latin typeface="微软雅黑" panose="020B0503020204020204" pitchFamily="34" charset="-122"/>
                <a:ea typeface="微软雅黑" panose="020B0503020204020204" pitchFamily="34" charset="-122"/>
              </a:rPr>
              <a:t>曲线与</a:t>
            </a:r>
            <a:r>
              <a:rPr lang="en-US" altLang="zh-CN" b="1" dirty="0">
                <a:latin typeface="微软雅黑" panose="020B0503020204020204" pitchFamily="34" charset="-122"/>
                <a:ea typeface="微软雅黑" panose="020B0503020204020204" pitchFamily="34" charset="-122"/>
              </a:rPr>
              <a:t>KS</a:t>
            </a:r>
            <a:r>
              <a:rPr lang="zh-CN" altLang="en-US" b="1" dirty="0">
                <a:latin typeface="微软雅黑" panose="020B0503020204020204" pitchFamily="34" charset="-122"/>
                <a:ea typeface="微软雅黑" panose="020B0503020204020204" pitchFamily="34" charset="-122"/>
              </a:rPr>
              <a:t>曲线</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023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30832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a:latin typeface="微软雅黑" panose="020B0503020204020204" pitchFamily="34" charset="-122"/>
                <a:ea typeface="微软雅黑" panose="020B0503020204020204" pitchFamily="34" charset="-122"/>
              </a:rPr>
              <a:t>逻辑回归模型的深入</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如果想批量查看预测概率，可以通过如下代码进行批量运算，其中</a:t>
            </a:r>
            <a:r>
              <a:rPr lang="en-US" altLang="zh-CN" sz="2400" dirty="0" err="1">
                <a:latin typeface="微软雅黑" panose="020B0503020204020204" pitchFamily="34" charset="-122"/>
                <a:ea typeface="微软雅黑" panose="020B0503020204020204" pitchFamily="34" charset="-122"/>
              </a:rPr>
              <a:t>np.exp</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用来进行指数运算（即</a:t>
            </a:r>
            <a:r>
              <a:rPr lang="en-US" altLang="zh-CN" sz="2400" dirty="0" err="1">
                <a:latin typeface="微软雅黑" panose="020B0503020204020204" pitchFamily="34" charset="-122"/>
                <a:ea typeface="微软雅黑" panose="020B0503020204020204" pitchFamily="34" charset="-122"/>
              </a:rPr>
              <a:t>e^x</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np.dot()</a:t>
            </a:r>
            <a:r>
              <a:rPr lang="zh-CN" altLang="en-US" sz="2400" dirty="0">
                <a:latin typeface="微软雅黑" panose="020B0503020204020204" pitchFamily="34" charset="-122"/>
                <a:ea typeface="微软雅黑" panose="020B0503020204020204" pitchFamily="34" charset="-122"/>
              </a:rPr>
              <a:t>用来做数据点乘，即将系数和特征值一一相乘，</a:t>
            </a:r>
            <a:r>
              <a:rPr lang="en-US" altLang="zh-CN" sz="2400" dirty="0">
                <a:latin typeface="微软雅黑" panose="020B0503020204020204" pitchFamily="34" charset="-122"/>
                <a:ea typeface="微软雅黑" panose="020B0503020204020204" pitchFamily="34" charset="-122"/>
              </a:rPr>
              <a:t>model.</a:t>
            </a:r>
            <a:r>
              <a:rPr lang="en-US" altLang="zh-CN" sz="2400" dirty="0" err="1">
                <a:latin typeface="微软雅黑" panose="020B0503020204020204" pitchFamily="34" charset="-122"/>
                <a:ea typeface="微软雅黑" panose="020B0503020204020204" pitchFamily="34" charset="-122"/>
              </a:rPr>
              <a:t>coef</a:t>
            </a:r>
            <a:r>
              <a:rPr lang="en-US" altLang="zh-CN" sz="2400" dirty="0">
                <a:latin typeface="微软雅黑" panose="020B0503020204020204" pitchFamily="34" charset="-122"/>
                <a:ea typeface="微软雅黑" panose="020B0503020204020204" pitchFamily="34" charset="-122"/>
              </a:rPr>
              <a:t>_.T</a:t>
            </a:r>
            <a:r>
              <a:rPr lang="zh-CN" altLang="en-US" sz="2400" dirty="0">
                <a:latin typeface="微软雅黑" panose="020B0503020204020204" pitchFamily="34" charset="-122"/>
                <a:ea typeface="微软雅黑" panose="020B0503020204020204" pitchFamily="34" charset="-122"/>
              </a:rPr>
              <a:t>中的</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则是将数据进行</a:t>
            </a:r>
            <a:r>
              <a:rPr lang="zh-CN" altLang="en-US" sz="2400" dirty="0" smtClean="0">
                <a:latin typeface="微软雅黑" panose="020B0503020204020204" pitchFamily="34" charset="-122"/>
                <a:ea typeface="微软雅黑" panose="020B0503020204020204" pitchFamily="34" charset="-122"/>
              </a:rPr>
              <a:t>转置。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示例</a:t>
            </a:r>
            <a:r>
              <a:rPr lang="en-US" altLang="zh-CN" sz="2400" dirty="0" smtClean="0">
                <a:latin typeface="微软雅黑" panose="020B0503020204020204" pitchFamily="34" charset="-122"/>
                <a:ea typeface="微软雅黑" panose="020B0503020204020204" pitchFamily="34" charset="-122"/>
              </a:rPr>
              <a:t>np.dot()</a:t>
            </a:r>
            <a:r>
              <a:rPr lang="zh-CN" altLang="en-US" sz="2400" dirty="0" smtClean="0">
                <a:latin typeface="微软雅黑" panose="020B0503020204020204" pitchFamily="34" charset="-122"/>
                <a:ea typeface="微软雅黑" panose="020B0503020204020204" pitchFamily="34" charset="-122"/>
              </a:rPr>
              <a:t>和</a:t>
            </a:r>
            <a:r>
              <a:rPr lang="en-US" altLang="zh-CN" sz="2400" dirty="0" err="1" smtClean="0">
                <a:latin typeface="微软雅黑" panose="020B0503020204020204" pitchFamily="34" charset="-122"/>
                <a:ea typeface="微软雅黑" panose="020B0503020204020204" pitchFamily="34" charset="-122"/>
              </a:rPr>
              <a:t>np.exp</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打印结果</a:t>
            </a:r>
            <a:r>
              <a:rPr lang="en-US" altLang="zh-CN" sz="2400" dirty="0" smtClean="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001" y="4587066"/>
            <a:ext cx="6778912" cy="1421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7640" y="4412895"/>
            <a:ext cx="1689584" cy="19443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3854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30832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a:latin typeface="微软雅黑" panose="020B0503020204020204" pitchFamily="34" charset="-122"/>
                <a:ea typeface="微软雅黑" panose="020B0503020204020204" pitchFamily="34" charset="-122"/>
              </a:rPr>
              <a:t>逻辑回归模型的深入</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如果想批量查看预测概率，可以通过如下代码进行批量运算，其中</a:t>
            </a:r>
            <a:r>
              <a:rPr lang="en-US" altLang="zh-CN" sz="2400" dirty="0" err="1">
                <a:latin typeface="微软雅黑" panose="020B0503020204020204" pitchFamily="34" charset="-122"/>
                <a:ea typeface="微软雅黑" panose="020B0503020204020204" pitchFamily="34" charset="-122"/>
              </a:rPr>
              <a:t>np.exp</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用来进行指数运算（即</a:t>
            </a:r>
            <a:r>
              <a:rPr lang="en-US" altLang="zh-CN" sz="2400" dirty="0" err="1">
                <a:latin typeface="微软雅黑" panose="020B0503020204020204" pitchFamily="34" charset="-122"/>
                <a:ea typeface="微软雅黑" panose="020B0503020204020204" pitchFamily="34" charset="-122"/>
              </a:rPr>
              <a:t>e^x</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np.dot()</a:t>
            </a:r>
            <a:r>
              <a:rPr lang="zh-CN" altLang="en-US" sz="2400" dirty="0">
                <a:latin typeface="微软雅黑" panose="020B0503020204020204" pitchFamily="34" charset="-122"/>
                <a:ea typeface="微软雅黑" panose="020B0503020204020204" pitchFamily="34" charset="-122"/>
              </a:rPr>
              <a:t>用来做数据点乘，即将系数和特征值一一相乘，</a:t>
            </a:r>
            <a:r>
              <a:rPr lang="en-US" altLang="zh-CN" sz="2400" dirty="0">
                <a:latin typeface="微软雅黑" panose="020B0503020204020204" pitchFamily="34" charset="-122"/>
                <a:ea typeface="微软雅黑" panose="020B0503020204020204" pitchFamily="34" charset="-122"/>
              </a:rPr>
              <a:t>model.</a:t>
            </a:r>
            <a:r>
              <a:rPr lang="en-US" altLang="zh-CN" sz="2400" dirty="0" err="1">
                <a:latin typeface="微软雅黑" panose="020B0503020204020204" pitchFamily="34" charset="-122"/>
                <a:ea typeface="微软雅黑" panose="020B0503020204020204" pitchFamily="34" charset="-122"/>
              </a:rPr>
              <a:t>coef</a:t>
            </a:r>
            <a:r>
              <a:rPr lang="en-US" altLang="zh-CN" sz="2400" dirty="0">
                <a:latin typeface="微软雅黑" panose="020B0503020204020204" pitchFamily="34" charset="-122"/>
                <a:ea typeface="微软雅黑" panose="020B0503020204020204" pitchFamily="34" charset="-122"/>
              </a:rPr>
              <a:t>_.T</a:t>
            </a:r>
            <a:r>
              <a:rPr lang="zh-CN" altLang="en-US" sz="2400" dirty="0">
                <a:latin typeface="微软雅黑" panose="020B0503020204020204" pitchFamily="34" charset="-122"/>
                <a:ea typeface="微软雅黑" panose="020B0503020204020204" pitchFamily="34" charset="-122"/>
              </a:rPr>
              <a:t>中的</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则是将数据进行</a:t>
            </a:r>
            <a:r>
              <a:rPr lang="zh-CN" altLang="en-US" sz="2400" dirty="0" smtClean="0">
                <a:latin typeface="微软雅黑" panose="020B0503020204020204" pitchFamily="34" charset="-122"/>
                <a:ea typeface="微软雅黑" panose="020B0503020204020204" pitchFamily="34" charset="-122"/>
              </a:rPr>
              <a:t>转置。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示例</a:t>
            </a:r>
            <a:r>
              <a:rPr lang="en-US" altLang="zh-CN" sz="2400" dirty="0" smtClean="0">
                <a:latin typeface="微软雅黑" panose="020B0503020204020204" pitchFamily="34" charset="-122"/>
                <a:ea typeface="微软雅黑" panose="020B0503020204020204" pitchFamily="34" charset="-122"/>
              </a:rPr>
              <a:t>np.dot()</a:t>
            </a:r>
            <a:r>
              <a:rPr lang="zh-CN" altLang="en-US" sz="2400" dirty="0" smtClean="0">
                <a:latin typeface="微软雅黑" panose="020B0503020204020204" pitchFamily="34" charset="-122"/>
                <a:ea typeface="微软雅黑" panose="020B0503020204020204" pitchFamily="34" charset="-122"/>
              </a:rPr>
              <a:t>和</a:t>
            </a:r>
            <a:r>
              <a:rPr lang="en-US" altLang="zh-CN" sz="2400" dirty="0" err="1" smtClean="0">
                <a:latin typeface="微软雅黑" panose="020B0503020204020204" pitchFamily="34" charset="-122"/>
                <a:ea typeface="微软雅黑" panose="020B0503020204020204" pitchFamily="34" charset="-122"/>
              </a:rPr>
              <a:t>np.exp</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打印结果</a:t>
            </a:r>
            <a:r>
              <a:rPr lang="en-US" altLang="zh-CN" sz="2400" dirty="0" smtClean="0">
                <a:latin typeface="微软雅黑" panose="020B0503020204020204" pitchFamily="34" charset="-122"/>
                <a:ea typeface="微软雅黑" panose="020B0503020204020204" pitchFamily="34" charset="-122"/>
              </a:rPr>
              <a:t>:</a:t>
            </a:r>
            <a:endParaRPr lang="zh-CN" altLang="en-US" sz="2400"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001" y="4587066"/>
            <a:ext cx="6778912" cy="1421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65689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知识点：多分类</a:t>
            </a:r>
            <a:r>
              <a:rPr lang="zh-CN" altLang="en-US" sz="2400" b="1" dirty="0" smtClean="0">
                <a:latin typeface="微软雅黑" panose="020B0503020204020204" pitchFamily="34" charset="-122"/>
                <a:ea typeface="微软雅黑" panose="020B0503020204020204" pitchFamily="34" charset="-122"/>
              </a:rPr>
              <a:t>问题</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逻辑回归模型除了可以处理二分类问题外，还可以处理多分类问题，演示代码如下：</a:t>
            </a:r>
            <a:endParaRPr lang="zh-CN" altLang="en-US" sz="2400" dirty="0" smtClean="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3909" y="3072720"/>
            <a:ext cx="5884182" cy="291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7171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30832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知识点：多分类</a:t>
            </a:r>
            <a:r>
              <a:rPr lang="zh-CN" altLang="en-US" sz="2400" b="1" dirty="0" smtClean="0">
                <a:latin typeface="微软雅黑" panose="020B0503020204020204" pitchFamily="34" charset="-122"/>
                <a:ea typeface="微软雅黑" panose="020B0503020204020204" pitchFamily="34" charset="-122"/>
              </a:rPr>
              <a:t>问题</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模型训练完成后，我们同样可以利用</a:t>
            </a:r>
            <a:r>
              <a:rPr lang="en-US" altLang="zh-CN" sz="2400" dirty="0">
                <a:latin typeface="微软雅黑" panose="020B0503020204020204" pitchFamily="34" charset="-122"/>
                <a:ea typeface="微软雅黑" panose="020B0503020204020204" pitchFamily="34" charset="-122"/>
              </a:rPr>
              <a:t>predict()</a:t>
            </a:r>
            <a:r>
              <a:rPr lang="zh-CN" altLang="en-US" sz="2400" dirty="0">
                <a:latin typeface="微软雅黑" panose="020B0503020204020204" pitchFamily="34" charset="-122"/>
                <a:ea typeface="微软雅黑" panose="020B0503020204020204" pitchFamily="34" charset="-122"/>
              </a:rPr>
              <a:t>函数来进行分类预测，代码如下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将结果打印如下所示：</a:t>
            </a:r>
            <a:endParaRPr lang="zh-CN" altLang="en-US" sz="2400" dirty="0" smtClean="0">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9810" y="3228975"/>
            <a:ext cx="3852380" cy="629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1316" y="4365376"/>
            <a:ext cx="929368" cy="629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7592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30832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知识点：多分类</a:t>
            </a:r>
            <a:r>
              <a:rPr lang="zh-CN" altLang="en-US" sz="2400" b="1" dirty="0" smtClean="0">
                <a:latin typeface="微软雅黑" panose="020B0503020204020204" pitchFamily="34" charset="-122"/>
                <a:ea typeface="微软雅黑" panose="020B0503020204020204" pitchFamily="34" charset="-122"/>
              </a:rPr>
              <a:t>问题</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同样我们可以用</a:t>
            </a:r>
            <a:r>
              <a:rPr lang="en-US" altLang="zh-CN" sz="2400" dirty="0" err="1">
                <a:latin typeface="微软雅黑" panose="020B0503020204020204" pitchFamily="34" charset="-122"/>
                <a:ea typeface="微软雅黑" panose="020B0503020204020204" pitchFamily="34" charset="-122"/>
              </a:rPr>
              <a:t>predict_proba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函数获取各个分类的概率，代码如下：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此时获取的就是三个分类的概率，将其打印，如下所示：</a:t>
            </a:r>
            <a:endParaRPr lang="zh-CN" altLang="en-US"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72902573"/>
              </p:ext>
            </p:extLst>
          </p:nvPr>
        </p:nvGraphicFramePr>
        <p:xfrm>
          <a:off x="2284185" y="4652260"/>
          <a:ext cx="7623630" cy="883920"/>
        </p:xfrm>
        <a:graphic>
          <a:graphicData uri="http://schemas.openxmlformats.org/drawingml/2006/table">
            <a:tbl>
              <a:tblPr/>
              <a:tblGrid>
                <a:gridCol w="2541210"/>
                <a:gridCol w="2541210"/>
                <a:gridCol w="2541210"/>
              </a:tblGrid>
              <a:tr h="285750">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分类为</a:t>
                      </a:r>
                      <a:r>
                        <a:rPr lang="en-US" altLang="zh-CN" sz="2400" b="1" dirty="0">
                          <a:effectLst/>
                          <a:latin typeface="微软雅黑" panose="020B0503020204020204" pitchFamily="34" charset="-122"/>
                          <a:ea typeface="微软雅黑" panose="020B0503020204020204" pitchFamily="34" charset="-122"/>
                        </a:rPr>
                        <a:t>-1</a:t>
                      </a:r>
                      <a:r>
                        <a:rPr lang="zh-CN" altLang="en-US" sz="2400" b="1" dirty="0">
                          <a:effectLst/>
                          <a:latin typeface="微软雅黑" panose="020B0503020204020204" pitchFamily="34" charset="-122"/>
                          <a:ea typeface="微软雅黑" panose="020B0503020204020204" pitchFamily="34" charset="-122"/>
                        </a:rPr>
                        <a:t>的概率</a:t>
                      </a:r>
                      <a:endParaRPr lang="zh-CN" altLang="en-US" sz="2400" dirty="0">
                        <a:effectLst/>
                        <a:latin typeface="微软雅黑" panose="020B0503020204020204" pitchFamily="34" charset="-122"/>
                        <a:ea typeface="微软雅黑" panose="020B0503020204020204" pitchFamily="34" charset="-122"/>
                      </a:endParaRPr>
                    </a:p>
                  </a:txBody>
                  <a:tcPr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a:noFill/>
                    </a:lnT>
                    <a:lnB w="9525" cap="flat" cmpd="sng" algn="ctr">
                      <a:solidFill>
                        <a:srgbClr val="B7B8B8"/>
                      </a:solidFill>
                      <a:prstDash val="solid"/>
                      <a:round/>
                      <a:headEnd type="none" w="med" len="med"/>
                      <a:tailEnd type="none" w="med" len="med"/>
                    </a:lnB>
                    <a:solidFill>
                      <a:srgbClr val="D7D8D9"/>
                    </a:solidFill>
                  </a:tcPr>
                </a:tc>
                <a:tc>
                  <a:txBody>
                    <a:bodyPr/>
                    <a:lstStyle/>
                    <a:p>
                      <a:pPr algn="ctr" fontAlgn="t"/>
                      <a:r>
                        <a:rPr lang="zh-CN" altLang="en-US" sz="2400" b="1">
                          <a:effectLst/>
                          <a:latin typeface="微软雅黑" panose="020B0503020204020204" pitchFamily="34" charset="-122"/>
                          <a:ea typeface="微软雅黑" panose="020B0503020204020204" pitchFamily="34" charset="-122"/>
                        </a:rPr>
                        <a:t>分类为</a:t>
                      </a:r>
                      <a:r>
                        <a:rPr lang="en-US" altLang="zh-CN" sz="2400" b="1">
                          <a:effectLst/>
                          <a:latin typeface="微软雅黑" panose="020B0503020204020204" pitchFamily="34" charset="-122"/>
                          <a:ea typeface="微软雅黑" panose="020B0503020204020204" pitchFamily="34" charset="-122"/>
                        </a:rPr>
                        <a:t>0</a:t>
                      </a:r>
                      <a:r>
                        <a:rPr lang="zh-CN" altLang="en-US" sz="2400" b="1">
                          <a:effectLst/>
                          <a:latin typeface="微软雅黑" panose="020B0503020204020204" pitchFamily="34" charset="-122"/>
                          <a:ea typeface="微软雅黑" panose="020B0503020204020204" pitchFamily="34" charset="-122"/>
                        </a:rPr>
                        <a:t>的概率</a:t>
                      </a:r>
                      <a:endParaRPr lang="zh-CN" altLang="en-US" sz="2400">
                        <a:effectLst/>
                        <a:latin typeface="微软雅黑" panose="020B0503020204020204" pitchFamily="34" charset="-122"/>
                        <a:ea typeface="微软雅黑" panose="020B0503020204020204" pitchFamily="34" charset="-122"/>
                      </a:endParaRPr>
                    </a:p>
                  </a:txBody>
                  <a:tcPr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a:noFill/>
                    </a:lnT>
                    <a:lnB w="9525" cap="flat" cmpd="sng" algn="ctr">
                      <a:solidFill>
                        <a:srgbClr val="B7B8B8"/>
                      </a:solidFill>
                      <a:prstDash val="solid"/>
                      <a:round/>
                      <a:headEnd type="none" w="med" len="med"/>
                      <a:tailEnd type="none" w="med" len="med"/>
                    </a:lnB>
                    <a:solidFill>
                      <a:srgbClr val="D7D8D9"/>
                    </a:solidFill>
                  </a:tcPr>
                </a:tc>
                <a:tc>
                  <a:txBody>
                    <a:bodyPr/>
                    <a:lstStyle/>
                    <a:p>
                      <a:pPr algn="ctr" fontAlgn="t"/>
                      <a:r>
                        <a:rPr lang="zh-CN" altLang="en-US" sz="2400" b="1">
                          <a:effectLst/>
                          <a:latin typeface="微软雅黑" panose="020B0503020204020204" pitchFamily="34" charset="-122"/>
                          <a:ea typeface="微软雅黑" panose="020B0503020204020204" pitchFamily="34" charset="-122"/>
                        </a:rPr>
                        <a:t>分类为</a:t>
                      </a:r>
                      <a:r>
                        <a:rPr lang="en-US" altLang="zh-CN" sz="2400" b="1">
                          <a:effectLst/>
                          <a:latin typeface="微软雅黑" panose="020B0503020204020204" pitchFamily="34" charset="-122"/>
                          <a:ea typeface="微软雅黑" panose="020B0503020204020204" pitchFamily="34" charset="-122"/>
                        </a:rPr>
                        <a:t>1</a:t>
                      </a:r>
                      <a:r>
                        <a:rPr lang="zh-CN" altLang="en-US" sz="2400" b="1">
                          <a:effectLst/>
                          <a:latin typeface="微软雅黑" panose="020B0503020204020204" pitchFamily="34" charset="-122"/>
                          <a:ea typeface="微软雅黑" panose="020B0503020204020204" pitchFamily="34" charset="-122"/>
                        </a:rPr>
                        <a:t>的概率</a:t>
                      </a:r>
                      <a:endParaRPr lang="zh-CN" altLang="en-US" sz="2400">
                        <a:effectLst/>
                        <a:latin typeface="微软雅黑" panose="020B0503020204020204" pitchFamily="34" charset="-122"/>
                        <a:ea typeface="微软雅黑" panose="020B0503020204020204" pitchFamily="34" charset="-122"/>
                      </a:endParaRPr>
                    </a:p>
                  </a:txBody>
                  <a:tcPr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a:noFill/>
                    </a:lnT>
                    <a:lnB w="9525" cap="flat" cmpd="sng" algn="ctr">
                      <a:solidFill>
                        <a:srgbClr val="B7B8B8"/>
                      </a:solidFill>
                      <a:prstDash val="solid"/>
                      <a:round/>
                      <a:headEnd type="none" w="med" len="med"/>
                      <a:tailEnd type="none" w="med" len="med"/>
                    </a:lnB>
                    <a:solidFill>
                      <a:srgbClr val="D7D8D9"/>
                    </a:solidFill>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0.884</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0.023</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0.093</a:t>
                      </a:r>
                    </a:p>
                  </a:txBody>
                  <a:tcPr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148" y="3034895"/>
            <a:ext cx="5145703" cy="666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14483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4.1.3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知识点：多分类</a:t>
            </a:r>
            <a:r>
              <a:rPr lang="zh-CN" altLang="en-US" sz="2400" b="1" dirty="0" smtClean="0">
                <a:latin typeface="微软雅黑" panose="020B0503020204020204" pitchFamily="34" charset="-122"/>
                <a:ea typeface="微软雅黑" panose="020B0503020204020204" pitchFamily="34" charset="-122"/>
              </a:rPr>
              <a:t>问题</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这里重点提一下多分类问题中的系数</a:t>
            </a:r>
            <a:r>
              <a:rPr lang="en-US" altLang="zh-CN" sz="2400" dirty="0" err="1">
                <a:latin typeface="微软雅黑" panose="020B0503020204020204" pitchFamily="34" charset="-122"/>
                <a:ea typeface="微软雅黑" panose="020B0503020204020204" pitchFamily="34" charset="-122"/>
              </a:rPr>
              <a:t>coef</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属性和截距</a:t>
            </a:r>
            <a:r>
              <a:rPr lang="en-US" altLang="zh-CN" sz="2400" dirty="0">
                <a:latin typeface="微软雅黑" panose="020B0503020204020204" pitchFamily="34" charset="-122"/>
                <a:ea typeface="微软雅黑" panose="020B0503020204020204" pitchFamily="34" charset="-122"/>
              </a:rPr>
              <a:t>intercept_</a:t>
            </a:r>
            <a:r>
              <a:rPr lang="zh-CN" altLang="en-US" sz="2400" dirty="0">
                <a:latin typeface="微软雅黑" panose="020B0503020204020204" pitchFamily="34" charset="-122"/>
                <a:ea typeface="微软雅黑" panose="020B0503020204020204" pitchFamily="34" charset="-122"/>
              </a:rPr>
              <a:t>属性，它获取的内容和之前演示的二分类问题略有不同，代码如下：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获取结果如下：</a:t>
            </a:r>
            <a:endParaRPr lang="en-US" altLang="zh-CN" sz="2400" dirty="0">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5984" y="3379841"/>
            <a:ext cx="3960032" cy="968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0703" y="4782227"/>
            <a:ext cx="6370594" cy="1546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54122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4.2.1 </a:t>
            </a:r>
            <a:r>
              <a:rPr lang="zh-CN" altLang="en-US" sz="2400" b="1" dirty="0">
                <a:latin typeface="微软雅黑" panose="020B0503020204020204" pitchFamily="34" charset="-122"/>
                <a:ea typeface="微软雅黑" panose="020B0503020204020204" pitchFamily="34" charset="-122"/>
              </a:rPr>
              <a:t>案例背景</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进行每一笔股票交易的时候，交易者（股民）都是要付给开户所在的证券公司一些手续费的，虽然单笔交易的手续费并不高，然而股票市场每日都有巨额的成交量，使得每一笔交易的手续费汇总起来的数目相当可观，而这一部分收入对于一些证券公司来说很重要，甚至可以占到所有营业收入</a:t>
            </a:r>
            <a:r>
              <a:rPr lang="en-US" altLang="zh-CN" sz="2400" dirty="0">
                <a:latin typeface="微软雅黑" panose="020B0503020204020204" pitchFamily="34" charset="-122"/>
                <a:ea typeface="微软雅黑" panose="020B0503020204020204" pitchFamily="34" charset="-122"/>
              </a:rPr>
              <a:t>50%</a:t>
            </a:r>
            <a:r>
              <a:rPr lang="zh-CN" altLang="en-US" sz="2400" dirty="0">
                <a:latin typeface="微软雅黑" panose="020B0503020204020204" pitchFamily="34" charset="-122"/>
                <a:ea typeface="微软雅黑" panose="020B0503020204020204" pitchFamily="34" charset="-122"/>
              </a:rPr>
              <a:t>以上，因此证券公司对于客户（也即交易者）的忠诚度和活跃度是很看重的。</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一个客户不再通过该证券公司交易，也即该客户流失了，那么对于证券公司来说便损失了一个收入来源，因此证券公司会搭建一套客户流失预警模型来预测交易者是否会流失，从而对于流失概率较大的客户进行相应的挽回措施，因为通常情况下，获得新客户的成本比保留现有客户的成本要高的多。</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00298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通过如下代码读取数据，其中</a:t>
            </a:r>
            <a:r>
              <a:rPr lang="en-US" altLang="zh-CN" sz="2400" dirty="0" err="1">
                <a:latin typeface="微软雅黑" panose="020B0503020204020204" pitchFamily="34" charset="-122"/>
                <a:ea typeface="微软雅黑" panose="020B0503020204020204" pitchFamily="34" charset="-122"/>
              </a:rPr>
              <a:t>df.head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用来展示前</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行</a:t>
            </a:r>
            <a:r>
              <a:rPr lang="zh-CN" altLang="en-US" sz="2400" dirty="0" smtClean="0">
                <a:latin typeface="微软雅黑" panose="020B0503020204020204" pitchFamily="34" charset="-122"/>
                <a:ea typeface="微软雅黑" panose="020B0503020204020204" pitchFamily="34" charset="-122"/>
              </a:rPr>
              <a:t>数据</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0304" y="3004045"/>
            <a:ext cx="4751387" cy="1236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76074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通过如下代码读取数据，其中</a:t>
            </a:r>
            <a:r>
              <a:rPr lang="en-US" altLang="zh-CN" sz="2400" dirty="0" err="1">
                <a:latin typeface="微软雅黑" panose="020B0503020204020204" pitchFamily="34" charset="-122"/>
                <a:ea typeface="微软雅黑" panose="020B0503020204020204" pitchFamily="34" charset="-122"/>
              </a:rPr>
              <a:t>df.head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用来展示前</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行</a:t>
            </a:r>
            <a:r>
              <a:rPr lang="zh-CN" altLang="en-US" sz="2400" dirty="0" smtClean="0">
                <a:latin typeface="微软雅黑" panose="020B0503020204020204" pitchFamily="34" charset="-122"/>
                <a:ea typeface="微软雅黑" panose="020B0503020204020204" pitchFamily="34" charset="-122"/>
              </a:rPr>
              <a:t>数据</a:t>
            </a:r>
            <a:r>
              <a:rPr lang="en-US" altLang="zh-CN" sz="2400" dirty="0" smtClean="0">
                <a:latin typeface="微软雅黑" panose="020B0503020204020204" pitchFamily="34" charset="-122"/>
                <a:ea typeface="微软雅黑" panose="020B0503020204020204" pitchFamily="34" charset="-122"/>
              </a:rPr>
              <a:t>:</a:t>
            </a: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067134246"/>
              </p:ext>
            </p:extLst>
          </p:nvPr>
        </p:nvGraphicFramePr>
        <p:xfrm>
          <a:off x="333828" y="3367314"/>
          <a:ext cx="11524344" cy="3135070"/>
        </p:xfrm>
        <a:graphic>
          <a:graphicData uri="http://schemas.openxmlformats.org/drawingml/2006/table">
            <a:tbl>
              <a:tblPr>
                <a:tableStyleId>{2D5ABB26-0587-4C30-8999-92F81FD0307C}</a:tableStyleId>
              </a:tblPr>
              <a:tblGrid>
                <a:gridCol w="1079203"/>
                <a:gridCol w="1618804"/>
                <a:gridCol w="2297160"/>
                <a:gridCol w="1742143"/>
                <a:gridCol w="1595678"/>
                <a:gridCol w="1681871"/>
                <a:gridCol w="1509485"/>
              </a:tblGrid>
              <a:tr h="92527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2400" dirty="0" smtClean="0">
                          <a:effectLst/>
                          <a:latin typeface="微软雅黑" panose="020B0503020204020204" pitchFamily="34" charset="-122"/>
                          <a:ea typeface="微软雅黑" panose="020B0503020204020204" pitchFamily="34" charset="-122"/>
                        </a:rPr>
                        <a:t>账户</a:t>
                      </a:r>
                      <a:endParaRPr lang="en-US" altLang="zh-CN" sz="2400" dirty="0" smtClean="0">
                        <a:effectLst/>
                        <a:latin typeface="微软雅黑" panose="020B0503020204020204" pitchFamily="34" charset="-122"/>
                        <a:ea typeface="微软雅黑" panose="020B0503020204020204" pitchFamily="34" charset="-122"/>
                      </a:endParaRPr>
                    </a:p>
                    <a:p>
                      <a:pPr algn="ctr" fontAlgn="ctr"/>
                      <a:r>
                        <a:rPr lang="zh-CN" altLang="en-US" sz="2400" dirty="0" smtClean="0">
                          <a:effectLst/>
                          <a:latin typeface="微软雅黑" panose="020B0503020204020204" pitchFamily="34" charset="-122"/>
                          <a:ea typeface="微软雅黑" panose="020B0503020204020204" pitchFamily="34" charset="-122"/>
                        </a:rPr>
                        <a:t>资金</a:t>
                      </a:r>
                      <a:r>
                        <a:rPr lang="en-US" altLang="zh-CN" sz="2400" dirty="0">
                          <a:effectLst/>
                          <a:latin typeface="微软雅黑" panose="020B0503020204020204" pitchFamily="34" charset="-122"/>
                          <a:ea typeface="微软雅黑" panose="020B0503020204020204" pitchFamily="34" charset="-122"/>
                        </a:rPr>
                        <a:t>(</a:t>
                      </a:r>
                      <a:r>
                        <a:rPr lang="zh-CN" altLang="en-US" sz="2400" dirty="0">
                          <a:effectLst/>
                          <a:latin typeface="微软雅黑" panose="020B0503020204020204" pitchFamily="34" charset="-122"/>
                          <a:ea typeface="微软雅黑" panose="020B0503020204020204" pitchFamily="34" charset="-122"/>
                        </a:rPr>
                        <a:t>元</a:t>
                      </a:r>
                      <a:r>
                        <a:rPr lang="en-US" altLang="zh-CN" sz="2400" dirty="0">
                          <a:effectLst/>
                          <a:latin typeface="微软雅黑" panose="020B0503020204020204" pitchFamily="34" charset="-122"/>
                          <a:ea typeface="微软雅黑" panose="020B0503020204020204" pitchFamily="34" charset="-122"/>
                        </a:rPr>
                        <a:t>)</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最后一次交易距今时间（天）</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上月交易佣金（元）</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2400">
                          <a:effectLst/>
                          <a:latin typeface="微软雅黑" panose="020B0503020204020204" pitchFamily="34" charset="-122"/>
                          <a:ea typeface="微软雅黑" panose="020B0503020204020204" pitchFamily="34" charset="-122"/>
                        </a:rPr>
                        <a:t>累计交易佣金（元）</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本券商使用时长（年）</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是否流失</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4384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22686.5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297</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149.25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2029.85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22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190055.0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42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284.75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3889.50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22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29733.5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233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269.25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2108.15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220">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185667.5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44</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211.50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3840.75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36220">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33648.5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a:effectLst/>
                          <a:latin typeface="微软雅黑" panose="020B0503020204020204" pitchFamily="34" charset="-122"/>
                          <a:ea typeface="微软雅黑" panose="020B0503020204020204" pitchFamily="34" charset="-122"/>
                        </a:rPr>
                        <a:t>213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353.50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2151.65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35183654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读取数据</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共有</a:t>
            </a:r>
            <a:r>
              <a:rPr lang="en-US" altLang="zh-CN" sz="2400" dirty="0">
                <a:latin typeface="微软雅黑" panose="020B0503020204020204" pitchFamily="34" charset="-122"/>
                <a:ea typeface="微软雅黑" panose="020B0503020204020204" pitchFamily="34" charset="-122"/>
              </a:rPr>
              <a:t>7000</a:t>
            </a:r>
            <a:r>
              <a:rPr lang="zh-CN" altLang="en-US" sz="2400" dirty="0">
                <a:latin typeface="微软雅黑" panose="020B0503020204020204" pitchFamily="34" charset="-122"/>
                <a:ea typeface="微软雅黑" panose="020B0503020204020204" pitchFamily="34" charset="-122"/>
              </a:rPr>
              <a:t>组左右的历史数据，约</a:t>
            </a:r>
            <a:r>
              <a:rPr lang="en-US" altLang="zh-CN" sz="2400" dirty="0">
                <a:latin typeface="微软雅黑" panose="020B0503020204020204" pitchFamily="34" charset="-122"/>
                <a:ea typeface="微软雅黑" panose="020B0503020204020204" pitchFamily="34" charset="-122"/>
              </a:rPr>
              <a:t>2000</a:t>
            </a:r>
            <a:r>
              <a:rPr lang="zh-CN" altLang="en-US" sz="2400" dirty="0">
                <a:latin typeface="微软雅黑" panose="020B0503020204020204" pitchFamily="34" charset="-122"/>
                <a:ea typeface="微软雅黑" panose="020B0503020204020204" pitchFamily="34" charset="-122"/>
              </a:rPr>
              <a:t>组为</a:t>
            </a:r>
            <a:r>
              <a:rPr lang="zh-CN" altLang="en-US" sz="2400" dirty="0" smtClean="0">
                <a:latin typeface="微软雅黑" panose="020B0503020204020204" pitchFamily="34" charset="-122"/>
                <a:ea typeface="微软雅黑" panose="020B0503020204020204" pitchFamily="34" charset="-122"/>
              </a:rPr>
              <a:t>流失客户</a:t>
            </a:r>
            <a:r>
              <a:rPr lang="zh-CN" altLang="en-US" sz="2400" dirty="0">
                <a:latin typeface="微软雅黑" panose="020B0503020204020204" pitchFamily="34" charset="-122"/>
                <a:ea typeface="微软雅黑" panose="020B0503020204020204" pitchFamily="34" charset="-122"/>
              </a:rPr>
              <a:t>，约</a:t>
            </a:r>
            <a:r>
              <a:rPr lang="en-US" altLang="zh-CN" sz="2400" dirty="0">
                <a:latin typeface="微软雅黑" panose="020B0503020204020204" pitchFamily="34" charset="-122"/>
                <a:ea typeface="微软雅黑" panose="020B0503020204020204" pitchFamily="34" charset="-122"/>
              </a:rPr>
              <a:t>5000</a:t>
            </a:r>
            <a:r>
              <a:rPr lang="zh-CN" altLang="en-US" sz="2400" dirty="0">
                <a:latin typeface="微软雅黑" panose="020B0503020204020204" pitchFamily="34" charset="-122"/>
                <a:ea typeface="微软雅黑" panose="020B0503020204020204" pitchFamily="34" charset="-122"/>
              </a:rPr>
              <a:t>组为未流失</a:t>
            </a:r>
            <a:r>
              <a:rPr lang="zh-CN" altLang="en-US" sz="2400" dirty="0" smtClean="0">
                <a:latin typeface="微软雅黑" panose="020B0503020204020204" pitchFamily="34" charset="-122"/>
                <a:ea typeface="微软雅黑" panose="020B0503020204020204" pitchFamily="34" charset="-122"/>
              </a:rPr>
              <a:t>客户</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账户</a:t>
            </a:r>
            <a:r>
              <a:rPr lang="zh-CN" altLang="en-US" sz="2400" dirty="0">
                <a:latin typeface="微软雅黑" panose="020B0503020204020204" pitchFamily="34" charset="-122"/>
                <a:ea typeface="微软雅黑" panose="020B0503020204020204" pitchFamily="34" charset="-122"/>
              </a:rPr>
              <a:t>资金就是客户通过证券公司用来炒股的</a:t>
            </a:r>
            <a:r>
              <a:rPr lang="zh-CN" altLang="en-US" sz="2400" dirty="0" smtClean="0">
                <a:latin typeface="微软雅黑" panose="020B0503020204020204" pitchFamily="34" charset="-122"/>
                <a:ea typeface="微软雅黑" panose="020B0503020204020204" pitchFamily="34" charset="-122"/>
              </a:rPr>
              <a:t>金额</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交易</a:t>
            </a:r>
            <a:r>
              <a:rPr lang="zh-CN" altLang="en-US" sz="2400" dirty="0">
                <a:latin typeface="微软雅黑" panose="020B0503020204020204" pitchFamily="34" charset="-122"/>
                <a:ea typeface="微软雅黑" panose="020B0503020204020204" pitchFamily="34" charset="-122"/>
              </a:rPr>
              <a:t>佣金也即</a:t>
            </a:r>
            <a:r>
              <a:rPr lang="zh-CN" altLang="en-US" sz="2400" dirty="0" smtClean="0">
                <a:latin typeface="微软雅黑" panose="020B0503020204020204" pitchFamily="34" charset="-122"/>
                <a:ea typeface="微软雅黑" panose="020B0503020204020204" pitchFamily="34" charset="-122"/>
              </a:rPr>
              <a:t>手续费</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券商</a:t>
            </a:r>
            <a:r>
              <a:rPr lang="zh-CN" altLang="en-US" sz="2400" dirty="0">
                <a:latin typeface="微软雅黑" panose="020B0503020204020204" pitchFamily="34" charset="-122"/>
                <a:ea typeface="微软雅黑" panose="020B0503020204020204" pitchFamily="34" charset="-122"/>
              </a:rPr>
              <a:t>即</a:t>
            </a:r>
            <a:r>
              <a:rPr lang="zh-CN" altLang="en-US" sz="2400" dirty="0" smtClean="0">
                <a:latin typeface="微软雅黑" panose="020B0503020204020204" pitchFamily="34" charset="-122"/>
                <a:ea typeface="微软雅黑" panose="020B0503020204020204" pitchFamily="34" charset="-122"/>
              </a:rPr>
              <a:t>证券公司</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因为</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数学建模中无法识别文本内容，所以“是否流失”栏中的内容已经进行了数值处理：</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表示未流失，</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表示</a:t>
            </a:r>
            <a:r>
              <a:rPr lang="zh-CN" altLang="en-US" sz="2400" dirty="0" smtClean="0">
                <a:latin typeface="微软雅黑" panose="020B0503020204020204" pitchFamily="34" charset="-122"/>
                <a:ea typeface="微软雅黑" panose="020B0503020204020204" pitchFamily="34" charset="-122"/>
              </a:rPr>
              <a:t>流失</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我们将把是否流失这一项作为目标变量，剩下的字段作为特征</a:t>
            </a:r>
            <a:r>
              <a:rPr lang="zh-CN" altLang="en-US" sz="2400" dirty="0" smtClean="0">
                <a:latin typeface="微软雅黑" panose="020B0503020204020204" pitchFamily="34" charset="-122"/>
                <a:ea typeface="微软雅黑" panose="020B0503020204020204" pitchFamily="34" charset="-122"/>
              </a:rPr>
              <a:t>变量</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48100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2677656"/>
          </a:xfrm>
          <a:prstGeom prst="rect">
            <a:avLst/>
          </a:prstGeom>
          <a:noFill/>
        </p:spPr>
        <p:txBody>
          <a:bodyPr wrap="square" rtlCol="0">
            <a:spAutoFit/>
          </a:bodyPr>
          <a:lstStyle/>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逻辑</a:t>
            </a:r>
            <a:r>
              <a:rPr lang="zh-CN" altLang="en-US" sz="2400" dirty="0">
                <a:latin typeface="微软雅黑" panose="020B0503020204020204" pitchFamily="34" charset="-122"/>
                <a:ea typeface="微软雅黑" panose="020B0503020204020204" pitchFamily="34" charset="-122"/>
              </a:rPr>
              <a:t>回归模型虽然名字中有回归两字，其本质却是分类模型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分类</a:t>
            </a:r>
            <a:r>
              <a:rPr lang="zh-CN" altLang="en-US" sz="2400" dirty="0">
                <a:latin typeface="微软雅黑" panose="020B0503020204020204" pitchFamily="34" charset="-122"/>
                <a:ea typeface="微软雅黑" panose="020B0503020204020204" pitchFamily="34" charset="-122"/>
              </a:rPr>
              <a:t>模型与回归模型的区别在于其预测的变量不是连续的，而是离散的一些类别，以最常见的二分类模型为例，分类模型可以预测一个人是否会违约、客户是否会流失、肿瘤是属于良性肿瘤还是恶性肿瘤等。</a:t>
            </a:r>
          </a:p>
        </p:txBody>
      </p:sp>
    </p:spTree>
    <p:extLst>
      <p:ext uri="{BB962C8B-B14F-4D97-AF65-F5344CB8AC3E}">
        <p14:creationId xmlns:p14="http://schemas.microsoft.com/office/powerpoint/2010/main" val="21346766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4.2.3 </a:t>
            </a:r>
            <a:r>
              <a:rPr lang="zh-CN" altLang="en-US" sz="2400" b="1" dirty="0">
                <a:latin typeface="微软雅黑" panose="020B0503020204020204" pitchFamily="34" charset="-122"/>
                <a:ea typeface="微软雅黑" panose="020B0503020204020204" pitchFamily="34" charset="-122"/>
              </a:rPr>
              <a:t>模型搭建与</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划分</a:t>
            </a:r>
            <a:r>
              <a:rPr lang="zh-CN" altLang="en-US" sz="2400" dirty="0">
                <a:latin typeface="微软雅黑" panose="020B0503020204020204" pitchFamily="34" charset="-122"/>
                <a:ea typeface="微软雅黑" panose="020B0503020204020204" pitchFamily="34" charset="-122"/>
              </a:rPr>
              <a:t>训练集和测试集</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通过如下代码将特征变量和目标变量单独提取</a:t>
            </a:r>
            <a:r>
              <a:rPr lang="zh-CN" altLang="en-US" sz="2400" dirty="0" smtClean="0">
                <a:latin typeface="微软雅黑" panose="020B0503020204020204" pitchFamily="34" charset="-122"/>
                <a:ea typeface="微软雅黑" panose="020B0503020204020204" pitchFamily="34" charset="-122"/>
              </a:rPr>
              <a:t>出</a:t>
            </a:r>
            <a:r>
              <a:rPr lang="en-US" altLang="zh-CN" sz="2400" dirty="0" smtClean="0">
                <a:latin typeface="微软雅黑" panose="020B0503020204020204" pitchFamily="34" charset="-122"/>
                <a:ea typeface="微软雅黑" panose="020B0503020204020204" pitchFamily="34" charset="-122"/>
              </a:rPr>
              <a:t>:</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243" y="3719513"/>
            <a:ext cx="4077514" cy="9831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0703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划分</a:t>
            </a:r>
            <a:r>
              <a:rPr lang="zh-CN" altLang="en-US" sz="2400" dirty="0">
                <a:latin typeface="微软雅黑" panose="020B0503020204020204" pitchFamily="34" charset="-122"/>
                <a:ea typeface="微软雅黑" panose="020B0503020204020204" pitchFamily="34" charset="-122"/>
              </a:rPr>
              <a:t>特征变量和目标</a:t>
            </a:r>
            <a:r>
              <a:rPr lang="zh-CN" altLang="en-US" sz="2400" dirty="0" smtClean="0">
                <a:latin typeface="微软雅黑" panose="020B0503020204020204" pitchFamily="34" charset="-122"/>
                <a:ea typeface="微软雅黑" panose="020B0503020204020204" pitchFamily="34" charset="-122"/>
              </a:rPr>
              <a:t>变量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和</a:t>
            </a:r>
            <a:r>
              <a:rPr lang="zh-CN" altLang="en-US" sz="2400" dirty="0">
                <a:latin typeface="微软雅黑" panose="020B0503020204020204" pitchFamily="34" charset="-122"/>
                <a:ea typeface="微软雅黑" panose="020B0503020204020204" pitchFamily="34" charset="-122"/>
              </a:rPr>
              <a:t>之前线性回归模型稍微不同的是，在本章及之后的章节中，在进行模型搭建和使用前都会将数据</a:t>
            </a:r>
            <a:r>
              <a:rPr lang="zh-CN" altLang="en-US" sz="2400" dirty="0" smtClean="0">
                <a:latin typeface="微软雅黑" panose="020B0503020204020204" pitchFamily="34" charset="-122"/>
                <a:ea typeface="微软雅黑" panose="020B0503020204020204" pitchFamily="34" charset="-122"/>
              </a:rPr>
              <a:t>分成</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训练集</a:t>
            </a:r>
            <a:r>
              <a:rPr lang="zh-CN" altLang="en-US" sz="2400" dirty="0">
                <a:latin typeface="微软雅黑" panose="020B0503020204020204" pitchFamily="34" charset="-122"/>
                <a:ea typeface="微软雅黑" panose="020B0503020204020204" pitchFamily="34" charset="-122"/>
              </a:rPr>
              <a:t>数据（简称训练集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测试</a:t>
            </a:r>
            <a:r>
              <a:rPr lang="zh-CN" altLang="en-US" sz="2400" dirty="0">
                <a:latin typeface="微软雅黑" panose="020B0503020204020204" pitchFamily="34" charset="-122"/>
                <a:ea typeface="微软雅黑" panose="020B0503020204020204" pitchFamily="34" charset="-122"/>
              </a:rPr>
              <a:t>集数据（简称测试集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划分</a:t>
            </a:r>
            <a:r>
              <a:rPr lang="zh-CN" altLang="en-US" sz="2400" dirty="0">
                <a:latin typeface="微软雅黑" panose="020B0503020204020204" pitchFamily="34" charset="-122"/>
                <a:ea typeface="微软雅黑" panose="020B0503020204020204" pitchFamily="34" charset="-122"/>
              </a:rPr>
              <a:t>训练集和测试集的目的一是为了对模型进行评估，二是可以通过测试集对模型进行调优。</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482529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划分</a:t>
            </a:r>
            <a:r>
              <a:rPr lang="zh-CN" altLang="en-US" sz="2400" dirty="0">
                <a:latin typeface="微软雅黑" panose="020B0503020204020204" pitchFamily="34" charset="-122"/>
                <a:ea typeface="微软雅黑" panose="020B0503020204020204" pitchFamily="34" charset="-122"/>
              </a:rPr>
              <a:t>特征变量和目标</a:t>
            </a:r>
            <a:r>
              <a:rPr lang="zh-CN" altLang="en-US" sz="2400" dirty="0" smtClean="0">
                <a:latin typeface="微软雅黑" panose="020B0503020204020204" pitchFamily="34" charset="-122"/>
                <a:ea typeface="微软雅黑" panose="020B0503020204020204" pitchFamily="34" charset="-122"/>
              </a:rPr>
              <a:t>变量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如下</a:t>
            </a:r>
            <a:r>
              <a:rPr lang="zh-CN" altLang="en-US" sz="2400" dirty="0">
                <a:latin typeface="微软雅黑" panose="020B0503020204020204" pitchFamily="34" charset="-122"/>
                <a:ea typeface="微软雅黑" panose="020B0503020204020204" pitchFamily="34" charset="-122"/>
              </a:rPr>
              <a:t>代码可以将数据分为训练集和测试集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因为每次运行程序时，</a:t>
            </a:r>
            <a:r>
              <a:rPr lang="en-US" altLang="zh-CN" sz="2400" dirty="0" err="1">
                <a:latin typeface="微软雅黑" panose="020B0503020204020204" pitchFamily="34" charset="-122"/>
                <a:ea typeface="微软雅黑" panose="020B0503020204020204" pitchFamily="34" charset="-122"/>
              </a:rPr>
              <a:t>train_test_split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函数都是随机划分数据的，如果想每次划分数据产生的内容都是一致的，可以设置</a:t>
            </a:r>
            <a:r>
              <a:rPr lang="en-US" altLang="zh-CN" sz="2400" dirty="0" err="1">
                <a:latin typeface="微软雅黑" panose="020B0503020204020204" pitchFamily="34" charset="-122"/>
                <a:ea typeface="微软雅黑" panose="020B0503020204020204" pitchFamily="34" charset="-122"/>
              </a:rPr>
              <a:t>random_state</a:t>
            </a:r>
            <a:r>
              <a:rPr lang="zh-CN" altLang="en-US" sz="2400" dirty="0">
                <a:latin typeface="微软雅黑" panose="020B0503020204020204" pitchFamily="34" charset="-122"/>
                <a:ea typeface="微软雅黑" panose="020B0503020204020204" pitchFamily="34" charset="-122"/>
              </a:rPr>
              <a:t>参数，代码如下：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6451" y="3051605"/>
            <a:ext cx="6559097" cy="12949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6451" y="5424426"/>
            <a:ext cx="6559097" cy="8463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303506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模型搭建</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如下代码即可搭建逻辑回归模型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576" y="3097440"/>
            <a:ext cx="5842846" cy="1271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16245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1 - </a:t>
            </a:r>
            <a:r>
              <a:rPr lang="zh-CN" altLang="en-US" sz="2400" dirty="0">
                <a:latin typeface="微软雅黑" panose="020B0503020204020204" pitchFamily="34" charset="-122"/>
                <a:ea typeface="微软雅黑" panose="020B0503020204020204" pitchFamily="34" charset="-122"/>
              </a:rPr>
              <a:t>预测数据</a:t>
            </a:r>
            <a:r>
              <a:rPr lang="zh-CN" altLang="en-US" sz="2400" dirty="0" smtClean="0">
                <a:latin typeface="微软雅黑" panose="020B0503020204020204" pitchFamily="34" charset="-122"/>
                <a:ea typeface="微软雅黑" panose="020B0503020204020204" pitchFamily="34" charset="-122"/>
              </a:rPr>
              <a:t>结果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搭建模型的目的便是希望利用它来预测数据，这里把测试集中的数据导入到模型中来进行预测，代码如下，其中</a:t>
            </a:r>
            <a:r>
              <a:rPr lang="en-US" altLang="zh-CN" sz="2400" dirty="0">
                <a:latin typeface="微软雅黑" panose="020B0503020204020204" pitchFamily="34" charset="-122"/>
                <a:ea typeface="微软雅黑" panose="020B0503020204020204" pitchFamily="34" charset="-122"/>
              </a:rPr>
              <a:t>model</a:t>
            </a:r>
            <a:r>
              <a:rPr lang="zh-CN" altLang="en-US" sz="2400" dirty="0">
                <a:latin typeface="微软雅黑" panose="020B0503020204020204" pitchFamily="34" charset="-122"/>
                <a:ea typeface="微软雅黑" panose="020B0503020204020204" pitchFamily="34" charset="-122"/>
              </a:rPr>
              <a:t>就是上面搭建的逻辑回归</a:t>
            </a:r>
            <a:r>
              <a:rPr lang="zh-CN" altLang="en-US" sz="2400" dirty="0" smtClean="0">
                <a:latin typeface="微软雅黑" panose="020B0503020204020204" pitchFamily="34" charset="-122"/>
                <a:ea typeface="微软雅黑" panose="020B0503020204020204" pitchFamily="34" charset="-122"/>
              </a:rPr>
              <a:t>模型：</a:t>
            </a:r>
            <a:endParaRPr lang="en-US" altLang="zh-CN" sz="2400" dirty="0" smtClean="0">
              <a:latin typeface="微软雅黑" panose="020B0503020204020204" pitchFamily="34" charset="-122"/>
              <a:ea typeface="微软雅黑" panose="020B0503020204020204"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6757" y="3614738"/>
            <a:ext cx="4138483" cy="637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77390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1 - </a:t>
            </a:r>
            <a:r>
              <a:rPr lang="zh-CN" altLang="en-US" sz="2400" dirty="0">
                <a:latin typeface="微软雅黑" panose="020B0503020204020204" pitchFamily="34" charset="-122"/>
                <a:ea typeface="微软雅黑" panose="020B0503020204020204" pitchFamily="34" charset="-122"/>
              </a:rPr>
              <a:t>预测数据</a:t>
            </a:r>
            <a:r>
              <a:rPr lang="zh-CN" altLang="en-US" sz="2400" dirty="0" smtClean="0">
                <a:latin typeface="微软雅黑" panose="020B0503020204020204" pitchFamily="34" charset="-122"/>
                <a:ea typeface="微软雅黑" panose="020B0503020204020204" pitchFamily="34" charset="-122"/>
              </a:rPr>
              <a:t>结果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利用</a:t>
            </a:r>
            <a:r>
              <a:rPr lang="en-US" altLang="zh-CN" sz="2400" dirty="0">
                <a:latin typeface="微软雅黑" panose="020B0503020204020204" pitchFamily="34" charset="-122"/>
                <a:ea typeface="微软雅黑" panose="020B0503020204020204" pitchFamily="34" charset="-122"/>
              </a:rPr>
              <a:t>2.1.1</a:t>
            </a:r>
            <a:r>
              <a:rPr lang="zh-CN" altLang="en-US" sz="2400" dirty="0">
                <a:latin typeface="微软雅黑" panose="020B0503020204020204" pitchFamily="34" charset="-122"/>
                <a:ea typeface="微软雅黑" panose="020B0503020204020204" pitchFamily="34" charset="-122"/>
              </a:rPr>
              <a:t>节</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库创建</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相关知识点，将预测的</a:t>
            </a:r>
            <a:r>
              <a:rPr lang="en-US" altLang="zh-CN" sz="2400" dirty="0" err="1">
                <a:latin typeface="微软雅黑" panose="020B0503020204020204" pitchFamily="34" charset="-122"/>
                <a:ea typeface="微软雅黑" panose="020B0503020204020204" pitchFamily="34" charset="-122"/>
              </a:rPr>
              <a:t>y_pred</a:t>
            </a:r>
            <a:r>
              <a:rPr lang="zh-CN" altLang="en-US" sz="2400" dirty="0">
                <a:latin typeface="微软雅黑" panose="020B0503020204020204" pitchFamily="34" charset="-122"/>
                <a:ea typeface="微软雅黑" panose="020B0503020204020204" pitchFamily="34" charset="-122"/>
              </a:rPr>
              <a:t>和测试集实际的</a:t>
            </a:r>
            <a:r>
              <a:rPr lang="en-US" altLang="zh-CN" sz="2400" dirty="0" err="1">
                <a:latin typeface="微软雅黑" panose="020B0503020204020204" pitchFamily="34" charset="-122"/>
                <a:ea typeface="微软雅黑" panose="020B0503020204020204" pitchFamily="34" charset="-122"/>
              </a:rPr>
              <a:t>y_test</a:t>
            </a:r>
            <a:r>
              <a:rPr lang="zh-CN" altLang="en-US" sz="2400" dirty="0">
                <a:latin typeface="微软雅黑" panose="020B0503020204020204" pitchFamily="34" charset="-122"/>
                <a:ea typeface="微软雅黑" panose="020B0503020204020204" pitchFamily="34" charset="-122"/>
              </a:rPr>
              <a:t>汇总到</a:t>
            </a:r>
            <a:r>
              <a:rPr lang="zh-CN" altLang="en-US" sz="2400" dirty="0" smtClean="0">
                <a:latin typeface="微软雅黑" panose="020B0503020204020204" pitchFamily="34" charset="-122"/>
                <a:ea typeface="微软雅黑" panose="020B0503020204020204" pitchFamily="34" charset="-122"/>
              </a:rPr>
              <a:t>一起</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y_pred</a:t>
            </a:r>
            <a:r>
              <a:rPr lang="zh-CN" altLang="en-US" sz="2400" dirty="0">
                <a:latin typeface="微软雅黑" panose="020B0503020204020204" pitchFamily="34" charset="-122"/>
                <a:ea typeface="微软雅黑" panose="020B0503020204020204" pitchFamily="34" charset="-122"/>
              </a:rPr>
              <a:t>是一个</a:t>
            </a:r>
            <a:r>
              <a:rPr lang="en-US" altLang="zh-CN" sz="2400" dirty="0" err="1">
                <a:latin typeface="微软雅黑" panose="020B0503020204020204" pitchFamily="34" charset="-122"/>
                <a:ea typeface="微软雅黑" panose="020B0503020204020204" pitchFamily="34" charset="-122"/>
              </a:rPr>
              <a:t>numpy.ndarray</a:t>
            </a:r>
            <a:r>
              <a:rPr lang="zh-CN" altLang="en-US" sz="2400" dirty="0">
                <a:latin typeface="微软雅黑" panose="020B0503020204020204" pitchFamily="34" charset="-122"/>
                <a:ea typeface="微软雅黑" panose="020B0503020204020204" pitchFamily="34" charset="-122"/>
              </a:rPr>
              <a:t>一维数组</a:t>
            </a:r>
            <a:r>
              <a:rPr lang="zh-CN" altLang="en-US" sz="2400" dirty="0" smtClean="0">
                <a:latin typeface="微软雅黑" panose="020B0503020204020204" pitchFamily="34" charset="-122"/>
                <a:ea typeface="微软雅黑" panose="020B0503020204020204" pitchFamily="34" charset="-122"/>
              </a:rPr>
              <a:t>结构</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y_test</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Series</a:t>
            </a:r>
            <a:r>
              <a:rPr lang="zh-CN" altLang="en-US" sz="2400" dirty="0">
                <a:latin typeface="微软雅黑" panose="020B0503020204020204" pitchFamily="34" charset="-122"/>
                <a:ea typeface="微软雅黑" panose="020B0503020204020204" pitchFamily="34" charset="-122"/>
              </a:rPr>
              <a:t>一维序列</a:t>
            </a:r>
            <a:r>
              <a:rPr lang="zh-CN" altLang="en-US" sz="2400" dirty="0" smtClean="0">
                <a:latin typeface="微软雅黑" panose="020B0503020204020204" pitchFamily="34" charset="-122"/>
                <a:ea typeface="微软雅黑" panose="020B0503020204020204" pitchFamily="34" charset="-122"/>
              </a:rPr>
              <a:t>结构</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所以</a:t>
            </a:r>
            <a:r>
              <a:rPr lang="zh-CN" altLang="en-US" sz="2400" dirty="0">
                <a:latin typeface="微软雅黑" panose="020B0503020204020204" pitchFamily="34" charset="-122"/>
                <a:ea typeface="微软雅黑" panose="020B0503020204020204" pitchFamily="34" charset="-122"/>
              </a:rPr>
              <a:t>这里都用</a:t>
            </a:r>
            <a:r>
              <a:rPr lang="en-US" altLang="zh-CN" sz="2400" dirty="0">
                <a:latin typeface="微软雅黑" panose="020B0503020204020204" pitchFamily="34" charset="-122"/>
                <a:ea typeface="微软雅黑" panose="020B0503020204020204" pitchFamily="34" charset="-122"/>
              </a:rPr>
              <a:t>list()</a:t>
            </a:r>
            <a:r>
              <a:rPr lang="zh-CN" altLang="en-US" sz="2400" dirty="0">
                <a:latin typeface="微软雅黑" panose="020B0503020204020204" pitchFamily="34" charset="-122"/>
                <a:ea typeface="微软雅黑" panose="020B0503020204020204" pitchFamily="34" charset="-122"/>
              </a:rPr>
              <a:t>函数将其转换为列表，代码如下：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568" y="4571726"/>
            <a:ext cx="4472864" cy="1083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16108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1 - </a:t>
            </a:r>
            <a:r>
              <a:rPr lang="zh-CN" altLang="en-US" sz="2400" dirty="0">
                <a:latin typeface="微软雅黑" panose="020B0503020204020204" pitchFamily="34" charset="-122"/>
                <a:ea typeface="微软雅黑" panose="020B0503020204020204" pitchFamily="34" charset="-122"/>
              </a:rPr>
              <a:t>预测数据</a:t>
            </a:r>
            <a:r>
              <a:rPr lang="zh-CN" altLang="en-US" sz="2400" dirty="0" smtClean="0">
                <a:latin typeface="微软雅黑" panose="020B0503020204020204" pitchFamily="34" charset="-122"/>
                <a:ea typeface="微软雅黑" panose="020B0503020204020204" pitchFamily="34" charset="-122"/>
              </a:rPr>
              <a:t>结果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想看所有测试集数据的预测准确度，可以使用如下代码</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a:t>
            </a:r>
            <a:r>
              <a:rPr lang="en-US" altLang="zh-CN" sz="2400" dirty="0">
                <a:latin typeface="微软雅黑" panose="020B0503020204020204" pitchFamily="34" charset="-122"/>
                <a:ea typeface="微软雅黑" panose="020B0503020204020204" pitchFamily="34" charset="-122"/>
              </a:rPr>
              <a:t>score</a:t>
            </a:r>
            <a:r>
              <a:rPr lang="zh-CN" altLang="en-US" sz="2400" dirty="0">
                <a:latin typeface="微软雅黑" panose="020B0503020204020204" pitchFamily="34" charset="-122"/>
                <a:ea typeface="微软雅黑" panose="020B0503020204020204" pitchFamily="34" charset="-122"/>
              </a:rPr>
              <a:t>打印输出，发现</a:t>
            </a:r>
            <a:r>
              <a:rPr lang="en-US" altLang="zh-CN" sz="2400" dirty="0">
                <a:latin typeface="微软雅黑" panose="020B0503020204020204" pitchFamily="34" charset="-122"/>
                <a:ea typeface="微软雅黑" panose="020B0503020204020204" pitchFamily="34" charset="-122"/>
              </a:rPr>
              <a:t>score</a:t>
            </a:r>
            <a:r>
              <a:rPr lang="zh-CN" altLang="en-US" sz="2400" dirty="0">
                <a:latin typeface="微软雅黑" panose="020B0503020204020204" pitchFamily="34" charset="-122"/>
                <a:ea typeface="微软雅黑" panose="020B0503020204020204" pitchFamily="34" charset="-122"/>
              </a:rPr>
              <a:t>的值为</a:t>
            </a:r>
            <a:r>
              <a:rPr lang="en-US" altLang="zh-CN" sz="2400" dirty="0">
                <a:latin typeface="微软雅黑" panose="020B0503020204020204" pitchFamily="34" charset="-122"/>
                <a:ea typeface="微软雅黑" panose="020B0503020204020204" pitchFamily="34" charset="-122"/>
              </a:rPr>
              <a:t>0.7977</a:t>
            </a:r>
            <a:r>
              <a:rPr lang="zh-CN" altLang="en-US" sz="2400" dirty="0">
                <a:latin typeface="微软雅黑" panose="020B0503020204020204" pitchFamily="34" charset="-122"/>
                <a:ea typeface="微软雅黑" panose="020B0503020204020204" pitchFamily="34" charset="-122"/>
              </a:rPr>
              <a:t>，也即预测准确度为</a:t>
            </a:r>
            <a:r>
              <a:rPr lang="en-US" altLang="zh-CN" sz="2400" dirty="0">
                <a:latin typeface="微软雅黑" panose="020B0503020204020204" pitchFamily="34" charset="-122"/>
                <a:ea typeface="微软雅黑" panose="020B0503020204020204" pitchFamily="34" charset="-122"/>
              </a:rPr>
              <a:t>79.77%</a:t>
            </a:r>
            <a:r>
              <a:rPr lang="zh-CN" altLang="en-US" sz="2400" dirty="0">
                <a:latin typeface="微软雅黑" panose="020B0503020204020204" pitchFamily="34" charset="-122"/>
                <a:ea typeface="微软雅黑" panose="020B0503020204020204" pitchFamily="34" charset="-122"/>
              </a:rPr>
              <a:t>，说明在近</a:t>
            </a:r>
            <a:r>
              <a:rPr lang="en-US" altLang="zh-CN" sz="2400" dirty="0">
                <a:latin typeface="微软雅黑" panose="020B0503020204020204" pitchFamily="34" charset="-122"/>
                <a:ea typeface="微软雅黑" panose="020B0503020204020204" pitchFamily="34" charset="-122"/>
              </a:rPr>
              <a:t>1400</a:t>
            </a:r>
            <a:r>
              <a:rPr lang="zh-CN" altLang="en-US" sz="2400" dirty="0">
                <a:latin typeface="微软雅黑" panose="020B0503020204020204" pitchFamily="34" charset="-122"/>
                <a:ea typeface="微软雅黑" panose="020B0503020204020204" pitchFamily="34" charset="-122"/>
              </a:rPr>
              <a:t>个测试数据中，共有约</a:t>
            </a:r>
            <a:r>
              <a:rPr lang="en-US" altLang="zh-CN" sz="2400" dirty="0">
                <a:latin typeface="微软雅黑" panose="020B0503020204020204" pitchFamily="34" charset="-122"/>
                <a:ea typeface="微软雅黑" panose="020B0503020204020204" pitchFamily="34" charset="-122"/>
              </a:rPr>
              <a:t>1117</a:t>
            </a:r>
            <a:r>
              <a:rPr lang="zh-CN" altLang="en-US" sz="2400" dirty="0">
                <a:latin typeface="微软雅黑" panose="020B0503020204020204" pitchFamily="34" charset="-122"/>
                <a:ea typeface="微软雅黑" panose="020B0503020204020204" pitchFamily="34" charset="-122"/>
              </a:rPr>
              <a:t>个数据预测正确，</a:t>
            </a:r>
            <a:r>
              <a:rPr lang="en-US" altLang="zh-CN" sz="2400" dirty="0">
                <a:latin typeface="微软雅黑" panose="020B0503020204020204" pitchFamily="34" charset="-122"/>
                <a:ea typeface="微软雅黑" panose="020B0503020204020204" pitchFamily="34" charset="-122"/>
              </a:rPr>
              <a:t>283</a:t>
            </a:r>
            <a:r>
              <a:rPr lang="zh-CN" altLang="en-US" sz="2400" dirty="0">
                <a:latin typeface="微软雅黑" panose="020B0503020204020204" pitchFamily="34" charset="-122"/>
                <a:ea typeface="微软雅黑" panose="020B0503020204020204" pitchFamily="34" charset="-122"/>
              </a:rPr>
              <a:t>个数据预测错误。</a:t>
            </a:r>
            <a:endParaRPr lang="en-US" altLang="zh-CN" sz="2400" dirty="0" smtClean="0">
              <a:latin typeface="微软雅黑" panose="020B0503020204020204" pitchFamily="34" charset="-122"/>
              <a:ea typeface="微软雅黑" panose="020B0503020204020204" pitchFamily="34"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466" y="3041272"/>
            <a:ext cx="5567068" cy="935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520442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1 - </a:t>
            </a:r>
            <a:r>
              <a:rPr lang="zh-CN" altLang="en-US" sz="2400" dirty="0">
                <a:latin typeface="微软雅黑" panose="020B0503020204020204" pitchFamily="34" charset="-122"/>
                <a:ea typeface="微软雅黑" panose="020B0503020204020204" pitchFamily="34" charset="-122"/>
              </a:rPr>
              <a:t>预测数据</a:t>
            </a:r>
            <a:r>
              <a:rPr lang="zh-CN" altLang="en-US" sz="2400" dirty="0" smtClean="0">
                <a:latin typeface="微软雅黑" panose="020B0503020204020204" pitchFamily="34" charset="-122"/>
                <a:ea typeface="微软雅黑" panose="020B0503020204020204" pitchFamily="34" charset="-122"/>
              </a:rPr>
              <a:t>结果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想看所有测试集数据的预测准确度，可以使用如下代码</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a:t>
            </a:r>
            <a:r>
              <a:rPr lang="en-US" altLang="zh-CN" sz="2400" dirty="0">
                <a:latin typeface="微软雅黑" panose="020B0503020204020204" pitchFamily="34" charset="-122"/>
                <a:ea typeface="微软雅黑" panose="020B0503020204020204" pitchFamily="34" charset="-122"/>
              </a:rPr>
              <a:t>score</a:t>
            </a:r>
            <a:r>
              <a:rPr lang="zh-CN" altLang="en-US" sz="2400" dirty="0">
                <a:latin typeface="微软雅黑" panose="020B0503020204020204" pitchFamily="34" charset="-122"/>
                <a:ea typeface="微软雅黑" panose="020B0503020204020204" pitchFamily="34" charset="-122"/>
              </a:rPr>
              <a:t>打印输出，发现</a:t>
            </a:r>
            <a:r>
              <a:rPr lang="en-US" altLang="zh-CN" sz="2400" dirty="0">
                <a:latin typeface="微软雅黑" panose="020B0503020204020204" pitchFamily="34" charset="-122"/>
                <a:ea typeface="微软雅黑" panose="020B0503020204020204" pitchFamily="34" charset="-122"/>
              </a:rPr>
              <a:t>score</a:t>
            </a:r>
            <a:r>
              <a:rPr lang="zh-CN" altLang="en-US" sz="2400" dirty="0">
                <a:latin typeface="微软雅黑" panose="020B0503020204020204" pitchFamily="34" charset="-122"/>
                <a:ea typeface="微软雅黑" panose="020B0503020204020204" pitchFamily="34" charset="-122"/>
              </a:rPr>
              <a:t>的值为</a:t>
            </a:r>
            <a:r>
              <a:rPr lang="en-US" altLang="zh-CN" sz="2400" dirty="0">
                <a:latin typeface="微软雅黑" panose="020B0503020204020204" pitchFamily="34" charset="-122"/>
                <a:ea typeface="微软雅黑" panose="020B0503020204020204" pitchFamily="34" charset="-122"/>
              </a:rPr>
              <a:t>0.7977</a:t>
            </a:r>
            <a:r>
              <a:rPr lang="zh-CN" altLang="en-US" sz="2400" dirty="0">
                <a:latin typeface="微软雅黑" panose="020B0503020204020204" pitchFamily="34" charset="-122"/>
                <a:ea typeface="微软雅黑" panose="020B0503020204020204" pitchFamily="34" charset="-122"/>
              </a:rPr>
              <a:t>，也即预测准确度为</a:t>
            </a:r>
            <a:r>
              <a:rPr lang="en-US" altLang="zh-CN" sz="2400" dirty="0">
                <a:latin typeface="微软雅黑" panose="020B0503020204020204" pitchFamily="34" charset="-122"/>
                <a:ea typeface="微软雅黑" panose="020B0503020204020204" pitchFamily="34" charset="-122"/>
              </a:rPr>
              <a:t>79.77%</a:t>
            </a:r>
            <a:r>
              <a:rPr lang="zh-CN" altLang="en-US" sz="2400" dirty="0">
                <a:latin typeface="微软雅黑" panose="020B0503020204020204" pitchFamily="34" charset="-122"/>
                <a:ea typeface="微软雅黑" panose="020B0503020204020204" pitchFamily="34" charset="-122"/>
              </a:rPr>
              <a:t>，说明在近</a:t>
            </a:r>
            <a:r>
              <a:rPr lang="en-US" altLang="zh-CN" sz="2400" dirty="0">
                <a:latin typeface="微软雅黑" panose="020B0503020204020204" pitchFamily="34" charset="-122"/>
                <a:ea typeface="微软雅黑" panose="020B0503020204020204" pitchFamily="34" charset="-122"/>
              </a:rPr>
              <a:t>1400</a:t>
            </a:r>
            <a:r>
              <a:rPr lang="zh-CN" altLang="en-US" sz="2400" dirty="0">
                <a:latin typeface="微软雅黑" panose="020B0503020204020204" pitchFamily="34" charset="-122"/>
                <a:ea typeface="微软雅黑" panose="020B0503020204020204" pitchFamily="34" charset="-122"/>
              </a:rPr>
              <a:t>个测试数据中，共有约</a:t>
            </a:r>
            <a:r>
              <a:rPr lang="en-US" altLang="zh-CN" sz="2400" dirty="0">
                <a:latin typeface="微软雅黑" panose="020B0503020204020204" pitchFamily="34" charset="-122"/>
                <a:ea typeface="微软雅黑" panose="020B0503020204020204" pitchFamily="34" charset="-122"/>
              </a:rPr>
              <a:t>1117</a:t>
            </a:r>
            <a:r>
              <a:rPr lang="zh-CN" altLang="en-US" sz="2400" dirty="0">
                <a:latin typeface="微软雅黑" panose="020B0503020204020204" pitchFamily="34" charset="-122"/>
                <a:ea typeface="微软雅黑" panose="020B0503020204020204" pitchFamily="34" charset="-122"/>
              </a:rPr>
              <a:t>个数据预测正确，</a:t>
            </a:r>
            <a:r>
              <a:rPr lang="en-US" altLang="zh-CN" sz="2400" dirty="0">
                <a:latin typeface="微软雅黑" panose="020B0503020204020204" pitchFamily="34" charset="-122"/>
                <a:ea typeface="微软雅黑" panose="020B0503020204020204" pitchFamily="34" charset="-122"/>
              </a:rPr>
              <a:t>283</a:t>
            </a:r>
            <a:r>
              <a:rPr lang="zh-CN" altLang="en-US" sz="2400" dirty="0">
                <a:latin typeface="微软雅黑" panose="020B0503020204020204" pitchFamily="34" charset="-122"/>
                <a:ea typeface="微软雅黑" panose="020B0503020204020204" pitchFamily="34" charset="-122"/>
              </a:rPr>
              <a:t>个数据预测错误。</a:t>
            </a:r>
            <a:endParaRPr lang="en-US" altLang="zh-CN" sz="2400" dirty="0" smtClean="0">
              <a:latin typeface="微软雅黑" panose="020B0503020204020204" pitchFamily="34" charset="-122"/>
              <a:ea typeface="微软雅黑" panose="020B0503020204020204" pitchFamily="34"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466" y="3041272"/>
            <a:ext cx="5567068" cy="935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6406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1 - </a:t>
            </a:r>
            <a:r>
              <a:rPr lang="zh-CN" altLang="en-US" sz="2400" dirty="0">
                <a:latin typeface="微软雅黑" panose="020B0503020204020204" pitchFamily="34" charset="-122"/>
                <a:ea typeface="微软雅黑" panose="020B0503020204020204" pitchFamily="34" charset="-122"/>
              </a:rPr>
              <a:t>预测数据</a:t>
            </a:r>
            <a:r>
              <a:rPr lang="zh-CN" altLang="en-US" sz="2400" dirty="0" smtClean="0">
                <a:latin typeface="微软雅黑" panose="020B0503020204020204" pitchFamily="34" charset="-122"/>
                <a:ea typeface="微软雅黑" panose="020B0503020204020204" pitchFamily="34" charset="-122"/>
              </a:rPr>
              <a:t>结果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除了通过</a:t>
            </a:r>
            <a:r>
              <a:rPr lang="en-US" altLang="zh-CN" sz="2400" dirty="0" err="1">
                <a:latin typeface="微软雅黑" panose="020B0503020204020204" pitchFamily="34" charset="-122"/>
                <a:ea typeface="微软雅黑" panose="020B0503020204020204" pitchFamily="34" charset="-122"/>
              </a:rPr>
              <a:t>accuracy_score</a:t>
            </a:r>
            <a:r>
              <a:rPr lang="zh-CN" altLang="en-US" sz="2400" dirty="0">
                <a:latin typeface="微软雅黑" panose="020B0503020204020204" pitchFamily="34" charset="-122"/>
                <a:ea typeface="微软雅黑" panose="020B0503020204020204" pitchFamily="34" charset="-122"/>
              </a:rPr>
              <a:t>函数外，我们还可以通过模型自带的</a:t>
            </a:r>
            <a:r>
              <a:rPr lang="en-US" altLang="zh-CN" sz="2400" dirty="0">
                <a:latin typeface="微软雅黑" panose="020B0503020204020204" pitchFamily="34" charset="-122"/>
                <a:ea typeface="微软雅黑" panose="020B0503020204020204" pitchFamily="34" charset="-122"/>
              </a:rPr>
              <a:t>score</a:t>
            </a:r>
            <a:r>
              <a:rPr lang="zh-CN" altLang="en-US" sz="2400" dirty="0">
                <a:latin typeface="微软雅黑" panose="020B0503020204020204" pitchFamily="34" charset="-122"/>
                <a:ea typeface="微软雅黑" panose="020B0503020204020204" pitchFamily="34" charset="-122"/>
              </a:rPr>
              <a:t>函数来获取准确度评分，代码如下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将其打印，结果同样为</a:t>
            </a:r>
            <a:r>
              <a:rPr lang="en-US" altLang="zh-CN" sz="2400" dirty="0" smtClean="0">
                <a:latin typeface="微软雅黑" panose="020B0503020204020204" pitchFamily="34" charset="-122"/>
                <a:ea typeface="微软雅黑" panose="020B0503020204020204" pitchFamily="34" charset="-122"/>
              </a:rPr>
              <a:t>0.7977</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1433" y="3570260"/>
            <a:ext cx="3589133" cy="608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05589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2 - </a:t>
            </a:r>
            <a:r>
              <a:rPr lang="zh-CN" altLang="en-US" sz="2400" dirty="0">
                <a:latin typeface="微软雅黑" panose="020B0503020204020204" pitchFamily="34" charset="-122"/>
                <a:ea typeface="微软雅黑" panose="020B0503020204020204" pitchFamily="34" charset="-122"/>
              </a:rPr>
              <a:t>预测</a:t>
            </a:r>
            <a:r>
              <a:rPr lang="zh-CN" altLang="en-US" sz="2400" dirty="0" smtClean="0">
                <a:latin typeface="微软雅黑" panose="020B0503020204020204" pitchFamily="34" charset="-122"/>
                <a:ea typeface="微软雅黑" panose="020B0503020204020204" pitchFamily="34" charset="-122"/>
              </a:rPr>
              <a:t>概率</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逻辑回归模型的本质其实是预测概率，而不是直接预测是属于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具体的类别，那么通过如下代码就可以获取概率值：</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747" y="3722911"/>
            <a:ext cx="5016506" cy="573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23848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892629" y="2104571"/>
                <a:ext cx="10406743" cy="341632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4.1.1 </a:t>
                </a:r>
                <a:r>
                  <a:rPr lang="zh-CN" altLang="en-US" sz="2400" b="1" dirty="0">
                    <a:latin typeface="微软雅黑" panose="020B0503020204020204" pitchFamily="34" charset="-122"/>
                    <a:ea typeface="微软雅黑" panose="020B0503020204020204" pitchFamily="34" charset="-122"/>
                  </a:rPr>
                  <a:t>逻辑回归模型的数学原理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逻辑回归模型的</a:t>
                </a:r>
                <a:r>
                  <a:rPr lang="zh-CN" altLang="en-US" sz="2400" dirty="0" smtClean="0">
                    <a:latin typeface="微软雅黑" panose="020B0503020204020204" pitchFamily="34" charset="-122"/>
                    <a:ea typeface="微软雅黑" panose="020B0503020204020204" pitchFamily="34" charset="-122"/>
                  </a:rPr>
                  <a:t>算法</a:t>
                </a:r>
                <a:r>
                  <a:rPr lang="zh-CN" altLang="en-US" sz="2400" dirty="0">
                    <a:latin typeface="微软雅黑" panose="020B0503020204020204" pitchFamily="34" charset="-122"/>
                    <a:ea typeface="微软雅黑" panose="020B0503020204020204" pitchFamily="34" charset="-122"/>
                  </a:rPr>
                  <a:t>原理中同样涉及了之前线性回归模型中学习到的线性回归方程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微软雅黑" panose="020B0503020204020204" pitchFamily="34" charset="-122"/>
                        </a:rPr>
                        <m:t>𝑦</m:t>
                      </m:r>
                      <m:r>
                        <a:rPr lang="en-US" altLang="zh-CN" sz="2400" b="0" i="1" dirty="0" smtClean="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𝑘</m:t>
                          </m:r>
                        </m:e>
                        <m:sub>
                          <m:r>
                            <a:rPr lang="en-US" altLang="zh-CN" sz="2400" b="0" i="1" dirty="0" smtClean="0">
                              <a:latin typeface="Cambria Math"/>
                              <a:ea typeface="微软雅黑" panose="020B0503020204020204" pitchFamily="34" charset="-122"/>
                            </a:rPr>
                            <m:t>0</m:t>
                          </m:r>
                        </m:sub>
                      </m:sSub>
                      <m:r>
                        <a:rPr lang="en-US" altLang="zh-CN" sz="2400" b="0" i="1" dirty="0" smtClean="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𝑘</m:t>
                          </m:r>
                        </m:e>
                        <m:sub>
                          <m:r>
                            <a:rPr lang="en-US" altLang="zh-CN" sz="2400" b="0" i="1" dirty="0" smtClean="0">
                              <a:latin typeface="Cambria Math"/>
                              <a:ea typeface="微软雅黑" panose="020B0503020204020204" pitchFamily="34" charset="-122"/>
                            </a:rPr>
                            <m:t>1</m:t>
                          </m:r>
                        </m:sub>
                      </m:sSub>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𝑥</m:t>
                          </m:r>
                        </m:e>
                        <m:sub>
                          <m:r>
                            <a:rPr lang="en-US" altLang="zh-CN" sz="2400" b="0" i="1" dirty="0" smtClean="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𝑘</m:t>
                          </m:r>
                        </m:e>
                        <m:sub>
                          <m:r>
                            <a:rPr lang="en-US" altLang="zh-CN" sz="2400" b="0" i="1" dirty="0" smtClean="0">
                              <a:latin typeface="Cambria Math"/>
                              <a:ea typeface="微软雅黑" panose="020B0503020204020204" pitchFamily="34" charset="-122"/>
                            </a:rPr>
                            <m:t>2</m:t>
                          </m:r>
                        </m:sub>
                      </m:sSub>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b="0" i="1" dirty="0" smtClean="0">
                              <a:latin typeface="Cambria Math"/>
                              <a:ea typeface="微软雅黑" panose="020B0503020204020204" pitchFamily="34" charset="-122"/>
                            </a:rPr>
                            <m:t>2</m:t>
                          </m:r>
                        </m:sub>
                      </m:sSub>
                      <m:r>
                        <a:rPr lang="en-US" altLang="zh-CN" sz="2400" i="1" dirty="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m:t>
                      </m:r>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𝑘</m:t>
                          </m:r>
                        </m:e>
                        <m:sub>
                          <m:r>
                            <a:rPr lang="en-US" altLang="zh-CN" sz="2400" b="0" i="1" dirty="0" smtClean="0">
                              <a:latin typeface="Cambria Math"/>
                              <a:ea typeface="微软雅黑" panose="020B0503020204020204" pitchFamily="34" charset="-122"/>
                            </a:rPr>
                            <m:t>𝑛</m:t>
                          </m:r>
                        </m:sub>
                      </m:sSub>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b="0" i="1" dirty="0" smtClean="0">
                              <a:latin typeface="Cambria Math"/>
                              <a:ea typeface="微软雅黑" panose="020B0503020204020204" pitchFamily="34" charset="-122"/>
                            </a:rPr>
                            <m:t>𝑛</m:t>
                          </m:r>
                        </m:sub>
                      </m:sSub>
                    </m:oMath>
                  </m:oMathPara>
                </a14:m>
                <a:endParaRPr lang="en-US" altLang="zh-CN" sz="2400" i="1" dirty="0" smtClean="0">
                  <a:latin typeface="微软雅黑" panose="020B0503020204020204" pitchFamily="34" charset="-122"/>
                  <a:ea typeface="微软雅黑" panose="020B0503020204020204" pitchFamily="34" charset="-122"/>
                </a:endParaRPr>
              </a:p>
              <a:p>
                <a:endParaRPr lang="en-US" altLang="zh-CN" sz="2400" i="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上面这个方程是预测连续变量的，其取值范围属为负无穷到正无穷，而逻辑回归模型是用来预测类别的，比如它预测某物品是属于</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类还是</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类，它本质预测的是属于</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类或者</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类的概率，而概率的取值范围是</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，因此我们不能直接用线性回归方程来预测</a:t>
                </a:r>
                <a:r>
                  <a:rPr lang="zh-CN" altLang="en-US" sz="2400" dirty="0" smtClean="0">
                    <a:latin typeface="微软雅黑" panose="020B0503020204020204" pitchFamily="34" charset="-122"/>
                    <a:ea typeface="微软雅黑" panose="020B0503020204020204" pitchFamily="34" charset="-122"/>
                  </a:rPr>
                  <a:t>概率</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892629" y="2104571"/>
                <a:ext cx="10406743" cy="3416320"/>
              </a:xfrm>
              <a:prstGeom prst="rect">
                <a:avLst/>
              </a:prstGeom>
              <a:blipFill rotWithShape="1">
                <a:blip r:embed="rId2"/>
                <a:stretch>
                  <a:fillRect l="-878" t="-1426" r="-234" b="-30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94361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8" y="1840943"/>
            <a:ext cx="10406743"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2 - </a:t>
            </a:r>
            <a:r>
              <a:rPr lang="zh-CN" altLang="en-US" sz="2400" dirty="0">
                <a:latin typeface="微软雅黑" panose="020B0503020204020204" pitchFamily="34" charset="-122"/>
                <a:ea typeface="微软雅黑" panose="020B0503020204020204" pitchFamily="34" charset="-122"/>
              </a:rPr>
              <a:t>预测</a:t>
            </a:r>
            <a:r>
              <a:rPr lang="zh-CN" altLang="en-US" sz="2400" dirty="0" smtClean="0">
                <a:latin typeface="微软雅黑" panose="020B0503020204020204" pitchFamily="34" charset="-122"/>
                <a:ea typeface="微软雅黑" panose="020B0503020204020204" pitchFamily="34" charset="-122"/>
              </a:rPr>
              <a:t>概率</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数组</a:t>
            </a:r>
            <a:r>
              <a:rPr lang="zh-CN" altLang="en-US" sz="2400" dirty="0">
                <a:latin typeface="微软雅黑" panose="020B0503020204020204" pitchFamily="34" charset="-122"/>
                <a:ea typeface="微软雅黑" panose="020B0503020204020204" pitchFamily="34" charset="-122"/>
              </a:rPr>
              <a:t>左列是不流失（分类为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）概率，右侧是流失（分类为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）概率。或者通过如下代码进行更加美观的整理：</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通过打印</a:t>
            </a:r>
            <a:r>
              <a:rPr lang="en-US" altLang="zh-CN" sz="2400" dirty="0" err="1">
                <a:latin typeface="微软雅黑" panose="020B0503020204020204" pitchFamily="34" charset="-122"/>
                <a:ea typeface="微软雅黑" panose="020B0503020204020204" pitchFamily="34" charset="-122"/>
              </a:rPr>
              <a:t>a.head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查看前</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行</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结果</a:t>
            </a:r>
            <a:r>
              <a:rPr lang="zh-CN" altLang="en-US" sz="2400" dirty="0">
                <a:latin typeface="微软雅黑" panose="020B0503020204020204" pitchFamily="34" charset="-122"/>
                <a:ea typeface="微软雅黑" panose="020B0503020204020204" pitchFamily="34" charset="-122"/>
              </a:rPr>
              <a:t>如下：</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628" y="3364437"/>
            <a:ext cx="7726954" cy="5837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1279309395"/>
              </p:ext>
            </p:extLst>
          </p:nvPr>
        </p:nvGraphicFramePr>
        <p:xfrm>
          <a:off x="5395685" y="4061097"/>
          <a:ext cx="5257800" cy="2651760"/>
        </p:xfrm>
        <a:graphic>
          <a:graphicData uri="http://schemas.openxmlformats.org/drawingml/2006/table">
            <a:tbl>
              <a:tblPr/>
              <a:tblGrid>
                <a:gridCol w="2628900"/>
                <a:gridCol w="2628900"/>
              </a:tblGrid>
              <a:tr h="285750">
                <a:tc>
                  <a:txBody>
                    <a:bodyPr/>
                    <a:lstStyle/>
                    <a:p>
                      <a:pPr algn="ctr" fontAlgn="t"/>
                      <a:r>
                        <a:rPr lang="zh-CN" altLang="en-US" sz="2400" b="1" dirty="0">
                          <a:effectLst/>
                          <a:latin typeface="微软雅黑" panose="020B0503020204020204" pitchFamily="34" charset="-122"/>
                          <a:ea typeface="微软雅黑" panose="020B0503020204020204" pitchFamily="34" charset="-122"/>
                        </a:rPr>
                        <a:t>不流失概率</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t"/>
                      <a:r>
                        <a:rPr lang="zh-CN" altLang="en-US" sz="2400" b="1" dirty="0">
                          <a:effectLst/>
                          <a:latin typeface="微软雅黑" panose="020B0503020204020204" pitchFamily="34" charset="-122"/>
                          <a:ea typeface="微软雅黑" panose="020B0503020204020204" pitchFamily="34" charset="-122"/>
                        </a:rPr>
                        <a:t>流失概率</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0.82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0.18</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0.84</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0.16</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0.80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0.20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0.63</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0.37</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0.62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0.38</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671874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TextBox 1"/>
              <p:cNvSpPr txBox="1"/>
              <p:nvPr/>
            </p:nvSpPr>
            <p:spPr>
              <a:xfrm>
                <a:off x="892628" y="1840943"/>
                <a:ext cx="10406743" cy="338387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查看</a:t>
                </a:r>
                <a:r>
                  <a:rPr lang="zh-CN" altLang="en-US" sz="2400" dirty="0">
                    <a:latin typeface="微软雅黑" panose="020B0503020204020204" pitchFamily="34" charset="-122"/>
                    <a:ea typeface="微软雅黑" panose="020B0503020204020204" pitchFamily="34" charset="-122"/>
                  </a:rPr>
                  <a:t>逻辑</a:t>
                </a:r>
                <a:r>
                  <a:rPr lang="zh-CN" altLang="en-US" sz="2400" dirty="0" smtClean="0">
                    <a:latin typeface="微软雅黑" panose="020B0503020204020204" pitchFamily="34" charset="-122"/>
                    <a:ea typeface="微软雅黑" panose="020B0503020204020204" pitchFamily="34" charset="-122"/>
                  </a:rPr>
                  <a:t>回归系数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这里共有</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个特征变量，所以其预测</a:t>
                </a:r>
                <a:r>
                  <a:rPr lang="en-US" altLang="zh-CN" sz="2400" dirty="0">
                    <a:latin typeface="微软雅黑" panose="020B0503020204020204" pitchFamily="34" charset="-122"/>
                    <a:ea typeface="微软雅黑" panose="020B0503020204020204" pitchFamily="34" charset="-122"/>
                  </a:rPr>
                  <a:t>y=1</a:t>
                </a:r>
                <a:r>
                  <a:rPr lang="zh-CN" altLang="en-US" sz="2400" dirty="0">
                    <a:latin typeface="微软雅黑" panose="020B0503020204020204" pitchFamily="34" charset="-122"/>
                    <a:ea typeface="微软雅黑" panose="020B0503020204020204" pitchFamily="34" charset="-122"/>
                  </a:rPr>
                  <a:t>的概率</a:t>
                </a:r>
                <a:r>
                  <a:rPr lang="en-US" altLang="zh-CN" sz="2400" dirty="0">
                    <a:latin typeface="微软雅黑" panose="020B0503020204020204" pitchFamily="34" charset="-122"/>
                    <a:ea typeface="微软雅黑" panose="020B0503020204020204" pitchFamily="34" charset="-122"/>
                  </a:rPr>
                  <a:t>P</a:t>
                </a:r>
                <a:r>
                  <a:rPr lang="zh-CN" altLang="en-US" sz="2400" dirty="0">
                    <a:latin typeface="微软雅黑" panose="020B0503020204020204" pitchFamily="34" charset="-122"/>
                    <a:ea typeface="微软雅黑" panose="020B0503020204020204" pitchFamily="34" charset="-122"/>
                  </a:rPr>
                  <a:t>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i="1">
                          <a:latin typeface="Cambria Math"/>
                          <a:ea typeface="微软雅黑" panose="020B0503020204020204" pitchFamily="34" charset="-122"/>
                        </a:rPr>
                        <m:t>𝑃</m:t>
                      </m:r>
                      <m:r>
                        <a:rPr lang="en-US" altLang="zh-CN" sz="2400" i="1">
                          <a:latin typeface="Cambria Math"/>
                          <a:ea typeface="微软雅黑" panose="020B0503020204020204" pitchFamily="34" charset="-122"/>
                        </a:rPr>
                        <m:t>=</m:t>
                      </m:r>
                      <m:f>
                        <m:fPr>
                          <m:ctrlPr>
                            <a:rPr lang="en-US" altLang="zh-CN" sz="2400" i="1">
                              <a:latin typeface="Cambria Math"/>
                              <a:ea typeface="微软雅黑" panose="020B0503020204020204" pitchFamily="34" charset="-122"/>
                            </a:rPr>
                          </m:ctrlPr>
                        </m:fPr>
                        <m:num>
                          <m:r>
                            <a:rPr lang="en-US" altLang="zh-CN" sz="2400" i="1">
                              <a:latin typeface="Cambria Math"/>
                              <a:ea typeface="微软雅黑" panose="020B0503020204020204" pitchFamily="34" charset="-122"/>
                            </a:rPr>
                            <m:t>1</m:t>
                          </m:r>
                        </m:num>
                        <m:den>
                          <m:r>
                            <a:rPr lang="en-US" altLang="zh-CN" sz="2400" i="1">
                              <a:latin typeface="Cambria Math"/>
                              <a:ea typeface="微软雅黑" panose="020B0503020204020204" pitchFamily="34" charset="-122"/>
                            </a:rPr>
                            <m:t>1+</m:t>
                          </m:r>
                          <m:sSup>
                            <m:sSupPr>
                              <m:ctrlPr>
                                <a:rPr lang="en-US" altLang="zh-CN" sz="2400" i="1">
                                  <a:latin typeface="Cambria Math"/>
                                  <a:ea typeface="微软雅黑" panose="020B0503020204020204" pitchFamily="34" charset="-122"/>
                                </a:rPr>
                              </m:ctrlPr>
                            </m:sSupPr>
                            <m:e>
                              <m:r>
                                <a:rPr lang="en-US" altLang="zh-CN" sz="2400" i="1">
                                  <a:latin typeface="Cambria Math"/>
                                  <a:ea typeface="微软雅黑" panose="020B0503020204020204" pitchFamily="34" charset="-122"/>
                                </a:rPr>
                                <m:t>𝑒</m:t>
                              </m:r>
                            </m:e>
                            <m:sup>
                              <m:r>
                                <a:rPr lang="en-US" altLang="zh-CN" sz="2400" i="1">
                                  <a:latin typeface="Cambria Math"/>
                                  <a:ea typeface="微软雅黑" panose="020B0503020204020204" pitchFamily="34" charset="-122"/>
                                </a:rPr>
                                <m:t>−(</m:t>
                              </m:r>
                              <m:r>
                                <a:rPr lang="en-US" altLang="zh-CN" sz="2400" i="1">
                                  <a:latin typeface="Cambria Math"/>
                                  <a:ea typeface="微软雅黑" panose="020B0503020204020204" pitchFamily="34" charset="-122"/>
                                </a:rPr>
                                <m:t>−4.60</m:t>
                              </m:r>
                              <m:r>
                                <a:rPr lang="en-US" altLang="zh-CN" sz="2400" i="1" dirty="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𝑘</m:t>
                                  </m:r>
                                </m:e>
                                <m:sub>
                                  <m:r>
                                    <a:rPr lang="en-US" altLang="zh-CN" sz="2400" b="0" i="1" dirty="0" smtClean="0">
                                      <a:latin typeface="Cambria Math"/>
                                      <a:ea typeface="微软雅黑" panose="020B0503020204020204" pitchFamily="34" charset="-122"/>
                                    </a:rPr>
                                    <m:t>1</m:t>
                                  </m:r>
                                </m:sub>
                              </m:sSub>
                              <m:r>
                                <a:rPr lang="en-US" altLang="zh-CN" sz="2400" i="1" dirty="0">
                                  <a:latin typeface="Cambria Math"/>
                                  <a:ea typeface="Cambria Math"/>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𝑘</m:t>
                                  </m:r>
                                </m:e>
                                <m:sub>
                                  <m:r>
                                    <a:rPr lang="en-US" altLang="zh-CN" sz="2400" b="0" i="1" dirty="0" smtClean="0">
                                      <a:latin typeface="Cambria Math"/>
                                      <a:ea typeface="微软雅黑" panose="020B0503020204020204" pitchFamily="34" charset="-122"/>
                                    </a:rPr>
                                    <m:t>2</m:t>
                                  </m:r>
                                </m:sub>
                              </m:sSub>
                              <m:r>
                                <a:rPr lang="en-US" altLang="zh-CN" sz="2400" i="1" dirty="0">
                                  <a:latin typeface="Cambria Math"/>
                                  <a:ea typeface="Cambria Math"/>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i="1" dirty="0">
                                      <a:latin typeface="Cambria Math"/>
                                      <a:ea typeface="微软雅黑" panose="020B0503020204020204" pitchFamily="34" charset="-122"/>
                                    </a:rPr>
                                    <m:t>2</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𝑘</m:t>
                                  </m:r>
                                </m:e>
                                <m:sub>
                                  <m:r>
                                    <a:rPr lang="en-US" altLang="zh-CN" sz="2400" b="0" i="1" dirty="0" smtClean="0">
                                      <a:latin typeface="Cambria Math"/>
                                      <a:ea typeface="微软雅黑" panose="020B0503020204020204" pitchFamily="34" charset="-122"/>
                                    </a:rPr>
                                    <m:t>3</m:t>
                                  </m:r>
                                </m:sub>
                              </m:sSub>
                              <m:r>
                                <a:rPr lang="en-US" altLang="zh-CN" sz="2400" i="1" dirty="0">
                                  <a:latin typeface="Cambria Math"/>
                                  <a:ea typeface="Cambria Math"/>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b="0" i="1" dirty="0" smtClean="0">
                                      <a:latin typeface="Cambria Math"/>
                                      <a:ea typeface="微软雅黑" panose="020B0503020204020204" pitchFamily="34" charset="-122"/>
                                    </a:rPr>
                                    <m:t>3</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𝑘</m:t>
                                  </m:r>
                                </m:e>
                                <m:sub>
                                  <m:r>
                                    <a:rPr lang="en-US" altLang="zh-CN" sz="2400" b="0" i="1" dirty="0" smtClean="0">
                                      <a:latin typeface="Cambria Math"/>
                                      <a:ea typeface="微软雅黑" panose="020B0503020204020204" pitchFamily="34" charset="-122"/>
                                    </a:rPr>
                                    <m:t>4</m:t>
                                  </m:r>
                                </m:sub>
                              </m:sSub>
                              <m:r>
                                <a:rPr lang="en-US" altLang="zh-CN" sz="2400" i="1" dirty="0">
                                  <a:latin typeface="Cambria Math"/>
                                  <a:ea typeface="Cambria Math"/>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b="0" i="1" dirty="0" smtClean="0">
                                      <a:latin typeface="Cambria Math"/>
                                      <a:ea typeface="微软雅黑" panose="020B0503020204020204" pitchFamily="34" charset="-122"/>
                                    </a:rPr>
                                    <m:t>4</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𝑘</m:t>
                                  </m:r>
                                </m:e>
                                <m:sub>
                                  <m:r>
                                    <a:rPr lang="en-US" altLang="zh-CN" sz="2400" b="0" i="1" dirty="0" smtClean="0">
                                      <a:latin typeface="Cambria Math"/>
                                      <a:ea typeface="微软雅黑" panose="020B0503020204020204" pitchFamily="34" charset="-122"/>
                                    </a:rPr>
                                    <m:t>5</m:t>
                                  </m:r>
                                </m:sub>
                              </m:sSub>
                              <m:r>
                                <a:rPr lang="en-US" altLang="zh-CN" sz="2400" i="1" dirty="0">
                                  <a:latin typeface="Cambria Math"/>
                                  <a:ea typeface="Cambria Math"/>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b="0" i="1" dirty="0" smtClean="0">
                                      <a:latin typeface="Cambria Math"/>
                                      <a:ea typeface="微软雅黑" panose="020B0503020204020204" pitchFamily="34" charset="-122"/>
                                    </a:rPr>
                                    <m:t>5</m:t>
                                  </m:r>
                                </m:sub>
                              </m:sSub>
                              <m:r>
                                <a:rPr lang="en-US" altLang="zh-CN" sz="2400" i="1" dirty="0">
                                  <a:latin typeface="Cambria Math"/>
                                  <a:ea typeface="微软雅黑" panose="020B0503020204020204" pitchFamily="34" charset="-122"/>
                                </a:rPr>
                                <m:t>) </m:t>
                              </m:r>
                            </m:sup>
                          </m:sSup>
                          <m:r>
                            <a:rPr lang="en-US" altLang="zh-CN" sz="2400" i="1" dirty="0">
                              <a:latin typeface="Cambria Math"/>
                              <a:ea typeface="微软雅黑" panose="020B0503020204020204" pitchFamily="34" charset="-122"/>
                            </a:rPr>
                            <m:t> </m:t>
                          </m:r>
                        </m:den>
                      </m:f>
                    </m:oMath>
                  </m:oMathPara>
                </a14:m>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通过以下代码可以查看上面公式中的系数和截距</a:t>
                </a:r>
                <a:r>
                  <a:rPr lang="zh-CN" altLang="en-US" sz="2400" dirty="0" smtClean="0">
                    <a:latin typeface="微软雅黑" panose="020B0503020204020204" pitchFamily="34" charset="-122"/>
                    <a:ea typeface="微软雅黑" panose="020B0503020204020204" pitchFamily="34" charset="-122"/>
                  </a:rPr>
                  <a:t>项</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mc:Choice>
        <mc:Fallback>
          <p:sp>
            <p:nvSpPr>
              <p:cNvPr id="2" name="TextBox 1"/>
              <p:cNvSpPr txBox="1">
                <a:spLocks noRot="1" noChangeAspect="1" noMove="1" noResize="1" noEditPoints="1" noAdjustHandles="1" noChangeArrowheads="1" noChangeShapeType="1" noTextEdit="1"/>
              </p:cNvSpPr>
              <p:nvPr/>
            </p:nvSpPr>
            <p:spPr>
              <a:xfrm>
                <a:off x="892628" y="1840943"/>
                <a:ext cx="10406743" cy="3383875"/>
              </a:xfrm>
              <a:prstGeom prst="rect">
                <a:avLst/>
              </a:prstGeom>
              <a:blipFill rotWithShape="1">
                <a:blip r:embed="rId2"/>
                <a:stretch>
                  <a:fillRect l="-878" t="-1441"/>
                </a:stretch>
              </a:blipFill>
            </p:spPr>
            <p:txBody>
              <a:bodyPr/>
              <a:lstStyle/>
              <a:p>
                <a:r>
                  <a:rPr lang="zh-CN" altLang="en-US">
                    <a:noFill/>
                  </a:rPr>
                  <a:t> </a:t>
                </a:r>
              </a:p>
            </p:txBody>
          </p:sp>
        </mc:Fallback>
      </mc:AlternateContent>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5368" y="4290993"/>
            <a:ext cx="4421262" cy="103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67166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7" y="1840943"/>
            <a:ext cx="10406743" cy="415498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查看</a:t>
            </a:r>
            <a:r>
              <a:rPr lang="zh-CN" altLang="en-US" sz="2400" dirty="0">
                <a:latin typeface="微软雅黑" panose="020B0503020204020204" pitchFamily="34" charset="-122"/>
                <a:ea typeface="微软雅黑" panose="020B0503020204020204" pitchFamily="34" charset="-122"/>
              </a:rPr>
              <a:t>逻辑</a:t>
            </a:r>
            <a:r>
              <a:rPr lang="zh-CN" altLang="en-US" sz="2400" dirty="0" smtClean="0">
                <a:latin typeface="微软雅黑" panose="020B0503020204020204" pitchFamily="34" charset="-122"/>
                <a:ea typeface="微软雅黑" panose="020B0503020204020204" pitchFamily="34" charset="-122"/>
              </a:rPr>
              <a:t>回归系数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获取</a:t>
            </a:r>
            <a:r>
              <a:rPr lang="zh-CN" altLang="en-US" sz="2400" dirty="0">
                <a:latin typeface="微软雅黑" panose="020B0503020204020204" pitchFamily="34" charset="-122"/>
                <a:ea typeface="微软雅黑" panose="020B0503020204020204" pitchFamily="34" charset="-122"/>
              </a:rPr>
              <a:t>结果如下所</a:t>
            </a:r>
            <a:r>
              <a:rPr lang="zh-CN" altLang="en-US" sz="2400" dirty="0" smtClean="0">
                <a:latin typeface="微软雅黑" panose="020B0503020204020204" pitchFamily="34" charset="-122"/>
                <a:ea typeface="微软雅黑" panose="020B0503020204020204" pitchFamily="34" charset="-122"/>
              </a:rPr>
              <a:t>示</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4.2.3</a:t>
            </a:r>
            <a:r>
              <a:rPr lang="zh-CN" altLang="en-US" sz="2400" dirty="0">
                <a:latin typeface="微软雅黑" panose="020B0503020204020204" pitchFamily="34" charset="-122"/>
                <a:ea typeface="微软雅黑" panose="020B0503020204020204" pitchFamily="34" charset="-122"/>
              </a:rPr>
              <a:t>节我们查看了测试集数据，其中第一条测试集数据如下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7643" y="3041272"/>
            <a:ext cx="6436709" cy="1031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2173019699"/>
              </p:ext>
            </p:extLst>
          </p:nvPr>
        </p:nvGraphicFramePr>
        <p:xfrm>
          <a:off x="217713" y="4893346"/>
          <a:ext cx="11263088" cy="1249680"/>
        </p:xfrm>
        <a:graphic>
          <a:graphicData uri="http://schemas.openxmlformats.org/drawingml/2006/table">
            <a:tbl>
              <a:tblPr>
                <a:tableStyleId>{2D5ABB26-0587-4C30-8999-92F81FD0307C}</a:tableStyleId>
              </a:tblPr>
              <a:tblGrid>
                <a:gridCol w="1061016"/>
                <a:gridCol w="1493500"/>
                <a:gridCol w="2452914"/>
                <a:gridCol w="2090057"/>
                <a:gridCol w="1625600"/>
                <a:gridCol w="1756229"/>
                <a:gridCol w="783772"/>
              </a:tblGrid>
              <a:tr h="466725">
                <a:tc>
                  <a:txBody>
                    <a:bodyPr/>
                    <a:lstStyle/>
                    <a:p>
                      <a:endParaRPr lang="zh-CN" altLang="en-US"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smtClean="0">
                          <a:effectLst/>
                          <a:latin typeface="微软雅黑" panose="020B0503020204020204" pitchFamily="34" charset="-122"/>
                          <a:ea typeface="微软雅黑" panose="020B0503020204020204" pitchFamily="34" charset="-122"/>
                        </a:rPr>
                        <a:t>账户</a:t>
                      </a:r>
                      <a:r>
                        <a:rPr lang="zh-CN" altLang="en-US" sz="2400" dirty="0">
                          <a:effectLst/>
                          <a:latin typeface="微软雅黑" panose="020B0503020204020204" pitchFamily="34" charset="-122"/>
                          <a:ea typeface="微软雅黑" panose="020B0503020204020204" pitchFamily="34" charset="-122"/>
                        </a:rPr>
                        <a:t>资金</a:t>
                      </a:r>
                      <a:r>
                        <a:rPr lang="en-US" altLang="zh-CN" sz="2400" dirty="0">
                          <a:effectLst/>
                          <a:latin typeface="微软雅黑" panose="020B0503020204020204" pitchFamily="34" charset="-122"/>
                          <a:ea typeface="微软雅黑" panose="020B0503020204020204" pitchFamily="34" charset="-122"/>
                        </a:rPr>
                        <a:t>(</a:t>
                      </a:r>
                      <a:r>
                        <a:rPr lang="zh-CN" altLang="en-US" sz="2400" dirty="0">
                          <a:effectLst/>
                          <a:latin typeface="微软雅黑" panose="020B0503020204020204" pitchFamily="34" charset="-122"/>
                          <a:ea typeface="微软雅黑" panose="020B0503020204020204" pitchFamily="34" charset="-122"/>
                        </a:rPr>
                        <a:t>元</a:t>
                      </a:r>
                      <a:r>
                        <a:rPr lang="en-US" altLang="zh-CN" sz="2400" dirty="0">
                          <a:effectLst/>
                          <a:latin typeface="微软雅黑" panose="020B0503020204020204" pitchFamily="34" charset="-122"/>
                          <a:ea typeface="微软雅黑" panose="020B0503020204020204" pitchFamily="34" charset="-122"/>
                        </a:rPr>
                        <a:t>)</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最后一次交易距今时间（天）</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上月交易佣金（元）</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累计交易佣金（元）</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本券商使用时长（年）</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是否流失</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pPr algn="ctr" fontAlgn="t"/>
                      <a:r>
                        <a:rPr lang="en-US" altLang="zh-CN" sz="2400">
                          <a:effectLst/>
                          <a:latin typeface="微软雅黑" panose="020B0503020204020204" pitchFamily="34" charset="-122"/>
                          <a:ea typeface="微软雅黑" panose="020B0503020204020204" pitchFamily="34" charset="-122"/>
                        </a:rPr>
                        <a:t>3381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318867.5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20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399.25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5320.75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3028337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6" y="1839124"/>
            <a:ext cx="10406743"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查看</a:t>
            </a:r>
            <a:r>
              <a:rPr lang="zh-CN" altLang="en-US" sz="2400" dirty="0">
                <a:latin typeface="微软雅黑" panose="020B0503020204020204" pitchFamily="34" charset="-122"/>
                <a:ea typeface="微软雅黑" panose="020B0503020204020204" pitchFamily="34" charset="-122"/>
              </a:rPr>
              <a:t>逻辑</a:t>
            </a:r>
            <a:r>
              <a:rPr lang="zh-CN" altLang="en-US" sz="2400" dirty="0" smtClean="0">
                <a:latin typeface="微软雅黑" panose="020B0503020204020204" pitchFamily="34" charset="-122"/>
                <a:ea typeface="微软雅黑" panose="020B0503020204020204" pitchFamily="34" charset="-122"/>
              </a:rPr>
              <a:t>回归系数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4.1.3</a:t>
            </a:r>
            <a:r>
              <a:rPr lang="zh-CN" altLang="en-US" sz="2400" dirty="0">
                <a:latin typeface="微软雅黑" panose="020B0503020204020204" pitchFamily="34" charset="-122"/>
                <a:ea typeface="微软雅黑" panose="020B0503020204020204" pitchFamily="34" charset="-122"/>
              </a:rPr>
              <a:t>节相关代码进行批量运算，其中</a:t>
            </a:r>
            <a:r>
              <a:rPr lang="en-US" altLang="zh-CN" sz="2400" dirty="0" err="1">
                <a:latin typeface="微软雅黑" panose="020B0503020204020204" pitchFamily="34" charset="-122"/>
                <a:ea typeface="微软雅黑" panose="020B0503020204020204" pitchFamily="34" charset="-122"/>
              </a:rPr>
              <a:t>np.exp</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用来进行指数运算（即</a:t>
            </a:r>
            <a:r>
              <a:rPr lang="en-US" altLang="zh-CN" sz="2400" dirty="0" err="1">
                <a:latin typeface="微软雅黑" panose="020B0503020204020204" pitchFamily="34" charset="-122"/>
                <a:ea typeface="微软雅黑" panose="020B0503020204020204" pitchFamily="34" charset="-122"/>
              </a:rPr>
              <a:t>e^x</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np.dot()</a:t>
            </a:r>
            <a:r>
              <a:rPr lang="zh-CN" altLang="en-US" sz="2400" dirty="0">
                <a:latin typeface="微软雅黑" panose="020B0503020204020204" pitchFamily="34" charset="-122"/>
                <a:ea typeface="微软雅黑" panose="020B0503020204020204" pitchFamily="34" charset="-122"/>
              </a:rPr>
              <a:t>用来做数据点</a:t>
            </a:r>
            <a:r>
              <a:rPr lang="zh-CN" altLang="en-US" sz="2400" dirty="0" smtClean="0">
                <a:latin typeface="微软雅黑" panose="020B0503020204020204" pitchFamily="34" charset="-122"/>
                <a:ea typeface="微软雅黑" panose="020B0503020204020204" pitchFamily="34" charset="-122"/>
              </a:rPr>
              <a:t>乘，即将</a:t>
            </a:r>
            <a:r>
              <a:rPr lang="zh-CN" altLang="en-US" sz="2400" dirty="0">
                <a:latin typeface="微软雅黑" panose="020B0503020204020204" pitchFamily="34" charset="-122"/>
                <a:ea typeface="微软雅黑" panose="020B0503020204020204" pitchFamily="34" charset="-122"/>
              </a:rPr>
              <a:t>系数和特征值一一相乘，</a:t>
            </a:r>
            <a:r>
              <a:rPr lang="en-US" altLang="zh-CN" sz="2400" dirty="0" err="1">
                <a:latin typeface="微软雅黑" panose="020B0503020204020204" pitchFamily="34" charset="-122"/>
                <a:ea typeface="微软雅黑" panose="020B0503020204020204" pitchFamily="34" charset="-122"/>
              </a:rPr>
              <a:t>iloc</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用来选取</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的行数据</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572" y="4206791"/>
            <a:ext cx="7750855" cy="1555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8094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1547" y="540826"/>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4.2 </a:t>
            </a:r>
            <a:r>
              <a:rPr lang="zh-CN" altLang="en-US" sz="5000" b="1" dirty="0">
                <a:latin typeface="微软雅黑" panose="020B0503020204020204" pitchFamily="34" charset="-122"/>
                <a:ea typeface="微软雅黑" panose="020B0503020204020204" pitchFamily="34" charset="-122"/>
              </a:rPr>
              <a:t>案例实战 </a:t>
            </a:r>
            <a:r>
              <a:rPr lang="en-US" altLang="zh-CN" sz="5000" b="1" dirty="0" smtClean="0">
                <a:latin typeface="微软雅黑" panose="020B0503020204020204" pitchFamily="34" charset="-122"/>
                <a:ea typeface="微软雅黑" panose="020B0503020204020204" pitchFamily="34" charset="-122"/>
              </a:rPr>
              <a:t>- </a:t>
            </a:r>
            <a:r>
              <a:rPr lang="zh-CN" altLang="en-US" sz="5000" b="1" dirty="0" smtClean="0">
                <a:latin typeface="微软雅黑" panose="020B0503020204020204" pitchFamily="34" charset="-122"/>
                <a:ea typeface="微软雅黑" panose="020B0503020204020204" pitchFamily="34" charset="-122"/>
              </a:rPr>
              <a:t>股票</a:t>
            </a:r>
            <a:r>
              <a:rPr lang="zh-CN" altLang="en-US" sz="5000" b="1" dirty="0">
                <a:latin typeface="微软雅黑" panose="020B0503020204020204" pitchFamily="34" charset="-122"/>
                <a:ea typeface="微软雅黑" panose="020B0503020204020204" pitchFamily="34" charset="-122"/>
              </a:rPr>
              <a:t>客户流失预警模型</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6" y="1839124"/>
            <a:ext cx="10406743" cy="193899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4.2.2 </a:t>
            </a:r>
            <a:r>
              <a:rPr lang="zh-CN" altLang="en-US" sz="2400" b="1" dirty="0">
                <a:latin typeface="微软雅黑" panose="020B0503020204020204" pitchFamily="34" charset="-122"/>
                <a:ea typeface="微软雅黑" panose="020B0503020204020204" pitchFamily="34" charset="-122"/>
              </a:rPr>
              <a:t>数据读取与变量</a:t>
            </a:r>
            <a:r>
              <a:rPr lang="zh-CN" altLang="en-US" sz="2400" b="1" dirty="0" smtClean="0">
                <a:latin typeface="微软雅黑" panose="020B0503020204020204" pitchFamily="34" charset="-122"/>
                <a:ea typeface="微软雅黑" panose="020B0503020204020204" pitchFamily="34" charset="-122"/>
              </a:rPr>
              <a:t>划分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查看</a:t>
            </a:r>
            <a:r>
              <a:rPr lang="zh-CN" altLang="en-US" sz="2400" dirty="0">
                <a:latin typeface="微软雅黑" panose="020B0503020204020204" pitchFamily="34" charset="-122"/>
                <a:ea typeface="微软雅黑" panose="020B0503020204020204" pitchFamily="34" charset="-122"/>
              </a:rPr>
              <a:t>逻辑</a:t>
            </a:r>
            <a:r>
              <a:rPr lang="zh-CN" altLang="en-US" sz="2400" dirty="0" smtClean="0">
                <a:latin typeface="微软雅黑" panose="020B0503020204020204" pitchFamily="34" charset="-122"/>
                <a:ea typeface="微软雅黑" panose="020B0503020204020204" pitchFamily="34" charset="-122"/>
              </a:rPr>
              <a:t>回归系数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获取结果如下所示，这个就是预测</a:t>
            </a:r>
            <a:r>
              <a:rPr lang="en-US" altLang="zh-CN" sz="2400" dirty="0">
                <a:latin typeface="微软雅黑" panose="020B0503020204020204" pitchFamily="34" charset="-122"/>
                <a:ea typeface="微软雅黑" panose="020B0503020204020204" pitchFamily="34" charset="-122"/>
              </a:rPr>
              <a:t>y=1</a:t>
            </a:r>
            <a:r>
              <a:rPr lang="zh-CN" altLang="en-US" sz="2400" dirty="0">
                <a:latin typeface="微软雅黑" panose="020B0503020204020204" pitchFamily="34" charset="-122"/>
                <a:ea typeface="微软雅黑" panose="020B0503020204020204" pitchFamily="34" charset="-122"/>
              </a:rPr>
              <a:t>的概率，也即预测流失的概率，可以看到和之前通过</a:t>
            </a:r>
            <a:r>
              <a:rPr lang="en-US" altLang="zh-CN" sz="2400" dirty="0" err="1">
                <a:latin typeface="微软雅黑" panose="020B0503020204020204" pitchFamily="34" charset="-122"/>
                <a:ea typeface="微软雅黑" panose="020B0503020204020204" pitchFamily="34" charset="-122"/>
              </a:rPr>
              <a:t>model.predict_proba</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X_test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获取的结果是一致</a:t>
            </a:r>
            <a:r>
              <a:rPr lang="zh-CN" altLang="en-US" sz="2400" dirty="0" smtClean="0">
                <a:latin typeface="微软雅黑" panose="020B0503020204020204" pitchFamily="34" charset="-122"/>
                <a:ea typeface="微软雅黑" panose="020B0503020204020204" pitchFamily="34" charset="-122"/>
              </a:rPr>
              <a:t>的：</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8745" y="3778116"/>
            <a:ext cx="1814509" cy="1800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38117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5" y="2680952"/>
            <a:ext cx="10406743" cy="1200329"/>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模型搭建完成后，我们还需要对模型的优劣进行评估，对于二分类模型来说，主流的评估方法有</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曲线和</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曲线两种方法，这里我们先主要讲解</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曲线的基本原理，并用</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曲线来评估上一小节搭建的股票客户流失预警模型。</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56978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4" y="1868152"/>
            <a:ext cx="10406743" cy="230832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4.3.1 </a:t>
            </a:r>
            <a:r>
              <a:rPr lang="zh-CN" altLang="en-US" sz="2400" b="1" dirty="0">
                <a:latin typeface="微软雅黑" panose="020B0503020204020204" pitchFamily="34" charset="-122"/>
                <a:ea typeface="微软雅黑" panose="020B0503020204020204" pitchFamily="34" charset="-122"/>
              </a:rPr>
              <a:t>分类模型的评估方法 </a:t>
            </a:r>
            <a:r>
              <a:rPr lang="en-US" altLang="zh-CN" sz="2400" b="1" dirty="0">
                <a:latin typeface="微软雅黑" panose="020B0503020204020204" pitchFamily="34" charset="-122"/>
                <a:ea typeface="微软雅黑" panose="020B0503020204020204" pitchFamily="34" charset="-122"/>
              </a:rPr>
              <a:t>- ROC</a:t>
            </a:r>
            <a:r>
              <a:rPr lang="zh-CN" altLang="en-US" sz="2400" b="1" dirty="0" smtClean="0">
                <a:latin typeface="微软雅黑" panose="020B0503020204020204" pitchFamily="34" charset="-122"/>
                <a:ea typeface="微软雅黑" panose="020B0503020204020204" pitchFamily="34" charset="-122"/>
              </a:rPr>
              <a:t>曲线</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我们之前已经获得了模型的准确度为</a:t>
            </a:r>
            <a:r>
              <a:rPr lang="en-US" altLang="zh-CN" sz="2400" dirty="0">
                <a:latin typeface="微软雅黑" panose="020B0503020204020204" pitchFamily="34" charset="-122"/>
                <a:ea typeface="微软雅黑" panose="020B0503020204020204" pitchFamily="34" charset="-122"/>
              </a:rPr>
              <a:t>79.77%</a:t>
            </a:r>
            <a:r>
              <a:rPr lang="zh-CN" altLang="en-US" sz="2400" dirty="0">
                <a:latin typeface="微软雅黑" panose="020B0503020204020204" pitchFamily="34" charset="-122"/>
                <a:ea typeface="微软雅黑" panose="020B0503020204020204" pitchFamily="34" charset="-122"/>
              </a:rPr>
              <a:t>，但是这个准确度并不可靠，因为如果预测所有人都不会流失，那么由于</a:t>
            </a:r>
            <a:r>
              <a:rPr lang="en-US" altLang="zh-CN" sz="2400" dirty="0">
                <a:latin typeface="微软雅黑" panose="020B0503020204020204" pitchFamily="34" charset="-122"/>
                <a:ea typeface="微软雅黑" panose="020B0503020204020204" pitchFamily="34" charset="-122"/>
              </a:rPr>
              <a:t>7000</a:t>
            </a:r>
            <a:r>
              <a:rPr lang="zh-CN" altLang="en-US" sz="2400" dirty="0">
                <a:latin typeface="微软雅黑" panose="020B0503020204020204" pitchFamily="34" charset="-122"/>
                <a:ea typeface="微软雅黑" panose="020B0503020204020204" pitchFamily="34" charset="-122"/>
              </a:rPr>
              <a:t>组数据里实际便有</a:t>
            </a:r>
            <a:r>
              <a:rPr lang="en-US" altLang="zh-CN" sz="2400" dirty="0">
                <a:latin typeface="微软雅黑" panose="020B0503020204020204" pitchFamily="34" charset="-122"/>
                <a:ea typeface="微软雅黑" panose="020B0503020204020204" pitchFamily="34" charset="-122"/>
              </a:rPr>
              <a:t>5000</a:t>
            </a:r>
            <a:r>
              <a:rPr lang="zh-CN" altLang="en-US" sz="2400" dirty="0">
                <a:latin typeface="微软雅黑" panose="020B0503020204020204" pitchFamily="34" charset="-122"/>
                <a:ea typeface="微软雅黑" panose="020B0503020204020204" pitchFamily="34" charset="-122"/>
              </a:rPr>
              <a:t>组未流失数据，如果这样预测的话，也能达到</a:t>
            </a:r>
            <a:r>
              <a:rPr lang="en-US" altLang="zh-CN" sz="2400" dirty="0">
                <a:latin typeface="微软雅黑" panose="020B0503020204020204" pitchFamily="34" charset="-122"/>
                <a:ea typeface="微软雅黑" panose="020B0503020204020204" pitchFamily="34" charset="-122"/>
              </a:rPr>
              <a:t>5000/7000</a:t>
            </a:r>
            <a:r>
              <a:rPr lang="zh-CN" altLang="en-US" sz="2400" dirty="0">
                <a:latin typeface="微软雅黑" panose="020B0503020204020204" pitchFamily="34" charset="-122"/>
                <a:ea typeface="微软雅黑" panose="020B0503020204020204" pitchFamily="34" charset="-122"/>
              </a:rPr>
              <a:t>约</a:t>
            </a:r>
            <a:r>
              <a:rPr lang="en-US" altLang="zh-CN" sz="2400" dirty="0">
                <a:latin typeface="微软雅黑" panose="020B0503020204020204" pitchFamily="34" charset="-122"/>
                <a:ea typeface="微软雅黑" panose="020B0503020204020204" pitchFamily="34" charset="-122"/>
              </a:rPr>
              <a:t>71%</a:t>
            </a:r>
            <a:r>
              <a:rPr lang="zh-CN" altLang="en-US" sz="2400" dirty="0">
                <a:latin typeface="微软雅黑" panose="020B0503020204020204" pitchFamily="34" charset="-122"/>
                <a:ea typeface="微软雅黑" panose="020B0503020204020204" pitchFamily="34" charset="-122"/>
              </a:rPr>
              <a:t>的准确度，显然这个较高的准确度是没有意义的，因为它一个可能流失的人都没有预测出来。在商业实战中，我们更关心下面两个指标：</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334704454"/>
              </p:ext>
            </p:extLst>
          </p:nvPr>
        </p:nvGraphicFramePr>
        <p:xfrm>
          <a:off x="783767" y="4492602"/>
          <a:ext cx="10515600" cy="883920"/>
        </p:xfrm>
        <a:graphic>
          <a:graphicData uri="http://schemas.openxmlformats.org/drawingml/2006/table">
            <a:tbl>
              <a:tblPr/>
              <a:tblGrid>
                <a:gridCol w="3164119"/>
                <a:gridCol w="3846281"/>
                <a:gridCol w="3505200"/>
              </a:tblGrid>
              <a:tr h="285750">
                <a:tc>
                  <a:txBody>
                    <a:bodyPr/>
                    <a:lstStyle/>
                    <a:p>
                      <a:pPr algn="ctr" fontAlgn="t"/>
                      <a:r>
                        <a:rPr lang="zh-CN" altLang="en-US" sz="2400">
                          <a:solidFill>
                            <a:srgbClr val="4F4F4F"/>
                          </a:solidFill>
                          <a:effectLst/>
                          <a:latin typeface="微软雅黑" panose="020B0503020204020204" pitchFamily="34" charset="-122"/>
                          <a:ea typeface="微软雅黑" panose="020B0503020204020204" pitchFamily="34" charset="-122"/>
                        </a:rPr>
                        <a:t>率（真正率）</a:t>
                      </a:r>
                      <a:endParaRPr lang="zh-CN" altLang="en-US"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2400" dirty="0">
                          <a:effectLst/>
                          <a:latin typeface="微软雅黑" panose="020B0503020204020204" pitchFamily="34" charset="-122"/>
                          <a:ea typeface="微软雅黑" panose="020B0503020204020204" pitchFamily="34" charset="-122"/>
                        </a:rPr>
                        <a:t>True Positive </a:t>
                      </a:r>
                      <a:r>
                        <a:rPr lang="en-US" sz="2400" dirty="0" err="1">
                          <a:effectLst/>
                          <a:latin typeface="微软雅黑" panose="020B0503020204020204" pitchFamily="34" charset="-122"/>
                          <a:ea typeface="微软雅黑" panose="020B0503020204020204" pitchFamily="34" charset="-122"/>
                        </a:rPr>
                        <a:t>Rate（TPR</a:t>
                      </a:r>
                      <a:r>
                        <a:rPr lang="en-US" sz="2400" dirty="0">
                          <a:effectLst/>
                          <a:latin typeface="微软雅黑" panose="020B0503020204020204" pitchFamily="34" charset="-122"/>
                          <a:ea typeface="微软雅黑" panose="020B0503020204020204" pitchFamily="34" charset="-122"/>
                        </a:rPr>
                        <a:t>）</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2400">
                          <a:solidFill>
                            <a:srgbClr val="4F4F4F"/>
                          </a:solidFill>
                          <a:effectLst/>
                          <a:latin typeface="微软雅黑" panose="020B0503020204020204" pitchFamily="34" charset="-122"/>
                          <a:ea typeface="微软雅黑" panose="020B0503020204020204" pitchFamily="34" charset="-122"/>
                        </a:rPr>
                        <a:t>TPR=TP/ (TP+ FN)</a:t>
                      </a:r>
                      <a:endParaRPr lang="en-US"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假警报率（假正率）</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False Positive Rate（FPR）</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2400" dirty="0">
                          <a:solidFill>
                            <a:srgbClr val="4F4F4F"/>
                          </a:solidFill>
                          <a:effectLst/>
                          <a:latin typeface="微软雅黑" panose="020B0503020204020204" pitchFamily="34" charset="-122"/>
                          <a:ea typeface="微软雅黑" panose="020B0503020204020204" pitchFamily="34" charset="-122"/>
                        </a:rPr>
                        <a:t>FPR= FP / (FP + TN)</a:t>
                      </a:r>
                      <a:endParaRPr lang="en-US" sz="2400" dirty="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0205885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4" y="1868152"/>
            <a:ext cx="10406743"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4.3.1 </a:t>
            </a:r>
            <a:r>
              <a:rPr lang="zh-CN" altLang="en-US" sz="2400" b="1" dirty="0">
                <a:latin typeface="微软雅黑" panose="020B0503020204020204" pitchFamily="34" charset="-122"/>
                <a:ea typeface="微软雅黑" panose="020B0503020204020204" pitchFamily="34" charset="-122"/>
              </a:rPr>
              <a:t>分类模型的评估方法 </a:t>
            </a:r>
            <a:r>
              <a:rPr lang="en-US" altLang="zh-CN" sz="2400" b="1" dirty="0">
                <a:latin typeface="微软雅黑" panose="020B0503020204020204" pitchFamily="34" charset="-122"/>
                <a:ea typeface="微软雅黑" panose="020B0503020204020204" pitchFamily="34" charset="-122"/>
              </a:rPr>
              <a:t>- ROC</a:t>
            </a:r>
            <a:r>
              <a:rPr lang="zh-CN" altLang="en-US" sz="2400" b="1" dirty="0" smtClean="0">
                <a:latin typeface="微软雅黑" panose="020B0503020204020204" pitchFamily="34" charset="-122"/>
                <a:ea typeface="微软雅黑" panose="020B0503020204020204" pitchFamily="34" charset="-122"/>
              </a:rPr>
              <a:t>曲线</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TP</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FP</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FN</a:t>
            </a:r>
            <a:r>
              <a:rPr lang="zh-CN" altLang="en-US" sz="2400" dirty="0">
                <a:latin typeface="微软雅黑" panose="020B0503020204020204" pitchFamily="34" charset="-122"/>
                <a:ea typeface="微软雅黑" panose="020B0503020204020204" pitchFamily="34" charset="-122"/>
              </a:rPr>
              <a:t>的含义如下表所示，这个表也叫作混淆</a:t>
            </a:r>
            <a:r>
              <a:rPr lang="zh-CN" altLang="en-US" sz="2400" dirty="0" smtClean="0">
                <a:latin typeface="微软雅黑" panose="020B0503020204020204" pitchFamily="34" charset="-122"/>
                <a:ea typeface="微软雅黑" panose="020B0503020204020204" pitchFamily="34" charset="-122"/>
              </a:rPr>
              <a:t>矩阵：</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如果你</a:t>
            </a:r>
            <a:r>
              <a:rPr lang="zh-CN" altLang="en-US" sz="2400" dirty="0" smtClean="0">
                <a:latin typeface="微软雅黑" panose="020B0503020204020204" pitchFamily="34" charset="-122"/>
                <a:ea typeface="微软雅黑" panose="020B0503020204020204" pitchFamily="34" charset="-122"/>
              </a:rPr>
              <a:t>想加强你了解：</a:t>
            </a:r>
            <a:r>
              <a:rPr lang="en-US" altLang="zh-CN" sz="2400" dirty="0">
                <a:latin typeface="微软雅黑" panose="020B0503020204020204" pitchFamily="34" charset="-122"/>
                <a:ea typeface="微软雅黑" panose="020B0503020204020204" pitchFamily="34" charset="-122"/>
                <a:hlinkClick r:id="rId2"/>
              </a:rPr>
              <a:t>https://www.jianshu.com/p/2ad360edd219</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3001596664"/>
              </p:ext>
            </p:extLst>
          </p:nvPr>
        </p:nvGraphicFramePr>
        <p:xfrm>
          <a:off x="838200" y="3924824"/>
          <a:ext cx="10515600" cy="2057400"/>
        </p:xfrm>
        <a:graphic>
          <a:graphicData uri="http://schemas.openxmlformats.org/drawingml/2006/table">
            <a:tbl>
              <a:tblPr>
                <a:tableStyleId>{2D5ABB26-0587-4C30-8999-92F81FD0307C}</a:tableStyleId>
              </a:tblPr>
              <a:tblGrid>
                <a:gridCol w="2282376"/>
                <a:gridCol w="2975424"/>
                <a:gridCol w="3164119"/>
                <a:gridCol w="2093681"/>
              </a:tblGrid>
              <a:tr h="285750">
                <a:tc>
                  <a:txBody>
                    <a:bodyPr/>
                    <a:lstStyle/>
                    <a:p>
                      <a:endParaRPr lang="zh-CN" altLang="en-US" dirty="0">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smtClean="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（预测流失）</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r>
                        <a:rPr lang="zh-CN" altLang="en-US" sz="2400" dirty="0">
                          <a:effectLst/>
                          <a:latin typeface="微软雅黑" panose="020B0503020204020204" pitchFamily="34" charset="-122"/>
                          <a:ea typeface="微软雅黑" panose="020B0503020204020204" pitchFamily="34" charset="-122"/>
                        </a:rPr>
                        <a:t>（预测不流失）</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合计</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（实际流失）</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dirty="0">
                          <a:effectLst/>
                          <a:latin typeface="微软雅黑" panose="020B0503020204020204" pitchFamily="34" charset="-122"/>
                          <a:ea typeface="微软雅黑" panose="020B0503020204020204" pitchFamily="34" charset="-122"/>
                        </a:rPr>
                        <a:t>True </a:t>
                      </a:r>
                      <a:r>
                        <a:rPr lang="en-US" sz="2400" dirty="0" err="1">
                          <a:effectLst/>
                          <a:latin typeface="微软雅黑" panose="020B0503020204020204" pitchFamily="34" charset="-122"/>
                          <a:ea typeface="微软雅黑" panose="020B0503020204020204" pitchFamily="34" charset="-122"/>
                        </a:rPr>
                        <a:t>Positive（TP</a:t>
                      </a:r>
                      <a:r>
                        <a:rPr lang="en-US" sz="2400" dirty="0">
                          <a:effectLst/>
                          <a:latin typeface="微软雅黑" panose="020B0503020204020204" pitchFamily="34" charset="-122"/>
                          <a:ea typeface="微软雅黑" panose="020B0503020204020204" pitchFamily="34" charset="-122"/>
                        </a:rPr>
                        <a:t>）</a:t>
                      </a:r>
                    </a:p>
                    <a:p>
                      <a:pPr algn="ctr" fontAlgn="t"/>
                      <a:r>
                        <a:rPr lang="zh-CN" altLang="en-US" sz="2400" dirty="0">
                          <a:effectLst/>
                          <a:latin typeface="微软雅黑" panose="020B0503020204020204" pitchFamily="34" charset="-122"/>
                          <a:ea typeface="微软雅黑" panose="020B0503020204020204" pitchFamily="34" charset="-122"/>
                        </a:rPr>
                        <a:t>正确肯定</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dirty="0">
                          <a:effectLst/>
                          <a:latin typeface="微软雅黑" panose="020B0503020204020204" pitchFamily="34" charset="-122"/>
                          <a:ea typeface="微软雅黑" panose="020B0503020204020204" pitchFamily="34" charset="-122"/>
                        </a:rPr>
                        <a:t>False </a:t>
                      </a:r>
                      <a:r>
                        <a:rPr lang="en-US" sz="2400" dirty="0" err="1">
                          <a:effectLst/>
                          <a:latin typeface="微软雅黑" panose="020B0503020204020204" pitchFamily="34" charset="-122"/>
                          <a:ea typeface="微软雅黑" panose="020B0503020204020204" pitchFamily="34" charset="-122"/>
                        </a:rPr>
                        <a:t>Negative（FN</a:t>
                      </a:r>
                      <a:r>
                        <a:rPr lang="en-US" sz="2400" dirty="0">
                          <a:effectLst/>
                          <a:latin typeface="微软雅黑" panose="020B0503020204020204" pitchFamily="34" charset="-122"/>
                          <a:ea typeface="微软雅黑" panose="020B0503020204020204" pitchFamily="34" charset="-122"/>
                        </a:rPr>
                        <a:t>）</a:t>
                      </a:r>
                    </a:p>
                    <a:p>
                      <a:pPr algn="ctr" fontAlgn="t"/>
                      <a:r>
                        <a:rPr lang="zh-CN" altLang="en-US" sz="2400" dirty="0">
                          <a:effectLst/>
                          <a:latin typeface="微软雅黑" panose="020B0503020204020204" pitchFamily="34" charset="-122"/>
                          <a:ea typeface="微软雅黑" panose="020B0503020204020204" pitchFamily="34" charset="-122"/>
                        </a:rPr>
                        <a:t>漏报</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a:effectLst/>
                          <a:latin typeface="微软雅黑" panose="020B0503020204020204" pitchFamily="34" charset="-122"/>
                          <a:ea typeface="微软雅黑" panose="020B0503020204020204" pitchFamily="34" charset="-122"/>
                        </a:rPr>
                        <a:t>TP + FN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a:t>
                      </a:r>
                      <a:r>
                        <a:rPr lang="zh-CN" altLang="en-US" sz="2400">
                          <a:effectLst/>
                          <a:latin typeface="微软雅黑" panose="020B0503020204020204" pitchFamily="34" charset="-122"/>
                          <a:ea typeface="微软雅黑" panose="020B0503020204020204" pitchFamily="34" charset="-122"/>
                        </a:rPr>
                        <a:t>（实际不流失）</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a:effectLst/>
                          <a:latin typeface="微软雅黑" panose="020B0503020204020204" pitchFamily="34" charset="-122"/>
                          <a:ea typeface="微软雅黑" panose="020B0503020204020204" pitchFamily="34" charset="-122"/>
                        </a:rPr>
                        <a:t>False Positive（FP)</a:t>
                      </a:r>
                    </a:p>
                    <a:p>
                      <a:pPr algn="ctr" fontAlgn="t"/>
                      <a:r>
                        <a:rPr lang="zh-CN" altLang="en-US" sz="2400">
                          <a:effectLst/>
                          <a:latin typeface="微软雅黑" panose="020B0503020204020204" pitchFamily="34" charset="-122"/>
                          <a:ea typeface="微软雅黑" panose="020B0503020204020204" pitchFamily="34" charset="-122"/>
                        </a:rPr>
                        <a:t>虚报</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dirty="0">
                          <a:effectLst/>
                          <a:latin typeface="微软雅黑" panose="020B0503020204020204" pitchFamily="34" charset="-122"/>
                          <a:ea typeface="微软雅黑" panose="020B0503020204020204" pitchFamily="34" charset="-122"/>
                        </a:rPr>
                        <a:t>True Negative(TN)</a:t>
                      </a:r>
                    </a:p>
                    <a:p>
                      <a:pPr algn="ctr" fontAlgn="t"/>
                      <a:r>
                        <a:rPr lang="zh-CN" altLang="en-US" sz="2400" dirty="0">
                          <a:effectLst/>
                          <a:latin typeface="微软雅黑" panose="020B0503020204020204" pitchFamily="34" charset="-122"/>
                          <a:ea typeface="微软雅黑" panose="020B0503020204020204" pitchFamily="34" charset="-122"/>
                        </a:rPr>
                        <a:t>正确否定</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a:effectLst/>
                          <a:latin typeface="微软雅黑" panose="020B0503020204020204" pitchFamily="34" charset="-122"/>
                          <a:ea typeface="微软雅黑" panose="020B0503020204020204" pitchFamily="34" charset="-122"/>
                        </a:rPr>
                        <a:t>FP + TN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9470090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193899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4.3.1 </a:t>
            </a:r>
            <a:r>
              <a:rPr lang="zh-CN" altLang="en-US" sz="2400" b="1" dirty="0" smtClean="0">
                <a:latin typeface="微软雅黑" panose="020B0503020204020204" pitchFamily="34" charset="-122"/>
                <a:ea typeface="微软雅黑" panose="020B0503020204020204" pitchFamily="34" charset="-122"/>
              </a:rPr>
              <a:t>分类</a:t>
            </a:r>
            <a:r>
              <a:rPr lang="zh-CN" altLang="en-US" sz="2400" b="1" dirty="0">
                <a:latin typeface="微软雅黑" panose="020B0503020204020204" pitchFamily="34" charset="-122"/>
                <a:ea typeface="微软雅黑" panose="020B0503020204020204" pitchFamily="34" charset="-122"/>
              </a:rPr>
              <a:t>模型的评估方法 </a:t>
            </a:r>
            <a:r>
              <a:rPr lang="en-US" altLang="zh-CN" sz="2400" b="1" dirty="0">
                <a:latin typeface="微软雅黑" panose="020B0503020204020204" pitchFamily="34" charset="-122"/>
                <a:ea typeface="微软雅黑" panose="020B0503020204020204" pitchFamily="34" charset="-122"/>
              </a:rPr>
              <a:t>- ROC</a:t>
            </a:r>
            <a:r>
              <a:rPr lang="zh-CN" altLang="en-US" sz="2400" b="1" dirty="0">
                <a:latin typeface="微软雅黑" panose="020B0503020204020204" pitchFamily="34" charset="-122"/>
                <a:ea typeface="微软雅黑" panose="020B0503020204020204" pitchFamily="34" charset="-122"/>
              </a:rPr>
              <a:t>曲线</a:t>
            </a:r>
            <a:endParaRPr lang="en-US" altLang="zh-CN" sz="2400" b="1"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上面提到的例子为例，</a:t>
            </a:r>
            <a:r>
              <a:rPr lang="en-US" altLang="zh-CN" sz="2400" dirty="0">
                <a:latin typeface="微软雅黑" panose="020B0503020204020204" pitchFamily="34" charset="-122"/>
                <a:ea typeface="微软雅黑" panose="020B0503020204020204" pitchFamily="34" charset="-122"/>
              </a:rPr>
              <a:t>7000</a:t>
            </a:r>
            <a:r>
              <a:rPr lang="zh-CN" altLang="en-US" sz="2400" dirty="0">
                <a:latin typeface="微软雅黑" panose="020B0503020204020204" pitchFamily="34" charset="-122"/>
                <a:ea typeface="微软雅黑" panose="020B0503020204020204" pitchFamily="34" charset="-122"/>
              </a:rPr>
              <a:t>客户中有</a:t>
            </a:r>
            <a:r>
              <a:rPr lang="en-US" altLang="zh-CN" sz="2400" dirty="0">
                <a:latin typeface="微软雅黑" panose="020B0503020204020204" pitchFamily="34" charset="-122"/>
                <a:ea typeface="微软雅黑" panose="020B0503020204020204" pitchFamily="34" charset="-122"/>
              </a:rPr>
              <a:t>2000</a:t>
            </a:r>
            <a:r>
              <a:rPr lang="zh-CN" altLang="en-US" sz="2400" dirty="0">
                <a:latin typeface="微软雅黑" panose="020B0503020204020204" pitchFamily="34" charset="-122"/>
                <a:ea typeface="微软雅黑" panose="020B0503020204020204" pitchFamily="34" charset="-122"/>
              </a:rPr>
              <a:t>个流失，</a:t>
            </a:r>
            <a:r>
              <a:rPr lang="en-US" altLang="zh-CN" sz="2400" dirty="0">
                <a:latin typeface="微软雅黑" panose="020B0503020204020204" pitchFamily="34" charset="-122"/>
                <a:ea typeface="微软雅黑" panose="020B0503020204020204" pitchFamily="34" charset="-122"/>
              </a:rPr>
              <a:t>5000</a:t>
            </a:r>
            <a:r>
              <a:rPr lang="zh-CN" altLang="en-US" sz="2400" dirty="0">
                <a:latin typeface="微软雅黑" panose="020B0503020204020204" pitchFamily="34" charset="-122"/>
                <a:ea typeface="微软雅黑" panose="020B0503020204020204" pitchFamily="34" charset="-122"/>
              </a:rPr>
              <a:t>个不流失客户，假设模型预测所有客户都不会流失，如下表所示，那么模型的</a:t>
            </a:r>
            <a:r>
              <a:rPr lang="zh-CN" altLang="en-US" sz="2400" b="1" dirty="0">
                <a:latin typeface="微软雅黑" panose="020B0503020204020204" pitchFamily="34" charset="-122"/>
                <a:ea typeface="微软雅黑" panose="020B0503020204020204" pitchFamily="34" charset="-122"/>
              </a:rPr>
              <a:t>假警报率（</a:t>
            </a:r>
            <a:r>
              <a:rPr lang="en-US" altLang="zh-CN" sz="2400" b="1" dirty="0">
                <a:latin typeface="微软雅黑" panose="020B0503020204020204" pitchFamily="34" charset="-122"/>
                <a:ea typeface="微软雅黑" panose="020B0503020204020204" pitchFamily="34" charset="-122"/>
              </a:rPr>
              <a:t>FPR</a:t>
            </a:r>
            <a:r>
              <a:rPr lang="zh-CN" altLang="en-US" sz="2400" b="1" dirty="0">
                <a:latin typeface="微软雅黑" panose="020B0503020204020204" pitchFamily="34" charset="-122"/>
                <a:ea typeface="微软雅黑" panose="020B0503020204020204" pitchFamily="34" charset="-122"/>
              </a:rPr>
              <a:t>）为</a:t>
            </a:r>
            <a:r>
              <a:rPr lang="en-US" altLang="zh-CN" sz="2400" b="1"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，即没有误伤一个未流失客户，但是此时模型的</a:t>
            </a:r>
            <a:r>
              <a:rPr lang="zh-CN" altLang="en-US" sz="2400" b="1" dirty="0">
                <a:latin typeface="微软雅黑" panose="020B0503020204020204" pitchFamily="34" charset="-122"/>
                <a:ea typeface="微软雅黑" panose="020B0503020204020204" pitchFamily="34" charset="-122"/>
              </a:rPr>
              <a:t>命中率（</a:t>
            </a:r>
            <a:r>
              <a:rPr lang="en-US" altLang="zh-CN" sz="2400" b="1" dirty="0">
                <a:latin typeface="微软雅黑" panose="020B0503020204020204" pitchFamily="34" charset="-122"/>
                <a:ea typeface="微软雅黑" panose="020B0503020204020204" pitchFamily="34" charset="-122"/>
              </a:rPr>
              <a:t>TPR</a:t>
            </a:r>
            <a:r>
              <a:rPr lang="zh-CN" altLang="en-US" sz="2400" b="1" dirty="0">
                <a:latin typeface="微软雅黑" panose="020B0503020204020204" pitchFamily="34" charset="-122"/>
                <a:ea typeface="微软雅黑" panose="020B0503020204020204" pitchFamily="34" charset="-122"/>
              </a:rPr>
              <a:t>）也为</a:t>
            </a:r>
            <a:r>
              <a:rPr lang="en-US" altLang="zh-CN" sz="2400" b="1"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，即没有揪出一个流失客户。</a:t>
            </a:r>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7" name="表格 6"/>
          <p:cNvGraphicFramePr>
            <a:graphicFrameLocks noGrp="1"/>
          </p:cNvGraphicFramePr>
          <p:nvPr>
            <p:extLst>
              <p:ext uri="{D42A27DB-BD31-4B8C-83A1-F6EECF244321}">
                <p14:modId xmlns:p14="http://schemas.microsoft.com/office/powerpoint/2010/main" val="897109483"/>
              </p:ext>
            </p:extLst>
          </p:nvPr>
        </p:nvGraphicFramePr>
        <p:xfrm>
          <a:off x="765175" y="3788781"/>
          <a:ext cx="10515600" cy="2057400"/>
        </p:xfrm>
        <a:graphic>
          <a:graphicData uri="http://schemas.openxmlformats.org/drawingml/2006/table">
            <a:tbl>
              <a:tblPr>
                <a:tableStyleId>{2D5ABB26-0587-4C30-8999-92F81FD0307C}</a:tableStyleId>
              </a:tblPr>
              <a:tblGrid>
                <a:gridCol w="2282376"/>
                <a:gridCol w="2975424"/>
                <a:gridCol w="3164119"/>
                <a:gridCol w="2093681"/>
              </a:tblGrid>
              <a:tr h="285750">
                <a:tc>
                  <a:txBody>
                    <a:bodyPr/>
                    <a:lstStyle/>
                    <a:p>
                      <a:endParaRPr lang="zh-CN" altLang="en-US" dirty="0">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smtClean="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（预测流失）</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r>
                        <a:rPr lang="zh-CN" altLang="en-US" sz="2400" dirty="0">
                          <a:effectLst/>
                          <a:latin typeface="微软雅黑" panose="020B0503020204020204" pitchFamily="34" charset="-122"/>
                          <a:ea typeface="微软雅黑" panose="020B0503020204020204" pitchFamily="34" charset="-122"/>
                        </a:rPr>
                        <a:t>（预测不流失）</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合计</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（实际流失）</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dirty="0">
                          <a:effectLst/>
                          <a:latin typeface="微软雅黑" panose="020B0503020204020204" pitchFamily="34" charset="-122"/>
                          <a:ea typeface="微软雅黑" panose="020B0503020204020204" pitchFamily="34" charset="-122"/>
                        </a:rPr>
                        <a:t>True </a:t>
                      </a:r>
                      <a:r>
                        <a:rPr lang="en-US" sz="2400" dirty="0" err="1">
                          <a:effectLst/>
                          <a:latin typeface="微软雅黑" panose="020B0503020204020204" pitchFamily="34" charset="-122"/>
                          <a:ea typeface="微软雅黑" panose="020B0503020204020204" pitchFamily="34" charset="-122"/>
                        </a:rPr>
                        <a:t>Positive（TP</a:t>
                      </a:r>
                      <a:r>
                        <a:rPr lang="en-US" sz="2400" dirty="0">
                          <a:effectLst/>
                          <a:latin typeface="微软雅黑" panose="020B0503020204020204" pitchFamily="34" charset="-122"/>
                          <a:ea typeface="微软雅黑" panose="020B0503020204020204" pitchFamily="34" charset="-122"/>
                        </a:rPr>
                        <a:t>）</a:t>
                      </a:r>
                    </a:p>
                    <a:p>
                      <a:pPr algn="ctr" fontAlgn="t"/>
                      <a:r>
                        <a:rPr lang="zh-CN" altLang="en-US" sz="2400" dirty="0">
                          <a:effectLst/>
                          <a:latin typeface="微软雅黑" panose="020B0503020204020204" pitchFamily="34" charset="-122"/>
                          <a:ea typeface="微软雅黑" panose="020B0503020204020204" pitchFamily="34" charset="-122"/>
                        </a:rPr>
                        <a:t>正确</a:t>
                      </a:r>
                      <a:r>
                        <a:rPr lang="zh-CN" altLang="en-US" sz="2400" dirty="0" smtClean="0">
                          <a:effectLst/>
                          <a:latin typeface="微软雅黑" panose="020B0503020204020204" pitchFamily="34" charset="-122"/>
                          <a:ea typeface="微软雅黑" panose="020B0503020204020204" pitchFamily="34" charset="-122"/>
                        </a:rPr>
                        <a:t>肯定</a:t>
                      </a:r>
                      <a:r>
                        <a:rPr lang="en-US" altLang="zh-CN" sz="2400" dirty="0" smtClean="0">
                          <a:effectLst/>
                          <a:latin typeface="微软雅黑" panose="020B0503020204020204" pitchFamily="34" charset="-122"/>
                          <a:ea typeface="微软雅黑" panose="020B0503020204020204" pitchFamily="34" charset="-122"/>
                        </a:rPr>
                        <a:t>=0</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dirty="0">
                          <a:effectLst/>
                          <a:latin typeface="微软雅黑" panose="020B0503020204020204" pitchFamily="34" charset="-122"/>
                          <a:ea typeface="微软雅黑" panose="020B0503020204020204" pitchFamily="34" charset="-122"/>
                        </a:rPr>
                        <a:t>False </a:t>
                      </a:r>
                      <a:r>
                        <a:rPr lang="en-US" sz="2400" dirty="0" err="1">
                          <a:effectLst/>
                          <a:latin typeface="微软雅黑" panose="020B0503020204020204" pitchFamily="34" charset="-122"/>
                          <a:ea typeface="微软雅黑" panose="020B0503020204020204" pitchFamily="34" charset="-122"/>
                        </a:rPr>
                        <a:t>Negative（FN</a:t>
                      </a:r>
                      <a:r>
                        <a:rPr lang="en-US" sz="2400" dirty="0">
                          <a:effectLst/>
                          <a:latin typeface="微软雅黑" panose="020B0503020204020204" pitchFamily="34" charset="-122"/>
                          <a:ea typeface="微软雅黑" panose="020B0503020204020204" pitchFamily="34" charset="-122"/>
                        </a:rPr>
                        <a:t>）</a:t>
                      </a:r>
                    </a:p>
                    <a:p>
                      <a:pPr algn="ctr" fontAlgn="t"/>
                      <a:r>
                        <a:rPr lang="zh-CN" altLang="en-US" sz="2400" dirty="0" smtClean="0">
                          <a:effectLst/>
                          <a:latin typeface="微软雅黑" panose="020B0503020204020204" pitchFamily="34" charset="-122"/>
                          <a:ea typeface="微软雅黑" panose="020B0503020204020204" pitchFamily="34" charset="-122"/>
                        </a:rPr>
                        <a:t>漏报</a:t>
                      </a:r>
                      <a:r>
                        <a:rPr lang="en-US" altLang="zh-CN" sz="2400" dirty="0" smtClean="0">
                          <a:effectLst/>
                          <a:latin typeface="微软雅黑" panose="020B0503020204020204" pitchFamily="34" charset="-122"/>
                          <a:ea typeface="微软雅黑" panose="020B0503020204020204" pitchFamily="34" charset="-122"/>
                        </a:rPr>
                        <a:t>=2000</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solidFill>
                            <a:srgbClr val="4F4F4F"/>
                          </a:solidFill>
                          <a:effectLst/>
                          <a:latin typeface="微软雅黑" panose="020B0503020204020204" pitchFamily="34" charset="-122"/>
                          <a:ea typeface="微软雅黑" panose="020B0503020204020204" pitchFamily="34" charset="-122"/>
                        </a:rPr>
                        <a:t>TP + FN = 2000</a:t>
                      </a:r>
                      <a:endParaRPr lang="en-US" sz="240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a:t>
                      </a:r>
                      <a:r>
                        <a:rPr lang="zh-CN" altLang="en-US" sz="2400">
                          <a:effectLst/>
                          <a:latin typeface="微软雅黑" panose="020B0503020204020204" pitchFamily="34" charset="-122"/>
                          <a:ea typeface="微软雅黑" panose="020B0503020204020204" pitchFamily="34" charset="-122"/>
                        </a:rPr>
                        <a:t>（实际不流失）</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dirty="0">
                          <a:effectLst/>
                          <a:latin typeface="微软雅黑" panose="020B0503020204020204" pitchFamily="34" charset="-122"/>
                          <a:ea typeface="微软雅黑" panose="020B0503020204020204" pitchFamily="34" charset="-122"/>
                        </a:rPr>
                        <a:t>False </a:t>
                      </a:r>
                      <a:r>
                        <a:rPr lang="en-US" sz="2400" dirty="0" err="1">
                          <a:effectLst/>
                          <a:latin typeface="微软雅黑" panose="020B0503020204020204" pitchFamily="34" charset="-122"/>
                          <a:ea typeface="微软雅黑" panose="020B0503020204020204" pitchFamily="34" charset="-122"/>
                        </a:rPr>
                        <a:t>Positive（FP</a:t>
                      </a:r>
                      <a:r>
                        <a:rPr lang="en-US" sz="2400" dirty="0">
                          <a:effectLst/>
                          <a:latin typeface="微软雅黑" panose="020B0503020204020204" pitchFamily="34" charset="-122"/>
                          <a:ea typeface="微软雅黑" panose="020B0503020204020204" pitchFamily="34" charset="-122"/>
                        </a:rPr>
                        <a:t>)</a:t>
                      </a:r>
                    </a:p>
                    <a:p>
                      <a:pPr algn="ctr" fontAlgn="t"/>
                      <a:r>
                        <a:rPr lang="zh-CN" altLang="en-US" sz="2400" dirty="0" smtClean="0">
                          <a:effectLst/>
                          <a:latin typeface="微软雅黑" panose="020B0503020204020204" pitchFamily="34" charset="-122"/>
                          <a:ea typeface="微软雅黑" panose="020B0503020204020204" pitchFamily="34" charset="-122"/>
                        </a:rPr>
                        <a:t>虚报</a:t>
                      </a:r>
                      <a:r>
                        <a:rPr lang="en-US" altLang="zh-CN" sz="2400" dirty="0" smtClean="0">
                          <a:effectLst/>
                          <a:latin typeface="微软雅黑" panose="020B0503020204020204" pitchFamily="34" charset="-122"/>
                          <a:ea typeface="微软雅黑" panose="020B0503020204020204" pitchFamily="34" charset="-122"/>
                        </a:rPr>
                        <a:t>=0</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2400" dirty="0">
                          <a:effectLst/>
                          <a:latin typeface="微软雅黑" panose="020B0503020204020204" pitchFamily="34" charset="-122"/>
                          <a:ea typeface="微软雅黑" panose="020B0503020204020204" pitchFamily="34" charset="-122"/>
                        </a:rPr>
                        <a:t>True Negative(TN)</a:t>
                      </a:r>
                    </a:p>
                    <a:p>
                      <a:pPr algn="ctr" fontAlgn="t"/>
                      <a:r>
                        <a:rPr lang="zh-CN" altLang="en-US" sz="2400" dirty="0" smtClean="0">
                          <a:effectLst/>
                          <a:latin typeface="微软雅黑" panose="020B0503020204020204" pitchFamily="34" charset="-122"/>
                          <a:ea typeface="微软雅黑" panose="020B0503020204020204" pitchFamily="34" charset="-122"/>
                        </a:rPr>
                        <a:t>正确否定</a:t>
                      </a:r>
                      <a:r>
                        <a:rPr lang="en-US" altLang="zh-CN" sz="2400" dirty="0" smtClean="0">
                          <a:effectLst/>
                          <a:latin typeface="微软雅黑" panose="020B0503020204020204" pitchFamily="34" charset="-122"/>
                          <a:ea typeface="微软雅黑" panose="020B0503020204020204" pitchFamily="34" charset="-122"/>
                        </a:rPr>
                        <a:t>=5000</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b="0" i="0" kern="1200" dirty="0" smtClean="0">
                          <a:solidFill>
                            <a:schemeClr val="tx1"/>
                          </a:solidFill>
                          <a:effectLst/>
                          <a:latin typeface="微软雅黑" panose="020B0503020204020204" pitchFamily="34" charset="-122"/>
                          <a:ea typeface="微软雅黑" panose="020B0503020204020204" pitchFamily="34" charset="-122"/>
                          <a:cs typeface="+mn-cs"/>
                        </a:rPr>
                        <a:t>FP + TN = 5000</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矩形 8"/>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484327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644071" y="1480457"/>
                <a:ext cx="10488386" cy="502317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4.3.1 </a:t>
                </a:r>
                <a:r>
                  <a:rPr lang="zh-CN" altLang="en-US" sz="2400" b="1" dirty="0" smtClean="0">
                    <a:latin typeface="微软雅黑" panose="020B0503020204020204" pitchFamily="34" charset="-122"/>
                    <a:ea typeface="微软雅黑" panose="020B0503020204020204" pitchFamily="34" charset="-122"/>
                  </a:rPr>
                  <a:t>分类</a:t>
                </a:r>
                <a:r>
                  <a:rPr lang="zh-CN" altLang="en-US" sz="2400" b="1" dirty="0">
                    <a:latin typeface="微软雅黑" panose="020B0503020204020204" pitchFamily="34" charset="-122"/>
                    <a:ea typeface="微软雅黑" panose="020B0503020204020204" pitchFamily="34" charset="-122"/>
                  </a:rPr>
                  <a:t>模型的评估方法 </a:t>
                </a:r>
                <a:r>
                  <a:rPr lang="en-US" altLang="zh-CN" sz="2400" b="1" dirty="0">
                    <a:latin typeface="微软雅黑" panose="020B0503020204020204" pitchFamily="34" charset="-122"/>
                    <a:ea typeface="微软雅黑" panose="020B0503020204020204" pitchFamily="34" charset="-122"/>
                  </a:rPr>
                  <a:t>- ROC</a:t>
                </a:r>
                <a:r>
                  <a:rPr lang="zh-CN" altLang="en-US" sz="2400" b="1" dirty="0">
                    <a:latin typeface="微软雅黑" panose="020B0503020204020204" pitchFamily="34" charset="-122"/>
                    <a:ea typeface="微软雅黑" panose="020B0503020204020204" pitchFamily="34" charset="-122"/>
                  </a:rPr>
                  <a:t>曲线</a:t>
                </a:r>
                <a:endParaRPr lang="en-US" altLang="zh-CN" sz="2400" b="1"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命中率</a:t>
                </a:r>
                <a:r>
                  <a:rPr lang="zh-CN" altLang="en-US" sz="2400" dirty="0">
                    <a:latin typeface="微软雅黑" panose="020B0503020204020204" pitchFamily="34" charset="-122"/>
                    <a:ea typeface="微软雅黑" panose="020B0503020204020204" pitchFamily="34" charset="-122"/>
                  </a:rPr>
                  <a:t>计算的便是在所有</a:t>
                </a:r>
                <a:r>
                  <a:rPr lang="zh-CN" altLang="en-US" sz="2400" b="1" dirty="0">
                    <a:latin typeface="微软雅黑" panose="020B0503020204020204" pitchFamily="34" charset="-122"/>
                    <a:ea typeface="微软雅黑" panose="020B0503020204020204" pitchFamily="34" charset="-122"/>
                  </a:rPr>
                  <a:t>实际流失</a:t>
                </a:r>
                <a:r>
                  <a:rPr lang="zh-CN" altLang="en-US" sz="2400" dirty="0">
                    <a:latin typeface="微软雅黑" panose="020B0503020204020204" pitchFamily="34" charset="-122"/>
                    <a:ea typeface="微软雅黑" panose="020B0503020204020204" pitchFamily="34" charset="-122"/>
                  </a:rPr>
                  <a:t>的人中，</a:t>
                </a:r>
                <a:r>
                  <a:rPr lang="zh-CN" altLang="en-US" sz="2400" b="1" dirty="0">
                    <a:latin typeface="微软雅黑" panose="020B0503020204020204" pitchFamily="34" charset="-122"/>
                    <a:ea typeface="微软雅黑" panose="020B0503020204020204" pitchFamily="34" charset="-122"/>
                  </a:rPr>
                  <a:t>预测为流失</a:t>
                </a:r>
                <a:r>
                  <a:rPr lang="zh-CN" altLang="en-US" sz="2400" dirty="0">
                    <a:latin typeface="微软雅黑" panose="020B0503020204020204" pitchFamily="34" charset="-122"/>
                    <a:ea typeface="微软雅黑" panose="020B0503020204020204" pitchFamily="34" charset="-122"/>
                  </a:rPr>
                  <a:t>的比例，也称真正率或召回率</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而</a:t>
                </a:r>
                <a:r>
                  <a:rPr lang="zh-CN" altLang="en-US" sz="2400" dirty="0">
                    <a:latin typeface="微软雅黑" panose="020B0503020204020204" pitchFamily="34" charset="-122"/>
                    <a:ea typeface="微软雅黑" panose="020B0503020204020204" pitchFamily="34" charset="-122"/>
                  </a:rPr>
                  <a:t>假警报率则是计算在所有</a:t>
                </a:r>
                <a:r>
                  <a:rPr lang="zh-CN" altLang="en-US" sz="2400" b="1" dirty="0">
                    <a:latin typeface="微软雅黑" panose="020B0503020204020204" pitchFamily="34" charset="-122"/>
                    <a:ea typeface="微软雅黑" panose="020B0503020204020204" pitchFamily="34" charset="-122"/>
                  </a:rPr>
                  <a:t>实际没有流失</a:t>
                </a:r>
                <a:r>
                  <a:rPr lang="zh-CN" altLang="en-US" sz="2400" dirty="0">
                    <a:latin typeface="微软雅黑" panose="020B0503020204020204" pitchFamily="34" charset="-122"/>
                    <a:ea typeface="微软雅黑" panose="020B0503020204020204" pitchFamily="34" charset="-122"/>
                  </a:rPr>
                  <a:t>的人当中，</a:t>
                </a:r>
                <a:r>
                  <a:rPr lang="zh-CN" altLang="en-US" sz="2400" b="1" dirty="0">
                    <a:latin typeface="微软雅黑" panose="020B0503020204020204" pitchFamily="34" charset="-122"/>
                    <a:ea typeface="微软雅黑" panose="020B0503020204020204" pitchFamily="34" charset="-122"/>
                  </a:rPr>
                  <a:t>预测为流失</a:t>
                </a:r>
                <a:r>
                  <a:rPr lang="zh-CN" altLang="en-US" sz="2400" dirty="0">
                    <a:latin typeface="微软雅黑" panose="020B0503020204020204" pitchFamily="34" charset="-122"/>
                    <a:ea typeface="微软雅黑" panose="020B0503020204020204" pitchFamily="34" charset="-122"/>
                  </a:rPr>
                  <a:t>的比例，也称假正率</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加深大家的理解，笔者绘制了如下的图片方便大家记忆</a:t>
                </a:r>
                <a:r>
                  <a:rPr lang="zh-CN" altLang="en-US" sz="2400" dirty="0" smtClean="0"/>
                  <a:t>：</a:t>
                </a:r>
                <a:endParaRPr lang="en-US" altLang="zh-CN" sz="2400" dirty="0" smtClean="0"/>
              </a:p>
              <a:p>
                <a:endParaRPr lang="en-US" altLang="zh-CN" sz="2400"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zh-CN" altLang="en-US" sz="2400" i="1">
                          <a:latin typeface="Cambria Math"/>
                          <a:ea typeface="微软雅黑" panose="020B0503020204020204" pitchFamily="34" charset="-122"/>
                        </a:rPr>
                        <m:t>命中率</m:t>
                      </m:r>
                      <m:d>
                        <m:dPr>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𝑇𝑃𝑅</m:t>
                          </m:r>
                        </m:e>
                      </m:d>
                      <m:r>
                        <a:rPr lang="en-US" altLang="zh-CN" sz="2400" i="1">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zh-CN" altLang="en-US" sz="2400" i="1">
                              <a:latin typeface="Cambria Math"/>
                              <a:ea typeface="微软雅黑" panose="020B0503020204020204" pitchFamily="34" charset="-122"/>
                            </a:rPr>
                            <m:t>预测为流失</m:t>
                          </m:r>
                          <m:r>
                            <a:rPr lang="zh-CN" altLang="en-US" sz="2400" b="1" i="1">
                              <a:latin typeface="Cambria Math"/>
                              <a:ea typeface="微软雅黑" panose="020B0503020204020204" pitchFamily="34" charset="-122"/>
                            </a:rPr>
                            <m:t>目</m:t>
                          </m:r>
                          <m:r>
                            <a:rPr lang="zh-CN" altLang="en-US" sz="2400" i="1">
                              <a:latin typeface="Cambria Math"/>
                              <a:ea typeface="微软雅黑" panose="020B0503020204020204" pitchFamily="34" charset="-122"/>
                            </a:rPr>
                            <m:t>实际流失的人</m:t>
                          </m:r>
                        </m:num>
                        <m:den>
                          <m:r>
                            <a:rPr lang="zh-CN" altLang="en-US" sz="2400" i="1">
                              <a:latin typeface="Cambria Math"/>
                              <a:ea typeface="微软雅黑" panose="020B0503020204020204" pitchFamily="34" charset="-122"/>
                            </a:rPr>
                            <m:t>实际流失的人</m:t>
                          </m:r>
                        </m:den>
                      </m:f>
                    </m:oMath>
                  </m:oMathPara>
                </a14:m>
                <a:endParaRPr lang="en-US" altLang="zh-CN" sz="2400" b="0" i="1" dirty="0" smtClean="0">
                  <a:latin typeface="微软雅黑" panose="020B0503020204020204" pitchFamily="34" charset="-122"/>
                  <a:ea typeface="微软雅黑" panose="020B0503020204020204" pitchFamily="34" charset="-122"/>
                </a:endParaRPr>
              </a:p>
              <a:p>
                <a:endParaRPr lang="en-US" altLang="zh-CN" sz="2400" b="0" i="1"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zh-CN" altLang="en-US" sz="2400" i="1" dirty="0" smtClean="0">
                          <a:latin typeface="Cambria Math"/>
                          <a:ea typeface="微软雅黑" panose="020B0503020204020204" pitchFamily="34" charset="-122"/>
                        </a:rPr>
                        <m:t>假警报率</m:t>
                      </m:r>
                      <m:r>
                        <a:rPr lang="en-US" altLang="zh-CN" sz="2400" b="0" i="1" dirty="0" smtClean="0">
                          <a:latin typeface="Cambria Math"/>
                          <a:ea typeface="微软雅黑" panose="020B0503020204020204" pitchFamily="34" charset="-122"/>
                        </a:rPr>
                        <m:t>(</m:t>
                      </m:r>
                      <m:r>
                        <m:rPr>
                          <m:nor/>
                        </m:rPr>
                        <a:rPr lang="en-US" altLang="zh-CN" sz="2400" i="1" dirty="0">
                          <a:latin typeface="微软雅黑" panose="020B0503020204020204" pitchFamily="34" charset="-122"/>
                          <a:ea typeface="微软雅黑" panose="020B0503020204020204" pitchFamily="34" charset="-122"/>
                        </a:rPr>
                        <m:t>FPR</m:t>
                      </m:r>
                      <m:r>
                        <m:rPr>
                          <m:nor/>
                        </m:rPr>
                        <a:rPr lang="en-US" altLang="zh-CN" sz="2400" i="1" dirty="0">
                          <a:latin typeface="微软雅黑" panose="020B0503020204020204" pitchFamily="34" charset="-122"/>
                          <a:ea typeface="微软雅黑" panose="020B0503020204020204" pitchFamily="34" charset="-122"/>
                        </a:rPr>
                        <m:t>)=</m:t>
                      </m:r>
                      <m:f>
                        <m:fPr>
                          <m:ctrlPr>
                            <a:rPr lang="en-US" altLang="zh-CN" sz="2400" i="1">
                              <a:latin typeface="Cambria Math"/>
                              <a:ea typeface="微软雅黑" panose="020B0503020204020204" pitchFamily="34" charset="-122"/>
                            </a:rPr>
                          </m:ctrlPr>
                        </m:fPr>
                        <m:num>
                          <m:r>
                            <m:rPr>
                              <m:nor/>
                            </m:rPr>
                            <a:rPr lang="zh-CN" altLang="en-US" sz="2400" i="1" dirty="0">
                              <a:latin typeface="微软雅黑" panose="020B0503020204020204" pitchFamily="34" charset="-122"/>
                              <a:ea typeface="微软雅黑" panose="020B0503020204020204" pitchFamily="34" charset="-122"/>
                            </a:rPr>
                            <m:t>预测为流失</m:t>
                          </m:r>
                          <m:r>
                            <m:rPr>
                              <m:nor/>
                            </m:rPr>
                            <a:rPr lang="zh-CN" altLang="en-US" sz="2400" b="1" i="1" dirty="0">
                              <a:latin typeface="微软雅黑" panose="020B0503020204020204" pitchFamily="34" charset="-122"/>
                              <a:ea typeface="微软雅黑" panose="020B0503020204020204" pitchFamily="34" charset="-122"/>
                            </a:rPr>
                            <m:t>但</m:t>
                          </m:r>
                          <m:r>
                            <m:rPr>
                              <m:nor/>
                            </m:rPr>
                            <a:rPr lang="zh-CN" altLang="en-US" sz="2400" i="1" dirty="0">
                              <a:latin typeface="微软雅黑" panose="020B0503020204020204" pitchFamily="34" charset="-122"/>
                              <a:ea typeface="微软雅黑" panose="020B0503020204020204" pitchFamily="34" charset="-122"/>
                            </a:rPr>
                            <m:t>实际未流失的人</m:t>
                          </m:r>
                        </m:num>
                        <m:den>
                          <m:r>
                            <a:rPr lang="zh-CN" altLang="en-US" sz="2400" i="1">
                              <a:latin typeface="Cambria Math"/>
                              <a:ea typeface="微软雅黑" panose="020B0503020204020204" pitchFamily="34" charset="-122"/>
                            </a:rPr>
                            <m:t>实际</m:t>
                          </m:r>
                          <m:r>
                            <m:rPr>
                              <m:nor/>
                            </m:rPr>
                            <a:rPr lang="zh-CN" altLang="en-US" sz="2400" i="1" dirty="0">
                              <a:latin typeface="微软雅黑" panose="020B0503020204020204" pitchFamily="34" charset="-122"/>
                              <a:ea typeface="微软雅黑" panose="020B0503020204020204" pitchFamily="34" charset="-122"/>
                            </a:rPr>
                            <m:t>未</m:t>
                          </m:r>
                          <m:r>
                            <a:rPr lang="zh-CN" altLang="en-US" sz="2400" i="1">
                              <a:latin typeface="Cambria Math"/>
                              <a:ea typeface="微软雅黑" panose="020B0503020204020204" pitchFamily="34" charset="-122"/>
                            </a:rPr>
                            <m:t>流失的人</m:t>
                          </m:r>
                        </m:den>
                      </m:f>
                    </m:oMath>
                  </m:oMathPara>
                </a14:m>
                <a:endParaRPr lang="zh-CN" altLang="en-US" sz="2400" i="1"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mc:Choice>
        <mc:Fallback>
          <p:sp>
            <p:nvSpPr>
              <p:cNvPr id="5" name="TextBox 4"/>
              <p:cNvSpPr txBox="1">
                <a:spLocks noRot="1" noChangeAspect="1" noMove="1" noResize="1" noEditPoints="1" noAdjustHandles="1" noChangeArrowheads="1" noChangeShapeType="1" noTextEdit="1"/>
              </p:cNvSpPr>
              <p:nvPr/>
            </p:nvSpPr>
            <p:spPr>
              <a:xfrm>
                <a:off x="644071" y="1480457"/>
                <a:ext cx="10488386" cy="5023170"/>
              </a:xfrm>
              <a:prstGeom prst="rect">
                <a:avLst/>
              </a:prstGeom>
              <a:blipFill rotWithShape="1">
                <a:blip r:embed="rId2"/>
                <a:stretch>
                  <a:fillRect l="-930" t="-971"/>
                </a:stretch>
              </a:blipFill>
            </p:spPr>
            <p:txBody>
              <a:bodyPr/>
              <a:lstStyle/>
              <a:p>
                <a:r>
                  <a:rPr lang="zh-CN" altLang="en-US">
                    <a:noFill/>
                  </a:rPr>
                  <a:t> </a:t>
                </a:r>
              </a:p>
            </p:txBody>
          </p:sp>
        </mc:Fallback>
      </mc:AlternateContent>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矩形 7"/>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0429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4.1.1 </a:t>
            </a:r>
            <a:r>
              <a:rPr lang="zh-CN" altLang="en-US" sz="2400" b="1" dirty="0">
                <a:latin typeface="微软雅黑" panose="020B0503020204020204" pitchFamily="34" charset="-122"/>
                <a:ea typeface="微软雅黑" panose="020B0503020204020204" pitchFamily="34" charset="-122"/>
              </a:rPr>
              <a:t>逻辑回归模型的数学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需要到用到下图所示的</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函数，该函数可以将取值为（</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）的数转换到</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之间，例如倘若</a:t>
            </a:r>
            <a:r>
              <a:rPr lang="en-US" altLang="zh-CN" sz="2400" dirty="0">
                <a:latin typeface="微软雅黑" panose="020B0503020204020204" pitchFamily="34" charset="-122"/>
                <a:ea typeface="微软雅黑" panose="020B0503020204020204" pitchFamily="34" charset="-122"/>
              </a:rPr>
              <a:t>y=3</a:t>
            </a:r>
            <a:r>
              <a:rPr lang="zh-CN" altLang="en-US" sz="2400" dirty="0">
                <a:latin typeface="微软雅黑" panose="020B0503020204020204" pitchFamily="34" charset="-122"/>
                <a:ea typeface="微软雅黑" panose="020B0503020204020204" pitchFamily="34" charset="-122"/>
              </a:rPr>
              <a:t>，那个通过</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函数转换后，</a:t>
            </a:r>
            <a:r>
              <a:rPr lang="en-US" altLang="zh-CN" sz="2400" dirty="0">
                <a:latin typeface="微软雅黑" panose="020B0503020204020204" pitchFamily="34" charset="-122"/>
                <a:ea typeface="微软雅黑" panose="020B0503020204020204" pitchFamily="34" charset="-122"/>
              </a:rPr>
              <a:t>f(y)</a:t>
            </a:r>
            <a:r>
              <a:rPr lang="zh-CN" altLang="en-US" sz="2400" dirty="0">
                <a:latin typeface="微软雅黑" panose="020B0503020204020204" pitchFamily="34" charset="-122"/>
                <a:ea typeface="微软雅黑" panose="020B0503020204020204" pitchFamily="34" charset="-122"/>
              </a:rPr>
              <a:t>就变成了</a:t>
            </a:r>
            <a:r>
              <a:rPr lang="en-US" altLang="zh-CN" sz="2400" dirty="0">
                <a:latin typeface="微软雅黑" panose="020B0503020204020204" pitchFamily="34" charset="-122"/>
                <a:ea typeface="微软雅黑" panose="020B0503020204020204" pitchFamily="34" charset="-122"/>
              </a:rPr>
              <a:t>1/(1+e^-3)=0.95</a:t>
            </a:r>
            <a:r>
              <a:rPr lang="zh-CN" altLang="en-US" sz="2400" dirty="0">
                <a:latin typeface="微软雅黑" panose="020B0503020204020204" pitchFamily="34" charset="-122"/>
                <a:ea typeface="微软雅黑" panose="020B0503020204020204" pitchFamily="34" charset="-122"/>
              </a:rPr>
              <a:t>了，这就可以作为一个概率值使用了。</a:t>
            </a:r>
            <a:endParaRPr lang="en-US" altLang="zh-CN" sz="2400" dirty="0" smtClean="0">
              <a:latin typeface="微软雅黑" panose="020B0503020204020204" pitchFamily="34" charset="-122"/>
              <a:ea typeface="微软雅黑" panose="020B0503020204020204" pitchFamily="34" charset="-122"/>
            </a:endParaRPr>
          </a:p>
        </p:txBody>
      </p:sp>
      <p:pic>
        <p:nvPicPr>
          <p:cNvPr id="1026" name="Picture 2" descr="https://uploader.shimo.im/f/SINlD5uzUZ4klrZz.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t="17386" b="1"/>
          <a:stretch/>
        </p:blipFill>
        <p:spPr bwMode="auto">
          <a:xfrm>
            <a:off x="2648974" y="4180114"/>
            <a:ext cx="6894052" cy="2403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345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4.3.1 </a:t>
            </a:r>
            <a:r>
              <a:rPr lang="zh-CN" altLang="en-US" sz="2400" b="1" dirty="0">
                <a:latin typeface="微软雅黑" panose="020B0503020204020204" pitchFamily="34" charset="-122"/>
                <a:ea typeface="微软雅黑" panose="020B0503020204020204" pitchFamily="34" charset="-122"/>
              </a:rPr>
              <a:t>分类模型的评估方法 </a:t>
            </a:r>
            <a:r>
              <a:rPr lang="en-US" altLang="zh-CN" sz="2400" b="1" dirty="0">
                <a:latin typeface="微软雅黑" panose="020B0503020204020204" pitchFamily="34" charset="-122"/>
                <a:ea typeface="微软雅黑" panose="020B0503020204020204" pitchFamily="34" charset="-122"/>
              </a:rPr>
              <a:t>- ROC</a:t>
            </a:r>
            <a:r>
              <a:rPr lang="zh-CN" altLang="en-US" sz="2400" b="1" dirty="0">
                <a:latin typeface="微软雅黑" panose="020B0503020204020204" pitchFamily="34" charset="-122"/>
                <a:ea typeface="微软雅黑" panose="020B0503020204020204" pitchFamily="34" charset="-122"/>
              </a:rPr>
              <a:t>曲线</a:t>
            </a:r>
            <a:endParaRPr lang="en-US" altLang="zh-CN" sz="2400" b="1"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一</a:t>
            </a:r>
            <a:r>
              <a:rPr lang="zh-CN" altLang="en-US" sz="2400" dirty="0">
                <a:latin typeface="微软雅黑" panose="020B0503020204020204" pitchFamily="34" charset="-122"/>
                <a:ea typeface="微软雅黑" panose="020B0503020204020204" pitchFamily="34" charset="-122"/>
              </a:rPr>
              <a:t>个优秀的客户违约预测模型，我们希望命中率（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）尽可能的高，即能尽可能地揪出坏人，同时也希望假警报率（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）能尽可能的低，即不要误伤好人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然而</a:t>
            </a:r>
            <a:r>
              <a:rPr lang="zh-CN" altLang="en-US" sz="2400" dirty="0">
                <a:latin typeface="微软雅黑" panose="020B0503020204020204" pitchFamily="34" charset="-122"/>
                <a:ea typeface="微软雅黑" panose="020B0503020204020204" pitchFamily="34" charset="-122"/>
              </a:rPr>
              <a:t>这两者往往成正相关性，因为一旦当调高阈值，比如认为违约率超过</a:t>
            </a:r>
            <a:r>
              <a:rPr lang="en-US" altLang="zh-CN" sz="2400" dirty="0">
                <a:latin typeface="微软雅黑" panose="020B0503020204020204" pitchFamily="34" charset="-122"/>
                <a:ea typeface="微软雅黑" panose="020B0503020204020204" pitchFamily="34" charset="-122"/>
              </a:rPr>
              <a:t>90%</a:t>
            </a:r>
            <a:r>
              <a:rPr lang="zh-CN" altLang="en-US" sz="2400" dirty="0">
                <a:latin typeface="微软雅黑" panose="020B0503020204020204" pitchFamily="34" charset="-122"/>
                <a:ea typeface="微软雅黑" panose="020B0503020204020204" pitchFamily="34" charset="-122"/>
              </a:rPr>
              <a:t>的才认定</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流失</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那么会导致假警报率很低，但是命中率也很</a:t>
            </a:r>
            <a:r>
              <a:rPr lang="zh-CN" altLang="en-US" sz="2400" dirty="0" smtClean="0">
                <a:latin typeface="微软雅黑" panose="020B0503020204020204" pitchFamily="34" charset="-122"/>
                <a:ea typeface="微软雅黑" panose="020B0503020204020204" pitchFamily="34" charset="-122"/>
              </a:rPr>
              <a:t>低。</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而</a:t>
            </a:r>
            <a:r>
              <a:rPr lang="zh-CN" altLang="en-US" sz="2400" dirty="0">
                <a:latin typeface="微软雅黑" panose="020B0503020204020204" pitchFamily="34" charset="-122"/>
                <a:ea typeface="微软雅黑" panose="020B0503020204020204" pitchFamily="34" charset="-122"/>
              </a:rPr>
              <a:t>如果降低阈值的话，比如认为违约率超过</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就认定</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流失</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那么命中率就会很高，但是假警报率也会很高</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0629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4421415" cy="452431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4.3.1 </a:t>
            </a:r>
            <a:r>
              <a:rPr lang="zh-CN" altLang="en-US" sz="2400" b="1" dirty="0">
                <a:latin typeface="微软雅黑" panose="020B0503020204020204" pitchFamily="34" charset="-122"/>
                <a:ea typeface="微软雅黑" panose="020B0503020204020204" pitchFamily="34" charset="-122"/>
              </a:rPr>
              <a:t>分类模型的评估方法 </a:t>
            </a:r>
            <a:r>
              <a:rPr lang="en-US" altLang="zh-CN" sz="2400" b="1" dirty="0">
                <a:latin typeface="微软雅黑" panose="020B0503020204020204" pitchFamily="34" charset="-122"/>
                <a:ea typeface="微软雅黑" panose="020B0503020204020204" pitchFamily="34" charset="-122"/>
              </a:rPr>
              <a:t>- ROC</a:t>
            </a:r>
            <a:r>
              <a:rPr lang="zh-CN" altLang="en-US" sz="2400" b="1" dirty="0">
                <a:latin typeface="微软雅黑" panose="020B0503020204020204" pitchFamily="34" charset="-122"/>
                <a:ea typeface="微软雅黑" panose="020B0503020204020204" pitchFamily="34" charset="-122"/>
              </a:rPr>
              <a:t>曲线</a:t>
            </a:r>
            <a:endParaRPr lang="en-US" altLang="zh-CN" sz="2400" b="1"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因此</a:t>
            </a:r>
            <a:r>
              <a:rPr lang="zh-CN" altLang="en-US" sz="2400" dirty="0">
                <a:latin typeface="微软雅黑" panose="020B0503020204020204" pitchFamily="34" charset="-122"/>
                <a:ea typeface="微软雅黑" panose="020B0503020204020204" pitchFamily="34" charset="-122"/>
              </a:rPr>
              <a:t>为了衡量一个模型的优劣</a:t>
            </a:r>
            <a:r>
              <a:rPr lang="zh-CN" altLang="en-US" sz="2400" dirty="0" smtClean="0">
                <a:latin typeface="微软雅黑" panose="020B0503020204020204" pitchFamily="34" charset="-122"/>
                <a:ea typeface="微软雅黑" panose="020B0503020204020204" pitchFamily="34" charset="-122"/>
              </a:rPr>
              <a:t>，数据</a:t>
            </a:r>
            <a:r>
              <a:rPr lang="zh-CN" altLang="en-US" sz="2400" dirty="0">
                <a:latin typeface="微软雅黑" panose="020B0503020204020204" pitchFamily="34" charset="-122"/>
                <a:ea typeface="微软雅黑" panose="020B0503020204020204" pitchFamily="34" charset="-122"/>
              </a:rPr>
              <a:t>科学家根据不同阈值下的命中率和假警报率绘制了如下的曲线图，称之为</a:t>
            </a:r>
            <a:r>
              <a:rPr lang="en-US" altLang="zh-CN" sz="2400" dirty="0">
                <a:latin typeface="微软雅黑" panose="020B0503020204020204" pitchFamily="34" charset="-122"/>
                <a:ea typeface="微软雅黑" panose="020B0503020204020204" pitchFamily="34" charset="-122"/>
              </a:rPr>
              <a:t>ROC</a:t>
            </a:r>
            <a:r>
              <a:rPr lang="zh-CN" altLang="en-US" sz="2400" dirty="0" smtClean="0">
                <a:latin typeface="微软雅黑" panose="020B0503020204020204" pitchFamily="34" charset="-122"/>
                <a:ea typeface="微软雅黑" panose="020B0503020204020204" pitchFamily="34" charset="-122"/>
              </a:rPr>
              <a:t>曲线</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曲线的横坐标为假警报率（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），其纵坐标为命中率（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），在某一个阈值条件下，我们希望命中率能尽可能的高，而假警报率尽可能的低。</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7410" name="Picture 2" descr="https://uploader.shimo.im/f/bozEkBNukN0b0ySF.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l="4121" t="2022" r="15436" b="4828"/>
          <a:stretch/>
        </p:blipFill>
        <p:spPr bwMode="auto">
          <a:xfrm>
            <a:off x="5239657" y="1758344"/>
            <a:ext cx="5863771" cy="4812337"/>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52449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489364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4.3.1 </a:t>
            </a:r>
            <a:r>
              <a:rPr lang="zh-CN" altLang="en-US" sz="2400" b="1" dirty="0">
                <a:latin typeface="微软雅黑" panose="020B0503020204020204" pitchFamily="34" charset="-122"/>
                <a:ea typeface="微软雅黑" panose="020B0503020204020204" pitchFamily="34" charset="-122"/>
              </a:rPr>
              <a:t>分类模型的评估方法 </a:t>
            </a:r>
            <a:r>
              <a:rPr lang="en-US" altLang="zh-CN" sz="2400" b="1" dirty="0">
                <a:latin typeface="微软雅黑" panose="020B0503020204020204" pitchFamily="34" charset="-122"/>
                <a:ea typeface="微软雅黑" panose="020B0503020204020204" pitchFamily="34" charset="-122"/>
              </a:rPr>
              <a:t>- ROC</a:t>
            </a:r>
            <a:r>
              <a:rPr lang="zh-CN" altLang="en-US" sz="2400" b="1" dirty="0">
                <a:latin typeface="微软雅黑" panose="020B0503020204020204" pitchFamily="34" charset="-122"/>
                <a:ea typeface="微软雅黑" panose="020B0503020204020204" pitchFamily="34" charset="-122"/>
              </a:rPr>
              <a:t>曲线</a:t>
            </a:r>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举例来说，某一检测样本总量为</a:t>
            </a:r>
            <a:r>
              <a:rPr lang="en-US" altLang="zh-CN" sz="2400" dirty="0" smtClean="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流失客户为</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人，当阈值为</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的时候，即流失概率超过</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的时候即认为客户会流失时，模型</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和模型</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预测出来的流失客户都是</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模型</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预测流失的</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人中有</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人的确流失，有</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人属于误判，那么命中率达</a:t>
            </a:r>
            <a:r>
              <a:rPr lang="en-US" altLang="zh-CN" sz="2400" dirty="0">
                <a:latin typeface="微软雅黑" panose="020B0503020204020204" pitchFamily="34" charset="-122"/>
                <a:ea typeface="微软雅黑" panose="020B0503020204020204" pitchFamily="34" charset="-122"/>
              </a:rPr>
              <a:t>10/20=50%</a:t>
            </a:r>
            <a:r>
              <a:rPr lang="zh-CN" altLang="en-US" sz="2400" dirty="0">
                <a:latin typeface="微软雅黑" panose="020B0503020204020204" pitchFamily="34" charset="-122"/>
                <a:ea typeface="微软雅黑" panose="020B0503020204020204" pitchFamily="34" charset="-122"/>
              </a:rPr>
              <a:t>，此时假警报率为</a:t>
            </a:r>
            <a:r>
              <a:rPr lang="en-US" altLang="zh-CN" sz="2400" dirty="0">
                <a:latin typeface="微软雅黑" panose="020B0503020204020204" pitchFamily="34" charset="-122"/>
                <a:ea typeface="微软雅黑" panose="020B0503020204020204" pitchFamily="34" charset="-122"/>
              </a:rPr>
              <a:t>5/80=6.25</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模型</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预测流失的</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人中只有</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人的确流失，有</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人属于误判，那么其命中率为</a:t>
            </a:r>
            <a:r>
              <a:rPr lang="en-US" altLang="zh-CN" sz="2400" dirty="0">
                <a:latin typeface="微软雅黑" panose="020B0503020204020204" pitchFamily="34" charset="-122"/>
                <a:ea typeface="微软雅黑" panose="020B0503020204020204" pitchFamily="34" charset="-122"/>
              </a:rPr>
              <a:t>5/20=25%</a:t>
            </a:r>
            <a:r>
              <a:rPr lang="zh-CN" altLang="en-US" sz="2400" dirty="0">
                <a:latin typeface="微软雅黑" panose="020B0503020204020204" pitchFamily="34" charset="-122"/>
                <a:ea typeface="微软雅黑" panose="020B0503020204020204" pitchFamily="34" charset="-122"/>
              </a:rPr>
              <a:t>，假警报率为</a:t>
            </a:r>
            <a:r>
              <a:rPr lang="en-US" altLang="zh-CN" sz="2400" dirty="0">
                <a:latin typeface="微软雅黑" panose="020B0503020204020204" pitchFamily="34" charset="-122"/>
                <a:ea typeface="微软雅黑" panose="020B0503020204020204" pitchFamily="34" charset="-122"/>
              </a:rPr>
              <a:t>10/80=12.5%</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此时</a:t>
            </a:r>
            <a:r>
              <a:rPr lang="zh-CN" altLang="en-US" sz="2400" dirty="0">
                <a:latin typeface="微软雅黑" panose="020B0503020204020204" pitchFamily="34" charset="-122"/>
                <a:ea typeface="微软雅黑" panose="020B0503020204020204" pitchFamily="34" charset="-122"/>
              </a:rPr>
              <a:t>模型</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的命中率是模型</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倍，假警报率是模型</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的一半，因此我们认为模型</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是一个较优的模型</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41816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4.3.1 </a:t>
            </a:r>
            <a:r>
              <a:rPr lang="zh-CN" altLang="en-US" sz="2400" b="1" dirty="0">
                <a:latin typeface="微软雅黑" panose="020B0503020204020204" pitchFamily="34" charset="-122"/>
                <a:ea typeface="微软雅黑" panose="020B0503020204020204" pitchFamily="34" charset="-122"/>
              </a:rPr>
              <a:t>分类模型的评估方法 </a:t>
            </a:r>
            <a:r>
              <a:rPr lang="en-US" altLang="zh-CN" sz="2400" b="1" dirty="0">
                <a:latin typeface="微软雅黑" panose="020B0503020204020204" pitchFamily="34" charset="-122"/>
                <a:ea typeface="微软雅黑" panose="020B0503020204020204" pitchFamily="34" charset="-122"/>
              </a:rPr>
              <a:t>- ROC</a:t>
            </a:r>
            <a:r>
              <a:rPr lang="zh-CN" altLang="en-US" sz="2400" b="1" dirty="0">
                <a:latin typeface="微软雅黑" panose="020B0503020204020204" pitchFamily="34" charset="-122"/>
                <a:ea typeface="微软雅黑" panose="020B0503020204020204" pitchFamily="34" charset="-122"/>
              </a:rPr>
              <a:t>曲线</a:t>
            </a:r>
            <a:endParaRPr lang="en-US" altLang="zh-CN" sz="2400" b="1"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把假警报率理解为代价的话，那么命中率就是收益，所以也可以说在相同阈值的情况下，我们希望假警报率（代价）尽量小的情况下，命中率（收益）尽量的高，该思想反映在图形上就是这个曲线尽可能的陡峭，曲线越靠近左上角说明在同样的阈值条件下，命中率越高，假警报率越小，模型越完善。换一个角度来理解，一个完美的模型是在不同的阈值下，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都接近于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，而命中率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接近于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，该特征反映在图形上，就是曲线非常接近（</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）这个点，也即曲线非常陡峭。</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866679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3416320"/>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补充知识点：混淆矩阵的</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代码实现</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这里简单提一下如何通过</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查看混淆矩阵，代码如下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第一行为实际分类为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的数量，第二行为实际分类为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的数量；第一列为预测分类为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的数量，第二列为预测分类为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的数量。我们用如下代码给表格添加行列索引：</a:t>
            </a: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987" y="2311454"/>
            <a:ext cx="6434026" cy="9542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7507" y="5027048"/>
            <a:ext cx="8256986" cy="91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4884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4154984"/>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补充知识点：混淆矩阵的</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打印</a:t>
            </a: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的结果：</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看到实际流失的</a:t>
            </a:r>
            <a:r>
              <a:rPr lang="en-US" altLang="zh-CN" sz="2400" dirty="0">
                <a:latin typeface="微软雅黑" panose="020B0503020204020204" pitchFamily="34" charset="-122"/>
                <a:ea typeface="微软雅黑" panose="020B0503020204020204" pitchFamily="34" charset="-122"/>
              </a:rPr>
              <a:t>348</a:t>
            </a:r>
            <a:r>
              <a:rPr lang="zh-CN" altLang="en-US" sz="2400" dirty="0">
                <a:latin typeface="微软雅黑" panose="020B0503020204020204" pitchFamily="34" charset="-122"/>
                <a:ea typeface="微软雅黑" panose="020B0503020204020204" pitchFamily="34" charset="-122"/>
              </a:rPr>
              <a:t>人中（</a:t>
            </a:r>
            <a:r>
              <a:rPr lang="en-US" altLang="zh-CN" sz="2400" dirty="0">
                <a:latin typeface="微软雅黑" panose="020B0503020204020204" pitchFamily="34" charset="-122"/>
                <a:ea typeface="微软雅黑" panose="020B0503020204020204" pitchFamily="34" charset="-122"/>
              </a:rPr>
              <a:t>192+156</a:t>
            </a:r>
            <a:r>
              <a:rPr lang="zh-CN" altLang="en-US" sz="2400" dirty="0">
                <a:latin typeface="微软雅黑" panose="020B0503020204020204" pitchFamily="34" charset="-122"/>
                <a:ea typeface="微软雅黑" panose="020B0503020204020204" pitchFamily="34" charset="-122"/>
              </a:rPr>
              <a:t>）中有</a:t>
            </a:r>
            <a:r>
              <a:rPr lang="en-US" altLang="zh-CN" sz="2400" dirty="0">
                <a:latin typeface="微软雅黑" panose="020B0503020204020204" pitchFamily="34" charset="-122"/>
                <a:ea typeface="微软雅黑" panose="020B0503020204020204" pitchFamily="34" charset="-122"/>
              </a:rPr>
              <a:t>156</a:t>
            </a:r>
            <a:r>
              <a:rPr lang="zh-CN" altLang="en-US" sz="2400" dirty="0">
                <a:latin typeface="微软雅黑" panose="020B0503020204020204" pitchFamily="34" charset="-122"/>
                <a:ea typeface="微软雅黑" panose="020B0503020204020204" pitchFamily="34" charset="-122"/>
              </a:rPr>
              <a:t>人被准确预测，因此命中率（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45%</a:t>
            </a:r>
            <a:r>
              <a:rPr lang="zh-CN" altLang="en-US" sz="2400" dirty="0">
                <a:latin typeface="微软雅黑" panose="020B0503020204020204" pitchFamily="34" charset="-122"/>
                <a:ea typeface="微软雅黑" panose="020B0503020204020204" pitchFamily="34" charset="-122"/>
              </a:rPr>
              <a:t>，实际未流失的</a:t>
            </a:r>
            <a:r>
              <a:rPr lang="en-US" altLang="zh-CN" sz="2400" dirty="0">
                <a:latin typeface="微软雅黑" panose="020B0503020204020204" pitchFamily="34" charset="-122"/>
                <a:ea typeface="微软雅黑" panose="020B0503020204020204" pitchFamily="34" charset="-122"/>
              </a:rPr>
              <a:t>1061</a:t>
            </a:r>
            <a:r>
              <a:rPr lang="zh-CN" altLang="en-US" sz="2400" dirty="0">
                <a:latin typeface="微软雅黑" panose="020B0503020204020204" pitchFamily="34" charset="-122"/>
                <a:ea typeface="微软雅黑" panose="020B0503020204020204" pitchFamily="34" charset="-122"/>
              </a:rPr>
              <a:t>人中有</a:t>
            </a:r>
            <a:r>
              <a:rPr lang="en-US" altLang="zh-CN" sz="2400" dirty="0">
                <a:latin typeface="微软雅黑" panose="020B0503020204020204" pitchFamily="34" charset="-122"/>
                <a:ea typeface="微软雅黑" panose="020B0503020204020204" pitchFamily="34" charset="-122"/>
              </a:rPr>
              <a:t>93</a:t>
            </a:r>
            <a:r>
              <a:rPr lang="zh-CN" altLang="en-US" sz="2400" dirty="0">
                <a:latin typeface="微软雅黑" panose="020B0503020204020204" pitchFamily="34" charset="-122"/>
                <a:ea typeface="微软雅黑" panose="020B0503020204020204" pitchFamily="34" charset="-122"/>
              </a:rPr>
              <a:t>人被误判为流失，因此假警报率（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8.7%</a:t>
            </a:r>
            <a:r>
              <a:rPr lang="zh-CN" altLang="en-US" sz="2400" dirty="0">
                <a:latin typeface="微软雅黑" panose="020B0503020204020204" pitchFamily="34" charset="-122"/>
                <a:ea typeface="微软雅黑" panose="020B0503020204020204" pitchFamily="34" charset="-122"/>
              </a:rPr>
              <a:t>，此外注意这里的</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都是基于</a:t>
            </a:r>
            <a:r>
              <a:rPr lang="en-US" altLang="zh-CN" sz="2400" dirty="0">
                <a:latin typeface="微软雅黑" panose="020B0503020204020204" pitchFamily="34" charset="-122"/>
                <a:ea typeface="微软雅黑" panose="020B0503020204020204" pitchFamily="34" charset="-122"/>
              </a:rPr>
              <a:t>50%</a:t>
            </a:r>
            <a:r>
              <a:rPr lang="zh-CN" altLang="en-US" sz="2400" dirty="0">
                <a:latin typeface="微软雅黑" panose="020B0503020204020204" pitchFamily="34" charset="-122"/>
                <a:ea typeface="微软雅黑" panose="020B0503020204020204" pitchFamily="34" charset="-122"/>
              </a:rPr>
              <a:t>阈值情况下的。</a:t>
            </a: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4030711598"/>
              </p:ext>
            </p:extLst>
          </p:nvPr>
        </p:nvGraphicFramePr>
        <p:xfrm>
          <a:off x="2373085" y="2561046"/>
          <a:ext cx="7445830" cy="1325880"/>
        </p:xfrm>
        <a:graphic>
          <a:graphicData uri="http://schemas.openxmlformats.org/drawingml/2006/table">
            <a:tbl>
              <a:tblPr>
                <a:tableStyleId>{2D5ABB26-0587-4C30-8999-92F81FD0307C}</a:tableStyleId>
              </a:tblPr>
              <a:tblGrid>
                <a:gridCol w="2491891"/>
                <a:gridCol w="2611263"/>
                <a:gridCol w="2342676"/>
              </a:tblGrid>
              <a:tr h="285750">
                <a:tc>
                  <a:txBody>
                    <a:bodyPr/>
                    <a:lstStyle/>
                    <a:p>
                      <a:pPr algn="ctr"/>
                      <a:endParaRPr lang="zh-CN" altLang="en-US" sz="2400" dirty="0">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smtClean="0">
                          <a:effectLst/>
                          <a:latin typeface="微软雅黑" panose="020B0503020204020204" pitchFamily="34" charset="-122"/>
                          <a:ea typeface="微软雅黑" panose="020B0503020204020204" pitchFamily="34" charset="-122"/>
                        </a:rPr>
                        <a:t>0</a:t>
                      </a:r>
                      <a:r>
                        <a:rPr lang="zh-CN" altLang="en-US" sz="2400" dirty="0">
                          <a:effectLst/>
                          <a:latin typeface="微软雅黑" panose="020B0503020204020204" pitchFamily="34" charset="-122"/>
                          <a:ea typeface="微软雅黑" panose="020B0503020204020204" pitchFamily="34" charset="-122"/>
                        </a:rPr>
                        <a:t>（预测不流失）</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（预测流失）</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r>
                        <a:rPr lang="zh-CN" altLang="en-US" sz="2400" dirty="0">
                          <a:effectLst/>
                          <a:latin typeface="微软雅黑" panose="020B0503020204020204" pitchFamily="34" charset="-122"/>
                          <a:ea typeface="微软雅黑" panose="020B0503020204020204" pitchFamily="34" charset="-122"/>
                        </a:rPr>
                        <a:t>（实际不流失）</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968</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93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（实际流失）</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192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156</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614018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2677656"/>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补充知识点：混淆矩阵的</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我们还可以通过如下代码打印查看命中率情况，而无需手动计算：</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获得</a:t>
            </a:r>
            <a:r>
              <a:rPr lang="zh-CN" altLang="en-US" sz="2400" dirty="0">
                <a:latin typeface="微软雅黑" panose="020B0503020204020204" pitchFamily="34" charset="-122"/>
                <a:ea typeface="微软雅黑" panose="020B0503020204020204" pitchFamily="34" charset="-122"/>
              </a:rPr>
              <a:t>结果如下图所示，其中</a:t>
            </a:r>
            <a:r>
              <a:rPr lang="en-US" altLang="zh-CN" sz="2400" dirty="0">
                <a:latin typeface="微软雅黑" panose="020B0503020204020204" pitchFamily="34" charset="-122"/>
                <a:ea typeface="微软雅黑" panose="020B0503020204020204" pitchFamily="34" charset="-122"/>
              </a:rPr>
              <a:t>recall</a:t>
            </a:r>
            <a:r>
              <a:rPr lang="zh-CN" altLang="en-US" sz="2400" dirty="0">
                <a:latin typeface="微软雅黑" panose="020B0503020204020204" pitchFamily="34" charset="-122"/>
                <a:ea typeface="微软雅黑" panose="020B0503020204020204" pitchFamily="34" charset="-122"/>
              </a:rPr>
              <a:t>对应的就是之前所说的命中率，也称之为召回率，可以看到对于分类为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的命中率为</a:t>
            </a:r>
            <a:r>
              <a:rPr lang="en-US" altLang="zh-CN" sz="2400" dirty="0">
                <a:latin typeface="微软雅黑" panose="020B0503020204020204" pitchFamily="34" charset="-122"/>
                <a:ea typeface="微软雅黑" panose="020B0503020204020204" pitchFamily="34" charset="-122"/>
              </a:rPr>
              <a:t>0.45</a:t>
            </a:r>
            <a:r>
              <a:rPr lang="zh-CN" altLang="en-US" sz="2400" dirty="0">
                <a:latin typeface="微软雅黑" panose="020B0503020204020204" pitchFamily="34" charset="-122"/>
                <a:ea typeface="微软雅黑" panose="020B0503020204020204" pitchFamily="34" charset="-122"/>
              </a:rPr>
              <a:t>，和我们之前手动计算的一样</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37890" name="Picture 2" descr="https://uploader.shimo.im/f/jedftRqYI18JUDCX.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106" y="4458743"/>
            <a:ext cx="6471785" cy="1781945"/>
          </a:xfrm>
          <a:prstGeom prst="rect">
            <a:avLst/>
          </a:prstGeom>
          <a:noFill/>
          <a:extLst>
            <a:ext uri="{909E8E84-426E-40DD-AFC4-6F175D3DCCD1}">
              <a14:hiddenFill xmlns:a14="http://schemas.microsoft.com/office/drawing/2010/main">
                <a:solidFill>
                  <a:srgbClr val="FFFFFF"/>
                </a:solidFill>
              </a14:hiddenFill>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3238" y="2297112"/>
            <a:ext cx="7165522" cy="9450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170453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1938992"/>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补充知识点：混淆矩阵的</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下方</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accuracy</a:t>
            </a:r>
            <a:r>
              <a:rPr lang="zh-CN" altLang="en-US" sz="2400" dirty="0">
                <a:latin typeface="微软雅黑" panose="020B0503020204020204" pitchFamily="34" charset="-122"/>
                <a:ea typeface="微软雅黑" panose="020B0503020204020204" pitchFamily="34" charset="-122"/>
              </a:rPr>
              <a:t>表示的是整体的准确度，这里显示的结果为</a:t>
            </a:r>
            <a:r>
              <a:rPr lang="en-US" altLang="zh-CN" sz="2400" dirty="0">
                <a:latin typeface="微软雅黑" panose="020B0503020204020204" pitchFamily="34" charset="-122"/>
                <a:ea typeface="微软雅黑" panose="020B0503020204020204" pitchFamily="34" charset="-122"/>
              </a:rPr>
              <a:t>0.8</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4.2.3</a:t>
            </a:r>
            <a:r>
              <a:rPr lang="zh-CN" altLang="en-US" sz="2400" dirty="0">
                <a:latin typeface="微软雅黑" panose="020B0503020204020204" pitchFamily="34" charset="-122"/>
                <a:ea typeface="微软雅黑" panose="020B0503020204020204" pitchFamily="34" charset="-122"/>
              </a:rPr>
              <a:t>节中获得的</a:t>
            </a:r>
            <a:r>
              <a:rPr lang="en-US" altLang="zh-CN" sz="2400" dirty="0">
                <a:latin typeface="微软雅黑" panose="020B0503020204020204" pitchFamily="34" charset="-122"/>
                <a:ea typeface="微软雅黑" panose="020B0503020204020204" pitchFamily="34" charset="-122"/>
              </a:rPr>
              <a:t>0.7977</a:t>
            </a:r>
            <a:r>
              <a:rPr lang="zh-CN" altLang="en-US" sz="2400" dirty="0">
                <a:latin typeface="微软雅黑" panose="020B0503020204020204" pitchFamily="34" charset="-122"/>
                <a:ea typeface="微软雅黑" panose="020B0503020204020204" pitchFamily="34" charset="-122"/>
              </a:rPr>
              <a:t>是一致的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support</a:t>
            </a:r>
            <a:r>
              <a:rPr lang="zh-CN" altLang="en-US" sz="2400" dirty="0">
                <a:latin typeface="微软雅黑" panose="020B0503020204020204" pitchFamily="34" charset="-122"/>
                <a:ea typeface="微软雅黑" panose="020B0503020204020204" pitchFamily="34" charset="-122"/>
              </a:rPr>
              <a:t>则表示样本数量，其中</a:t>
            </a:r>
            <a:r>
              <a:rPr lang="en-US" altLang="zh-CN" sz="2400" dirty="0">
                <a:latin typeface="微软雅黑" panose="020B0503020204020204" pitchFamily="34" charset="-122"/>
                <a:ea typeface="微软雅黑" panose="020B0503020204020204" pitchFamily="34" charset="-122"/>
              </a:rPr>
              <a:t>1061</a:t>
            </a:r>
            <a:r>
              <a:rPr lang="zh-CN" altLang="en-US" sz="2400" dirty="0">
                <a:latin typeface="微软雅黑" panose="020B0503020204020204" pitchFamily="34" charset="-122"/>
                <a:ea typeface="微软雅黑" panose="020B0503020204020204" pitchFamily="34" charset="-122"/>
              </a:rPr>
              <a:t>表示实际分类</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的样本数，</a:t>
            </a:r>
            <a:r>
              <a:rPr lang="en-US" altLang="zh-CN" sz="2400" dirty="0">
                <a:latin typeface="微软雅黑" panose="020B0503020204020204" pitchFamily="34" charset="-122"/>
                <a:ea typeface="微软雅黑" panose="020B0503020204020204" pitchFamily="34" charset="-122"/>
              </a:rPr>
              <a:t>348</a:t>
            </a:r>
            <a:r>
              <a:rPr lang="zh-CN" altLang="en-US" sz="2400" dirty="0">
                <a:latin typeface="微软雅黑" panose="020B0503020204020204" pitchFamily="34" charset="-122"/>
                <a:ea typeface="微软雅黑" panose="020B0503020204020204" pitchFamily="34" charset="-122"/>
              </a:rPr>
              <a:t>为实际分类为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的样本数，</a:t>
            </a:r>
            <a:r>
              <a:rPr lang="en-US" altLang="zh-CN" sz="2400" dirty="0">
                <a:latin typeface="微软雅黑" panose="020B0503020204020204" pitchFamily="34" charset="-122"/>
                <a:ea typeface="微软雅黑" panose="020B0503020204020204" pitchFamily="34" charset="-122"/>
              </a:rPr>
              <a:t>1409</a:t>
            </a:r>
            <a:r>
              <a:rPr lang="zh-CN" altLang="en-US" sz="2400" dirty="0">
                <a:latin typeface="微软雅黑" panose="020B0503020204020204" pitchFamily="34" charset="-122"/>
                <a:ea typeface="微软雅黑" panose="020B0503020204020204" pitchFamily="34" charset="-122"/>
              </a:rPr>
              <a:t>则表示测试集全部样本数。</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482247406"/>
                  </p:ext>
                </p:extLst>
              </p:nvPr>
            </p:nvGraphicFramePr>
            <p:xfrm>
              <a:off x="838200" y="3656588"/>
              <a:ext cx="10515600" cy="2057400"/>
            </p:xfrm>
            <a:graphic>
              <a:graphicData uri="http://schemas.openxmlformats.org/drawingml/2006/table">
                <a:tbl>
                  <a:tblPr>
                    <a:tableStyleId>{2D5ABB26-0587-4C30-8999-92F81FD0307C}</a:tableStyleId>
                  </a:tblPr>
                  <a:tblGrid>
                    <a:gridCol w="2587171"/>
                    <a:gridCol w="3004458"/>
                    <a:gridCol w="4923971"/>
                  </a:tblGrid>
                  <a:tr h="285750">
                    <a:tc>
                      <a:txBody>
                        <a:bodyPr/>
                        <a:lstStyle/>
                        <a:p>
                          <a:pPr algn="ctr" fontAlgn="t"/>
                          <a:r>
                            <a:rPr lang="zh-CN" altLang="en-US" sz="2400" dirty="0">
                              <a:effectLst/>
                              <a:latin typeface="微软雅黑" panose="020B0503020204020204" pitchFamily="34" charset="-122"/>
                              <a:ea typeface="微软雅黑" panose="020B0503020204020204" pitchFamily="34" charset="-122"/>
                            </a:rPr>
                            <a:t>名称</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公式</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含义</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zh-CN" altLang="en-US" sz="2400" dirty="0">
                              <a:effectLst/>
                              <a:latin typeface="微软雅黑" panose="020B0503020204020204" pitchFamily="34" charset="-122"/>
                              <a:ea typeface="微软雅黑" panose="020B0503020204020204" pitchFamily="34" charset="-122"/>
                            </a:rPr>
                            <a:t>精准</a:t>
                          </a:r>
                          <a:r>
                            <a:rPr lang="zh-CN" altLang="en-US" sz="2400" dirty="0" smtClean="0">
                              <a:effectLst/>
                              <a:latin typeface="微软雅黑" panose="020B0503020204020204" pitchFamily="34" charset="-122"/>
                              <a:ea typeface="微软雅黑" panose="020B0503020204020204" pitchFamily="34" charset="-122"/>
                            </a:rPr>
                            <a:t>率 </a:t>
                          </a:r>
                          <a:r>
                            <a:rPr lang="en-US" altLang="zh-CN" sz="2400" dirty="0" smtClean="0">
                              <a:effectLst/>
                              <a:latin typeface="微软雅黑" panose="020B0503020204020204" pitchFamily="34" charset="-122"/>
                              <a:ea typeface="微软雅黑" panose="020B0503020204020204" pitchFamily="34" charset="-122"/>
                            </a:rPr>
                            <a:t>(</a:t>
                          </a:r>
                          <a:r>
                            <a:rPr lang="en-US" sz="2400" dirty="0">
                              <a:effectLst/>
                              <a:latin typeface="微软雅黑" panose="020B0503020204020204" pitchFamily="34" charset="-122"/>
                              <a:ea typeface="微软雅黑" panose="020B0503020204020204" pitchFamily="34" charset="-122"/>
                            </a:rPr>
                            <a:t>precision)</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14:m>
                            <m:oMathPara xmlns:m="http://schemas.openxmlformats.org/officeDocument/2006/math">
                              <m:oMathParaPr>
                                <m:jc m:val="centerGroup"/>
                              </m:oMathParaPr>
                              <m:oMath xmlns:m="http://schemas.openxmlformats.org/officeDocument/2006/math">
                                <m:f>
                                  <m:fPr>
                                    <m:ctrlPr>
                                      <a:rPr lang="en-US" sz="2400" dirty="0" smtClean="0">
                                        <a:effectLst/>
                                      </a:rPr>
                                    </m:ctrlPr>
                                  </m:fPr>
                                  <m:num>
                                    <m:r>
                                      <a:rPr lang="en-US" sz="2400" dirty="0" smtClean="0">
                                        <a:effectLst/>
                                      </a:rPr>
                                      <m:t>𝑇𝑃</m:t>
                                    </m:r>
                                  </m:num>
                                  <m:den>
                                    <m:r>
                                      <a:rPr lang="en-US" altLang="zh-CN" sz="2400" dirty="0" smtClean="0">
                                        <a:effectLst/>
                                      </a:rPr>
                                      <m:t>𝑇𝑃</m:t>
                                    </m:r>
                                    <m:r>
                                      <a:rPr lang="en-US" altLang="zh-CN" sz="2400" dirty="0" smtClean="0">
                                        <a:effectLst/>
                                      </a:rPr>
                                      <m:t>+</m:t>
                                    </m:r>
                                    <m:r>
                                      <a:rPr lang="en-US" altLang="zh-CN" sz="2400" dirty="0" smtClean="0">
                                        <a:effectLst/>
                                      </a:rPr>
                                      <m:t>𝐹𝑃</m:t>
                                    </m:r>
                                  </m:den>
                                </m:f>
                              </m:oMath>
                            </m:oMathPara>
                          </a14:m>
                          <a:endParaRPr lang="en-US" sz="2400" dirty="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预测为流失（</a:t>
                          </a: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）中实际流失（</a:t>
                          </a: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）的比例</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F1-score</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14:m>
                            <m:oMathPara xmlns:m="http://schemas.openxmlformats.org/officeDocument/2006/math">
                              <m:oMathParaPr>
                                <m:jc m:val="centerGroup"/>
                              </m:oMathParaPr>
                              <m:oMath xmlns:m="http://schemas.openxmlformats.org/officeDocument/2006/math">
                                <m:f>
                                  <m:fPr>
                                    <m:ctrlPr>
                                      <a:rPr lang="en-US" altLang="zh-CN" sz="2400" dirty="0" smtClean="0">
                                        <a:effectLst/>
                                      </a:rPr>
                                    </m:ctrlPr>
                                  </m:fPr>
                                  <m:num>
                                    <m:r>
                                      <a:rPr lang="en-US" altLang="zh-CN" sz="2400" dirty="0" smtClean="0">
                                        <a:effectLst/>
                                      </a:rPr>
                                      <m:t>2</m:t>
                                    </m:r>
                                    <m:r>
                                      <a:rPr lang="en-US" altLang="zh-CN" sz="2400" dirty="0" smtClean="0">
                                        <a:effectLst/>
                                      </a:rPr>
                                      <m:t>𝑇𝑃</m:t>
                                    </m:r>
                                  </m:num>
                                  <m:den>
                                    <m:r>
                                      <a:rPr lang="en-US" altLang="zh-CN" sz="2400" dirty="0" smtClean="0">
                                        <a:effectLst/>
                                      </a:rPr>
                                      <m:t>2</m:t>
                                    </m:r>
                                    <m:r>
                                      <a:rPr lang="en-US" altLang="zh-CN" sz="2400" dirty="0" smtClean="0">
                                        <a:effectLst/>
                                      </a:rPr>
                                      <m:t>𝑇𝑃</m:t>
                                    </m:r>
                                    <m:r>
                                      <a:rPr lang="en-US" altLang="zh-CN" sz="2400" dirty="0" smtClean="0">
                                        <a:effectLst/>
                                      </a:rPr>
                                      <m:t>+</m:t>
                                    </m:r>
                                    <m:r>
                                      <a:rPr lang="en-US" altLang="zh-CN" sz="2400" dirty="0" smtClean="0">
                                        <a:effectLst/>
                                      </a:rPr>
                                      <m:t>𝐹𝑃</m:t>
                                    </m:r>
                                    <m:r>
                                      <a:rPr lang="en-US" altLang="zh-CN" sz="2400" dirty="0" smtClean="0">
                                        <a:effectLst/>
                                      </a:rPr>
                                      <m:t>+</m:t>
                                    </m:r>
                                    <m:r>
                                      <m:rPr>
                                        <m:sty m:val="p"/>
                                      </m:rPr>
                                      <a:rPr lang="en-US" altLang="zh-CN" sz="2400" dirty="0" smtClean="0">
                                        <a:effectLst/>
                                      </a:rPr>
                                      <m:t>FN</m:t>
                                    </m:r>
                                  </m:den>
                                </m:f>
                              </m:oMath>
                            </m:oMathPara>
                          </a14:m>
                          <a:endParaRPr lang="en-US" sz="2400" dirty="0">
                            <a:effectLst/>
                            <a:latin typeface="微软雅黑" panose="020B0503020204020204" pitchFamily="34" charset="-122"/>
                            <a:ea typeface="微软雅黑" panose="020B0503020204020204" pitchFamily="34" charset="-122"/>
                          </a:endParaRP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混合的度量，对不平衡类别比较有效</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482247406"/>
                  </p:ext>
                </p:extLst>
              </p:nvPr>
            </p:nvGraphicFramePr>
            <p:xfrm>
              <a:off x="838200" y="3656588"/>
              <a:ext cx="10515600" cy="2057400"/>
            </p:xfrm>
            <a:graphic>
              <a:graphicData uri="http://schemas.openxmlformats.org/drawingml/2006/table">
                <a:tbl>
                  <a:tblPr>
                    <a:tableStyleId>{2D5ABB26-0587-4C30-8999-92F81FD0307C}</a:tableStyleId>
                  </a:tblPr>
                  <a:tblGrid>
                    <a:gridCol w="2587171"/>
                    <a:gridCol w="3004458"/>
                    <a:gridCol w="4923971"/>
                  </a:tblGrid>
                  <a:tr h="441960">
                    <a:tc>
                      <a:txBody>
                        <a:bodyPr/>
                        <a:lstStyle/>
                        <a:p>
                          <a:pPr algn="ctr" fontAlgn="t"/>
                          <a:r>
                            <a:rPr lang="zh-CN" altLang="en-US" sz="2400" dirty="0">
                              <a:effectLst/>
                              <a:latin typeface="微软雅黑" panose="020B0503020204020204" pitchFamily="34" charset="-122"/>
                              <a:ea typeface="微软雅黑" panose="020B0503020204020204" pitchFamily="34" charset="-122"/>
                            </a:rPr>
                            <a:t>名称</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公式</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含义</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7720">
                    <a:tc>
                      <a:txBody>
                        <a:bodyPr/>
                        <a:lstStyle/>
                        <a:p>
                          <a:pPr algn="ctr" fontAlgn="t"/>
                          <a:r>
                            <a:rPr lang="zh-CN" altLang="en-US" sz="2400" dirty="0">
                              <a:effectLst/>
                              <a:latin typeface="微软雅黑" panose="020B0503020204020204" pitchFamily="34" charset="-122"/>
                              <a:ea typeface="微软雅黑" panose="020B0503020204020204" pitchFamily="34" charset="-122"/>
                            </a:rPr>
                            <a:t>精准</a:t>
                          </a:r>
                          <a:r>
                            <a:rPr lang="zh-CN" altLang="en-US" sz="2400" dirty="0" smtClean="0">
                              <a:effectLst/>
                              <a:latin typeface="微软雅黑" panose="020B0503020204020204" pitchFamily="34" charset="-122"/>
                              <a:ea typeface="微软雅黑" panose="020B0503020204020204" pitchFamily="34" charset="-122"/>
                            </a:rPr>
                            <a:t>率 </a:t>
                          </a:r>
                          <a:r>
                            <a:rPr lang="en-US" altLang="zh-CN" sz="2400" dirty="0" smtClean="0">
                              <a:effectLst/>
                              <a:latin typeface="微软雅黑" panose="020B0503020204020204" pitchFamily="34" charset="-122"/>
                              <a:ea typeface="微软雅黑" panose="020B0503020204020204" pitchFamily="34" charset="-122"/>
                            </a:rPr>
                            <a:t>(</a:t>
                          </a:r>
                          <a:r>
                            <a:rPr lang="en-US" sz="2400" dirty="0">
                              <a:effectLst/>
                              <a:latin typeface="微软雅黑" panose="020B0503020204020204" pitchFamily="34" charset="-122"/>
                              <a:ea typeface="微软雅黑" panose="020B0503020204020204" pitchFamily="34" charset="-122"/>
                            </a:rPr>
                            <a:t>precision)</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86207" t="-60902" r="-163895" b="-118045"/>
                          </a:stretch>
                        </a:blip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预测为流失（</a:t>
                          </a: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）中实际流失（</a:t>
                          </a: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）的比例</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7720">
                    <a:tc>
                      <a:txBody>
                        <a:bodyPr/>
                        <a:lstStyle/>
                        <a:p>
                          <a:pPr algn="ctr" fontAlgn="t"/>
                          <a:r>
                            <a:rPr lang="en-US" sz="2400">
                              <a:effectLst/>
                              <a:latin typeface="微软雅黑" panose="020B0503020204020204" pitchFamily="34" charset="-122"/>
                              <a:ea typeface="微软雅黑" panose="020B0503020204020204" pitchFamily="34" charset="-122"/>
                            </a:rPr>
                            <a:t>F1-score</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2"/>
                          <a:stretch>
                            <a:fillRect l="-86207" t="-162121" r="-163895" b="-18939"/>
                          </a:stretch>
                        </a:blip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混合的度量，对不平衡类别比较有效</a:t>
                          </a:r>
                        </a:p>
                      </a:txBody>
                      <a:tcPr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Fallback>
      </mc:AlternateContent>
    </p:spTree>
    <p:extLst>
      <p:ext uri="{BB962C8B-B14F-4D97-AF65-F5344CB8AC3E}">
        <p14:creationId xmlns:p14="http://schemas.microsoft.com/office/powerpoint/2010/main" val="271539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4.3.2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数值比较上可以使用</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值来衡量模型的好坏，</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a:t>
            </a:r>
            <a:r>
              <a:rPr lang="en-US" altLang="zh-CN" sz="2400" dirty="0">
                <a:latin typeface="微软雅黑" panose="020B0503020204020204" pitchFamily="34" charset="-122"/>
                <a:ea typeface="微软雅黑" panose="020B0503020204020204" pitchFamily="34" charset="-122"/>
              </a:rPr>
              <a:t>Area Under </a:t>
            </a:r>
            <a:r>
              <a:rPr lang="en-US" altLang="zh-CN" sz="2400" dirty="0" err="1">
                <a:latin typeface="微软雅黑" panose="020B0503020204020204" pitchFamily="34" charset="-122"/>
                <a:ea typeface="微软雅黑" panose="020B0503020204020204" pitchFamily="34" charset="-122"/>
              </a:rPr>
              <a:t>Curver</a:t>
            </a:r>
            <a:r>
              <a:rPr lang="zh-CN" altLang="en-US" sz="2400" dirty="0">
                <a:latin typeface="微软雅黑" panose="020B0503020204020204" pitchFamily="34" charset="-122"/>
                <a:ea typeface="微软雅黑" panose="020B0503020204020204" pitchFamily="34" charset="-122"/>
              </a:rPr>
              <a:t>）指在曲线下面的面积，该面积的取值范围通常为</a:t>
            </a:r>
            <a:r>
              <a:rPr lang="en-US" altLang="zh-CN" sz="2400" dirty="0">
                <a:latin typeface="微软雅黑" panose="020B0503020204020204" pitchFamily="34" charset="-122"/>
                <a:ea typeface="微软雅黑" panose="020B0503020204020204" pitchFamily="34" charset="-122"/>
              </a:rPr>
              <a:t>0.5</a:t>
            </a:r>
            <a:r>
              <a:rPr lang="zh-CN" altLang="en-US"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0.5</a:t>
            </a:r>
            <a:r>
              <a:rPr lang="zh-CN" altLang="en-US" sz="2400" dirty="0">
                <a:latin typeface="微软雅黑" panose="020B0503020204020204" pitchFamily="34" charset="-122"/>
                <a:ea typeface="微软雅黑" panose="020B0503020204020204" pitchFamily="34" charset="-122"/>
              </a:rPr>
              <a:t>表示随机判断，</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则代表完美的模型。</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在商业实战中：</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值能达到</a:t>
            </a:r>
            <a:r>
              <a:rPr lang="en-US" altLang="zh-CN" sz="2400" dirty="0">
                <a:latin typeface="微软雅黑" panose="020B0503020204020204" pitchFamily="34" charset="-122"/>
                <a:ea typeface="微软雅黑" panose="020B0503020204020204" pitchFamily="34" charset="-122"/>
              </a:rPr>
              <a:t>0.75</a:t>
            </a:r>
            <a:r>
              <a:rPr lang="zh-CN" altLang="en-US" sz="2400" dirty="0">
                <a:latin typeface="微软雅黑" panose="020B0503020204020204" pitchFamily="34" charset="-122"/>
                <a:ea typeface="微软雅黑" panose="020B0503020204020204" pitchFamily="34" charset="-122"/>
              </a:rPr>
              <a:t>以上就已经可以接受了</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如果能达到</a:t>
            </a:r>
            <a:r>
              <a:rPr lang="en-US" altLang="zh-CN" sz="2400" dirty="0">
                <a:latin typeface="微软雅黑" panose="020B0503020204020204" pitchFamily="34" charset="-122"/>
                <a:ea typeface="微软雅黑" panose="020B0503020204020204" pitchFamily="34" charset="-122"/>
              </a:rPr>
              <a:t>0.85</a:t>
            </a:r>
            <a:r>
              <a:rPr lang="zh-CN" altLang="en-US" sz="2400" dirty="0">
                <a:latin typeface="微软雅黑" panose="020B0503020204020204" pitchFamily="34" charset="-122"/>
                <a:ea typeface="微软雅黑" panose="020B0503020204020204" pitchFamily="34" charset="-122"/>
              </a:rPr>
              <a:t>以上，则为非常不错的模型了</a:t>
            </a:r>
            <a:endParaRPr lang="en-US" altLang="zh-CN" sz="2400"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57537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4.3.2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通过如下代码可以将三者合并成一个二维数据表，代码如下：</a:t>
            </a:r>
            <a:endParaRPr lang="en-US" altLang="zh-CN" sz="2400" b="1" dirty="0" smtClean="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274" y="2218643"/>
            <a:ext cx="9329452" cy="1201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2071" y="4158113"/>
            <a:ext cx="5547858" cy="16201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5628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4.1.1 </a:t>
            </a:r>
            <a:r>
              <a:rPr lang="zh-CN" altLang="en-US" sz="2400" b="1" dirty="0">
                <a:latin typeface="微软雅黑" panose="020B0503020204020204" pitchFamily="34" charset="-122"/>
                <a:ea typeface="微软雅黑" panose="020B0503020204020204" pitchFamily="34" charset="-122"/>
              </a:rPr>
              <a:t>逻辑回归模型的数学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可以通过如下代码绘制</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a:t>
            </a:r>
            <a:endParaRPr lang="en-US" altLang="zh-CN" sz="2400" dirty="0" smtClean="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346" y="3080710"/>
            <a:ext cx="8383308" cy="3189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42119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4.3.2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通过打印</a:t>
            </a:r>
            <a:r>
              <a:rPr lang="en-US" altLang="zh-CN" sz="2400" dirty="0" err="1">
                <a:latin typeface="微软雅黑" panose="020B0503020204020204" pitchFamily="34" charset="-122"/>
                <a:ea typeface="微软雅黑" panose="020B0503020204020204" pitchFamily="34" charset="-122"/>
              </a:rPr>
              <a:t>a.head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a.tail</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如下表所示：</a:t>
            </a:r>
            <a:endParaRPr lang="en-US" altLang="zh-CN" sz="2400" b="1"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799183199"/>
              </p:ext>
            </p:extLst>
          </p:nvPr>
        </p:nvGraphicFramePr>
        <p:xfrm>
          <a:off x="2675843" y="2311454"/>
          <a:ext cx="6840312" cy="4419600"/>
        </p:xfrm>
        <a:graphic>
          <a:graphicData uri="http://schemas.openxmlformats.org/drawingml/2006/table">
            <a:tbl>
              <a:tblPr>
                <a:tableStyleId>{2D5ABB26-0587-4C30-8999-92F81FD0307C}</a:tableStyleId>
              </a:tblPr>
              <a:tblGrid>
                <a:gridCol w="1710078"/>
                <a:gridCol w="1710078"/>
                <a:gridCol w="1710078"/>
                <a:gridCol w="1710078"/>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阈值</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假警报率</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命中率</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1.930369</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0.000000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0.000000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0.930369</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0.000000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0.002874</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0.867342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0.000000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0.034483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0.864187</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0.001885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0.034483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0.857303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0.001885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0.040230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a:effectLst/>
                          <a:latin typeface="微软雅黑" panose="020B0503020204020204" pitchFamily="34" charset="-122"/>
                          <a:ea typeface="微软雅黑" panose="020B0503020204020204" pitchFamily="34" charset="-122"/>
                        </a:rPr>
                        <a:t>……</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375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0.032088</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0.932139</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0.997126</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376</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0.032016</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0.932139</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1.000000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377</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0.023578</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1.000000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1.000000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211935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489364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4.3.2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可以看到随着阈值降低，命中率在上升、假警报率也在上升</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几</a:t>
            </a:r>
            <a:r>
              <a:rPr lang="zh-CN" altLang="en-US" sz="2400" b="1" dirty="0">
                <a:latin typeface="微软雅黑" panose="020B0503020204020204" pitchFamily="34" charset="-122"/>
                <a:ea typeface="微软雅黑" panose="020B0503020204020204" pitchFamily="34" charset="-122"/>
              </a:rPr>
              <a:t>个注意的点：</a:t>
            </a:r>
          </a:p>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第一行的阈值表示只有当一个客户被预测流失的概率</a:t>
            </a:r>
            <a:r>
              <a:rPr lang="en-US" altLang="zh-CN" sz="2400" dirty="0">
                <a:latin typeface="微软雅黑" panose="020B0503020204020204" pitchFamily="34" charset="-122"/>
                <a:ea typeface="微软雅黑" panose="020B0503020204020204" pitchFamily="34" charset="-122"/>
              </a:rPr>
              <a:t>&gt;=193%</a:t>
            </a:r>
            <a:r>
              <a:rPr lang="zh-CN" altLang="en-US" sz="2400" dirty="0">
                <a:latin typeface="微软雅黑" panose="020B0503020204020204" pitchFamily="34" charset="-122"/>
                <a:ea typeface="微软雅黑" panose="020B0503020204020204" pitchFamily="34" charset="-122"/>
              </a:rPr>
              <a:t>，才判定其会流失，但因为概率不会超过</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，所以此时不会有人被判定为流失，即所有人都不会被预测为流失，那么命中率和假警报率都为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，所以第一行的阈值其实没有什么意义，那为什么还要设置它呢，这个是</a:t>
            </a:r>
            <a:r>
              <a:rPr lang="en-US" altLang="zh-CN" sz="2400" dirty="0" err="1">
                <a:latin typeface="微软雅黑" panose="020B0503020204020204" pitchFamily="34" charset="-122"/>
                <a:ea typeface="微软雅黑" panose="020B0503020204020204" pitchFamily="34" charset="-122"/>
              </a:rPr>
              <a:t>roc_curve</a:t>
            </a:r>
            <a:r>
              <a:rPr lang="zh-CN" altLang="en-US" sz="2400" dirty="0">
                <a:latin typeface="微软雅黑" panose="020B0503020204020204" pitchFamily="34" charset="-122"/>
                <a:ea typeface="微软雅黑" panose="020B0503020204020204" pitchFamily="34" charset="-122"/>
              </a:rPr>
              <a:t>函数的默认设置，下面是它的官方介绍</a:t>
            </a:r>
            <a:r>
              <a:rPr lang="zh-CN" altLang="en-US" sz="2400" dirty="0" smtClean="0">
                <a:latin typeface="微软雅黑" panose="020B0503020204020204" pitchFamily="34" charset="-122"/>
                <a:ea typeface="微软雅黑" panose="020B0503020204020204" pitchFamily="34" charset="-122"/>
              </a:rPr>
              <a:t>：</a:t>
            </a:r>
            <a:r>
              <a:rPr lang="en-US" altLang="zh-CN" sz="2400" dirty="0">
                <a:ea typeface="微软雅黑" panose="020B0503020204020204" pitchFamily="34" charset="-122"/>
              </a:rPr>
              <a:t>“thresholds[0] represents no instances being predicted and is arbitrarily set to max(</a:t>
            </a:r>
            <a:r>
              <a:rPr lang="en-US" altLang="zh-CN" sz="2400" dirty="0" err="1">
                <a:ea typeface="微软雅黑" panose="020B0503020204020204" pitchFamily="34" charset="-122"/>
              </a:rPr>
              <a:t>y_score</a:t>
            </a:r>
            <a:r>
              <a:rPr lang="en-US" altLang="zh-CN" sz="2400" dirty="0">
                <a:ea typeface="微软雅黑" panose="020B0503020204020204" pitchFamily="34" charset="-122"/>
              </a:rPr>
              <a:t>) + 1</a:t>
            </a:r>
            <a:r>
              <a:rPr lang="en-US" altLang="zh-CN" sz="2400" dirty="0" smtClean="0">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其中文含义是第一个阈值没有含义，其往往设置为最大的阈值（本案例中为</a:t>
            </a:r>
            <a:r>
              <a:rPr lang="en-US" altLang="zh-CN" sz="2400" dirty="0">
                <a:latin typeface="微软雅黑" panose="020B0503020204020204" pitchFamily="34" charset="-122"/>
                <a:ea typeface="微软雅黑" panose="020B0503020204020204" pitchFamily="34" charset="-122"/>
              </a:rPr>
              <a:t>0.9303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，保证没有任何记录被选中，了解即</a:t>
            </a:r>
            <a:r>
              <a:rPr lang="zh-CN" altLang="en-US" sz="2400" dirty="0" smtClean="0">
                <a:latin typeface="微软雅黑" panose="020B0503020204020204" pitchFamily="34" charset="-122"/>
                <a:ea typeface="微软雅黑" panose="020B0503020204020204" pitchFamily="34" charset="-122"/>
              </a:rPr>
              <a:t>可</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062140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4.3.2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已</a:t>
            </a:r>
            <a:r>
              <a:rPr lang="zh-CN" altLang="en-US" sz="2400" dirty="0">
                <a:latin typeface="微软雅黑" panose="020B0503020204020204" pitchFamily="34" charset="-122"/>
                <a:ea typeface="微软雅黑" panose="020B0503020204020204" pitchFamily="34" charset="-122"/>
              </a:rPr>
              <a:t>知了不同阈值下的假警报率和命中率，可通过</a:t>
            </a:r>
            <a:r>
              <a:rPr lang="en-US" altLang="zh-CN" sz="2400" dirty="0">
                <a:latin typeface="微软雅黑" panose="020B0503020204020204" pitchFamily="34" charset="-122"/>
                <a:ea typeface="微软雅黑" panose="020B0503020204020204" pitchFamily="34" charset="-122"/>
              </a:rPr>
              <a:t>2.3.1</a:t>
            </a:r>
            <a:r>
              <a:rPr lang="zh-CN" altLang="en-US" sz="2400" dirty="0">
                <a:latin typeface="微软雅黑" panose="020B0503020204020204" pitchFamily="34" charset="-122"/>
                <a:ea typeface="微软雅黑" panose="020B0503020204020204" pitchFamily="34" charset="-122"/>
              </a:rPr>
              <a:t>小节</a:t>
            </a:r>
            <a:r>
              <a:rPr lang="en-US" altLang="zh-CN" sz="2400" dirty="0" err="1">
                <a:latin typeface="微软雅黑" panose="020B0503020204020204" pitchFamily="34" charset="-122"/>
                <a:ea typeface="微软雅黑" panose="020B0503020204020204" pitchFamily="34" charset="-122"/>
              </a:rPr>
              <a:t>Matplotlib</a:t>
            </a:r>
            <a:r>
              <a:rPr lang="zh-CN" altLang="en-US" sz="2400" dirty="0">
                <a:latin typeface="微软雅黑" panose="020B0503020204020204" pitchFamily="34" charset="-122"/>
                <a:ea typeface="微软雅黑" panose="020B0503020204020204" pitchFamily="34" charset="-122"/>
              </a:rPr>
              <a:t>库相关知识点绘制</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曲线，代码如下</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绘制的</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曲线如下图所示：</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175" y="2752725"/>
            <a:ext cx="5330825" cy="2132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4036" name="Picture 4" descr="https://uploader.shimo.im/f/qerfS6XKhyIgwGhx.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2147" y="2752725"/>
            <a:ext cx="4982482" cy="3588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1011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4.3.2 </a:t>
            </a:r>
            <a:r>
              <a:rPr lang="zh-CN" altLang="en-US" sz="2400" b="1" dirty="0">
                <a:latin typeface="微软雅黑" panose="020B0503020204020204" pitchFamily="34" charset="-122"/>
                <a:ea typeface="微软雅黑" panose="020B0503020204020204" pitchFamily="34" charset="-122"/>
              </a:rPr>
              <a:t>案例实战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a:t>
            </a:r>
            <a:r>
              <a:rPr lang="zh-CN" altLang="en-US" sz="2400" b="1" dirty="0" smtClean="0">
                <a:latin typeface="微软雅黑" panose="020B0503020204020204" pitchFamily="34" charset="-122"/>
                <a:ea typeface="微软雅黑" panose="020B0503020204020204" pitchFamily="34" charset="-122"/>
              </a:rPr>
              <a:t>模型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而通过如下代码则可以快速求出模型的</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将获得</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值打印出来为：</a:t>
            </a:r>
            <a:r>
              <a:rPr lang="en-US" altLang="zh-CN" sz="2400" dirty="0">
                <a:latin typeface="微软雅黑" panose="020B0503020204020204" pitchFamily="34" charset="-122"/>
                <a:ea typeface="微软雅黑" panose="020B0503020204020204" pitchFamily="34" charset="-122"/>
              </a:rPr>
              <a:t>0.81</a:t>
            </a:r>
            <a:r>
              <a:rPr lang="zh-CN" altLang="en-US" sz="2400" dirty="0">
                <a:latin typeface="微软雅黑" panose="020B0503020204020204" pitchFamily="34" charset="-122"/>
                <a:ea typeface="微软雅黑" panose="020B0503020204020204" pitchFamily="34" charset="-122"/>
              </a:rPr>
              <a:t>，可以说预测效果还是不错的</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1901" y="3153943"/>
            <a:ext cx="5708197" cy="8258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28524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分类模型的另一种评估方法 </a:t>
            </a:r>
            <a:r>
              <a:rPr lang="en-US" altLang="zh-CN" sz="2400" dirty="0">
                <a:latin typeface="微软雅黑" panose="020B0503020204020204" pitchFamily="34" charset="-122"/>
                <a:ea typeface="微软雅黑" panose="020B0503020204020204" pitchFamily="34" charset="-122"/>
              </a:rPr>
              <a:t>- KS</a:t>
            </a:r>
            <a:r>
              <a:rPr lang="zh-CN" altLang="en-US" sz="2400" dirty="0">
                <a:latin typeface="微软雅黑" panose="020B0503020204020204" pitchFamily="34" charset="-122"/>
                <a:ea typeface="微软雅黑" panose="020B0503020204020204" pitchFamily="34" charset="-122"/>
              </a:rPr>
              <a:t>曲线与</a:t>
            </a:r>
            <a:r>
              <a:rPr lang="en-US" altLang="zh-CN" sz="2400" dirty="0">
                <a:latin typeface="微软雅黑" panose="020B0503020204020204" pitchFamily="34" charset="-122"/>
                <a:ea typeface="微软雅黑" panose="020B0503020204020204" pitchFamily="34" charset="-122"/>
              </a:rPr>
              <a:t>KS</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曲线和</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曲线的本质其实是相同的，同样关注命中率（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）和假警报率（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），希望命中率（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）尽可能的高，即能尽可能地揪出潜在流失客户，同时也希望假警报率（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）能尽可能的低，即不要把未流失客户误判断为流失客户。</a:t>
            </a:r>
          </a:p>
          <a:p>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08071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2" y="1480457"/>
            <a:ext cx="5176158"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分类模型的另一种评估方法 </a:t>
            </a:r>
            <a:r>
              <a:rPr lang="en-US" altLang="zh-CN" sz="2400" dirty="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曲线与</a:t>
            </a:r>
            <a:r>
              <a:rPr lang="en-US" altLang="zh-CN" sz="2400" dirty="0">
                <a:latin typeface="微软雅黑" panose="020B0503020204020204" pitchFamily="34" charset="-122"/>
                <a:ea typeface="微软雅黑" panose="020B0503020204020204" pitchFamily="34" charset="-122"/>
              </a:rPr>
              <a:t>KS</a:t>
            </a:r>
            <a:r>
              <a:rPr lang="zh-CN" altLang="en-US" sz="2400" dirty="0" smtClean="0">
                <a:latin typeface="微软雅黑" panose="020B0503020204020204" pitchFamily="34" charset="-122"/>
                <a:ea typeface="微软雅黑" panose="020B0503020204020204" pitchFamily="34" charset="-122"/>
              </a:rPr>
              <a:t>值</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区别</a:t>
            </a:r>
            <a:r>
              <a:rPr lang="zh-CN" altLang="en-US" sz="2400" dirty="0">
                <a:latin typeface="微软雅黑" panose="020B0503020204020204" pitchFamily="34" charset="-122"/>
                <a:ea typeface="微软雅黑" panose="020B0503020204020204" pitchFamily="34" charset="-122"/>
              </a:rPr>
              <a:t>于</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曲线将假警报率（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）作为横轴，命中率（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）作为纵轴，</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曲线的横坐标为阈值，其纵坐标为命中率（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）与假警报率（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）之差，如下图所示：</a:t>
            </a:r>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47106" name="Picture 2" descr="https://uploader.shimo.im/f/fnjZzDnzZUUNECQX.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5118" y="1629228"/>
            <a:ext cx="543877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429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分类模型的另一种评估方法 </a:t>
            </a:r>
            <a:r>
              <a:rPr lang="en-US" altLang="zh-CN" sz="2400" dirty="0">
                <a:latin typeface="微软雅黑" panose="020B0503020204020204" pitchFamily="34" charset="-122"/>
                <a:ea typeface="微软雅黑" panose="020B0503020204020204" pitchFamily="34" charset="-122"/>
              </a:rPr>
              <a:t>- KS</a:t>
            </a:r>
            <a:r>
              <a:rPr lang="zh-CN" altLang="en-US" sz="2400" dirty="0">
                <a:latin typeface="微软雅黑" panose="020B0503020204020204" pitchFamily="34" charset="-122"/>
                <a:ea typeface="微软雅黑" panose="020B0503020204020204" pitchFamily="34" charset="-122"/>
              </a:rPr>
              <a:t>曲线与</a:t>
            </a:r>
            <a:r>
              <a:rPr lang="en-US" altLang="zh-CN" sz="2400" dirty="0">
                <a:latin typeface="微软雅黑" panose="020B0503020204020204" pitchFamily="34" charset="-122"/>
                <a:ea typeface="微软雅黑" panose="020B0503020204020204" pitchFamily="34" charset="-122"/>
              </a:rPr>
              <a:t>KS</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49154" name="Picture 2" descr="https://uploader.shimo.im/f/h1lBtILidwsNz1B8.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652" y="2525485"/>
            <a:ext cx="9868694" cy="4041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1810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TextBox 4"/>
              <p:cNvSpPr txBox="1"/>
              <p:nvPr/>
            </p:nvSpPr>
            <p:spPr>
              <a:xfrm>
                <a:off x="644071" y="1480457"/>
                <a:ext cx="10903857" cy="388914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分类模型的另一种评估方法 </a:t>
                </a:r>
                <a:r>
                  <a:rPr lang="en-US" altLang="zh-CN" sz="2400" dirty="0">
                    <a:latin typeface="微软雅黑" panose="020B0503020204020204" pitchFamily="34" charset="-122"/>
                    <a:ea typeface="微软雅黑" panose="020B0503020204020204" pitchFamily="34" charset="-122"/>
                  </a:rPr>
                  <a:t>- KS</a:t>
                </a:r>
                <a:r>
                  <a:rPr lang="zh-CN" altLang="en-US" sz="2400" dirty="0">
                    <a:latin typeface="微软雅黑" panose="020B0503020204020204" pitchFamily="34" charset="-122"/>
                    <a:ea typeface="微软雅黑" panose="020B0503020204020204" pitchFamily="34" charset="-122"/>
                  </a:rPr>
                  <a:t>曲线与</a:t>
                </a:r>
                <a:r>
                  <a:rPr lang="en-US" altLang="zh-CN" sz="2400" dirty="0">
                    <a:latin typeface="微软雅黑" panose="020B0503020204020204" pitchFamily="34" charset="-122"/>
                    <a:ea typeface="微软雅黑" panose="020B0503020204020204" pitchFamily="34" charset="-122"/>
                  </a:rPr>
                  <a:t>KS</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曲线一样，除了可视化的图像外，我们还需要一个可以量化的指标来衡量模型预测效果，与</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曲线对应的是</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值，而与</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曲线相对应的就是</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值的定义如下所示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sSub>
                        <m:sSubPr>
                          <m:ctrlPr>
                            <a:rPr lang="en-US" altLang="zh-CN" sz="2400" b="0" i="1" dirty="0" smtClean="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𝐾𝑆</m:t>
                          </m:r>
                        </m:e>
                        <m:sub>
                          <m:r>
                            <a:rPr lang="en-US" altLang="zh-CN" sz="2400" b="0" i="1" dirty="0" smtClean="0">
                              <a:latin typeface="Cambria Math"/>
                              <a:ea typeface="微软雅黑" panose="020B0503020204020204" pitchFamily="34" charset="-122"/>
                            </a:rPr>
                            <m:t>𝑣𝑎𝑙𝑢𝑒</m:t>
                          </m:r>
                        </m:sub>
                      </m:sSub>
                      <m:r>
                        <a:rPr lang="en-US" altLang="zh-CN" sz="2400" b="0" i="1" dirty="0" smtClean="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𝐾𝑆</m:t>
                          </m:r>
                        </m:e>
                        <m:sub>
                          <m:r>
                            <a:rPr lang="zh-CN" altLang="en-US" sz="2400" b="0" i="1" dirty="0" smtClean="0">
                              <a:latin typeface="Cambria Math"/>
                              <a:ea typeface="微软雅黑" panose="020B0503020204020204" pitchFamily="34" charset="-122"/>
                            </a:rPr>
                            <m:t>值</m:t>
                          </m:r>
                        </m:sub>
                      </m:sSub>
                      <m:r>
                        <a:rPr lang="en-US" altLang="zh-CN" sz="2400" b="0" i="1" dirty="0" smtClean="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𝑀𝑎𝑥</m:t>
                      </m:r>
                      <m:d>
                        <m:dPr>
                          <m:ctrlPr>
                            <a:rPr lang="en-US" altLang="zh-CN" sz="2400" b="0" i="1" dirty="0" smtClean="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𝑇𝑃𝑅</m:t>
                          </m:r>
                          <m:r>
                            <a:rPr lang="en-US" altLang="zh-CN" sz="2400" b="0" i="1" dirty="0" smtClean="0">
                              <a:latin typeface="Cambria Math"/>
                              <a:ea typeface="微软雅黑" panose="020B0503020204020204" pitchFamily="34" charset="-122"/>
                            </a:rPr>
                            <m:t>−</m:t>
                          </m:r>
                          <m:r>
                            <a:rPr lang="en-US" altLang="zh-CN" sz="2400" b="0" i="1" dirty="0" smtClean="0">
                              <a:latin typeface="Cambria Math"/>
                              <a:ea typeface="微软雅黑" panose="020B0503020204020204" pitchFamily="34" charset="-122"/>
                            </a:rPr>
                            <m:t>𝐹𝑃𝑅</m:t>
                          </m:r>
                        </m:e>
                      </m:d>
                    </m:oMath>
                  </m:oMathPara>
                </a14:m>
                <a:endParaRPr lang="en-US" altLang="zh-CN" sz="2400" b="0" i="1" dirty="0" smtClean="0">
                  <a:latin typeface="微软雅黑" panose="020B0503020204020204" pitchFamily="34" charset="-122"/>
                  <a:ea typeface="微软雅黑" panose="020B0503020204020204" pitchFamily="34" charset="-122"/>
                </a:endParaRPr>
              </a:p>
              <a:p>
                <a:endParaRPr lang="en-US" altLang="zh-CN" sz="2400" b="0" i="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例如上图中当阈值等于</a:t>
                </a:r>
                <a:r>
                  <a:rPr lang="en-US" altLang="zh-CN" sz="2400" dirty="0">
                    <a:latin typeface="微软雅黑" panose="020B0503020204020204" pitchFamily="34" charset="-122"/>
                    <a:ea typeface="微软雅黑" panose="020B0503020204020204" pitchFamily="34" charset="-122"/>
                  </a:rPr>
                  <a:t>40%</a:t>
                </a:r>
                <a:r>
                  <a:rPr lang="zh-CN" altLang="en-US" sz="2400" dirty="0">
                    <a:latin typeface="微软雅黑" panose="020B0503020204020204" pitchFamily="34" charset="-122"/>
                    <a:ea typeface="微软雅黑" panose="020B0503020204020204" pitchFamily="34" charset="-122"/>
                  </a:rPr>
                  <a:t>时，命中率（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80%</a:t>
                </a:r>
                <a:r>
                  <a:rPr lang="zh-CN" altLang="en-US" sz="2400" dirty="0">
                    <a:latin typeface="微软雅黑" panose="020B0503020204020204" pitchFamily="34" charset="-122"/>
                    <a:ea typeface="微软雅黑" panose="020B0503020204020204" pitchFamily="34" charset="-122"/>
                  </a:rPr>
                  <a:t>，假警报率（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25%</a:t>
                </a:r>
                <a:r>
                  <a:rPr lang="zh-CN" altLang="en-US" sz="2400" dirty="0">
                    <a:latin typeface="微软雅黑" panose="020B0503020204020204" pitchFamily="34" charset="-122"/>
                    <a:ea typeface="微软雅黑" panose="020B0503020204020204" pitchFamily="34" charset="-122"/>
                  </a:rPr>
                  <a:t>，所以</a:t>
                </a:r>
                <a:r>
                  <a:rPr lang="en-US" altLang="zh-CN" sz="2400" dirty="0">
                    <a:latin typeface="微软雅黑" panose="020B0503020204020204" pitchFamily="34" charset="-122"/>
                    <a:ea typeface="微软雅黑" panose="020B0503020204020204" pitchFamily="34" charset="-122"/>
                  </a:rPr>
                  <a:t>(TPR-FPR)</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55%</a:t>
                </a:r>
                <a:r>
                  <a:rPr lang="zh-CN" altLang="en-US" sz="2400" dirty="0">
                    <a:latin typeface="微软雅黑" panose="020B0503020204020204" pitchFamily="34" charset="-122"/>
                    <a:ea typeface="微软雅黑" panose="020B0503020204020204" pitchFamily="34" charset="-122"/>
                  </a:rPr>
                  <a:t>，该值是所有不同阈值条件下</a:t>
                </a:r>
                <a:r>
                  <a:rPr lang="en-US" altLang="zh-CN" sz="2400" dirty="0">
                    <a:latin typeface="微软雅黑" panose="020B0503020204020204" pitchFamily="34" charset="-122"/>
                    <a:ea typeface="微软雅黑" panose="020B0503020204020204" pitchFamily="34" charset="-122"/>
                  </a:rPr>
                  <a:t>(TPR-FPR)</a:t>
                </a:r>
                <a:r>
                  <a:rPr lang="zh-CN" altLang="en-US" sz="2400" dirty="0">
                    <a:latin typeface="微软雅黑" panose="020B0503020204020204" pitchFamily="34" charset="-122"/>
                    <a:ea typeface="微软雅黑" panose="020B0503020204020204" pitchFamily="34" charset="-122"/>
                  </a:rPr>
                  <a:t>中最大的，因此此时这个模型的</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值就是</a:t>
                </a:r>
                <a:r>
                  <a:rPr lang="en-US" altLang="zh-CN" sz="2400" dirty="0">
                    <a:latin typeface="微软雅黑" panose="020B0503020204020204" pitchFamily="34" charset="-122"/>
                    <a:ea typeface="微软雅黑" panose="020B0503020204020204" pitchFamily="34" charset="-122"/>
                  </a:rPr>
                  <a:t>55%</a:t>
                </a:r>
              </a:p>
            </p:txBody>
          </p:sp>
        </mc:Choice>
        <mc:Fallback>
          <p:sp>
            <p:nvSpPr>
              <p:cNvPr id="5" name="TextBox 4"/>
              <p:cNvSpPr txBox="1">
                <a:spLocks noRot="1" noChangeAspect="1" noMove="1" noResize="1" noEditPoints="1" noAdjustHandles="1" noChangeArrowheads="1" noChangeShapeType="1" noTextEdit="1"/>
              </p:cNvSpPr>
              <p:nvPr/>
            </p:nvSpPr>
            <p:spPr>
              <a:xfrm>
                <a:off x="644071" y="1480457"/>
                <a:ext cx="10903857" cy="3889142"/>
              </a:xfrm>
              <a:prstGeom prst="rect">
                <a:avLst/>
              </a:prstGeom>
              <a:blipFill rotWithShape="1">
                <a:blip r:embed="rId2"/>
                <a:stretch>
                  <a:fillRect l="-1063" t="-1254" r="-2013" b="-2665"/>
                </a:stretch>
              </a:blipFill>
            </p:spPr>
            <p:txBody>
              <a:bodyPr/>
              <a:lstStyle/>
              <a:p>
                <a:r>
                  <a:rPr lang="zh-CN" altLang="en-US">
                    <a:noFill/>
                  </a:rPr>
                  <a:t> </a:t>
                </a:r>
              </a:p>
            </p:txBody>
          </p:sp>
        </mc:Fallback>
      </mc:AlternateContent>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364780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452431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二</a:t>
            </a:r>
            <a:r>
              <a:rPr lang="zh-CN" altLang="en-US" sz="2400" dirty="0">
                <a:latin typeface="微软雅黑" panose="020B0503020204020204" pitchFamily="34" charset="-122"/>
                <a:ea typeface="微软雅黑" panose="020B0503020204020204" pitchFamily="34" charset="-122"/>
              </a:rPr>
              <a:t>分类模型的另一种评估方法 </a:t>
            </a:r>
            <a:r>
              <a:rPr lang="en-US" altLang="zh-CN" sz="2400" dirty="0">
                <a:latin typeface="微软雅黑" panose="020B0503020204020204" pitchFamily="34" charset="-122"/>
                <a:ea typeface="微软雅黑" panose="020B0503020204020204" pitchFamily="34" charset="-122"/>
              </a:rPr>
              <a:t>- KS</a:t>
            </a:r>
            <a:r>
              <a:rPr lang="zh-CN" altLang="en-US" sz="2400" dirty="0">
                <a:latin typeface="微软雅黑" panose="020B0503020204020204" pitchFamily="34" charset="-122"/>
                <a:ea typeface="微软雅黑" panose="020B0503020204020204" pitchFamily="34" charset="-122"/>
              </a:rPr>
              <a:t>曲线与</a:t>
            </a:r>
            <a:r>
              <a:rPr lang="en-US" altLang="zh-CN" sz="2400" dirty="0">
                <a:latin typeface="微软雅黑" panose="020B0503020204020204" pitchFamily="34" charset="-122"/>
                <a:ea typeface="微软雅黑" panose="020B0503020204020204" pitchFamily="34" charset="-122"/>
              </a:rPr>
              <a:t>KS</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通常</a:t>
            </a:r>
            <a:r>
              <a:rPr lang="zh-CN" altLang="en-US" sz="2400" dirty="0">
                <a:latin typeface="微软雅黑" panose="020B0503020204020204" pitchFamily="34" charset="-122"/>
                <a:ea typeface="微软雅黑" panose="020B0503020204020204" pitchFamily="34" charset="-122"/>
              </a:rPr>
              <a:t>来说，我们希望模型有较大的</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值，较大的</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值说明模型有较强的区分能力，其处在不同范围的模型的含义如下所示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值小于</a:t>
            </a:r>
            <a:r>
              <a:rPr lang="en-US" altLang="zh-CN" sz="2400" dirty="0">
                <a:latin typeface="微软雅黑" panose="020B0503020204020204" pitchFamily="34" charset="-122"/>
                <a:ea typeface="微软雅黑" panose="020B0503020204020204" pitchFamily="34" charset="-122"/>
              </a:rPr>
              <a:t>0.2</a:t>
            </a:r>
            <a:r>
              <a:rPr lang="zh-CN" altLang="en-US" sz="2400" dirty="0">
                <a:latin typeface="微软雅黑" panose="020B0503020204020204" pitchFamily="34" charset="-122"/>
                <a:ea typeface="微软雅黑" panose="020B0503020204020204" pitchFamily="34" charset="-122"/>
              </a:rPr>
              <a:t>，一般认为模型区分能力较弱。</a:t>
            </a:r>
          </a:p>
          <a:p>
            <a:pPr marL="342900" indent="-3429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值在</a:t>
            </a:r>
            <a:r>
              <a:rPr lang="en-US" altLang="zh-CN" sz="2400" dirty="0">
                <a:latin typeface="微软雅黑" panose="020B0503020204020204" pitchFamily="34" charset="-122"/>
                <a:ea typeface="微软雅黑" panose="020B0503020204020204" pitchFamily="34" charset="-122"/>
              </a:rPr>
              <a:t>[0.2,0.3]</a:t>
            </a:r>
            <a:r>
              <a:rPr lang="zh-CN" altLang="en-US" sz="2400" dirty="0">
                <a:latin typeface="微软雅黑" panose="020B0503020204020204" pitchFamily="34" charset="-122"/>
                <a:ea typeface="微软雅黑" panose="020B0503020204020204" pitchFamily="34" charset="-122"/>
              </a:rPr>
              <a:t>区间内，模型具有一定区分能力。</a:t>
            </a:r>
          </a:p>
          <a:p>
            <a:pPr marL="342900" indent="-3429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值在</a:t>
            </a:r>
            <a:r>
              <a:rPr lang="en-US" altLang="zh-CN" sz="2400" dirty="0">
                <a:latin typeface="微软雅黑" panose="020B0503020204020204" pitchFamily="34" charset="-122"/>
                <a:ea typeface="微软雅黑" panose="020B0503020204020204" pitchFamily="34" charset="-122"/>
              </a:rPr>
              <a:t>[0.3,0.5]</a:t>
            </a:r>
            <a:r>
              <a:rPr lang="zh-CN" altLang="en-US" sz="2400" dirty="0">
                <a:latin typeface="微软雅黑" panose="020B0503020204020204" pitchFamily="34" charset="-122"/>
                <a:ea typeface="微软雅黑" panose="020B0503020204020204" pitchFamily="34" charset="-122"/>
              </a:rPr>
              <a:t>区间内，模型具有较强的区分能力</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但</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值也不是越大越好，如果</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值大于</a:t>
            </a:r>
            <a:r>
              <a:rPr lang="en-US" altLang="zh-CN" sz="2400" dirty="0">
                <a:latin typeface="微软雅黑" panose="020B0503020204020204" pitchFamily="34" charset="-122"/>
                <a:ea typeface="微软雅黑" panose="020B0503020204020204" pitchFamily="34" charset="-122"/>
              </a:rPr>
              <a:t>0.75</a:t>
            </a:r>
            <a:r>
              <a:rPr lang="zh-CN" altLang="en-US" sz="2400" dirty="0">
                <a:latin typeface="微软雅黑" panose="020B0503020204020204" pitchFamily="34" charset="-122"/>
                <a:ea typeface="微软雅黑" panose="020B0503020204020204" pitchFamily="34" charset="-122"/>
              </a:rPr>
              <a:t>，往往表示模型有异常。其实在真正的生产实际中，</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值处于</a:t>
            </a:r>
            <a:r>
              <a:rPr lang="en-US" altLang="zh-CN" sz="2400" dirty="0">
                <a:latin typeface="微软雅黑" panose="020B0503020204020204" pitchFamily="34" charset="-122"/>
                <a:ea typeface="微软雅黑" panose="020B0503020204020204" pitchFamily="34" charset="-122"/>
              </a:rPr>
              <a:t>[0.2,0.3]</a:t>
            </a:r>
            <a:r>
              <a:rPr lang="zh-CN" altLang="en-US" sz="2400" dirty="0">
                <a:latin typeface="微软雅黑" panose="020B0503020204020204" pitchFamily="34" charset="-122"/>
                <a:ea typeface="微软雅黑" panose="020B0503020204020204" pitchFamily="34" charset="-122"/>
              </a:rPr>
              <a:t>区间类，就已经挺不错了。</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969935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230832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案例</a:t>
            </a:r>
            <a:r>
              <a:rPr lang="zh-CN" altLang="en-US" sz="2400" b="1" dirty="0">
                <a:latin typeface="微软雅黑" panose="020B0503020204020204" pitchFamily="34" charset="-122"/>
                <a:ea typeface="微软雅黑" panose="020B0503020204020204" pitchFamily="34" charset="-122"/>
              </a:rPr>
              <a:t>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评估股票客户流失预警模型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我们通过和绘制</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曲线一样的代码整理此时的阈值、命中率、假警报率，代码如下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50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7825" y="3197396"/>
            <a:ext cx="3076348" cy="17294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7239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378565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4.1.1 </a:t>
            </a:r>
            <a:r>
              <a:rPr lang="zh-CN" altLang="en-US" sz="2400" b="1" dirty="0">
                <a:latin typeface="微软雅黑" panose="020B0503020204020204" pitchFamily="34" charset="-122"/>
                <a:ea typeface="微软雅黑" panose="020B0503020204020204" pitchFamily="34" charset="-122"/>
              </a:rPr>
              <a:t>逻辑回归模型的数学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如果对</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函数还是感到有点困惑，则可以参考下图的一个推导过程，其中</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就是之前提到的线性回归方程，其范围是（</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），那么指数函数的范围便是（</a:t>
            </a:r>
            <a:r>
              <a:rPr lang="en-US" altLang="zh-CN" sz="2400" dirty="0">
                <a:latin typeface="微软雅黑" panose="020B0503020204020204" pitchFamily="34" charset="-122"/>
                <a:ea typeface="微软雅黑" panose="020B0503020204020204" pitchFamily="34" charset="-122"/>
              </a:rPr>
              <a:t>0, +∞</a:t>
            </a:r>
            <a:r>
              <a:rPr lang="zh-CN" altLang="en-US" sz="2400" dirty="0">
                <a:latin typeface="微软雅黑" panose="020B0503020204020204" pitchFamily="34" charset="-122"/>
                <a:ea typeface="微软雅黑" panose="020B0503020204020204" pitchFamily="34" charset="-122"/>
              </a:rPr>
              <a:t>），再做一次变换，的范围就变成（</a:t>
            </a:r>
            <a:r>
              <a:rPr lang="en-US" altLang="zh-CN" sz="2400" dirty="0">
                <a:latin typeface="微软雅黑" panose="020B0503020204020204" pitchFamily="34" charset="-122"/>
                <a:ea typeface="微软雅黑" panose="020B0503020204020204" pitchFamily="34" charset="-122"/>
              </a:rPr>
              <a:t>0, 1</a:t>
            </a:r>
            <a:r>
              <a:rPr lang="zh-CN" altLang="en-US" sz="2400" dirty="0">
                <a:latin typeface="微软雅黑" panose="020B0503020204020204" pitchFamily="34" charset="-122"/>
                <a:ea typeface="微软雅黑" panose="020B0503020204020204" pitchFamily="34" charset="-122"/>
              </a:rPr>
              <a:t>）了，然后分子分母同除以就获得了我们上面提到的</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函数了。</a:t>
            </a:r>
            <a:endParaRPr lang="en-US" altLang="zh-CN" sz="2400" b="1" dirty="0" smtClean="0">
              <a:latin typeface="微软雅黑" panose="020B0503020204020204" pitchFamily="34" charset="-122"/>
              <a:ea typeface="微软雅黑" panose="020B0503020204020204" pitchFamily="34" charset="-122"/>
            </a:endParaRPr>
          </a:p>
        </p:txBody>
      </p:sp>
      <p:pic>
        <p:nvPicPr>
          <p:cNvPr id="3074" name="Picture 2" descr="https://uploader.shimo.im/f/41sUidSM8G82Y2dq.png!thumbn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722562"/>
            <a:ext cx="7048500" cy="153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10299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案例</a:t>
            </a:r>
            <a:r>
              <a:rPr lang="zh-CN" altLang="en-US" sz="2400" b="1" dirty="0">
                <a:latin typeface="微软雅黑" panose="020B0503020204020204" pitchFamily="34" charset="-122"/>
                <a:ea typeface="微软雅黑" panose="020B0503020204020204" pitchFamily="34" charset="-122"/>
              </a:rPr>
              <a:t>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评估股票客户流失预警模型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已</a:t>
            </a:r>
            <a:r>
              <a:rPr lang="zh-CN" altLang="en-US" sz="2400" dirty="0">
                <a:latin typeface="微软雅黑" panose="020B0503020204020204" pitchFamily="34" charset="-122"/>
                <a:ea typeface="微软雅黑" panose="020B0503020204020204" pitchFamily="34" charset="-122"/>
              </a:rPr>
              <a:t>知了不同阈值下的假警报率和命中率</a:t>
            </a:r>
            <a:r>
              <a:rPr lang="zh-CN" altLang="en-US" sz="2400" dirty="0" smtClean="0">
                <a:latin typeface="微软雅黑" panose="020B0503020204020204" pitchFamily="34" charset="-122"/>
                <a:ea typeface="微软雅黑" panose="020B0503020204020204" pitchFamily="34" charset="-122"/>
              </a:rPr>
              <a:t>，可</a:t>
            </a:r>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2.3.1</a:t>
            </a:r>
            <a:r>
              <a:rPr lang="zh-CN" altLang="en-US" sz="2400" dirty="0">
                <a:latin typeface="微软雅黑" panose="020B0503020204020204" pitchFamily="34" charset="-122"/>
                <a:ea typeface="微软雅黑" panose="020B0503020204020204" pitchFamily="34" charset="-122"/>
              </a:rPr>
              <a:t>小节</a:t>
            </a:r>
            <a:r>
              <a:rPr lang="en-US" altLang="zh-CN" sz="2400" dirty="0" err="1">
                <a:latin typeface="微软雅黑" panose="020B0503020204020204" pitchFamily="34" charset="-122"/>
                <a:ea typeface="微软雅黑" panose="020B0503020204020204" pitchFamily="34" charset="-122"/>
              </a:rPr>
              <a:t>Matplotlib</a:t>
            </a:r>
            <a:r>
              <a:rPr lang="zh-CN" altLang="en-US" sz="2400" dirty="0">
                <a:latin typeface="微软雅黑" panose="020B0503020204020204" pitchFamily="34" charset="-122"/>
                <a:ea typeface="微软雅黑" panose="020B0503020204020204" pitchFamily="34" charset="-122"/>
              </a:rPr>
              <a:t>库相关</a:t>
            </a:r>
            <a:r>
              <a:rPr lang="zh-CN" altLang="en-US" sz="2400" dirty="0" smtClean="0">
                <a:latin typeface="微软雅黑" panose="020B0503020204020204" pitchFamily="34" charset="-122"/>
                <a:ea typeface="微软雅黑" panose="020B0503020204020204" pitchFamily="34" charset="-122"/>
              </a:rPr>
              <a:t>知</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识</a:t>
            </a:r>
            <a:r>
              <a:rPr lang="zh-CN" altLang="en-US" sz="2400" dirty="0">
                <a:latin typeface="微软雅黑" panose="020B0503020204020204" pitchFamily="34" charset="-122"/>
                <a:ea typeface="微软雅黑" panose="020B0503020204020204" pitchFamily="34" charset="-122"/>
              </a:rPr>
              <a:t>点绘制</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曲线，代码如下：</a:t>
            </a: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730" y="3554987"/>
            <a:ext cx="5644538" cy="2918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2895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案例</a:t>
            </a:r>
            <a:r>
              <a:rPr lang="zh-CN" altLang="en-US" sz="2400" b="1" dirty="0">
                <a:latin typeface="微软雅黑" panose="020B0503020204020204" pitchFamily="34" charset="-122"/>
                <a:ea typeface="微软雅黑" panose="020B0503020204020204" pitchFamily="34" charset="-122"/>
              </a:rPr>
              <a:t>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评估股票客户流失预警模型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绘制的</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曲线如下图所示：</a:t>
            </a: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51202" name="Picture 2" descr="https://uploader.shimo.im/f/Nx2v3gAVG0IAGJwX.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679" y="2680786"/>
            <a:ext cx="5586639" cy="389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0284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193899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a:t>
            </a:r>
            <a:r>
              <a:rPr lang="en-US" altLang="zh-CN" sz="2400" b="1" dirty="0">
                <a:latin typeface="微软雅黑" panose="020B0503020204020204" pitchFamily="34" charset="-122"/>
                <a:ea typeface="微软雅黑" panose="020B0503020204020204" pitchFamily="34" charset="-122"/>
              </a:rPr>
              <a:t>KS</a:t>
            </a:r>
            <a:r>
              <a:rPr lang="zh-CN" altLang="en-US" sz="2400" b="1" dirty="0">
                <a:latin typeface="微软雅黑" panose="020B0503020204020204" pitchFamily="34" charset="-122"/>
                <a:ea typeface="微软雅黑" panose="020B0503020204020204" pitchFamily="34" charset="-122"/>
              </a:rPr>
              <a:t>值对应的</a:t>
            </a:r>
            <a:r>
              <a:rPr lang="zh-CN" altLang="en-US" sz="2400" b="1" dirty="0" smtClean="0">
                <a:latin typeface="微软雅黑" panose="020B0503020204020204" pitchFamily="34" charset="-122"/>
                <a:ea typeface="微软雅黑" panose="020B0503020204020204" pitchFamily="34" charset="-122"/>
              </a:rPr>
              <a:t>阈值</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有的读者可能还想知道此时该</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值对应的阈值是多少，这里补充讲解下如何获取</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值对应的阈值，我们利用</a:t>
            </a:r>
            <a:r>
              <a:rPr lang="en-US" altLang="zh-CN" sz="2400" dirty="0">
                <a:latin typeface="微软雅黑" panose="020B0503020204020204" pitchFamily="34" charset="-122"/>
                <a:ea typeface="微软雅黑" panose="020B0503020204020204" pitchFamily="34" charset="-122"/>
              </a:rPr>
              <a:t>2.2.3</a:t>
            </a:r>
            <a:r>
              <a:rPr lang="zh-CN" altLang="en-US" sz="2400" dirty="0">
                <a:latin typeface="微软雅黑" panose="020B0503020204020204" pitchFamily="34" charset="-122"/>
                <a:ea typeface="微软雅黑" panose="020B0503020204020204" pitchFamily="34" charset="-122"/>
              </a:rPr>
              <a:t>小节</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表格运算的相关知识点算出每一个阈值对应的</a:t>
            </a:r>
            <a:r>
              <a:rPr lang="en-US" altLang="zh-CN" sz="2400" dirty="0">
                <a:latin typeface="微软雅黑" panose="020B0503020204020204" pitchFamily="34" charset="-122"/>
                <a:ea typeface="微软雅黑" panose="020B0503020204020204" pitchFamily="34" charset="-122"/>
              </a:rPr>
              <a:t>(TPR-FPR)</a:t>
            </a:r>
            <a:r>
              <a:rPr lang="zh-CN" altLang="en-US" sz="2400" dirty="0">
                <a:latin typeface="微软雅黑" panose="020B0503020204020204" pitchFamily="34" charset="-122"/>
                <a:ea typeface="微软雅黑" panose="020B0503020204020204" pitchFamily="34" charset="-122"/>
              </a:rPr>
              <a:t>，代码如下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552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8253" y="3958998"/>
            <a:ext cx="5095492" cy="540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832252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a:t>
            </a:r>
            <a:r>
              <a:rPr lang="en-US" altLang="zh-CN" sz="2400" b="1" dirty="0">
                <a:latin typeface="微软雅黑" panose="020B0503020204020204" pitchFamily="34" charset="-122"/>
                <a:ea typeface="微软雅黑" panose="020B0503020204020204" pitchFamily="34" charset="-122"/>
              </a:rPr>
              <a:t>KS</a:t>
            </a:r>
            <a:r>
              <a:rPr lang="zh-CN" altLang="en-US" sz="2400" b="1" dirty="0">
                <a:latin typeface="微软雅黑" panose="020B0503020204020204" pitchFamily="34" charset="-122"/>
                <a:ea typeface="微软雅黑" panose="020B0503020204020204" pitchFamily="34" charset="-122"/>
              </a:rPr>
              <a:t>值对应的</a:t>
            </a:r>
            <a:r>
              <a:rPr lang="zh-CN" altLang="en-US" sz="2400" b="1" dirty="0" smtClean="0">
                <a:latin typeface="微软雅黑" panose="020B0503020204020204" pitchFamily="34" charset="-122"/>
                <a:ea typeface="微软雅黑" panose="020B0503020204020204" pitchFamily="34" charset="-122"/>
              </a:rPr>
              <a:t>阈值</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有了这么一张表格后，通过如下代码便可以同样获取</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获取结果如下所示，和之前通过</a:t>
            </a:r>
            <a:r>
              <a:rPr lang="en-US" altLang="zh-CN" sz="2400" dirty="0">
                <a:latin typeface="微软雅黑" panose="020B0503020204020204" pitchFamily="34" charset="-122"/>
                <a:ea typeface="微软雅黑" panose="020B0503020204020204" pitchFamily="34" charset="-122"/>
              </a:rPr>
              <a:t>max(</a:t>
            </a:r>
            <a:r>
              <a:rPr lang="en-US" altLang="zh-CN" sz="2400" dirty="0" err="1">
                <a:latin typeface="微软雅黑" panose="020B0503020204020204" pitchFamily="34" charset="-122"/>
                <a:ea typeface="微软雅黑" panose="020B0503020204020204" pitchFamily="34" charset="-122"/>
              </a:rPr>
              <a:t>tpr</a:t>
            </a:r>
            <a:r>
              <a:rPr lang="en-US" altLang="zh-CN" sz="2400" dirty="0">
                <a:latin typeface="微软雅黑" panose="020B0503020204020204" pitchFamily="34" charset="-122"/>
                <a:ea typeface="微软雅黑" panose="020B0503020204020204" pitchFamily="34" charset="-122"/>
              </a:rPr>
              <a:t> - </a:t>
            </a:r>
            <a:r>
              <a:rPr lang="en-US" altLang="zh-CN" sz="2400" dirty="0" err="1">
                <a:latin typeface="微软雅黑" panose="020B0503020204020204" pitchFamily="34" charset="-122"/>
                <a:ea typeface="微软雅黑" panose="020B0503020204020204" pitchFamily="34" charset="-122"/>
              </a:rPr>
              <a:t>fpr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获取的结果是一致的。</a:t>
            </a:r>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683" y="2726872"/>
            <a:ext cx="2500629" cy="649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3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210" y="4462464"/>
            <a:ext cx="2019574" cy="820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819873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4071" y="1480457"/>
            <a:ext cx="10903857"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4.3.3 KS</a:t>
            </a:r>
            <a:r>
              <a:rPr lang="zh-CN" altLang="en-US" sz="2400" b="1" dirty="0">
                <a:latin typeface="微软雅黑" panose="020B0503020204020204" pitchFamily="34" charset="-122"/>
                <a:ea typeface="微软雅黑" panose="020B0503020204020204" pitchFamily="34" charset="-122"/>
              </a:rPr>
              <a:t>曲线与</a:t>
            </a:r>
            <a:r>
              <a:rPr lang="en-US" altLang="zh-CN" sz="2400" b="1" dirty="0">
                <a:latin typeface="微软雅黑" panose="020B0503020204020204" pitchFamily="34" charset="-122"/>
                <a:ea typeface="微软雅黑" panose="020B0503020204020204" pitchFamily="34" charset="-122"/>
              </a:rPr>
              <a:t>KS</a:t>
            </a:r>
            <a:r>
              <a:rPr lang="zh-CN" altLang="en-US" sz="2400" b="1" dirty="0" smtClean="0">
                <a:latin typeface="微软雅黑" panose="020B0503020204020204" pitchFamily="34" charset="-122"/>
                <a:ea typeface="微软雅黑" panose="020B0503020204020204" pitchFamily="34" charset="-122"/>
              </a:rPr>
              <a:t>值</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a:t>
            </a:r>
            <a:r>
              <a:rPr lang="en-US" altLang="zh-CN" sz="2400" b="1" dirty="0">
                <a:latin typeface="微软雅黑" panose="020B0503020204020204" pitchFamily="34" charset="-122"/>
                <a:ea typeface="微软雅黑" panose="020B0503020204020204" pitchFamily="34" charset="-122"/>
              </a:rPr>
              <a:t>KS</a:t>
            </a:r>
            <a:r>
              <a:rPr lang="zh-CN" altLang="en-US" sz="2400" b="1" dirty="0">
                <a:latin typeface="微软雅黑" panose="020B0503020204020204" pitchFamily="34" charset="-122"/>
                <a:ea typeface="微软雅黑" panose="020B0503020204020204" pitchFamily="34" charset="-122"/>
              </a:rPr>
              <a:t>值对应的</a:t>
            </a:r>
            <a:r>
              <a:rPr lang="zh-CN" altLang="en-US" sz="2400" b="1" dirty="0" smtClean="0">
                <a:latin typeface="微软雅黑" panose="020B0503020204020204" pitchFamily="34" charset="-122"/>
                <a:ea typeface="微软雅黑" panose="020B0503020204020204" pitchFamily="34" charset="-122"/>
              </a:rPr>
              <a:t>阈值</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2.2.3</a:t>
            </a:r>
            <a:r>
              <a:rPr lang="zh-CN" altLang="en-US" sz="2400" dirty="0">
                <a:latin typeface="微软雅黑" panose="020B0503020204020204" pitchFamily="34" charset="-122"/>
                <a:ea typeface="微软雅黑" panose="020B0503020204020204" pitchFamily="34" charset="-122"/>
              </a:rPr>
              <a:t>小节</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库按照特定条件筛选表格相关知识点，我们可以通过如下代码获取该</a:t>
            </a:r>
            <a:r>
              <a:rPr lang="en-US" altLang="zh-CN" sz="2400" dirty="0">
                <a:latin typeface="微软雅黑" panose="020B0503020204020204" pitchFamily="34" charset="-122"/>
                <a:ea typeface="微软雅黑" panose="020B0503020204020204" pitchFamily="34" charset="-122"/>
              </a:rPr>
              <a:t>KS</a:t>
            </a:r>
            <a:r>
              <a:rPr lang="zh-CN" altLang="en-US" sz="2400" dirty="0">
                <a:latin typeface="微软雅黑" panose="020B0503020204020204" pitchFamily="34" charset="-122"/>
                <a:ea typeface="微软雅黑" panose="020B0503020204020204" pitchFamily="34" charset="-122"/>
              </a:rPr>
              <a:t>值对应的阈值信息，代码如下：</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获取信息如下所示：</a:t>
            </a:r>
          </a:p>
        </p:txBody>
      </p:sp>
      <p:sp>
        <p:nvSpPr>
          <p:cNvPr id="3" name="AutoShape 2" descr="https://uploader.shimo.im/f/xggmtk5aP80zlv97.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AutoShape 2" descr="https://uploader.shimo.im/f/DGyv8JhopLwxQfW6.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2" descr="https://uploader.shimo.im/f/9l4D8X8tANsR1gAW.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矩形 6"/>
          <p:cNvSpPr/>
          <p:nvPr/>
        </p:nvSpPr>
        <p:spPr>
          <a:xfrm>
            <a:off x="242717" y="540826"/>
            <a:ext cx="11706567" cy="892552"/>
          </a:xfrm>
          <a:prstGeom prst="rect">
            <a:avLst/>
          </a:prstGeom>
        </p:spPr>
        <p:txBody>
          <a:bodyPr wrap="square">
            <a:spAutoFit/>
          </a:bodyPr>
          <a:lstStyle/>
          <a:p>
            <a:r>
              <a:rPr lang="en-US" altLang="zh-CN" sz="5200" b="1" dirty="0">
                <a:latin typeface="微软雅黑" panose="020B0503020204020204" pitchFamily="34" charset="-122"/>
                <a:ea typeface="微软雅黑" panose="020B0503020204020204" pitchFamily="34" charset="-122"/>
              </a:rPr>
              <a:t>4.3 </a:t>
            </a:r>
            <a:r>
              <a:rPr lang="zh-CN" altLang="en-US" sz="5200" b="1" dirty="0">
                <a:latin typeface="微软雅黑" panose="020B0503020204020204" pitchFamily="34" charset="-122"/>
                <a:ea typeface="微软雅黑" panose="020B0503020204020204" pitchFamily="34" charset="-122"/>
              </a:rPr>
              <a:t>模型评估方法 </a:t>
            </a:r>
            <a:r>
              <a:rPr lang="en-US" altLang="zh-CN" sz="5200" b="1" dirty="0">
                <a:latin typeface="微软雅黑" panose="020B0503020204020204" pitchFamily="34" charset="-122"/>
                <a:ea typeface="微软雅黑" panose="020B0503020204020204" pitchFamily="34" charset="-122"/>
              </a:rPr>
              <a:t>- ROC</a:t>
            </a:r>
            <a:r>
              <a:rPr lang="zh-CN" altLang="en-US" sz="5200" b="1" dirty="0">
                <a:latin typeface="微软雅黑" panose="020B0503020204020204" pitchFamily="34" charset="-122"/>
                <a:ea typeface="微软雅黑" panose="020B0503020204020204" pitchFamily="34" charset="-122"/>
              </a:rPr>
              <a:t>曲线与</a:t>
            </a:r>
            <a:r>
              <a:rPr lang="en-US" altLang="zh-CN" sz="5200" b="1" dirty="0">
                <a:latin typeface="微软雅黑" panose="020B0503020204020204" pitchFamily="34" charset="-122"/>
                <a:ea typeface="微软雅黑" panose="020B0503020204020204" pitchFamily="34" charset="-122"/>
              </a:rPr>
              <a:t>KS</a:t>
            </a:r>
            <a:r>
              <a:rPr lang="zh-CN" altLang="en-US" sz="5200" b="1" dirty="0">
                <a:latin typeface="微软雅黑" panose="020B0503020204020204" pitchFamily="34" charset="-122"/>
                <a:ea typeface="微软雅黑" panose="020B0503020204020204" pitchFamily="34" charset="-122"/>
              </a:rPr>
              <a:t>曲线</a:t>
            </a:r>
            <a:endParaRPr lang="zh-CN" altLang="en-US" sz="5200" dirty="0">
              <a:latin typeface="微软雅黑" panose="020B0503020204020204" pitchFamily="34" charset="-122"/>
              <a:ea typeface="微软雅黑" panose="020B0503020204020204" pitchFamily="34" charset="-122"/>
            </a:endParaRPr>
          </a:p>
        </p:txBody>
      </p:sp>
      <p:pic>
        <p:nvPicPr>
          <p:cNvPr id="56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366" y="3069091"/>
            <a:ext cx="4639266" cy="566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表格 3"/>
          <p:cNvGraphicFramePr>
            <a:graphicFrameLocks noGrp="1"/>
          </p:cNvGraphicFramePr>
          <p:nvPr>
            <p:extLst>
              <p:ext uri="{D42A27DB-BD31-4B8C-83A1-F6EECF244321}">
                <p14:modId xmlns:p14="http://schemas.microsoft.com/office/powerpoint/2010/main" val="2573178704"/>
              </p:ext>
            </p:extLst>
          </p:nvPr>
        </p:nvGraphicFramePr>
        <p:xfrm>
          <a:off x="838200" y="4840945"/>
          <a:ext cx="10515600" cy="883920"/>
        </p:xfrm>
        <a:graphic>
          <a:graphicData uri="http://schemas.openxmlformats.org/drawingml/2006/table">
            <a:tbl>
              <a:tblPr/>
              <a:tblGrid>
                <a:gridCol w="2628900"/>
                <a:gridCol w="2628900"/>
                <a:gridCol w="2628900"/>
                <a:gridCol w="2628900"/>
              </a:tblGrid>
              <a:tr h="259080">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阈值</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D8D9"/>
                    </a:solidFill>
                  </a:tcPr>
                </a:tc>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假警报率</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D8D9"/>
                    </a:solidFill>
                  </a:tcPr>
                </a:tc>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命中率</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D8D9"/>
                    </a:solidFill>
                  </a:tcPr>
                </a:tc>
                <a:tc>
                  <a:txBody>
                    <a:bodyPr/>
                    <a:lstStyle/>
                    <a:p>
                      <a:pPr algn="ctr" fontAlgn="ctr"/>
                      <a:r>
                        <a:rPr lang="en-US" sz="2400" b="1" dirty="0">
                          <a:effectLst/>
                          <a:latin typeface="微软雅黑" panose="020B0503020204020204" pitchFamily="34" charset="-122"/>
                          <a:ea typeface="微软雅黑" panose="020B0503020204020204" pitchFamily="34" charset="-122"/>
                        </a:rPr>
                        <a:t>TPR-FPR</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7D8D9"/>
                    </a:solidFill>
                  </a:tcPr>
                </a:tc>
              </a:tr>
              <a:tr h="243840">
                <a:tc>
                  <a:txBody>
                    <a:bodyPr/>
                    <a:lstStyle/>
                    <a:p>
                      <a:pPr algn="ctr" fontAlgn="t"/>
                      <a:r>
                        <a:rPr lang="en-US" altLang="zh-CN" sz="2400">
                          <a:effectLst/>
                          <a:latin typeface="微软雅黑" panose="020B0503020204020204" pitchFamily="34" charset="-122"/>
                          <a:ea typeface="微软雅黑" panose="020B0503020204020204" pitchFamily="34" charset="-122"/>
                        </a:rPr>
                        <a:t>0.27769</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0.255419</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0.729885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0.474466</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43667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892629" y="2104571"/>
                <a:ext cx="10406743" cy="372076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4.1.1 </a:t>
                </a:r>
                <a:r>
                  <a:rPr lang="zh-CN" altLang="en-US" sz="2400" b="1" dirty="0">
                    <a:latin typeface="微软雅黑" panose="020B0503020204020204" pitchFamily="34" charset="-122"/>
                    <a:ea typeface="微软雅黑" panose="020B0503020204020204" pitchFamily="34" charset="-122"/>
                  </a:rPr>
                  <a:t>逻辑回归模型的数学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逻辑</a:t>
                </a:r>
                <a:r>
                  <a:rPr lang="zh-CN" altLang="en-US" sz="2400" dirty="0">
                    <a:latin typeface="微软雅黑" panose="020B0503020204020204" pitchFamily="34" charset="-122"/>
                    <a:ea typeface="微软雅黑" panose="020B0503020204020204" pitchFamily="34" charset="-122"/>
                  </a:rPr>
                  <a:t>回归模型本质就是将线性回归模型通过</a:t>
                </a:r>
                <a:r>
                  <a:rPr lang="en-US" altLang="zh-CN" sz="2400" dirty="0">
                    <a:latin typeface="微软雅黑" panose="020B0503020204020204" pitchFamily="34" charset="-122"/>
                    <a:ea typeface="微软雅黑" panose="020B0503020204020204" pitchFamily="34" charset="-122"/>
                  </a:rPr>
                  <a:t>Sigmoid()</a:t>
                </a:r>
                <a:r>
                  <a:rPr lang="zh-CN" altLang="en-US" sz="2400" dirty="0">
                    <a:latin typeface="微软雅黑" panose="020B0503020204020204" pitchFamily="34" charset="-122"/>
                    <a:ea typeface="微软雅黑" panose="020B0503020204020204" pitchFamily="34" charset="-122"/>
                  </a:rPr>
                  <a:t>函数进行了一个非线性转换得到一个介于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之间的概率值，对于二分类问题（分类</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）而言，其预测分类为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（或者说二分类中数值较大的分类）的概率如下图所示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𝑃</m:t>
                      </m:r>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1</m:t>
                          </m:r>
                        </m:num>
                        <m:den>
                          <m:r>
                            <a:rPr lang="en-US" altLang="zh-CN" sz="2400" b="0" i="1" smtClean="0">
                              <a:latin typeface="Cambria Math"/>
                              <a:ea typeface="微软雅黑" panose="020B0503020204020204" pitchFamily="34" charset="-122"/>
                            </a:rPr>
                            <m:t>1+</m:t>
                          </m:r>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𝑒</m:t>
                              </m:r>
                            </m:e>
                            <m:sup>
                              <m:r>
                                <a:rPr lang="en-US" altLang="zh-CN"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𝑦</m:t>
                              </m:r>
                            </m:sup>
                          </m:sSup>
                        </m:den>
                      </m:f>
                      <m:r>
                        <a:rPr lang="en-US" altLang="zh-CN" sz="2400" b="0" i="1" smtClean="0">
                          <a:latin typeface="Cambria Math"/>
                          <a:ea typeface="微软雅黑" panose="020B0503020204020204" pitchFamily="34" charset="-122"/>
                        </a:rPr>
                        <m:t>=</m:t>
                      </m:r>
                      <m:f>
                        <m:fPr>
                          <m:ctrlPr>
                            <a:rPr lang="en-US" altLang="zh-CN" sz="2400" i="1">
                              <a:latin typeface="Cambria Math"/>
                              <a:ea typeface="微软雅黑" panose="020B0503020204020204" pitchFamily="34" charset="-122"/>
                            </a:rPr>
                          </m:ctrlPr>
                        </m:fPr>
                        <m:num>
                          <m:r>
                            <a:rPr lang="en-US" altLang="zh-CN" sz="2400" i="1">
                              <a:latin typeface="Cambria Math"/>
                              <a:ea typeface="微软雅黑" panose="020B0503020204020204" pitchFamily="34" charset="-122"/>
                            </a:rPr>
                            <m:t>1</m:t>
                          </m:r>
                        </m:num>
                        <m:den>
                          <m:r>
                            <a:rPr lang="en-US" altLang="zh-CN" sz="2400" i="1">
                              <a:latin typeface="Cambria Math"/>
                              <a:ea typeface="微软雅黑" panose="020B0503020204020204" pitchFamily="34" charset="-122"/>
                            </a:rPr>
                            <m:t>1+</m:t>
                          </m:r>
                          <m:sSup>
                            <m:sSupPr>
                              <m:ctrlPr>
                                <a:rPr lang="en-US" altLang="zh-CN" sz="2400" i="1">
                                  <a:latin typeface="Cambria Math"/>
                                  <a:ea typeface="微软雅黑" panose="020B0503020204020204" pitchFamily="34" charset="-122"/>
                                </a:rPr>
                              </m:ctrlPr>
                            </m:sSupPr>
                            <m:e>
                              <m:r>
                                <a:rPr lang="en-US" altLang="zh-CN" sz="2400" i="1">
                                  <a:latin typeface="Cambria Math"/>
                                  <a:ea typeface="微软雅黑" panose="020B0503020204020204" pitchFamily="34" charset="-122"/>
                                </a:rPr>
                                <m:t>𝑒</m:t>
                              </m:r>
                            </m:e>
                            <m:sup>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𝑘</m:t>
                                  </m:r>
                                </m:e>
                                <m:sub>
                                  <m:r>
                                    <a:rPr lang="en-US" altLang="zh-CN" sz="2400" i="1" dirty="0">
                                      <a:latin typeface="Cambria Math"/>
                                      <a:ea typeface="微软雅黑" panose="020B0503020204020204" pitchFamily="34" charset="-122"/>
                                    </a:rPr>
                                    <m:t>0</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𝑘</m:t>
                                  </m:r>
                                </m:e>
                                <m:sub>
                                  <m:r>
                                    <a:rPr lang="en-US" altLang="zh-CN" sz="2400" i="1" dirty="0">
                                      <a:latin typeface="Cambria Math"/>
                                      <a:ea typeface="微软雅黑" panose="020B0503020204020204" pitchFamily="34" charset="-122"/>
                                    </a:rPr>
                                    <m:t>1</m:t>
                                  </m:r>
                                </m:sub>
                              </m:sSub>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𝑘</m:t>
                                  </m:r>
                                </m:e>
                                <m:sub>
                                  <m:r>
                                    <a:rPr lang="en-US" altLang="zh-CN" sz="2400" i="1" dirty="0">
                                      <a:latin typeface="Cambria Math"/>
                                      <a:ea typeface="微软雅黑" panose="020B0503020204020204" pitchFamily="34" charset="-122"/>
                                    </a:rPr>
                                    <m:t>2</m:t>
                                  </m:r>
                                </m:sub>
                              </m:sSub>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i="1" dirty="0">
                                      <a:latin typeface="Cambria Math"/>
                                      <a:ea typeface="微软雅黑" panose="020B0503020204020204" pitchFamily="34" charset="-122"/>
                                    </a:rPr>
                                    <m:t>2</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𝑘</m:t>
                                  </m:r>
                                </m:e>
                                <m:sub>
                                  <m:r>
                                    <a:rPr lang="en-US" altLang="zh-CN" sz="2400" i="1" dirty="0">
                                      <a:latin typeface="Cambria Math"/>
                                      <a:ea typeface="微软雅黑" panose="020B0503020204020204" pitchFamily="34" charset="-122"/>
                                    </a:rPr>
                                    <m:t>𝑛</m:t>
                                  </m:r>
                                </m:sub>
                              </m:sSub>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i="1" dirty="0">
                                      <a:latin typeface="Cambria Math"/>
                                      <a:ea typeface="微软雅黑" panose="020B0503020204020204" pitchFamily="34" charset="-122"/>
                                    </a:rPr>
                                    <m:t>𝑛</m:t>
                                  </m:r>
                                </m:sub>
                              </m:sSub>
                              <m:r>
                                <a:rPr lang="en-US" altLang="zh-CN" sz="2400" b="0" i="1" dirty="0" smtClean="0">
                                  <a:latin typeface="Cambria Math"/>
                                  <a:ea typeface="微软雅黑" panose="020B0503020204020204" pitchFamily="34" charset="-122"/>
                                </a:rPr>
                                <m:t>)</m:t>
                              </m:r>
                            </m:sup>
                          </m:sSup>
                          <m:r>
                            <a:rPr lang="en-US" altLang="zh-CN" sz="2400" b="0" i="1" dirty="0" smtClean="0">
                              <a:latin typeface="Cambria Math"/>
                              <a:ea typeface="微软雅黑" panose="020B0503020204020204" pitchFamily="34" charset="-122"/>
                            </a:rPr>
                            <m:t> </m:t>
                          </m:r>
                        </m:den>
                      </m:f>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因为概率和为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，则分类为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或说二分类中数值较小的那个分类</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的概率为</a:t>
                </a:r>
                <a:r>
                  <a:rPr lang="en-US" altLang="zh-CN" sz="2400" dirty="0" smtClean="0">
                    <a:latin typeface="微软雅黑" panose="020B0503020204020204" pitchFamily="34" charset="-122"/>
                    <a:ea typeface="微软雅黑" panose="020B0503020204020204" pitchFamily="34" charset="-122"/>
                  </a:rPr>
                  <a:t>1-P:</a:t>
                </a: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1−</m:t>
                      </m:r>
                      <m:r>
                        <a:rPr lang="en-US" altLang="zh-CN" sz="2400" i="1">
                          <a:latin typeface="Cambria Math"/>
                          <a:ea typeface="微软雅黑" panose="020B0503020204020204" pitchFamily="34" charset="-122"/>
                        </a:rPr>
                        <m:t>𝑃</m:t>
                      </m:r>
                      <m:r>
                        <a:rPr lang="en-US" altLang="zh-CN" sz="2400" i="1">
                          <a:latin typeface="Cambria Math"/>
                          <a:ea typeface="微软雅黑" panose="020B0503020204020204" pitchFamily="34" charset="-122"/>
                        </a:rPr>
                        <m:t>=1−</m:t>
                      </m:r>
                      <m:f>
                        <m:fPr>
                          <m:ctrlPr>
                            <a:rPr lang="en-US" altLang="zh-CN" sz="2400" i="1">
                              <a:latin typeface="Cambria Math"/>
                              <a:ea typeface="微软雅黑" panose="020B0503020204020204" pitchFamily="34" charset="-122"/>
                            </a:rPr>
                          </m:ctrlPr>
                        </m:fPr>
                        <m:num>
                          <m:r>
                            <a:rPr lang="en-US" altLang="zh-CN" sz="2400" i="1">
                              <a:latin typeface="Cambria Math"/>
                              <a:ea typeface="微软雅黑" panose="020B0503020204020204" pitchFamily="34" charset="-122"/>
                            </a:rPr>
                            <m:t>1</m:t>
                          </m:r>
                        </m:num>
                        <m:den>
                          <m:r>
                            <a:rPr lang="en-US" altLang="zh-CN" sz="2400" i="1">
                              <a:latin typeface="Cambria Math"/>
                              <a:ea typeface="微软雅黑" panose="020B0503020204020204" pitchFamily="34" charset="-122"/>
                            </a:rPr>
                            <m:t>1+</m:t>
                          </m:r>
                          <m:sSup>
                            <m:sSupPr>
                              <m:ctrlPr>
                                <a:rPr lang="en-US" altLang="zh-CN" sz="2400" i="1">
                                  <a:latin typeface="Cambria Math"/>
                                  <a:ea typeface="微软雅黑" panose="020B0503020204020204" pitchFamily="34" charset="-122"/>
                                </a:rPr>
                              </m:ctrlPr>
                            </m:sSupPr>
                            <m:e>
                              <m:r>
                                <a:rPr lang="en-US" altLang="zh-CN" sz="2400" i="1">
                                  <a:latin typeface="Cambria Math"/>
                                  <a:ea typeface="微软雅黑" panose="020B0503020204020204" pitchFamily="34" charset="-122"/>
                                </a:rPr>
                                <m:t>𝑒</m:t>
                              </m:r>
                            </m:e>
                            <m:sup>
                              <m:r>
                                <a:rPr lang="en-US" altLang="zh-CN" sz="2400" i="1">
                                  <a:latin typeface="Cambria Math"/>
                                  <a:ea typeface="微软雅黑" panose="020B0503020204020204" pitchFamily="34" charset="-122"/>
                                </a:rPr>
                                <m:t>−</m:t>
                              </m:r>
                              <m:r>
                                <a:rPr lang="en-US" altLang="zh-CN" sz="2400" i="1">
                                  <a:latin typeface="Cambria Math"/>
                                  <a:ea typeface="微软雅黑" panose="020B0503020204020204" pitchFamily="34" charset="-122"/>
                                </a:rPr>
                                <m:t>𝑦</m:t>
                              </m:r>
                            </m:sup>
                          </m:sSup>
                        </m:den>
                      </m:f>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1−</m:t>
                      </m:r>
                      <m:f>
                        <m:fPr>
                          <m:ctrlPr>
                            <a:rPr lang="en-US" altLang="zh-CN" sz="2400" i="1">
                              <a:latin typeface="Cambria Math"/>
                              <a:ea typeface="微软雅黑" panose="020B0503020204020204" pitchFamily="34" charset="-122"/>
                            </a:rPr>
                          </m:ctrlPr>
                        </m:fPr>
                        <m:num>
                          <m:r>
                            <a:rPr lang="en-US" altLang="zh-CN" sz="2400" i="1">
                              <a:latin typeface="Cambria Math"/>
                              <a:ea typeface="微软雅黑" panose="020B0503020204020204" pitchFamily="34" charset="-122"/>
                            </a:rPr>
                            <m:t>1</m:t>
                          </m:r>
                        </m:num>
                        <m:den>
                          <m:r>
                            <a:rPr lang="en-US" altLang="zh-CN" sz="2400" i="1">
                              <a:latin typeface="Cambria Math"/>
                              <a:ea typeface="微软雅黑" panose="020B0503020204020204" pitchFamily="34" charset="-122"/>
                            </a:rPr>
                            <m:t>1+</m:t>
                          </m:r>
                          <m:sSup>
                            <m:sSupPr>
                              <m:ctrlPr>
                                <a:rPr lang="en-US" altLang="zh-CN" sz="2400" i="1">
                                  <a:latin typeface="Cambria Math"/>
                                  <a:ea typeface="微软雅黑" panose="020B0503020204020204" pitchFamily="34" charset="-122"/>
                                </a:rPr>
                              </m:ctrlPr>
                            </m:sSupPr>
                            <m:e>
                              <m:r>
                                <a:rPr lang="en-US" altLang="zh-CN" sz="2400" i="1">
                                  <a:latin typeface="Cambria Math"/>
                                  <a:ea typeface="微软雅黑" panose="020B0503020204020204" pitchFamily="34" charset="-122"/>
                                </a:rPr>
                                <m:t>𝑒</m:t>
                              </m:r>
                            </m:e>
                            <m:sup>
                              <m:r>
                                <a:rPr lang="en-US" altLang="zh-CN" sz="2400" i="1">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𝑘</m:t>
                                  </m:r>
                                </m:e>
                                <m:sub>
                                  <m:r>
                                    <a:rPr lang="en-US" altLang="zh-CN" sz="2400" i="1" dirty="0">
                                      <a:latin typeface="Cambria Math"/>
                                      <a:ea typeface="微软雅黑" panose="020B0503020204020204" pitchFamily="34" charset="-122"/>
                                    </a:rPr>
                                    <m:t>0</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𝑘</m:t>
                                  </m:r>
                                </m:e>
                                <m:sub>
                                  <m:r>
                                    <a:rPr lang="en-US" altLang="zh-CN" sz="2400" i="1" dirty="0">
                                      <a:latin typeface="Cambria Math"/>
                                      <a:ea typeface="微软雅黑" panose="020B0503020204020204" pitchFamily="34" charset="-122"/>
                                    </a:rPr>
                                    <m:t>1</m:t>
                                  </m:r>
                                </m:sub>
                              </m:sSub>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i="1" dirty="0">
                                      <a:latin typeface="Cambria Math"/>
                                      <a:ea typeface="微软雅黑" panose="020B0503020204020204" pitchFamily="34" charset="-122"/>
                                    </a:rPr>
                                    <m:t>1</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𝑘</m:t>
                                  </m:r>
                                </m:e>
                                <m:sub>
                                  <m:r>
                                    <a:rPr lang="en-US" altLang="zh-CN" sz="2400" i="1" dirty="0">
                                      <a:latin typeface="Cambria Math"/>
                                      <a:ea typeface="微软雅黑" panose="020B0503020204020204" pitchFamily="34" charset="-122"/>
                                    </a:rPr>
                                    <m:t>2</m:t>
                                  </m:r>
                                </m:sub>
                              </m:sSub>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i="1" dirty="0">
                                      <a:latin typeface="Cambria Math"/>
                                      <a:ea typeface="微软雅黑" panose="020B0503020204020204" pitchFamily="34" charset="-122"/>
                                    </a:rPr>
                                    <m:t>2</m:t>
                                  </m:r>
                                </m:sub>
                              </m:sSub>
                              <m:r>
                                <a:rPr lang="en-US" altLang="zh-CN" sz="2400" i="1" dirty="0">
                                  <a:latin typeface="Cambria Math"/>
                                  <a:ea typeface="微软雅黑" panose="020B0503020204020204" pitchFamily="34" charset="-122"/>
                                </a:rPr>
                                <m:t>+…+</m:t>
                              </m:r>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𝑘</m:t>
                                  </m:r>
                                </m:e>
                                <m:sub>
                                  <m:r>
                                    <a:rPr lang="en-US" altLang="zh-CN" sz="2400" i="1" dirty="0">
                                      <a:latin typeface="Cambria Math"/>
                                      <a:ea typeface="微软雅黑" panose="020B0503020204020204" pitchFamily="34" charset="-122"/>
                                    </a:rPr>
                                    <m:t>𝑛</m:t>
                                  </m:r>
                                </m:sub>
                              </m:sSub>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𝑥</m:t>
                                  </m:r>
                                </m:e>
                                <m:sub>
                                  <m:r>
                                    <a:rPr lang="en-US" altLang="zh-CN" sz="2400" i="1" dirty="0">
                                      <a:latin typeface="Cambria Math"/>
                                      <a:ea typeface="微软雅黑" panose="020B0503020204020204" pitchFamily="34" charset="-122"/>
                                    </a:rPr>
                                    <m:t>𝑛</m:t>
                                  </m:r>
                                </m:sub>
                              </m:sSub>
                              <m:r>
                                <a:rPr lang="en-US" altLang="zh-CN" sz="2400" i="1" dirty="0">
                                  <a:latin typeface="Cambria Math"/>
                                  <a:ea typeface="微软雅黑" panose="020B0503020204020204" pitchFamily="34" charset="-122"/>
                                </a:rPr>
                                <m:t>)</m:t>
                              </m:r>
                            </m:sup>
                          </m:sSup>
                          <m:r>
                            <a:rPr lang="en-US" altLang="zh-CN" sz="2400" i="1" dirty="0">
                              <a:latin typeface="Cambria Math"/>
                              <a:ea typeface="微软雅黑" panose="020B0503020204020204" pitchFamily="34" charset="-122"/>
                            </a:rPr>
                            <m:t> </m:t>
                          </m:r>
                        </m:den>
                      </m:f>
                    </m:oMath>
                  </m:oMathPara>
                </a14:m>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892629" y="2104571"/>
                <a:ext cx="10406743" cy="3720762"/>
              </a:xfrm>
              <a:prstGeom prst="rect">
                <a:avLst/>
              </a:prstGeom>
              <a:blipFill rotWithShape="1">
                <a:blip r:embed="rId2"/>
                <a:stretch>
                  <a:fillRect l="-878" t="-1309" r="-32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25158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729512"/>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4.1 </a:t>
            </a:r>
            <a:r>
              <a:rPr lang="zh-CN" altLang="en-US" sz="6000" b="1" dirty="0">
                <a:latin typeface="微软雅黑" panose="020B0503020204020204" pitchFamily="34" charset="-122"/>
                <a:ea typeface="微软雅黑" panose="020B0503020204020204" pitchFamily="34" charset="-122"/>
              </a:rPr>
              <a:t>逻辑回归模型算法原理</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892629" y="2104571"/>
            <a:ext cx="10406743" cy="341632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4.1.1 </a:t>
            </a:r>
            <a:r>
              <a:rPr lang="zh-CN" altLang="en-US" sz="2400" b="1" dirty="0">
                <a:latin typeface="微软雅黑" panose="020B0503020204020204" pitchFamily="34" charset="-122"/>
                <a:ea typeface="微软雅黑" panose="020B0503020204020204" pitchFamily="34" charset="-122"/>
              </a:rPr>
              <a:t>逻辑回归模型的数学</a:t>
            </a:r>
            <a:r>
              <a:rPr lang="zh-CN" altLang="en-US" sz="2400" b="1" dirty="0" smtClean="0">
                <a:latin typeface="微软雅黑" panose="020B0503020204020204" pitchFamily="34" charset="-122"/>
                <a:ea typeface="微软雅黑" panose="020B0503020204020204" pitchFamily="34" charset="-122"/>
              </a:rPr>
              <a:t>原理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了解了逻辑回归模型的基本原理后，在实际模型搭建中，就是要找到合适的系数</a:t>
            </a:r>
            <a:r>
              <a:rPr lang="en-US" altLang="zh-CN" sz="2400" dirty="0" err="1">
                <a:latin typeface="微软雅黑" panose="020B0503020204020204" pitchFamily="34" charset="-122"/>
                <a:ea typeface="微软雅黑" panose="020B0503020204020204" pitchFamily="34" charset="-122"/>
              </a:rPr>
              <a:t>ki</a:t>
            </a:r>
            <a:r>
              <a:rPr lang="zh-CN" altLang="en-US" sz="2400" dirty="0">
                <a:latin typeface="微软雅黑" panose="020B0503020204020204" pitchFamily="34" charset="-122"/>
                <a:ea typeface="微软雅黑" panose="020B0503020204020204" pitchFamily="34" charset="-122"/>
              </a:rPr>
              <a:t>和截距项</a:t>
            </a:r>
            <a:r>
              <a:rPr lang="en-US" altLang="zh-CN" sz="2400" dirty="0">
                <a:latin typeface="微软雅黑" panose="020B0503020204020204" pitchFamily="34" charset="-122"/>
                <a:ea typeface="微软雅黑" panose="020B0503020204020204" pitchFamily="34" charset="-122"/>
              </a:rPr>
              <a:t>k0</a:t>
            </a:r>
            <a:r>
              <a:rPr lang="zh-CN" altLang="en-US" sz="2400" dirty="0">
                <a:latin typeface="微软雅黑" panose="020B0503020204020204" pitchFamily="34" charset="-122"/>
                <a:ea typeface="微软雅黑" panose="020B0503020204020204" pitchFamily="34" charset="-122"/>
              </a:rPr>
              <a:t>使得预测的概率较为</a:t>
            </a:r>
            <a:r>
              <a:rPr lang="zh-CN" altLang="en-US" sz="2400" dirty="0" smtClean="0">
                <a:latin typeface="微软雅黑" panose="020B0503020204020204" pitchFamily="34" charset="-122"/>
                <a:ea typeface="微软雅黑" panose="020B0503020204020204" pitchFamily="34" charset="-122"/>
              </a:rPr>
              <a:t>准确</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数学中是使用极大似然估计法来确定合适的系数</a:t>
            </a:r>
            <a:r>
              <a:rPr lang="en-US" altLang="zh-CN" sz="2400" dirty="0" err="1">
                <a:latin typeface="微软雅黑" panose="020B0503020204020204" pitchFamily="34" charset="-122"/>
                <a:ea typeface="微软雅黑" panose="020B0503020204020204" pitchFamily="34" charset="-122"/>
              </a:rPr>
              <a:t>ki</a:t>
            </a:r>
            <a:r>
              <a:rPr lang="zh-CN" altLang="en-US" sz="2400" dirty="0">
                <a:latin typeface="微软雅黑" panose="020B0503020204020204" pitchFamily="34" charset="-122"/>
                <a:ea typeface="微软雅黑" panose="020B0503020204020204" pitchFamily="34" charset="-122"/>
              </a:rPr>
              <a:t>和截距项</a:t>
            </a:r>
            <a:r>
              <a:rPr lang="en-US" altLang="zh-CN" sz="2400" dirty="0">
                <a:latin typeface="微软雅黑" panose="020B0503020204020204" pitchFamily="34" charset="-122"/>
                <a:ea typeface="微软雅黑" panose="020B0503020204020204" pitchFamily="34" charset="-122"/>
              </a:rPr>
              <a:t>k0</a:t>
            </a:r>
            <a:r>
              <a:rPr lang="zh-CN" altLang="en-US" sz="2400" dirty="0">
                <a:latin typeface="微软雅黑" panose="020B0503020204020204" pitchFamily="34" charset="-122"/>
                <a:ea typeface="微软雅黑" panose="020B0503020204020204" pitchFamily="34" charset="-122"/>
              </a:rPr>
              <a:t>，从而得到相应的</a:t>
            </a:r>
            <a:r>
              <a:rPr lang="zh-CN" altLang="en-US" sz="2400" dirty="0" smtClean="0">
                <a:latin typeface="微软雅黑" panose="020B0503020204020204" pitchFamily="34" charset="-122"/>
                <a:ea typeface="微软雅黑" panose="020B0503020204020204" pitchFamily="34" charset="-122"/>
              </a:rPr>
              <a:t>概率</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中则有相应的库将数学方法已经整合好了，我们通过调用相应的模块就能建立逻辑回归模型，从而预测概率进而进行</a:t>
            </a:r>
            <a:r>
              <a:rPr lang="zh-CN" altLang="en-US" sz="2400" dirty="0" smtClean="0">
                <a:latin typeface="微软雅黑" panose="020B0503020204020204" pitchFamily="34" charset="-122"/>
                <a:ea typeface="微软雅黑" panose="020B0503020204020204" pitchFamily="34" charset="-122"/>
              </a:rPr>
              <a:t>分类</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9007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5127</TotalTime>
  <Words>6312</Words>
  <Application>Microsoft Office PowerPoint</Application>
  <PresentationFormat>自定义</PresentationFormat>
  <Paragraphs>658</Paragraphs>
  <Slides>74</Slides>
  <Notes>0</Notes>
  <HiddenSlides>0</HiddenSlides>
  <MMClips>0</MMClips>
  <ScaleCrop>false</ScaleCrop>
  <HeadingPairs>
    <vt:vector size="4" baseType="variant">
      <vt:variant>
        <vt:lpstr>主题</vt:lpstr>
      </vt:variant>
      <vt:variant>
        <vt:i4>1</vt:i4>
      </vt:variant>
      <vt:variant>
        <vt:lpstr>幻灯片标题</vt:lpstr>
      </vt:variant>
      <vt:variant>
        <vt:i4>74</vt:i4>
      </vt:variant>
    </vt:vector>
  </HeadingPairs>
  <TitlesOfParts>
    <vt:vector size="7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Yutao Wang</dc:creator>
  <cp:lastModifiedBy>李玉雷</cp:lastModifiedBy>
  <cp:revision>153</cp:revision>
  <dcterms:created xsi:type="dcterms:W3CDTF">2020-01-08T06:45:46Z</dcterms:created>
  <dcterms:modified xsi:type="dcterms:W3CDTF">2020-03-13T08:36:38Z</dcterms:modified>
</cp:coreProperties>
</file>