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0"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8" r:id="rId63"/>
    <p:sldId id="319" r:id="rId64"/>
    <p:sldId id="320"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5" r:id="rId78"/>
    <p:sldId id="336" r:id="rId79"/>
    <p:sldId id="337" r:id="rId80"/>
    <p:sldId id="338" r:id="rId81"/>
    <p:sldId id="339" r:id="rId82"/>
    <p:sldId id="340" r:id="rId83"/>
    <p:sldId id="341" r:id="rId84"/>
    <p:sldId id="343" r:id="rId85"/>
    <p:sldId id="344" r:id="rId86"/>
    <p:sldId id="342" r:id="rId87"/>
    <p:sldId id="345" r:id="rId88"/>
    <p:sldId id="346" r:id="rId89"/>
    <p:sldId id="347" r:id="rId90"/>
    <p:sldId id="348" r:id="rId91"/>
    <p:sldId id="349" r:id="rId92"/>
    <p:sldId id="350" r:id="rId93"/>
    <p:sldId id="351" r:id="rId94"/>
    <p:sldId id="352" r:id="rId95"/>
    <p:sldId id="354" r:id="rId96"/>
    <p:sldId id="353" r:id="rId97"/>
    <p:sldId id="355" r:id="rId9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74" autoAdjust="0"/>
  </p:normalViewPr>
  <p:slideViewPr>
    <p:cSldViewPr snapToGrid="0">
      <p:cViewPr>
        <p:scale>
          <a:sx n="66" d="100"/>
          <a:sy n="66" d="100"/>
        </p:scale>
        <p:origin x="-864"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EF4E3B-34E4-430A-94EA-951398CDC1D8}" type="datetimeFigureOut">
              <a:rPr lang="zh-CN" altLang="en-US" smtClean="0"/>
              <a:t>2020/3/27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DBE5AC-23BC-43A7-A96B-3910C0924CB1}" type="slidenum">
              <a:rPr lang="zh-CN" altLang="en-US" smtClean="0"/>
              <a:t>‹#›</a:t>
            </a:fld>
            <a:endParaRPr lang="zh-CN" altLang="en-US"/>
          </a:p>
        </p:txBody>
      </p:sp>
    </p:spTree>
    <p:extLst>
      <p:ext uri="{BB962C8B-B14F-4D97-AF65-F5344CB8AC3E}">
        <p14:creationId xmlns:p14="http://schemas.microsoft.com/office/powerpoint/2010/main" val="1988970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BD83A63-06B2-435B-9763-74F368CDB1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2D4C7D40-3CB5-4711-BE64-8729BF1D3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82E86E7F-B078-4D31-AF6E-03C27CB9C78B}"/>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 xmlns:a16="http://schemas.microsoft.com/office/drawing/2014/main" id="{30506AA1-3A36-4451-8337-A12E346C0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D149ED1B-D76E-4F6C-87A8-5770675F9CB3}"/>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52810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6B57958-C827-4A12-BD4F-A2D6CBCCA74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54D6AFE2-BC89-4755-A9FC-A18AA7BC5B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2B514B75-0FE9-4C37-AABD-3BC5B8812861}"/>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 xmlns:a16="http://schemas.microsoft.com/office/drawing/2014/main" id="{27175A58-E8D0-4B04-AADA-CA44F4E201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EC5BEC3-4477-4FD0-843A-E50316CD263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89255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03566C60-EADE-4BDB-AAEE-67DA064A8F0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74852372-DA75-4E6A-9B0C-6EEA63A19E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CD25C5FD-32FD-4733-992B-8AA1577417AB}"/>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 xmlns:a16="http://schemas.microsoft.com/office/drawing/2014/main" id="{2BA6E12C-C170-40AE-9B5E-16F3A3886A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7B9ABD4-7E6B-4159-9BB4-E8D8D57F8742}"/>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298156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AAD2F52-FD68-4479-842E-18B4B74B11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8AC17036-5584-4558-AA6A-989554EF030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E1A23B20-500B-44A2-913E-0F8B76761527}"/>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 xmlns:a16="http://schemas.microsoft.com/office/drawing/2014/main" id="{CA402A6A-53A5-43E7-8AF7-6AA01BBDA0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A7EB8BA9-F1B0-4715-98C6-43C571FEC8E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888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FBF2F8B-EBB0-4DC8-85AF-4B3E9DB1CC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444E731D-1B48-4523-B515-73A0A735D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846C6D81-704E-4608-9088-DC94112470BF}"/>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 xmlns:a16="http://schemas.microsoft.com/office/drawing/2014/main" id="{1045F308-7CE5-4241-8BF4-343127910C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F5E35E11-C4D1-40FB-A143-FFE6372EADB9}"/>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72343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2A058E8-F298-45EA-AD47-88111FAD45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75C2D79A-81FD-4CE8-89C6-AC390246752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78F562D7-1EF4-4428-9819-5C1508FA4B6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a16="http://schemas.microsoft.com/office/drawing/2014/main" id="{6F23E878-28F5-459D-8388-31D4A58DCF91}"/>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6" name="页脚占位符 5">
            <a:extLst>
              <a:ext uri="{FF2B5EF4-FFF2-40B4-BE49-F238E27FC236}">
                <a16:creationId xmlns="" xmlns:a16="http://schemas.microsoft.com/office/drawing/2014/main" id="{BB5020F0-5B1A-4428-A009-FFFA44AD62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C2987437-CDEE-4454-80B4-2A2BC5DAC86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0135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CC55CA2-AD57-41EE-AD69-A665034A65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97900E21-81CA-4812-B393-36AF8A757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a16="http://schemas.microsoft.com/office/drawing/2014/main" id="{514BD515-ED5C-4B78-BE41-8473626EF1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a16="http://schemas.microsoft.com/office/drawing/2014/main" id="{2E9861CC-59E5-4CE8-B88D-683EB82DF1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a16="http://schemas.microsoft.com/office/drawing/2014/main" id="{A8CF6FD5-7DA3-4C5D-8843-F35321F06A5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a16="http://schemas.microsoft.com/office/drawing/2014/main" id="{71909DFE-0279-4AC0-9890-D6A21AA2BBDD}"/>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8" name="页脚占位符 7">
            <a:extLst>
              <a:ext uri="{FF2B5EF4-FFF2-40B4-BE49-F238E27FC236}">
                <a16:creationId xmlns="" xmlns:a16="http://schemas.microsoft.com/office/drawing/2014/main" id="{DFD55B73-CE1C-4E83-BE1D-0B26FEAE71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008FE251-531E-40E1-8905-288F846770F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5448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BA24240-4638-44EB-B7B9-2E8865597D9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83A6D659-EB16-48AE-A19B-76E995380113}"/>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4" name="页脚占位符 3">
            <a:extLst>
              <a:ext uri="{FF2B5EF4-FFF2-40B4-BE49-F238E27FC236}">
                <a16:creationId xmlns="" xmlns:a16="http://schemas.microsoft.com/office/drawing/2014/main" id="{E62DBE54-B3B6-4FFF-B1C8-4AB60172C0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CF2C4888-A138-4D82-BE8C-C1400DBD2C8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527299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96F953D8-F1BE-4363-BD5B-0104B28D3095}"/>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3" name="页脚占位符 2">
            <a:extLst>
              <a:ext uri="{FF2B5EF4-FFF2-40B4-BE49-F238E27FC236}">
                <a16:creationId xmlns="" xmlns:a16="http://schemas.microsoft.com/office/drawing/2014/main" id="{A3FD7383-15B8-4B48-A0D0-8CBEE7F303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0142BA03-F5DF-4BE0-87DA-1950391FB18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10787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5CB3F84-FCDA-4985-B662-83C87BBF91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A0CB7356-4213-42FF-8694-88A7AD2D9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a16="http://schemas.microsoft.com/office/drawing/2014/main" id="{388BB166-DD50-4D75-AB46-2A015A008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CE87EFB3-AFCB-40D9-94DA-40BF57F7EBAD}"/>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6" name="页脚占位符 5">
            <a:extLst>
              <a:ext uri="{FF2B5EF4-FFF2-40B4-BE49-F238E27FC236}">
                <a16:creationId xmlns="" xmlns:a16="http://schemas.microsoft.com/office/drawing/2014/main" id="{B45894EC-C846-4BFF-A8AD-6807FE85D8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1CC301DD-691D-4CF0-901F-D696E12BD77E}"/>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8452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3B0D7C8-90CB-4117-A080-49F0836FF2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EF1FDCBF-D9FB-4C72-9F18-1C409BDF40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3968A08D-DDBF-42CC-8DF7-8693D0CC6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AC0D1224-299B-4F96-9B57-718D431FF7D9}"/>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6" name="页脚占位符 5">
            <a:extLst>
              <a:ext uri="{FF2B5EF4-FFF2-40B4-BE49-F238E27FC236}">
                <a16:creationId xmlns="" xmlns:a16="http://schemas.microsoft.com/office/drawing/2014/main" id="{552FC77D-67C0-4DE4-B6FD-C84C8EA1AB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F362FBFE-7F0A-46E1-A08C-C70B19762471}"/>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05179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BE6442FA-2A3E-41A7-9DDA-915794600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AC33357F-0DD2-4B49-9A3E-F467575AB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3FF8ED03-FE8D-42DA-BE92-10134A2DE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 xmlns:a16="http://schemas.microsoft.com/office/drawing/2014/main" id="{D76E383F-FCFC-4B2B-A3C4-0D21CC171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3B6485B0-4BA7-47B6-B504-6291044EA2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371674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shimo.im/docs/Dcgw8H6WxgWrc8hq/" TargetMode="Externa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hyperlink" Target="https://graphviz.gitlab.io/download/" TargetMode="Externa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99979" y="2238943"/>
            <a:ext cx="8392041" cy="1323439"/>
          </a:xfrm>
          <a:prstGeom prst="rect">
            <a:avLst/>
          </a:prstGeom>
        </p:spPr>
        <p:txBody>
          <a:bodyPr wrap="none">
            <a:spAutoFit/>
          </a:bodyPr>
          <a:lstStyle/>
          <a:p>
            <a:r>
              <a:rPr lang="zh-CN" altLang="en-US" sz="8000" b="1" dirty="0">
                <a:latin typeface="微软雅黑" panose="020B0503020204020204" pitchFamily="34" charset="-122"/>
                <a:ea typeface="微软雅黑" panose="020B0503020204020204" pitchFamily="34" charset="-122"/>
              </a:rPr>
              <a:t>机器学习基础篇章</a:t>
            </a:r>
            <a:endParaRPr lang="zh-CN" altLang="en-US" sz="8000" dirty="0">
              <a:latin typeface="微软雅黑" panose="020B0503020204020204" pitchFamily="34" charset="-122"/>
              <a:ea typeface="微软雅黑" panose="020B0503020204020204" pitchFamily="34" charset="-122"/>
            </a:endParaRPr>
          </a:p>
        </p:txBody>
      </p:sp>
      <p:sp>
        <p:nvSpPr>
          <p:cNvPr id="3" name="矩形 2"/>
          <p:cNvSpPr/>
          <p:nvPr/>
        </p:nvSpPr>
        <p:spPr>
          <a:xfrm>
            <a:off x="4654740" y="3804416"/>
            <a:ext cx="2882520"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by </a:t>
            </a:r>
            <a:r>
              <a:rPr lang="zh-CN" altLang="en-US" sz="2400" dirty="0">
                <a:latin typeface="微软雅黑" panose="020B0503020204020204" pitchFamily="34" charset="-122"/>
                <a:ea typeface="微软雅黑" panose="020B0503020204020204" pitchFamily="34" charset="-122"/>
              </a:rPr>
              <a:t>华能信托 王宇韬</a:t>
            </a:r>
          </a:p>
        </p:txBody>
      </p:sp>
    </p:spTree>
    <p:extLst>
      <p:ext uri="{BB962C8B-B14F-4D97-AF65-F5344CB8AC3E}">
        <p14:creationId xmlns:p14="http://schemas.microsoft.com/office/powerpoint/2010/main" val="3437128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1088571" y="1745175"/>
                <a:ext cx="10014857" cy="341632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5.1.2 </a:t>
                </a:r>
                <a:r>
                  <a:rPr lang="zh-CN" altLang="en-US" sz="2400" b="1" dirty="0">
                    <a:latin typeface="微软雅黑" panose="020B0503020204020204" pitchFamily="34" charset="-122"/>
                    <a:ea typeface="微软雅黑" panose="020B0503020204020204" pitchFamily="34" charset="-122"/>
                  </a:rPr>
                  <a:t>决策树模型的建树</a:t>
                </a:r>
                <a:r>
                  <a:rPr lang="zh-CN" altLang="en-US" sz="2400" b="1" dirty="0" smtClean="0">
                    <a:latin typeface="微软雅黑" panose="020B0503020204020204" pitchFamily="34" charset="-122"/>
                    <a:ea typeface="微软雅黑" panose="020B0503020204020204" pitchFamily="34" charset="-122"/>
                  </a:rPr>
                  <a:t>依据</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举例来说，一个初始样本中有</a:t>
                </a:r>
                <a:r>
                  <a:rPr lang="en-US" altLang="zh-CN" sz="2400" dirty="0">
                    <a:latin typeface="微软雅黑" panose="020B0503020204020204" pitchFamily="34" charset="-122"/>
                    <a:ea typeface="微软雅黑" panose="020B0503020204020204" pitchFamily="34" charset="-122"/>
                  </a:rPr>
                  <a:t>1000</a:t>
                </a:r>
                <a:r>
                  <a:rPr lang="zh-CN" altLang="en-US" sz="2400" dirty="0">
                    <a:latin typeface="微软雅黑" panose="020B0503020204020204" pitchFamily="34" charset="-122"/>
                    <a:ea typeface="微软雅黑" panose="020B0503020204020204" pitchFamily="34" charset="-122"/>
                  </a:rPr>
                  <a:t>个客户，其中已知有</a:t>
                </a:r>
                <a:r>
                  <a:rPr lang="en-US" altLang="zh-CN" sz="2400" dirty="0">
                    <a:latin typeface="微软雅黑" panose="020B0503020204020204" pitchFamily="34" charset="-122"/>
                    <a:ea typeface="微软雅黑" panose="020B0503020204020204" pitchFamily="34" charset="-122"/>
                  </a:rPr>
                  <a:t>400</a:t>
                </a:r>
                <a:r>
                  <a:rPr lang="zh-CN" altLang="en-US" sz="2400" dirty="0" smtClean="0">
                    <a:latin typeface="微软雅黑" panose="020B0503020204020204" pitchFamily="34" charset="-122"/>
                    <a:ea typeface="微软雅黑" panose="020B0503020204020204" pitchFamily="34" charset="-122"/>
                  </a:rPr>
                  <a:t>人</a:t>
                </a:r>
                <a:r>
                  <a:rPr lang="zh-CN" altLang="en-US" sz="2400" dirty="0">
                    <a:latin typeface="微软雅黑" panose="020B0503020204020204" pitchFamily="34" charset="-122"/>
                    <a:ea typeface="微软雅黑" panose="020B0503020204020204" pitchFamily="34" charset="-122"/>
                  </a:rPr>
                  <a:t>离职</a:t>
                </a:r>
                <a:r>
                  <a:rPr lang="zh-CN" altLang="en-US"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600</a:t>
                </a:r>
                <a:r>
                  <a:rPr lang="zh-CN" altLang="en-US" sz="2400" dirty="0" smtClean="0">
                    <a:latin typeface="微软雅黑" panose="020B0503020204020204" pitchFamily="34" charset="-122"/>
                    <a:ea typeface="微软雅黑" panose="020B0503020204020204" pitchFamily="34" charset="-122"/>
                  </a:rPr>
                  <a:t>人</a:t>
                </a:r>
                <a:r>
                  <a:rPr lang="zh-CN" altLang="en-US" sz="2400" dirty="0">
                    <a:latin typeface="微软雅黑" panose="020B0503020204020204" pitchFamily="34" charset="-122"/>
                    <a:ea typeface="微软雅黑" panose="020B0503020204020204" pitchFamily="34" charset="-122"/>
                  </a:rPr>
                  <a:t>离职</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我们希望通过这个样本来搭建一个决策树模型来预测之后的客户违约情况。</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其划分前该系统的基尼系数为</a:t>
                </a:r>
                <a14:m>
                  <m:oMath xmlns:m="http://schemas.openxmlformats.org/officeDocument/2006/math">
                    <m:r>
                      <a:rPr lang="en-US" altLang="zh-CN" sz="2400" i="1">
                        <a:latin typeface="Cambria Math"/>
                        <a:ea typeface="微软雅黑" panose="020B0503020204020204" pitchFamily="34" charset="-122"/>
                      </a:rPr>
                      <m:t>1−(</m:t>
                    </m:r>
                    <m:sSup>
                      <m:sSupPr>
                        <m:ctrlPr>
                          <a:rPr lang="en-US" altLang="zh-CN" sz="2400" i="1">
                            <a:latin typeface="Cambria Math"/>
                            <a:ea typeface="微软雅黑" panose="020B0503020204020204" pitchFamily="34" charset="-122"/>
                          </a:rPr>
                        </m:ctrlPr>
                      </m:sSupPr>
                      <m:e>
                        <m:r>
                          <a:rPr lang="en-US" altLang="zh-CN" sz="2400" i="1">
                            <a:latin typeface="Cambria Math"/>
                            <a:ea typeface="微软雅黑" panose="020B0503020204020204" pitchFamily="34" charset="-122"/>
                          </a:rPr>
                          <m:t>0.</m:t>
                        </m:r>
                        <m:r>
                          <a:rPr lang="en-US" altLang="zh-CN" sz="2400" b="0" i="1" smtClean="0">
                            <a:latin typeface="Cambria Math"/>
                            <a:ea typeface="微软雅黑" panose="020B0503020204020204" pitchFamily="34" charset="-122"/>
                          </a:rPr>
                          <m:t>4</m:t>
                        </m:r>
                      </m:e>
                      <m:sup>
                        <m:r>
                          <a:rPr lang="en-US" altLang="zh-CN" sz="2400" i="1">
                            <a:latin typeface="Cambria Math"/>
                            <a:ea typeface="微软雅黑" panose="020B0503020204020204" pitchFamily="34" charset="-122"/>
                          </a:rPr>
                          <m:t>2</m:t>
                        </m:r>
                      </m:sup>
                    </m:sSup>
                    <m:r>
                      <a:rPr lang="en-US" altLang="zh-CN" sz="2400" i="1">
                        <a:latin typeface="Cambria Math"/>
                        <a:ea typeface="微软雅黑" panose="020B0503020204020204" pitchFamily="34" charset="-122"/>
                      </a:rPr>
                      <m:t>+</m:t>
                    </m:r>
                    <m:sSup>
                      <m:sSupPr>
                        <m:ctrlPr>
                          <a:rPr lang="en-US" altLang="zh-CN" sz="2400" i="1">
                            <a:latin typeface="Cambria Math"/>
                            <a:ea typeface="微软雅黑" panose="020B0503020204020204" pitchFamily="34" charset="-122"/>
                          </a:rPr>
                        </m:ctrlPr>
                      </m:sSupPr>
                      <m:e>
                        <m:r>
                          <a:rPr lang="en-US" altLang="zh-CN" sz="2400" i="1">
                            <a:latin typeface="Cambria Math"/>
                            <a:ea typeface="微软雅黑" panose="020B0503020204020204" pitchFamily="34" charset="-122"/>
                          </a:rPr>
                          <m:t>0.</m:t>
                        </m:r>
                        <m:r>
                          <a:rPr lang="en-US" altLang="zh-CN" sz="2400" b="0" i="1" smtClean="0">
                            <a:latin typeface="Cambria Math"/>
                            <a:ea typeface="微软雅黑" panose="020B0503020204020204" pitchFamily="34" charset="-122"/>
                          </a:rPr>
                          <m:t>6</m:t>
                        </m:r>
                      </m:e>
                      <m:sup>
                        <m:r>
                          <a:rPr lang="en-US" altLang="zh-CN" sz="2400" i="1">
                            <a:latin typeface="Cambria Math"/>
                            <a:ea typeface="微软雅黑" panose="020B0503020204020204" pitchFamily="34" charset="-122"/>
                          </a:rPr>
                          <m:t>2</m:t>
                        </m:r>
                      </m:sup>
                    </m:sSup>
                    <m:r>
                      <a:rPr lang="en-US" altLang="zh-CN" sz="2400" i="1">
                        <a:latin typeface="Cambria Math"/>
                        <a:ea typeface="微软雅黑" panose="020B0503020204020204" pitchFamily="34" charset="-122"/>
                      </a:rPr>
                      <m:t>)=0.</m:t>
                    </m:r>
                    <m:r>
                      <a:rPr lang="en-US" altLang="zh-CN" sz="2400" b="0" i="1" smtClean="0">
                        <a:latin typeface="Cambria Math"/>
                        <a:ea typeface="微软雅黑" panose="020B0503020204020204" pitchFamily="34" charset="-122"/>
                      </a:rPr>
                      <m:t>48</m:t>
                    </m:r>
                    <m:r>
                      <a:rPr lang="en-US" altLang="zh-CN" sz="2400" i="1">
                        <a:latin typeface="Cambria Math"/>
                        <a:ea typeface="微软雅黑" panose="020B0503020204020204" pitchFamily="34" charset="-122"/>
                      </a:rPr>
                      <m:t> </m:t>
                    </m:r>
                  </m:oMath>
                </a14:m>
                <a:r>
                  <a:rPr lang="zh-CN" altLang="en-US" sz="2400" dirty="0">
                    <a:latin typeface="微软雅黑" panose="020B0503020204020204" pitchFamily="34" charset="-122"/>
                    <a:ea typeface="微软雅黑" panose="020B0503020204020204" pitchFamily="34" charset="-122"/>
                  </a:rPr>
                  <a:t>，可以看到其混乱程度还是挺高的，那么下面采用两种不同的划分方式来决定初始节点：</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根据“曾经违约”进行分类</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根据“收入</a:t>
                </a:r>
                <a:r>
                  <a:rPr lang="en-US" altLang="zh-CN" sz="2400" dirty="0">
                    <a:latin typeface="微软雅黑" panose="020B0503020204020204" pitchFamily="34" charset="-122"/>
                    <a:ea typeface="微软雅黑" panose="020B0503020204020204" pitchFamily="34" charset="-122"/>
                  </a:rPr>
                  <a:t>&lt;10,000”</a:t>
                </a:r>
                <a:r>
                  <a:rPr lang="zh-CN" altLang="en-US" sz="2400" dirty="0">
                    <a:latin typeface="微软雅黑" panose="020B0503020204020204" pitchFamily="34" charset="-122"/>
                    <a:ea typeface="微软雅黑" panose="020B0503020204020204" pitchFamily="34" charset="-122"/>
                  </a:rPr>
                  <a:t>进行分类</a:t>
                </a:r>
                <a:endParaRPr lang="en-US" altLang="zh-CN" sz="2400"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1088571" y="1745175"/>
                <a:ext cx="10014857" cy="3416320"/>
              </a:xfrm>
              <a:prstGeom prst="rect">
                <a:avLst/>
              </a:prstGeom>
              <a:blipFill rotWithShape="1">
                <a:blip r:embed="rId2"/>
                <a:stretch>
                  <a:fillRect l="-974" t="-1426" r="-183" b="-30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3560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088571" y="1745175"/>
            <a:ext cx="10014857"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5.1.2 </a:t>
            </a:r>
            <a:r>
              <a:rPr lang="zh-CN" altLang="en-US" sz="2400" b="1" dirty="0">
                <a:latin typeface="微软雅黑" panose="020B0503020204020204" pitchFamily="34" charset="-122"/>
                <a:ea typeface="微软雅黑" panose="020B0503020204020204" pitchFamily="34" charset="-122"/>
              </a:rPr>
              <a:t>决策树模型的建树</a:t>
            </a:r>
            <a:r>
              <a:rPr lang="zh-CN" altLang="en-US" sz="2400" b="1" dirty="0" smtClean="0">
                <a:latin typeface="微软雅黑" panose="020B0503020204020204" pitchFamily="34" charset="-122"/>
                <a:ea typeface="微软雅黑" panose="020B0503020204020204" pitchFamily="34" charset="-122"/>
              </a:rPr>
              <a:t>依据</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划分方式</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：以“满意度</a:t>
            </a:r>
            <a:r>
              <a:rPr lang="en-US" altLang="zh-CN" sz="2400" dirty="0">
                <a:latin typeface="微软雅黑" panose="020B0503020204020204" pitchFamily="34" charset="-122"/>
                <a:ea typeface="微软雅黑" panose="020B0503020204020204" pitchFamily="34" charset="-122"/>
              </a:rPr>
              <a:t>&lt;5”</a:t>
            </a:r>
            <a:r>
              <a:rPr lang="zh-CN" altLang="en-US" sz="2400" dirty="0">
                <a:latin typeface="微软雅黑" panose="020B0503020204020204" pitchFamily="34" charset="-122"/>
                <a:ea typeface="微软雅黑" panose="020B0503020204020204" pitchFamily="34" charset="-122"/>
              </a:rPr>
              <a:t>为初始节点进行划分，划分后的基尼系数为</a:t>
            </a:r>
            <a:r>
              <a:rPr lang="en-US" altLang="zh-CN" sz="2400" dirty="0">
                <a:latin typeface="微软雅黑" panose="020B0503020204020204" pitchFamily="34" charset="-122"/>
                <a:ea typeface="微软雅黑" panose="020B0503020204020204" pitchFamily="34" charset="-122"/>
              </a:rPr>
              <a:t>0.3</a:t>
            </a:r>
            <a:r>
              <a:rPr lang="zh-CN" altLang="en-US" sz="2400" dirty="0">
                <a:latin typeface="微软雅黑" panose="020B0503020204020204" pitchFamily="34" charset="-122"/>
                <a:ea typeface="微软雅黑" panose="020B0503020204020204" pitchFamily="34" charset="-122"/>
              </a:rPr>
              <a:t>，如下图所</a:t>
            </a:r>
            <a:r>
              <a:rPr lang="zh-CN" altLang="en-US" sz="2400" dirty="0" smtClean="0">
                <a:latin typeface="微软雅黑" panose="020B0503020204020204" pitchFamily="34" charset="-122"/>
                <a:ea typeface="微软雅黑" panose="020B0503020204020204" pitchFamily="34" charset="-122"/>
              </a:rPr>
              <a:t>示</a:t>
            </a:r>
            <a:r>
              <a:rPr lang="en-US" altLang="zh-CN" sz="2400"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pic>
        <p:nvPicPr>
          <p:cNvPr id="2050" name="Picture 2" descr="https://uploader.shimo.im/f/hk4eQmh8y3UhVXA0.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 y="2955471"/>
            <a:ext cx="12144375"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7594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088571" y="1745175"/>
            <a:ext cx="10014857"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5.1.2 </a:t>
            </a:r>
            <a:r>
              <a:rPr lang="zh-CN" altLang="en-US" sz="2400" b="1" dirty="0">
                <a:latin typeface="微软雅黑" panose="020B0503020204020204" pitchFamily="34" charset="-122"/>
                <a:ea typeface="微软雅黑" panose="020B0503020204020204" pitchFamily="34" charset="-122"/>
              </a:rPr>
              <a:t>决策树模型的建树</a:t>
            </a:r>
            <a:r>
              <a:rPr lang="zh-CN" altLang="en-US" sz="2400" b="1" dirty="0" smtClean="0">
                <a:latin typeface="微软雅黑" panose="020B0503020204020204" pitchFamily="34" charset="-122"/>
                <a:ea typeface="微软雅黑" panose="020B0503020204020204" pitchFamily="34" charset="-122"/>
              </a:rPr>
              <a:t>依据</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划分方式</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：以“收入</a:t>
            </a:r>
            <a:r>
              <a:rPr lang="en-US" altLang="zh-CN" sz="2400" dirty="0">
                <a:latin typeface="微软雅黑" panose="020B0503020204020204" pitchFamily="34" charset="-122"/>
                <a:ea typeface="微软雅黑" panose="020B0503020204020204" pitchFamily="34" charset="-122"/>
              </a:rPr>
              <a:t>&lt;10,000”</a:t>
            </a:r>
            <a:r>
              <a:rPr lang="zh-CN" altLang="en-US" sz="2400" dirty="0">
                <a:latin typeface="微软雅黑" panose="020B0503020204020204" pitchFamily="34" charset="-122"/>
                <a:ea typeface="微软雅黑" panose="020B0503020204020204" pitchFamily="34" charset="-122"/>
              </a:rPr>
              <a:t>为初始节点进行划分，划分后的基尼系数为</a:t>
            </a:r>
            <a:r>
              <a:rPr lang="en-US" altLang="zh-CN" sz="2400" dirty="0">
                <a:latin typeface="微软雅黑" panose="020B0503020204020204" pitchFamily="34" charset="-122"/>
                <a:ea typeface="微软雅黑" panose="020B0503020204020204" pitchFamily="34" charset="-122"/>
              </a:rPr>
              <a:t>0.45</a:t>
            </a:r>
            <a:r>
              <a:rPr lang="zh-CN" altLang="en-US" sz="2400" dirty="0">
                <a:latin typeface="微软雅黑" panose="020B0503020204020204" pitchFamily="34" charset="-122"/>
                <a:ea typeface="微软雅黑" panose="020B0503020204020204" pitchFamily="34" charset="-122"/>
              </a:rPr>
              <a:t>，如下图所</a:t>
            </a:r>
            <a:r>
              <a:rPr lang="zh-CN" altLang="en-US" sz="2400" dirty="0" smtClean="0">
                <a:latin typeface="微软雅黑" panose="020B0503020204020204" pitchFamily="34" charset="-122"/>
                <a:ea typeface="微软雅黑" panose="020B0503020204020204" pitchFamily="34" charset="-122"/>
              </a:rPr>
              <a:t>示</a:t>
            </a:r>
            <a:r>
              <a:rPr lang="en-US" altLang="zh-CN" sz="2400"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pic>
        <p:nvPicPr>
          <p:cNvPr id="10242" name="Picture 2" descr="https://uploader.shimo.im/f/USlIqI9CoCUGs9FO.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1" y="3238500"/>
            <a:ext cx="1206817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313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088571" y="1745175"/>
            <a:ext cx="10014857" cy="2677656"/>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5.1.2 </a:t>
            </a:r>
            <a:r>
              <a:rPr lang="zh-CN" altLang="en-US" sz="2400" b="1" dirty="0">
                <a:latin typeface="微软雅黑" panose="020B0503020204020204" pitchFamily="34" charset="-122"/>
                <a:ea typeface="微软雅黑" panose="020B0503020204020204" pitchFamily="34" charset="-122"/>
              </a:rPr>
              <a:t>决策树模型的建树</a:t>
            </a:r>
            <a:r>
              <a:rPr lang="zh-CN" altLang="en-US" sz="2400" b="1" dirty="0" smtClean="0">
                <a:latin typeface="微软雅黑" panose="020B0503020204020204" pitchFamily="34" charset="-122"/>
                <a:ea typeface="微软雅黑" panose="020B0503020204020204" pitchFamily="34" charset="-122"/>
              </a:rPr>
              <a:t>依据</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可以看到未划分时的基尼系数为</a:t>
            </a:r>
            <a:r>
              <a:rPr lang="en-US" altLang="zh-CN" sz="2400" dirty="0">
                <a:latin typeface="微软雅黑" panose="020B0503020204020204" pitchFamily="34" charset="-122"/>
                <a:ea typeface="微软雅黑" panose="020B0503020204020204" pitchFamily="34" charset="-122"/>
              </a:rPr>
              <a:t>0.48</a:t>
            </a:r>
            <a:r>
              <a:rPr lang="zh-CN" altLang="en-US" sz="2400" dirty="0">
                <a:latin typeface="微软雅黑" panose="020B0503020204020204" pitchFamily="34" charset="-122"/>
                <a:ea typeface="微软雅黑" panose="020B0503020204020204" pitchFamily="34" charset="-122"/>
              </a:rPr>
              <a:t>，以“满意度</a:t>
            </a:r>
            <a:r>
              <a:rPr lang="en-US" altLang="zh-CN" sz="2400" dirty="0">
                <a:latin typeface="微软雅黑" panose="020B0503020204020204" pitchFamily="34" charset="-122"/>
                <a:ea typeface="微软雅黑" panose="020B0503020204020204" pitchFamily="34" charset="-122"/>
              </a:rPr>
              <a:t>&lt;5”</a:t>
            </a:r>
            <a:r>
              <a:rPr lang="zh-CN" altLang="en-US" sz="2400" dirty="0">
                <a:latin typeface="微软雅黑" panose="020B0503020204020204" pitchFamily="34" charset="-122"/>
                <a:ea typeface="微软雅黑" panose="020B0503020204020204" pitchFamily="34" charset="-122"/>
              </a:rPr>
              <a:t>为初始节点进行划分后的基尼系数为</a:t>
            </a:r>
            <a:r>
              <a:rPr lang="en-US" altLang="zh-CN" sz="2400" dirty="0">
                <a:latin typeface="微软雅黑" panose="020B0503020204020204" pitchFamily="34" charset="-122"/>
                <a:ea typeface="微软雅黑" panose="020B0503020204020204" pitchFamily="34" charset="-122"/>
              </a:rPr>
              <a:t>0.3</a:t>
            </a:r>
            <a:r>
              <a:rPr lang="zh-CN" altLang="en-US" sz="2400" dirty="0">
                <a:latin typeface="微软雅黑" panose="020B0503020204020204" pitchFamily="34" charset="-122"/>
                <a:ea typeface="微软雅黑" panose="020B0503020204020204" pitchFamily="34" charset="-122"/>
              </a:rPr>
              <a:t>，而以“收入</a:t>
            </a:r>
            <a:r>
              <a:rPr lang="en-US" altLang="zh-CN" sz="2400" dirty="0">
                <a:latin typeface="微软雅黑" panose="020B0503020204020204" pitchFamily="34" charset="-122"/>
                <a:ea typeface="微软雅黑" panose="020B0503020204020204" pitchFamily="34" charset="-122"/>
              </a:rPr>
              <a:t>&lt;10,000”</a:t>
            </a:r>
            <a:r>
              <a:rPr lang="zh-CN" altLang="en-US" sz="2400" dirty="0">
                <a:latin typeface="微软雅黑" panose="020B0503020204020204" pitchFamily="34" charset="-122"/>
                <a:ea typeface="微软雅黑" panose="020B0503020204020204" pitchFamily="34" charset="-122"/>
              </a:rPr>
              <a:t>为初始节点进行划分后的基尼系数为</a:t>
            </a:r>
            <a:r>
              <a:rPr lang="en-US" altLang="zh-CN" sz="2400" dirty="0">
                <a:latin typeface="微软雅黑" panose="020B0503020204020204" pitchFamily="34" charset="-122"/>
                <a:ea typeface="微软雅黑" panose="020B0503020204020204" pitchFamily="34" charset="-122"/>
              </a:rPr>
              <a:t>0.45</a:t>
            </a:r>
            <a:r>
              <a:rPr lang="zh-CN" altLang="en-US" sz="2400" dirty="0">
                <a:latin typeface="微软雅黑" panose="020B0503020204020204" pitchFamily="34" charset="-122"/>
                <a:ea typeface="微软雅黑" panose="020B0503020204020204" pitchFamily="34" charset="-122"/>
              </a:rPr>
              <a:t>。基尼系数越低表示系统的混乱程度越低，区分度越高，能够比较好地作为一个分类预测模型，因此这里选择“满意度</a:t>
            </a:r>
            <a:r>
              <a:rPr lang="en-US" altLang="zh-CN" sz="2400" dirty="0">
                <a:latin typeface="微软雅黑" panose="020B0503020204020204" pitchFamily="34" charset="-122"/>
                <a:ea typeface="微软雅黑" panose="020B0503020204020204" pitchFamily="34" charset="-122"/>
              </a:rPr>
              <a:t>&lt;5”</a:t>
            </a:r>
            <a:r>
              <a:rPr lang="zh-CN" altLang="en-US" sz="2400" dirty="0">
                <a:latin typeface="微软雅黑" panose="020B0503020204020204" pitchFamily="34" charset="-122"/>
                <a:ea typeface="微软雅黑" panose="020B0503020204020204" pitchFamily="34" charset="-122"/>
              </a:rPr>
              <a:t>作为初始节点。这里演示了如何选择初始节点，初始节点下面的节点也是用类似的方法来进行选择</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5554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088571" y="1745175"/>
            <a:ext cx="10014857" cy="2677656"/>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5.1.2 </a:t>
            </a:r>
            <a:r>
              <a:rPr lang="zh-CN" altLang="en-US" sz="2400" b="1" dirty="0">
                <a:latin typeface="微软雅黑" panose="020B0503020204020204" pitchFamily="34" charset="-122"/>
                <a:ea typeface="微软雅黑" panose="020B0503020204020204" pitchFamily="34" charset="-122"/>
              </a:rPr>
              <a:t>决策树模型的建树</a:t>
            </a:r>
            <a:r>
              <a:rPr lang="zh-CN" altLang="en-US" sz="2400" b="1" dirty="0" smtClean="0">
                <a:latin typeface="微软雅黑" panose="020B0503020204020204" pitchFamily="34" charset="-122"/>
                <a:ea typeface="微软雅黑" panose="020B0503020204020204" pitchFamily="34" charset="-122"/>
              </a:rPr>
              <a:t>依据</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同理，对于“收入”这一变量来说，是选择“收入</a:t>
            </a:r>
            <a:r>
              <a:rPr lang="en-US" altLang="zh-CN" sz="2400" dirty="0">
                <a:latin typeface="微软雅黑" panose="020B0503020204020204" pitchFamily="34" charset="-122"/>
                <a:ea typeface="微软雅黑" panose="020B0503020204020204" pitchFamily="34" charset="-122"/>
              </a:rPr>
              <a:t>&lt;10,000”</a:t>
            </a:r>
            <a:r>
              <a:rPr lang="zh-CN" altLang="en-US" sz="2400" dirty="0">
                <a:latin typeface="微软雅黑" panose="020B0503020204020204" pitchFamily="34" charset="-122"/>
                <a:ea typeface="微软雅黑" panose="020B0503020204020204" pitchFamily="34" charset="-122"/>
              </a:rPr>
              <a:t>还是选择“收入</a:t>
            </a:r>
            <a:r>
              <a:rPr lang="en-US" altLang="zh-CN" sz="2400" dirty="0">
                <a:latin typeface="微软雅黑" panose="020B0503020204020204" pitchFamily="34" charset="-122"/>
                <a:ea typeface="微软雅黑" panose="020B0503020204020204" pitchFamily="34" charset="-122"/>
              </a:rPr>
              <a:t>&lt;100,000”</a:t>
            </a:r>
            <a:r>
              <a:rPr lang="zh-CN" altLang="en-US" sz="2400" dirty="0">
                <a:latin typeface="微软雅黑" panose="020B0503020204020204" pitchFamily="34" charset="-122"/>
                <a:ea typeface="微软雅黑" panose="020B0503020204020204" pitchFamily="34" charset="-122"/>
              </a:rPr>
              <a:t>进行划分，也是通过计算在这两种情况下划分后的基尼系数来进行判断。若还有其他的变量，如“工龄”、“月工时”等，也是通过类似的手段计算划分后的系统的基尼系数，来看如何进行节点的划分，从而搭建一个较为完善的决策树模型。采用基尼系数进行运算的决策树也称之为</a:t>
            </a:r>
            <a:r>
              <a:rPr lang="en-US" altLang="zh-CN" sz="2400" b="1" dirty="0">
                <a:latin typeface="微软雅黑" panose="020B0503020204020204" pitchFamily="34" charset="-122"/>
                <a:ea typeface="微软雅黑" panose="020B0503020204020204" pitchFamily="34" charset="-122"/>
              </a:rPr>
              <a:t>CART</a:t>
            </a:r>
            <a:r>
              <a:rPr lang="zh-CN" altLang="en-US" sz="2400" b="1" dirty="0">
                <a:latin typeface="微软雅黑" panose="020B0503020204020204" pitchFamily="34" charset="-122"/>
                <a:ea typeface="微软雅黑" panose="020B0503020204020204" pitchFamily="34" charset="-122"/>
              </a:rPr>
              <a:t>决策树</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918096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1088571" y="1745175"/>
                <a:ext cx="10014857" cy="3202672"/>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5.1.2 </a:t>
                </a:r>
                <a:r>
                  <a:rPr lang="zh-CN" altLang="en-US" sz="2400" b="1" dirty="0">
                    <a:latin typeface="微软雅黑" panose="020B0503020204020204" pitchFamily="34" charset="-122"/>
                    <a:ea typeface="微软雅黑" panose="020B0503020204020204" pitchFamily="34" charset="-122"/>
                  </a:rPr>
                  <a:t>决策树模型的建树</a:t>
                </a:r>
                <a:r>
                  <a:rPr lang="zh-CN" altLang="en-US" sz="2400" b="1" dirty="0" smtClean="0">
                    <a:latin typeface="微软雅黑" panose="020B0503020204020204" pitchFamily="34" charset="-122"/>
                    <a:ea typeface="微软雅黑" panose="020B0503020204020204" pitchFamily="34" charset="-122"/>
                  </a:rPr>
                  <a:t>依据</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补充知识点：</a:t>
                </a:r>
                <a:r>
                  <a:rPr lang="zh-CN" altLang="en-US" sz="2400" b="1" dirty="0" smtClean="0">
                    <a:latin typeface="微软雅黑" panose="020B0503020204020204" pitchFamily="34" charset="-122"/>
                    <a:ea typeface="微软雅黑" panose="020B0503020204020204" pitchFamily="34" charset="-122"/>
                  </a:rPr>
                  <a:t>信息熵</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这里补充另一种衡量系统混乱程度的经典手段：信息熵，供感兴趣的读者参考。</a:t>
                </a:r>
              </a:p>
              <a:p>
                <a:r>
                  <a:rPr lang="zh-CN" altLang="en-US" sz="2400" dirty="0">
                    <a:latin typeface="微软雅黑" panose="020B0503020204020204" pitchFamily="34" charset="-122"/>
                    <a:ea typeface="微软雅黑" panose="020B0503020204020204" pitchFamily="34" charset="-122"/>
                  </a:rPr>
                  <a:t>信息熵的作用和基尼系数是基本一致的，都是用来衡量系统的混乱程度，从而进行合适的节点划分。信息熵</a:t>
                </a:r>
                <a:r>
                  <a:rPr lang="en-US" altLang="zh-CN" sz="2400" dirty="0">
                    <a:latin typeface="微软雅黑" panose="020B0503020204020204" pitchFamily="34" charset="-122"/>
                    <a:ea typeface="微软雅黑" panose="020B0503020204020204" pitchFamily="34" charset="-122"/>
                  </a:rPr>
                  <a:t>H(X)</a:t>
                </a:r>
                <a:r>
                  <a:rPr lang="zh-CN" altLang="en-US" sz="2400" dirty="0">
                    <a:latin typeface="微软雅黑" panose="020B0503020204020204" pitchFamily="34" charset="-122"/>
                    <a:ea typeface="微软雅黑" panose="020B0503020204020204" pitchFamily="34" charset="-122"/>
                  </a:rPr>
                  <a:t>的公式如下所示：</a:t>
                </a:r>
              </a:p>
              <a:p>
                <a:pPr/>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𝐻</m:t>
                      </m:r>
                      <m:d>
                        <m:dPr>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𝑋</m:t>
                          </m:r>
                        </m:e>
                      </m:d>
                      <m:r>
                        <a:rPr lang="en-US" altLang="zh-CN" sz="2400" b="0" i="1" smtClean="0">
                          <a:latin typeface="Cambria Math"/>
                          <a:ea typeface="微软雅黑" panose="020B0503020204020204" pitchFamily="34" charset="-122"/>
                        </a:rPr>
                        <m:t>=−</m:t>
                      </m:r>
                      <m:nary>
                        <m:naryPr>
                          <m:chr m:val="∑"/>
                          <m:subHide m:val="on"/>
                          <m:supHide m:val="on"/>
                          <m:ctrlPr>
                            <a:rPr lang="en-US" altLang="zh-CN" sz="2400" b="0" i="1" smtClean="0">
                              <a:latin typeface="Cambria Math"/>
                              <a:ea typeface="微软雅黑" panose="020B0503020204020204" pitchFamily="34" charset="-122"/>
                            </a:rPr>
                          </m:ctrlPr>
                        </m:naryPr>
                        <m:sub/>
                        <m:sup/>
                        <m:e>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𝑝</m:t>
                              </m:r>
                            </m:e>
                            <m:sub>
                              <m:r>
                                <a:rPr lang="en-US" altLang="zh-CN" sz="2400" b="0" i="1" smtClean="0">
                                  <a:latin typeface="Cambria Math"/>
                                  <a:ea typeface="微软雅黑" panose="020B0503020204020204" pitchFamily="34" charset="-122"/>
                                </a:rPr>
                                <m:t>𝑖</m:t>
                              </m:r>
                            </m:sub>
                          </m:sSub>
                          <m:func>
                            <m:funcPr>
                              <m:ctrlPr>
                                <a:rPr lang="en-US" altLang="zh-CN" sz="2400" b="0" i="1" smtClean="0">
                                  <a:latin typeface="Cambria Math"/>
                                  <a:ea typeface="微软雅黑" panose="020B0503020204020204" pitchFamily="34" charset="-122"/>
                                </a:rPr>
                              </m:ctrlPr>
                            </m:funcPr>
                            <m:fName>
                              <m:sSub>
                                <m:sSubPr>
                                  <m:ctrlPr>
                                    <a:rPr lang="en-US" altLang="zh-CN" sz="2400" b="0" i="1" smtClean="0">
                                      <a:latin typeface="Cambria Math"/>
                                      <a:ea typeface="微软雅黑" panose="020B0503020204020204" pitchFamily="34" charset="-122"/>
                                    </a:rPr>
                                  </m:ctrlPr>
                                </m:sSubPr>
                                <m:e>
                                  <m:r>
                                    <m:rPr>
                                      <m:sty m:val="p"/>
                                    </m:rPr>
                                    <a:rPr lang="en-US" altLang="zh-CN" sz="2400" b="0" i="0" smtClean="0">
                                      <a:latin typeface="Cambria Math"/>
                                      <a:ea typeface="微软雅黑" panose="020B0503020204020204" pitchFamily="34" charset="-122"/>
                                    </a:rPr>
                                    <m:t>log</m:t>
                                  </m:r>
                                </m:e>
                                <m:sub>
                                  <m:r>
                                    <a:rPr lang="en-US" altLang="zh-CN" sz="2400" b="0" i="1" smtClean="0">
                                      <a:latin typeface="Cambria Math"/>
                                      <a:ea typeface="微软雅黑" panose="020B0503020204020204" pitchFamily="34" charset="-122"/>
                                    </a:rPr>
                                    <m:t>2</m:t>
                                  </m:r>
                                </m:sub>
                              </m:sSub>
                            </m:fName>
                            <m:e>
                              <m:d>
                                <m:dPr>
                                  <m:ctrlPr>
                                    <a:rPr lang="en-US" altLang="zh-CN" sz="2400" b="0" i="1" smtClean="0">
                                      <a:latin typeface="Cambria Math"/>
                                      <a:ea typeface="微软雅黑" panose="020B0503020204020204" pitchFamily="34" charset="-122"/>
                                    </a:rPr>
                                  </m:ctrlPr>
                                </m:dPr>
                                <m:e>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𝑝</m:t>
                                      </m:r>
                                    </m:e>
                                    <m:sub>
                                      <m:r>
                                        <a:rPr lang="en-US" altLang="zh-CN" sz="2400" b="0" i="1" smtClean="0">
                                          <a:latin typeface="Cambria Math"/>
                                          <a:ea typeface="微软雅黑" panose="020B0503020204020204" pitchFamily="34" charset="-122"/>
                                        </a:rPr>
                                        <m:t>𝑖</m:t>
                                      </m:r>
                                    </m:sub>
                                  </m:sSub>
                                </m:e>
                              </m:d>
                              <m:r>
                                <a:rPr lang="en-US" altLang="zh-CN" sz="2400" b="0" i="1" smtClean="0">
                                  <a:latin typeface="Cambria Math"/>
                                  <a:ea typeface="微软雅黑" panose="020B0503020204020204" pitchFamily="34" charset="-122"/>
                                </a:rPr>
                                <m:t>       </m:t>
                              </m:r>
                              <m:r>
                                <a:rPr lang="en-US" altLang="zh-CN" sz="2400" b="0" i="1" smtClean="0">
                                  <a:latin typeface="Cambria Math"/>
                                  <a:ea typeface="微软雅黑" panose="020B0503020204020204" pitchFamily="34" charset="-122"/>
                                </a:rPr>
                                <m:t>𝑓𝑜𝑟</m:t>
                              </m:r>
                              <m:r>
                                <a:rPr lang="en-US" altLang="zh-CN" sz="2400" b="0" i="1" smtClean="0">
                                  <a:latin typeface="Cambria Math"/>
                                  <a:ea typeface="微软雅黑" panose="020B0503020204020204" pitchFamily="34" charset="-122"/>
                                </a:rPr>
                                <m:t> </m:t>
                              </m:r>
                              <m:r>
                                <a:rPr lang="en-US" altLang="zh-CN" sz="2400" b="0" i="1" smtClean="0">
                                  <a:latin typeface="Cambria Math"/>
                                  <a:ea typeface="微软雅黑" panose="020B0503020204020204" pitchFamily="34" charset="-122"/>
                                </a:rPr>
                                <m:t>𝑖</m:t>
                              </m:r>
                              <m:r>
                                <a:rPr lang="en-US" altLang="zh-CN" sz="2400" b="0" i="1" smtClean="0">
                                  <a:latin typeface="Cambria Math"/>
                                  <a:ea typeface="微软雅黑" panose="020B0503020204020204" pitchFamily="34" charset="-122"/>
                                </a:rPr>
                                <m:t>=1,2,…,</m:t>
                              </m:r>
                              <m:r>
                                <a:rPr lang="en-US" altLang="zh-CN" sz="2400" b="0" i="1" smtClean="0">
                                  <a:latin typeface="Cambria Math"/>
                                  <a:ea typeface="微软雅黑" panose="020B0503020204020204" pitchFamily="34" charset="-122"/>
                                </a:rPr>
                                <m:t>𝑛</m:t>
                              </m:r>
                            </m:e>
                          </m:func>
                        </m:e>
                      </m:nary>
                    </m:oMath>
                  </m:oMathPara>
                </a14:m>
                <a:endParaRPr lang="en-US" altLang="zh-CN" sz="2400" dirty="0" smtClean="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1088571" y="1745175"/>
                <a:ext cx="10014857" cy="3202672"/>
              </a:xfrm>
              <a:prstGeom prst="rect">
                <a:avLst/>
              </a:prstGeom>
              <a:blipFill rotWithShape="1">
                <a:blip r:embed="rId2"/>
                <a:stretch>
                  <a:fillRect l="-974" t="-1521" r="-18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7784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矩形 1"/>
              <p:cNvSpPr/>
              <p:nvPr/>
            </p:nvSpPr>
            <p:spPr>
              <a:xfrm>
                <a:off x="1088571" y="1745175"/>
                <a:ext cx="10014857" cy="4310667"/>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5.1.2 </a:t>
                </a:r>
                <a:r>
                  <a:rPr lang="zh-CN" altLang="en-US" sz="2400" b="1" dirty="0">
                    <a:latin typeface="微软雅黑" panose="020B0503020204020204" pitchFamily="34" charset="-122"/>
                    <a:ea typeface="微软雅黑" panose="020B0503020204020204" pitchFamily="34" charset="-122"/>
                  </a:rPr>
                  <a:t>决策树模型的建树</a:t>
                </a:r>
                <a:r>
                  <a:rPr lang="zh-CN" altLang="en-US" sz="2400" b="1" dirty="0" smtClean="0">
                    <a:latin typeface="微软雅黑" panose="020B0503020204020204" pitchFamily="34" charset="-122"/>
                    <a:ea typeface="微软雅黑" panose="020B0503020204020204" pitchFamily="34" charset="-122"/>
                  </a:rPr>
                  <a:t>依据</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补充知识点：</a:t>
                </a:r>
                <a:r>
                  <a:rPr lang="zh-CN" altLang="en-US" sz="2400" b="1" dirty="0" smtClean="0">
                    <a:latin typeface="微软雅黑" panose="020B0503020204020204" pitchFamily="34" charset="-122"/>
                    <a:ea typeface="微软雅黑" panose="020B0503020204020204" pitchFamily="34" charset="-122"/>
                  </a:rPr>
                  <a:t>信息熵</a:t>
                </a:r>
                <a:endParaRPr lang="en-US" altLang="zh-CN" sz="2400" b="1"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𝐻</m:t>
                      </m:r>
                      <m:d>
                        <m:dPr>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𝑋</m:t>
                          </m:r>
                        </m:e>
                      </m:d>
                      <m:r>
                        <a:rPr lang="en-US" altLang="zh-CN" sz="2400" b="0" i="1" smtClean="0">
                          <a:latin typeface="Cambria Math"/>
                          <a:ea typeface="微软雅黑" panose="020B0503020204020204" pitchFamily="34" charset="-122"/>
                        </a:rPr>
                        <m:t>=−</m:t>
                      </m:r>
                      <m:nary>
                        <m:naryPr>
                          <m:chr m:val="∑"/>
                          <m:subHide m:val="on"/>
                          <m:supHide m:val="on"/>
                          <m:ctrlPr>
                            <a:rPr lang="en-US" altLang="zh-CN" sz="2400" b="0" i="1" smtClean="0">
                              <a:latin typeface="Cambria Math"/>
                              <a:ea typeface="微软雅黑" panose="020B0503020204020204" pitchFamily="34" charset="-122"/>
                            </a:rPr>
                          </m:ctrlPr>
                        </m:naryPr>
                        <m:sub/>
                        <m:sup/>
                        <m:e>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𝑝</m:t>
                              </m:r>
                            </m:e>
                            <m:sub>
                              <m:r>
                                <a:rPr lang="en-US" altLang="zh-CN" sz="2400" b="0" i="1" smtClean="0">
                                  <a:latin typeface="Cambria Math"/>
                                  <a:ea typeface="微软雅黑" panose="020B0503020204020204" pitchFamily="34" charset="-122"/>
                                </a:rPr>
                                <m:t>𝑖</m:t>
                              </m:r>
                            </m:sub>
                          </m:sSub>
                          <m:func>
                            <m:funcPr>
                              <m:ctrlPr>
                                <a:rPr lang="en-US" altLang="zh-CN" sz="2400" b="0" i="1" smtClean="0">
                                  <a:latin typeface="Cambria Math"/>
                                  <a:ea typeface="微软雅黑" panose="020B0503020204020204" pitchFamily="34" charset="-122"/>
                                </a:rPr>
                              </m:ctrlPr>
                            </m:funcPr>
                            <m:fName>
                              <m:sSub>
                                <m:sSubPr>
                                  <m:ctrlPr>
                                    <a:rPr lang="en-US" altLang="zh-CN" sz="2400" b="0" i="1" smtClean="0">
                                      <a:latin typeface="Cambria Math"/>
                                      <a:ea typeface="微软雅黑" panose="020B0503020204020204" pitchFamily="34" charset="-122"/>
                                    </a:rPr>
                                  </m:ctrlPr>
                                </m:sSubPr>
                                <m:e>
                                  <m:r>
                                    <m:rPr>
                                      <m:sty m:val="p"/>
                                    </m:rPr>
                                    <a:rPr lang="en-US" altLang="zh-CN" sz="2400" b="0" i="0" smtClean="0">
                                      <a:latin typeface="Cambria Math"/>
                                      <a:ea typeface="微软雅黑" panose="020B0503020204020204" pitchFamily="34" charset="-122"/>
                                    </a:rPr>
                                    <m:t>log</m:t>
                                  </m:r>
                                </m:e>
                                <m:sub>
                                  <m:r>
                                    <a:rPr lang="en-US" altLang="zh-CN" sz="2400" b="0" i="1" smtClean="0">
                                      <a:latin typeface="Cambria Math"/>
                                      <a:ea typeface="微软雅黑" panose="020B0503020204020204" pitchFamily="34" charset="-122"/>
                                    </a:rPr>
                                    <m:t>2</m:t>
                                  </m:r>
                                </m:sub>
                              </m:sSub>
                            </m:fName>
                            <m:e>
                              <m:d>
                                <m:dPr>
                                  <m:ctrlPr>
                                    <a:rPr lang="en-US" altLang="zh-CN" sz="2400" b="0" i="1" smtClean="0">
                                      <a:latin typeface="Cambria Math"/>
                                      <a:ea typeface="微软雅黑" panose="020B0503020204020204" pitchFamily="34" charset="-122"/>
                                    </a:rPr>
                                  </m:ctrlPr>
                                </m:dPr>
                                <m:e>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𝑝</m:t>
                                      </m:r>
                                    </m:e>
                                    <m:sub>
                                      <m:r>
                                        <a:rPr lang="en-US" altLang="zh-CN" sz="2400" b="0" i="1" smtClean="0">
                                          <a:latin typeface="Cambria Math"/>
                                          <a:ea typeface="微软雅黑" panose="020B0503020204020204" pitchFamily="34" charset="-122"/>
                                        </a:rPr>
                                        <m:t>𝑖</m:t>
                                      </m:r>
                                    </m:sub>
                                  </m:sSub>
                                </m:e>
                              </m:d>
                              <m:r>
                                <a:rPr lang="en-US" altLang="zh-CN" sz="2400" b="0" i="1" smtClean="0">
                                  <a:latin typeface="Cambria Math"/>
                                  <a:ea typeface="微软雅黑" panose="020B0503020204020204" pitchFamily="34" charset="-122"/>
                                </a:rPr>
                                <m:t>       </m:t>
                              </m:r>
                              <m:r>
                                <a:rPr lang="en-US" altLang="zh-CN" sz="2400" b="0" i="1" smtClean="0">
                                  <a:latin typeface="Cambria Math"/>
                                  <a:ea typeface="微软雅黑" panose="020B0503020204020204" pitchFamily="34" charset="-122"/>
                                </a:rPr>
                                <m:t>𝑓𝑜𝑟</m:t>
                              </m:r>
                              <m:r>
                                <a:rPr lang="en-US" altLang="zh-CN" sz="2400" b="0" i="1" smtClean="0">
                                  <a:latin typeface="Cambria Math"/>
                                  <a:ea typeface="微软雅黑" panose="020B0503020204020204" pitchFamily="34" charset="-122"/>
                                </a:rPr>
                                <m:t> </m:t>
                              </m:r>
                              <m:r>
                                <a:rPr lang="en-US" altLang="zh-CN" sz="2400" b="0" i="1" smtClean="0">
                                  <a:latin typeface="Cambria Math"/>
                                  <a:ea typeface="微软雅黑" panose="020B0503020204020204" pitchFamily="34" charset="-122"/>
                                </a:rPr>
                                <m:t>𝑖</m:t>
                              </m:r>
                              <m:r>
                                <a:rPr lang="en-US" altLang="zh-CN" sz="2400" b="0" i="1" smtClean="0">
                                  <a:latin typeface="Cambria Math"/>
                                  <a:ea typeface="微软雅黑" panose="020B0503020204020204" pitchFamily="34" charset="-122"/>
                                </a:rPr>
                                <m:t>=1,2,…,</m:t>
                              </m:r>
                              <m:r>
                                <a:rPr lang="en-US" altLang="zh-CN" sz="2400" b="0" i="1" smtClean="0">
                                  <a:latin typeface="Cambria Math"/>
                                  <a:ea typeface="微软雅黑" panose="020B0503020204020204" pitchFamily="34" charset="-122"/>
                                </a:rPr>
                                <m:t>𝑛</m:t>
                              </m:r>
                            </m:e>
                          </m:func>
                        </m:e>
                      </m:nary>
                    </m:oMath>
                  </m:oMathPara>
                </a14:m>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表示的是随机变量，随机变量的取值为（</a:t>
                </a:r>
                <a:r>
                  <a:rPr lang="en-US" altLang="zh-CN" sz="2400" dirty="0">
                    <a:latin typeface="微软雅黑" panose="020B0503020204020204" pitchFamily="34" charset="-122"/>
                    <a:ea typeface="微软雅黑" panose="020B0503020204020204" pitchFamily="34" charset="-122"/>
                  </a:rPr>
                  <a:t>X1, X2, X3……</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分类问题中，便有</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a:t>
                </a:r>
                <a:r>
                  <a:rPr lang="zh-CN" altLang="en-US" sz="2400" dirty="0" smtClean="0">
                    <a:latin typeface="微软雅黑" panose="020B0503020204020204" pitchFamily="34" charset="-122"/>
                    <a:ea typeface="微软雅黑" panose="020B0503020204020204" pitchFamily="34" charset="-122"/>
                  </a:rPr>
                  <a:t>取值</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例如</a:t>
                </a:r>
                <a:r>
                  <a:rPr lang="zh-CN" altLang="en-US" sz="2400" dirty="0">
                    <a:latin typeface="微软雅黑" panose="020B0503020204020204" pitchFamily="34" charset="-122"/>
                    <a:ea typeface="微软雅黑" panose="020B0503020204020204" pitchFamily="34" charset="-122"/>
                  </a:rPr>
                  <a:t>在员工离职预测模型案例中，</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的取值就是两种：“离职”与“不离职”</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pi</a:t>
                </a:r>
                <a:r>
                  <a:rPr lang="zh-CN" altLang="en-US" sz="2400" dirty="0">
                    <a:latin typeface="微软雅黑" panose="020B0503020204020204" pitchFamily="34" charset="-122"/>
                    <a:ea typeface="微软雅黑" panose="020B0503020204020204" pitchFamily="34" charset="-122"/>
                  </a:rPr>
                  <a:t>表示随机变量</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取值为</a:t>
                </a:r>
                <a:r>
                  <a:rPr lang="en-US" altLang="zh-CN" sz="2400" dirty="0">
                    <a:latin typeface="微软雅黑" panose="020B0503020204020204" pitchFamily="34" charset="-122"/>
                    <a:ea typeface="微软雅黑" panose="020B0503020204020204" pitchFamily="34" charset="-122"/>
                  </a:rPr>
                  <a:t>Xi</a:t>
                </a:r>
                <a:r>
                  <a:rPr lang="zh-CN" altLang="en-US" sz="2400" dirty="0">
                    <a:latin typeface="微软雅黑" panose="020B0503020204020204" pitchFamily="34" charset="-122"/>
                    <a:ea typeface="微软雅黑" panose="020B0503020204020204" pitchFamily="34" charset="-122"/>
                  </a:rPr>
                  <a:t>发生的概率，且有∑</a:t>
                </a:r>
                <a:r>
                  <a:rPr lang="en-US" altLang="zh-CN" sz="2400" dirty="0">
                    <a:latin typeface="微软雅黑" panose="020B0503020204020204" pitchFamily="34" charset="-122"/>
                    <a:ea typeface="微软雅黑" panose="020B0503020204020204" pitchFamily="34" charset="-122"/>
                  </a:rPr>
                  <a:t>pi = 1</a:t>
                </a:r>
                <a:r>
                  <a:rPr lang="zh-CN" altLang="en-US" sz="2400" dirty="0">
                    <a:latin typeface="微软雅黑" panose="020B0503020204020204" pitchFamily="34" charset="-122"/>
                    <a:ea typeface="微软雅黑" panose="020B0503020204020204" pitchFamily="34" charset="-122"/>
                  </a:rPr>
                  <a:t>。此外注意这里的对数函数是以</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为底即</a:t>
                </a:r>
                <a:r>
                  <a:rPr lang="zh-CN" altLang="en-US" sz="2400" dirty="0" smtClean="0">
                    <a:latin typeface="微软雅黑" panose="020B0503020204020204" pitchFamily="34" charset="-122"/>
                    <a:ea typeface="微软雅黑" panose="020B0503020204020204" pitchFamily="34" charset="-122"/>
                  </a:rPr>
                  <a:t>是</a:t>
                </a:r>
                <a:r>
                  <a:rPr lang="en-US" altLang="zh-CN" sz="2400" dirty="0" smtClean="0">
                    <a:latin typeface="微软雅黑" panose="020B0503020204020204" pitchFamily="34" charset="-122"/>
                    <a:ea typeface="微软雅黑" panose="020B0503020204020204" pitchFamily="34" charset="-122"/>
                  </a:rPr>
                  <a:t>log</a:t>
                </a:r>
                <a:r>
                  <a:rPr lang="en-US" altLang="zh-CN" sz="2400" baseline="-25000" dirty="0" smtClean="0">
                    <a:latin typeface="微软雅黑" panose="020B0503020204020204" pitchFamily="34" charset="-122"/>
                    <a:ea typeface="微软雅黑" panose="020B0503020204020204" pitchFamily="34" charset="-122"/>
                  </a:rPr>
                  <a:t>2</a:t>
                </a:r>
                <a:r>
                  <a:rPr lang="en-US" altLang="zh-CN" sz="2400" dirty="0" smtClean="0">
                    <a:latin typeface="微软雅黑" panose="020B0503020204020204" pitchFamily="34" charset="-122"/>
                    <a:ea typeface="微软雅黑" panose="020B0503020204020204" pitchFamily="34" charset="-122"/>
                  </a:rPr>
                  <a:t>(pi)</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mc:Choice>
        <mc:Fallback>
          <p:sp>
            <p:nvSpPr>
              <p:cNvPr id="2" name="矩形 1"/>
              <p:cNvSpPr>
                <a:spLocks noRot="1" noChangeAspect="1" noMove="1" noResize="1" noEditPoints="1" noAdjustHandles="1" noChangeArrowheads="1" noChangeShapeType="1" noTextEdit="1"/>
              </p:cNvSpPr>
              <p:nvPr/>
            </p:nvSpPr>
            <p:spPr>
              <a:xfrm>
                <a:off x="1088571" y="1745175"/>
                <a:ext cx="10014857" cy="4310667"/>
              </a:xfrm>
              <a:prstGeom prst="rect">
                <a:avLst/>
              </a:prstGeom>
              <a:blipFill rotWithShape="1">
                <a:blip r:embed="rId2"/>
                <a:stretch>
                  <a:fillRect l="-974" t="-1132" b="-2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76962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1088571" y="1745175"/>
                <a:ext cx="10014857" cy="4310667"/>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5.1.2 </a:t>
                </a:r>
                <a:r>
                  <a:rPr lang="zh-CN" altLang="en-US" sz="2400" b="1" dirty="0">
                    <a:latin typeface="微软雅黑" panose="020B0503020204020204" pitchFamily="34" charset="-122"/>
                    <a:ea typeface="微软雅黑" panose="020B0503020204020204" pitchFamily="34" charset="-122"/>
                  </a:rPr>
                  <a:t>决策树模型的建树</a:t>
                </a:r>
                <a:r>
                  <a:rPr lang="zh-CN" altLang="en-US" sz="2400" b="1" dirty="0" smtClean="0">
                    <a:latin typeface="微软雅黑" panose="020B0503020204020204" pitchFamily="34" charset="-122"/>
                    <a:ea typeface="微软雅黑" panose="020B0503020204020204" pitchFamily="34" charset="-122"/>
                  </a:rPr>
                  <a:t>依据</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补充知识点：</a:t>
                </a:r>
                <a:r>
                  <a:rPr lang="zh-CN" altLang="en-US" sz="2400" b="1" dirty="0" smtClean="0">
                    <a:latin typeface="微软雅黑" panose="020B0503020204020204" pitchFamily="34" charset="-122"/>
                    <a:ea typeface="微软雅黑" panose="020B0503020204020204" pitchFamily="34" charset="-122"/>
                  </a:rPr>
                  <a:t>信息熵</a:t>
                </a:r>
                <a:endParaRPr lang="en-US" altLang="zh-CN" sz="2400" b="1"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𝐻</m:t>
                      </m:r>
                      <m:d>
                        <m:dPr>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𝑋</m:t>
                          </m:r>
                        </m:e>
                      </m:d>
                      <m:r>
                        <a:rPr lang="en-US" altLang="zh-CN" sz="2400" b="0" i="1" smtClean="0">
                          <a:latin typeface="Cambria Math"/>
                          <a:ea typeface="微软雅黑" panose="020B0503020204020204" pitchFamily="34" charset="-122"/>
                        </a:rPr>
                        <m:t>=−</m:t>
                      </m:r>
                      <m:nary>
                        <m:naryPr>
                          <m:chr m:val="∑"/>
                          <m:subHide m:val="on"/>
                          <m:supHide m:val="on"/>
                          <m:ctrlPr>
                            <a:rPr lang="en-US" altLang="zh-CN" sz="2400" b="0" i="1" smtClean="0">
                              <a:latin typeface="Cambria Math"/>
                              <a:ea typeface="微软雅黑" panose="020B0503020204020204" pitchFamily="34" charset="-122"/>
                            </a:rPr>
                          </m:ctrlPr>
                        </m:naryPr>
                        <m:sub/>
                        <m:sup/>
                        <m:e>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𝑝</m:t>
                              </m:r>
                            </m:e>
                            <m:sub>
                              <m:r>
                                <a:rPr lang="en-US" altLang="zh-CN" sz="2400" b="0" i="1" smtClean="0">
                                  <a:latin typeface="Cambria Math"/>
                                  <a:ea typeface="微软雅黑" panose="020B0503020204020204" pitchFamily="34" charset="-122"/>
                                </a:rPr>
                                <m:t>𝑖</m:t>
                              </m:r>
                            </m:sub>
                          </m:sSub>
                          <m:func>
                            <m:funcPr>
                              <m:ctrlPr>
                                <a:rPr lang="en-US" altLang="zh-CN" sz="2400" b="0" i="1" smtClean="0">
                                  <a:latin typeface="Cambria Math"/>
                                  <a:ea typeface="微软雅黑" panose="020B0503020204020204" pitchFamily="34" charset="-122"/>
                                </a:rPr>
                              </m:ctrlPr>
                            </m:funcPr>
                            <m:fName>
                              <m:sSub>
                                <m:sSubPr>
                                  <m:ctrlPr>
                                    <a:rPr lang="en-US" altLang="zh-CN" sz="2400" b="0" i="1" smtClean="0">
                                      <a:latin typeface="Cambria Math"/>
                                      <a:ea typeface="微软雅黑" panose="020B0503020204020204" pitchFamily="34" charset="-122"/>
                                    </a:rPr>
                                  </m:ctrlPr>
                                </m:sSubPr>
                                <m:e>
                                  <m:r>
                                    <m:rPr>
                                      <m:sty m:val="p"/>
                                    </m:rPr>
                                    <a:rPr lang="en-US" altLang="zh-CN" sz="2400" b="0" i="0" smtClean="0">
                                      <a:latin typeface="Cambria Math"/>
                                      <a:ea typeface="微软雅黑" panose="020B0503020204020204" pitchFamily="34" charset="-122"/>
                                    </a:rPr>
                                    <m:t>log</m:t>
                                  </m:r>
                                </m:e>
                                <m:sub>
                                  <m:r>
                                    <a:rPr lang="en-US" altLang="zh-CN" sz="2400" b="0" i="1" smtClean="0">
                                      <a:latin typeface="Cambria Math"/>
                                      <a:ea typeface="微软雅黑" panose="020B0503020204020204" pitchFamily="34" charset="-122"/>
                                    </a:rPr>
                                    <m:t>2</m:t>
                                  </m:r>
                                </m:sub>
                              </m:sSub>
                            </m:fName>
                            <m:e>
                              <m:d>
                                <m:dPr>
                                  <m:ctrlPr>
                                    <a:rPr lang="en-US" altLang="zh-CN" sz="2400" b="0" i="1" smtClean="0">
                                      <a:latin typeface="Cambria Math"/>
                                      <a:ea typeface="微软雅黑" panose="020B0503020204020204" pitchFamily="34" charset="-122"/>
                                    </a:rPr>
                                  </m:ctrlPr>
                                </m:dPr>
                                <m:e>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𝑝</m:t>
                                      </m:r>
                                    </m:e>
                                    <m:sub>
                                      <m:r>
                                        <a:rPr lang="en-US" altLang="zh-CN" sz="2400" b="0" i="1" smtClean="0">
                                          <a:latin typeface="Cambria Math"/>
                                          <a:ea typeface="微软雅黑" panose="020B0503020204020204" pitchFamily="34" charset="-122"/>
                                        </a:rPr>
                                        <m:t>𝑖</m:t>
                                      </m:r>
                                    </m:sub>
                                  </m:sSub>
                                </m:e>
                              </m:d>
                              <m:r>
                                <a:rPr lang="en-US" altLang="zh-CN" sz="2400" b="0" i="1" smtClean="0">
                                  <a:latin typeface="Cambria Math"/>
                                  <a:ea typeface="微软雅黑" panose="020B0503020204020204" pitchFamily="34" charset="-122"/>
                                </a:rPr>
                                <m:t>       </m:t>
                              </m:r>
                              <m:r>
                                <a:rPr lang="en-US" altLang="zh-CN" sz="2400" b="0" i="1" smtClean="0">
                                  <a:latin typeface="Cambria Math"/>
                                  <a:ea typeface="微软雅黑" panose="020B0503020204020204" pitchFamily="34" charset="-122"/>
                                </a:rPr>
                                <m:t>𝑓𝑜𝑟</m:t>
                              </m:r>
                              <m:r>
                                <a:rPr lang="en-US" altLang="zh-CN" sz="2400" b="0" i="1" smtClean="0">
                                  <a:latin typeface="Cambria Math"/>
                                  <a:ea typeface="微软雅黑" panose="020B0503020204020204" pitchFamily="34" charset="-122"/>
                                </a:rPr>
                                <m:t> </m:t>
                              </m:r>
                              <m:r>
                                <a:rPr lang="en-US" altLang="zh-CN" sz="2400" b="0" i="1" smtClean="0">
                                  <a:latin typeface="Cambria Math"/>
                                  <a:ea typeface="微软雅黑" panose="020B0503020204020204" pitchFamily="34" charset="-122"/>
                                </a:rPr>
                                <m:t>𝑖</m:t>
                              </m:r>
                              <m:r>
                                <a:rPr lang="en-US" altLang="zh-CN" sz="2400" b="0" i="1" smtClean="0">
                                  <a:latin typeface="Cambria Math"/>
                                  <a:ea typeface="微软雅黑" panose="020B0503020204020204" pitchFamily="34" charset="-122"/>
                                </a:rPr>
                                <m:t>=1,2,…,</m:t>
                              </m:r>
                              <m:r>
                                <a:rPr lang="en-US" altLang="zh-CN" sz="2400" b="0" i="1" smtClean="0">
                                  <a:latin typeface="Cambria Math"/>
                                  <a:ea typeface="微软雅黑" panose="020B0503020204020204" pitchFamily="34" charset="-122"/>
                                </a:rPr>
                                <m:t>𝑛</m:t>
                              </m:r>
                            </m:e>
                          </m:func>
                        </m:e>
                      </m:nary>
                    </m:oMath>
                  </m:oMathPara>
                </a14:m>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表示的是随机变量，随机变量的取值为（</a:t>
                </a:r>
                <a:r>
                  <a:rPr lang="en-US" altLang="zh-CN" sz="2400" dirty="0">
                    <a:latin typeface="微软雅黑" panose="020B0503020204020204" pitchFamily="34" charset="-122"/>
                    <a:ea typeface="微软雅黑" panose="020B0503020204020204" pitchFamily="34" charset="-122"/>
                  </a:rPr>
                  <a:t>X1, X2, X3……</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分类问题中，便有</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a:t>
                </a:r>
                <a:r>
                  <a:rPr lang="zh-CN" altLang="en-US" sz="2400" dirty="0" smtClean="0">
                    <a:latin typeface="微软雅黑" panose="020B0503020204020204" pitchFamily="34" charset="-122"/>
                    <a:ea typeface="微软雅黑" panose="020B0503020204020204" pitchFamily="34" charset="-122"/>
                  </a:rPr>
                  <a:t>取值</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例如</a:t>
                </a:r>
                <a:r>
                  <a:rPr lang="zh-CN" altLang="en-US" sz="2400" dirty="0">
                    <a:latin typeface="微软雅黑" panose="020B0503020204020204" pitchFamily="34" charset="-122"/>
                    <a:ea typeface="微软雅黑" panose="020B0503020204020204" pitchFamily="34" charset="-122"/>
                  </a:rPr>
                  <a:t>在员工离职预测模型案例</a:t>
                </a:r>
                <a:r>
                  <a:rPr lang="zh-CN" altLang="en-US" sz="2400" dirty="0" smtClean="0">
                    <a:latin typeface="微软雅黑" panose="020B0503020204020204" pitchFamily="34" charset="-122"/>
                    <a:ea typeface="微软雅黑" panose="020B0503020204020204" pitchFamily="34" charset="-122"/>
                  </a:rPr>
                  <a:t>中</a:t>
                </a:r>
                <a:r>
                  <a:rPr lang="en-US" altLang="zh-CN" sz="2400" dirty="0" smtClean="0">
                    <a:latin typeface="微软雅黑" panose="020B0503020204020204" pitchFamily="34" charset="-122"/>
                    <a:ea typeface="微软雅黑" panose="020B0503020204020204" pitchFamily="34" charset="-122"/>
                  </a:rPr>
                  <a:t>:</a:t>
                </a:r>
              </a:p>
              <a:p>
                <a:r>
                  <a:rPr lang="en-US" altLang="zh-CN" sz="2400" dirty="0" smtClean="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的取值就是两种</a:t>
                </a:r>
                <a:r>
                  <a:rPr lang="zh-CN" altLang="en-US" sz="2400" dirty="0" smtClean="0">
                    <a:latin typeface="微软雅黑" panose="020B0503020204020204" pitchFamily="34" charset="-122"/>
                    <a:ea typeface="微软雅黑" panose="020B0503020204020204" pitchFamily="34" charset="-122"/>
                  </a:rPr>
                  <a:t>：“离职”</a:t>
                </a:r>
                <a:r>
                  <a:rPr lang="zh-CN" altLang="en-US" sz="2400" dirty="0">
                    <a:latin typeface="微软雅黑" panose="020B0503020204020204" pitchFamily="34" charset="-122"/>
                    <a:ea typeface="微软雅黑" panose="020B0503020204020204" pitchFamily="34" charset="-122"/>
                  </a:rPr>
                  <a:t>与</a:t>
                </a:r>
                <a:r>
                  <a:rPr lang="zh-CN" altLang="en-US" sz="2400" dirty="0" smtClean="0">
                    <a:latin typeface="微软雅黑" panose="020B0503020204020204" pitchFamily="34" charset="-122"/>
                    <a:ea typeface="微软雅黑" panose="020B0503020204020204" pitchFamily="34" charset="-122"/>
                  </a:rPr>
                  <a:t>“不离职”</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pi</a:t>
                </a:r>
                <a:r>
                  <a:rPr lang="zh-CN" altLang="en-US" sz="2400" dirty="0">
                    <a:latin typeface="微软雅黑" panose="020B0503020204020204" pitchFamily="34" charset="-122"/>
                    <a:ea typeface="微软雅黑" panose="020B0503020204020204" pitchFamily="34" charset="-122"/>
                  </a:rPr>
                  <a:t>表示随机变量</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取值为</a:t>
                </a:r>
                <a:r>
                  <a:rPr lang="en-US" altLang="zh-CN" sz="2400" dirty="0">
                    <a:latin typeface="微软雅黑" panose="020B0503020204020204" pitchFamily="34" charset="-122"/>
                    <a:ea typeface="微软雅黑" panose="020B0503020204020204" pitchFamily="34" charset="-122"/>
                  </a:rPr>
                  <a:t>Xi</a:t>
                </a:r>
                <a:r>
                  <a:rPr lang="zh-CN" altLang="en-US" sz="2400" dirty="0">
                    <a:latin typeface="微软雅黑" panose="020B0503020204020204" pitchFamily="34" charset="-122"/>
                    <a:ea typeface="微软雅黑" panose="020B0503020204020204" pitchFamily="34" charset="-122"/>
                  </a:rPr>
                  <a:t>发生的概率，且有∑</a:t>
                </a:r>
                <a:r>
                  <a:rPr lang="en-US" altLang="zh-CN" sz="2400" dirty="0">
                    <a:latin typeface="微软雅黑" panose="020B0503020204020204" pitchFamily="34" charset="-122"/>
                    <a:ea typeface="微软雅黑" panose="020B0503020204020204" pitchFamily="34" charset="-122"/>
                  </a:rPr>
                  <a:t>pi = </a:t>
                </a:r>
                <a:r>
                  <a:rPr lang="en-US" altLang="zh-CN" sz="2400" dirty="0" smtClean="0">
                    <a:latin typeface="微软雅黑" panose="020B0503020204020204" pitchFamily="34" charset="-122"/>
                    <a:ea typeface="微软雅黑" panose="020B0503020204020204" pitchFamily="34" charset="-122"/>
                  </a:rPr>
                  <a:t>1</a:t>
                </a:r>
              </a:p>
              <a:p>
                <a:r>
                  <a:rPr lang="zh-CN" altLang="en-US" sz="2400" dirty="0" smtClean="0">
                    <a:latin typeface="微软雅黑" panose="020B0503020204020204" pitchFamily="34" charset="-122"/>
                    <a:ea typeface="微软雅黑" panose="020B0503020204020204" pitchFamily="34" charset="-122"/>
                  </a:rPr>
                  <a:t>此外</a:t>
                </a:r>
                <a:r>
                  <a:rPr lang="zh-CN" altLang="en-US" sz="2400" dirty="0">
                    <a:latin typeface="微软雅黑" panose="020B0503020204020204" pitchFamily="34" charset="-122"/>
                    <a:ea typeface="微软雅黑" panose="020B0503020204020204" pitchFamily="34" charset="-122"/>
                  </a:rPr>
                  <a:t>注意这里的对数函数是以</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为底即</a:t>
                </a:r>
                <a:r>
                  <a:rPr lang="zh-CN" altLang="en-US" sz="2400" dirty="0" smtClean="0">
                    <a:latin typeface="微软雅黑" panose="020B0503020204020204" pitchFamily="34" charset="-122"/>
                    <a:ea typeface="微软雅黑" panose="020B0503020204020204" pitchFamily="34" charset="-122"/>
                  </a:rPr>
                  <a:t>是</a:t>
                </a:r>
                <a:r>
                  <a:rPr lang="en-US" altLang="zh-CN" sz="2400" dirty="0" smtClean="0">
                    <a:latin typeface="微软雅黑" panose="020B0503020204020204" pitchFamily="34" charset="-122"/>
                    <a:ea typeface="微软雅黑" panose="020B0503020204020204" pitchFamily="34" charset="-122"/>
                  </a:rPr>
                  <a:t>log</a:t>
                </a:r>
                <a:r>
                  <a:rPr lang="en-US" altLang="zh-CN" sz="2400" baseline="-25000" dirty="0" smtClean="0">
                    <a:latin typeface="微软雅黑" panose="020B0503020204020204" pitchFamily="34" charset="-122"/>
                    <a:ea typeface="微软雅黑" panose="020B0503020204020204" pitchFamily="34" charset="-122"/>
                  </a:rPr>
                  <a:t>2</a:t>
                </a:r>
                <a:r>
                  <a:rPr lang="en-US" altLang="zh-CN" sz="2400" dirty="0" smtClean="0">
                    <a:latin typeface="微软雅黑" panose="020B0503020204020204" pitchFamily="34" charset="-122"/>
                    <a:ea typeface="微软雅黑" panose="020B0503020204020204" pitchFamily="34" charset="-122"/>
                  </a:rPr>
                  <a:t>(pi)</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1088571" y="1745175"/>
                <a:ext cx="10014857" cy="4310667"/>
              </a:xfrm>
              <a:prstGeom prst="rect">
                <a:avLst/>
              </a:prstGeom>
              <a:blipFill rotWithShape="1">
                <a:blip r:embed="rId2"/>
                <a:stretch>
                  <a:fillRect l="-974" t="-1132" b="-2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0867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1088571" y="1745175"/>
                <a:ext cx="10160000" cy="4317592"/>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5.1.2 </a:t>
                </a:r>
                <a:r>
                  <a:rPr lang="zh-CN" altLang="en-US" sz="2400" b="1" dirty="0">
                    <a:latin typeface="微软雅黑" panose="020B0503020204020204" pitchFamily="34" charset="-122"/>
                    <a:ea typeface="微软雅黑" panose="020B0503020204020204" pitchFamily="34" charset="-122"/>
                  </a:rPr>
                  <a:t>决策树模型的建树</a:t>
                </a:r>
                <a:r>
                  <a:rPr lang="zh-CN" altLang="en-US" sz="2400" b="1" dirty="0" smtClean="0">
                    <a:latin typeface="微软雅黑" panose="020B0503020204020204" pitchFamily="34" charset="-122"/>
                    <a:ea typeface="微软雅黑" panose="020B0503020204020204" pitchFamily="34" charset="-122"/>
                  </a:rPr>
                  <a:t>依据</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补充知识点：</a:t>
                </a:r>
                <a:r>
                  <a:rPr lang="zh-CN" altLang="en-US" sz="2400" b="1" dirty="0" smtClean="0">
                    <a:latin typeface="微软雅黑" panose="020B0503020204020204" pitchFamily="34" charset="-122"/>
                    <a:ea typeface="微软雅黑" panose="020B0503020204020204" pitchFamily="34" charset="-122"/>
                  </a:rPr>
                  <a:t>信息熵</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对于一个全部都是离职员工的样本来说，里面只有一个类别</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pi=100%=1</a:t>
                </a:r>
                <a:endParaRPr lang="en-US" altLang="zh-CN" sz="2400" b="1"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𝐻</m:t>
                      </m:r>
                      <m:d>
                        <m:dPr>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𝑋</m:t>
                          </m:r>
                        </m:e>
                      </m:d>
                      <m:r>
                        <a:rPr lang="en-US" altLang="zh-CN" sz="2400" b="0" i="1" smtClean="0">
                          <a:latin typeface="Cambria Math"/>
                          <a:ea typeface="微软雅黑" panose="020B0503020204020204" pitchFamily="34" charset="-122"/>
                        </a:rPr>
                        <m:t>=−</m:t>
                      </m:r>
                      <m:nary>
                        <m:naryPr>
                          <m:chr m:val="∑"/>
                          <m:subHide m:val="on"/>
                          <m:supHide m:val="on"/>
                          <m:ctrlPr>
                            <a:rPr lang="en-US" altLang="zh-CN" sz="2400" b="0" i="1" smtClean="0">
                              <a:latin typeface="Cambria Math"/>
                              <a:ea typeface="微软雅黑" panose="020B0503020204020204" pitchFamily="34" charset="-122"/>
                            </a:rPr>
                          </m:ctrlPr>
                        </m:naryPr>
                        <m:sub/>
                        <m:sup/>
                        <m:e>
                          <m:r>
                            <a:rPr lang="en-US" altLang="zh-CN" sz="2400" b="0" i="1" smtClean="0">
                              <a:latin typeface="Cambria Math"/>
                              <a:ea typeface="微软雅黑" panose="020B0503020204020204" pitchFamily="34" charset="-122"/>
                            </a:rPr>
                            <m:t>1</m:t>
                          </m:r>
                          <m:r>
                            <a:rPr lang="en-US" altLang="zh-CN" sz="2400" b="0" i="1" smtClean="0">
                              <a:latin typeface="Cambria Math"/>
                              <a:ea typeface="Cambria Math"/>
                            </a:rPr>
                            <m:t>×</m:t>
                          </m:r>
                          <m:func>
                            <m:funcPr>
                              <m:ctrlPr>
                                <a:rPr lang="en-US" altLang="zh-CN" sz="2400" b="0" i="1" smtClean="0">
                                  <a:latin typeface="Cambria Math"/>
                                  <a:ea typeface="微软雅黑" panose="020B0503020204020204" pitchFamily="34" charset="-122"/>
                                </a:rPr>
                              </m:ctrlPr>
                            </m:funcPr>
                            <m:fName>
                              <m:sSub>
                                <m:sSubPr>
                                  <m:ctrlPr>
                                    <a:rPr lang="en-US" altLang="zh-CN" sz="2400" b="0" i="1" smtClean="0">
                                      <a:latin typeface="Cambria Math"/>
                                      <a:ea typeface="微软雅黑" panose="020B0503020204020204" pitchFamily="34" charset="-122"/>
                                    </a:rPr>
                                  </m:ctrlPr>
                                </m:sSubPr>
                                <m:e>
                                  <m:r>
                                    <m:rPr>
                                      <m:sty m:val="p"/>
                                    </m:rPr>
                                    <a:rPr lang="en-US" altLang="zh-CN" sz="2400" b="0" i="0" smtClean="0">
                                      <a:latin typeface="Cambria Math"/>
                                      <a:ea typeface="微软雅黑" panose="020B0503020204020204" pitchFamily="34" charset="-122"/>
                                    </a:rPr>
                                    <m:t>log</m:t>
                                  </m:r>
                                </m:e>
                                <m:sub>
                                  <m:r>
                                    <a:rPr lang="en-US" altLang="zh-CN" sz="2400" b="0" i="1" smtClean="0">
                                      <a:latin typeface="Cambria Math"/>
                                      <a:ea typeface="微软雅黑" panose="020B0503020204020204" pitchFamily="34" charset="-122"/>
                                    </a:rPr>
                                    <m:t>2</m:t>
                                  </m:r>
                                </m:sub>
                              </m:sSub>
                            </m:fName>
                            <m:e>
                              <m:d>
                                <m:dPr>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1</m:t>
                                  </m:r>
                                </m:e>
                              </m:d>
                            </m:e>
                          </m:func>
                        </m:e>
                      </m:nary>
                    </m:oMath>
                  </m:oMathPara>
                </a14:m>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a:latin typeface="Cambria Math"/>
                          <a:ea typeface="微软雅黑" panose="020B0503020204020204" pitchFamily="34" charset="-122"/>
                        </a:rPr>
                        <m:t>𝐻</m:t>
                      </m:r>
                      <m:d>
                        <m:dPr>
                          <m:ctrlPr>
                            <a:rPr lang="en-US" altLang="zh-CN" sz="2400" i="1">
                              <a:latin typeface="Cambria Math"/>
                              <a:ea typeface="微软雅黑" panose="020B0503020204020204" pitchFamily="34" charset="-122"/>
                            </a:rPr>
                          </m:ctrlPr>
                        </m:dPr>
                        <m:e>
                          <m:r>
                            <a:rPr lang="en-US" altLang="zh-CN" sz="2400" i="1">
                              <a:latin typeface="Cambria Math"/>
                              <a:ea typeface="微软雅黑" panose="020B0503020204020204" pitchFamily="34" charset="-122"/>
                            </a:rPr>
                            <m:t>𝑋</m:t>
                          </m:r>
                        </m:e>
                      </m:d>
                      <m:r>
                        <a:rPr lang="en-US" altLang="zh-CN" sz="2400" i="1">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0</m:t>
                      </m:r>
                      <m:r>
                        <m:rPr>
                          <m:nor/>
                        </m:rPr>
                        <a:rPr lang="en-US" altLang="zh-CN" sz="2400" b="0" i="0" smtClean="0">
                          <a:latin typeface="Cambria Math"/>
                          <a:ea typeface="微软雅黑" panose="020B0503020204020204" pitchFamily="34" charset="-122"/>
                        </a:rPr>
                        <m:t>        </m:t>
                      </m:r>
                      <m:r>
                        <m:rPr>
                          <m:nor/>
                        </m:rPr>
                        <a:rPr lang="zh-CN" altLang="en-US" sz="2400" dirty="0">
                          <a:latin typeface="微软雅黑" panose="020B0503020204020204" pitchFamily="34" charset="-122"/>
                          <a:ea typeface="微软雅黑" panose="020B0503020204020204" pitchFamily="34" charset="-122"/>
                        </a:rPr>
                        <m:t>表示该系统没有混乱</m:t>
                      </m:r>
                    </m:oMath>
                  </m:oMathPara>
                </a14:m>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样本里一半是离职员工，另一半是未离职员工，那么类别个数为</a:t>
                </a:r>
                <a:r>
                  <a:rPr lang="en-US" altLang="zh-CN" sz="2400" dirty="0" smtClean="0">
                    <a:latin typeface="微软雅黑" panose="020B0503020204020204" pitchFamily="34" charset="-122"/>
                    <a:ea typeface="微软雅黑" panose="020B0503020204020204" pitchFamily="34" charset="-122"/>
                  </a:rPr>
                  <a:t>2:</a:t>
                </a:r>
              </a:p>
              <a:p>
                <a:pPr/>
                <a14:m>
                  <m:oMathPara xmlns:m="http://schemas.openxmlformats.org/officeDocument/2006/math">
                    <m:oMathParaPr>
                      <m:jc m:val="centerGroup"/>
                    </m:oMathParaPr>
                    <m:oMath xmlns:m="http://schemas.openxmlformats.org/officeDocument/2006/math">
                      <m:r>
                        <a:rPr lang="en-US" altLang="zh-CN" sz="2400" i="1">
                          <a:latin typeface="Cambria Math"/>
                          <a:ea typeface="微软雅黑" panose="020B0503020204020204" pitchFamily="34" charset="-122"/>
                        </a:rPr>
                        <m:t>𝐻</m:t>
                      </m:r>
                      <m:d>
                        <m:dPr>
                          <m:ctrlPr>
                            <a:rPr lang="en-US" altLang="zh-CN" sz="2400" i="1">
                              <a:latin typeface="Cambria Math"/>
                              <a:ea typeface="微软雅黑" panose="020B0503020204020204" pitchFamily="34" charset="-122"/>
                            </a:rPr>
                          </m:ctrlPr>
                        </m:dPr>
                        <m:e>
                          <m:r>
                            <a:rPr lang="en-US" altLang="zh-CN" sz="2400" i="1">
                              <a:latin typeface="Cambria Math"/>
                              <a:ea typeface="微软雅黑" panose="020B0503020204020204" pitchFamily="34" charset="-122"/>
                            </a:rPr>
                            <m:t>𝑋</m:t>
                          </m:r>
                        </m:e>
                      </m:d>
                      <m:r>
                        <a:rPr lang="en-US" altLang="zh-CN" sz="2400" i="1">
                          <a:latin typeface="Cambria Math"/>
                          <a:ea typeface="微软雅黑" panose="020B0503020204020204" pitchFamily="34" charset="-122"/>
                        </a:rPr>
                        <m:t>=−</m:t>
                      </m:r>
                      <m:d>
                        <m:dPr>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0.5</m:t>
                          </m:r>
                          <m:r>
                            <a:rPr lang="en-US" altLang="zh-CN" sz="2400" i="1">
                              <a:latin typeface="Cambria Math"/>
                              <a:ea typeface="Cambria Math"/>
                            </a:rPr>
                            <m:t>×</m:t>
                          </m:r>
                          <m:func>
                            <m:funcPr>
                              <m:ctrlPr>
                                <a:rPr lang="en-US" altLang="zh-CN" sz="2400" i="1">
                                  <a:latin typeface="Cambria Math"/>
                                  <a:ea typeface="微软雅黑" panose="020B0503020204020204" pitchFamily="34" charset="-122"/>
                                </a:rPr>
                              </m:ctrlPr>
                            </m:funcPr>
                            <m:fName>
                              <m:sSub>
                                <m:sSubPr>
                                  <m:ctrlPr>
                                    <a:rPr lang="en-US" altLang="zh-CN" sz="2400" i="1">
                                      <a:latin typeface="Cambria Math"/>
                                      <a:ea typeface="微软雅黑" panose="020B0503020204020204" pitchFamily="34" charset="-122"/>
                                    </a:rPr>
                                  </m:ctrlPr>
                                </m:sSubPr>
                                <m:e>
                                  <m:r>
                                    <m:rPr>
                                      <m:sty m:val="p"/>
                                    </m:rPr>
                                    <a:rPr lang="en-US" altLang="zh-CN" sz="2400">
                                      <a:latin typeface="Cambria Math"/>
                                      <a:ea typeface="微软雅黑" panose="020B0503020204020204" pitchFamily="34" charset="-122"/>
                                    </a:rPr>
                                    <m:t>log</m:t>
                                  </m:r>
                                </m:e>
                                <m:sub>
                                  <m:r>
                                    <a:rPr lang="en-US" altLang="zh-CN" sz="2400" i="1">
                                      <a:latin typeface="Cambria Math"/>
                                      <a:ea typeface="微软雅黑" panose="020B0503020204020204" pitchFamily="34" charset="-122"/>
                                    </a:rPr>
                                    <m:t>2</m:t>
                                  </m:r>
                                </m:sub>
                              </m:sSub>
                            </m:fName>
                            <m:e>
                              <m:d>
                                <m:dPr>
                                  <m:ctrlPr>
                                    <a:rPr lang="en-US" altLang="zh-CN" sz="2400" i="1">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0.5</m:t>
                                  </m:r>
                                </m:e>
                              </m:d>
                              <m:r>
                                <a:rPr lang="en-US" altLang="zh-CN" sz="2400" b="0" i="1" smtClean="0">
                                  <a:latin typeface="Cambria Math"/>
                                  <a:ea typeface="微软雅黑" panose="020B0503020204020204" pitchFamily="34" charset="-122"/>
                                </a:rPr>
                                <m:t> </m:t>
                              </m:r>
                            </m:e>
                          </m:func>
                          <m:r>
                            <a:rPr lang="en-US" altLang="zh-CN" sz="2400" i="1">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0.5</m:t>
                          </m:r>
                          <m:r>
                            <a:rPr lang="en-US" altLang="zh-CN" sz="2400" i="1">
                              <a:latin typeface="Cambria Math"/>
                              <a:ea typeface="Cambria Math"/>
                            </a:rPr>
                            <m:t>×</m:t>
                          </m:r>
                          <m:func>
                            <m:funcPr>
                              <m:ctrlPr>
                                <a:rPr lang="en-US" altLang="zh-CN" sz="2400" i="1">
                                  <a:latin typeface="Cambria Math"/>
                                  <a:ea typeface="微软雅黑" panose="020B0503020204020204" pitchFamily="34" charset="-122"/>
                                </a:rPr>
                              </m:ctrlPr>
                            </m:funcPr>
                            <m:fName>
                              <m:sSub>
                                <m:sSubPr>
                                  <m:ctrlPr>
                                    <a:rPr lang="en-US" altLang="zh-CN" sz="2400" i="1">
                                      <a:latin typeface="Cambria Math"/>
                                      <a:ea typeface="微软雅黑" panose="020B0503020204020204" pitchFamily="34" charset="-122"/>
                                    </a:rPr>
                                  </m:ctrlPr>
                                </m:sSubPr>
                                <m:e>
                                  <m:r>
                                    <m:rPr>
                                      <m:sty m:val="p"/>
                                    </m:rPr>
                                    <a:rPr lang="en-US" altLang="zh-CN" sz="2400">
                                      <a:latin typeface="Cambria Math"/>
                                      <a:ea typeface="微软雅黑" panose="020B0503020204020204" pitchFamily="34" charset="-122"/>
                                    </a:rPr>
                                    <m:t>log</m:t>
                                  </m:r>
                                </m:e>
                                <m:sub>
                                  <m:r>
                                    <a:rPr lang="en-US" altLang="zh-CN" sz="2400" i="1">
                                      <a:latin typeface="Cambria Math"/>
                                      <a:ea typeface="微软雅黑" panose="020B0503020204020204" pitchFamily="34" charset="-122"/>
                                    </a:rPr>
                                    <m:t>2</m:t>
                                  </m:r>
                                </m:sub>
                              </m:sSub>
                            </m:fName>
                            <m:e>
                              <m:d>
                                <m:dPr>
                                  <m:ctrlPr>
                                    <a:rPr lang="en-US" altLang="zh-CN" sz="2400" i="1">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0.5</m:t>
                                  </m:r>
                                </m:e>
                              </m:d>
                            </m:e>
                          </m:func>
                        </m:e>
                      </m:d>
                    </m:oMath>
                  </m:oMathPara>
                </a14:m>
                <a:endParaRPr lang="en-US" altLang="zh-CN" sz="24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a:latin typeface="Cambria Math"/>
                          <a:ea typeface="微软雅黑" panose="020B0503020204020204" pitchFamily="34" charset="-122"/>
                        </a:rPr>
                        <m:t>𝐻</m:t>
                      </m:r>
                      <m:d>
                        <m:dPr>
                          <m:ctrlPr>
                            <a:rPr lang="en-US" altLang="zh-CN" sz="2400" i="1">
                              <a:latin typeface="Cambria Math"/>
                              <a:ea typeface="微软雅黑" panose="020B0503020204020204" pitchFamily="34" charset="-122"/>
                            </a:rPr>
                          </m:ctrlPr>
                        </m:dPr>
                        <m:e>
                          <m:r>
                            <a:rPr lang="en-US" altLang="zh-CN" sz="2400" i="1">
                              <a:latin typeface="Cambria Math"/>
                              <a:ea typeface="微软雅黑" panose="020B0503020204020204" pitchFamily="34" charset="-122"/>
                            </a:rPr>
                            <m:t>𝑋</m:t>
                          </m:r>
                        </m:e>
                      </m:d>
                      <m:r>
                        <a:rPr lang="en-US" altLang="zh-CN" sz="2400" i="1">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1</m:t>
                      </m:r>
                      <m:r>
                        <m:rPr>
                          <m:nor/>
                        </m:rPr>
                        <a:rPr lang="en-US" altLang="zh-CN" sz="2400" b="0" i="0" smtClean="0">
                          <a:latin typeface="Cambria Math"/>
                          <a:ea typeface="微软雅黑" panose="020B0503020204020204" pitchFamily="34" charset="-122"/>
                        </a:rPr>
                        <m:t>                 </m:t>
                      </m:r>
                      <m:r>
                        <m:rPr>
                          <m:nor/>
                        </m:rPr>
                        <a:rPr lang="zh-CN" altLang="en-US" sz="2400" dirty="0">
                          <a:latin typeface="微软雅黑" panose="020B0503020204020204" pitchFamily="34" charset="-122"/>
                          <a:ea typeface="微软雅黑" panose="020B0503020204020204" pitchFamily="34" charset="-122"/>
                        </a:rPr>
                        <m:t>表示该系统混乱程度很高</m:t>
                      </m:r>
                    </m:oMath>
                  </m:oMathPara>
                </a14:m>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1088571" y="1745175"/>
                <a:ext cx="10160000" cy="4317592"/>
              </a:xfrm>
              <a:prstGeom prst="rect">
                <a:avLst/>
              </a:prstGeom>
              <a:blipFill rotWithShape="1">
                <a:blip r:embed="rId2"/>
                <a:stretch>
                  <a:fillRect l="-960" t="-1128" r="-4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14844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1088571" y="1745175"/>
                <a:ext cx="10160000" cy="4109138"/>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5.1.2 </a:t>
                </a:r>
                <a:r>
                  <a:rPr lang="zh-CN" altLang="en-US" sz="2400" b="1" dirty="0">
                    <a:latin typeface="微软雅黑" panose="020B0503020204020204" pitchFamily="34" charset="-122"/>
                    <a:ea typeface="微软雅黑" panose="020B0503020204020204" pitchFamily="34" charset="-122"/>
                  </a:rPr>
                  <a:t>决策树模型的建树</a:t>
                </a:r>
                <a:r>
                  <a:rPr lang="zh-CN" altLang="en-US" sz="2400" b="1" dirty="0" smtClean="0">
                    <a:latin typeface="微软雅黑" panose="020B0503020204020204" pitchFamily="34" charset="-122"/>
                    <a:ea typeface="微软雅黑" panose="020B0503020204020204" pitchFamily="34" charset="-122"/>
                  </a:rPr>
                  <a:t>依据</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补充知识点：</a:t>
                </a:r>
                <a:r>
                  <a:rPr lang="zh-CN" altLang="en-US" sz="2400" b="1" dirty="0" smtClean="0">
                    <a:latin typeface="微软雅黑" panose="020B0503020204020204" pitchFamily="34" charset="-122"/>
                    <a:ea typeface="微软雅黑" panose="020B0503020204020204" pitchFamily="34" charset="-122"/>
                  </a:rPr>
                  <a:t>信息熵</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当引入某个用于进行分类的变量（比如“满意度</a:t>
                </a:r>
                <a:r>
                  <a:rPr lang="en-US" altLang="zh-CN" sz="2400" dirty="0">
                    <a:latin typeface="微软雅黑" panose="020B0503020204020204" pitchFamily="34" charset="-122"/>
                    <a:ea typeface="微软雅黑" panose="020B0503020204020204" pitchFamily="34" charset="-122"/>
                  </a:rPr>
                  <a:t>&lt;5</a:t>
                </a:r>
                <a:r>
                  <a:rPr lang="zh-CN" altLang="en-US" sz="2400" dirty="0">
                    <a:latin typeface="微软雅黑" panose="020B0503020204020204" pitchFamily="34" charset="-122"/>
                    <a:ea typeface="微软雅黑" panose="020B0503020204020204" pitchFamily="34" charset="-122"/>
                  </a:rPr>
                  <a:t>”），则根据变量</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划分后的信息熵也被称之为条件熵，其公式为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𝐻</m:t>
                          </m:r>
                        </m:e>
                        <m:sub>
                          <m:r>
                            <a:rPr lang="en-US" altLang="zh-CN" sz="2400" b="0" i="1" smtClean="0">
                              <a:latin typeface="Cambria Math"/>
                              <a:ea typeface="微软雅黑" panose="020B0503020204020204" pitchFamily="34" charset="-122"/>
                            </a:rPr>
                            <m:t>𝐴</m:t>
                          </m:r>
                        </m:sub>
                      </m:sSub>
                      <m:d>
                        <m:dPr>
                          <m:ctrlPr>
                            <a:rPr lang="en-US" altLang="zh-CN" sz="2400" i="1">
                              <a:latin typeface="Cambria Math"/>
                              <a:ea typeface="微软雅黑" panose="020B0503020204020204" pitchFamily="34" charset="-122"/>
                            </a:rPr>
                          </m:ctrlPr>
                        </m:dPr>
                        <m:e>
                          <m:r>
                            <a:rPr lang="en-US" altLang="zh-CN" sz="2400" i="1">
                              <a:latin typeface="Cambria Math"/>
                              <a:ea typeface="微软雅黑" panose="020B0503020204020204" pitchFamily="34" charset="-122"/>
                            </a:rPr>
                            <m:t>𝑋</m:t>
                          </m:r>
                        </m:e>
                      </m:d>
                      <m:r>
                        <a:rPr lang="en-US" altLang="zh-CN" sz="2400" i="1">
                          <a:latin typeface="Cambria Math"/>
                          <a:ea typeface="微软雅黑" panose="020B0503020204020204" pitchFamily="34" charset="-122"/>
                        </a:rPr>
                        <m:t>=</m:t>
                      </m:r>
                      <m:f>
                        <m:fPr>
                          <m:ctrlPr>
                            <a:rPr lang="en-US" altLang="zh-CN" sz="2400" i="1">
                              <a:latin typeface="Cambria Math"/>
                              <a:ea typeface="微软雅黑" panose="020B0503020204020204" pitchFamily="34" charset="-122"/>
                            </a:rPr>
                          </m:ctrlPr>
                        </m:fPr>
                        <m:num>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𝑠</m:t>
                              </m:r>
                            </m:e>
                            <m:sub>
                              <m:r>
                                <a:rPr lang="en-US" altLang="zh-CN" sz="2400" i="1">
                                  <a:latin typeface="Cambria Math"/>
                                  <a:ea typeface="微软雅黑" panose="020B0503020204020204" pitchFamily="34" charset="-122"/>
                                </a:rPr>
                                <m:t>1</m:t>
                              </m:r>
                            </m:sub>
                          </m:sSub>
                        </m:num>
                        <m:den>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𝑠</m:t>
                              </m:r>
                            </m:e>
                            <m:sub>
                              <m:r>
                                <a:rPr lang="en-US" altLang="zh-CN" sz="2400" i="1">
                                  <a:latin typeface="Cambria Math"/>
                                  <a:ea typeface="微软雅黑" panose="020B0503020204020204" pitchFamily="34" charset="-122"/>
                                </a:rPr>
                                <m:t>1</m:t>
                              </m:r>
                            </m:sub>
                          </m:sSub>
                          <m:r>
                            <a:rPr lang="en-US" altLang="zh-CN" sz="2400" i="1">
                              <a:latin typeface="Cambria Math"/>
                              <a:ea typeface="微软雅黑" panose="020B0503020204020204" pitchFamily="34" charset="-122"/>
                            </a:rPr>
                            <m:t>+</m:t>
                          </m:r>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𝑠</m:t>
                              </m:r>
                            </m:e>
                            <m:sub>
                              <m:r>
                                <a:rPr lang="en-US" altLang="zh-CN" sz="2400" i="1">
                                  <a:latin typeface="Cambria Math"/>
                                  <a:ea typeface="微软雅黑" panose="020B0503020204020204" pitchFamily="34" charset="-122"/>
                                </a:rPr>
                                <m:t>2</m:t>
                              </m:r>
                            </m:sub>
                          </m:sSub>
                        </m:den>
                      </m:f>
                      <m:r>
                        <a:rPr lang="en-US" altLang="zh-CN" sz="2400" b="0" i="1" smtClean="0">
                          <a:latin typeface="Cambria Math"/>
                          <a:ea typeface="微软雅黑" panose="020B0503020204020204" pitchFamily="34" charset="-122"/>
                        </a:rPr>
                        <m:t>𝐻</m:t>
                      </m:r>
                      <m:d>
                        <m:dPr>
                          <m:ctrlPr>
                            <a:rPr lang="en-US" altLang="zh-CN" sz="2400" i="1">
                              <a:latin typeface="Cambria Math"/>
                              <a:ea typeface="微软雅黑" panose="020B0503020204020204" pitchFamily="34" charset="-122"/>
                            </a:rPr>
                          </m:ctrlPr>
                        </m:dPr>
                        <m:e>
                          <m:sSub>
                            <m:sSubPr>
                              <m:ctrlPr>
                                <a:rPr lang="en-US" altLang="zh-CN" sz="2400" b="0" i="1" smtClean="0">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𝑋</m:t>
                              </m:r>
                            </m:e>
                            <m:sub>
                              <m:r>
                                <a:rPr lang="en-US" altLang="zh-CN" sz="2400" b="0" i="1" smtClean="0">
                                  <a:latin typeface="Cambria Math"/>
                                  <a:ea typeface="微软雅黑" panose="020B0503020204020204" pitchFamily="34" charset="-122"/>
                                </a:rPr>
                                <m:t>1</m:t>
                              </m:r>
                            </m:sub>
                          </m:sSub>
                        </m:e>
                      </m:d>
                      <m:r>
                        <a:rPr lang="en-US" altLang="zh-CN" sz="2400" i="1">
                          <a:latin typeface="Cambria Math"/>
                          <a:ea typeface="微软雅黑" panose="020B0503020204020204" pitchFamily="34" charset="-122"/>
                        </a:rPr>
                        <m:t>+</m:t>
                      </m:r>
                      <m:f>
                        <m:fPr>
                          <m:ctrlPr>
                            <a:rPr lang="en-US" altLang="zh-CN" sz="2400" i="1">
                              <a:latin typeface="Cambria Math"/>
                              <a:ea typeface="微软雅黑" panose="020B0503020204020204" pitchFamily="34" charset="-122"/>
                            </a:rPr>
                          </m:ctrlPr>
                        </m:fPr>
                        <m:num>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𝑠</m:t>
                              </m:r>
                            </m:e>
                            <m:sub>
                              <m:r>
                                <a:rPr lang="en-US" altLang="zh-CN" sz="2400" i="1">
                                  <a:latin typeface="Cambria Math"/>
                                  <a:ea typeface="微软雅黑" panose="020B0503020204020204" pitchFamily="34" charset="-122"/>
                                </a:rPr>
                                <m:t>2</m:t>
                              </m:r>
                            </m:sub>
                          </m:sSub>
                        </m:num>
                        <m:den>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𝑠</m:t>
                              </m:r>
                            </m:e>
                            <m:sub>
                              <m:r>
                                <a:rPr lang="en-US" altLang="zh-CN" sz="2400" i="1">
                                  <a:latin typeface="Cambria Math"/>
                                  <a:ea typeface="微软雅黑" panose="020B0503020204020204" pitchFamily="34" charset="-122"/>
                                </a:rPr>
                                <m:t>1</m:t>
                              </m:r>
                            </m:sub>
                          </m:sSub>
                          <m:r>
                            <a:rPr lang="en-US" altLang="zh-CN" sz="2400" i="1">
                              <a:latin typeface="Cambria Math"/>
                              <a:ea typeface="微软雅黑" panose="020B0503020204020204" pitchFamily="34" charset="-122"/>
                            </a:rPr>
                            <m:t>+</m:t>
                          </m:r>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𝑠</m:t>
                              </m:r>
                            </m:e>
                            <m:sub>
                              <m:r>
                                <a:rPr lang="en-US" altLang="zh-CN" sz="2400" i="1">
                                  <a:latin typeface="Cambria Math"/>
                                  <a:ea typeface="微软雅黑" panose="020B0503020204020204" pitchFamily="34" charset="-122"/>
                                </a:rPr>
                                <m:t>2</m:t>
                              </m:r>
                            </m:sub>
                          </m:sSub>
                        </m:den>
                      </m:f>
                      <m:r>
                        <a:rPr lang="en-US" altLang="zh-CN" sz="2400" i="1">
                          <a:latin typeface="Cambria Math"/>
                          <a:ea typeface="微软雅黑" panose="020B0503020204020204" pitchFamily="34" charset="-122"/>
                        </a:rPr>
                        <m:t>𝐻</m:t>
                      </m:r>
                      <m:d>
                        <m:dPr>
                          <m:ctrlPr>
                            <a:rPr lang="en-US" altLang="zh-CN" sz="2400" i="1">
                              <a:latin typeface="Cambria Math"/>
                              <a:ea typeface="微软雅黑" panose="020B0503020204020204" pitchFamily="34" charset="-122"/>
                            </a:rPr>
                          </m:ctrlPr>
                        </m:dPr>
                        <m:e>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𝑋</m:t>
                              </m:r>
                            </m:e>
                            <m:sub>
                              <m:r>
                                <a:rPr lang="en-US" altLang="zh-CN" sz="2400" b="0" i="1" smtClean="0">
                                  <a:latin typeface="Cambria Math"/>
                                  <a:ea typeface="微软雅黑" panose="020B0503020204020204" pitchFamily="34" charset="-122"/>
                                </a:rPr>
                                <m:t>2</m:t>
                              </m:r>
                            </m:sub>
                          </m:sSub>
                        </m:e>
                      </m:d>
                    </m:oMath>
                  </m:oMathPara>
                </a14:m>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与之前计算基尼系数减少值类似，这里同样是计算信息熵的减少值（原系统熵值 </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划分后的系统熵值），该减少值称之为熵增益或信息增益，其值越大越好，越大表明在进行分类后的混乱程度越低，也即分类越准确。信息增益的计算公式如下所示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𝐺𝑎𝑖𝑛</m:t>
                      </m:r>
                      <m:d>
                        <m:dPr>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𝐴</m:t>
                          </m:r>
                        </m:e>
                      </m:d>
                      <m:r>
                        <a:rPr lang="en-US" altLang="zh-CN" sz="2400" b="0" i="1" smtClean="0">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𝐻</m:t>
                      </m:r>
                      <m:d>
                        <m:dPr>
                          <m:ctrlPr>
                            <a:rPr lang="en-US" altLang="zh-CN" sz="2400" b="0" i="1" smtClean="0">
                              <a:latin typeface="Cambria Math"/>
                              <a:ea typeface="微软雅黑" panose="020B0503020204020204" pitchFamily="34" charset="-122"/>
                            </a:rPr>
                          </m:ctrlPr>
                        </m:dPr>
                        <m:e>
                          <m:r>
                            <m:rPr>
                              <m:sty m:val="p"/>
                            </m:rPr>
                            <a:rPr lang="en-US" altLang="zh-CN" sz="2400" i="1">
                              <a:latin typeface="Cambria Math"/>
                              <a:ea typeface="微软雅黑" panose="020B0503020204020204" pitchFamily="34" charset="-122"/>
                            </a:rPr>
                            <m:t>X</m:t>
                          </m:r>
                        </m:e>
                      </m:d>
                      <m:r>
                        <a:rPr lang="en-US" altLang="zh-CN" sz="2400" b="0" i="1" smtClean="0">
                          <a:latin typeface="Cambria Math"/>
                          <a:ea typeface="微软雅黑" panose="020B0503020204020204" pitchFamily="34" charset="-122"/>
                        </a:rPr>
                        <m:t>−</m:t>
                      </m:r>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𝐻</m:t>
                          </m:r>
                        </m:e>
                        <m:sub>
                          <m:r>
                            <a:rPr lang="en-US" altLang="zh-CN" sz="2400" b="0" i="1" smtClean="0">
                              <a:latin typeface="Cambria Math"/>
                              <a:ea typeface="微软雅黑" panose="020B0503020204020204" pitchFamily="34" charset="-122"/>
                            </a:rPr>
                            <m:t>𝐴</m:t>
                          </m:r>
                        </m:sub>
                      </m:sSub>
                      <m:d>
                        <m:dPr>
                          <m:ctrlPr>
                            <a:rPr lang="en-US" altLang="zh-CN" sz="2400" i="1">
                              <a:latin typeface="Cambria Math"/>
                              <a:ea typeface="微软雅黑" panose="020B0503020204020204" pitchFamily="34" charset="-122"/>
                            </a:rPr>
                          </m:ctrlPr>
                        </m:dPr>
                        <m:e>
                          <m:r>
                            <a:rPr lang="en-US" altLang="zh-CN" sz="2400" i="1">
                              <a:latin typeface="Cambria Math"/>
                              <a:ea typeface="微软雅黑" panose="020B0503020204020204" pitchFamily="34" charset="-122"/>
                            </a:rPr>
                            <m:t>𝑋</m:t>
                          </m:r>
                        </m:e>
                      </m:d>
                    </m:oMath>
                  </m:oMathPara>
                </a14:m>
                <a:endParaRPr lang="en-US" altLang="zh-CN" sz="2400" dirty="0" smtClean="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1088571" y="1745175"/>
                <a:ext cx="10160000" cy="4109138"/>
              </a:xfrm>
              <a:prstGeom prst="rect">
                <a:avLst/>
              </a:prstGeom>
              <a:blipFill rotWithShape="1">
                <a:blip r:embed="rId2"/>
                <a:stretch>
                  <a:fillRect l="-960" t="-11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2997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19114" y="729512"/>
            <a:ext cx="6753772" cy="1015663"/>
          </a:xfrm>
          <a:prstGeom prst="rect">
            <a:avLst/>
          </a:prstGeom>
        </p:spPr>
        <p:txBody>
          <a:bodyPr wrap="none">
            <a:spAutoFit/>
          </a:bodyPr>
          <a:lstStyle/>
          <a:p>
            <a:r>
              <a:rPr lang="zh-CN" altLang="en-US" sz="6000" b="1" dirty="0" smtClean="0">
                <a:latin typeface="微软雅黑" panose="020B0503020204020204" pitchFamily="34" charset="-122"/>
                <a:ea typeface="微软雅黑" panose="020B0503020204020204" pitchFamily="34" charset="-122"/>
              </a:rPr>
              <a:t>第五章 决策树模型</a:t>
            </a:r>
            <a:endParaRPr lang="zh-CN" altLang="en-US" sz="6000" dirty="0">
              <a:latin typeface="微软雅黑" panose="020B0503020204020204" pitchFamily="34" charset="-122"/>
              <a:ea typeface="微软雅黑" panose="020B0503020204020204" pitchFamily="34" charset="-122"/>
            </a:endParaRPr>
          </a:p>
        </p:txBody>
      </p:sp>
      <p:sp>
        <p:nvSpPr>
          <p:cNvPr id="5" name="内容占位符 2"/>
          <p:cNvSpPr txBox="1">
            <a:spLocks/>
          </p:cNvSpPr>
          <p:nvPr/>
        </p:nvSpPr>
        <p:spPr>
          <a:xfrm>
            <a:off x="838200" y="2261054"/>
            <a:ext cx="10515600" cy="28479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pPr>
            <a:r>
              <a:rPr lang="en-US" altLang="zh-CN" b="1" dirty="0">
                <a:latin typeface="微软雅黑" panose="020B0503020204020204" pitchFamily="34" charset="-122"/>
                <a:ea typeface="微软雅黑" panose="020B0503020204020204" pitchFamily="34" charset="-122"/>
              </a:rPr>
              <a:t>5.1 </a:t>
            </a:r>
            <a:r>
              <a:rPr lang="zh-CN" altLang="en-US" b="1" dirty="0">
                <a:latin typeface="微软雅黑" panose="020B0503020204020204" pitchFamily="34" charset="-122"/>
                <a:ea typeface="微软雅黑" panose="020B0503020204020204" pitchFamily="34" charset="-122"/>
              </a:rPr>
              <a:t>决策树模型的</a:t>
            </a:r>
            <a:r>
              <a:rPr lang="zh-CN" altLang="en-US" b="1" dirty="0" smtClean="0">
                <a:latin typeface="微软雅黑" panose="020B0503020204020204" pitchFamily="34" charset="-122"/>
                <a:ea typeface="微软雅黑" panose="020B0503020204020204" pitchFamily="34" charset="-122"/>
              </a:rPr>
              <a:t>基本原理</a:t>
            </a:r>
            <a:endParaRPr lang="en-US" altLang="zh-CN" b="1" dirty="0" smtClean="0">
              <a:latin typeface="微软雅黑" panose="020B0503020204020204" pitchFamily="34" charset="-122"/>
              <a:ea typeface="微软雅黑" panose="020B0503020204020204" pitchFamily="34" charset="-122"/>
            </a:endParaRPr>
          </a:p>
          <a:p>
            <a:pPr algn="l">
              <a:lnSpc>
                <a:spcPct val="200000"/>
              </a:lnSpc>
            </a:pPr>
            <a:r>
              <a:rPr lang="en-US" altLang="zh-CN" b="1" dirty="0">
                <a:latin typeface="微软雅黑" panose="020B0503020204020204" pitchFamily="34" charset="-122"/>
                <a:ea typeface="微软雅黑" panose="020B0503020204020204" pitchFamily="34" charset="-122"/>
              </a:rPr>
              <a:t>5.2 </a:t>
            </a:r>
            <a:r>
              <a:rPr lang="zh-CN" altLang="en-US" b="1" dirty="0">
                <a:latin typeface="微软雅黑" panose="020B0503020204020204" pitchFamily="34" charset="-122"/>
                <a:ea typeface="微软雅黑" panose="020B0503020204020204" pitchFamily="34" charset="-122"/>
              </a:rPr>
              <a:t>案例实战：员工离职预测模型</a:t>
            </a:r>
            <a:r>
              <a:rPr lang="zh-CN" altLang="en-US" b="1" dirty="0" smtClean="0">
                <a:latin typeface="微软雅黑" panose="020B0503020204020204" pitchFamily="34" charset="-122"/>
                <a:ea typeface="微软雅黑" panose="020B0503020204020204" pitchFamily="34" charset="-122"/>
              </a:rPr>
              <a:t>搭建</a:t>
            </a:r>
            <a:endParaRPr lang="en-US" altLang="zh-CN" b="1" dirty="0" smtClean="0">
              <a:latin typeface="微软雅黑" panose="020B0503020204020204" pitchFamily="34" charset="-122"/>
              <a:ea typeface="微软雅黑" panose="020B0503020204020204" pitchFamily="34" charset="-122"/>
            </a:endParaRPr>
          </a:p>
          <a:p>
            <a:pPr algn="l">
              <a:lnSpc>
                <a:spcPct val="200000"/>
              </a:lnSpc>
            </a:pPr>
            <a:r>
              <a:rPr lang="en-US" altLang="zh-CN" b="1" dirty="0">
                <a:latin typeface="微软雅黑" panose="020B0503020204020204" pitchFamily="34" charset="-122"/>
                <a:ea typeface="微软雅黑" panose="020B0503020204020204" pitchFamily="34" charset="-122"/>
              </a:rPr>
              <a:t>5.3 </a:t>
            </a:r>
            <a:r>
              <a:rPr lang="zh-CN" altLang="en-US" b="1" dirty="0">
                <a:latin typeface="微软雅黑" panose="020B0503020204020204" pitchFamily="34" charset="-122"/>
                <a:ea typeface="微软雅黑" panose="020B0503020204020204" pitchFamily="34" charset="-122"/>
              </a:rPr>
              <a:t>参数调优 </a:t>
            </a:r>
            <a:r>
              <a:rPr lang="en-US" altLang="zh-CN" b="1" dirty="0">
                <a:latin typeface="微软雅黑" panose="020B0503020204020204" pitchFamily="34" charset="-122"/>
                <a:ea typeface="微软雅黑" panose="020B0503020204020204" pitchFamily="34" charset="-122"/>
              </a:rPr>
              <a:t>- K</a:t>
            </a:r>
            <a:r>
              <a:rPr lang="zh-CN" altLang="en-US" b="1" dirty="0">
                <a:latin typeface="微软雅黑" panose="020B0503020204020204" pitchFamily="34" charset="-122"/>
                <a:ea typeface="微软雅黑" panose="020B0503020204020204" pitchFamily="34" charset="-122"/>
              </a:rPr>
              <a:t>折交叉验证 </a:t>
            </a:r>
            <a:r>
              <a:rPr lang="en-US" altLang="zh-CN" b="1" dirty="0">
                <a:latin typeface="微软雅黑" panose="020B0503020204020204" pitchFamily="34" charset="-122"/>
                <a:ea typeface="微软雅黑" panose="020B0503020204020204" pitchFamily="34" charset="-122"/>
              </a:rPr>
              <a:t>&amp; </a:t>
            </a:r>
            <a:r>
              <a:rPr lang="en-US" altLang="zh-CN" b="1" dirty="0" err="1">
                <a:latin typeface="微软雅黑" panose="020B0503020204020204" pitchFamily="34" charset="-122"/>
                <a:ea typeface="微软雅黑" panose="020B0503020204020204" pitchFamily="34" charset="-122"/>
              </a:rPr>
              <a:t>GridSearch</a:t>
            </a:r>
            <a:r>
              <a:rPr lang="zh-CN" altLang="en-US" b="1" dirty="0">
                <a:latin typeface="微软雅黑" panose="020B0503020204020204" pitchFamily="34" charset="-122"/>
                <a:ea typeface="微软雅黑" panose="020B0503020204020204" pitchFamily="34" charset="-122"/>
              </a:rPr>
              <a:t>网格</a:t>
            </a:r>
            <a:r>
              <a:rPr lang="zh-CN" altLang="en-US" b="1" dirty="0" smtClean="0">
                <a:latin typeface="微软雅黑" panose="020B0503020204020204" pitchFamily="34" charset="-122"/>
                <a:ea typeface="微软雅黑" panose="020B0503020204020204" pitchFamily="34" charset="-122"/>
              </a:rPr>
              <a:t>搜索</a:t>
            </a:r>
            <a:endParaRPr lang="en-US" altLang="zh-CN" b="1" dirty="0" smtClean="0">
              <a:latin typeface="微软雅黑" panose="020B0503020204020204" pitchFamily="34" charset="-122"/>
              <a:ea typeface="微软雅黑" panose="020B0503020204020204" pitchFamily="34" charset="-122"/>
            </a:endParaRPr>
          </a:p>
          <a:p>
            <a:pPr algn="l">
              <a:lnSpc>
                <a:spcPct val="200000"/>
              </a:lnSpc>
            </a:pP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0232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mc:Choice xmlns:a14="http://schemas.microsoft.com/office/drawing/2010/main" Requires="a14">
          <p:sp>
            <p:nvSpPr>
              <p:cNvPr id="2" name="矩形 1"/>
              <p:cNvSpPr/>
              <p:nvPr/>
            </p:nvSpPr>
            <p:spPr>
              <a:xfrm>
                <a:off x="1088571" y="1745175"/>
                <a:ext cx="10160000" cy="2677656"/>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5.1.2 </a:t>
                </a:r>
                <a:r>
                  <a:rPr lang="zh-CN" altLang="en-US" sz="2400" b="1" dirty="0">
                    <a:latin typeface="微软雅黑" panose="020B0503020204020204" pitchFamily="34" charset="-122"/>
                    <a:ea typeface="微软雅黑" panose="020B0503020204020204" pitchFamily="34" charset="-122"/>
                  </a:rPr>
                  <a:t>决策树模型的建树</a:t>
                </a:r>
                <a:r>
                  <a:rPr lang="zh-CN" altLang="en-US" sz="2400" b="1" dirty="0" smtClean="0">
                    <a:latin typeface="微软雅黑" panose="020B0503020204020204" pitchFamily="34" charset="-122"/>
                    <a:ea typeface="微软雅黑" panose="020B0503020204020204" pitchFamily="34" charset="-122"/>
                  </a:rPr>
                  <a:t>依据</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补充知识点：</a:t>
                </a:r>
                <a:r>
                  <a:rPr lang="zh-CN" altLang="en-US" sz="2400" b="1" dirty="0" smtClean="0">
                    <a:latin typeface="微软雅黑" panose="020B0503020204020204" pitchFamily="34" charset="-122"/>
                    <a:ea typeface="微软雅黑" panose="020B0503020204020204" pitchFamily="34" charset="-122"/>
                  </a:rPr>
                  <a:t>信息熵</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之前</a:t>
                </a:r>
                <a:r>
                  <a:rPr lang="zh-CN" altLang="en-US" sz="2400" dirty="0">
                    <a:latin typeface="微软雅黑" panose="020B0503020204020204" pitchFamily="34" charset="-122"/>
                    <a:ea typeface="微软雅黑" panose="020B0503020204020204" pitchFamily="34" charset="-122"/>
                  </a:rPr>
                  <a:t>的例子来解释信息熵的概念与使用，初始样本中有</a:t>
                </a:r>
                <a:r>
                  <a:rPr lang="en-US" altLang="zh-CN" sz="2400" dirty="0">
                    <a:latin typeface="微软雅黑" panose="020B0503020204020204" pitchFamily="34" charset="-122"/>
                    <a:ea typeface="微软雅黑" panose="020B0503020204020204" pitchFamily="34" charset="-122"/>
                  </a:rPr>
                  <a:t>1000</a:t>
                </a:r>
                <a:r>
                  <a:rPr lang="zh-CN" altLang="en-US" sz="2400" dirty="0">
                    <a:latin typeface="微软雅黑" panose="020B0503020204020204" pitchFamily="34" charset="-122"/>
                    <a:ea typeface="微软雅黑" panose="020B0503020204020204" pitchFamily="34" charset="-122"/>
                  </a:rPr>
                  <a:t>个员工，其中已知有</a:t>
                </a:r>
                <a:r>
                  <a:rPr lang="en-US" altLang="zh-CN" sz="2400" dirty="0">
                    <a:latin typeface="微软雅黑" panose="020B0503020204020204" pitchFamily="34" charset="-122"/>
                    <a:ea typeface="微软雅黑" panose="020B0503020204020204" pitchFamily="34" charset="-122"/>
                  </a:rPr>
                  <a:t>400</a:t>
                </a:r>
                <a:r>
                  <a:rPr lang="zh-CN" altLang="en-US" sz="2400" dirty="0">
                    <a:latin typeface="微软雅黑" panose="020B0503020204020204" pitchFamily="34" charset="-122"/>
                    <a:ea typeface="微软雅黑" panose="020B0503020204020204" pitchFamily="34" charset="-122"/>
                  </a:rPr>
                  <a:t>人离职，</a:t>
                </a:r>
                <a:r>
                  <a:rPr lang="en-US" altLang="zh-CN" sz="2400" dirty="0">
                    <a:latin typeface="微软雅黑" panose="020B0503020204020204" pitchFamily="34" charset="-122"/>
                    <a:ea typeface="微软雅黑" panose="020B0503020204020204" pitchFamily="34" charset="-122"/>
                  </a:rPr>
                  <a:t>600</a:t>
                </a:r>
                <a:r>
                  <a:rPr lang="zh-CN" altLang="en-US" sz="2400" dirty="0">
                    <a:latin typeface="微软雅黑" panose="020B0503020204020204" pitchFamily="34" charset="-122"/>
                    <a:ea typeface="微软雅黑" panose="020B0503020204020204" pitchFamily="34" charset="-122"/>
                  </a:rPr>
                  <a:t>人不离职。其划分前该系统的信息熵为</a:t>
                </a:r>
                <a14:m>
                  <m:oMath xmlns:m="http://schemas.openxmlformats.org/officeDocument/2006/math">
                    <m:r>
                      <a:rPr lang="en-US" altLang="zh-CN" sz="2400" i="1">
                        <a:latin typeface="Cambria Math"/>
                        <a:ea typeface="微软雅黑" panose="020B0503020204020204" pitchFamily="34" charset="-122"/>
                      </a:rPr>
                      <m:t>−</m:t>
                    </m:r>
                    <m:d>
                      <m:dPr>
                        <m:ctrlPr>
                          <a:rPr lang="en-US" altLang="zh-CN" sz="2400" i="1">
                            <a:latin typeface="Cambria Math"/>
                            <a:ea typeface="微软雅黑" panose="020B0503020204020204" pitchFamily="34" charset="-122"/>
                          </a:rPr>
                        </m:ctrlPr>
                      </m:dPr>
                      <m:e>
                        <m:r>
                          <a:rPr lang="en-US" altLang="zh-CN" sz="2400" i="1">
                            <a:latin typeface="Cambria Math"/>
                            <a:ea typeface="微软雅黑" panose="020B0503020204020204" pitchFamily="34" charset="-122"/>
                          </a:rPr>
                          <m:t>0.</m:t>
                        </m:r>
                        <m:r>
                          <a:rPr lang="en-US" altLang="zh-CN" sz="2400" b="0" i="1" smtClean="0">
                            <a:latin typeface="Cambria Math"/>
                            <a:ea typeface="微软雅黑" panose="020B0503020204020204" pitchFamily="34" charset="-122"/>
                          </a:rPr>
                          <m:t>4</m:t>
                        </m:r>
                        <m:r>
                          <a:rPr lang="en-US" altLang="zh-CN" sz="2400" i="1">
                            <a:latin typeface="Cambria Math"/>
                            <a:ea typeface="Cambria Math"/>
                          </a:rPr>
                          <m:t>×</m:t>
                        </m:r>
                        <m:func>
                          <m:funcPr>
                            <m:ctrlPr>
                              <a:rPr lang="en-US" altLang="zh-CN" sz="2400" i="1">
                                <a:latin typeface="Cambria Math"/>
                                <a:ea typeface="微软雅黑" panose="020B0503020204020204" pitchFamily="34" charset="-122"/>
                              </a:rPr>
                            </m:ctrlPr>
                          </m:funcPr>
                          <m:fName>
                            <m:sSub>
                              <m:sSubPr>
                                <m:ctrlPr>
                                  <a:rPr lang="en-US" altLang="zh-CN" sz="2400" i="1">
                                    <a:latin typeface="Cambria Math"/>
                                    <a:ea typeface="微软雅黑" panose="020B0503020204020204" pitchFamily="34" charset="-122"/>
                                  </a:rPr>
                                </m:ctrlPr>
                              </m:sSubPr>
                              <m:e>
                                <m:r>
                                  <m:rPr>
                                    <m:sty m:val="p"/>
                                  </m:rPr>
                                  <a:rPr lang="en-US" altLang="zh-CN" sz="2400">
                                    <a:latin typeface="Cambria Math"/>
                                    <a:ea typeface="微软雅黑" panose="020B0503020204020204" pitchFamily="34" charset="-122"/>
                                  </a:rPr>
                                  <m:t>log</m:t>
                                </m:r>
                              </m:e>
                              <m:sub>
                                <m:r>
                                  <a:rPr lang="en-US" altLang="zh-CN" sz="2400" i="1">
                                    <a:latin typeface="Cambria Math"/>
                                    <a:ea typeface="微软雅黑" panose="020B0503020204020204" pitchFamily="34" charset="-122"/>
                                  </a:rPr>
                                  <m:t>2</m:t>
                                </m:r>
                              </m:sub>
                            </m:sSub>
                          </m:fName>
                          <m:e>
                            <m:d>
                              <m:dPr>
                                <m:ctrlPr>
                                  <a:rPr lang="en-US" altLang="zh-CN" sz="2400" i="1">
                                    <a:latin typeface="Cambria Math"/>
                                    <a:ea typeface="微软雅黑" panose="020B0503020204020204" pitchFamily="34" charset="-122"/>
                                  </a:rPr>
                                </m:ctrlPr>
                              </m:dPr>
                              <m:e>
                                <m:r>
                                  <a:rPr lang="en-US" altLang="zh-CN" sz="2400" i="1">
                                    <a:latin typeface="Cambria Math"/>
                                    <a:ea typeface="微软雅黑" panose="020B0503020204020204" pitchFamily="34" charset="-122"/>
                                  </a:rPr>
                                  <m:t>0.</m:t>
                                </m:r>
                                <m:r>
                                  <a:rPr lang="en-US" altLang="zh-CN" sz="2400" b="0" i="1" smtClean="0">
                                    <a:latin typeface="Cambria Math"/>
                                    <a:ea typeface="微软雅黑" panose="020B0503020204020204" pitchFamily="34" charset="-122"/>
                                  </a:rPr>
                                  <m:t>4</m:t>
                                </m:r>
                              </m:e>
                            </m:d>
                            <m:r>
                              <a:rPr lang="en-US" altLang="zh-CN" sz="2400" i="1">
                                <a:latin typeface="Cambria Math"/>
                                <a:ea typeface="微软雅黑" panose="020B0503020204020204" pitchFamily="34" charset="-122"/>
                              </a:rPr>
                              <m:t> </m:t>
                            </m:r>
                          </m:e>
                        </m:func>
                        <m:r>
                          <a:rPr lang="en-US" altLang="zh-CN" sz="2400" i="1">
                            <a:latin typeface="Cambria Math"/>
                            <a:ea typeface="微软雅黑" panose="020B0503020204020204" pitchFamily="34" charset="-122"/>
                          </a:rPr>
                          <m:t>+0.</m:t>
                        </m:r>
                        <m:r>
                          <a:rPr lang="en-US" altLang="zh-CN" sz="2400" b="0" i="1" smtClean="0">
                            <a:latin typeface="Cambria Math"/>
                            <a:ea typeface="微软雅黑" panose="020B0503020204020204" pitchFamily="34" charset="-122"/>
                          </a:rPr>
                          <m:t>6</m:t>
                        </m:r>
                        <m:r>
                          <a:rPr lang="en-US" altLang="zh-CN" sz="2400" i="1">
                            <a:latin typeface="Cambria Math"/>
                            <a:ea typeface="Cambria Math"/>
                          </a:rPr>
                          <m:t>×</m:t>
                        </m:r>
                        <m:func>
                          <m:funcPr>
                            <m:ctrlPr>
                              <a:rPr lang="en-US" altLang="zh-CN" sz="2400" i="1">
                                <a:latin typeface="Cambria Math"/>
                                <a:ea typeface="微软雅黑" panose="020B0503020204020204" pitchFamily="34" charset="-122"/>
                              </a:rPr>
                            </m:ctrlPr>
                          </m:funcPr>
                          <m:fName>
                            <m:sSub>
                              <m:sSubPr>
                                <m:ctrlPr>
                                  <a:rPr lang="en-US" altLang="zh-CN" sz="2400" i="1">
                                    <a:latin typeface="Cambria Math"/>
                                    <a:ea typeface="微软雅黑" panose="020B0503020204020204" pitchFamily="34" charset="-122"/>
                                  </a:rPr>
                                </m:ctrlPr>
                              </m:sSubPr>
                              <m:e>
                                <m:r>
                                  <m:rPr>
                                    <m:sty m:val="p"/>
                                  </m:rPr>
                                  <a:rPr lang="en-US" altLang="zh-CN" sz="2400">
                                    <a:latin typeface="Cambria Math"/>
                                    <a:ea typeface="微软雅黑" panose="020B0503020204020204" pitchFamily="34" charset="-122"/>
                                  </a:rPr>
                                  <m:t>log</m:t>
                                </m:r>
                              </m:e>
                              <m:sub>
                                <m:r>
                                  <a:rPr lang="en-US" altLang="zh-CN" sz="2400" i="1">
                                    <a:latin typeface="Cambria Math"/>
                                    <a:ea typeface="微软雅黑" panose="020B0503020204020204" pitchFamily="34" charset="-122"/>
                                  </a:rPr>
                                  <m:t>2</m:t>
                                </m:r>
                              </m:sub>
                            </m:sSub>
                          </m:fName>
                          <m:e>
                            <m:d>
                              <m:dPr>
                                <m:ctrlPr>
                                  <a:rPr lang="en-US" altLang="zh-CN" sz="2400" i="1">
                                    <a:latin typeface="Cambria Math"/>
                                    <a:ea typeface="微软雅黑" panose="020B0503020204020204" pitchFamily="34" charset="-122"/>
                                  </a:rPr>
                                </m:ctrlPr>
                              </m:dPr>
                              <m:e>
                                <m:r>
                                  <a:rPr lang="en-US" altLang="zh-CN" sz="2400" i="1">
                                    <a:latin typeface="Cambria Math"/>
                                    <a:ea typeface="微软雅黑" panose="020B0503020204020204" pitchFamily="34" charset="-122"/>
                                  </a:rPr>
                                  <m:t>0.</m:t>
                                </m:r>
                                <m:r>
                                  <a:rPr lang="en-US" altLang="zh-CN" sz="2400" b="0" i="1" smtClean="0">
                                    <a:latin typeface="Cambria Math"/>
                                    <a:ea typeface="微软雅黑" panose="020B0503020204020204" pitchFamily="34" charset="-122"/>
                                  </a:rPr>
                                  <m:t>6</m:t>
                                </m:r>
                              </m:e>
                            </m:d>
                          </m:e>
                        </m:func>
                      </m:e>
                    </m:d>
                    <m:r>
                      <a:rPr lang="en-US" altLang="zh-CN" sz="2400" i="1">
                        <a:latin typeface="Cambria Math"/>
                        <a:ea typeface="微软雅黑" panose="020B0503020204020204" pitchFamily="34" charset="-122"/>
                      </a:rPr>
                      <m:t> </m:t>
                    </m:r>
                  </m:oMath>
                </a14:m>
                <a:r>
                  <a:rPr lang="zh-CN" altLang="en-US" sz="2400" dirty="0">
                    <a:latin typeface="微软雅黑" panose="020B0503020204020204" pitchFamily="34" charset="-122"/>
                    <a:ea typeface="微软雅黑" panose="020B0503020204020204" pitchFamily="34" charset="-122"/>
                  </a:rPr>
                  <a:t>，可见混乱程度较高，下面采用两种不同的划分方式来决定初始节点：</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、根据“曾经离职”进行分类；</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、根据“收入</a:t>
                </a:r>
                <a:r>
                  <a:rPr lang="en-US" altLang="zh-CN" sz="2400" dirty="0">
                    <a:latin typeface="微软雅黑" panose="020B0503020204020204" pitchFamily="34" charset="-122"/>
                    <a:ea typeface="微软雅黑" panose="020B0503020204020204" pitchFamily="34" charset="-122"/>
                  </a:rPr>
                  <a:t>&lt;10,000”</a:t>
                </a:r>
                <a:r>
                  <a:rPr lang="zh-CN" altLang="en-US" sz="2400" dirty="0">
                    <a:latin typeface="微软雅黑" panose="020B0503020204020204" pitchFamily="34" charset="-122"/>
                    <a:ea typeface="微软雅黑" panose="020B0503020204020204" pitchFamily="34" charset="-122"/>
                  </a:rPr>
                  <a:t>进行分类。</a:t>
                </a:r>
                <a:endParaRPr lang="en-US" altLang="zh-CN" sz="2400" dirty="0" smtClean="0">
                  <a:latin typeface="微软雅黑" panose="020B0503020204020204" pitchFamily="34" charset="-122"/>
                  <a:ea typeface="微软雅黑" panose="020B0503020204020204" pitchFamily="34" charset="-122"/>
                </a:endParaRPr>
              </a:p>
            </p:txBody>
          </p:sp>
        </mc:Choice>
        <mc:Fallback>
          <p:sp>
            <p:nvSpPr>
              <p:cNvPr id="2" name="矩形 1"/>
              <p:cNvSpPr>
                <a:spLocks noRot="1" noChangeAspect="1" noMove="1" noResize="1" noEditPoints="1" noAdjustHandles="1" noChangeArrowheads="1" noChangeShapeType="1" noTextEdit="1"/>
              </p:cNvSpPr>
              <p:nvPr/>
            </p:nvSpPr>
            <p:spPr>
              <a:xfrm>
                <a:off x="1088571" y="1745175"/>
                <a:ext cx="10160000" cy="2677656"/>
              </a:xfrm>
              <a:prstGeom prst="rect">
                <a:avLst/>
              </a:prstGeom>
              <a:blipFill rotWithShape="1">
                <a:blip r:embed="rId2"/>
                <a:stretch>
                  <a:fillRect l="-960" t="-1818" b="-40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6020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1088571" y="1745175"/>
                <a:ext cx="10160000" cy="3046988"/>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5.1.2 </a:t>
                </a:r>
                <a:r>
                  <a:rPr lang="zh-CN" altLang="en-US" sz="2400" b="1" dirty="0">
                    <a:latin typeface="微软雅黑" panose="020B0503020204020204" pitchFamily="34" charset="-122"/>
                    <a:ea typeface="微软雅黑" panose="020B0503020204020204" pitchFamily="34" charset="-122"/>
                  </a:rPr>
                  <a:t>决策树模型的建树</a:t>
                </a:r>
                <a:r>
                  <a:rPr lang="zh-CN" altLang="en-US" sz="2400" b="1" dirty="0" smtClean="0">
                    <a:latin typeface="微软雅黑" panose="020B0503020204020204" pitchFamily="34" charset="-122"/>
                    <a:ea typeface="微软雅黑" panose="020B0503020204020204" pitchFamily="34" charset="-122"/>
                  </a:rPr>
                  <a:t>依据</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补充知识点：</a:t>
                </a:r>
                <a:r>
                  <a:rPr lang="zh-CN" altLang="en-US" sz="2400" b="1" dirty="0" smtClean="0">
                    <a:latin typeface="微软雅黑" panose="020B0503020204020204" pitchFamily="34" charset="-122"/>
                    <a:ea typeface="微软雅黑" panose="020B0503020204020204" pitchFamily="34" charset="-122"/>
                  </a:rPr>
                  <a:t>信息熵</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以之前的例子来解释信息熵的概念与使用，初始样本中有</a:t>
                </a:r>
                <a:r>
                  <a:rPr lang="en-US" altLang="zh-CN" sz="2400" dirty="0">
                    <a:latin typeface="微软雅黑" panose="020B0503020204020204" pitchFamily="34" charset="-122"/>
                    <a:ea typeface="微软雅黑" panose="020B0503020204020204" pitchFamily="34" charset="-122"/>
                  </a:rPr>
                  <a:t>1000</a:t>
                </a:r>
                <a:r>
                  <a:rPr lang="zh-CN" altLang="en-US" sz="2400" dirty="0">
                    <a:latin typeface="微软雅黑" panose="020B0503020204020204" pitchFamily="34" charset="-122"/>
                    <a:ea typeface="微软雅黑" panose="020B0503020204020204" pitchFamily="34" charset="-122"/>
                  </a:rPr>
                  <a:t>个员工，其中已知有</a:t>
                </a:r>
                <a:r>
                  <a:rPr lang="en-US" altLang="zh-CN" sz="2400" dirty="0">
                    <a:latin typeface="微软雅黑" panose="020B0503020204020204" pitchFamily="34" charset="-122"/>
                    <a:ea typeface="微软雅黑" panose="020B0503020204020204" pitchFamily="34" charset="-122"/>
                  </a:rPr>
                  <a:t>400</a:t>
                </a:r>
                <a:r>
                  <a:rPr lang="zh-CN" altLang="en-US" sz="2400" dirty="0">
                    <a:latin typeface="微软雅黑" panose="020B0503020204020204" pitchFamily="34" charset="-122"/>
                    <a:ea typeface="微软雅黑" panose="020B0503020204020204" pitchFamily="34" charset="-122"/>
                  </a:rPr>
                  <a:t>人离职，</a:t>
                </a:r>
                <a:r>
                  <a:rPr lang="en-US" altLang="zh-CN" sz="2400" dirty="0">
                    <a:latin typeface="微软雅黑" panose="020B0503020204020204" pitchFamily="34" charset="-122"/>
                    <a:ea typeface="微软雅黑" panose="020B0503020204020204" pitchFamily="34" charset="-122"/>
                  </a:rPr>
                  <a:t>600</a:t>
                </a:r>
                <a:r>
                  <a:rPr lang="zh-CN" altLang="en-US" sz="2400" dirty="0">
                    <a:latin typeface="微软雅黑" panose="020B0503020204020204" pitchFamily="34" charset="-122"/>
                    <a:ea typeface="微软雅黑" panose="020B0503020204020204" pitchFamily="34" charset="-122"/>
                  </a:rPr>
                  <a:t>人不离职。其划分前该系统的信息熵为</a:t>
                </a:r>
                <a14:m>
                  <m:oMath xmlns:m="http://schemas.openxmlformats.org/officeDocument/2006/math">
                    <m:r>
                      <a:rPr lang="en-US" altLang="zh-CN" sz="2400" i="1">
                        <a:latin typeface="Cambria Math"/>
                        <a:ea typeface="微软雅黑" panose="020B0503020204020204" pitchFamily="34" charset="-122"/>
                      </a:rPr>
                      <m:t>−</m:t>
                    </m:r>
                    <m:d>
                      <m:dPr>
                        <m:ctrlPr>
                          <a:rPr lang="en-US" altLang="zh-CN" sz="2400" i="1">
                            <a:latin typeface="Cambria Math"/>
                            <a:ea typeface="微软雅黑" panose="020B0503020204020204" pitchFamily="34" charset="-122"/>
                          </a:rPr>
                        </m:ctrlPr>
                      </m:dPr>
                      <m:e>
                        <m:r>
                          <a:rPr lang="en-US" altLang="zh-CN" sz="2400" i="1">
                            <a:latin typeface="Cambria Math"/>
                            <a:ea typeface="微软雅黑" panose="020B0503020204020204" pitchFamily="34" charset="-122"/>
                          </a:rPr>
                          <m:t>0.</m:t>
                        </m:r>
                        <m:r>
                          <a:rPr lang="en-US" altLang="zh-CN" sz="2400" b="0" i="1" smtClean="0">
                            <a:latin typeface="Cambria Math"/>
                            <a:ea typeface="微软雅黑" panose="020B0503020204020204" pitchFamily="34" charset="-122"/>
                          </a:rPr>
                          <m:t>4</m:t>
                        </m:r>
                        <m:r>
                          <a:rPr lang="en-US" altLang="zh-CN" sz="2400" i="1">
                            <a:latin typeface="Cambria Math"/>
                            <a:ea typeface="Cambria Math"/>
                          </a:rPr>
                          <m:t>×</m:t>
                        </m:r>
                        <m:func>
                          <m:funcPr>
                            <m:ctrlPr>
                              <a:rPr lang="en-US" altLang="zh-CN" sz="2400" i="1">
                                <a:latin typeface="Cambria Math"/>
                                <a:ea typeface="微软雅黑" panose="020B0503020204020204" pitchFamily="34" charset="-122"/>
                              </a:rPr>
                            </m:ctrlPr>
                          </m:funcPr>
                          <m:fName>
                            <m:sSub>
                              <m:sSubPr>
                                <m:ctrlPr>
                                  <a:rPr lang="en-US" altLang="zh-CN" sz="2400" i="1">
                                    <a:latin typeface="Cambria Math"/>
                                    <a:ea typeface="微软雅黑" panose="020B0503020204020204" pitchFamily="34" charset="-122"/>
                                  </a:rPr>
                                </m:ctrlPr>
                              </m:sSubPr>
                              <m:e>
                                <m:r>
                                  <m:rPr>
                                    <m:sty m:val="p"/>
                                  </m:rPr>
                                  <a:rPr lang="en-US" altLang="zh-CN" sz="2400">
                                    <a:latin typeface="Cambria Math"/>
                                    <a:ea typeface="微软雅黑" panose="020B0503020204020204" pitchFamily="34" charset="-122"/>
                                  </a:rPr>
                                  <m:t>log</m:t>
                                </m:r>
                              </m:e>
                              <m:sub>
                                <m:r>
                                  <a:rPr lang="en-US" altLang="zh-CN" sz="2400" i="1">
                                    <a:latin typeface="Cambria Math"/>
                                    <a:ea typeface="微软雅黑" panose="020B0503020204020204" pitchFamily="34" charset="-122"/>
                                  </a:rPr>
                                  <m:t>2</m:t>
                                </m:r>
                              </m:sub>
                            </m:sSub>
                          </m:fName>
                          <m:e>
                            <m:d>
                              <m:dPr>
                                <m:ctrlPr>
                                  <a:rPr lang="en-US" altLang="zh-CN" sz="2400" i="1">
                                    <a:latin typeface="Cambria Math"/>
                                    <a:ea typeface="微软雅黑" panose="020B0503020204020204" pitchFamily="34" charset="-122"/>
                                  </a:rPr>
                                </m:ctrlPr>
                              </m:dPr>
                              <m:e>
                                <m:r>
                                  <a:rPr lang="en-US" altLang="zh-CN" sz="2400" i="1">
                                    <a:latin typeface="Cambria Math"/>
                                    <a:ea typeface="微软雅黑" panose="020B0503020204020204" pitchFamily="34" charset="-122"/>
                                  </a:rPr>
                                  <m:t>0.</m:t>
                                </m:r>
                                <m:r>
                                  <a:rPr lang="en-US" altLang="zh-CN" sz="2400" b="0" i="1" smtClean="0">
                                    <a:latin typeface="Cambria Math"/>
                                    <a:ea typeface="微软雅黑" panose="020B0503020204020204" pitchFamily="34" charset="-122"/>
                                  </a:rPr>
                                  <m:t>4</m:t>
                                </m:r>
                              </m:e>
                            </m:d>
                            <m:r>
                              <a:rPr lang="en-US" altLang="zh-CN" sz="2400" i="1">
                                <a:latin typeface="Cambria Math"/>
                                <a:ea typeface="微软雅黑" panose="020B0503020204020204" pitchFamily="34" charset="-122"/>
                              </a:rPr>
                              <m:t> </m:t>
                            </m:r>
                          </m:e>
                        </m:func>
                        <m:r>
                          <a:rPr lang="en-US" altLang="zh-CN" sz="2400" i="1">
                            <a:latin typeface="Cambria Math"/>
                            <a:ea typeface="微软雅黑" panose="020B0503020204020204" pitchFamily="34" charset="-122"/>
                          </a:rPr>
                          <m:t>+0.</m:t>
                        </m:r>
                        <m:r>
                          <a:rPr lang="en-US" altLang="zh-CN" sz="2400" b="0" i="1" smtClean="0">
                            <a:latin typeface="Cambria Math"/>
                            <a:ea typeface="微软雅黑" panose="020B0503020204020204" pitchFamily="34" charset="-122"/>
                          </a:rPr>
                          <m:t>6</m:t>
                        </m:r>
                        <m:r>
                          <a:rPr lang="en-US" altLang="zh-CN" sz="2400" i="1">
                            <a:latin typeface="Cambria Math"/>
                            <a:ea typeface="Cambria Math"/>
                          </a:rPr>
                          <m:t>×</m:t>
                        </m:r>
                        <m:func>
                          <m:funcPr>
                            <m:ctrlPr>
                              <a:rPr lang="en-US" altLang="zh-CN" sz="2400" i="1">
                                <a:latin typeface="Cambria Math"/>
                                <a:ea typeface="微软雅黑" panose="020B0503020204020204" pitchFamily="34" charset="-122"/>
                              </a:rPr>
                            </m:ctrlPr>
                          </m:funcPr>
                          <m:fName>
                            <m:sSub>
                              <m:sSubPr>
                                <m:ctrlPr>
                                  <a:rPr lang="en-US" altLang="zh-CN" sz="2400" i="1">
                                    <a:latin typeface="Cambria Math"/>
                                    <a:ea typeface="微软雅黑" panose="020B0503020204020204" pitchFamily="34" charset="-122"/>
                                  </a:rPr>
                                </m:ctrlPr>
                              </m:sSubPr>
                              <m:e>
                                <m:r>
                                  <m:rPr>
                                    <m:sty m:val="p"/>
                                  </m:rPr>
                                  <a:rPr lang="en-US" altLang="zh-CN" sz="2400">
                                    <a:latin typeface="Cambria Math"/>
                                    <a:ea typeface="微软雅黑" panose="020B0503020204020204" pitchFamily="34" charset="-122"/>
                                  </a:rPr>
                                  <m:t>log</m:t>
                                </m:r>
                              </m:e>
                              <m:sub>
                                <m:r>
                                  <a:rPr lang="en-US" altLang="zh-CN" sz="2400" i="1">
                                    <a:latin typeface="Cambria Math"/>
                                    <a:ea typeface="微软雅黑" panose="020B0503020204020204" pitchFamily="34" charset="-122"/>
                                  </a:rPr>
                                  <m:t>2</m:t>
                                </m:r>
                              </m:sub>
                            </m:sSub>
                          </m:fName>
                          <m:e>
                            <m:d>
                              <m:dPr>
                                <m:ctrlPr>
                                  <a:rPr lang="en-US" altLang="zh-CN" sz="2400" i="1">
                                    <a:latin typeface="Cambria Math"/>
                                    <a:ea typeface="微软雅黑" panose="020B0503020204020204" pitchFamily="34" charset="-122"/>
                                  </a:rPr>
                                </m:ctrlPr>
                              </m:dPr>
                              <m:e>
                                <m:r>
                                  <a:rPr lang="en-US" altLang="zh-CN" sz="2400" i="1">
                                    <a:latin typeface="Cambria Math"/>
                                    <a:ea typeface="微软雅黑" panose="020B0503020204020204" pitchFamily="34" charset="-122"/>
                                  </a:rPr>
                                  <m:t>0.</m:t>
                                </m:r>
                                <m:r>
                                  <a:rPr lang="en-US" altLang="zh-CN" sz="2400" b="0" i="1" smtClean="0">
                                    <a:latin typeface="Cambria Math"/>
                                    <a:ea typeface="微软雅黑" panose="020B0503020204020204" pitchFamily="34" charset="-122"/>
                                  </a:rPr>
                                  <m:t>6</m:t>
                                </m:r>
                              </m:e>
                            </m:d>
                          </m:e>
                        </m:func>
                      </m:e>
                    </m:d>
                    <m:r>
                      <a:rPr lang="en-US" altLang="zh-CN" sz="2400" b="0" i="1" smtClean="0">
                        <a:latin typeface="Cambria Math"/>
                        <a:ea typeface="微软雅黑" panose="020B0503020204020204" pitchFamily="34" charset="-122"/>
                      </a:rPr>
                      <m:t>=0.97</m:t>
                    </m:r>
                  </m:oMath>
                </a14:m>
                <a:r>
                  <a:rPr lang="zh-CN" altLang="en-US" sz="2400" dirty="0">
                    <a:latin typeface="微软雅黑" panose="020B0503020204020204" pitchFamily="34" charset="-122"/>
                    <a:ea typeface="微软雅黑" panose="020B0503020204020204" pitchFamily="34" charset="-122"/>
                  </a:rPr>
                  <a:t>，可见混乱程度较高，下面采用两种不同的划分方式来决定初始节点</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根据</a:t>
                </a:r>
                <a:r>
                  <a:rPr lang="zh-CN" altLang="en-US" sz="2400" dirty="0">
                    <a:latin typeface="微软雅黑" panose="020B0503020204020204" pitchFamily="34" charset="-122"/>
                    <a:ea typeface="微软雅黑" panose="020B0503020204020204" pitchFamily="34" charset="-122"/>
                  </a:rPr>
                  <a:t>“曾经离职”进行</a:t>
                </a:r>
                <a:r>
                  <a:rPr lang="zh-CN" altLang="en-US" sz="2400" dirty="0" smtClean="0">
                    <a:latin typeface="微软雅黑" panose="020B0503020204020204" pitchFamily="34" charset="-122"/>
                    <a:ea typeface="微软雅黑" panose="020B0503020204020204" pitchFamily="34" charset="-122"/>
                  </a:rPr>
                  <a:t>分类</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根据</a:t>
                </a:r>
                <a:r>
                  <a:rPr lang="zh-CN" altLang="en-US" sz="2400" dirty="0">
                    <a:latin typeface="微软雅黑" panose="020B0503020204020204" pitchFamily="34" charset="-122"/>
                    <a:ea typeface="微软雅黑" panose="020B0503020204020204" pitchFamily="34" charset="-122"/>
                  </a:rPr>
                  <a:t>“收入</a:t>
                </a:r>
                <a:r>
                  <a:rPr lang="en-US" altLang="zh-CN" sz="2400" dirty="0">
                    <a:latin typeface="微软雅黑" panose="020B0503020204020204" pitchFamily="34" charset="-122"/>
                    <a:ea typeface="微软雅黑" panose="020B0503020204020204" pitchFamily="34" charset="-122"/>
                  </a:rPr>
                  <a:t>&lt;10,000”</a:t>
                </a:r>
                <a:r>
                  <a:rPr lang="zh-CN" altLang="en-US" sz="2400" dirty="0">
                    <a:latin typeface="微软雅黑" panose="020B0503020204020204" pitchFamily="34" charset="-122"/>
                    <a:ea typeface="微软雅黑" panose="020B0503020204020204" pitchFamily="34" charset="-122"/>
                  </a:rPr>
                  <a:t>进行</a:t>
                </a:r>
                <a:r>
                  <a:rPr lang="zh-CN" altLang="en-US" sz="2400" dirty="0" smtClean="0">
                    <a:latin typeface="微软雅黑" panose="020B0503020204020204" pitchFamily="34" charset="-122"/>
                    <a:ea typeface="微软雅黑" panose="020B0503020204020204" pitchFamily="34" charset="-122"/>
                  </a:rPr>
                  <a:t>分类</a:t>
                </a:r>
                <a:endParaRPr lang="en-US" altLang="zh-CN" sz="2400" dirty="0" smtClean="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1088571" y="1745175"/>
                <a:ext cx="10160000" cy="3046988"/>
              </a:xfrm>
              <a:prstGeom prst="rect">
                <a:avLst/>
              </a:prstGeom>
              <a:blipFill rotWithShape="1">
                <a:blip r:embed="rId2"/>
                <a:stretch>
                  <a:fillRect l="-960" t="-1600" b="-3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22357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088571" y="1745175"/>
            <a:ext cx="10160000" cy="156966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5.1.2 </a:t>
            </a:r>
            <a:r>
              <a:rPr lang="zh-CN" altLang="en-US" sz="2400" b="1" dirty="0">
                <a:latin typeface="微软雅黑" panose="020B0503020204020204" pitchFamily="34" charset="-122"/>
                <a:ea typeface="微软雅黑" panose="020B0503020204020204" pitchFamily="34" charset="-122"/>
              </a:rPr>
              <a:t>决策树模型的建树</a:t>
            </a:r>
            <a:r>
              <a:rPr lang="zh-CN" altLang="en-US" sz="2400" b="1" dirty="0" smtClean="0">
                <a:latin typeface="微软雅黑" panose="020B0503020204020204" pitchFamily="34" charset="-122"/>
                <a:ea typeface="微软雅黑" panose="020B0503020204020204" pitchFamily="34" charset="-122"/>
              </a:rPr>
              <a:t>依据</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补充知识点：</a:t>
            </a:r>
            <a:r>
              <a:rPr lang="zh-CN" altLang="en-US" sz="2400" b="1" dirty="0" smtClean="0">
                <a:latin typeface="微软雅黑" panose="020B0503020204020204" pitchFamily="34" charset="-122"/>
                <a:ea typeface="微软雅黑" panose="020B0503020204020204" pitchFamily="34" charset="-122"/>
              </a:rPr>
              <a:t>信息熵</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方式</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：以“曾经离职”为初始节点进行划分，如下图所示，划分后的信息熵为</a:t>
            </a:r>
            <a:r>
              <a:rPr lang="en-US" altLang="zh-CN" sz="2400" dirty="0">
                <a:latin typeface="微软雅黑" panose="020B0503020204020204" pitchFamily="34" charset="-122"/>
                <a:ea typeface="微软雅黑" panose="020B0503020204020204" pitchFamily="34" charset="-122"/>
              </a:rPr>
              <a:t>0.65</a:t>
            </a:r>
            <a:r>
              <a:rPr lang="zh-CN" altLang="en-US" sz="2400" dirty="0">
                <a:latin typeface="微软雅黑" panose="020B0503020204020204" pitchFamily="34" charset="-122"/>
                <a:ea typeface="微软雅黑" panose="020B0503020204020204" pitchFamily="34" charset="-122"/>
              </a:rPr>
              <a:t>，熵增益或者说信息增益为</a:t>
            </a:r>
            <a:r>
              <a:rPr lang="en-US" altLang="zh-CN" sz="2400" dirty="0">
                <a:latin typeface="微软雅黑" panose="020B0503020204020204" pitchFamily="34" charset="-122"/>
                <a:ea typeface="微软雅黑" panose="020B0503020204020204" pitchFamily="34" charset="-122"/>
              </a:rPr>
              <a:t>0.32</a:t>
            </a:r>
            <a:r>
              <a:rPr lang="zh-CN" altLang="en-US" sz="2400" dirty="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8998" y="3314835"/>
            <a:ext cx="9354004" cy="3381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7468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088571" y="1745175"/>
            <a:ext cx="10160000" cy="156966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5.1.2 </a:t>
            </a:r>
            <a:r>
              <a:rPr lang="zh-CN" altLang="en-US" sz="2400" b="1" dirty="0">
                <a:latin typeface="微软雅黑" panose="020B0503020204020204" pitchFamily="34" charset="-122"/>
                <a:ea typeface="微软雅黑" panose="020B0503020204020204" pitchFamily="34" charset="-122"/>
              </a:rPr>
              <a:t>决策树模型的建树</a:t>
            </a:r>
            <a:r>
              <a:rPr lang="zh-CN" altLang="en-US" sz="2400" b="1" dirty="0" smtClean="0">
                <a:latin typeface="微软雅黑" panose="020B0503020204020204" pitchFamily="34" charset="-122"/>
                <a:ea typeface="微软雅黑" panose="020B0503020204020204" pitchFamily="34" charset="-122"/>
              </a:rPr>
              <a:t>依据</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补充知识点：</a:t>
            </a:r>
            <a:r>
              <a:rPr lang="zh-CN" altLang="en-US" sz="2400" b="1" dirty="0" smtClean="0">
                <a:latin typeface="微软雅黑" panose="020B0503020204020204" pitchFamily="34" charset="-122"/>
                <a:ea typeface="微软雅黑" panose="020B0503020204020204" pitchFamily="34" charset="-122"/>
              </a:rPr>
              <a:t>信息熵</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方式</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：以“收入</a:t>
            </a:r>
            <a:r>
              <a:rPr lang="en-US" altLang="zh-CN" sz="2400" dirty="0">
                <a:latin typeface="微软雅黑" panose="020B0503020204020204" pitchFamily="34" charset="-122"/>
                <a:ea typeface="微软雅黑" panose="020B0503020204020204" pitchFamily="34" charset="-122"/>
              </a:rPr>
              <a:t>&lt;10,000”</a:t>
            </a:r>
            <a:r>
              <a:rPr lang="zh-CN" altLang="en-US" sz="2400" dirty="0">
                <a:latin typeface="微软雅黑" panose="020B0503020204020204" pitchFamily="34" charset="-122"/>
                <a:ea typeface="微软雅黑" panose="020B0503020204020204" pitchFamily="34" charset="-122"/>
              </a:rPr>
              <a:t>为初始节点进行划分，如下图所示，划分后的基尼系数为</a:t>
            </a:r>
            <a:r>
              <a:rPr lang="en-US" altLang="zh-CN" sz="2400" dirty="0">
                <a:latin typeface="微软雅黑" panose="020B0503020204020204" pitchFamily="34" charset="-122"/>
                <a:ea typeface="微软雅黑" panose="020B0503020204020204" pitchFamily="34" charset="-122"/>
              </a:rPr>
              <a:t>0.96</a:t>
            </a:r>
            <a:r>
              <a:rPr lang="zh-CN" altLang="en-US" sz="2400" dirty="0">
                <a:latin typeface="微软雅黑" panose="020B0503020204020204" pitchFamily="34" charset="-122"/>
                <a:ea typeface="微软雅黑" panose="020B0503020204020204" pitchFamily="34" charset="-122"/>
              </a:rPr>
              <a:t>，熵增益或者说信息增益为</a:t>
            </a:r>
            <a:r>
              <a:rPr lang="en-US" altLang="zh-CN" sz="2400" dirty="0">
                <a:latin typeface="微软雅黑" panose="020B0503020204020204" pitchFamily="34" charset="-122"/>
                <a:ea typeface="微软雅黑" panose="020B0503020204020204" pitchFamily="34" charset="-122"/>
              </a:rPr>
              <a:t>0.046</a:t>
            </a:r>
            <a:r>
              <a:rPr lang="zh-CN" altLang="en-US" sz="2400" dirty="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pic>
        <p:nvPicPr>
          <p:cNvPr id="12290" name="Picture 2" descr="https://uploader.shimo.im/f/SIQUoYa2Q4wGxhDz.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625" y="3314835"/>
            <a:ext cx="9302750" cy="3434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9455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088571" y="1745175"/>
            <a:ext cx="10160000" cy="3785652"/>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5.1.2 </a:t>
            </a:r>
            <a:r>
              <a:rPr lang="zh-CN" altLang="en-US" sz="2400" b="1" dirty="0">
                <a:latin typeface="微软雅黑" panose="020B0503020204020204" pitchFamily="34" charset="-122"/>
                <a:ea typeface="微软雅黑" panose="020B0503020204020204" pitchFamily="34" charset="-122"/>
              </a:rPr>
              <a:t>决策树模型的建树</a:t>
            </a:r>
            <a:r>
              <a:rPr lang="zh-CN" altLang="en-US" sz="2400" b="1" dirty="0" smtClean="0">
                <a:latin typeface="微软雅黑" panose="020B0503020204020204" pitchFamily="34" charset="-122"/>
                <a:ea typeface="微软雅黑" panose="020B0503020204020204" pitchFamily="34" charset="-122"/>
              </a:rPr>
              <a:t>依据</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补充知识点：</a:t>
            </a:r>
            <a:r>
              <a:rPr lang="zh-CN" altLang="en-US" sz="2400" b="1" dirty="0" smtClean="0">
                <a:latin typeface="微软雅黑" panose="020B0503020204020204" pitchFamily="34" charset="-122"/>
                <a:ea typeface="微软雅黑" panose="020B0503020204020204" pitchFamily="34" charset="-122"/>
              </a:rPr>
              <a:t>信息熵</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根据方式</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划分后的信息增益为</a:t>
            </a:r>
            <a:r>
              <a:rPr lang="en-US" altLang="zh-CN" sz="2400" dirty="0">
                <a:latin typeface="微软雅黑" panose="020B0503020204020204" pitchFamily="34" charset="-122"/>
                <a:ea typeface="微软雅黑" panose="020B0503020204020204" pitchFamily="34" charset="-122"/>
              </a:rPr>
              <a:t>0.32</a:t>
            </a:r>
            <a:r>
              <a:rPr lang="zh-CN" altLang="en-US" sz="2400" dirty="0">
                <a:latin typeface="微软雅黑" panose="020B0503020204020204" pitchFamily="34" charset="-122"/>
                <a:ea typeface="微软雅黑" panose="020B0503020204020204" pitchFamily="34" charset="-122"/>
              </a:rPr>
              <a:t>，大于根据方式</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划分后的信息增益</a:t>
            </a:r>
            <a:r>
              <a:rPr lang="en-US" altLang="zh-CN" sz="2400" dirty="0">
                <a:latin typeface="微软雅黑" panose="020B0503020204020204" pitchFamily="34" charset="-122"/>
                <a:ea typeface="微软雅黑" panose="020B0503020204020204" pitchFamily="34" charset="-122"/>
              </a:rPr>
              <a:t>0.046</a:t>
            </a:r>
            <a:r>
              <a:rPr lang="zh-CN" altLang="en-US" sz="2400" dirty="0">
                <a:latin typeface="微软雅黑" panose="020B0503020204020204" pitchFamily="34" charset="-122"/>
                <a:ea typeface="微软雅黑" panose="020B0503020204020204" pitchFamily="34" charset="-122"/>
              </a:rPr>
              <a:t>，因此我们选择根据方式</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来进行决策树的划分，这样能更好的降低系统的混乱程度，从而进行更加合理的分类。这个和之前用基尼系数来计算的最终结论都是一样的。</a:t>
            </a: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在决策树模型搭建中，因为基尼系数涉及是平方运算，而信息熵涉及的则是复杂的一点的</a:t>
            </a:r>
            <a:r>
              <a:rPr lang="en-US" altLang="zh-CN" sz="2400" dirty="0">
                <a:latin typeface="微软雅黑" panose="020B0503020204020204" pitchFamily="34" charset="-122"/>
                <a:ea typeface="微软雅黑" panose="020B0503020204020204" pitchFamily="34" charset="-122"/>
              </a:rPr>
              <a:t>log</a:t>
            </a:r>
            <a:r>
              <a:rPr lang="zh-CN" altLang="en-US" sz="2400" dirty="0">
                <a:latin typeface="微软雅黑" panose="020B0503020204020204" pitchFamily="34" charset="-122"/>
                <a:ea typeface="微软雅黑" panose="020B0503020204020204" pitchFamily="34" charset="-122"/>
              </a:rPr>
              <a:t>对数函数运算，因此目前决策树模型默认使用基尼系数来进行运算，这样运算速度会较快。</a:t>
            </a:r>
            <a:endParaRPr lang="en-US" altLang="zh-CN" sz="24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42326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088571" y="1745175"/>
            <a:ext cx="10160000" cy="193899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5.1.3 </a:t>
            </a:r>
            <a:r>
              <a:rPr lang="zh-CN" altLang="en-US" sz="2400" b="1" dirty="0">
                <a:latin typeface="微软雅黑" panose="020B0503020204020204" pitchFamily="34" charset="-122"/>
                <a:ea typeface="微软雅黑" panose="020B0503020204020204" pitchFamily="34" charset="-122"/>
              </a:rPr>
              <a:t>决策树模型的代码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决策树模型既可以做分类分析（即预测分类变量值），也可以做回归分析（即预测连续变量值</a:t>
            </a:r>
            <a:r>
              <a:rPr lang="zh-CN" altLang="en-US" sz="2400" dirty="0" smtClean="0">
                <a:latin typeface="微软雅黑" panose="020B0503020204020204" pitchFamily="34" charset="-122"/>
                <a:ea typeface="微软雅黑" panose="020B0503020204020204" pitchFamily="34" charset="-122"/>
              </a:rPr>
              <a:t>），分别</a:t>
            </a:r>
            <a:r>
              <a:rPr lang="zh-CN" altLang="en-US" sz="2400" dirty="0">
                <a:latin typeface="微软雅黑" panose="020B0503020204020204" pitchFamily="34" charset="-122"/>
                <a:ea typeface="微软雅黑" panose="020B0503020204020204" pitchFamily="34" charset="-122"/>
              </a:rPr>
              <a:t>对应的模型为分类决策树模型（</a:t>
            </a:r>
            <a:r>
              <a:rPr lang="en-US" altLang="zh-CN" sz="2400" dirty="0" err="1">
                <a:latin typeface="微软雅黑" panose="020B0503020204020204" pitchFamily="34" charset="-122"/>
                <a:ea typeface="微软雅黑" panose="020B0503020204020204" pitchFamily="34" charset="-122"/>
              </a:rPr>
              <a:t>DecisionTreeClassifier</a:t>
            </a:r>
            <a:r>
              <a:rPr lang="zh-CN" altLang="en-US" sz="2400" dirty="0">
                <a:latin typeface="微软雅黑" panose="020B0503020204020204" pitchFamily="34" charset="-122"/>
                <a:ea typeface="微软雅黑" panose="020B0503020204020204" pitchFamily="34" charset="-122"/>
              </a:rPr>
              <a:t>）及回归决策树模型（</a:t>
            </a:r>
            <a:r>
              <a:rPr lang="en-US" altLang="zh-CN" sz="2400" dirty="0" err="1">
                <a:latin typeface="微软雅黑" panose="020B0503020204020204" pitchFamily="34" charset="-122"/>
                <a:ea typeface="微软雅黑" panose="020B0503020204020204" pitchFamily="34" charset="-122"/>
              </a:rPr>
              <a:t>DecisionTreeRegressor</a:t>
            </a:r>
            <a:r>
              <a:rPr lang="zh-CN" altLang="en-US" sz="2400" dirty="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4304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088571" y="1745175"/>
            <a:ext cx="10160000" cy="4893647"/>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5.1.3 </a:t>
            </a:r>
            <a:r>
              <a:rPr lang="zh-CN" altLang="en-US" sz="2400" b="1" dirty="0">
                <a:latin typeface="微软雅黑" panose="020B0503020204020204" pitchFamily="34" charset="-122"/>
                <a:ea typeface="微软雅黑" panose="020B0503020204020204" pitchFamily="34" charset="-122"/>
              </a:rPr>
              <a:t>决策树模型的代码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分类决策树模型（</a:t>
            </a:r>
            <a:r>
              <a:rPr lang="en-US" altLang="zh-CN" sz="2400" dirty="0" err="1" smtClean="0">
                <a:latin typeface="微软雅黑" panose="020B0503020204020204" pitchFamily="34" charset="-122"/>
                <a:ea typeface="微软雅黑" panose="020B0503020204020204" pitchFamily="34" charset="-122"/>
              </a:rPr>
              <a:t>DecisionTreeClassifier</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分类</a:t>
            </a:r>
            <a:r>
              <a:rPr lang="zh-CN" altLang="en-US" sz="2400" dirty="0">
                <a:latin typeface="微软雅黑" panose="020B0503020204020204" pitchFamily="34" charset="-122"/>
                <a:ea typeface="微软雅黑" panose="020B0503020204020204" pitchFamily="34" charset="-122"/>
              </a:rPr>
              <a:t>决策树模型简单代码演示如下所示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运行结果为</a:t>
            </a:r>
            <a:r>
              <a:rPr lang="en-US" altLang="zh-CN" sz="2400" dirty="0" smtClean="0">
                <a:latin typeface="微软雅黑" panose="020B0503020204020204" pitchFamily="34" charset="-122"/>
                <a:ea typeface="微软雅黑" panose="020B0503020204020204" pitchFamily="34" charset="-122"/>
              </a:rPr>
              <a:t>0</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7844" y="2945504"/>
            <a:ext cx="5316311" cy="28875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00889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016000" y="1745175"/>
            <a:ext cx="10160000" cy="2677656"/>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5.1.3 </a:t>
            </a:r>
            <a:r>
              <a:rPr lang="zh-CN" altLang="en-US" sz="2400" b="1" dirty="0">
                <a:latin typeface="微软雅黑" panose="020B0503020204020204" pitchFamily="34" charset="-122"/>
                <a:ea typeface="微软雅黑" panose="020B0503020204020204" pitchFamily="34" charset="-122"/>
              </a:rPr>
              <a:t>决策树模型的代码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分类决策树模型（</a:t>
            </a:r>
            <a:r>
              <a:rPr lang="en-US" altLang="zh-CN" sz="2400" dirty="0" err="1" smtClean="0">
                <a:latin typeface="微软雅黑" panose="020B0503020204020204" pitchFamily="34" charset="-122"/>
                <a:ea typeface="微软雅黑" panose="020B0503020204020204" pitchFamily="34" charset="-122"/>
              </a:rPr>
              <a:t>DecisionTreeClassifier</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如果要同时预测多个数据，则可以写成如下形式：</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预测结果如下：</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3018" y="3084003"/>
            <a:ext cx="6305964" cy="685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8670" y="4422831"/>
            <a:ext cx="1614657" cy="8168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97585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088571" y="1745175"/>
            <a:ext cx="5080000" cy="1569660"/>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5.1.3 </a:t>
            </a:r>
            <a:r>
              <a:rPr lang="zh-CN" altLang="en-US" sz="2400" b="1" dirty="0">
                <a:latin typeface="微软雅黑" panose="020B0503020204020204" pitchFamily="34" charset="-122"/>
                <a:ea typeface="微软雅黑" panose="020B0503020204020204" pitchFamily="34" charset="-122"/>
              </a:rPr>
              <a:t>决策树模型的代码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为方便大家理解，利用</a:t>
            </a:r>
            <a:r>
              <a:rPr lang="en-US" altLang="zh-CN" sz="2400" dirty="0">
                <a:latin typeface="微软雅黑" panose="020B0503020204020204" pitchFamily="34" charset="-122"/>
                <a:ea typeface="微软雅黑" panose="020B0503020204020204" pitchFamily="34" charset="-122"/>
              </a:rPr>
              <a:t>5.2.3</a:t>
            </a:r>
            <a:r>
              <a:rPr lang="zh-CN" altLang="en-US" sz="2400" dirty="0">
                <a:latin typeface="微软雅黑" panose="020B0503020204020204" pitchFamily="34" charset="-122"/>
                <a:ea typeface="微软雅黑" panose="020B0503020204020204" pitchFamily="34" charset="-122"/>
              </a:rPr>
              <a:t>节将讲到的决策树可视化技巧将决策树可视化，如下图所示：</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45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3721" y="1745175"/>
            <a:ext cx="4514850" cy="500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3446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2308324"/>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en-US" altLang="zh-CN" sz="2400" dirty="0" err="1" smtClean="0">
                <a:latin typeface="微软雅黑" panose="020B0503020204020204" pitchFamily="34" charset="-122"/>
                <a:ea typeface="微软雅黑" panose="020B0503020204020204" pitchFamily="34" charset="-122"/>
              </a:rPr>
              <a:t>random_state</a:t>
            </a:r>
            <a:r>
              <a:rPr lang="zh-CN" altLang="en-US" sz="2400" dirty="0">
                <a:latin typeface="微软雅黑" panose="020B0503020204020204" pitchFamily="34" charset="-122"/>
                <a:ea typeface="微软雅黑" panose="020B0503020204020204" pitchFamily="34" charset="-122"/>
              </a:rPr>
              <a:t>参数的作用</a:t>
            </a:r>
            <a:r>
              <a:rPr lang="zh-CN" altLang="en-US" sz="2400" dirty="0" smtClean="0">
                <a:latin typeface="微软雅黑" panose="020B0503020204020204" pitchFamily="34" charset="-122"/>
                <a:ea typeface="微软雅黑" panose="020B0503020204020204" pitchFamily="34" charset="-122"/>
              </a:rPr>
              <a:t>解释</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在引入决策树模型的时候，我们设置了</a:t>
            </a:r>
            <a:r>
              <a:rPr lang="en-US" altLang="zh-CN" sz="2400" dirty="0" err="1">
                <a:latin typeface="微软雅黑" panose="020B0503020204020204" pitchFamily="34" charset="-122"/>
                <a:ea typeface="微软雅黑" panose="020B0503020204020204" pitchFamily="34" charset="-122"/>
              </a:rPr>
              <a:t>random_state</a:t>
            </a:r>
            <a:r>
              <a:rPr lang="zh-CN" altLang="en-US" sz="2400" dirty="0">
                <a:latin typeface="微软雅黑" panose="020B0503020204020204" pitchFamily="34" charset="-122"/>
                <a:ea typeface="微软雅黑" panose="020B0503020204020204" pitchFamily="34" charset="-122"/>
              </a:rPr>
              <a:t>随机状态参数，设置这个参数的原因是，决策树模型会优先选择使整个系统基尼系数下降最大的划分方式来进行节点划分，但是有可能（尤其当数据量较少的时候），根据不同的划分方式获得的基尼系数下降是一样的</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105941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88572" y="1662000"/>
            <a:ext cx="10014857" cy="193899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5.1.1 </a:t>
            </a:r>
            <a:r>
              <a:rPr lang="zh-CN" altLang="en-US" sz="2400" b="1" dirty="0">
                <a:latin typeface="微软雅黑" panose="020B0503020204020204" pitchFamily="34" charset="-122"/>
                <a:ea typeface="微软雅黑" panose="020B0503020204020204" pitchFamily="34" charset="-122"/>
              </a:rPr>
              <a:t>决策树模型简介</a:t>
            </a:r>
            <a:endParaRPr lang="zh-CN" altLang="en-US"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下</a:t>
            </a:r>
            <a:r>
              <a:rPr lang="zh-CN" altLang="en-US" sz="2400" dirty="0">
                <a:latin typeface="微软雅黑" panose="020B0503020204020204" pitchFamily="34" charset="-122"/>
                <a:ea typeface="微软雅黑" panose="020B0503020204020204" pitchFamily="34" charset="-122"/>
              </a:rPr>
              <a:t>图所示为一个典型的决策树模型：员工离职预测模型的简单演示。该决策树首先判断员工满意度是否小于</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，答案为“是”则认为该员工会离职，答案为“否”则接着判断其收入是否小于</a:t>
            </a:r>
            <a:r>
              <a:rPr lang="en-US" altLang="zh-CN" sz="2400" dirty="0">
                <a:latin typeface="微软雅黑" panose="020B0503020204020204" pitchFamily="34" charset="-122"/>
                <a:ea typeface="微软雅黑" panose="020B0503020204020204" pitchFamily="34" charset="-122"/>
              </a:rPr>
              <a:t>10,000</a:t>
            </a:r>
            <a:r>
              <a:rPr lang="zh-CN" altLang="en-US" sz="2400" dirty="0">
                <a:latin typeface="微软雅黑" panose="020B0503020204020204" pitchFamily="34" charset="-122"/>
                <a:ea typeface="微软雅黑" panose="020B0503020204020204" pitchFamily="34" charset="-122"/>
              </a:rPr>
              <a:t>元，答案为“是”则认为该员工会离职，答案为“否”则认为该员工不会离职。</a:t>
            </a:r>
          </a:p>
        </p:txBody>
      </p:sp>
      <p:pic>
        <p:nvPicPr>
          <p:cNvPr id="1026" name="Picture 2" descr="https://uploader.shimo.im/f/Dr9GumvwCMIadW3g.png!original"/>
          <p:cNvPicPr>
            <a:picLocks noChangeAspect="1" noChangeArrowheads="1"/>
          </p:cNvPicPr>
          <p:nvPr/>
        </p:nvPicPr>
        <p:blipFill rotWithShape="1">
          <a:blip r:embed="rId2">
            <a:extLst>
              <a:ext uri="{28A0092B-C50C-407E-A947-70E740481C1C}">
                <a14:useLocalDpi xmlns:a14="http://schemas.microsoft.com/office/drawing/2010/main" val="0"/>
              </a:ext>
            </a:extLst>
          </a:blip>
          <a:srcRect l="16641" t="6215" r="5193" b="10369"/>
          <a:stretch/>
        </p:blipFill>
        <p:spPr bwMode="auto">
          <a:xfrm>
            <a:off x="3222171" y="3606853"/>
            <a:ext cx="5747657" cy="2931887"/>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568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a:t>
            </a:r>
            <a:r>
              <a:rPr lang="zh-CN" altLang="en-US" sz="2400" b="1" dirty="0" smtClean="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
            </a:r>
            <a:br>
              <a:rPr lang="en-US" altLang="zh-CN" sz="2400" b="1" dirty="0" smtClean="0">
                <a:latin typeface="微软雅黑" panose="020B0503020204020204" pitchFamily="34" charset="-122"/>
                <a:ea typeface="微软雅黑" panose="020B0503020204020204" pitchFamily="34" charset="-122"/>
              </a:rPr>
            </a:br>
            <a:r>
              <a:rPr lang="en-US" altLang="zh-CN" sz="2400" dirty="0" smtClean="0">
                <a:latin typeface="微软雅黑" panose="020B0503020204020204" pitchFamily="34" charset="-122"/>
                <a:ea typeface="微软雅黑" panose="020B0503020204020204" pitchFamily="34" charset="-122"/>
              </a:rPr>
              <a:t>(1) </a:t>
            </a:r>
            <a:r>
              <a:rPr lang="en-US" altLang="zh-CN" sz="2400" dirty="0" err="1" smtClean="0">
                <a:latin typeface="微软雅黑" panose="020B0503020204020204" pitchFamily="34" charset="-122"/>
                <a:ea typeface="微软雅黑" panose="020B0503020204020204" pitchFamily="34" charset="-122"/>
              </a:rPr>
              <a:t>random_state</a:t>
            </a:r>
            <a:r>
              <a:rPr lang="zh-CN" altLang="en-US" sz="2400" dirty="0">
                <a:latin typeface="微软雅黑" panose="020B0503020204020204" pitchFamily="34" charset="-122"/>
                <a:ea typeface="微软雅黑" panose="020B0503020204020204" pitchFamily="34" charset="-122"/>
              </a:rPr>
              <a:t>参数的作用</a:t>
            </a:r>
            <a:r>
              <a:rPr lang="zh-CN" altLang="en-US" sz="2400" dirty="0" smtClean="0">
                <a:latin typeface="微软雅黑" panose="020B0503020204020204" pitchFamily="34" charset="-122"/>
                <a:ea typeface="微软雅黑" panose="020B0503020204020204" pitchFamily="34" charset="-122"/>
              </a:rPr>
              <a:t>解释</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下</a:t>
            </a:r>
            <a:r>
              <a:rPr lang="zh-CN" altLang="en-US" sz="2400" dirty="0">
                <a:latin typeface="微软雅黑" panose="020B0503020204020204" pitchFamily="34" charset="-122"/>
                <a:ea typeface="微软雅黑" panose="020B0503020204020204" pitchFamily="34" charset="-122"/>
              </a:rPr>
              <a:t>图所示为不设置</a:t>
            </a:r>
            <a:r>
              <a:rPr lang="en-US" altLang="zh-CN" sz="2400" dirty="0" err="1">
                <a:latin typeface="微软雅黑" panose="020B0503020204020204" pitchFamily="34" charset="-122"/>
                <a:ea typeface="微软雅黑" panose="020B0503020204020204" pitchFamily="34" charset="-122"/>
              </a:rPr>
              <a:t>random_state</a:t>
            </a:r>
            <a:r>
              <a:rPr lang="zh-CN" altLang="en-US" sz="2400" dirty="0">
                <a:latin typeface="微软雅黑" panose="020B0503020204020204" pitchFamily="34" charset="-122"/>
                <a:ea typeface="微软雅黑" panose="020B0503020204020204" pitchFamily="34" charset="-122"/>
              </a:rPr>
              <a:t>参数时多次运行后获得的不同的决策树：</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6" name="Picture 2" descr="https://uploader.shimo.im/f/lCKcavzble8q7LkD.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2050" y="2945504"/>
            <a:ext cx="7327900" cy="3657191"/>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箭头连接符 5"/>
          <p:cNvCxnSpPr/>
          <p:nvPr/>
        </p:nvCxnSpPr>
        <p:spPr>
          <a:xfrm>
            <a:off x="5268686" y="3396343"/>
            <a:ext cx="2351314" cy="0"/>
          </a:xfrm>
          <a:prstGeom prst="straightConnector1">
            <a:avLst/>
          </a:prstGeom>
          <a:ln w="2857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1705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4154984"/>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en-US" altLang="zh-CN" sz="2400" dirty="0" err="1" smtClean="0">
                <a:latin typeface="微软雅黑" panose="020B0503020204020204" pitchFamily="34" charset="-122"/>
                <a:ea typeface="微软雅黑" panose="020B0503020204020204" pitchFamily="34" charset="-122"/>
              </a:rPr>
              <a:t>random_state</a:t>
            </a:r>
            <a:r>
              <a:rPr lang="zh-CN" altLang="en-US" sz="2400" dirty="0">
                <a:latin typeface="微软雅黑" panose="020B0503020204020204" pitchFamily="34" charset="-122"/>
                <a:ea typeface="微软雅黑" panose="020B0503020204020204" pitchFamily="34" charset="-122"/>
              </a:rPr>
              <a:t>参数的作用</a:t>
            </a:r>
            <a:r>
              <a:rPr lang="zh-CN" altLang="en-US" sz="2400" dirty="0" smtClean="0">
                <a:latin typeface="微软雅黑" panose="020B0503020204020204" pitchFamily="34" charset="-122"/>
                <a:ea typeface="微软雅黑" panose="020B0503020204020204" pitchFamily="34" charset="-122"/>
              </a:rPr>
              <a:t>解释</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此时有的读者就会有疑问了，为什么模型训练后会产生两颗不同的树呢，哪棵树是正确的呢</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其实</a:t>
            </a:r>
            <a:r>
              <a:rPr lang="zh-CN" altLang="en-US" sz="2400" dirty="0">
                <a:latin typeface="微软雅黑" panose="020B0503020204020204" pitchFamily="34" charset="-122"/>
                <a:ea typeface="微软雅黑" panose="020B0503020204020204" pitchFamily="34" charset="-122"/>
              </a:rPr>
              <a:t>两颗树都是正确的，出现这种情况的原因，是因为根据“</a:t>
            </a:r>
            <a:r>
              <a:rPr lang="en-US" altLang="zh-CN" sz="2400" dirty="0">
                <a:latin typeface="微软雅黑" panose="020B0503020204020204" pitchFamily="34" charset="-122"/>
                <a:ea typeface="微软雅黑" panose="020B0503020204020204" pitchFamily="34" charset="-122"/>
              </a:rPr>
              <a:t>X[1]&lt;=7”</a:t>
            </a:r>
            <a:r>
              <a:rPr lang="zh-CN" altLang="en-US" sz="2400" dirty="0">
                <a:latin typeface="微软雅黑" panose="020B0503020204020204" pitchFamily="34" charset="-122"/>
                <a:ea typeface="微软雅黑" panose="020B0503020204020204" pitchFamily="34" charset="-122"/>
              </a:rPr>
              <a:t>或者“</a:t>
            </a:r>
            <a:r>
              <a:rPr lang="en-US" altLang="zh-CN" sz="2400" dirty="0">
                <a:latin typeface="微软雅黑" panose="020B0503020204020204" pitchFamily="34" charset="-122"/>
                <a:ea typeface="微软雅黑" panose="020B0503020204020204" pitchFamily="34" charset="-122"/>
              </a:rPr>
              <a:t>X[0]&lt;=6”</a:t>
            </a:r>
            <a:r>
              <a:rPr lang="zh-CN" altLang="en-US" sz="2400" dirty="0">
                <a:latin typeface="微软雅黑" panose="020B0503020204020204" pitchFamily="34" charset="-122"/>
                <a:ea typeface="微软雅黑" panose="020B0503020204020204" pitchFamily="34" charset="-122"/>
              </a:rPr>
              <a:t>进行节点划分时产生的基尼系数下降是一样的（都是</a:t>
            </a:r>
            <a:r>
              <a:rPr lang="en-US" altLang="zh-CN" sz="2400" dirty="0">
                <a:latin typeface="微软雅黑" panose="020B0503020204020204" pitchFamily="34" charset="-122"/>
                <a:ea typeface="微软雅黑" panose="020B0503020204020204" pitchFamily="34" charset="-122"/>
              </a:rPr>
              <a:t>0.48 - (0.6*0.444 + 0.4*0) = 0.2136</a:t>
            </a:r>
            <a:r>
              <a:rPr lang="zh-CN" altLang="en-US" sz="2400" dirty="0">
                <a:latin typeface="微软雅黑" panose="020B0503020204020204" pitchFamily="34" charset="-122"/>
                <a:ea typeface="微软雅黑" panose="020B0503020204020204" pitchFamily="34" charset="-122"/>
              </a:rPr>
              <a:t>），所以无论以哪种形式进行节点划分都是合理的。产生这一现象的原因大程度是因为数据量较少所以容易产生不同划分方式产生的基尼系数下降是一样的情况，当数据量较大时出现该现象的几率则较小。</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089887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156966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回归</a:t>
            </a:r>
            <a:r>
              <a:rPr lang="zh-CN" altLang="en-US" sz="2400" dirty="0">
                <a:latin typeface="微软雅黑" panose="020B0503020204020204" pitchFamily="34" charset="-122"/>
                <a:ea typeface="微软雅黑" panose="020B0503020204020204" pitchFamily="34" charset="-122"/>
              </a:rPr>
              <a:t>决策树模型（</a:t>
            </a:r>
            <a:r>
              <a:rPr lang="en-US" altLang="zh-CN" sz="2400" dirty="0" err="1">
                <a:latin typeface="微软雅黑" panose="020B0503020204020204" pitchFamily="34" charset="-122"/>
                <a:ea typeface="微软雅黑" panose="020B0503020204020204" pitchFamily="34" charset="-122"/>
              </a:rPr>
              <a:t>DecisionTreeRegressor</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除了进行分类分析外，决策树还可以进行回归分析，即预测连续变量，此时的决策树便被称之为回归决策树，回归决策树模型简单代码演示如下所示：</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1645" y="3314835"/>
            <a:ext cx="6514193" cy="29340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8733810" y="4551041"/>
            <a:ext cx="2492990"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预测</a:t>
            </a:r>
            <a:r>
              <a:rPr lang="zh-CN" altLang="en-US" sz="2400" dirty="0">
                <a:latin typeface="微软雅黑" panose="020B0503020204020204" pitchFamily="34" charset="-122"/>
                <a:ea typeface="微软雅黑" panose="020B0503020204020204" pitchFamily="34" charset="-122"/>
              </a:rPr>
              <a:t>拟合值为</a:t>
            </a:r>
            <a:r>
              <a:rPr lang="en-US" altLang="zh-CN" sz="2400" dirty="0">
                <a:latin typeface="微软雅黑" panose="020B0503020204020204" pitchFamily="34" charset="-122"/>
                <a:ea typeface="微软雅黑" panose="020B0503020204020204" pitchFamily="34" charset="-122"/>
              </a:rPr>
              <a:t>4.5</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32898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965200" y="1745175"/>
                <a:ext cx="10261600" cy="4310667"/>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回归</a:t>
                </a:r>
                <a:r>
                  <a:rPr lang="zh-CN" altLang="en-US" sz="2400" dirty="0">
                    <a:latin typeface="微软雅黑" panose="020B0503020204020204" pitchFamily="34" charset="-122"/>
                    <a:ea typeface="微软雅黑" panose="020B0503020204020204" pitchFamily="34" charset="-122"/>
                  </a:rPr>
                  <a:t>决策树模型（</a:t>
                </a:r>
                <a:r>
                  <a:rPr lang="en-US" altLang="zh-CN" sz="2400" dirty="0" err="1">
                    <a:latin typeface="微软雅黑" panose="020B0503020204020204" pitchFamily="34" charset="-122"/>
                    <a:ea typeface="微软雅黑" panose="020B0503020204020204" pitchFamily="34" charset="-122"/>
                  </a:rPr>
                  <a:t>DecisionTreeRegressor</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回归决策树模型的概念和分类决策树基本一致，最大的不同就是其切分标准不再是信息熵或是基尼系数，而是均方误差</a:t>
                </a:r>
                <a:r>
                  <a:rPr lang="en-US" altLang="zh-CN" sz="2400" dirty="0">
                    <a:latin typeface="微软雅黑" panose="020B0503020204020204" pitchFamily="34" charset="-122"/>
                    <a:ea typeface="微软雅黑" panose="020B0503020204020204" pitchFamily="34" charset="-122"/>
                  </a:rPr>
                  <a:t>MSE</a:t>
                </a:r>
                <a:r>
                  <a:rPr lang="zh-CN" altLang="en-US" sz="2400" dirty="0">
                    <a:latin typeface="微软雅黑" panose="020B0503020204020204" pitchFamily="34" charset="-122"/>
                    <a:ea typeface="微软雅黑" panose="020B0503020204020204" pitchFamily="34" charset="-122"/>
                  </a:rPr>
                  <a:t>，均方误差</a:t>
                </a:r>
                <a:r>
                  <a:rPr lang="en-US" altLang="zh-CN" sz="2400" dirty="0">
                    <a:latin typeface="微软雅黑" panose="020B0503020204020204" pitchFamily="34" charset="-122"/>
                    <a:ea typeface="微软雅黑" panose="020B0503020204020204" pitchFamily="34" charset="-122"/>
                  </a:rPr>
                  <a:t>MSE</a:t>
                </a:r>
                <a:r>
                  <a:rPr lang="zh-CN" altLang="en-US" sz="2400" dirty="0">
                    <a:latin typeface="微软雅黑" panose="020B0503020204020204" pitchFamily="34" charset="-122"/>
                    <a:ea typeface="微软雅黑" panose="020B0503020204020204" pitchFamily="34" charset="-122"/>
                  </a:rPr>
                  <a:t>的计算公式如下所示</a:t>
                </a:r>
                <a:r>
                  <a:rPr lang="zh-CN" altLang="en-US" sz="2400" dirty="0" smtClean="0">
                    <a:latin typeface="微软雅黑" panose="020B0503020204020204" pitchFamily="34" charset="-122"/>
                    <a:ea typeface="微软雅黑" panose="020B0503020204020204" pitchFamily="34" charset="-122"/>
                  </a:rPr>
                  <a:t>：</a:t>
                </a:r>
                <a:endParaRPr lang="en-US" altLang="zh-CN" sz="2400" b="0" i="1" dirty="0" smtClean="0">
                  <a:latin typeface="Cambria Math"/>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𝑀𝑆𝐸</m:t>
                      </m:r>
                      <m:r>
                        <a:rPr lang="en-US" altLang="zh-CN" sz="2400" b="0" i="1" smtClean="0">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1</m:t>
                          </m:r>
                        </m:num>
                        <m:den>
                          <m:r>
                            <a:rPr lang="en-US" altLang="zh-CN" sz="2400" b="0" i="1" smtClean="0">
                              <a:latin typeface="Cambria Math"/>
                              <a:ea typeface="微软雅黑" panose="020B0503020204020204" pitchFamily="34" charset="-122"/>
                            </a:rPr>
                            <m:t>𝑛</m:t>
                          </m:r>
                        </m:den>
                      </m:f>
                      <m:nary>
                        <m:naryPr>
                          <m:chr m:val="∑"/>
                          <m:subHide m:val="on"/>
                          <m:supHide m:val="on"/>
                          <m:ctrlPr>
                            <a:rPr lang="en-US" altLang="zh-CN" sz="2400" b="0" i="1" smtClean="0">
                              <a:latin typeface="Cambria Math"/>
                              <a:ea typeface="微软雅黑" panose="020B0503020204020204" pitchFamily="34" charset="-122"/>
                            </a:rPr>
                          </m:ctrlPr>
                        </m:naryPr>
                        <m:sub/>
                        <m:sup/>
                        <m:e>
                          <m:sSup>
                            <m:sSupPr>
                              <m:ctrlPr>
                                <a:rPr lang="en-US" altLang="zh-CN" sz="2400" b="0" i="1" smtClean="0">
                                  <a:latin typeface="Cambria Math"/>
                                  <a:ea typeface="微软雅黑" panose="020B0503020204020204" pitchFamily="34" charset="-122"/>
                                </a:rPr>
                              </m:ctrlPr>
                            </m:sSupPr>
                            <m:e>
                              <m:d>
                                <m:dPr>
                                  <m:ctrlPr>
                                    <a:rPr lang="en-US" altLang="zh-CN" sz="2400" b="0" i="1" smtClean="0">
                                      <a:latin typeface="Cambria Math"/>
                                      <a:ea typeface="微软雅黑" panose="020B0503020204020204" pitchFamily="34" charset="-122"/>
                                    </a:rPr>
                                  </m:ctrlPr>
                                </m:dPr>
                                <m:e>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𝑦</m:t>
                                      </m:r>
                                    </m:e>
                                    <m:sub>
                                      <m:r>
                                        <a:rPr lang="en-US" altLang="zh-CN" sz="2400" b="0" i="1" smtClean="0">
                                          <a:latin typeface="Cambria Math"/>
                                          <a:ea typeface="微软雅黑" panose="020B0503020204020204" pitchFamily="34" charset="-122"/>
                                        </a:rPr>
                                        <m:t>𝑖</m:t>
                                      </m:r>
                                    </m:sub>
                                  </m:sSub>
                                  <m:r>
                                    <a:rPr lang="en-US" altLang="zh-CN" sz="2400" b="0" i="1" smtClean="0">
                                      <a:latin typeface="Cambria Math"/>
                                      <a:ea typeface="微软雅黑" panose="020B0503020204020204" pitchFamily="34" charset="-122"/>
                                    </a:rPr>
                                    <m:t>−</m:t>
                                  </m:r>
                                  <m:acc>
                                    <m:accPr>
                                      <m:chr m:val="̂"/>
                                      <m:ctrlPr>
                                        <a:rPr lang="en-US" altLang="zh-CN" sz="2400" b="0" i="1" smtClean="0">
                                          <a:latin typeface="Cambria Math"/>
                                          <a:ea typeface="微软雅黑" panose="020B0503020204020204" pitchFamily="34" charset="-122"/>
                                        </a:rPr>
                                      </m:ctrlPr>
                                    </m:accPr>
                                    <m:e>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𝑦</m:t>
                                          </m:r>
                                        </m:e>
                                        <m:sub>
                                          <m:r>
                                            <a:rPr lang="en-US" altLang="zh-CN" sz="2400" i="1">
                                              <a:latin typeface="Cambria Math"/>
                                              <a:ea typeface="微软雅黑" panose="020B0503020204020204" pitchFamily="34" charset="-122"/>
                                            </a:rPr>
                                            <m:t>𝑖</m:t>
                                          </m:r>
                                        </m:sub>
                                      </m:sSub>
                                    </m:e>
                                  </m:acc>
                                </m:e>
                              </m:d>
                            </m:e>
                            <m:sup>
                              <m:r>
                                <a:rPr lang="en-US" altLang="zh-CN" sz="2400" b="0" i="1" smtClean="0">
                                  <a:latin typeface="Cambria Math"/>
                                  <a:ea typeface="微软雅黑" panose="020B0503020204020204" pitchFamily="34" charset="-122"/>
                                </a:rPr>
                                <m:t>2</m:t>
                              </m:r>
                            </m:sup>
                          </m:sSup>
                        </m:e>
                      </m:nary>
                    </m:oMath>
                  </m:oMathPara>
                </a14:m>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为样本</a:t>
                </a:r>
                <a:r>
                  <a:rPr lang="zh-CN" altLang="en-US" sz="2400" dirty="0" smtClean="0">
                    <a:latin typeface="微软雅黑" panose="020B0503020204020204" pitchFamily="34" charset="-122"/>
                    <a:ea typeface="微软雅黑" panose="020B0503020204020204" pitchFamily="34" charset="-122"/>
                  </a:rPr>
                  <a:t>数量</a:t>
                </a:r>
                <a:endParaRPr lang="en-US" altLang="zh-CN" sz="2400" dirty="0" smtClean="0">
                  <a:latin typeface="微软雅黑" panose="020B0503020204020204" pitchFamily="34" charset="-122"/>
                  <a:ea typeface="微软雅黑" panose="020B0503020204020204" pitchFamily="34" charset="-122"/>
                </a:endParaRPr>
              </a:p>
              <a:p>
                <a14:m>
                  <m:oMath xmlns:m="http://schemas.openxmlformats.org/officeDocument/2006/math">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𝑦</m:t>
                        </m:r>
                      </m:e>
                      <m:sub>
                        <m:r>
                          <a:rPr lang="en-US" altLang="zh-CN" sz="2400" i="1">
                            <a:latin typeface="Cambria Math"/>
                            <a:ea typeface="微软雅黑" panose="020B0503020204020204" pitchFamily="34" charset="-122"/>
                          </a:rPr>
                          <m:t>𝑖</m:t>
                        </m:r>
                      </m:sub>
                    </m:sSub>
                  </m:oMath>
                </a14:m>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实际</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14:m>
                  <m:oMath xmlns:m="http://schemas.openxmlformats.org/officeDocument/2006/math">
                    <m:acc>
                      <m:accPr>
                        <m:chr m:val="̂"/>
                        <m:ctrlPr>
                          <a:rPr lang="en-US" altLang="zh-CN" sz="2400" i="1">
                            <a:latin typeface="Cambria Math"/>
                            <a:ea typeface="微软雅黑" panose="020B0503020204020204" pitchFamily="34" charset="-122"/>
                          </a:rPr>
                        </m:ctrlPr>
                      </m:accPr>
                      <m:e>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𝑦</m:t>
                            </m:r>
                          </m:e>
                          <m:sub>
                            <m:r>
                              <a:rPr lang="en-US" altLang="zh-CN" sz="2400" i="1">
                                <a:latin typeface="Cambria Math"/>
                                <a:ea typeface="微软雅黑" panose="020B0503020204020204" pitchFamily="34" charset="-122"/>
                              </a:rPr>
                              <m:t>𝑖</m:t>
                            </m:r>
                          </m:sub>
                        </m:sSub>
                      </m:e>
                    </m:acc>
                  </m:oMath>
                </a14:m>
                <a:r>
                  <a:rPr lang="zh-CN" altLang="en-US" sz="2400" dirty="0" smtClean="0">
                    <a:latin typeface="微软雅黑" panose="020B0503020204020204" pitchFamily="34" charset="-122"/>
                    <a:ea typeface="微软雅黑" panose="020B0503020204020204" pitchFamily="34" charset="-122"/>
                  </a:rPr>
                  <a:t>为</a:t>
                </a:r>
                <a:r>
                  <a:rPr lang="zh-CN" altLang="en-US" sz="2400" dirty="0">
                    <a:latin typeface="微软雅黑" panose="020B0503020204020204" pitchFamily="34" charset="-122"/>
                    <a:ea typeface="微软雅黑" panose="020B0503020204020204" pitchFamily="34" charset="-122"/>
                  </a:rPr>
                  <a:t>拟合</a:t>
                </a:r>
                <a:r>
                  <a:rPr lang="zh-CN" altLang="en-US" sz="2400" dirty="0" smtClean="0">
                    <a:latin typeface="微软雅黑" panose="020B0503020204020204" pitchFamily="34" charset="-122"/>
                    <a:ea typeface="微软雅黑" panose="020B0503020204020204" pitchFamily="34" charset="-122"/>
                  </a:rPr>
                  <a:t>值</a:t>
                </a:r>
                <a:endParaRPr lang="zh-CN" altLang="en-US" sz="2400"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965200" y="1745175"/>
                <a:ext cx="10261600" cy="4310667"/>
              </a:xfrm>
              <a:prstGeom prst="rect">
                <a:avLst/>
              </a:prstGeom>
              <a:blipFill rotWithShape="1">
                <a:blip r:embed="rId2"/>
                <a:stretch>
                  <a:fillRect l="-891" t="-1132" r="-713" b="-2263"/>
                </a:stretch>
              </a:blipFill>
            </p:spPr>
            <p:txBody>
              <a:bodyPr/>
              <a:lstStyle/>
              <a:p>
                <a:r>
                  <a:rPr lang="zh-CN" altLang="en-US">
                    <a:noFill/>
                  </a:rPr>
                  <a:t> </a:t>
                </a:r>
              </a:p>
            </p:txBody>
          </p:sp>
        </mc:Fallback>
      </mc:AlternateContent>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027114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回归</a:t>
            </a:r>
            <a:r>
              <a:rPr lang="zh-CN" altLang="en-US" sz="2400" dirty="0">
                <a:latin typeface="微软雅黑" panose="020B0503020204020204" pitchFamily="34" charset="-122"/>
                <a:ea typeface="微软雅黑" panose="020B0503020204020204" pitchFamily="34" charset="-122"/>
              </a:rPr>
              <a:t>决策树模型（</a:t>
            </a:r>
            <a:r>
              <a:rPr lang="en-US" altLang="zh-CN" sz="2400" dirty="0" err="1">
                <a:latin typeface="微软雅黑" panose="020B0503020204020204" pitchFamily="34" charset="-122"/>
                <a:ea typeface="微软雅黑" panose="020B0503020204020204" pitchFamily="34" charset="-122"/>
              </a:rPr>
              <a:t>DecisionTreeRegressor</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利用</a:t>
            </a:r>
            <a:r>
              <a:rPr lang="en-US" altLang="zh-CN" sz="2400" dirty="0">
                <a:latin typeface="微软雅黑" panose="020B0503020204020204" pitchFamily="34" charset="-122"/>
                <a:ea typeface="微软雅黑" panose="020B0503020204020204" pitchFamily="34" charset="-122"/>
              </a:rPr>
              <a:t>5.2.3</a:t>
            </a:r>
            <a:r>
              <a:rPr lang="zh-CN" altLang="en-US" sz="2400" dirty="0">
                <a:latin typeface="微软雅黑" panose="020B0503020204020204" pitchFamily="34" charset="-122"/>
                <a:ea typeface="微软雅黑" panose="020B0503020204020204" pitchFamily="34" charset="-122"/>
              </a:rPr>
              <a:t>节将讲到的决策树可视化技巧将决策树可视化，如下图所示：</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7207" y="2945504"/>
            <a:ext cx="5697586" cy="3810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9084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965200" y="1745175"/>
                <a:ext cx="10261600" cy="337150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回归</a:t>
                </a:r>
                <a:r>
                  <a:rPr lang="zh-CN" altLang="en-US" sz="2400" dirty="0">
                    <a:latin typeface="微软雅黑" panose="020B0503020204020204" pitchFamily="34" charset="-122"/>
                    <a:ea typeface="微软雅黑" panose="020B0503020204020204" pitchFamily="34" charset="-122"/>
                  </a:rPr>
                  <a:t>决策树模型（</a:t>
                </a:r>
                <a:r>
                  <a:rPr lang="en-US" altLang="zh-CN" sz="2400" dirty="0" err="1">
                    <a:latin typeface="微软雅黑" panose="020B0503020204020204" pitchFamily="34" charset="-122"/>
                    <a:ea typeface="微软雅黑" panose="020B0503020204020204" pitchFamily="34" charset="-122"/>
                  </a:rPr>
                  <a:t>DecisionTreeRegressor</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对于</a:t>
                </a:r>
                <a:r>
                  <a:rPr lang="zh-CN" altLang="en-US" sz="2400" dirty="0">
                    <a:latin typeface="微软雅黑" panose="020B0503020204020204" pitchFamily="34" charset="-122"/>
                    <a:ea typeface="微软雅黑" panose="020B0503020204020204" pitchFamily="34" charset="-122"/>
                  </a:rPr>
                  <a:t>根节点，它里面一共有</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个数据，这里是将节点中所有数据的均值作为该节点的拟合值，因此对于该节点来说，其拟合值</a:t>
                </a:r>
                <a14:m>
                  <m:oMath xmlns:m="http://schemas.openxmlformats.org/officeDocument/2006/math">
                    <m:acc>
                      <m:accPr>
                        <m:chr m:val="̂"/>
                        <m:ctrlPr>
                          <a:rPr lang="en-US" altLang="zh-CN" sz="2400" i="1">
                            <a:latin typeface="Cambria Math"/>
                            <a:ea typeface="微软雅黑" panose="020B0503020204020204" pitchFamily="34" charset="-122"/>
                          </a:rPr>
                        </m:ctrlPr>
                      </m:accPr>
                      <m:e>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𝑦</m:t>
                            </m:r>
                          </m:e>
                          <m:sub>
                            <m:r>
                              <a:rPr lang="en-US" altLang="zh-CN" sz="2400" i="1">
                                <a:latin typeface="Cambria Math"/>
                                <a:ea typeface="微软雅黑" panose="020B0503020204020204" pitchFamily="34" charset="-122"/>
                              </a:rPr>
                              <m:t>𝑖</m:t>
                            </m:r>
                          </m:sub>
                        </m:sSub>
                      </m:e>
                    </m:acc>
                  </m:oMath>
                </a14:m>
                <a:r>
                  <a:rPr lang="zh-CN" altLang="en-US" sz="2400" dirty="0">
                    <a:latin typeface="微软雅黑" panose="020B0503020204020204" pitchFamily="34" charset="-122"/>
                    <a:ea typeface="微软雅黑" panose="020B0503020204020204" pitchFamily="34" charset="-122"/>
                  </a:rPr>
                  <a:t>为</a:t>
                </a:r>
                <a:r>
                  <a:rPr lang="en-US" altLang="zh-CN" sz="2400" dirty="0">
                    <a:latin typeface="微软雅黑" panose="020B0503020204020204" pitchFamily="34" charset="-122"/>
                    <a:ea typeface="微软雅黑" panose="020B0503020204020204" pitchFamily="34" charset="-122"/>
                  </a:rPr>
                  <a:t>(1+2+3+4+5)/5=3</a:t>
                </a:r>
                <a:r>
                  <a:rPr lang="zh-CN" altLang="en-US" sz="2400" dirty="0">
                    <a:latin typeface="微软雅黑" panose="020B0503020204020204" pitchFamily="34" charset="-122"/>
                    <a:ea typeface="微软雅黑" panose="020B0503020204020204" pitchFamily="34" charset="-122"/>
                  </a:rPr>
                  <a:t>，因此其均方误差</a:t>
                </a:r>
                <a:r>
                  <a:rPr lang="en-US" altLang="zh-CN" sz="2400" dirty="0">
                    <a:latin typeface="微软雅黑" panose="020B0503020204020204" pitchFamily="34" charset="-122"/>
                    <a:ea typeface="微软雅黑" panose="020B0503020204020204" pitchFamily="34" charset="-122"/>
                  </a:rPr>
                  <a:t>MSE</a:t>
                </a:r>
                <a:r>
                  <a:rPr lang="zh-CN" altLang="en-US" sz="2400" dirty="0">
                    <a:latin typeface="微软雅黑" panose="020B0503020204020204" pitchFamily="34" charset="-122"/>
                    <a:ea typeface="微软雅黑" panose="020B0503020204020204" pitchFamily="34" charset="-122"/>
                  </a:rPr>
                  <a:t>如下所示为数字</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，和程序获得的结果是一致的</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m:rPr>
                          <m:sty m:val="p"/>
                        </m:rPr>
                        <a:rPr lang="en-US" altLang="zh-CN" sz="2400" dirty="0">
                          <a:latin typeface="Cambria Math"/>
                          <a:ea typeface="微软雅黑" panose="020B0503020204020204" pitchFamily="34" charset="-122"/>
                        </a:rPr>
                        <m:t>MSE</m:t>
                      </m:r>
                      <m:r>
                        <a:rPr lang="en-US" altLang="zh-CN" sz="2400" b="0" i="0" dirty="0" smtClean="0">
                          <a:latin typeface="Cambria Math"/>
                          <a:ea typeface="微软雅黑" panose="020B0503020204020204" pitchFamily="34" charset="-122"/>
                        </a:rPr>
                        <m:t>=</m:t>
                      </m:r>
                      <m:f>
                        <m:fPr>
                          <m:ctrlPr>
                            <a:rPr lang="en-US" altLang="zh-CN" sz="2400" b="0" i="1" dirty="0" smtClean="0">
                              <a:latin typeface="Cambria Math"/>
                              <a:ea typeface="微软雅黑" panose="020B0503020204020204" pitchFamily="34" charset="-122"/>
                            </a:rPr>
                          </m:ctrlPr>
                        </m:fPr>
                        <m:num>
                          <m:r>
                            <a:rPr lang="en-US" altLang="zh-CN" sz="2400" b="0" i="0" dirty="0" smtClean="0">
                              <a:latin typeface="Cambria Math"/>
                              <a:ea typeface="微软雅黑" panose="020B0503020204020204" pitchFamily="34" charset="-122"/>
                            </a:rPr>
                            <m:t>1</m:t>
                          </m:r>
                        </m:num>
                        <m:den>
                          <m:r>
                            <a:rPr lang="en-US" altLang="zh-CN" sz="2400" b="0" i="0" dirty="0" smtClean="0">
                              <a:latin typeface="Cambria Math"/>
                              <a:ea typeface="微软雅黑" panose="020B0503020204020204" pitchFamily="34" charset="-122"/>
                            </a:rPr>
                            <m:t>5</m:t>
                          </m:r>
                        </m:den>
                      </m:f>
                      <m:d>
                        <m:dPr>
                          <m:ctrlPr>
                            <a:rPr lang="en-US" altLang="zh-CN" sz="2400" b="0" i="1" dirty="0" smtClean="0">
                              <a:latin typeface="Cambria Math"/>
                              <a:ea typeface="微软雅黑" panose="020B0503020204020204" pitchFamily="34" charset="-122"/>
                            </a:rPr>
                          </m:ctrlPr>
                        </m:dPr>
                        <m:e>
                          <m:sSup>
                            <m:sSupPr>
                              <m:ctrlPr>
                                <a:rPr lang="en-US" altLang="zh-CN" sz="2400" b="0" i="1" dirty="0" smtClean="0">
                                  <a:latin typeface="Cambria Math"/>
                                  <a:ea typeface="微软雅黑" panose="020B0503020204020204" pitchFamily="34" charset="-122"/>
                                </a:rPr>
                              </m:ctrlPr>
                            </m:sSupPr>
                            <m:e>
                              <m:d>
                                <m:dPr>
                                  <m:ctrlPr>
                                    <a:rPr lang="en-US" altLang="zh-CN" sz="2400" b="0" i="1" dirty="0" smtClean="0">
                                      <a:latin typeface="Cambria Math"/>
                                      <a:ea typeface="微软雅黑" panose="020B0503020204020204" pitchFamily="34" charset="-122"/>
                                    </a:rPr>
                                  </m:ctrlPr>
                                </m:dPr>
                                <m:e>
                                  <m:r>
                                    <a:rPr lang="en-US" altLang="zh-CN" sz="2400" b="0" i="0" dirty="0" smtClean="0">
                                      <a:latin typeface="Cambria Math"/>
                                      <a:ea typeface="微软雅黑" panose="020B0503020204020204" pitchFamily="34" charset="-122"/>
                                    </a:rPr>
                                    <m:t>1−3</m:t>
                                  </m:r>
                                </m:e>
                              </m:d>
                            </m:e>
                            <m:sup>
                              <m:r>
                                <a:rPr lang="en-US" altLang="zh-CN" sz="2400" b="0" i="0" dirty="0" smtClean="0">
                                  <a:latin typeface="Cambria Math"/>
                                  <a:ea typeface="微软雅黑" panose="020B0503020204020204" pitchFamily="34" charset="-122"/>
                                </a:rPr>
                                <m:t>2</m:t>
                              </m:r>
                            </m:sup>
                          </m:sSup>
                          <m:r>
                            <a:rPr lang="en-US" altLang="zh-CN" sz="2400" b="0" i="0" dirty="0" smtClean="0">
                              <a:latin typeface="Cambria Math"/>
                              <a:ea typeface="微软雅黑" panose="020B0503020204020204" pitchFamily="34" charset="-122"/>
                            </a:rPr>
                            <m:t>+</m:t>
                          </m:r>
                          <m:sSup>
                            <m:sSupPr>
                              <m:ctrlPr>
                                <a:rPr lang="en-US" altLang="zh-CN" sz="2400" b="0" i="1" dirty="0" smtClean="0">
                                  <a:latin typeface="Cambria Math"/>
                                  <a:ea typeface="微软雅黑" panose="020B0503020204020204" pitchFamily="34" charset="-122"/>
                                </a:rPr>
                              </m:ctrlPr>
                            </m:sSupPr>
                            <m:e>
                              <m:d>
                                <m:dPr>
                                  <m:ctrlPr>
                                    <a:rPr lang="en-US" altLang="zh-CN" sz="2400" b="0" i="1" dirty="0" smtClean="0">
                                      <a:latin typeface="Cambria Math"/>
                                      <a:ea typeface="微软雅黑" panose="020B0503020204020204" pitchFamily="34" charset="-122"/>
                                    </a:rPr>
                                  </m:ctrlPr>
                                </m:dPr>
                                <m:e>
                                  <m:r>
                                    <a:rPr lang="en-US" altLang="zh-CN" sz="2400" b="0" i="0" dirty="0" smtClean="0">
                                      <a:latin typeface="Cambria Math"/>
                                      <a:ea typeface="微软雅黑" panose="020B0503020204020204" pitchFamily="34" charset="-122"/>
                                    </a:rPr>
                                    <m:t>2−3</m:t>
                                  </m:r>
                                </m:e>
                              </m:d>
                            </m:e>
                            <m:sup>
                              <m:r>
                                <a:rPr lang="en-US" altLang="zh-CN" sz="2400" b="0" i="0" dirty="0" smtClean="0">
                                  <a:latin typeface="Cambria Math"/>
                                  <a:ea typeface="微软雅黑" panose="020B0503020204020204" pitchFamily="34" charset="-122"/>
                                </a:rPr>
                                <m:t>2</m:t>
                              </m:r>
                            </m:sup>
                          </m:sSup>
                          <m:r>
                            <a:rPr lang="en-US" altLang="zh-CN" sz="2400" b="0" i="0" dirty="0" smtClean="0">
                              <a:latin typeface="Cambria Math"/>
                              <a:ea typeface="微软雅黑" panose="020B0503020204020204" pitchFamily="34" charset="-122"/>
                            </a:rPr>
                            <m:t>+</m:t>
                          </m:r>
                          <m:sSup>
                            <m:sSupPr>
                              <m:ctrlPr>
                                <a:rPr lang="en-US" altLang="zh-CN" sz="2400" b="0" i="1" dirty="0" smtClean="0">
                                  <a:latin typeface="Cambria Math"/>
                                  <a:ea typeface="微软雅黑" panose="020B0503020204020204" pitchFamily="34" charset="-122"/>
                                </a:rPr>
                              </m:ctrlPr>
                            </m:sSupPr>
                            <m:e>
                              <m:d>
                                <m:dPr>
                                  <m:ctrlPr>
                                    <a:rPr lang="en-US" altLang="zh-CN" sz="2400" b="0" i="1" dirty="0" smtClean="0">
                                      <a:latin typeface="Cambria Math"/>
                                      <a:ea typeface="微软雅黑" panose="020B0503020204020204" pitchFamily="34" charset="-122"/>
                                    </a:rPr>
                                  </m:ctrlPr>
                                </m:dPr>
                                <m:e>
                                  <m:r>
                                    <a:rPr lang="en-US" altLang="zh-CN" sz="2400" b="0" i="0" dirty="0" smtClean="0">
                                      <a:latin typeface="Cambria Math"/>
                                      <a:ea typeface="微软雅黑" panose="020B0503020204020204" pitchFamily="34" charset="-122"/>
                                    </a:rPr>
                                    <m:t>3−3</m:t>
                                  </m:r>
                                </m:e>
                              </m:d>
                            </m:e>
                            <m:sup>
                              <m:r>
                                <a:rPr lang="en-US" altLang="zh-CN" sz="2400" b="0" i="0" dirty="0" smtClean="0">
                                  <a:latin typeface="Cambria Math"/>
                                  <a:ea typeface="微软雅黑" panose="020B0503020204020204" pitchFamily="34" charset="-122"/>
                                </a:rPr>
                                <m:t>2</m:t>
                              </m:r>
                            </m:sup>
                          </m:sSup>
                          <m:r>
                            <a:rPr lang="en-US" altLang="zh-CN" sz="2400" b="0" i="0" dirty="0" smtClean="0">
                              <a:latin typeface="Cambria Math"/>
                              <a:ea typeface="微软雅黑" panose="020B0503020204020204" pitchFamily="34" charset="-122"/>
                            </a:rPr>
                            <m:t>+</m:t>
                          </m:r>
                          <m:sSup>
                            <m:sSupPr>
                              <m:ctrlPr>
                                <a:rPr lang="en-US" altLang="zh-CN" sz="2400" b="0" i="1" dirty="0" smtClean="0">
                                  <a:latin typeface="Cambria Math"/>
                                  <a:ea typeface="微软雅黑" panose="020B0503020204020204" pitchFamily="34" charset="-122"/>
                                </a:rPr>
                              </m:ctrlPr>
                            </m:sSupPr>
                            <m:e>
                              <m:d>
                                <m:dPr>
                                  <m:ctrlPr>
                                    <a:rPr lang="en-US" altLang="zh-CN" sz="2400" b="0" i="1" dirty="0" smtClean="0">
                                      <a:latin typeface="Cambria Math"/>
                                      <a:ea typeface="微软雅黑" panose="020B0503020204020204" pitchFamily="34" charset="-122"/>
                                    </a:rPr>
                                  </m:ctrlPr>
                                </m:dPr>
                                <m:e>
                                  <m:r>
                                    <a:rPr lang="en-US" altLang="zh-CN" sz="2400" b="0" i="0" dirty="0" smtClean="0">
                                      <a:latin typeface="Cambria Math"/>
                                      <a:ea typeface="微软雅黑" panose="020B0503020204020204" pitchFamily="34" charset="-122"/>
                                    </a:rPr>
                                    <m:t>4−3</m:t>
                                  </m:r>
                                </m:e>
                              </m:d>
                            </m:e>
                            <m:sup>
                              <m:r>
                                <a:rPr lang="en-US" altLang="zh-CN" sz="2400" b="0" i="0" dirty="0" smtClean="0">
                                  <a:latin typeface="Cambria Math"/>
                                  <a:ea typeface="微软雅黑" panose="020B0503020204020204" pitchFamily="34" charset="-122"/>
                                </a:rPr>
                                <m:t>2</m:t>
                              </m:r>
                            </m:sup>
                          </m:sSup>
                          <m:r>
                            <a:rPr lang="en-US" altLang="zh-CN" sz="2400" b="0" i="0" dirty="0" smtClean="0">
                              <a:latin typeface="Cambria Math"/>
                              <a:ea typeface="微软雅黑" panose="020B0503020204020204" pitchFamily="34" charset="-122"/>
                            </a:rPr>
                            <m:t>+</m:t>
                          </m:r>
                          <m:sSup>
                            <m:sSupPr>
                              <m:ctrlPr>
                                <a:rPr lang="en-US" altLang="zh-CN" sz="2400" b="0" i="1" dirty="0" smtClean="0">
                                  <a:latin typeface="Cambria Math"/>
                                  <a:ea typeface="微软雅黑" panose="020B0503020204020204" pitchFamily="34" charset="-122"/>
                                </a:rPr>
                              </m:ctrlPr>
                            </m:sSupPr>
                            <m:e>
                              <m:d>
                                <m:dPr>
                                  <m:ctrlPr>
                                    <a:rPr lang="en-US" altLang="zh-CN" sz="2400" b="0" i="1" dirty="0" smtClean="0">
                                      <a:latin typeface="Cambria Math"/>
                                      <a:ea typeface="微软雅黑" panose="020B0503020204020204" pitchFamily="34" charset="-122"/>
                                    </a:rPr>
                                  </m:ctrlPr>
                                </m:dPr>
                                <m:e>
                                  <m:r>
                                    <a:rPr lang="en-US" altLang="zh-CN" sz="2400" b="0" i="0" dirty="0" smtClean="0">
                                      <a:latin typeface="Cambria Math"/>
                                      <a:ea typeface="微软雅黑" panose="020B0503020204020204" pitchFamily="34" charset="-122"/>
                                    </a:rPr>
                                    <m:t>5−3</m:t>
                                  </m:r>
                                </m:e>
                              </m:d>
                            </m:e>
                            <m:sup>
                              <m:r>
                                <a:rPr lang="en-US" altLang="zh-CN" sz="2400" b="0" i="1" dirty="0" smtClean="0">
                                  <a:latin typeface="Cambria Math"/>
                                  <a:ea typeface="微软雅黑" panose="020B0503020204020204" pitchFamily="34" charset="-122"/>
                                </a:rPr>
                                <m:t>2</m:t>
                              </m:r>
                            </m:sup>
                          </m:sSup>
                        </m:e>
                      </m:d>
                      <m:r>
                        <a:rPr lang="en-US" altLang="zh-CN" sz="2400" b="0" i="1" dirty="0" smtClean="0">
                          <a:latin typeface="Cambria Math"/>
                          <a:ea typeface="微软雅黑" panose="020B0503020204020204" pitchFamily="34" charset="-122"/>
                        </a:rPr>
                        <m:t>=2</m:t>
                      </m:r>
                    </m:oMath>
                  </m:oMathPara>
                </a14:m>
                <a:endParaRPr lang="en-US" altLang="zh-CN" sz="2400" b="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965200" y="1745175"/>
                <a:ext cx="10261600" cy="3371500"/>
              </a:xfrm>
              <a:prstGeom prst="rect">
                <a:avLst/>
              </a:prstGeom>
              <a:blipFill rotWithShape="1">
                <a:blip r:embed="rId2"/>
                <a:stretch>
                  <a:fillRect l="-891" t="-1447" r="-3919"/>
                </a:stretch>
              </a:blipFill>
            </p:spPr>
            <p:txBody>
              <a:bodyPr/>
              <a:lstStyle/>
              <a:p>
                <a:r>
                  <a:rPr lang="zh-CN" altLang="en-US">
                    <a:noFill/>
                  </a:rPr>
                  <a:t> </a:t>
                </a:r>
              </a:p>
            </p:txBody>
          </p:sp>
        </mc:Fallback>
      </mc:AlternateContent>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008894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341632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 </a:t>
            </a:r>
            <a:r>
              <a:rPr lang="zh-CN" altLang="en-US" sz="2400" b="1" dirty="0" smtClean="0">
                <a:latin typeface="微软雅黑" panose="020B0503020204020204" pitchFamily="34" charset="-122"/>
                <a:ea typeface="微软雅黑" panose="020B0503020204020204" pitchFamily="34" charset="-122"/>
              </a:rPr>
              <a:t>补充</a:t>
            </a:r>
            <a:r>
              <a:rPr lang="zh-CN" altLang="en-US" sz="2400" b="1" dirty="0">
                <a:latin typeface="微软雅黑" panose="020B0503020204020204" pitchFamily="34" charset="-122"/>
                <a:ea typeface="微软雅黑" panose="020B0503020204020204" pitchFamily="34" charset="-122"/>
              </a:rPr>
              <a:t>知识点</a:t>
            </a:r>
            <a:r>
              <a:rPr lang="zh-CN" altLang="en-US" sz="2400" b="1"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回归</a:t>
            </a:r>
            <a:r>
              <a:rPr lang="zh-CN" altLang="en-US" sz="2400" dirty="0">
                <a:latin typeface="微软雅黑" panose="020B0503020204020204" pitchFamily="34" charset="-122"/>
                <a:ea typeface="微软雅黑" panose="020B0503020204020204" pitchFamily="34" charset="-122"/>
              </a:rPr>
              <a:t>决策树模型（</a:t>
            </a:r>
            <a:r>
              <a:rPr lang="en-US" altLang="zh-CN" sz="2400" dirty="0" err="1">
                <a:latin typeface="微软雅黑" panose="020B0503020204020204" pitchFamily="34" charset="-122"/>
                <a:ea typeface="微软雅黑" panose="020B0503020204020204" pitchFamily="34" charset="-122"/>
              </a:rPr>
              <a:t>DecisionTreeRegressor</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这里</a:t>
            </a:r>
            <a:r>
              <a:rPr lang="zh-CN" altLang="en-US" sz="2400" dirty="0">
                <a:latin typeface="微软雅黑" panose="020B0503020204020204" pitchFamily="34" charset="-122"/>
                <a:ea typeface="微软雅黑" panose="020B0503020204020204" pitchFamily="34" charset="-122"/>
              </a:rPr>
              <a:t>因为设置了树的最大深度参数</a:t>
            </a:r>
            <a:r>
              <a:rPr lang="en-US" altLang="zh-CN" sz="2400" dirty="0" err="1">
                <a:latin typeface="微软雅黑" panose="020B0503020204020204" pitchFamily="34" charset="-122"/>
                <a:ea typeface="微软雅黑" panose="020B0503020204020204" pitchFamily="34" charset="-122"/>
              </a:rPr>
              <a:t>max_depth</a:t>
            </a:r>
            <a:r>
              <a:rPr lang="zh-CN" altLang="en-US" sz="2400" dirty="0">
                <a:latin typeface="微软雅黑" panose="020B0503020204020204" pitchFamily="34" charset="-122"/>
                <a:ea typeface="微软雅黑" panose="020B0503020204020204" pitchFamily="34" charset="-122"/>
              </a:rPr>
              <a:t>为</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，所以决策树在根节点往下共有两层，如果不设置这一参数，那么右下角的节点还将继续分裂，直至所有节点的均分误差值都为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为止。这里设置最大深度参数</a:t>
            </a:r>
            <a:r>
              <a:rPr lang="en-US" altLang="zh-CN" sz="2400" dirty="0" err="1">
                <a:latin typeface="微软雅黑" panose="020B0503020204020204" pitchFamily="34" charset="-122"/>
                <a:ea typeface="微软雅黑" panose="020B0503020204020204" pitchFamily="34" charset="-122"/>
              </a:rPr>
              <a:t>max_depth</a:t>
            </a:r>
            <a:r>
              <a:rPr lang="zh-CN" altLang="en-US" sz="2400" dirty="0">
                <a:latin typeface="微软雅黑" panose="020B0503020204020204" pitchFamily="34" charset="-122"/>
                <a:ea typeface="微软雅黑" panose="020B0503020204020204" pitchFamily="34" charset="-122"/>
              </a:rPr>
              <a:t>的原因，一是为了方便演示拟合的效果（拟合结果是</a:t>
            </a:r>
            <a:r>
              <a:rPr lang="en-US" altLang="zh-CN" sz="2400" dirty="0">
                <a:latin typeface="微软雅黑" panose="020B0503020204020204" pitchFamily="34" charset="-122"/>
                <a:ea typeface="微软雅黑" panose="020B0503020204020204" pitchFamily="34" charset="-122"/>
              </a:rPr>
              <a:t>4.5</a:t>
            </a:r>
            <a:r>
              <a:rPr lang="zh-CN" altLang="en-US" sz="2400" dirty="0">
                <a:latin typeface="微软雅黑" panose="020B0503020204020204" pitchFamily="34" charset="-122"/>
                <a:ea typeface="微软雅黑" panose="020B0503020204020204" pitchFamily="34" charset="-122"/>
              </a:rPr>
              <a:t>而不是一个整数，显得是回归结果，而不是分类结果），二是为了防止模型出现过拟合的现象（过拟合的知识点可参见本书</a:t>
            </a:r>
            <a:r>
              <a:rPr lang="en-US" altLang="zh-CN" sz="2400" dirty="0">
                <a:latin typeface="微软雅黑" panose="020B0503020204020204" pitchFamily="34" charset="-122"/>
                <a:ea typeface="微软雅黑" panose="020B0503020204020204" pitchFamily="34" charset="-122"/>
              </a:rPr>
              <a:t>3.2.3</a:t>
            </a:r>
            <a:r>
              <a:rPr lang="zh-CN" altLang="en-US" sz="2400" dirty="0">
                <a:latin typeface="微软雅黑" panose="020B0503020204020204" pitchFamily="34" charset="-122"/>
                <a:ea typeface="微软雅黑" panose="020B0503020204020204" pitchFamily="34" charset="-122"/>
              </a:rPr>
              <a:t>节）。在实战中我们也通常会设置最大深度参数</a:t>
            </a:r>
            <a:r>
              <a:rPr lang="en-US" altLang="zh-CN" sz="2400" dirty="0" err="1">
                <a:latin typeface="微软雅黑" panose="020B0503020204020204" pitchFamily="34" charset="-122"/>
                <a:ea typeface="微软雅黑" panose="020B0503020204020204" pitchFamily="34" charset="-122"/>
              </a:rPr>
              <a:t>max_depth</a:t>
            </a:r>
            <a:r>
              <a:rPr lang="zh-CN" altLang="en-US" sz="2400" dirty="0">
                <a:latin typeface="微软雅黑" panose="020B0503020204020204" pitchFamily="34" charset="-122"/>
                <a:ea typeface="微软雅黑" panose="020B0503020204020204" pitchFamily="34" charset="-122"/>
              </a:rPr>
              <a:t>主要防止模型出现过拟合的现象。</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60764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1569660"/>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5.2.1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搭建</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数据</a:t>
            </a:r>
            <a:r>
              <a:rPr lang="zh-CN" altLang="en-US" sz="2400" dirty="0">
                <a:latin typeface="微软雅黑" panose="020B0503020204020204" pitchFamily="34" charset="-122"/>
                <a:ea typeface="微软雅黑" panose="020B0503020204020204" pitchFamily="34" charset="-122"/>
              </a:rPr>
              <a:t>读取与预处理</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员工离职预测模型的目的是通过已有的员工信息和离职表现来搭建合适的模型，从而预测之后的员工是否会离职。</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998" y="3428999"/>
            <a:ext cx="4752003" cy="1113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31363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230832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5.2.1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搭建</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数据</a:t>
            </a:r>
            <a:r>
              <a:rPr lang="zh-CN" altLang="en-US" sz="2400" dirty="0">
                <a:latin typeface="微软雅黑" panose="020B0503020204020204" pitchFamily="34" charset="-122"/>
                <a:ea typeface="微软雅黑" panose="020B0503020204020204" pitchFamily="34" charset="-122"/>
              </a:rPr>
              <a:t>读取与预处理</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运行结果如下表所示，其中共有</a:t>
            </a:r>
            <a:r>
              <a:rPr lang="en-US" altLang="zh-CN" sz="2400" dirty="0">
                <a:latin typeface="微软雅黑" panose="020B0503020204020204" pitchFamily="34" charset="-122"/>
                <a:ea typeface="微软雅黑" panose="020B0503020204020204" pitchFamily="34" charset="-122"/>
              </a:rPr>
              <a:t>15000</a:t>
            </a:r>
            <a:r>
              <a:rPr lang="zh-CN" altLang="en-US" sz="2400" dirty="0">
                <a:latin typeface="微软雅黑" panose="020B0503020204020204" pitchFamily="34" charset="-122"/>
                <a:ea typeface="微软雅黑" panose="020B0503020204020204" pitchFamily="34" charset="-122"/>
              </a:rPr>
              <a:t>组历史数据，其中前</a:t>
            </a:r>
            <a:r>
              <a:rPr lang="en-US" altLang="zh-CN" sz="2400" dirty="0">
                <a:latin typeface="微软雅黑" panose="020B0503020204020204" pitchFamily="34" charset="-122"/>
                <a:ea typeface="微软雅黑" panose="020B0503020204020204" pitchFamily="34" charset="-122"/>
              </a:rPr>
              <a:t>3571</a:t>
            </a:r>
            <a:r>
              <a:rPr lang="zh-CN" altLang="en-US" sz="2400" dirty="0">
                <a:latin typeface="微软雅黑" panose="020B0503020204020204" pitchFamily="34" charset="-122"/>
                <a:ea typeface="微软雅黑" panose="020B0503020204020204" pitchFamily="34" charset="-122"/>
              </a:rPr>
              <a:t>个为离职员工数据，后</a:t>
            </a:r>
            <a:r>
              <a:rPr lang="en-US" altLang="zh-CN" sz="2400" dirty="0">
                <a:latin typeface="微软雅黑" panose="020B0503020204020204" pitchFamily="34" charset="-122"/>
                <a:ea typeface="微软雅黑" panose="020B0503020204020204" pitchFamily="34" charset="-122"/>
              </a:rPr>
              <a:t>11429</a:t>
            </a:r>
            <a:r>
              <a:rPr lang="zh-CN" altLang="en-US" sz="2400" dirty="0">
                <a:latin typeface="微软雅黑" panose="020B0503020204020204" pitchFamily="34" charset="-122"/>
                <a:ea typeface="微软雅黑" panose="020B0503020204020204" pitchFamily="34" charset="-122"/>
              </a:rPr>
              <a:t>个为非离职员工数据，其中“离职”列中，数字</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代表离职，数字</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代表未离职。我们的目的就是根据这些历史数据搭建决策树模型来预测之后的员工离职可能性</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1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424" y="4053499"/>
            <a:ext cx="5623151" cy="2635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2822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193899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5.2.1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搭建</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数据</a:t>
            </a:r>
            <a:r>
              <a:rPr lang="zh-CN" altLang="en-US" sz="2400" dirty="0">
                <a:latin typeface="微软雅黑" panose="020B0503020204020204" pitchFamily="34" charset="-122"/>
                <a:ea typeface="微软雅黑" panose="020B0503020204020204" pitchFamily="34" charset="-122"/>
              </a:rPr>
              <a:t>读取与预处理</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因为</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数学建模中无法识别文本内容，而在原始数据中，“工资”被分成了三个等级“高”、“中”、“低”。所以“工资”列中的内容需要进行数值处理，这里通过</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库中的中</a:t>
            </a:r>
            <a:r>
              <a:rPr lang="en-US" altLang="zh-CN" sz="2400" dirty="0">
                <a:latin typeface="微软雅黑" panose="020B0503020204020204" pitchFamily="34" charset="-122"/>
                <a:ea typeface="微软雅黑" panose="020B0503020204020204" pitchFamily="34" charset="-122"/>
              </a:rPr>
              <a:t>replace()</a:t>
            </a:r>
            <a:r>
              <a:rPr lang="zh-CN" altLang="en-US" sz="2400" dirty="0">
                <a:latin typeface="微软雅黑" panose="020B0503020204020204" pitchFamily="34" charset="-122"/>
                <a:ea typeface="微软雅黑" panose="020B0503020204020204" pitchFamily="34" charset="-122"/>
              </a:rPr>
              <a:t>函数进行</a:t>
            </a:r>
            <a:r>
              <a:rPr lang="zh-CN" altLang="en-US" sz="2400" dirty="0" smtClean="0">
                <a:latin typeface="微软雅黑" panose="020B0503020204020204" pitchFamily="34" charset="-122"/>
                <a:ea typeface="微软雅黑" panose="020B0503020204020204" pitchFamily="34" charset="-122"/>
              </a:rPr>
              <a:t>处理</a:t>
            </a:r>
            <a:r>
              <a:rPr lang="zh-CN" altLang="en-US" sz="2400" dirty="0">
                <a:latin typeface="微软雅黑" panose="020B0503020204020204" pitchFamily="34" charset="-122"/>
                <a:ea typeface="微软雅黑" panose="020B0503020204020204" pitchFamily="34" charset="-122"/>
              </a:rPr>
              <a:t>。</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771" y="4515948"/>
            <a:ext cx="6628457" cy="9249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15132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088571" y="1745175"/>
            <a:ext cx="10014857" cy="4524315"/>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5.1.1 </a:t>
            </a:r>
            <a:r>
              <a:rPr lang="zh-CN" altLang="en-US" sz="2400" b="1" dirty="0">
                <a:latin typeface="微软雅黑" panose="020B0503020204020204" pitchFamily="34" charset="-122"/>
                <a:ea typeface="微软雅黑" panose="020B0503020204020204" pitchFamily="34" charset="-122"/>
              </a:rPr>
              <a:t>决策树模型简介</a:t>
            </a:r>
            <a:endParaRPr lang="zh-CN" altLang="en-US"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这里</a:t>
            </a:r>
            <a:r>
              <a:rPr lang="zh-CN" altLang="en-US" sz="2400" dirty="0">
                <a:latin typeface="微软雅黑" panose="020B0503020204020204" pitchFamily="34" charset="-122"/>
                <a:ea typeface="微软雅黑" panose="020B0503020204020204" pitchFamily="34" charset="-122"/>
              </a:rPr>
              <a:t>解释几个决策树模型的重要关键词：</a:t>
            </a:r>
            <a:r>
              <a:rPr lang="zh-CN" altLang="en-US" sz="2400" b="1" dirty="0">
                <a:latin typeface="微软雅黑" panose="020B0503020204020204" pitchFamily="34" charset="-122"/>
                <a:ea typeface="微软雅黑" panose="020B0503020204020204" pitchFamily="34" charset="-122"/>
              </a:rPr>
              <a:t>根节点</a:t>
            </a:r>
            <a:r>
              <a:rPr lang="zh-CN" altLang="en-US"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父节点</a:t>
            </a:r>
            <a:r>
              <a:rPr lang="zh-CN" altLang="en-US"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子节点</a:t>
            </a:r>
            <a:r>
              <a:rPr lang="zh-CN" altLang="en-US" sz="2400" dirty="0">
                <a:latin typeface="微软雅黑" panose="020B0503020204020204" pitchFamily="34" charset="-122"/>
                <a:ea typeface="微软雅黑" panose="020B0503020204020204" pitchFamily="34" charset="-122"/>
              </a:rPr>
              <a:t>和</a:t>
            </a:r>
            <a:r>
              <a:rPr lang="zh-CN" altLang="en-US" sz="2400" b="1" dirty="0">
                <a:latin typeface="微软雅黑" panose="020B0503020204020204" pitchFamily="34" charset="-122"/>
                <a:ea typeface="微软雅黑" panose="020B0503020204020204" pitchFamily="34" charset="-122"/>
              </a:rPr>
              <a:t>叶子</a:t>
            </a:r>
            <a:r>
              <a:rPr lang="zh-CN" altLang="en-US" sz="2400" b="1" dirty="0" smtClean="0">
                <a:latin typeface="微软雅黑" panose="020B0503020204020204" pitchFamily="34" charset="-122"/>
                <a:ea typeface="微软雅黑" panose="020B0503020204020204" pitchFamily="34" charset="-122"/>
              </a:rPr>
              <a:t>节点</a:t>
            </a:r>
            <a:endParaRPr lang="en-US" altLang="zh-CN" sz="2400" b="1"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父节点和子节点是相对的，子节点由父节点根据某一规则分裂而来，然后子节点作为新的父亲节点继续分裂，直至不能分裂为止。</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根节点是没有父节点的节点，即初始节点。</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叶子节点则是没有子节点的节点，即最后的节点。</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决策树模型的关键即是如何选择合适的节点进行分裂。在上图中，最上面的“曾经违约”就是根节点，其中“收入</a:t>
            </a:r>
            <a:r>
              <a:rPr lang="en-US" altLang="zh-CN" sz="2400" dirty="0">
                <a:latin typeface="微软雅黑" panose="020B0503020204020204" pitchFamily="34" charset="-122"/>
                <a:ea typeface="微软雅黑" panose="020B0503020204020204" pitchFamily="34" charset="-122"/>
              </a:rPr>
              <a:t>&lt;10,000”</a:t>
            </a:r>
            <a:r>
              <a:rPr lang="zh-CN" altLang="en-US" sz="2400" dirty="0">
                <a:latin typeface="微软雅黑" panose="020B0503020204020204" pitchFamily="34" charset="-122"/>
                <a:ea typeface="微软雅黑" panose="020B0503020204020204" pitchFamily="34" charset="-122"/>
              </a:rPr>
              <a:t>则为其子节点，同时也是其下面两个节点的父节点，最后的“违约”及“不违约”则为叶子节点。</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345990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378565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5.2.1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搭建</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提取</a:t>
            </a:r>
            <a:r>
              <a:rPr lang="zh-CN" altLang="en-US" sz="2400" dirty="0">
                <a:latin typeface="微软雅黑" panose="020B0503020204020204" pitchFamily="34" charset="-122"/>
                <a:ea typeface="微软雅黑" panose="020B0503020204020204" pitchFamily="34" charset="-122"/>
              </a:rPr>
              <a:t>特征变量和目标</a:t>
            </a:r>
            <a:r>
              <a:rPr lang="zh-CN" altLang="en-US" sz="2400" dirty="0" smtClean="0">
                <a:latin typeface="微软雅黑" panose="020B0503020204020204" pitchFamily="34" charset="-122"/>
                <a:ea typeface="微软雅黑" panose="020B0503020204020204" pitchFamily="34" charset="-122"/>
              </a:rPr>
              <a:t>变量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首先将特征变量和目标变量单独提取出来，代码如下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数据表中“离职”作为目标变量，剩下的字段作为特征变量，通过一个员工的特征来判断他是否会离职。为了方便演示，这里只选取了</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个特征变量，在商业实战中用到的特征变量会比案例中的多得多。</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7392" y="3163218"/>
            <a:ext cx="3677213" cy="871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0960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193899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5.2.1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搭建</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划分训练集和测试</a:t>
            </a:r>
            <a:r>
              <a:rPr lang="zh-CN" altLang="en-US" sz="2400" dirty="0" smtClean="0">
                <a:latin typeface="微软雅黑" panose="020B0503020204020204" pitchFamily="34" charset="-122"/>
                <a:ea typeface="微软雅黑" panose="020B0503020204020204" pitchFamily="34" charset="-122"/>
              </a:rPr>
              <a:t>集</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提取完特征变量后，我们需要将原来的</a:t>
            </a:r>
            <a:r>
              <a:rPr lang="en-US" altLang="zh-CN" sz="2400" dirty="0">
                <a:latin typeface="微软雅黑" panose="020B0503020204020204" pitchFamily="34" charset="-122"/>
                <a:ea typeface="微软雅黑" panose="020B0503020204020204" pitchFamily="34" charset="-122"/>
              </a:rPr>
              <a:t>15000</a:t>
            </a:r>
            <a:r>
              <a:rPr lang="zh-CN" altLang="en-US" sz="2400" dirty="0">
                <a:latin typeface="微软雅黑" panose="020B0503020204020204" pitchFamily="34" charset="-122"/>
                <a:ea typeface="微软雅黑" panose="020B0503020204020204" pitchFamily="34" charset="-122"/>
              </a:rPr>
              <a:t>个数据拆分为训练集及测试集。顾名思义，训练集拿来做训练，而测试集拿来检验模型训练的结果。</a:t>
            </a:r>
          </a:p>
          <a:p>
            <a:r>
              <a:rPr lang="zh-CN" altLang="en-US" sz="2400" dirty="0">
                <a:latin typeface="微软雅黑" panose="020B0503020204020204" pitchFamily="34" charset="-122"/>
                <a:ea typeface="微软雅黑" panose="020B0503020204020204" pitchFamily="34" charset="-122"/>
              </a:rPr>
              <a:t>划分训练集和测试集的代码如下：</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815" y="4294998"/>
            <a:ext cx="7070369" cy="1221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29594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830997"/>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5.2.1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搭建</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划分训练集和测试</a:t>
            </a:r>
            <a:r>
              <a:rPr lang="zh-CN" altLang="en-US" sz="2400" dirty="0" smtClean="0">
                <a:latin typeface="微软雅黑" panose="020B0503020204020204" pitchFamily="34" charset="-122"/>
                <a:ea typeface="微软雅黑" panose="020B0503020204020204" pitchFamily="34" charset="-122"/>
              </a:rPr>
              <a:t>集</a:t>
            </a:r>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26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12692" t="2536" r="13479" b="-113"/>
          <a:stretch/>
        </p:blipFill>
        <p:spPr bwMode="auto">
          <a:xfrm>
            <a:off x="4419600" y="1320799"/>
            <a:ext cx="6807200" cy="52977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74927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1569660"/>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5.2.1 </a:t>
            </a:r>
            <a:r>
              <a:rPr lang="zh-CN" altLang="en-US" sz="2400" b="1" dirty="0">
                <a:latin typeface="微软雅黑" panose="020B0503020204020204" pitchFamily="34" charset="-122"/>
                <a:ea typeface="微软雅黑" panose="020B0503020204020204" pitchFamily="34" charset="-122"/>
              </a:rPr>
              <a:t>模型</a:t>
            </a:r>
            <a:r>
              <a:rPr lang="zh-CN" altLang="en-US" sz="2400" b="1" dirty="0" smtClean="0">
                <a:latin typeface="微软雅黑" panose="020B0503020204020204" pitchFamily="34" charset="-122"/>
                <a:ea typeface="微软雅黑" panose="020B0503020204020204" pitchFamily="34" charset="-122"/>
              </a:rPr>
              <a:t>搭建</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训练及</a:t>
            </a:r>
            <a:r>
              <a:rPr lang="zh-CN" altLang="en-US" sz="2400" dirty="0" smtClean="0">
                <a:latin typeface="微软雅黑" panose="020B0503020204020204" pitchFamily="34" charset="-122"/>
                <a:ea typeface="微软雅黑" panose="020B0503020204020204" pitchFamily="34" charset="-122"/>
              </a:rPr>
              <a:t>搭建</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划分为训练集和测试集之后，就可以从</a:t>
            </a:r>
            <a:r>
              <a:rPr lang="en-US" altLang="zh-CN" sz="2400" dirty="0" err="1">
                <a:latin typeface="微软雅黑" panose="020B0503020204020204" pitchFamily="34" charset="-122"/>
                <a:ea typeface="微软雅黑" panose="020B0503020204020204" pitchFamily="34" charset="-122"/>
              </a:rPr>
              <a:t>Scikit</a:t>
            </a:r>
            <a:r>
              <a:rPr lang="en-US" altLang="zh-CN" sz="2400" dirty="0">
                <a:latin typeface="微软雅黑" panose="020B0503020204020204" pitchFamily="34" charset="-122"/>
                <a:ea typeface="微软雅黑" panose="020B0503020204020204" pitchFamily="34" charset="-122"/>
              </a:rPr>
              <a:t>-Learn</a:t>
            </a:r>
            <a:r>
              <a:rPr lang="zh-CN" altLang="en-US" sz="2400" dirty="0">
                <a:latin typeface="微软雅黑" panose="020B0503020204020204" pitchFamily="34" charset="-122"/>
                <a:ea typeface="微软雅黑" panose="020B0503020204020204" pitchFamily="34" charset="-122"/>
              </a:rPr>
              <a:t>库中引入决策树模型进行模型训练了，代码如下：</a:t>
            </a:r>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66370" y="3574142"/>
            <a:ext cx="6059260" cy="1009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72796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1569660"/>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5.2.2 </a:t>
            </a:r>
            <a:r>
              <a:rPr lang="zh-CN" altLang="en-US" sz="2400" b="1" dirty="0">
                <a:latin typeface="微软雅黑" panose="020B0503020204020204" pitchFamily="34" charset="-122"/>
                <a:ea typeface="微软雅黑" panose="020B0503020204020204" pitchFamily="34" charset="-122"/>
              </a:rPr>
              <a:t>模型预测及</a:t>
            </a:r>
            <a:r>
              <a:rPr lang="zh-CN" altLang="en-US" sz="2400" b="1" dirty="0" smtClean="0">
                <a:latin typeface="微软雅黑" panose="020B0503020204020204" pitchFamily="34" charset="-122"/>
                <a:ea typeface="微软雅黑" panose="020B0503020204020204" pitchFamily="34" charset="-122"/>
              </a:rPr>
              <a:t>评估</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直接</a:t>
            </a:r>
            <a:r>
              <a:rPr lang="zh-CN" altLang="en-US" sz="2400" dirty="0">
                <a:latin typeface="微软雅黑" panose="020B0503020204020204" pitchFamily="34" charset="-122"/>
                <a:ea typeface="微软雅黑" panose="020B0503020204020204" pitchFamily="34" charset="-122"/>
              </a:rPr>
              <a:t>预测是否</a:t>
            </a:r>
            <a:r>
              <a:rPr lang="zh-CN" altLang="en-US" sz="2400" dirty="0" smtClean="0">
                <a:latin typeface="微软雅黑" panose="020B0503020204020204" pitchFamily="34" charset="-122"/>
                <a:ea typeface="微软雅黑" panose="020B0503020204020204" pitchFamily="34" charset="-122"/>
              </a:rPr>
              <a:t>离职</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搭建模型的目的是为了利用它来预测数据，这里把测试集中的数据导入到模型中来进行预测，代码如下，其中</a:t>
            </a:r>
            <a:r>
              <a:rPr lang="en-US" altLang="zh-CN" sz="2400" dirty="0">
                <a:latin typeface="微软雅黑" panose="020B0503020204020204" pitchFamily="34" charset="-122"/>
                <a:ea typeface="微软雅黑" panose="020B0503020204020204" pitchFamily="34" charset="-122"/>
              </a:rPr>
              <a:t>model</a:t>
            </a:r>
            <a:r>
              <a:rPr lang="zh-CN" altLang="en-US" sz="2400" dirty="0">
                <a:latin typeface="微软雅黑" panose="020B0503020204020204" pitchFamily="34" charset="-122"/>
                <a:ea typeface="微软雅黑" panose="020B0503020204020204" pitchFamily="34" charset="-122"/>
              </a:rPr>
              <a:t>就是上一节搭建的决策树模型。</a:t>
            </a:r>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5610" y="3891870"/>
            <a:ext cx="4080780" cy="680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17492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1569660"/>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5.2.2 </a:t>
            </a:r>
            <a:r>
              <a:rPr lang="zh-CN" altLang="en-US" sz="2400" b="1" dirty="0">
                <a:latin typeface="微软雅黑" panose="020B0503020204020204" pitchFamily="34" charset="-122"/>
                <a:ea typeface="微软雅黑" panose="020B0503020204020204" pitchFamily="34" charset="-122"/>
              </a:rPr>
              <a:t>模型预测及</a:t>
            </a:r>
            <a:r>
              <a:rPr lang="zh-CN" altLang="en-US" sz="2400" b="1" dirty="0" smtClean="0">
                <a:latin typeface="微软雅黑" panose="020B0503020204020204" pitchFamily="34" charset="-122"/>
                <a:ea typeface="微软雅黑" panose="020B0503020204020204" pitchFamily="34" charset="-122"/>
              </a:rPr>
              <a:t>评估</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直接</a:t>
            </a:r>
            <a:r>
              <a:rPr lang="zh-CN" altLang="en-US" sz="2400" dirty="0">
                <a:latin typeface="微软雅黑" panose="020B0503020204020204" pitchFamily="34" charset="-122"/>
                <a:ea typeface="微软雅黑" panose="020B0503020204020204" pitchFamily="34" charset="-122"/>
              </a:rPr>
              <a:t>预测是否</a:t>
            </a:r>
            <a:r>
              <a:rPr lang="zh-CN" altLang="en-US" sz="2400" dirty="0" smtClean="0">
                <a:latin typeface="微软雅黑" panose="020B0503020204020204" pitchFamily="34" charset="-122"/>
                <a:ea typeface="微软雅黑" panose="020B0503020204020204" pitchFamily="34" charset="-122"/>
              </a:rPr>
              <a:t>离职</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利用创建</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相关知识点，将预测的</a:t>
            </a:r>
            <a:r>
              <a:rPr lang="en-US" altLang="zh-CN" sz="2400" dirty="0" err="1">
                <a:latin typeface="微软雅黑" panose="020B0503020204020204" pitchFamily="34" charset="-122"/>
                <a:ea typeface="微软雅黑" panose="020B0503020204020204" pitchFamily="34" charset="-122"/>
              </a:rPr>
              <a:t>y_pred</a:t>
            </a:r>
            <a:r>
              <a:rPr lang="zh-CN" altLang="en-US" sz="2400" dirty="0">
                <a:latin typeface="微软雅黑" panose="020B0503020204020204" pitchFamily="34" charset="-122"/>
                <a:ea typeface="微软雅黑" panose="020B0503020204020204" pitchFamily="34" charset="-122"/>
              </a:rPr>
              <a:t>和测试集实际的</a:t>
            </a:r>
            <a:r>
              <a:rPr lang="en-US" altLang="zh-CN" sz="2400" dirty="0" err="1">
                <a:latin typeface="微软雅黑" panose="020B0503020204020204" pitchFamily="34" charset="-122"/>
                <a:ea typeface="微软雅黑" panose="020B0503020204020204" pitchFamily="34" charset="-122"/>
              </a:rPr>
              <a:t>y_test</a:t>
            </a:r>
            <a:r>
              <a:rPr lang="zh-CN" altLang="en-US" sz="2400" dirty="0">
                <a:latin typeface="微软雅黑" panose="020B0503020204020204" pitchFamily="34" charset="-122"/>
                <a:ea typeface="微软雅黑" panose="020B0503020204020204" pitchFamily="34" charset="-122"/>
              </a:rPr>
              <a:t>汇总到</a:t>
            </a:r>
            <a:r>
              <a:rPr lang="zh-CN" altLang="en-US" sz="2400" dirty="0" smtClean="0">
                <a:latin typeface="微软雅黑" panose="020B0503020204020204" pitchFamily="34" charset="-122"/>
                <a:ea typeface="微软雅黑" panose="020B0503020204020204" pitchFamily="34" charset="-122"/>
              </a:rPr>
              <a:t>一起，</a:t>
            </a:r>
            <a:r>
              <a:rPr lang="zh-CN" altLang="en-US" sz="2400" dirty="0">
                <a:latin typeface="微软雅黑" panose="020B0503020204020204" pitchFamily="34" charset="-122"/>
                <a:ea typeface="微软雅黑" panose="020B0503020204020204" pitchFamily="34" charset="-122"/>
              </a:rPr>
              <a:t>代码如下：</a:t>
            </a:r>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0757" y="3428999"/>
            <a:ext cx="4430486" cy="11076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64308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378565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5.2.2 </a:t>
            </a:r>
            <a:r>
              <a:rPr lang="zh-CN" altLang="en-US" sz="2400" b="1" dirty="0">
                <a:latin typeface="微软雅黑" panose="020B0503020204020204" pitchFamily="34" charset="-122"/>
                <a:ea typeface="微软雅黑" panose="020B0503020204020204" pitchFamily="34" charset="-122"/>
              </a:rPr>
              <a:t>模型预测及</a:t>
            </a:r>
            <a:r>
              <a:rPr lang="zh-CN" altLang="en-US" sz="2400" b="1" dirty="0" smtClean="0">
                <a:latin typeface="微软雅黑" panose="020B0503020204020204" pitchFamily="34" charset="-122"/>
                <a:ea typeface="微软雅黑" panose="020B0503020204020204" pitchFamily="34" charset="-122"/>
              </a:rPr>
              <a:t>评估</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直接</a:t>
            </a:r>
            <a:r>
              <a:rPr lang="zh-CN" altLang="en-US" sz="2400" dirty="0">
                <a:latin typeface="微软雅黑" panose="020B0503020204020204" pitchFamily="34" charset="-122"/>
                <a:ea typeface="微软雅黑" panose="020B0503020204020204" pitchFamily="34" charset="-122"/>
              </a:rPr>
              <a:t>预测是否</a:t>
            </a:r>
            <a:r>
              <a:rPr lang="zh-CN" altLang="en-US" sz="2400" dirty="0" smtClean="0">
                <a:latin typeface="微软雅黑" panose="020B0503020204020204" pitchFamily="34" charset="-122"/>
                <a:ea typeface="微软雅黑" panose="020B0503020204020204" pitchFamily="34" charset="-122"/>
              </a:rPr>
              <a:t>离职</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可以看到测试数据集中前五组数据的预测准确度为</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，如果要查看整体的预测准确度，可以采用如下代码</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通过将</a:t>
            </a:r>
            <a:r>
              <a:rPr lang="en-US" altLang="zh-CN" sz="2400" dirty="0">
                <a:latin typeface="微软雅黑" panose="020B0503020204020204" pitchFamily="34" charset="-122"/>
                <a:ea typeface="微软雅黑" panose="020B0503020204020204" pitchFamily="34" charset="-122"/>
              </a:rPr>
              <a:t>score</a:t>
            </a:r>
            <a:r>
              <a:rPr lang="zh-CN" altLang="en-US" sz="2400" dirty="0" smtClean="0">
                <a:latin typeface="微软雅黑" panose="020B0503020204020204" pitchFamily="34" charset="-122"/>
                <a:ea typeface="微软雅黑" panose="020B0503020204020204" pitchFamily="34" charset="-122"/>
              </a:rPr>
              <a:t>打印输出为：</a:t>
            </a:r>
            <a:r>
              <a:rPr lang="en-US" altLang="zh-CN" sz="2400" dirty="0" smtClean="0">
                <a:latin typeface="微软雅黑" panose="020B0503020204020204" pitchFamily="34" charset="-122"/>
                <a:ea typeface="微软雅黑" panose="020B0503020204020204" pitchFamily="34" charset="-122"/>
              </a:rPr>
              <a:t>0.9573</a:t>
            </a:r>
            <a:r>
              <a:rPr lang="zh-CN" altLang="en-US" sz="2400" dirty="0" smtClean="0">
                <a:latin typeface="微软雅黑" panose="020B0503020204020204" pitchFamily="34" charset="-122"/>
                <a:ea typeface="微软雅黑" panose="020B0503020204020204" pitchFamily="34" charset="-122"/>
              </a:rPr>
              <a:t>，即</a:t>
            </a:r>
            <a:r>
              <a:rPr lang="en-US" altLang="zh-CN" sz="2400" dirty="0">
                <a:latin typeface="微软雅黑" panose="020B0503020204020204" pitchFamily="34" charset="-122"/>
                <a:ea typeface="微软雅黑" panose="020B0503020204020204" pitchFamily="34" charset="-122"/>
              </a:rPr>
              <a:t>3000</a:t>
            </a:r>
            <a:r>
              <a:rPr lang="zh-CN" altLang="en-US" sz="2400" dirty="0">
                <a:latin typeface="微软雅黑" panose="020B0503020204020204" pitchFamily="34" charset="-122"/>
                <a:ea typeface="微软雅黑" panose="020B0503020204020204" pitchFamily="34" charset="-122"/>
              </a:rPr>
              <a:t>个测试集数据中，有</a:t>
            </a:r>
            <a:r>
              <a:rPr lang="en-US" altLang="zh-CN" sz="2400" dirty="0">
                <a:latin typeface="微软雅黑" panose="020B0503020204020204" pitchFamily="34" charset="-122"/>
                <a:ea typeface="微软雅黑" panose="020B0503020204020204" pitchFamily="34" charset="-122"/>
              </a:rPr>
              <a:t>2872</a:t>
            </a:r>
            <a:r>
              <a:rPr lang="zh-CN" altLang="en-US" sz="2400" dirty="0">
                <a:latin typeface="微软雅黑" panose="020B0503020204020204" pitchFamily="34" charset="-122"/>
                <a:ea typeface="微软雅黑" panose="020B0503020204020204" pitchFamily="34" charset="-122"/>
              </a:rPr>
              <a:t>人预测结果和实际结果相符。</a:t>
            </a:r>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563" y="3503521"/>
            <a:ext cx="5180873" cy="8781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305532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2677656"/>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5.2.2 </a:t>
            </a:r>
            <a:r>
              <a:rPr lang="zh-CN" altLang="en-US" sz="2400" b="1" dirty="0">
                <a:latin typeface="微软雅黑" panose="020B0503020204020204" pitchFamily="34" charset="-122"/>
                <a:ea typeface="微软雅黑" panose="020B0503020204020204" pitchFamily="34" charset="-122"/>
              </a:rPr>
              <a:t>模型预测及</a:t>
            </a:r>
            <a:r>
              <a:rPr lang="zh-CN" altLang="en-US" sz="2400" b="1" dirty="0" smtClean="0">
                <a:latin typeface="微软雅黑" panose="020B0503020204020204" pitchFamily="34" charset="-122"/>
                <a:ea typeface="微软雅黑" panose="020B0503020204020204" pitchFamily="34" charset="-122"/>
              </a:rPr>
              <a:t>评估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预测</a:t>
            </a:r>
            <a:r>
              <a:rPr lang="zh-CN" altLang="en-US" sz="2400" dirty="0">
                <a:latin typeface="微软雅黑" panose="020B0503020204020204" pitchFamily="34" charset="-122"/>
                <a:ea typeface="微软雅黑" panose="020B0503020204020204" pitchFamily="34" charset="-122"/>
              </a:rPr>
              <a:t>不离职</a:t>
            </a:r>
            <a:r>
              <a:rPr lang="en-US" altLang="zh-CN" sz="2400" dirty="0">
                <a:latin typeface="微软雅黑" panose="020B0503020204020204" pitchFamily="34" charset="-122"/>
                <a:ea typeface="微软雅黑" panose="020B0503020204020204" pitchFamily="34" charset="-122"/>
              </a:rPr>
              <a:t>&amp;</a:t>
            </a:r>
            <a:r>
              <a:rPr lang="zh-CN" altLang="en-US" sz="2400" dirty="0">
                <a:latin typeface="微软雅黑" panose="020B0503020204020204" pitchFamily="34" charset="-122"/>
                <a:ea typeface="微软雅黑" panose="020B0503020204020204" pitchFamily="34" charset="-122"/>
              </a:rPr>
              <a:t>离职</a:t>
            </a:r>
            <a:r>
              <a:rPr lang="zh-CN" altLang="en-US" sz="2400" dirty="0" smtClean="0">
                <a:latin typeface="微软雅黑" panose="020B0503020204020204" pitchFamily="34" charset="-122"/>
                <a:ea typeface="微软雅黑" panose="020B0503020204020204" pitchFamily="34" charset="-122"/>
              </a:rPr>
              <a:t>概率</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其实分类决策树模型本质预测的并不是准确的</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的分类，而是预测其属于某一分类的概率</a:t>
            </a:r>
            <a:r>
              <a:rPr lang="zh-CN" altLang="en-US"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y_pred_proba</a:t>
            </a:r>
            <a:r>
              <a:rPr lang="zh-CN" altLang="en-US" sz="2400" dirty="0" smtClean="0">
                <a:latin typeface="微软雅黑" panose="020B0503020204020204" pitchFamily="34" charset="-122"/>
                <a:ea typeface="微软雅黑" panose="020B0503020204020204" pitchFamily="34" charset="-122"/>
              </a:rPr>
              <a:t>是</a:t>
            </a:r>
            <a:r>
              <a:rPr lang="zh-CN" altLang="en-US" sz="2400" dirty="0">
                <a:latin typeface="微软雅黑" panose="020B0503020204020204" pitchFamily="34" charset="-122"/>
                <a:ea typeface="微软雅黑" panose="020B0503020204020204" pitchFamily="34" charset="-122"/>
              </a:rPr>
              <a:t>一个二维数组</a:t>
            </a:r>
            <a:r>
              <a:rPr lang="zh-CN" altLang="en-US" sz="2400" dirty="0" smtClean="0">
                <a:latin typeface="微软雅黑" panose="020B0503020204020204" pitchFamily="34" charset="-122"/>
                <a:ea typeface="微软雅黑" panose="020B0503020204020204" pitchFamily="34" charset="-122"/>
              </a:rPr>
              <a:t>，其</a:t>
            </a:r>
            <a:r>
              <a:rPr lang="zh-CN" altLang="en-US" sz="2400" dirty="0">
                <a:latin typeface="微软雅黑" panose="020B0503020204020204" pitchFamily="34" charset="-122"/>
                <a:ea typeface="微软雅黑" panose="020B0503020204020204" pitchFamily="34" charset="-122"/>
              </a:rPr>
              <a:t>左侧一列数为分类为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的概率，右侧一列数为分类为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a:t>
            </a:r>
            <a:r>
              <a:rPr lang="zh-CN" altLang="en-US" sz="2400" dirty="0" smtClean="0">
                <a:latin typeface="微软雅黑" panose="020B0503020204020204" pitchFamily="34" charset="-122"/>
                <a:ea typeface="微软雅黑" panose="020B0503020204020204" pitchFamily="34" charset="-122"/>
              </a:rPr>
              <a:t>概率，可以</a:t>
            </a:r>
            <a:r>
              <a:rPr lang="zh-CN" altLang="en-US" sz="2400" dirty="0">
                <a:latin typeface="微软雅黑" panose="020B0503020204020204" pitchFamily="34" charset="-122"/>
                <a:ea typeface="微软雅黑" panose="020B0503020204020204" pitchFamily="34" charset="-122"/>
              </a:rPr>
              <a:t>通过如下代码查看预测属于各个分类的</a:t>
            </a:r>
            <a:r>
              <a:rPr lang="zh-CN" altLang="en-US" sz="2400" dirty="0" smtClean="0">
                <a:latin typeface="微软雅黑" panose="020B0503020204020204" pitchFamily="34" charset="-122"/>
                <a:ea typeface="微软雅黑" panose="020B0503020204020204" pitchFamily="34" charset="-122"/>
              </a:rPr>
              <a:t>概率：</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0292" y="4422831"/>
            <a:ext cx="7371416" cy="831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03018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3046988"/>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5.2.2 </a:t>
            </a:r>
            <a:r>
              <a:rPr lang="zh-CN" altLang="en-US" sz="2400" b="1" dirty="0" smtClean="0">
                <a:latin typeface="微软雅黑" panose="020B0503020204020204" pitchFamily="34" charset="-122"/>
                <a:ea typeface="微软雅黑" panose="020B0503020204020204" pitchFamily="34" charset="-122"/>
              </a:rPr>
              <a:t>模型预测及评估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预测效果</a:t>
            </a:r>
            <a:r>
              <a:rPr lang="zh-CN" altLang="en-US" sz="2400" dirty="0" smtClean="0">
                <a:latin typeface="微软雅黑" panose="020B0503020204020204" pitchFamily="34" charset="-122"/>
                <a:ea typeface="微软雅黑" panose="020B0503020204020204" pitchFamily="34" charset="-122"/>
              </a:rPr>
              <a:t>评估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在第四章逻辑回归模型</a:t>
            </a:r>
            <a:r>
              <a:rPr lang="en-US" altLang="zh-CN" sz="2400" dirty="0">
                <a:latin typeface="微软雅黑" panose="020B0503020204020204" pitchFamily="34" charset="-122"/>
                <a:ea typeface="微软雅黑" panose="020B0503020204020204" pitchFamily="34" charset="-122"/>
              </a:rPr>
              <a:t>4.3</a:t>
            </a:r>
            <a:r>
              <a:rPr lang="zh-CN" altLang="en-US" sz="2400" dirty="0">
                <a:latin typeface="微软雅黑" panose="020B0503020204020204" pitchFamily="34" charset="-122"/>
                <a:ea typeface="微软雅黑" panose="020B0503020204020204" pitchFamily="34" charset="-122"/>
              </a:rPr>
              <a:t>节提到过，对于分类模型而言，我们不仅关心其预测的准确度，更关心下面两个指标</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命中率 </a:t>
            </a:r>
            <a:r>
              <a:rPr lang="en-US" altLang="zh-CN" sz="2400" dirty="0" smtClean="0">
                <a:latin typeface="微软雅黑" panose="020B0503020204020204" pitchFamily="34" charset="-122"/>
                <a:ea typeface="微软雅黑" panose="020B0503020204020204" pitchFamily="34" charset="-122"/>
              </a:rPr>
              <a:t>(TPR)</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所有实际离职的员工中被预测为离职的比率</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和</a:t>
            </a:r>
            <a:r>
              <a:rPr lang="zh-CN" altLang="en-US" sz="2400" dirty="0">
                <a:latin typeface="微软雅黑" panose="020B0503020204020204" pitchFamily="34" charset="-122"/>
                <a:ea typeface="微软雅黑" panose="020B0503020204020204" pitchFamily="34" charset="-122"/>
              </a:rPr>
              <a:t>假警报</a:t>
            </a:r>
            <a:r>
              <a:rPr lang="zh-CN" altLang="en-US" sz="2400" dirty="0" smtClean="0">
                <a:latin typeface="微软雅黑" panose="020B0503020204020204" pitchFamily="34" charset="-122"/>
                <a:ea typeface="微软雅黑" panose="020B0503020204020204" pitchFamily="34" charset="-122"/>
              </a:rPr>
              <a:t>率 </a:t>
            </a:r>
            <a:r>
              <a:rPr lang="en-US" altLang="zh-CN" sz="2400" dirty="0" smtClean="0">
                <a:latin typeface="微软雅黑" panose="020B0503020204020204" pitchFamily="34" charset="-122"/>
                <a:ea typeface="微软雅黑" panose="020B0503020204020204" pitchFamily="34" charset="-122"/>
              </a:rPr>
              <a:t>(FPR)</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所有实际不离职的员工中被预测为离职的概率</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阈值</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thres</a:t>
            </a:r>
            <a:r>
              <a:rPr lang="en-US" altLang="zh-CN" sz="2400" dirty="0">
                <a:latin typeface="微软雅黑" panose="020B0503020204020204" pitchFamily="34" charset="-122"/>
                <a:ea typeface="微软雅黑" panose="020B0503020204020204" pitchFamily="34" charset="-122"/>
              </a:rPr>
              <a:t>)</a:t>
            </a:r>
          </a:p>
          <a:p>
            <a:r>
              <a:rPr lang="zh-CN" altLang="en-US" sz="2400" dirty="0" smtClean="0">
                <a:latin typeface="微软雅黑" panose="020B0503020204020204" pitchFamily="34" charset="-122"/>
                <a:ea typeface="微软雅黑" panose="020B0503020204020204" pitchFamily="34" charset="-122"/>
              </a:rPr>
              <a:t>也</a:t>
            </a:r>
            <a:r>
              <a:rPr lang="zh-CN" altLang="en-US" sz="2400" dirty="0">
                <a:latin typeface="微软雅黑" panose="020B0503020204020204" pitchFamily="34" charset="-122"/>
                <a:ea typeface="微软雅黑" panose="020B0503020204020204" pitchFamily="34" charset="-122"/>
              </a:rPr>
              <a:t>即通过两者绘制的</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曲线来评判模型。</a:t>
            </a:r>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071" y="4792164"/>
            <a:ext cx="5997216" cy="909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1259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341632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5.2.2 </a:t>
            </a:r>
            <a:r>
              <a:rPr lang="zh-CN" altLang="en-US" sz="2400" b="1" dirty="0" smtClean="0">
                <a:latin typeface="微软雅黑" panose="020B0503020204020204" pitchFamily="34" charset="-122"/>
                <a:ea typeface="微软雅黑" panose="020B0503020204020204" pitchFamily="34" charset="-122"/>
              </a:rPr>
              <a:t>模型预测及评估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预测效果</a:t>
            </a:r>
            <a:r>
              <a:rPr lang="zh-CN" altLang="en-US" sz="2400" dirty="0" smtClean="0">
                <a:latin typeface="微软雅黑" panose="020B0503020204020204" pitchFamily="34" charset="-122"/>
                <a:ea typeface="微软雅黑" panose="020B0503020204020204" pitchFamily="34" charset="-122"/>
              </a:rPr>
              <a:t>评估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4.3</a:t>
            </a:r>
            <a:r>
              <a:rPr lang="zh-CN" altLang="en-US" sz="2400" dirty="0">
                <a:latin typeface="微软雅黑" panose="020B0503020204020204" pitchFamily="34" charset="-122"/>
                <a:ea typeface="微软雅黑" panose="020B0503020204020204" pitchFamily="34" charset="-122"/>
              </a:rPr>
              <a:t>节相关代码可以查看不同阈值下的假警报率和命中率，代码如下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通过如下代码则可以快速求出模型的</a:t>
            </a:r>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3991" y="3076131"/>
            <a:ext cx="3984018" cy="1365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6435" y="5161493"/>
            <a:ext cx="5379129" cy="857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8478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088571" y="1745175"/>
            <a:ext cx="10014857" cy="415498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5.1.1 </a:t>
            </a:r>
            <a:r>
              <a:rPr lang="zh-CN" altLang="en-US" sz="2400" b="1" dirty="0">
                <a:latin typeface="微软雅黑" panose="020B0503020204020204" pitchFamily="34" charset="-122"/>
                <a:ea typeface="微软雅黑" panose="020B0503020204020204" pitchFamily="34" charset="-122"/>
              </a:rPr>
              <a:t>决策树模型简介</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企业会通过已有的数据来看离职员工都符合何种特征，如查看他们的：</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满意度</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收入</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工龄</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月工时</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项目数等</a:t>
            </a: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然后选择相应的特征进行节点分裂，便可以搭建出类似上图所示的决策树模型。利用该决策树模型就可以预测员工离职情况，根据数据分析结果做好相应的应对措施。</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16377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156966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5.2.2 </a:t>
            </a:r>
            <a:r>
              <a:rPr lang="zh-CN" altLang="en-US" sz="2400" b="1" dirty="0" smtClean="0">
                <a:latin typeface="微软雅黑" panose="020B0503020204020204" pitchFamily="34" charset="-122"/>
                <a:ea typeface="微软雅黑" panose="020B0503020204020204" pitchFamily="34" charset="-122"/>
              </a:rPr>
              <a:t>模型预测及评估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模型</a:t>
            </a:r>
            <a:r>
              <a:rPr lang="zh-CN" altLang="en-US" sz="2400" dirty="0">
                <a:latin typeface="微软雅黑" panose="020B0503020204020204" pitchFamily="34" charset="-122"/>
                <a:ea typeface="微软雅黑" panose="020B0503020204020204" pitchFamily="34" charset="-122"/>
              </a:rPr>
              <a:t>预测效果</a:t>
            </a:r>
            <a:r>
              <a:rPr lang="zh-CN" altLang="en-US" sz="2400" dirty="0" smtClean="0">
                <a:latin typeface="微软雅黑" panose="020B0503020204020204" pitchFamily="34" charset="-122"/>
                <a:ea typeface="微软雅黑" panose="020B0503020204020204" pitchFamily="34" charset="-122"/>
              </a:rPr>
              <a:t>评估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已知了不同阈值下的假警报率和命中率，可通过</a:t>
            </a:r>
            <a:r>
              <a:rPr lang="en-US" altLang="zh-CN" sz="2400" dirty="0" err="1">
                <a:latin typeface="微软雅黑" panose="020B0503020204020204" pitchFamily="34" charset="-122"/>
                <a:ea typeface="微软雅黑" panose="020B0503020204020204" pitchFamily="34" charset="-122"/>
              </a:rPr>
              <a:t>matplotlib</a:t>
            </a:r>
            <a:r>
              <a:rPr lang="zh-CN" altLang="en-US" sz="2400" dirty="0">
                <a:latin typeface="微软雅黑" panose="020B0503020204020204" pitchFamily="34" charset="-122"/>
                <a:ea typeface="微软雅黑" panose="020B0503020204020204" pitchFamily="34" charset="-122"/>
              </a:rPr>
              <a:t>库可绘制</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曲线，代码如下：</a:t>
            </a:r>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299" y="3314835"/>
            <a:ext cx="3332615" cy="9985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8" name="Picture 4" descr="https://uploader.shimo.im/f/Il5dXm52s6M5kJyU.png!orig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4653" y="3314835"/>
            <a:ext cx="4010165" cy="26734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34149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2677656"/>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5.2.2 </a:t>
            </a:r>
            <a:r>
              <a:rPr lang="zh-CN" altLang="en-US" sz="2400" b="1" dirty="0" smtClean="0">
                <a:latin typeface="微软雅黑" panose="020B0503020204020204" pitchFamily="34" charset="-122"/>
                <a:ea typeface="微软雅黑" panose="020B0503020204020204" pitchFamily="34" charset="-122"/>
              </a:rPr>
              <a:t>模型预测及评估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特征</a:t>
            </a:r>
            <a:r>
              <a:rPr lang="zh-CN" altLang="en-US" sz="2400" dirty="0">
                <a:latin typeface="微软雅黑" panose="020B0503020204020204" pitchFamily="34" charset="-122"/>
                <a:ea typeface="微软雅黑" panose="020B0503020204020204" pitchFamily="34" charset="-122"/>
              </a:rPr>
              <a:t>重要性</a:t>
            </a:r>
            <a:r>
              <a:rPr lang="zh-CN" altLang="en-US" sz="2400" dirty="0" smtClean="0">
                <a:latin typeface="微软雅黑" panose="020B0503020204020204" pitchFamily="34" charset="-122"/>
                <a:ea typeface="微软雅黑" panose="020B0503020204020204" pitchFamily="34" charset="-122"/>
              </a:rPr>
              <a:t>评估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模型搭建完成后，有时我们希望能够知道各个特征变量的重要程度，即哪些特征变量在模型中起的作用更大，而在决策树模型中，通过如下一行代码即可查看特征重要性</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0830" y="3761615"/>
            <a:ext cx="3950340" cy="661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38574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341632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5.2.2 </a:t>
            </a:r>
            <a:r>
              <a:rPr lang="zh-CN" altLang="en-US" sz="2400" b="1" dirty="0" smtClean="0">
                <a:latin typeface="微软雅黑" panose="020B0503020204020204" pitchFamily="34" charset="-122"/>
                <a:ea typeface="微软雅黑" panose="020B0503020204020204" pitchFamily="34" charset="-122"/>
              </a:rPr>
              <a:t>模型预测及评估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特征</a:t>
            </a:r>
            <a:r>
              <a:rPr lang="zh-CN" altLang="en-US" sz="2400" dirty="0">
                <a:latin typeface="微软雅黑" panose="020B0503020204020204" pitchFamily="34" charset="-122"/>
                <a:ea typeface="微软雅黑" panose="020B0503020204020204" pitchFamily="34" charset="-122"/>
              </a:rPr>
              <a:t>重要性</a:t>
            </a:r>
            <a:r>
              <a:rPr lang="zh-CN" altLang="en-US" sz="2400" dirty="0" smtClean="0">
                <a:latin typeface="微软雅黑" panose="020B0503020204020204" pitchFamily="34" charset="-122"/>
                <a:ea typeface="微软雅黑" panose="020B0503020204020204" pitchFamily="34" charset="-122"/>
              </a:rPr>
              <a:t>评估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获得结果如下，这些特征重要性之和为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举</a:t>
            </a:r>
            <a:r>
              <a:rPr lang="zh-CN" altLang="en-US" sz="2400" dirty="0">
                <a:latin typeface="微软雅黑" panose="020B0503020204020204" pitchFamily="34" charset="-122"/>
                <a:ea typeface="微软雅黑" panose="020B0503020204020204" pitchFamily="34" charset="-122"/>
              </a:rPr>
              <a:t>个例子，模型分裂到最后的叶子节点，整个系统的基尼系数下降数值为</a:t>
            </a:r>
            <a:r>
              <a:rPr lang="en-US" altLang="zh-CN" sz="2400" dirty="0">
                <a:latin typeface="微软雅黑" panose="020B0503020204020204" pitchFamily="34" charset="-122"/>
                <a:ea typeface="微软雅黑" panose="020B0503020204020204" pitchFamily="34" charset="-122"/>
              </a:rPr>
              <a:t>0.3</a:t>
            </a:r>
            <a:r>
              <a:rPr lang="zh-CN" altLang="en-US" sz="2400" dirty="0">
                <a:latin typeface="微软雅黑" panose="020B0503020204020204" pitchFamily="34" charset="-122"/>
                <a:ea typeface="微软雅黑" panose="020B0503020204020204" pitchFamily="34" charset="-122"/>
              </a:rPr>
              <a:t>，如果所有根据特征</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进行分裂的节点产生的基尼系数下降的数值和为</a:t>
            </a:r>
            <a:r>
              <a:rPr lang="en-US" altLang="zh-CN" sz="2400" dirty="0">
                <a:latin typeface="微软雅黑" panose="020B0503020204020204" pitchFamily="34" charset="-122"/>
                <a:ea typeface="微软雅黑" panose="020B0503020204020204" pitchFamily="34" charset="-122"/>
              </a:rPr>
              <a:t>0.15</a:t>
            </a:r>
            <a:r>
              <a:rPr lang="zh-CN" altLang="en-US" sz="2400" dirty="0">
                <a:latin typeface="微软雅黑" panose="020B0503020204020204" pitchFamily="34" charset="-122"/>
                <a:ea typeface="微软雅黑" panose="020B0503020204020204" pitchFamily="34" charset="-122"/>
              </a:rPr>
              <a:t>，那么特征</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的特征重要性则为</a:t>
            </a:r>
            <a:r>
              <a:rPr lang="en-US" altLang="zh-CN" sz="2400" dirty="0">
                <a:latin typeface="微软雅黑" panose="020B0503020204020204" pitchFamily="34" charset="-122"/>
                <a:ea typeface="微软雅黑" panose="020B0503020204020204" pitchFamily="34" charset="-122"/>
              </a:rPr>
              <a:t>50%</a:t>
            </a:r>
            <a:r>
              <a:rPr lang="zh-CN" altLang="en-US" sz="2400" dirty="0">
                <a:latin typeface="微软雅黑" panose="020B0503020204020204" pitchFamily="34" charset="-122"/>
                <a:ea typeface="微软雅黑" panose="020B0503020204020204" pitchFamily="34" charset="-122"/>
              </a:rPr>
              <a:t>，也即</a:t>
            </a:r>
            <a:r>
              <a:rPr lang="en-US" altLang="zh-CN" sz="2400" dirty="0" smtClean="0">
                <a:latin typeface="微软雅黑" panose="020B0503020204020204" pitchFamily="34" charset="-122"/>
                <a:ea typeface="微软雅黑" panose="020B0503020204020204" pitchFamily="34" charset="-122"/>
              </a:rPr>
              <a:t>0.5</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0479" y="3159551"/>
            <a:ext cx="7611042" cy="587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71814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1938992"/>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5.2.2 </a:t>
            </a:r>
            <a:r>
              <a:rPr lang="zh-CN" altLang="en-US" sz="2400" b="1" dirty="0" smtClean="0">
                <a:latin typeface="微软雅黑" panose="020B0503020204020204" pitchFamily="34" charset="-122"/>
                <a:ea typeface="微软雅黑" panose="020B0503020204020204" pitchFamily="34" charset="-122"/>
              </a:rPr>
              <a:t>模型预测及评估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特征</a:t>
            </a:r>
            <a:r>
              <a:rPr lang="zh-CN" altLang="en-US" sz="2400" dirty="0">
                <a:latin typeface="微软雅黑" panose="020B0503020204020204" pitchFamily="34" charset="-122"/>
                <a:ea typeface="微软雅黑" panose="020B0503020204020204" pitchFamily="34" charset="-122"/>
              </a:rPr>
              <a:t>重要性</a:t>
            </a:r>
            <a:r>
              <a:rPr lang="zh-CN" altLang="en-US" sz="2400" dirty="0" smtClean="0">
                <a:latin typeface="微软雅黑" panose="020B0503020204020204" pitchFamily="34" charset="-122"/>
                <a:ea typeface="微软雅黑" panose="020B0503020204020204" pitchFamily="34" charset="-122"/>
              </a:rPr>
              <a:t>评估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对于特征变量不多的模型，我们通过上面一行代码即可查看各个特征变量的重要性，但是如果特征变量多了之后，可以使用如下的代码将特征重要性和变量名称一一对应：</a:t>
            </a:r>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141" y="3684167"/>
            <a:ext cx="6269718" cy="298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25424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156966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5.2.2 </a:t>
            </a:r>
            <a:r>
              <a:rPr lang="zh-CN" altLang="en-US" sz="2400" b="1" dirty="0" smtClean="0">
                <a:latin typeface="微软雅黑" panose="020B0503020204020204" pitchFamily="34" charset="-122"/>
                <a:ea typeface="微软雅黑" panose="020B0503020204020204" pitchFamily="34" charset="-122"/>
              </a:rPr>
              <a:t>模型预测及评估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特征</a:t>
            </a:r>
            <a:r>
              <a:rPr lang="zh-CN" altLang="en-US" sz="2400" dirty="0">
                <a:latin typeface="微软雅黑" panose="020B0503020204020204" pitchFamily="34" charset="-122"/>
                <a:ea typeface="微软雅黑" panose="020B0503020204020204" pitchFamily="34" charset="-122"/>
              </a:rPr>
              <a:t>重要性</a:t>
            </a:r>
            <a:r>
              <a:rPr lang="zh-CN" altLang="en-US" sz="2400" dirty="0" smtClean="0">
                <a:latin typeface="微软雅黑" panose="020B0503020204020204" pitchFamily="34" charset="-122"/>
                <a:ea typeface="微软雅黑" panose="020B0503020204020204" pitchFamily="34" charset="-122"/>
              </a:rPr>
              <a:t>评估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我们也可以这样写第</a:t>
            </a:r>
            <a:r>
              <a:rPr lang="en-US" altLang="zh-CN" sz="2400" dirty="0" smtClean="0">
                <a:latin typeface="微软雅黑" panose="020B0503020204020204" pitchFamily="34" charset="-122"/>
                <a:ea typeface="微软雅黑" panose="020B0503020204020204" pitchFamily="34" charset="-122"/>
              </a:rPr>
              <a:t>5-7</a:t>
            </a:r>
            <a:r>
              <a:rPr lang="zh-CN" altLang="en-US" sz="2400" dirty="0" smtClean="0">
                <a:latin typeface="微软雅黑" panose="020B0503020204020204" pitchFamily="34" charset="-122"/>
                <a:ea typeface="微软雅黑" panose="020B0503020204020204" pitchFamily="34" charset="-122"/>
              </a:rPr>
              <a:t>行：</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打印</a:t>
            </a:r>
            <a:r>
              <a:rPr lang="zh-CN" altLang="en-US" sz="2400" dirty="0" smtClean="0">
                <a:latin typeface="微软雅黑" panose="020B0503020204020204" pitchFamily="34" charset="-122"/>
                <a:ea typeface="微软雅黑" panose="020B0503020204020204" pitchFamily="34" charset="-122"/>
              </a:rPr>
              <a:t>的</a:t>
            </a:r>
            <a:r>
              <a:rPr lang="en-US" altLang="zh-CN" sz="2400" dirty="0" err="1" smtClean="0">
                <a:latin typeface="微软雅黑" panose="020B0503020204020204" pitchFamily="34" charset="-122"/>
                <a:ea typeface="微软雅黑" panose="020B0503020204020204" pitchFamily="34" charset="-122"/>
              </a:rPr>
              <a:t>DataFrame</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728" y="2088264"/>
            <a:ext cx="6985858" cy="857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表格 7"/>
          <p:cNvGraphicFramePr>
            <a:graphicFrameLocks noGrp="1"/>
          </p:cNvGraphicFramePr>
          <p:nvPr>
            <p:extLst>
              <p:ext uri="{D42A27DB-BD31-4B8C-83A1-F6EECF244321}">
                <p14:modId xmlns:p14="http://schemas.microsoft.com/office/powerpoint/2010/main" val="3016385036"/>
              </p:ext>
            </p:extLst>
          </p:nvPr>
        </p:nvGraphicFramePr>
        <p:xfrm>
          <a:off x="4129313" y="3314835"/>
          <a:ext cx="5290458" cy="3093720"/>
        </p:xfrm>
        <a:graphic>
          <a:graphicData uri="http://schemas.openxmlformats.org/drawingml/2006/table">
            <a:tbl>
              <a:tblPr>
                <a:tableStyleId>{2D5ABB26-0587-4C30-8999-92F81FD0307C}</a:tableStyleId>
              </a:tblPr>
              <a:tblGrid>
                <a:gridCol w="1763486"/>
                <a:gridCol w="1763486"/>
                <a:gridCol w="1763486"/>
              </a:tblGrid>
              <a:tr h="26670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dirty="0" smtClean="0">
                          <a:effectLst/>
                          <a:latin typeface="微软雅黑" panose="020B0503020204020204" pitchFamily="34" charset="-122"/>
                          <a:ea typeface="微软雅黑" panose="020B0503020204020204" pitchFamily="34" charset="-122"/>
                        </a:rPr>
                        <a:t>特征</a:t>
                      </a:r>
                      <a:r>
                        <a:rPr lang="zh-CN" altLang="en-US" sz="2400" dirty="0">
                          <a:effectLst/>
                          <a:latin typeface="微软雅黑" panose="020B0503020204020204" pitchFamily="34" charset="-122"/>
                          <a:ea typeface="微软雅黑" panose="020B0503020204020204" pitchFamily="34" charset="-122"/>
                        </a:rPr>
                        <a:t>名称</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特征重要性</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044">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满意度</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0.598109</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700">
                <a:tc>
                  <a:txBody>
                    <a:bodyPr/>
                    <a:lstStyle/>
                    <a:p>
                      <a:pPr algn="ctr" fontAlgn="t"/>
                      <a:r>
                        <a:rPr lang="en-US" altLang="zh-CN" sz="2400">
                          <a:effectLst/>
                          <a:latin typeface="微软雅黑" panose="020B0503020204020204" pitchFamily="34" charset="-122"/>
                          <a:ea typeface="微软雅黑" panose="020B0503020204020204" pitchFamily="34" charset="-122"/>
                        </a:rPr>
                        <a:t>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工龄</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0.150866</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70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考核得分</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0.140074</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700">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工程数量</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0.106387</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700">
                <a:tc>
                  <a:txBody>
                    <a:bodyPr/>
                    <a:lstStyle/>
                    <a:p>
                      <a:pPr algn="ctr" fontAlgn="t"/>
                      <a:r>
                        <a:rPr lang="en-US" altLang="zh-CN" sz="2400">
                          <a:effectLst/>
                          <a:latin typeface="微软雅黑" panose="020B0503020204020204" pitchFamily="34" charset="-122"/>
                          <a:ea typeface="微软雅黑" panose="020B0503020204020204" pitchFamily="34" charset="-122"/>
                        </a:rPr>
                        <a:t>4</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月工时</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0.004565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工资</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0.000000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8901595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230832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5.2.3 </a:t>
            </a:r>
            <a:r>
              <a:rPr lang="zh-CN" altLang="en-US" sz="2400" b="1" dirty="0">
                <a:latin typeface="微软雅黑" panose="020B0503020204020204" pitchFamily="34" charset="-122"/>
                <a:ea typeface="微软雅黑" panose="020B0503020204020204" pitchFamily="34" charset="-122"/>
              </a:rPr>
              <a:t>决策树模型可视化呈现及决策树要点</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如果想将决策树模型可视化展示出来，可以使用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的</a:t>
            </a:r>
            <a:r>
              <a:rPr lang="en-US" altLang="zh-CN" sz="2400" dirty="0" err="1">
                <a:latin typeface="微软雅黑" panose="020B0503020204020204" pitchFamily="34" charset="-122"/>
                <a:ea typeface="微软雅黑" panose="020B0503020204020204" pitchFamily="34" charset="-122"/>
              </a:rPr>
              <a:t>graphviz</a:t>
            </a:r>
            <a:r>
              <a:rPr lang="zh-CN" altLang="en-US" sz="2400" dirty="0">
                <a:latin typeface="微软雅黑" panose="020B0503020204020204" pitchFamily="34" charset="-122"/>
                <a:ea typeface="微软雅黑" panose="020B0503020204020204" pitchFamily="34" charset="-122"/>
              </a:rPr>
              <a:t>插件。因为模型可视化呈现主要是为了演示和教学，在真正实战中应用较少，所以对于</a:t>
            </a:r>
            <a:r>
              <a:rPr lang="en-US" altLang="zh-CN" sz="2400" dirty="0" err="1">
                <a:latin typeface="微软雅黑" panose="020B0503020204020204" pitchFamily="34" charset="-122"/>
                <a:ea typeface="微软雅黑" panose="020B0503020204020204" pitchFamily="34" charset="-122"/>
              </a:rPr>
              <a:t>graphviz</a:t>
            </a:r>
            <a:r>
              <a:rPr lang="zh-CN" altLang="en-US" sz="2400" dirty="0">
                <a:latin typeface="微软雅黑" panose="020B0503020204020204" pitchFamily="34" charset="-122"/>
                <a:ea typeface="微软雅黑" panose="020B0503020204020204" pitchFamily="34" charset="-122"/>
              </a:rPr>
              <a:t>的安装与使用，感兴趣的读者可以参考笔者编写的教程：</a:t>
            </a:r>
            <a:r>
              <a:rPr lang="en-US" altLang="zh-CN" sz="2400" dirty="0">
                <a:latin typeface="微软雅黑" panose="020B0503020204020204" pitchFamily="34" charset="-122"/>
                <a:ea typeface="微软雅黑" panose="020B0503020204020204" pitchFamily="34" charset="-122"/>
                <a:hlinkClick r:id="rId2"/>
              </a:rPr>
              <a:t>https://shimo.im/docs/Dcgw8H6WxgWrc8hq</a:t>
            </a:r>
            <a:r>
              <a:rPr lang="en-US" altLang="zh-CN" sz="2400" dirty="0" smtClean="0">
                <a:latin typeface="微软雅黑" panose="020B0503020204020204" pitchFamily="34" charset="-122"/>
                <a:ea typeface="微软雅黑" panose="020B0503020204020204" pitchFamily="34" charset="-122"/>
                <a:hlinkClick r:id="rId2"/>
              </a:rPr>
              <a:t>/</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，或</a:t>
            </a:r>
            <a:r>
              <a:rPr lang="zh-CN" altLang="en-US" sz="2400" dirty="0">
                <a:latin typeface="微软雅黑" panose="020B0503020204020204" pitchFamily="34" charset="-122"/>
                <a:ea typeface="微软雅黑" panose="020B0503020204020204" pitchFamily="34" charset="-122"/>
              </a:rPr>
              <a:t>扫描如下二维码进行</a:t>
            </a:r>
            <a:r>
              <a:rPr lang="zh-CN" altLang="en-US" sz="2400" dirty="0" smtClean="0">
                <a:latin typeface="微软雅黑" panose="020B0503020204020204" pitchFamily="34" charset="-122"/>
                <a:ea typeface="微软雅黑" panose="020B0503020204020204" pitchFamily="34" charset="-122"/>
              </a:rPr>
              <a:t>查看：</a:t>
            </a:r>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4183743"/>
            <a:ext cx="24384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43542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3046988"/>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5.2.3 </a:t>
            </a:r>
            <a:r>
              <a:rPr lang="zh-CN" altLang="en-US" sz="2400" b="1" dirty="0">
                <a:latin typeface="微软雅黑" panose="020B0503020204020204" pitchFamily="34" charset="-122"/>
                <a:ea typeface="微软雅黑" panose="020B0503020204020204" pitchFamily="34" charset="-122"/>
              </a:rPr>
              <a:t>决策树模型可视化呈现及决策树要点</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第一</a:t>
            </a:r>
            <a:r>
              <a:rPr lang="zh-CN" altLang="en-US" sz="2400" dirty="0">
                <a:latin typeface="微软雅黑" panose="020B0503020204020204" pitchFamily="34" charset="-122"/>
                <a:ea typeface="微软雅黑" panose="020B0503020204020204" pitchFamily="34" charset="-122"/>
              </a:rPr>
              <a:t>步是安装</a:t>
            </a:r>
            <a:r>
              <a:rPr lang="en-US" altLang="zh-CN" sz="2400" dirty="0" err="1">
                <a:latin typeface="微软雅黑" panose="020B0503020204020204" pitchFamily="34" charset="-122"/>
                <a:ea typeface="微软雅黑" panose="020B0503020204020204" pitchFamily="34" charset="-122"/>
              </a:rPr>
              <a:t>graphviz</a:t>
            </a:r>
            <a:r>
              <a:rPr lang="zh-CN" altLang="en-US" sz="2400" dirty="0">
                <a:latin typeface="微软雅黑" panose="020B0503020204020204" pitchFamily="34" charset="-122"/>
                <a:ea typeface="微软雅黑" panose="020B0503020204020204" pitchFamily="34" charset="-122"/>
              </a:rPr>
              <a:t>插件，其安装官方网站为：</a:t>
            </a:r>
            <a:r>
              <a:rPr lang="en-US" altLang="zh-CN" sz="2400" dirty="0">
                <a:latin typeface="微软雅黑" panose="020B0503020204020204" pitchFamily="34" charset="-122"/>
                <a:ea typeface="微软雅黑" panose="020B0503020204020204" pitchFamily="34" charset="-122"/>
                <a:hlinkClick r:id="rId2"/>
              </a:rPr>
              <a:t>https://graphviz.gitlab.io/download/</a:t>
            </a:r>
            <a:r>
              <a:rPr lang="zh-CN" altLang="en-US" sz="2400" dirty="0">
                <a:latin typeface="微软雅黑" panose="020B0503020204020204" pitchFamily="34" charset="-122"/>
                <a:ea typeface="微软雅黑" panose="020B0503020204020204" pitchFamily="34" charset="-122"/>
              </a:rPr>
              <a:t>，如果是</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系统，则下载</a:t>
            </a:r>
            <a:r>
              <a:rPr lang="en-US" altLang="zh-CN" sz="2400" dirty="0" err="1">
                <a:latin typeface="微软雅黑" panose="020B0503020204020204" pitchFamily="34" charset="-122"/>
                <a:ea typeface="微软雅黑" panose="020B0503020204020204" pitchFamily="34" charset="-122"/>
              </a:rPr>
              <a:t>msi</a:t>
            </a:r>
            <a:r>
              <a:rPr lang="zh-CN" altLang="en-US" sz="2400" dirty="0">
                <a:latin typeface="微软雅黑" panose="020B0503020204020204" pitchFamily="34" charset="-122"/>
                <a:ea typeface="微软雅黑" panose="020B0503020204020204" pitchFamily="34" charset="-122"/>
              </a:rPr>
              <a:t>文件并安装，安装完成后需要配置环境变量，具体配置方法参考上面给的教程链接或通过二维码扫码观看。</a:t>
            </a: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第二</a:t>
            </a:r>
            <a:r>
              <a:rPr lang="zh-CN" altLang="en-US" sz="2400" dirty="0">
                <a:latin typeface="微软雅黑" panose="020B0503020204020204" pitchFamily="34" charset="-122"/>
                <a:ea typeface="微软雅黑" panose="020B0503020204020204" pitchFamily="34" charset="-122"/>
              </a:rPr>
              <a:t>步是安装</a:t>
            </a:r>
            <a:r>
              <a:rPr lang="en-US" altLang="zh-CN" sz="2400" dirty="0" err="1">
                <a:latin typeface="微软雅黑" panose="020B0503020204020204" pitchFamily="34" charset="-122"/>
                <a:ea typeface="微软雅黑" panose="020B0503020204020204" pitchFamily="34" charset="-122"/>
              </a:rPr>
              <a:t>graphviz</a:t>
            </a:r>
            <a:r>
              <a:rPr lang="zh-CN" altLang="en-US" sz="2400" dirty="0">
                <a:latin typeface="微软雅黑" panose="020B0503020204020204" pitchFamily="34" charset="-122"/>
                <a:ea typeface="微软雅黑" panose="020B0503020204020204" pitchFamily="34" charset="-122"/>
              </a:rPr>
              <a:t>库，使用</a:t>
            </a:r>
            <a:r>
              <a:rPr lang="en-US" altLang="zh-CN" sz="2400" dirty="0">
                <a:latin typeface="微软雅黑" panose="020B0503020204020204" pitchFamily="34" charset="-122"/>
                <a:ea typeface="微软雅黑" panose="020B0503020204020204" pitchFamily="34" charset="-122"/>
              </a:rPr>
              <a:t>pip install </a:t>
            </a:r>
            <a:r>
              <a:rPr lang="en-US" altLang="zh-CN" sz="2400" dirty="0" err="1">
                <a:latin typeface="微软雅黑" panose="020B0503020204020204" pitchFamily="34" charset="-122"/>
                <a:ea typeface="微软雅黑" panose="020B0503020204020204" pitchFamily="34" charset="-122"/>
              </a:rPr>
              <a:t>graphviz</a:t>
            </a:r>
            <a:r>
              <a:rPr lang="zh-CN" altLang="en-US" sz="2400" dirty="0">
                <a:latin typeface="微软雅黑" panose="020B0503020204020204" pitchFamily="34" charset="-122"/>
                <a:ea typeface="微软雅黑" panose="020B0503020204020204" pitchFamily="34" charset="-122"/>
              </a:rPr>
              <a:t>即可安装相关库。</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6098389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415498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5.2.3 </a:t>
            </a:r>
            <a:r>
              <a:rPr lang="zh-CN" altLang="en-US" sz="2400" b="1" dirty="0">
                <a:latin typeface="微软雅黑" panose="020B0503020204020204" pitchFamily="34" charset="-122"/>
                <a:ea typeface="微软雅黑" panose="020B0503020204020204" pitchFamily="34" charset="-122"/>
              </a:rPr>
              <a:t>决策树模型可视化呈现及决策树要点</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通过</a:t>
            </a:r>
            <a:r>
              <a:rPr lang="zh-CN" altLang="en-US" sz="2400" dirty="0">
                <a:latin typeface="微软雅黑" panose="020B0503020204020204" pitchFamily="34" charset="-122"/>
                <a:ea typeface="微软雅黑" panose="020B0503020204020204" pitchFamily="34" charset="-122"/>
              </a:rPr>
              <a:t>如下代码即可快速将决策树模型进行</a:t>
            </a:r>
            <a:r>
              <a:rPr lang="zh-CN" altLang="en-US" sz="2400" dirty="0" smtClean="0">
                <a:latin typeface="微软雅黑" panose="020B0503020204020204" pitchFamily="34" charset="-122"/>
                <a:ea typeface="微软雅黑" panose="020B0503020204020204" pitchFamily="34" charset="-122"/>
              </a:rPr>
              <a:t>可视化</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想生成包含中文的可视化图片则相对麻烦一些，不过笔者也研究出了相应的解决办法，感兴趣的读者参考上面给的教程链接或通过二维码扫码观看。</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862" y="2666059"/>
            <a:ext cx="8146276" cy="20365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64297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830997"/>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5.2.3 </a:t>
            </a:r>
            <a:r>
              <a:rPr lang="zh-CN" altLang="en-US" sz="2400" b="1" dirty="0">
                <a:latin typeface="微软雅黑" panose="020B0503020204020204" pitchFamily="34" charset="-122"/>
                <a:ea typeface="微软雅黑" panose="020B0503020204020204" pitchFamily="34" charset="-122"/>
              </a:rPr>
              <a:t>决策树模型可视化呈现及决策树要点</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下图所示便是通过</a:t>
            </a:r>
            <a:r>
              <a:rPr lang="en-US" altLang="zh-CN" sz="2400" dirty="0" err="1">
                <a:latin typeface="微软雅黑" panose="020B0503020204020204" pitchFamily="34" charset="-122"/>
                <a:ea typeface="微软雅黑" panose="020B0503020204020204" pitchFamily="34" charset="-122"/>
              </a:rPr>
              <a:t>graphviz</a:t>
            </a:r>
            <a:r>
              <a:rPr lang="zh-CN" altLang="en-US" sz="2400" dirty="0">
                <a:latin typeface="微软雅黑" panose="020B0503020204020204" pitchFamily="34" charset="-122"/>
                <a:ea typeface="微软雅黑" panose="020B0503020204020204" pitchFamily="34" charset="-122"/>
              </a:rPr>
              <a:t>生成的可视化决策树模型：</a:t>
            </a:r>
            <a:endParaRPr lang="zh-CN" altLang="en-US" sz="2400" b="1" dirty="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8674" name="Picture 2" descr="https://uploader.shimo.im/f/WuRUIiV1NdgMC524.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379" y="2772228"/>
            <a:ext cx="11227242" cy="3864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54457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4524315"/>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5.2.3 </a:t>
            </a:r>
            <a:r>
              <a:rPr lang="zh-CN" altLang="en-US" sz="2400" b="1" dirty="0">
                <a:latin typeface="微软雅黑" panose="020B0503020204020204" pitchFamily="34" charset="-122"/>
                <a:ea typeface="微软雅黑" panose="020B0503020204020204" pitchFamily="34" charset="-122"/>
              </a:rPr>
              <a:t>决策树模型可视化呈现及决策树要点</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知识点</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：节点各元素含义</a:t>
            </a:r>
          </a:p>
          <a:p>
            <a:r>
              <a:rPr lang="zh-CN" altLang="en-US" sz="2400" dirty="0" smtClean="0">
                <a:latin typeface="微软雅黑" panose="020B0503020204020204" pitchFamily="34" charset="-122"/>
                <a:ea typeface="微软雅黑" panose="020B0503020204020204" pitchFamily="34" charset="-122"/>
              </a:rPr>
              <a:t>以</a:t>
            </a:r>
            <a:r>
              <a:rPr lang="zh-CN" altLang="en-US" sz="2400" dirty="0">
                <a:latin typeface="微软雅黑" panose="020B0503020204020204" pitchFamily="34" charset="-122"/>
                <a:ea typeface="微软雅黑" panose="020B0503020204020204" pitchFamily="34" charset="-122"/>
              </a:rPr>
              <a:t>根节点</a:t>
            </a:r>
            <a:r>
              <a:rPr lang="zh-CN" altLang="en-US" sz="2400" dirty="0" smtClean="0">
                <a:latin typeface="微软雅黑" panose="020B0503020204020204" pitchFamily="34" charset="-122"/>
                <a:ea typeface="微软雅黑" panose="020B0503020204020204" pitchFamily="34" charset="-122"/>
              </a:rPr>
              <a:t>为例：</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其</a:t>
            </a:r>
            <a:r>
              <a:rPr lang="zh-CN" altLang="en-US" sz="2400" dirty="0">
                <a:latin typeface="微软雅黑" panose="020B0503020204020204" pitchFamily="34" charset="-122"/>
                <a:ea typeface="微软雅黑" panose="020B0503020204020204" pitchFamily="34" charset="-122"/>
              </a:rPr>
              <a:t>分裂依据是根据满意度是否小于等于</a:t>
            </a:r>
            <a:r>
              <a:rPr lang="en-US" altLang="zh-CN" sz="2400" dirty="0">
                <a:latin typeface="微软雅黑" panose="020B0503020204020204" pitchFamily="34" charset="-122"/>
                <a:ea typeface="微软雅黑" panose="020B0503020204020204" pitchFamily="34" charset="-122"/>
              </a:rPr>
              <a:t>4.65</a:t>
            </a:r>
            <a:r>
              <a:rPr lang="zh-CN" altLang="en-US" sz="2400" dirty="0">
                <a:latin typeface="微软雅黑" panose="020B0503020204020204" pitchFamily="34" charset="-122"/>
                <a:ea typeface="微软雅黑" panose="020B0503020204020204" pitchFamily="34" charset="-122"/>
              </a:rPr>
              <a:t>作为分裂依据的；它当前的基尼系数为</a:t>
            </a:r>
            <a:r>
              <a:rPr lang="en-US" altLang="zh-CN" sz="2400" dirty="0" smtClean="0">
                <a:latin typeface="微软雅黑" panose="020B0503020204020204" pitchFamily="34" charset="-122"/>
                <a:ea typeface="微软雅黑" panose="020B0503020204020204" pitchFamily="34" charset="-122"/>
              </a:rPr>
              <a:t>0.365</a:t>
            </a:r>
          </a:p>
          <a:p>
            <a:pPr marL="342900" indent="-34290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sample</a:t>
            </a:r>
            <a:r>
              <a:rPr lang="zh-CN" altLang="en-US" sz="2400" dirty="0" smtClean="0">
                <a:latin typeface="微软雅黑" panose="020B0503020204020204" pitchFamily="34" charset="-122"/>
                <a:ea typeface="微软雅黑" panose="020B0503020204020204" pitchFamily="34" charset="-122"/>
              </a:rPr>
              <a:t>样本</a:t>
            </a:r>
            <a:r>
              <a:rPr lang="zh-CN" altLang="en-US" sz="2400" dirty="0">
                <a:latin typeface="微软雅黑" panose="020B0503020204020204" pitchFamily="34" charset="-122"/>
                <a:ea typeface="微软雅黑" panose="020B0503020204020204" pitchFamily="34" charset="-122"/>
              </a:rPr>
              <a:t>总数为</a:t>
            </a:r>
            <a:r>
              <a:rPr lang="en-US" altLang="zh-CN" sz="2400" dirty="0" smtClean="0">
                <a:latin typeface="微软雅黑" panose="020B0503020204020204" pitchFamily="34" charset="-122"/>
                <a:ea typeface="微软雅黑" panose="020B0503020204020204" pitchFamily="34" charset="-122"/>
              </a:rPr>
              <a:t>12000</a:t>
            </a:r>
          </a:p>
          <a:p>
            <a:pPr marL="342900" indent="-34290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value</a:t>
            </a:r>
            <a:r>
              <a:rPr lang="zh-CN" altLang="en-US" sz="2400" dirty="0">
                <a:latin typeface="微软雅黑" panose="020B0503020204020204" pitchFamily="34" charset="-122"/>
                <a:ea typeface="微软雅黑" panose="020B0503020204020204" pitchFamily="34" charset="-122"/>
              </a:rPr>
              <a:t>中的左边的数值</a:t>
            </a:r>
            <a:r>
              <a:rPr lang="en-US" altLang="zh-CN" sz="2400" dirty="0">
                <a:latin typeface="微软雅黑" panose="020B0503020204020204" pitchFamily="34" charset="-122"/>
                <a:ea typeface="微软雅黑" panose="020B0503020204020204" pitchFamily="34" charset="-122"/>
              </a:rPr>
              <a:t>9120</a:t>
            </a:r>
            <a:r>
              <a:rPr lang="zh-CN" altLang="en-US" sz="2400" dirty="0">
                <a:latin typeface="微软雅黑" panose="020B0503020204020204" pitchFamily="34" charset="-122"/>
                <a:ea typeface="微软雅黑" panose="020B0503020204020204" pitchFamily="34" charset="-122"/>
              </a:rPr>
              <a:t>表示“是否离职”中的</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，也即不离职员工，右边的数值</a:t>
            </a:r>
            <a:r>
              <a:rPr lang="en-US" altLang="zh-CN" sz="2400" dirty="0">
                <a:latin typeface="微软雅黑" panose="020B0503020204020204" pitchFamily="34" charset="-122"/>
                <a:ea typeface="微软雅黑" panose="020B0503020204020204" pitchFamily="34" charset="-122"/>
              </a:rPr>
              <a:t>2880</a:t>
            </a:r>
            <a:r>
              <a:rPr lang="zh-CN" altLang="en-US" sz="2400" dirty="0">
                <a:latin typeface="微软雅黑" panose="020B0503020204020204" pitchFamily="34" charset="-122"/>
                <a:ea typeface="微软雅黑" panose="020B0503020204020204" pitchFamily="34" charset="-122"/>
              </a:rPr>
              <a:t>表示“是否离职”中的</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，也即离职</a:t>
            </a:r>
            <a:r>
              <a:rPr lang="zh-CN" altLang="en-US" sz="2400" dirty="0" smtClean="0">
                <a:latin typeface="微软雅黑" panose="020B0503020204020204" pitchFamily="34" charset="-122"/>
                <a:ea typeface="微软雅黑" panose="020B0503020204020204" pitchFamily="34" charset="-122"/>
              </a:rPr>
              <a:t>员工</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class</a:t>
            </a:r>
            <a:r>
              <a:rPr lang="zh-CN" altLang="en-US" sz="2400" dirty="0">
                <a:latin typeface="微软雅黑" panose="020B0503020204020204" pitchFamily="34" charset="-122"/>
                <a:ea typeface="微软雅黑" panose="020B0503020204020204" pitchFamily="34" charset="-122"/>
              </a:rPr>
              <a:t>表示分类，因为在这个节点上不离职员工数（</a:t>
            </a:r>
            <a:r>
              <a:rPr lang="en-US" altLang="zh-CN" sz="2400" dirty="0">
                <a:latin typeface="微软雅黑" panose="020B0503020204020204" pitchFamily="34" charset="-122"/>
                <a:ea typeface="微软雅黑" panose="020B0503020204020204" pitchFamily="34" charset="-122"/>
              </a:rPr>
              <a:t>9120</a:t>
            </a:r>
            <a:r>
              <a:rPr lang="zh-CN" altLang="en-US" sz="2400" dirty="0">
                <a:latin typeface="微软雅黑" panose="020B0503020204020204" pitchFamily="34" charset="-122"/>
                <a:ea typeface="微软雅黑" panose="020B0503020204020204" pitchFamily="34" charset="-122"/>
              </a:rPr>
              <a:t>）多于离职员工数（</a:t>
            </a:r>
            <a:r>
              <a:rPr lang="en-US" altLang="zh-CN" sz="2400" dirty="0">
                <a:latin typeface="微软雅黑" panose="020B0503020204020204" pitchFamily="34" charset="-122"/>
                <a:ea typeface="微软雅黑" panose="020B0503020204020204" pitchFamily="34" charset="-122"/>
              </a:rPr>
              <a:t>2880</a:t>
            </a:r>
            <a:r>
              <a:rPr lang="zh-CN" altLang="en-US" sz="2400" dirty="0">
                <a:latin typeface="微软雅黑" panose="020B0503020204020204" pitchFamily="34" charset="-122"/>
                <a:ea typeface="微软雅黑" panose="020B0503020204020204" pitchFamily="34" charset="-122"/>
              </a:rPr>
              <a:t>），所以</a:t>
            </a:r>
            <a:r>
              <a:rPr lang="en-US" altLang="zh-CN" sz="2400" dirty="0">
                <a:latin typeface="微软雅黑" panose="020B0503020204020204" pitchFamily="34" charset="-122"/>
                <a:ea typeface="微软雅黑" panose="020B0503020204020204" pitchFamily="34" charset="-122"/>
              </a:rPr>
              <a:t>class</a:t>
            </a:r>
            <a:r>
              <a:rPr lang="zh-CN" altLang="en-US" sz="2400" dirty="0">
                <a:latin typeface="微软雅黑" panose="020B0503020204020204" pitchFamily="34" charset="-122"/>
                <a:ea typeface="微软雅黑" panose="020B0503020204020204" pitchFamily="34" charset="-122"/>
              </a:rPr>
              <a:t>为不离职，不过根节点的</a:t>
            </a:r>
            <a:r>
              <a:rPr lang="en-US" altLang="zh-CN" sz="2400" dirty="0">
                <a:latin typeface="微软雅黑" panose="020B0503020204020204" pitchFamily="34" charset="-122"/>
                <a:ea typeface="微软雅黑" panose="020B0503020204020204" pitchFamily="34" charset="-122"/>
              </a:rPr>
              <a:t>class</a:t>
            </a:r>
            <a:r>
              <a:rPr lang="zh-CN" altLang="en-US" sz="2400" dirty="0">
                <a:latin typeface="微软雅黑" panose="020B0503020204020204" pitchFamily="34" charset="-122"/>
                <a:ea typeface="微软雅黑" panose="020B0503020204020204" pitchFamily="34" charset="-122"/>
              </a:rPr>
              <a:t>没有什么意义，我们主要看最后叶子节点的</a:t>
            </a:r>
            <a:r>
              <a:rPr lang="en-US" altLang="zh-CN" sz="2400" dirty="0">
                <a:latin typeface="微软雅黑" panose="020B0503020204020204" pitchFamily="34" charset="-122"/>
                <a:ea typeface="微软雅黑" panose="020B0503020204020204" pitchFamily="34" charset="-122"/>
              </a:rPr>
              <a:t>class</a:t>
            </a:r>
            <a:r>
              <a:rPr lang="zh-CN" altLang="en-US" sz="2400" dirty="0">
                <a:latin typeface="微软雅黑" panose="020B0503020204020204" pitchFamily="34" charset="-122"/>
                <a:ea typeface="微软雅黑" panose="020B0503020204020204" pitchFamily="34" charset="-122"/>
              </a:rPr>
              <a:t>情况。此外，最后的叶子节点因为已经分裂完毕，所以不再有分裂依据这一</a:t>
            </a:r>
            <a:r>
              <a:rPr lang="zh-CN" altLang="en-US" sz="2400" dirty="0" smtClean="0">
                <a:latin typeface="微软雅黑" panose="020B0503020204020204" pitchFamily="34" charset="-122"/>
                <a:ea typeface="微软雅黑" panose="020B0503020204020204" pitchFamily="34" charset="-122"/>
              </a:rPr>
              <a:t>项</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9255883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088571" y="1745175"/>
            <a:ext cx="10014857" cy="3046988"/>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5.1.1 </a:t>
            </a:r>
            <a:r>
              <a:rPr lang="zh-CN" altLang="en-US" sz="2400" b="1" dirty="0">
                <a:latin typeface="微软雅黑" panose="020B0503020204020204" pitchFamily="34" charset="-122"/>
                <a:ea typeface="微软雅黑" panose="020B0503020204020204" pitchFamily="34" charset="-122"/>
              </a:rPr>
              <a:t>决策树模型简介</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决策树概念本身并不复杂，主要就是通过连续的逻辑判断来得到最后的结论，其关键的难点在于如何建立出这样一颗树来。</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比如根节点应该选择哪一个特征，</a:t>
            </a:r>
            <a:r>
              <a:rPr lang="zh-CN" altLang="en-US" sz="2400" dirty="0" smtClean="0">
                <a:latin typeface="微软雅黑" panose="020B0503020204020204" pitchFamily="34" charset="-122"/>
                <a:ea typeface="微软雅黑" panose="020B0503020204020204" pitchFamily="34" charset="-122"/>
              </a:rPr>
              <a:t>选</a:t>
            </a:r>
            <a:r>
              <a:rPr lang="zh-CN" altLang="en-US" sz="2400" dirty="0">
                <a:latin typeface="微软雅黑" panose="020B0503020204020204" pitchFamily="34" charset="-122"/>
                <a:ea typeface="微软雅黑" panose="020B0503020204020204" pitchFamily="34" charset="-122"/>
              </a:rPr>
              <a:t>“满意度</a:t>
            </a:r>
            <a:r>
              <a:rPr lang="en-US" altLang="zh-CN" sz="2400" dirty="0">
                <a:latin typeface="微软雅黑" panose="020B0503020204020204" pitchFamily="34" charset="-122"/>
                <a:ea typeface="微软雅黑" panose="020B0503020204020204" pitchFamily="34" charset="-122"/>
              </a:rPr>
              <a:t>&lt;5”</a:t>
            </a:r>
            <a:r>
              <a:rPr lang="zh-CN" altLang="en-US" sz="2400" dirty="0">
                <a:latin typeface="微软雅黑" panose="020B0503020204020204" pitchFamily="34" charset="-122"/>
                <a:ea typeface="微软雅黑" panose="020B0503020204020204" pitchFamily="34" charset="-122"/>
              </a:rPr>
              <a:t>作为根节点和选“收入</a:t>
            </a:r>
            <a:r>
              <a:rPr lang="en-US" altLang="zh-CN" sz="2400" dirty="0" smtClean="0">
                <a:latin typeface="微软雅黑" panose="020B0503020204020204" pitchFamily="34" charset="-122"/>
                <a:ea typeface="微软雅黑" panose="020B0503020204020204" pitchFamily="34" charset="-122"/>
              </a:rPr>
              <a:t>&lt;</a:t>
            </a:r>
            <a:r>
              <a:rPr lang="en-US" altLang="zh-CN" sz="2400" dirty="0">
                <a:latin typeface="微软雅黑" panose="020B0503020204020204" pitchFamily="34" charset="-122"/>
                <a:ea typeface="微软雅黑" panose="020B0503020204020204" pitchFamily="34" charset="-122"/>
              </a:rPr>
              <a:t>10,000”</a:t>
            </a:r>
            <a:r>
              <a:rPr lang="zh-CN" altLang="en-US" sz="2400" dirty="0">
                <a:latin typeface="微软雅黑" panose="020B0503020204020204" pitchFamily="34" charset="-122"/>
                <a:ea typeface="微软雅黑" panose="020B0503020204020204" pitchFamily="34" charset="-122"/>
              </a:rPr>
              <a:t>作为根节点会起到不同的效果。其次收入作为一个连续变量，是选“收入</a:t>
            </a:r>
            <a:r>
              <a:rPr lang="en-US" altLang="zh-CN" sz="2400" dirty="0">
                <a:latin typeface="微软雅黑" panose="020B0503020204020204" pitchFamily="34" charset="-122"/>
                <a:ea typeface="微软雅黑" panose="020B0503020204020204" pitchFamily="34" charset="-122"/>
              </a:rPr>
              <a:t>&lt;10,000”</a:t>
            </a:r>
            <a:r>
              <a:rPr lang="zh-CN" altLang="en-US" sz="2400" dirty="0">
                <a:latin typeface="微软雅黑" panose="020B0503020204020204" pitchFamily="34" charset="-122"/>
                <a:ea typeface="微软雅黑" panose="020B0503020204020204" pitchFamily="34" charset="-122"/>
              </a:rPr>
              <a:t>作为一个节点，还是选“收入</a:t>
            </a:r>
            <a:r>
              <a:rPr lang="en-US" altLang="zh-CN" sz="2400" dirty="0">
                <a:latin typeface="微软雅黑" panose="020B0503020204020204" pitchFamily="34" charset="-122"/>
                <a:ea typeface="微软雅黑" panose="020B0503020204020204" pitchFamily="34" charset="-122"/>
              </a:rPr>
              <a:t>&lt;100,000”</a:t>
            </a:r>
            <a:r>
              <a:rPr lang="zh-CN" altLang="en-US" sz="2400" dirty="0">
                <a:latin typeface="微软雅黑" panose="020B0503020204020204" pitchFamily="34" charset="-122"/>
                <a:ea typeface="微软雅黑" panose="020B0503020204020204" pitchFamily="34" charset="-122"/>
              </a:rPr>
              <a:t>作为一个节点都是有考究的。</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7014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10261600" cy="2677656"/>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5.2.3 </a:t>
            </a:r>
            <a:r>
              <a:rPr lang="zh-CN" altLang="en-US" sz="2400" b="1" dirty="0">
                <a:latin typeface="微软雅黑" panose="020B0503020204020204" pitchFamily="34" charset="-122"/>
                <a:ea typeface="微软雅黑" panose="020B0503020204020204" pitchFamily="34" charset="-122"/>
              </a:rPr>
              <a:t>决策树模型可视化呈现及决策树要点</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知识点</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：节点划分与其依据验证</a:t>
            </a:r>
          </a:p>
          <a:p>
            <a:r>
              <a:rPr lang="zh-CN" altLang="en-US" sz="2400" dirty="0">
                <a:latin typeface="微软雅黑" panose="020B0503020204020204" pitchFamily="34" charset="-122"/>
                <a:ea typeface="微软雅黑" panose="020B0503020204020204" pitchFamily="34" charset="-122"/>
              </a:rPr>
              <a:t>根节点分裂完后产生两个子节点，其中左边的子节点中大部分为离职</a:t>
            </a:r>
            <a:r>
              <a:rPr lang="zh-CN" altLang="en-US" sz="2400" dirty="0" smtClean="0">
                <a:latin typeface="微软雅黑" panose="020B0503020204020204" pitchFamily="34" charset="-122"/>
                <a:ea typeface="微软雅黑" panose="020B0503020204020204" pitchFamily="34" charset="-122"/>
              </a:rPr>
              <a:t>员工</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而</a:t>
            </a:r>
            <a:r>
              <a:rPr lang="zh-CN" altLang="en-US" sz="2400" dirty="0">
                <a:latin typeface="微软雅黑" panose="020B0503020204020204" pitchFamily="34" charset="-122"/>
                <a:ea typeface="微软雅黑" panose="020B0503020204020204" pitchFamily="34" charset="-122"/>
              </a:rPr>
              <a:t>右边的节点中大部分为不离职</a:t>
            </a:r>
            <a:r>
              <a:rPr lang="zh-CN" altLang="en-US" sz="2400" dirty="0" smtClean="0">
                <a:latin typeface="微软雅黑" panose="020B0503020204020204" pitchFamily="34" charset="-122"/>
                <a:ea typeface="微软雅黑" panose="020B0503020204020204" pitchFamily="34" charset="-122"/>
              </a:rPr>
              <a:t>员工</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这</a:t>
            </a:r>
            <a:r>
              <a:rPr lang="zh-CN" altLang="en-US" sz="2400" dirty="0">
                <a:latin typeface="微软雅黑" panose="020B0503020204020204" pitchFamily="34" charset="-122"/>
                <a:ea typeface="微软雅黑" panose="020B0503020204020204" pitchFamily="34" charset="-122"/>
              </a:rPr>
              <a:t>也的确符合现实中如果满意度较低则出现离职可能性较大的经验</a:t>
            </a:r>
            <a:r>
              <a:rPr lang="zh-CN" altLang="en-US" sz="2400" dirty="0" smtClean="0">
                <a:latin typeface="微软雅黑" panose="020B0503020204020204" pitchFamily="34" charset="-122"/>
                <a:ea typeface="微软雅黑" panose="020B0503020204020204" pitchFamily="34" charset="-122"/>
              </a:rPr>
              <a:t>。</a:t>
            </a: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4241536515"/>
              </p:ext>
            </p:extLst>
          </p:nvPr>
        </p:nvGraphicFramePr>
        <p:xfrm>
          <a:off x="1502229" y="4113314"/>
          <a:ext cx="9187542" cy="1371600"/>
        </p:xfrm>
        <a:graphic>
          <a:graphicData uri="http://schemas.openxmlformats.org/drawingml/2006/table">
            <a:tbl>
              <a:tblPr firstRow="1" bandRow="1">
                <a:tableStyleId>{5940675A-B579-460E-94D1-54222C63F5DA}</a:tableStyleId>
              </a:tblPr>
              <a:tblGrid>
                <a:gridCol w="2061027"/>
                <a:gridCol w="1613991"/>
                <a:gridCol w="1837508"/>
                <a:gridCol w="1837508"/>
                <a:gridCol w="1837508"/>
              </a:tblGrid>
              <a:tr h="370840">
                <a:tc>
                  <a:txBody>
                    <a:bodyPr/>
                    <a:lstStyle/>
                    <a:p>
                      <a:pPr algn="ct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dirty="0" smtClean="0">
                          <a:latin typeface="微软雅黑" panose="020B0503020204020204" pitchFamily="34" charset="-122"/>
                          <a:ea typeface="微软雅黑" panose="020B0503020204020204" pitchFamily="34" charset="-122"/>
                        </a:rPr>
                        <a:t>共</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dirty="0" smtClean="0">
                          <a:latin typeface="微软雅黑" panose="020B0503020204020204" pitchFamily="34" charset="-122"/>
                          <a:ea typeface="微软雅黑" panose="020B0503020204020204" pitchFamily="34" charset="-122"/>
                        </a:rPr>
                        <a:t>未离职</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dirty="0" smtClean="0">
                          <a:latin typeface="微软雅黑" panose="020B0503020204020204" pitchFamily="34" charset="-122"/>
                          <a:ea typeface="微软雅黑" panose="020B0503020204020204" pitchFamily="34" charset="-122"/>
                        </a:rPr>
                        <a:t>离职</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zh-CN" altLang="en-US" sz="2400" dirty="0" smtClean="0">
                          <a:latin typeface="微软雅黑" panose="020B0503020204020204" pitchFamily="34" charset="-122"/>
                          <a:ea typeface="微软雅黑" panose="020B0503020204020204" pitchFamily="34" charset="-122"/>
                        </a:rPr>
                        <a:t>基尼系数</a:t>
                      </a:r>
                      <a:endParaRPr lang="zh-CN" altLang="en-US" sz="2400" dirty="0">
                        <a:latin typeface="微软雅黑" panose="020B0503020204020204" pitchFamily="34" charset="-122"/>
                        <a:ea typeface="微软雅黑" panose="020B0503020204020204" pitchFamily="34" charset="-122"/>
                      </a:endParaRPr>
                    </a:p>
                  </a:txBody>
                  <a:tcPr/>
                </a:tc>
              </a:tr>
              <a:tr h="370840">
                <a:tc>
                  <a:txBody>
                    <a:bodyPr/>
                    <a:lstStyle/>
                    <a:p>
                      <a:pPr algn="ctr"/>
                      <a:r>
                        <a:rPr lang="zh-CN" altLang="en-US" sz="2400" dirty="0" smtClean="0">
                          <a:latin typeface="微软雅黑" panose="020B0503020204020204" pitchFamily="34" charset="-122"/>
                          <a:ea typeface="微软雅黑" panose="020B0503020204020204" pitchFamily="34" charset="-122"/>
                        </a:rPr>
                        <a:t>左边的子节点</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3367</a:t>
                      </a:r>
                      <a:r>
                        <a:rPr lang="zh-CN" altLang="en-US" sz="2400" dirty="0" smtClean="0">
                          <a:latin typeface="微软雅黑" panose="020B0503020204020204" pitchFamily="34" charset="-122"/>
                          <a:ea typeface="微软雅黑" panose="020B0503020204020204" pitchFamily="34" charset="-122"/>
                        </a:rPr>
                        <a:t>人</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1325</a:t>
                      </a:r>
                      <a:r>
                        <a:rPr lang="zh-CN" altLang="en-US" sz="2400" dirty="0" smtClean="0">
                          <a:latin typeface="微软雅黑" panose="020B0503020204020204" pitchFamily="34" charset="-122"/>
                          <a:ea typeface="微软雅黑" panose="020B0503020204020204" pitchFamily="34" charset="-122"/>
                        </a:rPr>
                        <a:t>人</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2042</a:t>
                      </a:r>
                      <a:r>
                        <a:rPr lang="zh-CN" altLang="en-US" sz="2400" dirty="0" smtClean="0">
                          <a:latin typeface="微软雅黑" panose="020B0503020204020204" pitchFamily="34" charset="-122"/>
                          <a:ea typeface="微软雅黑" panose="020B0503020204020204" pitchFamily="34" charset="-122"/>
                        </a:rPr>
                        <a:t>人</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0.477</a:t>
                      </a:r>
                      <a:endParaRPr lang="zh-CN" altLang="en-US" sz="2400" dirty="0">
                        <a:latin typeface="微软雅黑" panose="020B0503020204020204" pitchFamily="34" charset="-122"/>
                        <a:ea typeface="微软雅黑" panose="020B0503020204020204" pitchFamily="34" charset="-122"/>
                      </a:endParaRPr>
                    </a:p>
                  </a:txBody>
                  <a:tcPr/>
                </a:tc>
              </a:tr>
              <a:tr h="370840">
                <a:tc>
                  <a:txBody>
                    <a:bodyPr/>
                    <a:lstStyle/>
                    <a:p>
                      <a:pPr algn="ctr"/>
                      <a:r>
                        <a:rPr lang="zh-CN" altLang="en-US" sz="2400" dirty="0" smtClean="0">
                          <a:latin typeface="微软雅黑" panose="020B0503020204020204" pitchFamily="34" charset="-122"/>
                          <a:ea typeface="微软雅黑" panose="020B0503020204020204" pitchFamily="34" charset="-122"/>
                        </a:rPr>
                        <a:t>右边的节点</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8633</a:t>
                      </a:r>
                      <a:r>
                        <a:rPr lang="zh-CN" altLang="en-US" sz="2400" dirty="0" smtClean="0">
                          <a:latin typeface="微软雅黑" panose="020B0503020204020204" pitchFamily="34" charset="-122"/>
                          <a:ea typeface="微软雅黑" panose="020B0503020204020204" pitchFamily="34" charset="-122"/>
                        </a:rPr>
                        <a:t>人</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7795</a:t>
                      </a:r>
                      <a:r>
                        <a:rPr lang="zh-CN" altLang="en-US" sz="2400" dirty="0" smtClean="0">
                          <a:latin typeface="微软雅黑" panose="020B0503020204020204" pitchFamily="34" charset="-122"/>
                          <a:ea typeface="微软雅黑" panose="020B0503020204020204" pitchFamily="34" charset="-122"/>
                        </a:rPr>
                        <a:t>人</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838</a:t>
                      </a:r>
                      <a:r>
                        <a:rPr lang="zh-CN" altLang="en-US" sz="2400" dirty="0" smtClean="0">
                          <a:latin typeface="微软雅黑" panose="020B0503020204020204" pitchFamily="34" charset="-122"/>
                          <a:ea typeface="微软雅黑" panose="020B0503020204020204" pitchFamily="34" charset="-122"/>
                        </a:rPr>
                        <a:t>人</a:t>
                      </a:r>
                      <a:endParaRPr lang="zh-CN" altLang="en-US" sz="2400" dirty="0">
                        <a:latin typeface="微软雅黑" panose="020B0503020204020204" pitchFamily="34" charset="-122"/>
                        <a:ea typeface="微软雅黑" panose="020B0503020204020204" pitchFamily="34" charset="-122"/>
                      </a:endParaRPr>
                    </a:p>
                  </a:txBody>
                  <a:tcPr/>
                </a:tc>
                <a:tc>
                  <a:txBody>
                    <a:bodyPr/>
                    <a:lstStyle/>
                    <a:p>
                      <a:pPr algn="ctr"/>
                      <a:r>
                        <a:rPr lang="en-US" altLang="zh-CN" sz="2400" dirty="0" smtClean="0">
                          <a:latin typeface="微软雅黑" panose="020B0503020204020204" pitchFamily="34" charset="-122"/>
                          <a:ea typeface="微软雅黑" panose="020B0503020204020204" pitchFamily="34" charset="-122"/>
                        </a:rPr>
                        <a:t>0.175</a:t>
                      </a:r>
                      <a:endParaRPr lang="zh-CN" altLang="en-US" sz="2400" dirty="0">
                        <a:latin typeface="微软雅黑" panose="020B0503020204020204" pitchFamily="34" charset="-122"/>
                        <a:ea typeface="微软雅黑" panose="020B0503020204020204" pitchFamily="34" charset="-122"/>
                      </a:endParaRPr>
                    </a:p>
                  </a:txBody>
                  <a:tcPr/>
                </a:tc>
              </a:tr>
            </a:tbl>
          </a:graphicData>
        </a:graphic>
      </p:graphicFrame>
    </p:spTree>
    <p:extLst>
      <p:ext uri="{BB962C8B-B14F-4D97-AF65-F5344CB8AC3E}">
        <p14:creationId xmlns:p14="http://schemas.microsoft.com/office/powerpoint/2010/main" val="212769752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965200" y="1745175"/>
                <a:ext cx="10261600" cy="4110164"/>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5.2.3 </a:t>
                </a:r>
                <a:r>
                  <a:rPr lang="zh-CN" altLang="en-US" sz="2400" b="1" dirty="0">
                    <a:latin typeface="微软雅黑" panose="020B0503020204020204" pitchFamily="34" charset="-122"/>
                    <a:ea typeface="微软雅黑" panose="020B0503020204020204" pitchFamily="34" charset="-122"/>
                  </a:rPr>
                  <a:t>决策树模型可视化呈现及决策树要点</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知识点</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：节点划分与其依据验证</a:t>
                </a: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5.1.2</a:t>
                </a:r>
                <a:r>
                  <a:rPr lang="zh-CN" altLang="en-US" sz="2400" dirty="0">
                    <a:latin typeface="微软雅黑" panose="020B0503020204020204" pitchFamily="34" charset="-122"/>
                    <a:ea typeface="微软雅黑" panose="020B0503020204020204" pitchFamily="34" charset="-122"/>
                  </a:rPr>
                  <a:t>小节中的知识点计算经过根节点分裂后的系统的基尼系数</a:t>
                </a:r>
                <a:r>
                  <a:rPr lang="zh-CN" altLang="en-US" sz="2400" dirty="0" smtClean="0">
                    <a:latin typeface="微软雅黑" panose="020B0503020204020204" pitchFamily="34" charset="-122"/>
                    <a:ea typeface="微软雅黑" panose="020B0503020204020204" pitchFamily="34" charset="-122"/>
                  </a:rPr>
                  <a:t>为</a:t>
                </a:r>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a:rPr>
                        <m:t>𝑔𝑖𝑛𝑖</m:t>
                      </m:r>
                      <m:d>
                        <m:dPr>
                          <m:ctrlPr>
                            <a:rPr lang="en-US" altLang="zh-CN" sz="2400" b="0" i="1" smtClean="0">
                              <a:latin typeface="Cambria Math"/>
                            </a:rPr>
                          </m:ctrlPr>
                        </m:dPr>
                        <m:e>
                          <m:r>
                            <a:rPr lang="en-US" altLang="zh-CN" sz="2400" b="0" i="1" smtClean="0">
                              <a:latin typeface="Cambria Math"/>
                            </a:rPr>
                            <m:t>𝑇</m:t>
                          </m:r>
                        </m:e>
                      </m:d>
                      <m:r>
                        <a:rPr lang="en-US" altLang="zh-CN" sz="2400" b="0" i="1" smtClean="0">
                          <a:latin typeface="Cambria Math"/>
                        </a:rPr>
                        <m:t>=</m:t>
                      </m:r>
                      <m:f>
                        <m:fPr>
                          <m:ctrlPr>
                            <a:rPr lang="en-US" altLang="zh-CN" sz="2400" b="0" i="1" smtClean="0">
                              <a:latin typeface="Cambria Math"/>
                            </a:rPr>
                          </m:ctrlPr>
                        </m:fPr>
                        <m:num>
                          <m:r>
                            <a:rPr lang="en-US" altLang="zh-CN" sz="2400" b="0" i="1" smtClean="0">
                              <a:latin typeface="Cambria Math"/>
                            </a:rPr>
                            <m:t>3367</m:t>
                          </m:r>
                        </m:num>
                        <m:den>
                          <m:r>
                            <a:rPr lang="en-US" altLang="zh-CN" sz="2400" b="0" i="1" smtClean="0">
                              <a:latin typeface="Cambria Math"/>
                            </a:rPr>
                            <m:t>12000</m:t>
                          </m:r>
                        </m:den>
                      </m:f>
                      <m:r>
                        <a:rPr lang="en-US" altLang="zh-CN" sz="2400" b="0" i="1" smtClean="0">
                          <a:latin typeface="Cambria Math"/>
                          <a:ea typeface="Cambria Math"/>
                        </a:rPr>
                        <m:t>×0.477+</m:t>
                      </m:r>
                      <m:f>
                        <m:fPr>
                          <m:ctrlPr>
                            <a:rPr lang="en-US" altLang="zh-CN" sz="2400" i="1">
                              <a:latin typeface="Cambria Math"/>
                            </a:rPr>
                          </m:ctrlPr>
                        </m:fPr>
                        <m:num>
                          <m:r>
                            <a:rPr lang="en-US" altLang="zh-CN" sz="2400" b="0" i="1" smtClean="0">
                              <a:latin typeface="Cambria Math"/>
                            </a:rPr>
                            <m:t>8633</m:t>
                          </m:r>
                        </m:num>
                        <m:den>
                          <m:r>
                            <a:rPr lang="en-US" altLang="zh-CN" sz="2400" i="1">
                              <a:latin typeface="Cambria Math"/>
                            </a:rPr>
                            <m:t>12000</m:t>
                          </m:r>
                        </m:den>
                      </m:f>
                      <m:r>
                        <a:rPr lang="en-US" altLang="zh-CN" sz="2400" i="1">
                          <a:latin typeface="Cambria Math"/>
                          <a:ea typeface="Cambria Math"/>
                        </a:rPr>
                        <m:t>×0.</m:t>
                      </m:r>
                      <m:r>
                        <a:rPr lang="en-US" altLang="zh-CN" sz="2400" b="0" i="1" smtClean="0">
                          <a:latin typeface="Cambria Math"/>
                          <a:ea typeface="Cambria Math"/>
                        </a:rPr>
                        <m:t>1</m:t>
                      </m:r>
                      <m:r>
                        <a:rPr lang="en-US" altLang="zh-CN" sz="2400" i="1">
                          <a:latin typeface="Cambria Math"/>
                          <a:ea typeface="Cambria Math"/>
                        </a:rPr>
                        <m:t>7</m:t>
                      </m:r>
                      <m:r>
                        <a:rPr lang="en-US" altLang="zh-CN" sz="2400" b="0" i="1" smtClean="0">
                          <a:latin typeface="Cambria Math"/>
                          <a:ea typeface="Cambria Math"/>
                        </a:rPr>
                        <m:t>5=0.260</m:t>
                      </m:r>
                    </m:oMath>
                  </m:oMathPara>
                </a14:m>
                <a:endParaRPr lang="en-US" altLang="zh-CN" sz="2400" i="1"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这个</a:t>
                </a:r>
                <a:r>
                  <a:rPr lang="zh-CN" altLang="en-US" sz="2400" dirty="0">
                    <a:latin typeface="微软雅黑" panose="020B0503020204020204" pitchFamily="34" charset="-122"/>
                    <a:ea typeface="微软雅黑" panose="020B0503020204020204" pitchFamily="34" charset="-122"/>
                  </a:rPr>
                  <a:t>也是机器通过不停的训练和计算获得的最优解，如果通过别的方式进行根节点分裂后的系统基尼系数一定会比这个大，基尼系数的下降值一定比这个小。</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965200" y="1745175"/>
                <a:ext cx="10261600" cy="4110164"/>
              </a:xfrm>
              <a:prstGeom prst="rect">
                <a:avLst/>
              </a:prstGeom>
              <a:blipFill rotWithShape="1">
                <a:blip r:embed="rId2"/>
                <a:stretch>
                  <a:fillRect l="-891" t="-1185" r="-713"/>
                </a:stretch>
              </a:blipFill>
            </p:spPr>
            <p:txBody>
              <a:bodyPr/>
              <a:lstStyle/>
              <a:p>
                <a:r>
                  <a:rPr lang="zh-CN" altLang="en-US">
                    <a:noFill/>
                  </a:rPr>
                  <a:t> </a:t>
                </a:r>
              </a:p>
            </p:txBody>
          </p:sp>
        </mc:Fallback>
      </mc:AlternateContent>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75954514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6538686"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5.2.3 </a:t>
            </a:r>
            <a:r>
              <a:rPr lang="zh-CN" altLang="en-US" sz="2400" b="1" dirty="0">
                <a:latin typeface="微软雅黑" panose="020B0503020204020204" pitchFamily="34" charset="-122"/>
                <a:ea typeface="微软雅黑" panose="020B0503020204020204" pitchFamily="34" charset="-122"/>
              </a:rPr>
              <a:t>决策树模型可视化呈现及决策树要点</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知识点</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：特征重要性与整棵树的</a:t>
            </a:r>
            <a:r>
              <a:rPr lang="zh-CN" altLang="en-US" sz="2400" dirty="0" smtClean="0">
                <a:latin typeface="微软雅黑" panose="020B0503020204020204" pitchFamily="34" charset="-122"/>
                <a:ea typeface="微软雅黑" panose="020B0503020204020204" pitchFamily="34" charset="-122"/>
              </a:rPr>
              <a:t>关系</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2353054117"/>
              </p:ext>
            </p:extLst>
          </p:nvPr>
        </p:nvGraphicFramePr>
        <p:xfrm>
          <a:off x="6531429" y="2774232"/>
          <a:ext cx="5290458" cy="3093720"/>
        </p:xfrm>
        <a:graphic>
          <a:graphicData uri="http://schemas.openxmlformats.org/drawingml/2006/table">
            <a:tbl>
              <a:tblPr>
                <a:tableStyleId>{2D5ABB26-0587-4C30-8999-92F81FD0307C}</a:tableStyleId>
              </a:tblPr>
              <a:tblGrid>
                <a:gridCol w="1763486"/>
                <a:gridCol w="1763486"/>
                <a:gridCol w="1763486"/>
              </a:tblGrid>
              <a:tr h="26670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dirty="0" smtClean="0">
                          <a:effectLst/>
                          <a:latin typeface="微软雅黑" panose="020B0503020204020204" pitchFamily="34" charset="-122"/>
                          <a:ea typeface="微软雅黑" panose="020B0503020204020204" pitchFamily="34" charset="-122"/>
                        </a:rPr>
                        <a:t>特征</a:t>
                      </a:r>
                      <a:r>
                        <a:rPr lang="zh-CN" altLang="en-US" sz="2400" dirty="0">
                          <a:effectLst/>
                          <a:latin typeface="微软雅黑" panose="020B0503020204020204" pitchFamily="34" charset="-122"/>
                          <a:ea typeface="微软雅黑" panose="020B0503020204020204" pitchFamily="34" charset="-122"/>
                        </a:rPr>
                        <a:t>名称</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特征重要性</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044">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满意度</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0.598109</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700">
                <a:tc>
                  <a:txBody>
                    <a:bodyPr/>
                    <a:lstStyle/>
                    <a:p>
                      <a:pPr algn="ctr" fontAlgn="t"/>
                      <a:r>
                        <a:rPr lang="en-US" altLang="zh-CN" sz="2400">
                          <a:effectLst/>
                          <a:latin typeface="微软雅黑" panose="020B0503020204020204" pitchFamily="34" charset="-122"/>
                          <a:ea typeface="微软雅黑" panose="020B0503020204020204" pitchFamily="34" charset="-122"/>
                        </a:rPr>
                        <a:t>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工龄</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0.150866</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70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考核得分</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0.140074</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700">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工程数量</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0.106387</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700">
                <a:tc>
                  <a:txBody>
                    <a:bodyPr/>
                    <a:lstStyle/>
                    <a:p>
                      <a:pPr algn="ctr" fontAlgn="t"/>
                      <a:r>
                        <a:rPr lang="en-US" altLang="zh-CN" sz="2400">
                          <a:effectLst/>
                          <a:latin typeface="微软雅黑" panose="020B0503020204020204" pitchFamily="34" charset="-122"/>
                          <a:ea typeface="微软雅黑" panose="020B0503020204020204" pitchFamily="34" charset="-122"/>
                        </a:rPr>
                        <a:t>4</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月工时</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0.004565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工资</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0.000000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矩形 8"/>
          <p:cNvSpPr/>
          <p:nvPr/>
        </p:nvSpPr>
        <p:spPr>
          <a:xfrm>
            <a:off x="917575" y="2820964"/>
            <a:ext cx="5613854" cy="3046988"/>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可以看到这里重要性最高的便是满意度。同样这里可以更好地解释下为什么工资这一特征变量的特征重要性为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，这个是因为该因素在该模型中没有发挥作用，这可以从可视化的图形中看出，每一个分叉的节点都没有依据“工资”这个特征变量进行分裂，所以说这个特征变量并没有发挥作用。</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626234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6538686"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5.2.3 </a:t>
            </a:r>
            <a:r>
              <a:rPr lang="zh-CN" altLang="en-US" sz="2400" b="1" dirty="0">
                <a:latin typeface="微软雅黑" panose="020B0503020204020204" pitchFamily="34" charset="-122"/>
                <a:ea typeface="微软雅黑" panose="020B0503020204020204" pitchFamily="34" charset="-122"/>
              </a:rPr>
              <a:t>决策树模型可视化呈现及决策树要点</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知识点</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：特征重要性与整棵树的</a:t>
            </a:r>
            <a:r>
              <a:rPr lang="zh-CN" altLang="en-US" sz="2400" dirty="0" smtClean="0">
                <a:latin typeface="微软雅黑" panose="020B0503020204020204" pitchFamily="34" charset="-122"/>
                <a:ea typeface="微软雅黑" panose="020B0503020204020204" pitchFamily="34" charset="-122"/>
              </a:rPr>
              <a:t>关系</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93149325"/>
              </p:ext>
            </p:extLst>
          </p:nvPr>
        </p:nvGraphicFramePr>
        <p:xfrm>
          <a:off x="6687457" y="2594882"/>
          <a:ext cx="5290458" cy="3093720"/>
        </p:xfrm>
        <a:graphic>
          <a:graphicData uri="http://schemas.openxmlformats.org/drawingml/2006/table">
            <a:tbl>
              <a:tblPr>
                <a:tableStyleId>{2D5ABB26-0587-4C30-8999-92F81FD0307C}</a:tableStyleId>
              </a:tblPr>
              <a:tblGrid>
                <a:gridCol w="1763486"/>
                <a:gridCol w="1763486"/>
                <a:gridCol w="1763486"/>
              </a:tblGrid>
              <a:tr h="26670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dirty="0" smtClean="0">
                          <a:effectLst/>
                          <a:latin typeface="微软雅黑" panose="020B0503020204020204" pitchFamily="34" charset="-122"/>
                          <a:ea typeface="微软雅黑" panose="020B0503020204020204" pitchFamily="34" charset="-122"/>
                        </a:rPr>
                        <a:t>特征</a:t>
                      </a:r>
                      <a:r>
                        <a:rPr lang="zh-CN" altLang="en-US" sz="2400" dirty="0">
                          <a:effectLst/>
                          <a:latin typeface="微软雅黑" panose="020B0503020204020204" pitchFamily="34" charset="-122"/>
                          <a:ea typeface="微软雅黑" panose="020B0503020204020204" pitchFamily="34" charset="-122"/>
                        </a:rPr>
                        <a:t>名称</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特征重要性</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044">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满意度</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0.598109</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700">
                <a:tc>
                  <a:txBody>
                    <a:bodyPr/>
                    <a:lstStyle/>
                    <a:p>
                      <a:pPr algn="ctr" fontAlgn="t"/>
                      <a:r>
                        <a:rPr lang="en-US" altLang="zh-CN" sz="2400">
                          <a:effectLst/>
                          <a:latin typeface="微软雅黑" panose="020B0503020204020204" pitchFamily="34" charset="-122"/>
                          <a:ea typeface="微软雅黑" panose="020B0503020204020204" pitchFamily="34" charset="-122"/>
                        </a:rPr>
                        <a:t>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工龄</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0.150866</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70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考核得分</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0.140074</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700">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工程数量</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0.106387</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700">
                <a:tc>
                  <a:txBody>
                    <a:bodyPr/>
                    <a:lstStyle/>
                    <a:p>
                      <a:pPr algn="ctr" fontAlgn="t"/>
                      <a:r>
                        <a:rPr lang="en-US" altLang="zh-CN" sz="2400">
                          <a:effectLst/>
                          <a:latin typeface="微软雅黑" panose="020B0503020204020204" pitchFamily="34" charset="-122"/>
                          <a:ea typeface="微软雅黑" panose="020B0503020204020204" pitchFamily="34" charset="-122"/>
                        </a:rPr>
                        <a:t>4</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月工时</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0.004565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工资</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0.000000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矩形 8"/>
          <p:cNvSpPr/>
          <p:nvPr/>
        </p:nvSpPr>
        <p:spPr>
          <a:xfrm>
            <a:off x="917575" y="2820964"/>
            <a:ext cx="5613854" cy="2308324"/>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此外，我们之前提到过，在决策树模型中，特征重要性的大小在于该变量对于整体的基尼系数下降的贡献度大小，这里可以利用这个可视化后的决策树，通过演示第二个特征变量“满意度”的特征重要性为什么为</a:t>
            </a:r>
            <a:r>
              <a:rPr lang="en-US" altLang="zh-CN" sz="2400" dirty="0">
                <a:latin typeface="微软雅黑" panose="020B0503020204020204" pitchFamily="34" charset="-122"/>
                <a:ea typeface="微软雅黑" panose="020B0503020204020204" pitchFamily="34" charset="-122"/>
              </a:rPr>
              <a:t>0.598</a:t>
            </a:r>
            <a:r>
              <a:rPr lang="zh-CN" altLang="en-US" sz="2400" dirty="0">
                <a:latin typeface="微软雅黑" panose="020B0503020204020204" pitchFamily="34" charset="-122"/>
                <a:ea typeface="微软雅黑" panose="020B0503020204020204" pitchFamily="34" charset="-122"/>
              </a:rPr>
              <a:t>来验证下该观点。</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55207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917575" y="1527461"/>
                <a:ext cx="10239829" cy="1200329"/>
              </a:xfrm>
              <a:prstGeom prst="rect">
                <a:avLst/>
              </a:prstGeom>
            </p:spPr>
            <p:txBody>
              <a:bodyPr wrap="square">
                <a:spAutoFit/>
              </a:bodyPr>
              <a:lstStyle/>
              <a:p>
                <a:r>
                  <a:rPr lang="zh-CN" altLang="en-US" sz="2400" dirty="0" smtClean="0">
                    <a:latin typeface="微软雅黑" panose="020B0503020204020204" pitchFamily="34" charset="-122"/>
                    <a:ea typeface="微软雅黑" panose="020B0503020204020204" pitchFamily="34" charset="-122"/>
                  </a:rPr>
                  <a:t>首先需要计算整体的基尼系数下降，如下图所示，根据不同叶子节点的样本数进行权重求和，新系统的基尼系数为</a:t>
                </a:r>
                <a:r>
                  <a:rPr lang="en-US" altLang="zh-CN" sz="2400" dirty="0">
                    <a:latin typeface="微软雅黑" panose="020B0503020204020204" pitchFamily="34" charset="-122"/>
                    <a:ea typeface="微软雅黑" panose="020B0503020204020204" pitchFamily="34" charset="-122"/>
                  </a:rPr>
                  <a:t>0.0814</a:t>
                </a:r>
                <a:r>
                  <a:rPr lang="zh-CN" altLang="en-US" sz="2400" dirty="0">
                    <a:latin typeface="微软雅黑" panose="020B0503020204020204" pitchFamily="34" charset="-122"/>
                    <a:ea typeface="微软雅黑" panose="020B0503020204020204" pitchFamily="34" charset="-122"/>
                  </a:rPr>
                  <a:t>，整体基尼系数下</a:t>
                </a:r>
                <a:r>
                  <a:rPr lang="zh-CN" altLang="en-US" sz="2400" dirty="0" smtClean="0">
                    <a:latin typeface="微软雅黑" panose="020B0503020204020204" pitchFamily="34" charset="-122"/>
                    <a:ea typeface="微软雅黑" panose="020B0503020204020204" pitchFamily="34" charset="-122"/>
                  </a:rPr>
                  <a:t>降为</a:t>
                </a:r>
                <a14:m>
                  <m:oMath xmlns:m="http://schemas.openxmlformats.org/officeDocument/2006/math">
                    <m:r>
                      <a:rPr lang="en-US" altLang="zh-CN" sz="2400" b="0" i="1" smtClean="0">
                        <a:latin typeface="Cambria Math"/>
                        <a:ea typeface="微软雅黑" panose="020B0503020204020204" pitchFamily="34" charset="-122"/>
                      </a:rPr>
                      <m:t>0.3650−0.0814=0.2836</m:t>
                    </m:r>
                  </m:oMath>
                </a14:m>
                <a:endParaRPr lang="en-US" altLang="zh-CN" sz="2400"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917575" y="1527461"/>
                <a:ext cx="10239829" cy="1200329"/>
              </a:xfrm>
              <a:prstGeom prst="rect">
                <a:avLst/>
              </a:prstGeom>
              <a:blipFill rotWithShape="1">
                <a:blip r:embed="rId2"/>
                <a:stretch>
                  <a:fillRect l="-953" t="-4082"/>
                </a:stretch>
              </a:blipFill>
            </p:spPr>
            <p:txBody>
              <a:bodyPr/>
              <a:lstStyle/>
              <a:p>
                <a:r>
                  <a:rPr lang="zh-CN" altLang="en-US">
                    <a:noFill/>
                  </a:rPr>
                  <a:t> </a:t>
                </a:r>
              </a:p>
            </p:txBody>
          </p:sp>
        </mc:Fallback>
      </mc:AlternateContent>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22" name="Picture 2" descr="https://uploader.shimo.im/f/RZ3Mq4L4MVIsZ9Ir.png!orig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7" y="2727790"/>
            <a:ext cx="10103304" cy="4001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5281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917575" y="1527461"/>
                <a:ext cx="10239829" cy="4337341"/>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5.2.3 </a:t>
                </a:r>
                <a:r>
                  <a:rPr lang="zh-CN" altLang="en-US" sz="2400" b="1" dirty="0">
                    <a:latin typeface="微软雅黑" panose="020B0503020204020204" pitchFamily="34" charset="-122"/>
                    <a:ea typeface="微软雅黑" panose="020B0503020204020204" pitchFamily="34" charset="-122"/>
                  </a:rPr>
                  <a:t>决策树模型可视化呈现及决策树要点理解</a:t>
                </a:r>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知识点</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：特征重要性与整棵树的关系</a:t>
                </a:r>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以</a:t>
                </a:r>
                <a:r>
                  <a:rPr lang="zh-CN" altLang="en-US" sz="2400" dirty="0">
                    <a:latin typeface="微软雅黑" panose="020B0503020204020204" pitchFamily="34" charset="-122"/>
                    <a:ea typeface="微软雅黑" panose="020B0503020204020204" pitchFamily="34" charset="-122"/>
                  </a:rPr>
                  <a:t>“满意度”为例，在上面的决策树中它共在根节点和下部中间的节点发挥了作用，对系统产生的基尼系数下降分别为</a:t>
                </a:r>
                <a:r>
                  <a:rPr lang="en-US" altLang="zh-CN" sz="2400" dirty="0" smtClean="0">
                    <a:latin typeface="微软雅黑" panose="020B0503020204020204" pitchFamily="34" charset="-122"/>
                    <a:ea typeface="微软雅黑" panose="020B0503020204020204" pitchFamily="34" charset="-122"/>
                  </a:rPr>
                  <a:t>0.105</a:t>
                </a:r>
                <a:r>
                  <a:rPr lang="zh-CN" altLang="en-US" sz="2400" dirty="0">
                    <a:latin typeface="微软雅黑" panose="020B0503020204020204" pitchFamily="34" charset="-122"/>
                    <a:ea typeface="微软雅黑" panose="020B0503020204020204" pitchFamily="34" charset="-122"/>
                  </a:rPr>
                  <a:t>和</a:t>
                </a:r>
                <a:r>
                  <a:rPr lang="en-US" altLang="zh-CN" sz="2400" dirty="0" smtClean="0">
                    <a:latin typeface="微软雅黑" panose="020B0503020204020204" pitchFamily="34" charset="-122"/>
                    <a:ea typeface="微软雅黑" panose="020B0503020204020204" pitchFamily="34" charset="-122"/>
                  </a:rPr>
                  <a:t>0.0646:</a:t>
                </a:r>
              </a:p>
              <a:p>
                <a:pPr/>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0.365−</m:t>
                      </m:r>
                      <m:d>
                        <m:dPr>
                          <m:ctrlPr>
                            <a:rPr lang="en-US" altLang="zh-CN" sz="2400" b="0" i="1" smtClean="0">
                              <a:latin typeface="Cambria Math"/>
                              <a:ea typeface="微软雅黑" panose="020B0503020204020204" pitchFamily="34" charset="-122"/>
                            </a:rPr>
                          </m:ctrlPr>
                        </m:dPr>
                        <m:e>
                          <m:f>
                            <m:fPr>
                              <m:ctrlPr>
                                <a:rPr lang="en-US" altLang="zh-CN" sz="2400" b="0" i="1" smtClean="0">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3367</m:t>
                              </m:r>
                            </m:num>
                            <m:den>
                              <m:r>
                                <a:rPr lang="en-US" altLang="zh-CN" sz="2400" b="0" i="1" smtClean="0">
                                  <a:latin typeface="Cambria Math"/>
                                  <a:ea typeface="微软雅黑" panose="020B0503020204020204" pitchFamily="34" charset="-122"/>
                                </a:rPr>
                                <m:t>12000</m:t>
                              </m:r>
                            </m:den>
                          </m:f>
                          <m:r>
                            <a:rPr lang="en-US" altLang="zh-CN" sz="2400" b="0" i="1" smtClean="0">
                              <a:latin typeface="Cambria Math"/>
                              <a:ea typeface="Cambria Math"/>
                            </a:rPr>
                            <m:t>×0.477+</m:t>
                          </m:r>
                          <m:f>
                            <m:fPr>
                              <m:ctrlPr>
                                <a:rPr lang="en-US" altLang="zh-CN" sz="2400" b="0" i="1" smtClean="0">
                                  <a:latin typeface="Cambria Math"/>
                                  <a:ea typeface="Cambria Math"/>
                                </a:rPr>
                              </m:ctrlPr>
                            </m:fPr>
                            <m:num>
                              <m:r>
                                <a:rPr lang="en-US" altLang="zh-CN" sz="2400" b="0" i="1" smtClean="0">
                                  <a:latin typeface="Cambria Math"/>
                                  <a:ea typeface="Cambria Math"/>
                                </a:rPr>
                                <m:t>8633</m:t>
                              </m:r>
                            </m:num>
                            <m:den>
                              <m:r>
                                <a:rPr lang="en-US" altLang="zh-CN" sz="2400" b="0" i="1" smtClean="0">
                                  <a:latin typeface="Cambria Math"/>
                                  <a:ea typeface="Cambria Math"/>
                                </a:rPr>
                                <m:t>12000</m:t>
                              </m:r>
                            </m:den>
                          </m:f>
                          <m:r>
                            <a:rPr lang="en-US" altLang="zh-CN" sz="2400" i="1">
                              <a:latin typeface="Cambria Math"/>
                              <a:ea typeface="Cambria Math"/>
                            </a:rPr>
                            <m:t>×</m:t>
                          </m:r>
                          <m:r>
                            <a:rPr lang="en-US" altLang="zh-CN" sz="2400" b="0" i="1" smtClean="0">
                              <a:latin typeface="Cambria Math"/>
                              <a:ea typeface="Cambria Math"/>
                            </a:rPr>
                            <m:t>0.175</m:t>
                          </m:r>
                        </m:e>
                      </m:d>
                      <m:r>
                        <a:rPr lang="en-US" altLang="zh-CN" sz="2400" b="0" i="1" smtClean="0">
                          <a:latin typeface="Cambria Math"/>
                          <a:ea typeface="Cambria Math"/>
                        </a:rPr>
                        <m:t>=0.105</m:t>
                      </m:r>
                    </m:oMath>
                  </m:oMathPara>
                </a14:m>
                <a:endParaRPr lang="en-US" altLang="zh-CN" sz="24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f>
                        <m:fPr>
                          <m:ctrlPr>
                            <a:rPr lang="en-US" altLang="zh-CN" sz="2400" i="1">
                              <a:latin typeface="Cambria Math"/>
                              <a:ea typeface="微软雅黑" panose="020B0503020204020204" pitchFamily="34" charset="-122"/>
                            </a:rPr>
                          </m:ctrlPr>
                        </m:fPr>
                        <m:num>
                          <m:r>
                            <a:rPr lang="en-US" altLang="zh-CN" sz="2400" i="1">
                              <a:latin typeface="Cambria Math"/>
                              <a:ea typeface="微软雅黑" panose="020B0503020204020204" pitchFamily="34" charset="-122"/>
                            </a:rPr>
                            <m:t>1971</m:t>
                          </m:r>
                        </m:num>
                        <m:den>
                          <m:r>
                            <a:rPr lang="en-US" altLang="zh-CN" sz="2400" i="1">
                              <a:latin typeface="Cambria Math"/>
                              <a:ea typeface="微软雅黑" panose="020B0503020204020204" pitchFamily="34" charset="-122"/>
                            </a:rPr>
                            <m:t>12000</m:t>
                          </m:r>
                        </m:den>
                      </m:f>
                      <m:r>
                        <a:rPr lang="en-US" altLang="zh-CN" sz="2400" i="1">
                          <a:latin typeface="Cambria Math"/>
                          <a:ea typeface="Cambria Math"/>
                        </a:rPr>
                        <m:t>×0.484</m:t>
                      </m:r>
                      <m:r>
                        <a:rPr lang="en-US" altLang="zh-CN" sz="2400" b="0" i="1" smtClean="0">
                          <a:latin typeface="Cambria Math"/>
                          <a:ea typeface="Cambria Math"/>
                        </a:rPr>
                        <m:t>−</m:t>
                      </m:r>
                      <m:d>
                        <m:dPr>
                          <m:ctrlPr>
                            <a:rPr lang="en-US" altLang="zh-CN" sz="2400" i="1">
                              <a:latin typeface="Cambria Math"/>
                              <a:ea typeface="微软雅黑" panose="020B0503020204020204" pitchFamily="34" charset="-122"/>
                            </a:rPr>
                          </m:ctrlPr>
                        </m:dPr>
                        <m:e>
                          <m:f>
                            <m:fPr>
                              <m:ctrlPr>
                                <a:rPr lang="en-US" altLang="zh-CN" sz="2400" i="1">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714</m:t>
                              </m:r>
                            </m:num>
                            <m:den>
                              <m:r>
                                <a:rPr lang="en-US" altLang="zh-CN" sz="2400" i="1">
                                  <a:latin typeface="Cambria Math"/>
                                  <a:ea typeface="微软雅黑" panose="020B0503020204020204" pitchFamily="34" charset="-122"/>
                                </a:rPr>
                                <m:t>12000</m:t>
                              </m:r>
                            </m:den>
                          </m:f>
                          <m:r>
                            <a:rPr lang="en-US" altLang="zh-CN" sz="2400" i="1">
                              <a:latin typeface="Cambria Math"/>
                              <a:ea typeface="Cambria Math"/>
                            </a:rPr>
                            <m:t>×0+</m:t>
                          </m:r>
                          <m:f>
                            <m:fPr>
                              <m:ctrlPr>
                                <a:rPr lang="en-US" altLang="zh-CN" sz="2400" i="1">
                                  <a:latin typeface="Cambria Math"/>
                                  <a:ea typeface="Cambria Math"/>
                                </a:rPr>
                              </m:ctrlPr>
                            </m:fPr>
                            <m:num>
                              <m:r>
                                <a:rPr lang="en-US" altLang="zh-CN" sz="2400" b="0" i="1" smtClean="0">
                                  <a:latin typeface="Cambria Math"/>
                                  <a:ea typeface="Cambria Math"/>
                                </a:rPr>
                                <m:t>1257</m:t>
                              </m:r>
                            </m:num>
                            <m:den>
                              <m:r>
                                <a:rPr lang="en-US" altLang="zh-CN" sz="2400" i="1">
                                  <a:latin typeface="Cambria Math"/>
                                  <a:ea typeface="Cambria Math"/>
                                </a:rPr>
                                <m:t>12000</m:t>
                              </m:r>
                            </m:den>
                          </m:f>
                          <m:r>
                            <a:rPr lang="en-US" altLang="zh-CN" sz="2400" i="1">
                              <a:latin typeface="Cambria Math"/>
                              <a:ea typeface="Cambria Math"/>
                            </a:rPr>
                            <m:t>×0.1</m:t>
                          </m:r>
                          <m:r>
                            <a:rPr lang="en-US" altLang="zh-CN" sz="2400" b="0" i="1" smtClean="0">
                              <a:latin typeface="Cambria Math"/>
                              <a:ea typeface="Cambria Math"/>
                            </a:rPr>
                            <m:t>42</m:t>
                          </m:r>
                        </m:e>
                      </m:d>
                      <m:r>
                        <a:rPr lang="en-US" altLang="zh-CN" sz="2400" i="1">
                          <a:latin typeface="Cambria Math"/>
                          <a:ea typeface="Cambria Math"/>
                        </a:rPr>
                        <m:t>=</m:t>
                      </m:r>
                      <m:r>
                        <a:rPr lang="en-US" altLang="zh-CN" sz="2400" b="0" i="1" smtClean="0">
                          <a:latin typeface="Cambria Math"/>
                          <a:ea typeface="Cambria Math"/>
                        </a:rPr>
                        <m:t>0.0646</m:t>
                      </m:r>
                    </m:oMath>
                  </m:oMathPara>
                </a14:m>
                <a:endParaRPr lang="en-US" altLang="zh-CN" sz="2400" b="0" dirty="0" smtClean="0">
                  <a:latin typeface="微软雅黑" panose="020B0503020204020204" pitchFamily="34" charset="-122"/>
                  <a:ea typeface="Cambria Math"/>
                </a:endParaRPr>
              </a:p>
              <a:p>
                <a:r>
                  <a:rPr lang="zh-CN" altLang="en-US" sz="2400" dirty="0">
                    <a:latin typeface="微软雅黑" panose="020B0503020204020204" pitchFamily="34" charset="-122"/>
                    <a:ea typeface="微软雅黑" panose="020B0503020204020204" pitchFamily="34" charset="-122"/>
                  </a:rPr>
                  <a:t>两者之和为</a:t>
                </a:r>
                <a:r>
                  <a:rPr lang="en-US" altLang="zh-CN" sz="2400" dirty="0">
                    <a:latin typeface="微软雅黑" panose="020B0503020204020204" pitchFamily="34" charset="-122"/>
                    <a:ea typeface="微软雅黑" panose="020B0503020204020204" pitchFamily="34" charset="-122"/>
                  </a:rPr>
                  <a:t>0.1696</a:t>
                </a:r>
                <a:r>
                  <a:rPr lang="zh-CN" altLang="en-US" sz="2400" dirty="0">
                    <a:latin typeface="微软雅黑" panose="020B0503020204020204" pitchFamily="34" charset="-122"/>
                    <a:ea typeface="微软雅黑" panose="020B0503020204020204" pitchFamily="34" charset="-122"/>
                  </a:rPr>
                  <a:t>，这个就是“满意度”这一特征变量在整个模型中发挥的</a:t>
                </a:r>
                <a:r>
                  <a:rPr lang="zh-CN" altLang="en-US" sz="2400" dirty="0" smtClean="0">
                    <a:latin typeface="微软雅黑" panose="020B0503020204020204" pitchFamily="34" charset="-122"/>
                    <a:ea typeface="微软雅黑" panose="020B0503020204020204" pitchFamily="34" charset="-122"/>
                  </a:rPr>
                  <a:t>作用</a:t>
                </a:r>
                <a:r>
                  <a:rPr lang="en-US" altLang="zh-CN"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0.105+0.0646=0.1696</m:t>
                      </m:r>
                    </m:oMath>
                  </m:oMathPara>
                </a14:m>
                <a:endParaRPr lang="en-US" altLang="zh-CN" sz="2400" dirty="0" smtClean="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917575" y="1527461"/>
                <a:ext cx="10239829" cy="4337341"/>
              </a:xfrm>
              <a:prstGeom prst="rect">
                <a:avLst/>
              </a:prstGeom>
              <a:blipFill rotWithShape="1">
                <a:blip r:embed="rId2"/>
                <a:stretch>
                  <a:fillRect l="-953" t="-1125"/>
                </a:stretch>
              </a:blipFill>
            </p:spPr>
            <p:txBody>
              <a:bodyPr/>
              <a:lstStyle/>
              <a:p>
                <a:r>
                  <a:rPr lang="zh-CN" altLang="en-US">
                    <a:noFill/>
                  </a:rPr>
                  <a:t> </a:t>
                </a:r>
              </a:p>
            </p:txBody>
          </p:sp>
        </mc:Fallback>
      </mc:AlternateContent>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8918860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65200" y="1745175"/>
            <a:ext cx="6538686"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5.2.3 </a:t>
            </a:r>
            <a:r>
              <a:rPr lang="zh-CN" altLang="en-US" sz="2400" b="1" dirty="0">
                <a:latin typeface="微软雅黑" panose="020B0503020204020204" pitchFamily="34" charset="-122"/>
                <a:ea typeface="微软雅黑" panose="020B0503020204020204" pitchFamily="34" charset="-122"/>
              </a:rPr>
              <a:t>决策树模型可视化呈现及决策树要点</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知识点</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：特征重要性与整棵树的</a:t>
            </a:r>
            <a:r>
              <a:rPr lang="zh-CN" altLang="en-US" sz="2400" dirty="0" smtClean="0">
                <a:latin typeface="微软雅黑" panose="020B0503020204020204" pitchFamily="34" charset="-122"/>
                <a:ea typeface="微软雅黑" panose="020B0503020204020204" pitchFamily="34" charset="-122"/>
              </a:rPr>
              <a:t>关系</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714142038"/>
              </p:ext>
            </p:extLst>
          </p:nvPr>
        </p:nvGraphicFramePr>
        <p:xfrm>
          <a:off x="6687457" y="2594882"/>
          <a:ext cx="5290458" cy="3093720"/>
        </p:xfrm>
        <a:graphic>
          <a:graphicData uri="http://schemas.openxmlformats.org/drawingml/2006/table">
            <a:tbl>
              <a:tblPr>
                <a:tableStyleId>{2D5ABB26-0587-4C30-8999-92F81FD0307C}</a:tableStyleId>
              </a:tblPr>
              <a:tblGrid>
                <a:gridCol w="1763486"/>
                <a:gridCol w="1763486"/>
                <a:gridCol w="1763486"/>
              </a:tblGrid>
              <a:tr h="26670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dirty="0" smtClean="0">
                          <a:effectLst/>
                          <a:latin typeface="微软雅黑" panose="020B0503020204020204" pitchFamily="34" charset="-122"/>
                          <a:ea typeface="微软雅黑" panose="020B0503020204020204" pitchFamily="34" charset="-122"/>
                        </a:rPr>
                        <a:t>特征</a:t>
                      </a:r>
                      <a:r>
                        <a:rPr lang="zh-CN" altLang="en-US" sz="2400" dirty="0">
                          <a:effectLst/>
                          <a:latin typeface="微软雅黑" panose="020B0503020204020204" pitchFamily="34" charset="-122"/>
                          <a:ea typeface="微软雅黑" panose="020B0503020204020204" pitchFamily="34" charset="-122"/>
                        </a:rPr>
                        <a:t>名称</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特征重要性</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73044">
                <a:tc>
                  <a:txBody>
                    <a:bodyPr/>
                    <a:lstStyle/>
                    <a:p>
                      <a:pPr algn="ctr" fontAlgn="t"/>
                      <a:r>
                        <a:rPr lang="en-US" altLang="zh-CN" sz="2400" dirty="0">
                          <a:effectLst/>
                          <a:latin typeface="微软雅黑" panose="020B0503020204020204" pitchFamily="34" charset="-122"/>
                          <a:ea typeface="微软雅黑" panose="020B0503020204020204" pitchFamily="34" charset="-122"/>
                        </a:rPr>
                        <a:t>1</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满意度</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0.598109</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700">
                <a:tc>
                  <a:txBody>
                    <a:bodyPr/>
                    <a:lstStyle/>
                    <a:p>
                      <a:pPr algn="ctr" fontAlgn="t"/>
                      <a:r>
                        <a:rPr lang="en-US" altLang="zh-CN" sz="2400">
                          <a:effectLst/>
                          <a:latin typeface="微软雅黑" panose="020B0503020204020204" pitchFamily="34" charset="-122"/>
                          <a:ea typeface="微软雅黑" panose="020B0503020204020204" pitchFamily="34" charset="-122"/>
                        </a:rPr>
                        <a:t>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工龄</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0.150866</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70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考核得分</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0.140074</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700">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工程数量</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0.106387</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700">
                <a:tc>
                  <a:txBody>
                    <a:bodyPr/>
                    <a:lstStyle/>
                    <a:p>
                      <a:pPr algn="ctr" fontAlgn="t"/>
                      <a:r>
                        <a:rPr lang="en-US" altLang="zh-CN" sz="2400">
                          <a:effectLst/>
                          <a:latin typeface="微软雅黑" panose="020B0503020204020204" pitchFamily="34" charset="-122"/>
                          <a:ea typeface="微软雅黑" panose="020B0503020204020204" pitchFamily="34" charset="-122"/>
                        </a:rPr>
                        <a:t>4</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月工时</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0.004565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工资</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0.000000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AlternateContent xmlns:mc="http://schemas.openxmlformats.org/markup-compatibility/2006" xmlns:a14="http://schemas.microsoft.com/office/drawing/2010/main">
        <mc:Choice Requires="a14">
          <p:sp>
            <p:nvSpPr>
              <p:cNvPr id="9" name="矩形 8"/>
              <p:cNvSpPr/>
              <p:nvPr/>
            </p:nvSpPr>
            <p:spPr>
              <a:xfrm>
                <a:off x="917575" y="2820964"/>
                <a:ext cx="5613854" cy="2263505"/>
              </a:xfrm>
              <a:prstGeom prst="rect">
                <a:avLst/>
              </a:prstGeom>
            </p:spPr>
            <p:txBody>
              <a:bodyPr wrap="square">
                <a:spAutoFit/>
              </a:bodyPr>
              <a:lstStyle/>
              <a:p>
                <a:r>
                  <a:rPr lang="zh-CN" altLang="en-US" sz="2400" dirty="0" smtClean="0">
                    <a:latin typeface="微软雅黑" panose="020B0503020204020204" pitchFamily="34" charset="-122"/>
                    <a:ea typeface="微软雅黑" panose="020B0503020204020204" pitchFamily="34" charset="-122"/>
                  </a:rPr>
                  <a:t>将</a:t>
                </a:r>
                <a:r>
                  <a:rPr lang="zh-CN" altLang="en-US" sz="2400" dirty="0">
                    <a:latin typeface="微软雅黑" panose="020B0503020204020204" pitchFamily="34" charset="-122"/>
                    <a:ea typeface="微软雅黑" panose="020B0503020204020204" pitchFamily="34" charset="-122"/>
                  </a:rPr>
                  <a:t>其除以整体的基尼系数下降值便是它的特征重要性</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这个与代码的获得特征重要性一致</a:t>
                </a:r>
                <a:r>
                  <a:rPr lang="en-US" altLang="zh-CN" sz="2400" dirty="0">
                    <a:latin typeface="微软雅黑" panose="020B0503020204020204" pitchFamily="34" charset="-122"/>
                    <a:ea typeface="微软雅黑" panose="020B0503020204020204" pitchFamily="34" charset="-122"/>
                  </a:rPr>
                  <a:t>:</a:t>
                </a:r>
              </a:p>
              <a:p>
                <a:pPr/>
                <a14:m>
                  <m:oMathPara xmlns:m="http://schemas.openxmlformats.org/officeDocument/2006/math">
                    <m:oMathParaPr>
                      <m:jc m:val="centerGroup"/>
                    </m:oMathParaPr>
                    <m:oMath xmlns:m="http://schemas.openxmlformats.org/officeDocument/2006/math">
                      <m:f>
                        <m:fPr>
                          <m:ctrlPr>
                            <a:rPr lang="en-US" altLang="zh-CN" sz="2400" i="1">
                              <a:latin typeface="Cambria Math"/>
                              <a:ea typeface="微软雅黑" panose="020B0503020204020204" pitchFamily="34" charset="-122"/>
                            </a:rPr>
                          </m:ctrlPr>
                        </m:fPr>
                        <m:num>
                          <m:r>
                            <a:rPr lang="en-US" altLang="zh-CN" sz="2400" i="1">
                              <a:latin typeface="Cambria Math"/>
                              <a:ea typeface="微软雅黑" panose="020B0503020204020204" pitchFamily="34" charset="-122"/>
                            </a:rPr>
                            <m:t>0.1696</m:t>
                          </m:r>
                        </m:num>
                        <m:den>
                          <m:r>
                            <a:rPr lang="en-US" altLang="zh-CN" sz="2400" i="1">
                              <a:latin typeface="Cambria Math"/>
                              <a:ea typeface="微软雅黑" panose="020B0503020204020204" pitchFamily="34" charset="-122"/>
                            </a:rPr>
                            <m:t>0.2836</m:t>
                          </m:r>
                        </m:den>
                      </m:f>
                      <m:r>
                        <a:rPr lang="en-US" altLang="zh-CN" sz="2400" i="1">
                          <a:latin typeface="Cambria Math"/>
                          <a:ea typeface="微软雅黑" panose="020B0503020204020204" pitchFamily="34" charset="-122"/>
                        </a:rPr>
                        <m:t>=0.598</m:t>
                      </m:r>
                    </m:oMath>
                  </m:oMathPara>
                </a14:m>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mc:Choice>
        <mc:Fallback xmlns="">
          <p:sp>
            <p:nvSpPr>
              <p:cNvPr id="9" name="矩形 8"/>
              <p:cNvSpPr>
                <a:spLocks noRot="1" noChangeAspect="1" noMove="1" noResize="1" noEditPoints="1" noAdjustHandles="1" noChangeArrowheads="1" noChangeShapeType="1" noTextEdit="1"/>
              </p:cNvSpPr>
              <p:nvPr/>
            </p:nvSpPr>
            <p:spPr>
              <a:xfrm>
                <a:off x="917575" y="2820964"/>
                <a:ext cx="5613854" cy="2263505"/>
              </a:xfrm>
              <a:prstGeom prst="rect">
                <a:avLst/>
              </a:prstGeom>
              <a:blipFill rotWithShape="1">
                <a:blip r:embed="rId2"/>
                <a:stretch>
                  <a:fillRect l="-1739" t="-21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717642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1745175"/>
            <a:ext cx="10065657" cy="341632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5.2.3 </a:t>
            </a:r>
            <a:r>
              <a:rPr lang="zh-CN" altLang="en-US" sz="2400" b="1" dirty="0">
                <a:latin typeface="微软雅黑" panose="020B0503020204020204" pitchFamily="34" charset="-122"/>
                <a:ea typeface="微软雅黑" panose="020B0503020204020204" pitchFamily="34" charset="-122"/>
              </a:rPr>
              <a:t>决策树模型可视化呈现及决策树要点</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知识点</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：叶子停止分裂的</a:t>
            </a:r>
            <a:r>
              <a:rPr lang="zh-CN" altLang="en-US" sz="2400" dirty="0" smtClean="0">
                <a:latin typeface="微软雅黑" panose="020B0503020204020204" pitchFamily="34" charset="-122"/>
                <a:ea typeface="微软雅黑" panose="020B0503020204020204" pitchFamily="34" charset="-122"/>
              </a:rPr>
              <a:t>依据</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叶子停止分裂的依据主要有两个：已经分裂结束无法再分裂，或者达到限定的分裂条件</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比如右下角的叶子节点的基尼系数都为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了，也就是说这个叶子节点的纯度已经最高了（即里面所有的元素都是同一类别），已经不需要也无法再分裂了</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而</a:t>
            </a:r>
            <a:r>
              <a:rPr lang="zh-CN" altLang="en-US" sz="2400" dirty="0">
                <a:latin typeface="微软雅黑" panose="020B0503020204020204" pitchFamily="34" charset="-122"/>
                <a:ea typeface="微软雅黑" panose="020B0503020204020204" pitchFamily="34" charset="-122"/>
              </a:rPr>
              <a:t>有些叶子节点的基尼系数还没有到达</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的，因为限制了树的最大深度为</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，所以也不会继续向下分裂了</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4619788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1745175"/>
            <a:ext cx="10065657" cy="341632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5.2.3 </a:t>
            </a:r>
            <a:r>
              <a:rPr lang="zh-CN" altLang="en-US" sz="2400" b="1" dirty="0">
                <a:latin typeface="微软雅黑" panose="020B0503020204020204" pitchFamily="34" charset="-122"/>
                <a:ea typeface="微软雅黑" panose="020B0503020204020204" pitchFamily="34" charset="-122"/>
              </a:rPr>
              <a:t>决策树模型可视化呈现及决策树要点</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知识点</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：不离职</a:t>
            </a:r>
            <a:r>
              <a:rPr lang="en-US" altLang="zh-CN" sz="2400" dirty="0">
                <a:latin typeface="微软雅黑" panose="020B0503020204020204" pitchFamily="34" charset="-122"/>
                <a:ea typeface="微软雅黑" panose="020B0503020204020204" pitchFamily="34" charset="-122"/>
              </a:rPr>
              <a:t>&amp;</a:t>
            </a:r>
            <a:r>
              <a:rPr lang="zh-CN" altLang="en-US" sz="2400" dirty="0">
                <a:latin typeface="微软雅黑" panose="020B0503020204020204" pitchFamily="34" charset="-122"/>
                <a:ea typeface="微软雅黑" panose="020B0503020204020204" pitchFamily="34" charset="-122"/>
              </a:rPr>
              <a:t>离职概率与叶子节点的关系</a:t>
            </a:r>
          </a:p>
          <a:p>
            <a:r>
              <a:rPr lang="zh-CN" altLang="en-US" sz="2400" dirty="0">
                <a:latin typeface="微软雅黑" panose="020B0503020204020204" pitchFamily="34" charset="-122"/>
                <a:ea typeface="微软雅黑" panose="020B0503020204020204" pitchFamily="34" charset="-122"/>
              </a:rPr>
              <a:t>注意，之前在</a:t>
            </a:r>
            <a:r>
              <a:rPr lang="en-US" altLang="zh-CN" sz="2400" dirty="0">
                <a:latin typeface="微软雅黑" panose="020B0503020204020204" pitchFamily="34" charset="-122"/>
                <a:ea typeface="微软雅黑" panose="020B0503020204020204" pitchFamily="34" charset="-122"/>
              </a:rPr>
              <a:t>5.2.2</a:t>
            </a:r>
            <a:r>
              <a:rPr lang="zh-CN" altLang="en-US" sz="2400" dirty="0">
                <a:latin typeface="微软雅黑" panose="020B0503020204020204" pitchFamily="34" charset="-122"/>
                <a:ea typeface="微软雅黑" panose="020B0503020204020204" pitchFamily="34" charset="-122"/>
              </a:rPr>
              <a:t>小节提到的不离职</a:t>
            </a:r>
            <a:r>
              <a:rPr lang="en-US" altLang="zh-CN" sz="2400" dirty="0">
                <a:latin typeface="微软雅黑" panose="020B0503020204020204" pitchFamily="34" charset="-122"/>
                <a:ea typeface="微软雅黑" panose="020B0503020204020204" pitchFamily="34" charset="-122"/>
              </a:rPr>
              <a:t>&amp;</a:t>
            </a:r>
            <a:r>
              <a:rPr lang="zh-CN" altLang="en-US" sz="2400" dirty="0">
                <a:latin typeface="微软雅黑" panose="020B0503020204020204" pitchFamily="34" charset="-122"/>
                <a:ea typeface="微软雅黑" panose="020B0503020204020204" pitchFamily="34" charset="-122"/>
              </a:rPr>
              <a:t>离职概率的计算就是基于叶子节点，如果分到了左下角第三个叶子节点，那么其不离职概率为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，离职概率为</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，所以判断其为离职；如果分到最左边叶子节点，这个节点里总共有</a:t>
            </a:r>
            <a:r>
              <a:rPr lang="en-US" altLang="zh-CN" sz="2400" dirty="0">
                <a:latin typeface="微软雅黑" panose="020B0503020204020204" pitchFamily="34" charset="-122"/>
                <a:ea typeface="微软雅黑" panose="020B0503020204020204" pitchFamily="34" charset="-122"/>
              </a:rPr>
              <a:t>1295</a:t>
            </a:r>
            <a:r>
              <a:rPr lang="zh-CN" altLang="en-US" sz="2400" dirty="0">
                <a:latin typeface="微软雅黑" panose="020B0503020204020204" pitchFamily="34" charset="-122"/>
                <a:ea typeface="微软雅黑" panose="020B0503020204020204" pitchFamily="34" charset="-122"/>
              </a:rPr>
              <a:t>个数据，不离职的有</a:t>
            </a:r>
            <a:r>
              <a:rPr lang="en-US" altLang="zh-CN" sz="2400" dirty="0">
                <a:latin typeface="微软雅黑" panose="020B0503020204020204" pitchFamily="34" charset="-122"/>
                <a:ea typeface="微软雅黑" panose="020B0503020204020204" pitchFamily="34" charset="-122"/>
              </a:rPr>
              <a:t>70</a:t>
            </a:r>
            <a:r>
              <a:rPr lang="zh-CN" altLang="en-US" sz="2400" dirty="0">
                <a:latin typeface="微软雅黑" panose="020B0503020204020204" pitchFamily="34" charset="-122"/>
                <a:ea typeface="微软雅黑" panose="020B0503020204020204" pitchFamily="34" charset="-122"/>
              </a:rPr>
              <a:t>人，离职的有</a:t>
            </a:r>
            <a:r>
              <a:rPr lang="en-US" altLang="zh-CN" sz="2400" dirty="0">
                <a:latin typeface="微软雅黑" panose="020B0503020204020204" pitchFamily="34" charset="-122"/>
                <a:ea typeface="微软雅黑" panose="020B0503020204020204" pitchFamily="34" charset="-122"/>
              </a:rPr>
              <a:t>1225</a:t>
            </a:r>
            <a:r>
              <a:rPr lang="zh-CN" altLang="en-US" sz="2400" dirty="0">
                <a:latin typeface="微软雅黑" panose="020B0503020204020204" pitchFamily="34" charset="-122"/>
                <a:ea typeface="微软雅黑" panose="020B0503020204020204" pitchFamily="34" charset="-122"/>
              </a:rPr>
              <a:t>人，那么如果一个新的员工被分到该叶子节点，那么判定该员工离职概率为</a:t>
            </a:r>
            <a:r>
              <a:rPr lang="en-US" altLang="zh-CN" sz="2400" dirty="0">
                <a:latin typeface="微软雅黑" panose="020B0503020204020204" pitchFamily="34" charset="-122"/>
                <a:ea typeface="微软雅黑" panose="020B0503020204020204" pitchFamily="34" charset="-122"/>
              </a:rPr>
              <a:t>1225/1295=0.946</a:t>
            </a:r>
            <a:r>
              <a:rPr lang="zh-CN" altLang="en-US" sz="2400" dirty="0">
                <a:latin typeface="微软雅黑" panose="020B0503020204020204" pitchFamily="34" charset="-122"/>
                <a:ea typeface="微软雅黑" panose="020B0503020204020204" pitchFamily="34" charset="-122"/>
              </a:rPr>
              <a:t>，离职概率则为</a:t>
            </a:r>
            <a:r>
              <a:rPr lang="en-US" altLang="zh-CN" sz="2400" dirty="0">
                <a:latin typeface="微软雅黑" panose="020B0503020204020204" pitchFamily="34" charset="-122"/>
                <a:ea typeface="微软雅黑" panose="020B0503020204020204" pitchFamily="34" charset="-122"/>
              </a:rPr>
              <a:t>70/1295=0.054</a:t>
            </a:r>
            <a:r>
              <a:rPr lang="zh-CN" altLang="en-US" sz="2400" dirty="0">
                <a:latin typeface="微软雅黑" panose="020B0503020204020204" pitchFamily="34" charset="-122"/>
                <a:ea typeface="微软雅黑" panose="020B0503020204020204" pitchFamily="34" charset="-122"/>
              </a:rPr>
              <a:t>，因为离职概率大于不离职概率，所以判定其离职，其余则依次类推。</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1158045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1745175"/>
            <a:ext cx="10065657" cy="341632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5.2.3 </a:t>
            </a:r>
            <a:r>
              <a:rPr lang="zh-CN" altLang="en-US" sz="2400" b="1" dirty="0">
                <a:latin typeface="微软雅黑" panose="020B0503020204020204" pitchFamily="34" charset="-122"/>
                <a:ea typeface="微软雅黑" panose="020B0503020204020204" pitchFamily="34" charset="-122"/>
              </a:rPr>
              <a:t>决策树模型可视化呈现及决策树要点</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知识点</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：不离职</a:t>
            </a:r>
            <a:r>
              <a:rPr lang="en-US" altLang="zh-CN" sz="2400" dirty="0">
                <a:latin typeface="微软雅黑" panose="020B0503020204020204" pitchFamily="34" charset="-122"/>
                <a:ea typeface="微软雅黑" panose="020B0503020204020204" pitchFamily="34" charset="-122"/>
              </a:rPr>
              <a:t>&amp;</a:t>
            </a:r>
            <a:r>
              <a:rPr lang="zh-CN" altLang="en-US" sz="2400" dirty="0">
                <a:latin typeface="微软雅黑" panose="020B0503020204020204" pitchFamily="34" charset="-122"/>
                <a:ea typeface="微软雅黑" panose="020B0503020204020204" pitchFamily="34" charset="-122"/>
              </a:rPr>
              <a:t>离职概率与叶子节点的关系</a:t>
            </a:r>
          </a:p>
          <a:p>
            <a:r>
              <a:rPr lang="zh-CN" altLang="en-US" sz="2400" dirty="0">
                <a:latin typeface="微软雅黑" panose="020B0503020204020204" pitchFamily="34" charset="-122"/>
                <a:ea typeface="微软雅黑" panose="020B0503020204020204" pitchFamily="34" charset="-122"/>
              </a:rPr>
              <a:t>注意，之前在</a:t>
            </a:r>
            <a:r>
              <a:rPr lang="en-US" altLang="zh-CN" sz="2400" dirty="0">
                <a:latin typeface="微软雅黑" panose="020B0503020204020204" pitchFamily="34" charset="-122"/>
                <a:ea typeface="微软雅黑" panose="020B0503020204020204" pitchFamily="34" charset="-122"/>
              </a:rPr>
              <a:t>5.2.2</a:t>
            </a:r>
            <a:r>
              <a:rPr lang="zh-CN" altLang="en-US" sz="2400" dirty="0">
                <a:latin typeface="微软雅黑" panose="020B0503020204020204" pitchFamily="34" charset="-122"/>
                <a:ea typeface="微软雅黑" panose="020B0503020204020204" pitchFamily="34" charset="-122"/>
              </a:rPr>
              <a:t>小节提到的不离职</a:t>
            </a:r>
            <a:r>
              <a:rPr lang="en-US" altLang="zh-CN" sz="2400" dirty="0">
                <a:latin typeface="微软雅黑" panose="020B0503020204020204" pitchFamily="34" charset="-122"/>
                <a:ea typeface="微软雅黑" panose="020B0503020204020204" pitchFamily="34" charset="-122"/>
              </a:rPr>
              <a:t>&amp;</a:t>
            </a:r>
            <a:r>
              <a:rPr lang="zh-CN" altLang="en-US" sz="2400" dirty="0">
                <a:latin typeface="微软雅黑" panose="020B0503020204020204" pitchFamily="34" charset="-122"/>
                <a:ea typeface="微软雅黑" panose="020B0503020204020204" pitchFamily="34" charset="-122"/>
              </a:rPr>
              <a:t>离职概率的计算就是基于叶子节点，如果分到了左下角第三个叶子节点，那么其不离职概率为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，离职概率为</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，所以判断其为离职；如果分到最左边叶子节点，这个节点里总共有</a:t>
            </a:r>
            <a:r>
              <a:rPr lang="en-US" altLang="zh-CN" sz="2400" dirty="0">
                <a:latin typeface="微软雅黑" panose="020B0503020204020204" pitchFamily="34" charset="-122"/>
                <a:ea typeface="微软雅黑" panose="020B0503020204020204" pitchFamily="34" charset="-122"/>
              </a:rPr>
              <a:t>1295</a:t>
            </a:r>
            <a:r>
              <a:rPr lang="zh-CN" altLang="en-US" sz="2400" dirty="0">
                <a:latin typeface="微软雅黑" panose="020B0503020204020204" pitchFamily="34" charset="-122"/>
                <a:ea typeface="微软雅黑" panose="020B0503020204020204" pitchFamily="34" charset="-122"/>
              </a:rPr>
              <a:t>个数据，不离职的有</a:t>
            </a:r>
            <a:r>
              <a:rPr lang="en-US" altLang="zh-CN" sz="2400" dirty="0">
                <a:latin typeface="微软雅黑" panose="020B0503020204020204" pitchFamily="34" charset="-122"/>
                <a:ea typeface="微软雅黑" panose="020B0503020204020204" pitchFamily="34" charset="-122"/>
              </a:rPr>
              <a:t>70</a:t>
            </a:r>
            <a:r>
              <a:rPr lang="zh-CN" altLang="en-US" sz="2400" dirty="0">
                <a:latin typeface="微软雅黑" panose="020B0503020204020204" pitchFamily="34" charset="-122"/>
                <a:ea typeface="微软雅黑" panose="020B0503020204020204" pitchFamily="34" charset="-122"/>
              </a:rPr>
              <a:t>人，离职的有</a:t>
            </a:r>
            <a:r>
              <a:rPr lang="en-US" altLang="zh-CN" sz="2400" dirty="0">
                <a:latin typeface="微软雅黑" panose="020B0503020204020204" pitchFamily="34" charset="-122"/>
                <a:ea typeface="微软雅黑" panose="020B0503020204020204" pitchFamily="34" charset="-122"/>
              </a:rPr>
              <a:t>1225</a:t>
            </a:r>
            <a:r>
              <a:rPr lang="zh-CN" altLang="en-US" sz="2400" dirty="0">
                <a:latin typeface="微软雅黑" panose="020B0503020204020204" pitchFamily="34" charset="-122"/>
                <a:ea typeface="微软雅黑" panose="020B0503020204020204" pitchFamily="34" charset="-122"/>
              </a:rPr>
              <a:t>人，那么如果一个新的员工被分到该叶子节点，那么判定该员工离职概率为</a:t>
            </a:r>
            <a:r>
              <a:rPr lang="en-US" altLang="zh-CN" sz="2400" dirty="0">
                <a:latin typeface="微软雅黑" panose="020B0503020204020204" pitchFamily="34" charset="-122"/>
                <a:ea typeface="微软雅黑" panose="020B0503020204020204" pitchFamily="34" charset="-122"/>
              </a:rPr>
              <a:t>1225/1295=0.946</a:t>
            </a:r>
            <a:r>
              <a:rPr lang="zh-CN" altLang="en-US" sz="2400" dirty="0">
                <a:latin typeface="微软雅黑" panose="020B0503020204020204" pitchFamily="34" charset="-122"/>
                <a:ea typeface="微软雅黑" panose="020B0503020204020204" pitchFamily="34" charset="-122"/>
              </a:rPr>
              <a:t>，离职概率则为</a:t>
            </a:r>
            <a:r>
              <a:rPr lang="en-US" altLang="zh-CN" sz="2400" dirty="0">
                <a:latin typeface="微软雅黑" panose="020B0503020204020204" pitchFamily="34" charset="-122"/>
                <a:ea typeface="微软雅黑" panose="020B0503020204020204" pitchFamily="34" charset="-122"/>
              </a:rPr>
              <a:t>70/1295=0.054</a:t>
            </a:r>
            <a:r>
              <a:rPr lang="zh-CN" altLang="en-US" sz="2400" dirty="0">
                <a:latin typeface="微软雅黑" panose="020B0503020204020204" pitchFamily="34" charset="-122"/>
                <a:ea typeface="微软雅黑" panose="020B0503020204020204" pitchFamily="34" charset="-122"/>
              </a:rPr>
              <a:t>，因为离职概率大于不离职概率，所以判定其离职，其余则依次类推。</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0152206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1088571" y="1745175"/>
                <a:ext cx="10014857" cy="3942233"/>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5.1.2 </a:t>
                </a:r>
                <a:r>
                  <a:rPr lang="zh-CN" altLang="en-US" sz="2400" b="1" dirty="0">
                    <a:latin typeface="微软雅黑" panose="020B0503020204020204" pitchFamily="34" charset="-122"/>
                    <a:ea typeface="微软雅黑" panose="020B0503020204020204" pitchFamily="34" charset="-122"/>
                  </a:rPr>
                  <a:t>决策树模型的建树</a:t>
                </a:r>
                <a:r>
                  <a:rPr lang="zh-CN" altLang="en-US" sz="2400" b="1" dirty="0" smtClean="0">
                    <a:latin typeface="微软雅黑" panose="020B0503020204020204" pitchFamily="34" charset="-122"/>
                    <a:ea typeface="微软雅黑" panose="020B0503020204020204" pitchFamily="34" charset="-122"/>
                  </a:rPr>
                  <a:t>依据</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决策树模型的建树依据主要用到一个基尼系数</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gini</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的概念。基尼系数用于计算一个系统中的失序现象，也即系统的混乱程度。基尼系数越高，系统混乱程度越高，建立决策树模型的目的就是通过合适的分类来降低系统的混乱程度，其计算公式如下：</a:t>
                </a:r>
                <a:endParaRPr lang="en-US" altLang="zh-CN" sz="24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dirty="0" smtClean="0">
                          <a:latin typeface="Cambria Math"/>
                          <a:ea typeface="微软雅黑" panose="020B0503020204020204" pitchFamily="34" charset="-122"/>
                        </a:rPr>
                        <m:t>𝑔</m:t>
                      </m:r>
                      <m:r>
                        <a:rPr lang="en-US" altLang="zh-CN" sz="2400" b="0" i="1" dirty="0" smtClean="0">
                          <a:latin typeface="Cambria Math"/>
                          <a:ea typeface="微软雅黑" panose="020B0503020204020204" pitchFamily="34" charset="-122"/>
                        </a:rPr>
                        <m:t>𝑖𝑛𝑖</m:t>
                      </m:r>
                      <m:d>
                        <m:dPr>
                          <m:ctrlPr>
                            <a:rPr lang="en-US" altLang="zh-CN" sz="2400" b="0" i="1" dirty="0" smtClean="0">
                              <a:latin typeface="Cambria Math"/>
                              <a:ea typeface="微软雅黑" panose="020B0503020204020204" pitchFamily="34" charset="-122"/>
                            </a:rPr>
                          </m:ctrlPr>
                        </m:dPr>
                        <m:e>
                          <m:r>
                            <a:rPr lang="en-US" altLang="zh-CN" sz="2400" b="0" i="1" dirty="0" smtClean="0">
                              <a:latin typeface="Cambria Math"/>
                              <a:ea typeface="微软雅黑" panose="020B0503020204020204" pitchFamily="34" charset="-122"/>
                            </a:rPr>
                            <m:t>𝑇</m:t>
                          </m:r>
                        </m:e>
                      </m:d>
                      <m:r>
                        <a:rPr lang="en-US" altLang="zh-CN" sz="2400" b="0" i="1" dirty="0" smtClean="0">
                          <a:latin typeface="Cambria Math"/>
                          <a:ea typeface="微软雅黑" panose="020B0503020204020204" pitchFamily="34" charset="-122"/>
                        </a:rPr>
                        <m:t>=1−</m:t>
                      </m:r>
                      <m:nary>
                        <m:naryPr>
                          <m:chr m:val="∑"/>
                          <m:subHide m:val="on"/>
                          <m:supHide m:val="on"/>
                          <m:ctrlPr>
                            <a:rPr lang="en-US" altLang="zh-CN" sz="2400" b="0" i="1" dirty="0" smtClean="0">
                              <a:latin typeface="Cambria Math"/>
                              <a:ea typeface="微软雅黑" panose="020B0503020204020204" pitchFamily="34" charset="-122"/>
                            </a:rPr>
                          </m:ctrlPr>
                        </m:naryPr>
                        <m:sub/>
                        <m:sup/>
                        <m:e>
                          <m:sSubSup>
                            <m:sSubSupPr>
                              <m:ctrlPr>
                                <a:rPr lang="en-US" altLang="zh-CN" sz="2400" b="0" i="1" dirty="0" smtClean="0">
                                  <a:latin typeface="Cambria Math"/>
                                  <a:ea typeface="微软雅黑" panose="020B0503020204020204" pitchFamily="34" charset="-122"/>
                                </a:rPr>
                              </m:ctrlPr>
                            </m:sSubSupPr>
                            <m:e>
                              <m:r>
                                <a:rPr lang="en-US" altLang="zh-CN" sz="2400" b="0" i="1" dirty="0" smtClean="0">
                                  <a:latin typeface="Cambria Math"/>
                                  <a:ea typeface="微软雅黑" panose="020B0503020204020204" pitchFamily="34" charset="-122"/>
                                </a:rPr>
                                <m:t>𝑝</m:t>
                              </m:r>
                            </m:e>
                            <m:sub>
                              <m:r>
                                <a:rPr lang="en-US" altLang="zh-CN" sz="2400" b="0" i="1" dirty="0" smtClean="0">
                                  <a:latin typeface="Cambria Math"/>
                                  <a:ea typeface="微软雅黑" panose="020B0503020204020204" pitchFamily="34" charset="-122"/>
                                </a:rPr>
                                <m:t>𝑖</m:t>
                              </m:r>
                            </m:sub>
                            <m:sup>
                              <m:r>
                                <a:rPr lang="en-US" altLang="zh-CN" sz="2400" b="0" i="1" dirty="0" smtClean="0">
                                  <a:latin typeface="Cambria Math"/>
                                  <a:ea typeface="微软雅黑" panose="020B0503020204020204" pitchFamily="34" charset="-122"/>
                                </a:rPr>
                                <m:t>2</m:t>
                              </m:r>
                            </m:sup>
                          </m:sSubSup>
                        </m:e>
                      </m:nary>
                    </m:oMath>
                  </m:oMathPara>
                </a14:m>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p</a:t>
                </a:r>
                <a:r>
                  <a:rPr lang="en-US" altLang="zh-CN" sz="2400" baseline="-25000" dirty="0">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为类别</a:t>
                </a:r>
                <a:r>
                  <a:rPr lang="en-US" altLang="zh-CN" sz="2400" dirty="0" err="1">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在样本</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中出现的频率，即类别为</a:t>
                </a:r>
                <a:r>
                  <a:rPr lang="en-US" altLang="zh-CN" sz="2400" dirty="0" err="1">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的样本占总样本个数的比率。</a:t>
                </a:r>
                <a:endParaRPr lang="en-US" altLang="zh-CN" sz="2400" dirty="0">
                  <a:latin typeface="微软雅黑" panose="020B0503020204020204" pitchFamily="34" charset="-122"/>
                  <a:ea typeface="微软雅黑" panose="020B0503020204020204" pitchFamily="34" charset="-122"/>
                </a:endParaRPr>
              </a:p>
              <a:p>
                <a14:m>
                  <m:oMath xmlns:m="http://schemas.openxmlformats.org/officeDocument/2006/math">
                    <m:nary>
                      <m:naryPr>
                        <m:chr m:val="∑"/>
                        <m:subHide m:val="on"/>
                        <m:supHide m:val="on"/>
                        <m:ctrlPr>
                          <a:rPr lang="zh-CN" altLang="en-US" sz="2400" i="1">
                            <a:latin typeface="Cambria Math"/>
                            <a:ea typeface="微软雅黑" panose="020B0503020204020204" pitchFamily="34" charset="-122"/>
                          </a:rPr>
                        </m:ctrlPr>
                      </m:naryPr>
                      <m:sub/>
                      <m:sup/>
                      <m:e>
                        <m:r>
                          <m:rPr>
                            <m:nor/>
                          </m:rPr>
                          <a:rPr lang="zh-CN" altLang="en-US" sz="2400" dirty="0">
                            <a:latin typeface="微软雅黑" panose="020B0503020204020204" pitchFamily="34" charset="-122"/>
                            <a:ea typeface="微软雅黑" panose="020B0503020204020204" pitchFamily="34" charset="-122"/>
                          </a:rPr>
                          <m:t>为</m:t>
                        </m:r>
                      </m:e>
                    </m:nary>
                  </m:oMath>
                </a14:m>
                <a:r>
                  <a:rPr lang="zh-CN" altLang="en-US" sz="2400" dirty="0">
                    <a:latin typeface="微软雅黑" panose="020B0503020204020204" pitchFamily="34" charset="-122"/>
                    <a:ea typeface="微软雅黑" panose="020B0503020204020204" pitchFamily="34" charset="-122"/>
                  </a:rPr>
                  <a:t>求和公式，即把所有的</a:t>
                </a:r>
                <a:r>
                  <a:rPr lang="en-US" altLang="zh-CN" sz="2400" dirty="0">
                    <a:latin typeface="微软雅黑" panose="020B0503020204020204" pitchFamily="34" charset="-122"/>
                    <a:ea typeface="微软雅黑" panose="020B0503020204020204" pitchFamily="34" charset="-122"/>
                  </a:rPr>
                  <a:t>p</a:t>
                </a:r>
                <a:r>
                  <a:rPr lang="en-US" altLang="zh-CN" sz="2400" baseline="-25000" dirty="0">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进行求和。</a:t>
                </a:r>
                <a:endParaRPr lang="en-US" altLang="zh-CN" sz="2400"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1088571" y="1745175"/>
                <a:ext cx="10014857" cy="3942233"/>
              </a:xfrm>
              <a:prstGeom prst="rect">
                <a:avLst/>
              </a:prstGeom>
              <a:blipFill rotWithShape="1">
                <a:blip r:embed="rId2"/>
                <a:stretch>
                  <a:fillRect l="-4750" t="-1236" r="-183" b="-222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465871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1745175"/>
            <a:ext cx="10065657" cy="4154984"/>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5.2.3 </a:t>
            </a:r>
            <a:r>
              <a:rPr lang="zh-CN" altLang="en-US" sz="2400" b="1" dirty="0">
                <a:latin typeface="微软雅黑" panose="020B0503020204020204" pitchFamily="34" charset="-122"/>
                <a:ea typeface="微软雅黑" panose="020B0503020204020204" pitchFamily="34" charset="-122"/>
              </a:rPr>
              <a:t>决策树模型可视化呈现及决策树要点</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知识点</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曲线与叶子节点的</a:t>
            </a:r>
            <a:r>
              <a:rPr lang="zh-CN" altLang="en-US" sz="2400" dirty="0" smtClean="0">
                <a:latin typeface="微软雅黑" panose="020B0503020204020204" pitchFamily="34" charset="-122"/>
                <a:ea typeface="微软雅黑" panose="020B0503020204020204" pitchFamily="34" charset="-122"/>
              </a:rPr>
              <a:t>关系</a:t>
            </a:r>
            <a:endParaRPr lang="zh-CN" altLang="en-US"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感兴趣</a:t>
            </a:r>
            <a:r>
              <a:rPr lang="zh-CN" altLang="en-US" sz="2400" dirty="0">
                <a:latin typeface="微软雅黑" panose="020B0503020204020204" pitchFamily="34" charset="-122"/>
                <a:ea typeface="微软雅黑" panose="020B0503020204020204" pitchFamily="34" charset="-122"/>
              </a:rPr>
              <a:t>的读者可以将其余叶子节点所反映出来的离职概率计算一下（从左边叶子节点至右边的叶子节点，各节点离职概率分别为</a:t>
            </a:r>
            <a:r>
              <a:rPr lang="en-US" altLang="zh-CN" sz="2400" dirty="0">
                <a:latin typeface="微软雅黑" panose="020B0503020204020204" pitchFamily="34" charset="-122"/>
                <a:ea typeface="微软雅黑" panose="020B0503020204020204" pitchFamily="34" charset="-122"/>
              </a:rPr>
              <a:t>94.6%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5.94%</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7.72%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1.47%</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4.58%</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71.4%</a:t>
            </a:r>
            <a:r>
              <a:rPr lang="zh-CN" altLang="en-US" sz="2400" dirty="0">
                <a:latin typeface="微软雅黑" panose="020B0503020204020204" pitchFamily="34" charset="-122"/>
                <a:ea typeface="微软雅黑" panose="020B0503020204020204" pitchFamily="34" charset="-122"/>
              </a:rPr>
              <a:t>），再观察上一小节绘制</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曲线时用到的阈值，会发现上一小节绘制</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曲线时使用的阈值并不是随意选取的，而就是这些不同叶子节点反映出来的离职概率。</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曲线的绘制就是以这些离职概率的值作为阈值来看不同阈值下的命中率</a:t>
            </a:r>
            <a:r>
              <a:rPr lang="en-US" altLang="zh-CN" sz="2400" dirty="0">
                <a:latin typeface="微软雅黑" panose="020B0503020204020204" pitchFamily="34" charset="-122"/>
                <a:ea typeface="微软雅黑" panose="020B0503020204020204" pitchFamily="34" charset="-122"/>
              </a:rPr>
              <a:t>(TPR)</a:t>
            </a:r>
            <a:r>
              <a:rPr lang="zh-CN" altLang="en-US" sz="2400" dirty="0">
                <a:latin typeface="微软雅黑" panose="020B0503020204020204" pitchFamily="34" charset="-122"/>
                <a:ea typeface="微软雅黑" panose="020B0503020204020204" pitchFamily="34" charset="-122"/>
              </a:rPr>
              <a:t>和假警报率</a:t>
            </a:r>
            <a:r>
              <a:rPr lang="en-US" altLang="zh-CN" sz="2400" dirty="0">
                <a:latin typeface="微软雅黑" panose="020B0503020204020204" pitchFamily="34" charset="-122"/>
                <a:ea typeface="微软雅黑" panose="020B0503020204020204" pitchFamily="34" charset="-122"/>
              </a:rPr>
              <a:t>(FPR)</a:t>
            </a:r>
            <a:r>
              <a:rPr lang="zh-CN" altLang="en-US" sz="2400" dirty="0">
                <a:latin typeface="微软雅黑" panose="020B0503020204020204" pitchFamily="34" charset="-122"/>
                <a:ea typeface="微软雅黑" panose="020B0503020204020204" pitchFamily="34" charset="-122"/>
              </a:rPr>
              <a:t>。此外，因为这里很多叶子节点的离职概率是</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，这也解释了为什么之前</a:t>
            </a:r>
            <a:r>
              <a:rPr lang="en-US" altLang="zh-CN" sz="2400" dirty="0">
                <a:latin typeface="微软雅黑" panose="020B0503020204020204" pitchFamily="34" charset="-122"/>
                <a:ea typeface="微软雅黑" panose="020B0503020204020204" pitchFamily="34" charset="-122"/>
              </a:rPr>
              <a:t>5.2.2</a:t>
            </a:r>
            <a:r>
              <a:rPr lang="zh-CN" altLang="en-US" sz="2400" dirty="0">
                <a:latin typeface="微软雅黑" panose="020B0503020204020204" pitchFamily="34" charset="-122"/>
                <a:ea typeface="微软雅黑" panose="020B0503020204020204" pitchFamily="34" charset="-122"/>
              </a:rPr>
              <a:t>小节取</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作为阈值，仍然有</a:t>
            </a:r>
            <a:r>
              <a:rPr lang="en-US" altLang="zh-CN" sz="2400" dirty="0">
                <a:latin typeface="微软雅黑" panose="020B0503020204020204" pitchFamily="34" charset="-122"/>
                <a:ea typeface="微软雅黑" panose="020B0503020204020204" pitchFamily="34" charset="-122"/>
              </a:rPr>
              <a:t>24.7%</a:t>
            </a:r>
            <a:r>
              <a:rPr lang="zh-CN" altLang="en-US" sz="2400" dirty="0">
                <a:latin typeface="微软雅黑" panose="020B0503020204020204" pitchFamily="34" charset="-122"/>
                <a:ea typeface="微软雅黑" panose="020B0503020204020204" pitchFamily="34" charset="-122"/>
              </a:rPr>
              <a:t>命中率的原因。</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40570373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1745175"/>
            <a:ext cx="10065657" cy="2677656"/>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5.2.3 </a:t>
            </a:r>
            <a:r>
              <a:rPr lang="zh-CN" altLang="en-US" sz="2400" b="1" dirty="0">
                <a:latin typeface="微软雅黑" panose="020B0503020204020204" pitchFamily="34" charset="-122"/>
                <a:ea typeface="微软雅黑" panose="020B0503020204020204" pitchFamily="34" charset="-122"/>
              </a:rPr>
              <a:t>决策树模型可视化呈现及决策树要点</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知识点</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曲线与叶子节点的</a:t>
            </a:r>
            <a:r>
              <a:rPr lang="zh-CN" altLang="en-US" sz="2400" dirty="0" smtClean="0">
                <a:latin typeface="微软雅黑" panose="020B0503020204020204" pitchFamily="34" charset="-122"/>
                <a:ea typeface="微软雅黑" panose="020B0503020204020204" pitchFamily="34" charset="-122"/>
              </a:rPr>
              <a:t>关系</a:t>
            </a:r>
            <a:endParaRPr lang="zh-CN" altLang="en-US"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感兴趣</a:t>
            </a:r>
            <a:r>
              <a:rPr lang="zh-CN" altLang="en-US" sz="2400" dirty="0">
                <a:latin typeface="微软雅黑" panose="020B0503020204020204" pitchFamily="34" charset="-122"/>
                <a:ea typeface="微软雅黑" panose="020B0503020204020204" pitchFamily="34" charset="-122"/>
              </a:rPr>
              <a:t>的读者可以将其余叶子节点所反映出来的离职概率计算一下（从左边叶子节点至右边的叶子节点，各节点离职概率分别为</a:t>
            </a:r>
            <a:r>
              <a:rPr lang="en-US" altLang="zh-CN" sz="2400" dirty="0">
                <a:latin typeface="微软雅黑" panose="020B0503020204020204" pitchFamily="34" charset="-122"/>
                <a:ea typeface="微软雅黑" panose="020B0503020204020204" pitchFamily="34" charset="-122"/>
              </a:rPr>
              <a:t>94.6%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5.94%</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7.72%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1.47%</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4.58%</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71.4%</a:t>
            </a:r>
            <a:r>
              <a:rPr lang="zh-CN" altLang="en-US" sz="2400" dirty="0">
                <a:latin typeface="微软雅黑" panose="020B0503020204020204" pitchFamily="34" charset="-122"/>
                <a:ea typeface="微软雅黑" panose="020B0503020204020204" pitchFamily="34" charset="-122"/>
              </a:rPr>
              <a:t>），再观察上一小节绘制</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曲线时用到的阈值，会发现上一小节绘制</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曲线时使用的阈值并不是随意选取的，而就是这些不同叶子节点反映出来的离职概率</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Picture 2" descr="https://uploader.shimo.im/f/RZ3Mq4L4MVIsZ9Ir.png!original"/>
          <p:cNvPicPr>
            <a:picLocks noChangeAspect="1" noChangeArrowheads="1"/>
          </p:cNvPicPr>
          <p:nvPr/>
        </p:nvPicPr>
        <p:blipFill rotWithShape="1">
          <a:blip r:embed="rId2">
            <a:extLst>
              <a:ext uri="{28A0092B-C50C-407E-A947-70E740481C1C}">
                <a14:useLocalDpi xmlns:a14="http://schemas.microsoft.com/office/drawing/2010/main" val="0"/>
              </a:ext>
            </a:extLst>
          </a:blip>
          <a:srcRect t="79289"/>
          <a:stretch/>
        </p:blipFill>
        <p:spPr bwMode="auto">
          <a:xfrm>
            <a:off x="389372" y="5061908"/>
            <a:ext cx="11413255" cy="9360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8813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1745175"/>
            <a:ext cx="10065657" cy="4524315"/>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5.2.3 </a:t>
            </a:r>
            <a:r>
              <a:rPr lang="zh-CN" altLang="en-US" sz="2400" b="1" dirty="0">
                <a:latin typeface="微软雅黑" panose="020B0503020204020204" pitchFamily="34" charset="-122"/>
                <a:ea typeface="微软雅黑" panose="020B0503020204020204" pitchFamily="34" charset="-122"/>
              </a:rPr>
              <a:t>决策树模型可视化呈现及决策树要点</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知识点</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曲线与叶子节点的</a:t>
            </a:r>
            <a:r>
              <a:rPr lang="zh-CN" altLang="en-US" sz="2400" dirty="0" smtClean="0">
                <a:latin typeface="微软雅黑" panose="020B0503020204020204" pitchFamily="34" charset="-122"/>
                <a:ea typeface="微软雅黑" panose="020B0503020204020204" pitchFamily="34" charset="-122"/>
              </a:rPr>
              <a:t>关系</a:t>
            </a:r>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曲线的绘制就是以这些离职概率的值作为阈值来看不同阈值下的命中率</a:t>
            </a:r>
            <a:r>
              <a:rPr lang="en-US" altLang="zh-CN" sz="2400" dirty="0">
                <a:latin typeface="微软雅黑" panose="020B0503020204020204" pitchFamily="34" charset="-122"/>
                <a:ea typeface="微软雅黑" panose="020B0503020204020204" pitchFamily="34" charset="-122"/>
              </a:rPr>
              <a:t>(TPR)</a:t>
            </a:r>
            <a:r>
              <a:rPr lang="zh-CN" altLang="en-US" sz="2400" dirty="0">
                <a:latin typeface="微软雅黑" panose="020B0503020204020204" pitchFamily="34" charset="-122"/>
                <a:ea typeface="微软雅黑" panose="020B0503020204020204" pitchFamily="34" charset="-122"/>
              </a:rPr>
              <a:t>和假警报率</a:t>
            </a:r>
            <a:r>
              <a:rPr lang="en-US" altLang="zh-CN" sz="2400" dirty="0">
                <a:latin typeface="微软雅黑" panose="020B0503020204020204" pitchFamily="34" charset="-122"/>
                <a:ea typeface="微软雅黑" panose="020B0503020204020204" pitchFamily="34" charset="-122"/>
              </a:rPr>
              <a:t>(FPR)</a:t>
            </a:r>
            <a:r>
              <a:rPr lang="zh-CN" altLang="en-US" sz="2400" dirty="0">
                <a:latin typeface="微软雅黑" panose="020B0503020204020204" pitchFamily="34" charset="-122"/>
                <a:ea typeface="微软雅黑" panose="020B0503020204020204" pitchFamily="34" charset="-122"/>
              </a:rPr>
              <a:t>。此外，因为这里很多叶子节点的离职概率是</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，这也解释了为什么之前</a:t>
            </a:r>
            <a:r>
              <a:rPr lang="en-US" altLang="zh-CN" sz="2400" dirty="0">
                <a:latin typeface="微软雅黑" panose="020B0503020204020204" pitchFamily="34" charset="-122"/>
                <a:ea typeface="微软雅黑" panose="020B0503020204020204" pitchFamily="34" charset="-122"/>
              </a:rPr>
              <a:t>5.2.2</a:t>
            </a:r>
            <a:r>
              <a:rPr lang="zh-CN" altLang="en-US" sz="2400" dirty="0">
                <a:latin typeface="微软雅黑" panose="020B0503020204020204" pitchFamily="34" charset="-122"/>
                <a:ea typeface="微软雅黑" panose="020B0503020204020204" pitchFamily="34" charset="-122"/>
              </a:rPr>
              <a:t>小节取</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作为阈值，仍然有</a:t>
            </a:r>
            <a:r>
              <a:rPr lang="en-US" altLang="zh-CN" sz="2400" dirty="0">
                <a:latin typeface="微软雅黑" panose="020B0503020204020204" pitchFamily="34" charset="-122"/>
                <a:ea typeface="微软雅黑" panose="020B0503020204020204" pitchFamily="34" charset="-122"/>
              </a:rPr>
              <a:t>24.7%</a:t>
            </a:r>
            <a:r>
              <a:rPr lang="zh-CN" altLang="en-US" sz="2400" dirty="0">
                <a:latin typeface="微软雅黑" panose="020B0503020204020204" pitchFamily="34" charset="-122"/>
                <a:ea typeface="微软雅黑" panose="020B0503020204020204" pitchFamily="34" charset="-122"/>
              </a:rPr>
              <a:t>命中率的原因</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通过这个图便能够较好的理解决策树的运行逻辑，当来了一个新的数据的时候，就会从最上面的根节点开始进行判断，如果满足满意度</a:t>
            </a:r>
            <a:r>
              <a:rPr lang="en-US" altLang="zh-CN" sz="2400" dirty="0">
                <a:latin typeface="微软雅黑" panose="020B0503020204020204" pitchFamily="34" charset="-122"/>
                <a:ea typeface="微软雅黑" panose="020B0503020204020204" pitchFamily="34" charset="-122"/>
              </a:rPr>
              <a:t>&lt;=4.65</a:t>
            </a:r>
            <a:r>
              <a:rPr lang="zh-CN" altLang="en-US" sz="2400" dirty="0">
                <a:latin typeface="微软雅黑" panose="020B0503020204020204" pitchFamily="34" charset="-122"/>
                <a:ea typeface="微软雅黑" panose="020B0503020204020204" pitchFamily="34" charset="-122"/>
              </a:rPr>
              <a:t>，则划分到左边的节点进行之后一系列的判断，如果不满足则分到右边的节点进行之后一系列的判断，最终这个新的数据会被划分到其中的一个叶子节点中去，从而完成对数据的预测。</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84288344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41009" y="352140"/>
            <a:ext cx="10709983" cy="830997"/>
          </a:xfrm>
          <a:prstGeom prst="rect">
            <a:avLst/>
          </a:prstGeom>
        </p:spPr>
        <p:txBody>
          <a:bodyPr wrap="none">
            <a:spAutoFit/>
          </a:bodyPr>
          <a:lstStyle/>
          <a:p>
            <a:r>
              <a:rPr lang="en-US" altLang="zh-CN" sz="4800" b="1" dirty="0">
                <a:latin typeface="微软雅黑" panose="020B0503020204020204" pitchFamily="34" charset="-122"/>
                <a:ea typeface="微软雅黑" panose="020B0503020204020204" pitchFamily="34" charset="-122"/>
              </a:rPr>
              <a:t>5.2 </a:t>
            </a:r>
            <a:r>
              <a:rPr lang="zh-CN" altLang="en-US" sz="4800" b="1" dirty="0">
                <a:latin typeface="微软雅黑" panose="020B0503020204020204" pitchFamily="34" charset="-122"/>
                <a:ea typeface="微软雅黑" panose="020B0503020204020204" pitchFamily="34" charset="-122"/>
              </a:rPr>
              <a:t>案例实战</a:t>
            </a:r>
            <a:r>
              <a:rPr lang="zh-CN" altLang="en-US" sz="4800" b="1" dirty="0" smtClean="0">
                <a:latin typeface="微软雅黑" panose="020B0503020204020204" pitchFamily="34" charset="-122"/>
                <a:ea typeface="微软雅黑" panose="020B0503020204020204" pitchFamily="34" charset="-122"/>
              </a:rPr>
              <a:t>：员工</a:t>
            </a:r>
            <a:r>
              <a:rPr lang="zh-CN" altLang="en-US" sz="4800" b="1" dirty="0">
                <a:latin typeface="微软雅黑" panose="020B0503020204020204" pitchFamily="34" charset="-122"/>
                <a:ea typeface="微软雅黑" panose="020B0503020204020204" pitchFamily="34" charset="-122"/>
              </a:rPr>
              <a:t>离职预测模型搭建</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1745175"/>
            <a:ext cx="10065657" cy="4524315"/>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5.2.3 </a:t>
            </a:r>
            <a:r>
              <a:rPr lang="zh-CN" altLang="en-US" sz="2400" b="1" dirty="0">
                <a:latin typeface="微软雅黑" panose="020B0503020204020204" pitchFamily="34" charset="-122"/>
                <a:ea typeface="微软雅黑" panose="020B0503020204020204" pitchFamily="34" charset="-122"/>
              </a:rPr>
              <a:t>决策树模型可视化呈现及决策树要点</a:t>
            </a:r>
            <a:r>
              <a:rPr lang="zh-CN" altLang="en-US" sz="2400" b="1" dirty="0" smtClean="0">
                <a:latin typeface="微软雅黑" panose="020B0503020204020204" pitchFamily="34" charset="-122"/>
                <a:ea typeface="微软雅黑" panose="020B0503020204020204" pitchFamily="34" charset="-122"/>
              </a:rPr>
              <a:t>理解</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知识点</a:t>
            </a:r>
            <a:r>
              <a:rPr lang="en-US" altLang="zh-CN" sz="2400" dirty="0">
                <a:latin typeface="微软雅黑" panose="020B0503020204020204" pitchFamily="34" charset="-122"/>
                <a:ea typeface="微软雅黑" panose="020B0503020204020204" pitchFamily="34" charset="-122"/>
              </a:rPr>
              <a:t>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曲线与叶子节点的</a:t>
            </a:r>
            <a:r>
              <a:rPr lang="zh-CN" altLang="en-US" sz="2400" dirty="0" smtClean="0">
                <a:latin typeface="微软雅黑" panose="020B0503020204020204" pitchFamily="34" charset="-122"/>
                <a:ea typeface="微软雅黑" panose="020B0503020204020204" pitchFamily="34" charset="-122"/>
              </a:rPr>
              <a:t>关系</a:t>
            </a:r>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曲线的绘制就是以这些离职概率的值作为阈值来看不同阈值下的命中率</a:t>
            </a:r>
            <a:r>
              <a:rPr lang="en-US" altLang="zh-CN" sz="2400" dirty="0">
                <a:latin typeface="微软雅黑" panose="020B0503020204020204" pitchFamily="34" charset="-122"/>
                <a:ea typeface="微软雅黑" panose="020B0503020204020204" pitchFamily="34" charset="-122"/>
              </a:rPr>
              <a:t>(TPR)</a:t>
            </a:r>
            <a:r>
              <a:rPr lang="zh-CN" altLang="en-US" sz="2400" dirty="0">
                <a:latin typeface="微软雅黑" panose="020B0503020204020204" pitchFamily="34" charset="-122"/>
                <a:ea typeface="微软雅黑" panose="020B0503020204020204" pitchFamily="34" charset="-122"/>
              </a:rPr>
              <a:t>和假警报率</a:t>
            </a:r>
            <a:r>
              <a:rPr lang="en-US" altLang="zh-CN" sz="2400" dirty="0">
                <a:latin typeface="微软雅黑" panose="020B0503020204020204" pitchFamily="34" charset="-122"/>
                <a:ea typeface="微软雅黑" panose="020B0503020204020204" pitchFamily="34" charset="-122"/>
              </a:rPr>
              <a:t>(FPR)</a:t>
            </a:r>
            <a:r>
              <a:rPr lang="zh-CN" altLang="en-US" sz="2400" dirty="0">
                <a:latin typeface="微软雅黑" panose="020B0503020204020204" pitchFamily="34" charset="-122"/>
                <a:ea typeface="微软雅黑" panose="020B0503020204020204" pitchFamily="34" charset="-122"/>
              </a:rPr>
              <a:t>。此外，因为这里很多叶子节点的离职概率是</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，这也解释了为什么之前</a:t>
            </a:r>
            <a:r>
              <a:rPr lang="en-US" altLang="zh-CN" sz="2400" dirty="0">
                <a:latin typeface="微软雅黑" panose="020B0503020204020204" pitchFamily="34" charset="-122"/>
                <a:ea typeface="微软雅黑" panose="020B0503020204020204" pitchFamily="34" charset="-122"/>
              </a:rPr>
              <a:t>5.2.2</a:t>
            </a:r>
            <a:r>
              <a:rPr lang="zh-CN" altLang="en-US" sz="2400" dirty="0">
                <a:latin typeface="微软雅黑" panose="020B0503020204020204" pitchFamily="34" charset="-122"/>
                <a:ea typeface="微软雅黑" panose="020B0503020204020204" pitchFamily="34" charset="-122"/>
              </a:rPr>
              <a:t>小节取</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作为阈值，仍然有</a:t>
            </a:r>
            <a:r>
              <a:rPr lang="en-US" altLang="zh-CN" sz="2400" dirty="0">
                <a:latin typeface="微软雅黑" panose="020B0503020204020204" pitchFamily="34" charset="-122"/>
                <a:ea typeface="微软雅黑" panose="020B0503020204020204" pitchFamily="34" charset="-122"/>
              </a:rPr>
              <a:t>24.7%</a:t>
            </a:r>
            <a:r>
              <a:rPr lang="zh-CN" altLang="en-US" sz="2400" dirty="0">
                <a:latin typeface="微软雅黑" panose="020B0503020204020204" pitchFamily="34" charset="-122"/>
                <a:ea typeface="微软雅黑" panose="020B0503020204020204" pitchFamily="34" charset="-122"/>
              </a:rPr>
              <a:t>命中率的原因</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通过这个图便能够较好的理解决策树的运行逻辑，当来了一个新的数据的时候，就会从最上面的根节点开始进行判断，如果满足满意度</a:t>
            </a:r>
            <a:r>
              <a:rPr lang="en-US" altLang="zh-CN" sz="2400" dirty="0">
                <a:latin typeface="微软雅黑" panose="020B0503020204020204" pitchFamily="34" charset="-122"/>
                <a:ea typeface="微软雅黑" panose="020B0503020204020204" pitchFamily="34" charset="-122"/>
              </a:rPr>
              <a:t>&lt;=4.65</a:t>
            </a:r>
            <a:r>
              <a:rPr lang="zh-CN" altLang="en-US" sz="2400" dirty="0">
                <a:latin typeface="微软雅黑" panose="020B0503020204020204" pitchFamily="34" charset="-122"/>
                <a:ea typeface="微软雅黑" panose="020B0503020204020204" pitchFamily="34" charset="-122"/>
              </a:rPr>
              <a:t>，则划分到左边的节点进行之后一系列的判断，如果不满足则分到右边的节点进行之后一系列的判断，最终这个新的数据会被划分到其中的一个叶子节点中去，从而完成对数据的预测。</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224821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138" y="352140"/>
            <a:ext cx="8723724" cy="1569660"/>
          </a:xfrm>
          <a:prstGeom prst="rect">
            <a:avLst/>
          </a:prstGeom>
        </p:spPr>
        <p:txBody>
          <a:bodyPr wrap="square">
            <a:spAutoFit/>
          </a:bodyPr>
          <a:lstStyle/>
          <a:p>
            <a:pPr algn="ctr"/>
            <a:r>
              <a:rPr lang="en-US" altLang="zh-CN" sz="4800" b="1" dirty="0">
                <a:latin typeface="微软雅黑" panose="020B0503020204020204" pitchFamily="34" charset="-122"/>
                <a:ea typeface="微软雅黑" panose="020B0503020204020204" pitchFamily="34" charset="-122"/>
              </a:rPr>
              <a:t>5.3 </a:t>
            </a:r>
            <a:r>
              <a:rPr lang="zh-CN" altLang="en-US" sz="4800" b="1" dirty="0">
                <a:latin typeface="微软雅黑" panose="020B0503020204020204" pitchFamily="34" charset="-122"/>
                <a:ea typeface="微软雅黑" panose="020B0503020204020204" pitchFamily="34" charset="-122"/>
              </a:rPr>
              <a:t>参数调优 </a:t>
            </a:r>
            <a:r>
              <a:rPr lang="en-US" altLang="zh-CN" sz="4800" b="1" dirty="0">
                <a:latin typeface="微软雅黑" panose="020B0503020204020204" pitchFamily="34" charset="-122"/>
                <a:ea typeface="微软雅黑" panose="020B0503020204020204" pitchFamily="34" charset="-122"/>
              </a:rPr>
              <a:t>- K</a:t>
            </a:r>
            <a:r>
              <a:rPr lang="zh-CN" altLang="en-US" sz="4800" b="1" dirty="0">
                <a:latin typeface="微软雅黑" panose="020B0503020204020204" pitchFamily="34" charset="-122"/>
                <a:ea typeface="微软雅黑" panose="020B0503020204020204" pitchFamily="34" charset="-122"/>
              </a:rPr>
              <a:t>折交叉验证 </a:t>
            </a:r>
            <a:r>
              <a:rPr lang="en-US" altLang="zh-CN" sz="4800" b="1" dirty="0">
                <a:latin typeface="微软雅黑" panose="020B0503020204020204" pitchFamily="34" charset="-122"/>
                <a:ea typeface="微软雅黑" panose="020B0503020204020204" pitchFamily="34" charset="-122"/>
              </a:rPr>
              <a:t>&amp; </a:t>
            </a:r>
            <a:endParaRPr lang="en-US" altLang="zh-CN" sz="4800" b="1" dirty="0" smtClean="0">
              <a:latin typeface="微软雅黑" panose="020B0503020204020204" pitchFamily="34" charset="-122"/>
              <a:ea typeface="微软雅黑" panose="020B0503020204020204" pitchFamily="34" charset="-122"/>
            </a:endParaRPr>
          </a:p>
          <a:p>
            <a:pPr algn="ctr"/>
            <a:r>
              <a:rPr lang="en-US" altLang="zh-CN" sz="4800" b="1" dirty="0" err="1" smtClean="0">
                <a:latin typeface="微软雅黑" panose="020B0503020204020204" pitchFamily="34" charset="-122"/>
                <a:ea typeface="微软雅黑" panose="020B0503020204020204" pitchFamily="34" charset="-122"/>
              </a:rPr>
              <a:t>GridSearch</a:t>
            </a:r>
            <a:r>
              <a:rPr lang="zh-CN" altLang="en-US" sz="4800" b="1" dirty="0">
                <a:latin typeface="微软雅黑" panose="020B0503020204020204" pitchFamily="34" charset="-122"/>
                <a:ea typeface="微软雅黑" panose="020B0503020204020204" pitchFamily="34" charset="-122"/>
              </a:rPr>
              <a:t>网格搜索</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2160673"/>
            <a:ext cx="10065657" cy="1938992"/>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在机器学习中，因为训练集和测试集划分数据是随机的，所以我们有时会重复地使用数据，来更好地评估模型的有效性，并选出最好的模型，该做法称之为交叉验证。具体而言就是对原始样本数据进行切分，然后组合成为多组不同的训练集和测试集，用训练集训练模型，用测试集评估模型。某次的训练集可能是下次的测试集，故而称作交叉验证。</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6304545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138" y="352140"/>
            <a:ext cx="8723724" cy="1569660"/>
          </a:xfrm>
          <a:prstGeom prst="rect">
            <a:avLst/>
          </a:prstGeom>
        </p:spPr>
        <p:txBody>
          <a:bodyPr wrap="square">
            <a:spAutoFit/>
          </a:bodyPr>
          <a:lstStyle/>
          <a:p>
            <a:pPr algn="ctr"/>
            <a:r>
              <a:rPr lang="en-US" altLang="zh-CN" sz="4800" b="1" dirty="0">
                <a:latin typeface="微软雅黑" panose="020B0503020204020204" pitchFamily="34" charset="-122"/>
                <a:ea typeface="微软雅黑" panose="020B0503020204020204" pitchFamily="34" charset="-122"/>
              </a:rPr>
              <a:t>5.3 </a:t>
            </a:r>
            <a:r>
              <a:rPr lang="zh-CN" altLang="en-US" sz="4800" b="1" dirty="0">
                <a:latin typeface="微软雅黑" panose="020B0503020204020204" pitchFamily="34" charset="-122"/>
                <a:ea typeface="微软雅黑" panose="020B0503020204020204" pitchFamily="34" charset="-122"/>
              </a:rPr>
              <a:t>参数调优 </a:t>
            </a:r>
            <a:r>
              <a:rPr lang="en-US" altLang="zh-CN" sz="4800" b="1" dirty="0">
                <a:latin typeface="微软雅黑" panose="020B0503020204020204" pitchFamily="34" charset="-122"/>
                <a:ea typeface="微软雅黑" panose="020B0503020204020204" pitchFamily="34" charset="-122"/>
              </a:rPr>
              <a:t>- K</a:t>
            </a:r>
            <a:r>
              <a:rPr lang="zh-CN" altLang="en-US" sz="4800" b="1" dirty="0">
                <a:latin typeface="微软雅黑" panose="020B0503020204020204" pitchFamily="34" charset="-122"/>
                <a:ea typeface="微软雅黑" panose="020B0503020204020204" pitchFamily="34" charset="-122"/>
              </a:rPr>
              <a:t>折交叉验证 </a:t>
            </a:r>
            <a:r>
              <a:rPr lang="en-US" altLang="zh-CN" sz="4800" b="1" dirty="0">
                <a:latin typeface="微软雅黑" panose="020B0503020204020204" pitchFamily="34" charset="-122"/>
                <a:ea typeface="微软雅黑" panose="020B0503020204020204" pitchFamily="34" charset="-122"/>
              </a:rPr>
              <a:t>&amp; </a:t>
            </a:r>
            <a:endParaRPr lang="en-US" altLang="zh-CN" sz="4800" b="1" dirty="0" smtClean="0">
              <a:latin typeface="微软雅黑" panose="020B0503020204020204" pitchFamily="34" charset="-122"/>
              <a:ea typeface="微软雅黑" panose="020B0503020204020204" pitchFamily="34" charset="-122"/>
            </a:endParaRPr>
          </a:p>
          <a:p>
            <a:pPr algn="ctr"/>
            <a:r>
              <a:rPr lang="en-US" altLang="zh-CN" sz="4800" b="1" dirty="0" err="1" smtClean="0">
                <a:latin typeface="微软雅黑" panose="020B0503020204020204" pitchFamily="34" charset="-122"/>
                <a:ea typeface="微软雅黑" panose="020B0503020204020204" pitchFamily="34" charset="-122"/>
              </a:rPr>
              <a:t>GridSearch</a:t>
            </a:r>
            <a:r>
              <a:rPr lang="zh-CN" altLang="en-US" sz="4800" b="1" dirty="0">
                <a:latin typeface="微软雅黑" panose="020B0503020204020204" pitchFamily="34" charset="-122"/>
                <a:ea typeface="微软雅黑" panose="020B0503020204020204" pitchFamily="34" charset="-122"/>
              </a:rPr>
              <a:t>网格搜索</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2160673"/>
            <a:ext cx="10065657" cy="230832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5.3.1 K</a:t>
            </a:r>
            <a:r>
              <a:rPr lang="zh-CN" altLang="en-US" sz="2400" b="1" dirty="0">
                <a:latin typeface="微软雅黑" panose="020B0503020204020204" pitchFamily="34" charset="-122"/>
                <a:ea typeface="微软雅黑" panose="020B0503020204020204" pitchFamily="34" charset="-122"/>
              </a:rPr>
              <a:t>折交叉</a:t>
            </a:r>
            <a:r>
              <a:rPr lang="zh-CN" altLang="en-US" sz="2400" b="1" dirty="0" smtClean="0">
                <a:latin typeface="微软雅黑" panose="020B0503020204020204" pitchFamily="34" charset="-122"/>
                <a:ea typeface="微软雅黑" panose="020B0503020204020204" pitchFamily="34" charset="-122"/>
              </a:rPr>
              <a:t>验证</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交叉验证有三种方法，分为简单交叉验证、</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折交叉验证和留一交叉验证。其中</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折交叉验证应用较为广泛，</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折交叉验证是指将数据集随机等分为</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份，每次选取</a:t>
            </a:r>
            <a:r>
              <a:rPr lang="en-US" altLang="zh-CN" sz="2400" dirty="0">
                <a:latin typeface="微软雅黑" panose="020B0503020204020204" pitchFamily="34" charset="-122"/>
                <a:ea typeface="微软雅黑" panose="020B0503020204020204" pitchFamily="34" charset="-122"/>
              </a:rPr>
              <a:t>K-1</a:t>
            </a:r>
            <a:r>
              <a:rPr lang="zh-CN" altLang="en-US" sz="2400" dirty="0">
                <a:latin typeface="微软雅黑" panose="020B0503020204020204" pitchFamily="34" charset="-122"/>
                <a:ea typeface="微软雅黑" panose="020B0503020204020204" pitchFamily="34" charset="-122"/>
              </a:rPr>
              <a:t>份为训练集训练模型，然后用剩下的</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份作为测试集，得到</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个模型后将这</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个模型的平均测试效果作为最终的模型效果。</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41636881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138" y="352140"/>
            <a:ext cx="8723724" cy="1569660"/>
          </a:xfrm>
          <a:prstGeom prst="rect">
            <a:avLst/>
          </a:prstGeom>
        </p:spPr>
        <p:txBody>
          <a:bodyPr wrap="square">
            <a:spAutoFit/>
          </a:bodyPr>
          <a:lstStyle/>
          <a:p>
            <a:pPr algn="ctr"/>
            <a:r>
              <a:rPr lang="en-US" altLang="zh-CN" sz="4800" b="1" dirty="0">
                <a:latin typeface="微软雅黑" panose="020B0503020204020204" pitchFamily="34" charset="-122"/>
                <a:ea typeface="微软雅黑" panose="020B0503020204020204" pitchFamily="34" charset="-122"/>
              </a:rPr>
              <a:t>5.3 </a:t>
            </a:r>
            <a:r>
              <a:rPr lang="zh-CN" altLang="en-US" sz="4800" b="1" dirty="0">
                <a:latin typeface="微软雅黑" panose="020B0503020204020204" pitchFamily="34" charset="-122"/>
                <a:ea typeface="微软雅黑" panose="020B0503020204020204" pitchFamily="34" charset="-122"/>
              </a:rPr>
              <a:t>参数调优 </a:t>
            </a:r>
            <a:r>
              <a:rPr lang="en-US" altLang="zh-CN" sz="4800" b="1" dirty="0">
                <a:latin typeface="微软雅黑" panose="020B0503020204020204" pitchFamily="34" charset="-122"/>
                <a:ea typeface="微软雅黑" panose="020B0503020204020204" pitchFamily="34" charset="-122"/>
              </a:rPr>
              <a:t>- K</a:t>
            </a:r>
            <a:r>
              <a:rPr lang="zh-CN" altLang="en-US" sz="4800" b="1" dirty="0">
                <a:latin typeface="微软雅黑" panose="020B0503020204020204" pitchFamily="34" charset="-122"/>
                <a:ea typeface="微软雅黑" panose="020B0503020204020204" pitchFamily="34" charset="-122"/>
              </a:rPr>
              <a:t>折交叉验证 </a:t>
            </a:r>
            <a:r>
              <a:rPr lang="en-US" altLang="zh-CN" sz="4800" b="1" dirty="0">
                <a:latin typeface="微软雅黑" panose="020B0503020204020204" pitchFamily="34" charset="-122"/>
                <a:ea typeface="微软雅黑" panose="020B0503020204020204" pitchFamily="34" charset="-122"/>
              </a:rPr>
              <a:t>&amp; </a:t>
            </a:r>
            <a:endParaRPr lang="en-US" altLang="zh-CN" sz="4800" b="1" dirty="0" smtClean="0">
              <a:latin typeface="微软雅黑" panose="020B0503020204020204" pitchFamily="34" charset="-122"/>
              <a:ea typeface="微软雅黑" panose="020B0503020204020204" pitchFamily="34" charset="-122"/>
            </a:endParaRPr>
          </a:p>
          <a:p>
            <a:pPr algn="ctr"/>
            <a:r>
              <a:rPr lang="en-US" altLang="zh-CN" sz="4800" b="1" dirty="0" err="1" smtClean="0">
                <a:latin typeface="微软雅黑" panose="020B0503020204020204" pitchFamily="34" charset="-122"/>
                <a:ea typeface="微软雅黑" panose="020B0503020204020204" pitchFamily="34" charset="-122"/>
              </a:rPr>
              <a:t>GridSearch</a:t>
            </a:r>
            <a:r>
              <a:rPr lang="zh-CN" altLang="en-US" sz="4800" b="1" dirty="0">
                <a:latin typeface="微软雅黑" panose="020B0503020204020204" pitchFamily="34" charset="-122"/>
                <a:ea typeface="微软雅黑" panose="020B0503020204020204" pitchFamily="34" charset="-122"/>
              </a:rPr>
              <a:t>网格搜索</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3" y="2160673"/>
            <a:ext cx="3032578" cy="378565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5.3.1 K</a:t>
            </a:r>
            <a:r>
              <a:rPr lang="zh-CN" altLang="en-US" sz="2400" b="1" dirty="0">
                <a:latin typeface="微软雅黑" panose="020B0503020204020204" pitchFamily="34" charset="-122"/>
                <a:ea typeface="微软雅黑" panose="020B0503020204020204" pitchFamily="34" charset="-122"/>
              </a:rPr>
              <a:t>折交叉</a:t>
            </a:r>
            <a:r>
              <a:rPr lang="zh-CN" altLang="en-US" sz="2400" b="1" dirty="0" smtClean="0">
                <a:latin typeface="微软雅黑" panose="020B0503020204020204" pitchFamily="34" charset="-122"/>
                <a:ea typeface="微软雅黑" panose="020B0503020204020204" pitchFamily="34" charset="-122"/>
              </a:rPr>
              <a:t>验证</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K=3</a:t>
            </a:r>
          </a:p>
          <a:p>
            <a:r>
              <a:rPr lang="zh-CN" altLang="en-US" sz="2400" dirty="0">
                <a:latin typeface="微软雅黑" panose="020B0503020204020204" pitchFamily="34" charset="-122"/>
                <a:ea typeface="微软雅黑" panose="020B0503020204020204" pitchFamily="34" charset="-122"/>
              </a:rPr>
              <a:t>举例来说，下图所示便是</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折交叉验证，即将数据随机等分为</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份，然后每次随机选取</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份数据作为训练集，剩下的</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份作为测试集，反复</a:t>
            </a:r>
            <a:r>
              <a:rPr lang="en-US" altLang="zh-CN" sz="2400" dirty="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次</a:t>
            </a:r>
            <a:r>
              <a:rPr lang="zh-CN" altLang="en-US" sz="2400" dirty="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7890" name="Picture 2" descr="https://uploader.shimo.im/f/K5nk2v7cD8005ZtF.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0" y="2387486"/>
            <a:ext cx="7658100" cy="414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31772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138" y="352140"/>
            <a:ext cx="8723724" cy="1569660"/>
          </a:xfrm>
          <a:prstGeom prst="rect">
            <a:avLst/>
          </a:prstGeom>
        </p:spPr>
        <p:txBody>
          <a:bodyPr wrap="square">
            <a:spAutoFit/>
          </a:bodyPr>
          <a:lstStyle/>
          <a:p>
            <a:pPr algn="ctr"/>
            <a:r>
              <a:rPr lang="en-US" altLang="zh-CN" sz="4800" b="1" dirty="0">
                <a:latin typeface="微软雅黑" panose="020B0503020204020204" pitchFamily="34" charset="-122"/>
                <a:ea typeface="微软雅黑" panose="020B0503020204020204" pitchFamily="34" charset="-122"/>
              </a:rPr>
              <a:t>5.3 </a:t>
            </a:r>
            <a:r>
              <a:rPr lang="zh-CN" altLang="en-US" sz="4800" b="1" dirty="0">
                <a:latin typeface="微软雅黑" panose="020B0503020204020204" pitchFamily="34" charset="-122"/>
                <a:ea typeface="微软雅黑" panose="020B0503020204020204" pitchFamily="34" charset="-122"/>
              </a:rPr>
              <a:t>参数调优 </a:t>
            </a:r>
            <a:r>
              <a:rPr lang="en-US" altLang="zh-CN" sz="4800" b="1" dirty="0">
                <a:latin typeface="微软雅黑" panose="020B0503020204020204" pitchFamily="34" charset="-122"/>
                <a:ea typeface="微软雅黑" panose="020B0503020204020204" pitchFamily="34" charset="-122"/>
              </a:rPr>
              <a:t>- K</a:t>
            </a:r>
            <a:r>
              <a:rPr lang="zh-CN" altLang="en-US" sz="4800" b="1" dirty="0">
                <a:latin typeface="微软雅黑" panose="020B0503020204020204" pitchFamily="34" charset="-122"/>
                <a:ea typeface="微软雅黑" panose="020B0503020204020204" pitchFamily="34" charset="-122"/>
              </a:rPr>
              <a:t>折交叉验证 </a:t>
            </a:r>
            <a:r>
              <a:rPr lang="en-US" altLang="zh-CN" sz="4800" b="1" dirty="0">
                <a:latin typeface="微软雅黑" panose="020B0503020204020204" pitchFamily="34" charset="-122"/>
                <a:ea typeface="微软雅黑" panose="020B0503020204020204" pitchFamily="34" charset="-122"/>
              </a:rPr>
              <a:t>&amp; </a:t>
            </a:r>
            <a:endParaRPr lang="en-US" altLang="zh-CN" sz="4800" b="1" dirty="0" smtClean="0">
              <a:latin typeface="微软雅黑" panose="020B0503020204020204" pitchFamily="34" charset="-122"/>
              <a:ea typeface="微软雅黑" panose="020B0503020204020204" pitchFamily="34" charset="-122"/>
            </a:endParaRPr>
          </a:p>
          <a:p>
            <a:pPr algn="ctr"/>
            <a:r>
              <a:rPr lang="en-US" altLang="zh-CN" sz="4800" b="1" dirty="0" err="1" smtClean="0">
                <a:latin typeface="微软雅黑" panose="020B0503020204020204" pitchFamily="34" charset="-122"/>
                <a:ea typeface="微软雅黑" panose="020B0503020204020204" pitchFamily="34" charset="-122"/>
              </a:rPr>
              <a:t>GridSearch</a:t>
            </a:r>
            <a:r>
              <a:rPr lang="zh-CN" altLang="en-US" sz="4800" b="1" dirty="0">
                <a:latin typeface="微软雅黑" panose="020B0503020204020204" pitchFamily="34" charset="-122"/>
                <a:ea typeface="微软雅黑" panose="020B0503020204020204" pitchFamily="34" charset="-122"/>
              </a:rPr>
              <a:t>网格搜索</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2160673"/>
            <a:ext cx="10065657" cy="230832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5.3.1 K</a:t>
            </a:r>
            <a:r>
              <a:rPr lang="zh-CN" altLang="en-US" sz="2400" b="1" dirty="0">
                <a:latin typeface="微软雅黑" panose="020B0503020204020204" pitchFamily="34" charset="-122"/>
                <a:ea typeface="微软雅黑" panose="020B0503020204020204" pitchFamily="34" charset="-122"/>
              </a:rPr>
              <a:t>折交叉</a:t>
            </a:r>
            <a:r>
              <a:rPr lang="zh-CN" altLang="en-US" sz="2400" b="1" dirty="0" smtClean="0">
                <a:latin typeface="微软雅黑" panose="020B0503020204020204" pitchFamily="34" charset="-122"/>
                <a:ea typeface="微软雅黑" panose="020B0503020204020204" pitchFamily="34" charset="-122"/>
              </a:rPr>
              <a:t>验证</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通常来说，如果训练数据集相对较小，则增大</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值，这样在每次迭代过程中将会有更多的数据用于模型训练，同时算法时间延长；如果训练集相对较大，则减小</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值，这样降低模型在不同的数据块上进行重复拟合的性能评估的计算成本，在平均性能的基础上获得模型的准确评估。</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17363129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138" y="352140"/>
            <a:ext cx="8723724" cy="1569660"/>
          </a:xfrm>
          <a:prstGeom prst="rect">
            <a:avLst/>
          </a:prstGeom>
        </p:spPr>
        <p:txBody>
          <a:bodyPr wrap="square">
            <a:spAutoFit/>
          </a:bodyPr>
          <a:lstStyle/>
          <a:p>
            <a:pPr algn="ctr"/>
            <a:r>
              <a:rPr lang="en-US" altLang="zh-CN" sz="4800" b="1" dirty="0">
                <a:latin typeface="微软雅黑" panose="020B0503020204020204" pitchFamily="34" charset="-122"/>
                <a:ea typeface="微软雅黑" panose="020B0503020204020204" pitchFamily="34" charset="-122"/>
              </a:rPr>
              <a:t>5.3 </a:t>
            </a:r>
            <a:r>
              <a:rPr lang="zh-CN" altLang="en-US" sz="4800" b="1" dirty="0">
                <a:latin typeface="微软雅黑" panose="020B0503020204020204" pitchFamily="34" charset="-122"/>
                <a:ea typeface="微软雅黑" panose="020B0503020204020204" pitchFamily="34" charset="-122"/>
              </a:rPr>
              <a:t>参数调优 </a:t>
            </a:r>
            <a:r>
              <a:rPr lang="en-US" altLang="zh-CN" sz="4800" b="1" dirty="0">
                <a:latin typeface="微软雅黑" panose="020B0503020204020204" pitchFamily="34" charset="-122"/>
                <a:ea typeface="微软雅黑" panose="020B0503020204020204" pitchFamily="34" charset="-122"/>
              </a:rPr>
              <a:t>- K</a:t>
            </a:r>
            <a:r>
              <a:rPr lang="zh-CN" altLang="en-US" sz="4800" b="1" dirty="0">
                <a:latin typeface="微软雅黑" panose="020B0503020204020204" pitchFamily="34" charset="-122"/>
                <a:ea typeface="微软雅黑" panose="020B0503020204020204" pitchFamily="34" charset="-122"/>
              </a:rPr>
              <a:t>折交叉验证 </a:t>
            </a:r>
            <a:r>
              <a:rPr lang="en-US" altLang="zh-CN" sz="4800" b="1" dirty="0">
                <a:latin typeface="微软雅黑" panose="020B0503020204020204" pitchFamily="34" charset="-122"/>
                <a:ea typeface="微软雅黑" panose="020B0503020204020204" pitchFamily="34" charset="-122"/>
              </a:rPr>
              <a:t>&amp; </a:t>
            </a:r>
            <a:endParaRPr lang="en-US" altLang="zh-CN" sz="4800" b="1" dirty="0" smtClean="0">
              <a:latin typeface="微软雅黑" panose="020B0503020204020204" pitchFamily="34" charset="-122"/>
              <a:ea typeface="微软雅黑" panose="020B0503020204020204" pitchFamily="34" charset="-122"/>
            </a:endParaRPr>
          </a:p>
          <a:p>
            <a:pPr algn="ctr"/>
            <a:r>
              <a:rPr lang="en-US" altLang="zh-CN" sz="4800" b="1" dirty="0" err="1" smtClean="0">
                <a:latin typeface="微软雅黑" panose="020B0503020204020204" pitchFamily="34" charset="-122"/>
                <a:ea typeface="微软雅黑" panose="020B0503020204020204" pitchFamily="34" charset="-122"/>
              </a:rPr>
              <a:t>GridSearch</a:t>
            </a:r>
            <a:r>
              <a:rPr lang="zh-CN" altLang="en-US" sz="4800" b="1" dirty="0">
                <a:latin typeface="微软雅黑" panose="020B0503020204020204" pitchFamily="34" charset="-122"/>
                <a:ea typeface="微软雅黑" panose="020B0503020204020204" pitchFamily="34" charset="-122"/>
              </a:rPr>
              <a:t>网格搜索</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2160673"/>
            <a:ext cx="10065657" cy="2677656"/>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5.3.1 K</a:t>
            </a:r>
            <a:r>
              <a:rPr lang="zh-CN" altLang="en-US" sz="2400" b="1" dirty="0">
                <a:latin typeface="微软雅黑" panose="020B0503020204020204" pitchFamily="34" charset="-122"/>
                <a:ea typeface="微软雅黑" panose="020B0503020204020204" pitchFamily="34" charset="-122"/>
              </a:rPr>
              <a:t>折交叉</a:t>
            </a:r>
            <a:r>
              <a:rPr lang="zh-CN" altLang="en-US" sz="2400" b="1" dirty="0" smtClean="0">
                <a:latin typeface="微软雅黑" panose="020B0503020204020204" pitchFamily="34" charset="-122"/>
                <a:ea typeface="微软雅黑" panose="020B0503020204020204" pitchFamily="34" charset="-122"/>
              </a:rPr>
              <a:t>验证</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通过如下代码可以</a:t>
            </a:r>
            <a:r>
              <a:rPr lang="zh-CN" altLang="en-US" sz="2400" dirty="0" smtClean="0">
                <a:latin typeface="微软雅黑" panose="020B0503020204020204" pitchFamily="34" charset="-122"/>
                <a:ea typeface="微软雅黑" panose="020B0503020204020204" pitchFamily="34" charset="-122"/>
              </a:rPr>
              <a:t>实现</a:t>
            </a:r>
            <a:r>
              <a:rPr lang="en-US" altLang="zh-CN" sz="2400" dirty="0" smtClean="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折交叉验证，并获得每次验证的得分</a:t>
            </a:r>
            <a:r>
              <a:rPr lang="zh-CN" altLang="en-US" sz="2400" dirty="0" smtClean="0">
                <a:latin typeface="微软雅黑" panose="020B0503020204020204" pitchFamily="34" charset="-122"/>
                <a:ea typeface="微软雅黑" panose="020B0503020204020204" pitchFamily="34" charset="-122"/>
              </a:rPr>
              <a:t>情况</a:t>
            </a:r>
            <a:r>
              <a:rPr lang="en-US" altLang="zh-CN" sz="2400" dirty="0" smtClean="0">
                <a:latin typeface="微软雅黑" panose="020B0503020204020204" pitchFamily="34" charset="-122"/>
                <a:ea typeface="微软雅黑" panose="020B0503020204020204" pitchFamily="34" charset="-122"/>
                <a:sym typeface="Wingdings" panose="05000000000000000000" pitchFamily="2" charset="2"/>
              </a:rPr>
              <a:t>: (cv=k)</a:t>
            </a:r>
          </a:p>
          <a:p>
            <a:endParaRPr lang="en-US" altLang="zh-CN" sz="2400" dirty="0">
              <a:latin typeface="微软雅黑" panose="020B0503020204020204" pitchFamily="34" charset="-122"/>
              <a:ea typeface="微软雅黑" panose="020B0503020204020204" pitchFamily="34" charset="-122"/>
              <a:sym typeface="Wingdings" panose="05000000000000000000" pitchFamily="2" charset="2"/>
            </a:endParaRPr>
          </a:p>
          <a:p>
            <a:endParaRPr lang="en-US" altLang="zh-CN" sz="2400" dirty="0" smtClean="0">
              <a:latin typeface="微软雅黑" panose="020B0503020204020204" pitchFamily="34" charset="-122"/>
              <a:ea typeface="微软雅黑" panose="020B0503020204020204" pitchFamily="34" charset="-122"/>
              <a:sym typeface="Wingdings" panose="05000000000000000000" pitchFamily="2" charset="2"/>
            </a:endParaRPr>
          </a:p>
          <a:p>
            <a:endParaRPr lang="en-US" altLang="zh-CN" sz="2400" dirty="0">
              <a:latin typeface="微软雅黑" panose="020B0503020204020204" pitchFamily="34" charset="-122"/>
              <a:ea typeface="微软雅黑" panose="020B0503020204020204" pitchFamily="34" charset="-122"/>
              <a:sym typeface="Wingdings" panose="05000000000000000000" pitchFamily="2" charset="2"/>
            </a:endParaRPr>
          </a:p>
          <a:p>
            <a:endParaRPr lang="en-US" altLang="zh-CN" sz="2400" dirty="0" smtClean="0">
              <a:latin typeface="微软雅黑" panose="020B0503020204020204" pitchFamily="34" charset="-122"/>
              <a:ea typeface="微软雅黑" panose="020B0503020204020204" pitchFamily="34" charset="-122"/>
              <a:sym typeface="Wingdings" panose="05000000000000000000" pitchFamily="2" charset="2"/>
            </a:endParaRPr>
          </a:p>
          <a:p>
            <a:r>
              <a:rPr lang="zh-CN" altLang="en-US" sz="2400" dirty="0">
                <a:latin typeface="微软雅黑" panose="020B0503020204020204" pitchFamily="34" charset="-122"/>
                <a:ea typeface="微软雅黑" panose="020B0503020204020204" pitchFamily="34" charset="-122"/>
              </a:rPr>
              <a:t>打印</a:t>
            </a:r>
            <a:r>
              <a:rPr lang="en-US" altLang="zh-CN" sz="2400" dirty="0" err="1">
                <a:latin typeface="微软雅黑" panose="020B0503020204020204" pitchFamily="34" charset="-122"/>
                <a:ea typeface="微软雅黑" panose="020B0503020204020204" pitchFamily="34" charset="-122"/>
              </a:rPr>
              <a:t>acc</a:t>
            </a:r>
            <a:r>
              <a:rPr lang="zh-CN" altLang="en-US" sz="2400" dirty="0">
                <a:latin typeface="微软雅黑" panose="020B0503020204020204" pitchFamily="34" charset="-122"/>
                <a:ea typeface="微软雅黑" panose="020B0503020204020204" pitchFamily="34" charset="-122"/>
              </a:rPr>
              <a:t>可以看到</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次交叉验证得到的打分如下所示：</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806" y="3180353"/>
            <a:ext cx="6204387" cy="999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01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0108" y="4838329"/>
            <a:ext cx="6471783" cy="497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25073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138" y="352140"/>
            <a:ext cx="8723724" cy="1569660"/>
          </a:xfrm>
          <a:prstGeom prst="rect">
            <a:avLst/>
          </a:prstGeom>
        </p:spPr>
        <p:txBody>
          <a:bodyPr wrap="square">
            <a:spAutoFit/>
          </a:bodyPr>
          <a:lstStyle/>
          <a:p>
            <a:pPr algn="ctr"/>
            <a:r>
              <a:rPr lang="en-US" altLang="zh-CN" sz="4800" b="1" dirty="0">
                <a:latin typeface="微软雅黑" panose="020B0503020204020204" pitchFamily="34" charset="-122"/>
                <a:ea typeface="微软雅黑" panose="020B0503020204020204" pitchFamily="34" charset="-122"/>
              </a:rPr>
              <a:t>5.3 </a:t>
            </a:r>
            <a:r>
              <a:rPr lang="zh-CN" altLang="en-US" sz="4800" b="1" dirty="0">
                <a:latin typeface="微软雅黑" panose="020B0503020204020204" pitchFamily="34" charset="-122"/>
                <a:ea typeface="微软雅黑" panose="020B0503020204020204" pitchFamily="34" charset="-122"/>
              </a:rPr>
              <a:t>参数调优 </a:t>
            </a:r>
            <a:r>
              <a:rPr lang="en-US" altLang="zh-CN" sz="4800" b="1" dirty="0">
                <a:latin typeface="微软雅黑" panose="020B0503020204020204" pitchFamily="34" charset="-122"/>
                <a:ea typeface="微软雅黑" panose="020B0503020204020204" pitchFamily="34" charset="-122"/>
              </a:rPr>
              <a:t>- K</a:t>
            </a:r>
            <a:r>
              <a:rPr lang="zh-CN" altLang="en-US" sz="4800" b="1" dirty="0">
                <a:latin typeface="微软雅黑" panose="020B0503020204020204" pitchFamily="34" charset="-122"/>
                <a:ea typeface="微软雅黑" panose="020B0503020204020204" pitchFamily="34" charset="-122"/>
              </a:rPr>
              <a:t>折交叉验证 </a:t>
            </a:r>
            <a:r>
              <a:rPr lang="en-US" altLang="zh-CN" sz="4800" b="1" dirty="0">
                <a:latin typeface="微软雅黑" panose="020B0503020204020204" pitchFamily="34" charset="-122"/>
                <a:ea typeface="微软雅黑" panose="020B0503020204020204" pitchFamily="34" charset="-122"/>
              </a:rPr>
              <a:t>&amp; </a:t>
            </a:r>
            <a:endParaRPr lang="en-US" altLang="zh-CN" sz="4800" b="1" dirty="0" smtClean="0">
              <a:latin typeface="微软雅黑" panose="020B0503020204020204" pitchFamily="34" charset="-122"/>
              <a:ea typeface="微软雅黑" panose="020B0503020204020204" pitchFamily="34" charset="-122"/>
            </a:endParaRPr>
          </a:p>
          <a:p>
            <a:pPr algn="ctr"/>
            <a:r>
              <a:rPr lang="en-US" altLang="zh-CN" sz="4800" b="1" dirty="0" err="1" smtClean="0">
                <a:latin typeface="微软雅黑" panose="020B0503020204020204" pitchFamily="34" charset="-122"/>
                <a:ea typeface="微软雅黑" panose="020B0503020204020204" pitchFamily="34" charset="-122"/>
              </a:rPr>
              <a:t>GridSearch</a:t>
            </a:r>
            <a:r>
              <a:rPr lang="zh-CN" altLang="en-US" sz="4800" b="1" dirty="0">
                <a:latin typeface="微软雅黑" panose="020B0503020204020204" pitchFamily="34" charset="-122"/>
                <a:ea typeface="微软雅黑" panose="020B0503020204020204" pitchFamily="34" charset="-122"/>
              </a:rPr>
              <a:t>网格搜索</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2160673"/>
            <a:ext cx="10065657" cy="230832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5.3.1 K</a:t>
            </a:r>
            <a:r>
              <a:rPr lang="zh-CN" altLang="en-US" sz="2400" b="1" dirty="0">
                <a:latin typeface="微软雅黑" panose="020B0503020204020204" pitchFamily="34" charset="-122"/>
                <a:ea typeface="微软雅黑" panose="020B0503020204020204" pitchFamily="34" charset="-122"/>
              </a:rPr>
              <a:t>折交叉</a:t>
            </a:r>
            <a:r>
              <a:rPr lang="zh-CN" altLang="en-US" sz="2400" b="1" dirty="0" smtClean="0">
                <a:latin typeface="微软雅黑" panose="020B0503020204020204" pitchFamily="34" charset="-122"/>
                <a:ea typeface="微软雅黑" panose="020B0503020204020204" pitchFamily="34" charset="-122"/>
              </a:rPr>
              <a:t>验证</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通过打印如下代码获得这五个得分的平均分</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获得结果如下：</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5906" y="3114808"/>
            <a:ext cx="1500187"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0369" y="4468997"/>
            <a:ext cx="2271259" cy="585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54043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1088571" y="1745175"/>
                <a:ext cx="10014857" cy="3046988"/>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5.1.2 </a:t>
                </a:r>
                <a:r>
                  <a:rPr lang="zh-CN" altLang="en-US" sz="2400" b="1" dirty="0">
                    <a:latin typeface="微软雅黑" panose="020B0503020204020204" pitchFamily="34" charset="-122"/>
                    <a:ea typeface="微软雅黑" panose="020B0503020204020204" pitchFamily="34" charset="-122"/>
                  </a:rPr>
                  <a:t>决策树模型的建树</a:t>
                </a:r>
                <a:r>
                  <a:rPr lang="zh-CN" altLang="en-US" sz="2400" b="1" dirty="0" smtClean="0">
                    <a:latin typeface="微软雅黑" panose="020B0503020204020204" pitchFamily="34" charset="-122"/>
                    <a:ea typeface="微软雅黑" panose="020B0503020204020204" pitchFamily="34" charset="-122"/>
                  </a:rPr>
                  <a:t>依据</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举例来说，对于一个全部都是违约客户的样本来说，里面只有一个类别：违约客户，其出现的频率是</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，所以该系统基尼系数为</a:t>
                </a:r>
                <a14:m>
                  <m:oMath xmlns:m="http://schemas.openxmlformats.org/officeDocument/2006/math">
                    <m:r>
                      <a:rPr lang="en-US" altLang="zh-CN" sz="2400" i="1">
                        <a:latin typeface="Cambria Math"/>
                        <a:ea typeface="微软雅黑" panose="020B0503020204020204" pitchFamily="34" charset="-122"/>
                      </a:rPr>
                      <m:t>1−</m:t>
                    </m:r>
                    <m:sSup>
                      <m:sSupPr>
                        <m:ctrlPr>
                          <a:rPr lang="en-US" altLang="zh-CN" sz="2400" i="1">
                            <a:latin typeface="Cambria Math"/>
                            <a:ea typeface="微软雅黑" panose="020B0503020204020204" pitchFamily="34" charset="-122"/>
                          </a:rPr>
                        </m:ctrlPr>
                      </m:sSupPr>
                      <m:e>
                        <m:r>
                          <a:rPr lang="en-US" altLang="zh-CN" sz="2400" i="1">
                            <a:latin typeface="Cambria Math"/>
                            <a:ea typeface="微软雅黑" panose="020B0503020204020204" pitchFamily="34" charset="-122"/>
                          </a:rPr>
                          <m:t>1</m:t>
                        </m:r>
                      </m:e>
                      <m:sup>
                        <m:r>
                          <a:rPr lang="en-US" altLang="zh-CN" sz="2400" i="1">
                            <a:latin typeface="Cambria Math"/>
                            <a:ea typeface="微软雅黑" panose="020B0503020204020204" pitchFamily="34" charset="-122"/>
                          </a:rPr>
                          <m:t>2</m:t>
                        </m:r>
                      </m:sup>
                    </m:sSup>
                    <m:r>
                      <a:rPr lang="en-US" altLang="zh-CN" sz="2400" i="1">
                        <a:latin typeface="Cambria Math"/>
                        <a:ea typeface="微软雅黑" panose="020B0503020204020204" pitchFamily="34" charset="-122"/>
                      </a:rPr>
                      <m:t>=0 </m:t>
                    </m:r>
                  </m:oMath>
                </a14:m>
                <a:r>
                  <a:rPr lang="zh-CN" altLang="en-US" sz="2400" dirty="0">
                    <a:latin typeface="微软雅黑" panose="020B0503020204020204" pitchFamily="34" charset="-122"/>
                    <a:ea typeface="微软雅黑" panose="020B0503020204020204" pitchFamily="34" charset="-122"/>
                  </a:rPr>
                  <a:t>，表示该系统没有混乱，或者说该系统的“纯度”很高。</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如果样本里一半是违约客户，另一半是非违约客户，那么类别个数为</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，每个类别出现的频率都为</a:t>
                </a:r>
                <a:r>
                  <a:rPr lang="en-US" altLang="zh-CN" sz="2400" dirty="0">
                    <a:latin typeface="微软雅黑" panose="020B0503020204020204" pitchFamily="34" charset="-122"/>
                    <a:ea typeface="微软雅黑" panose="020B0503020204020204" pitchFamily="34" charset="-122"/>
                  </a:rPr>
                  <a:t>50%</a:t>
                </a:r>
                <a:r>
                  <a:rPr lang="zh-CN" altLang="en-US" sz="2400" dirty="0">
                    <a:latin typeface="微软雅黑" panose="020B0503020204020204" pitchFamily="34" charset="-122"/>
                    <a:ea typeface="微软雅黑" panose="020B0503020204020204" pitchFamily="34" charset="-122"/>
                  </a:rPr>
                  <a:t>，所以其基尼系数为</a:t>
                </a:r>
                <a14:m>
                  <m:oMath xmlns:m="http://schemas.openxmlformats.org/officeDocument/2006/math">
                    <m:r>
                      <a:rPr lang="en-US" altLang="zh-CN" sz="2400" i="1">
                        <a:latin typeface="Cambria Math"/>
                        <a:ea typeface="微软雅黑" panose="020B0503020204020204" pitchFamily="34" charset="-122"/>
                      </a:rPr>
                      <m:t>1−(</m:t>
                    </m:r>
                    <m:sSup>
                      <m:sSupPr>
                        <m:ctrlPr>
                          <a:rPr lang="en-US" altLang="zh-CN" sz="2400" i="1">
                            <a:latin typeface="Cambria Math"/>
                            <a:ea typeface="微软雅黑" panose="020B0503020204020204" pitchFamily="34" charset="-122"/>
                          </a:rPr>
                        </m:ctrlPr>
                      </m:sSupPr>
                      <m:e>
                        <m:r>
                          <a:rPr lang="en-US" altLang="zh-CN" sz="2400" i="1">
                            <a:latin typeface="Cambria Math"/>
                            <a:ea typeface="微软雅黑" panose="020B0503020204020204" pitchFamily="34" charset="-122"/>
                          </a:rPr>
                          <m:t>0.5</m:t>
                        </m:r>
                      </m:e>
                      <m:sup>
                        <m:r>
                          <a:rPr lang="en-US" altLang="zh-CN" sz="2400" i="1">
                            <a:latin typeface="Cambria Math"/>
                            <a:ea typeface="微软雅黑" panose="020B0503020204020204" pitchFamily="34" charset="-122"/>
                          </a:rPr>
                          <m:t>2</m:t>
                        </m:r>
                      </m:sup>
                    </m:sSup>
                    <m:r>
                      <a:rPr lang="en-US" altLang="zh-CN" sz="2400" i="1">
                        <a:latin typeface="Cambria Math"/>
                        <a:ea typeface="微软雅黑" panose="020B0503020204020204" pitchFamily="34" charset="-122"/>
                      </a:rPr>
                      <m:t>+</m:t>
                    </m:r>
                    <m:sSup>
                      <m:sSupPr>
                        <m:ctrlPr>
                          <a:rPr lang="en-US" altLang="zh-CN" sz="2400" i="1">
                            <a:latin typeface="Cambria Math"/>
                            <a:ea typeface="微软雅黑" panose="020B0503020204020204" pitchFamily="34" charset="-122"/>
                          </a:rPr>
                        </m:ctrlPr>
                      </m:sSupPr>
                      <m:e>
                        <m:r>
                          <a:rPr lang="en-US" altLang="zh-CN" sz="2400" i="1">
                            <a:latin typeface="Cambria Math"/>
                            <a:ea typeface="微软雅黑" panose="020B0503020204020204" pitchFamily="34" charset="-122"/>
                          </a:rPr>
                          <m:t>0.5</m:t>
                        </m:r>
                      </m:e>
                      <m:sup>
                        <m:r>
                          <a:rPr lang="en-US" altLang="zh-CN" sz="2400" i="1">
                            <a:latin typeface="Cambria Math"/>
                            <a:ea typeface="微软雅黑" panose="020B0503020204020204" pitchFamily="34" charset="-122"/>
                          </a:rPr>
                          <m:t>2</m:t>
                        </m:r>
                      </m:sup>
                    </m:sSup>
                    <m:r>
                      <a:rPr lang="en-US" altLang="zh-CN" sz="2400" i="1">
                        <a:latin typeface="Cambria Math"/>
                        <a:ea typeface="微软雅黑" panose="020B0503020204020204" pitchFamily="34" charset="-122"/>
                      </a:rPr>
                      <m:t>)=0.5 </m:t>
                    </m:r>
                  </m:oMath>
                </a14:m>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也即其混乱程度很高。</a:t>
                </a:r>
                <a:endParaRPr lang="en-US" altLang="zh-CN" sz="2400"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1088571" y="1745175"/>
                <a:ext cx="10014857" cy="3046988"/>
              </a:xfrm>
              <a:prstGeom prst="rect">
                <a:avLst/>
              </a:prstGeom>
              <a:blipFill rotWithShape="1">
                <a:blip r:embed="rId2"/>
                <a:stretch>
                  <a:fillRect l="-974" t="-1600" r="-4019" b="-36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066488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138" y="352140"/>
            <a:ext cx="8723724" cy="1569660"/>
          </a:xfrm>
          <a:prstGeom prst="rect">
            <a:avLst/>
          </a:prstGeom>
        </p:spPr>
        <p:txBody>
          <a:bodyPr wrap="square">
            <a:spAutoFit/>
          </a:bodyPr>
          <a:lstStyle/>
          <a:p>
            <a:pPr algn="ctr"/>
            <a:r>
              <a:rPr lang="en-US" altLang="zh-CN" sz="4800" b="1" dirty="0">
                <a:latin typeface="微软雅黑" panose="020B0503020204020204" pitchFamily="34" charset="-122"/>
                <a:ea typeface="微软雅黑" panose="020B0503020204020204" pitchFamily="34" charset="-122"/>
              </a:rPr>
              <a:t>5.3 </a:t>
            </a:r>
            <a:r>
              <a:rPr lang="zh-CN" altLang="en-US" sz="4800" b="1" dirty="0">
                <a:latin typeface="微软雅黑" panose="020B0503020204020204" pitchFamily="34" charset="-122"/>
                <a:ea typeface="微软雅黑" panose="020B0503020204020204" pitchFamily="34" charset="-122"/>
              </a:rPr>
              <a:t>参数调优 </a:t>
            </a:r>
            <a:r>
              <a:rPr lang="en-US" altLang="zh-CN" sz="4800" b="1" dirty="0">
                <a:latin typeface="微软雅黑" panose="020B0503020204020204" pitchFamily="34" charset="-122"/>
                <a:ea typeface="微软雅黑" panose="020B0503020204020204" pitchFamily="34" charset="-122"/>
              </a:rPr>
              <a:t>- K</a:t>
            </a:r>
            <a:r>
              <a:rPr lang="zh-CN" altLang="en-US" sz="4800" b="1" dirty="0">
                <a:latin typeface="微软雅黑" panose="020B0503020204020204" pitchFamily="34" charset="-122"/>
                <a:ea typeface="微软雅黑" panose="020B0503020204020204" pitchFamily="34" charset="-122"/>
              </a:rPr>
              <a:t>折交叉验证 </a:t>
            </a:r>
            <a:r>
              <a:rPr lang="en-US" altLang="zh-CN" sz="4800" b="1" dirty="0">
                <a:latin typeface="微软雅黑" panose="020B0503020204020204" pitchFamily="34" charset="-122"/>
                <a:ea typeface="微软雅黑" panose="020B0503020204020204" pitchFamily="34" charset="-122"/>
              </a:rPr>
              <a:t>&amp; </a:t>
            </a:r>
            <a:endParaRPr lang="en-US" altLang="zh-CN" sz="4800" b="1" dirty="0" smtClean="0">
              <a:latin typeface="微软雅黑" panose="020B0503020204020204" pitchFamily="34" charset="-122"/>
              <a:ea typeface="微软雅黑" panose="020B0503020204020204" pitchFamily="34" charset="-122"/>
            </a:endParaRPr>
          </a:p>
          <a:p>
            <a:pPr algn="ctr"/>
            <a:r>
              <a:rPr lang="en-US" altLang="zh-CN" sz="4800" b="1" dirty="0" err="1" smtClean="0">
                <a:latin typeface="微软雅黑" panose="020B0503020204020204" pitchFamily="34" charset="-122"/>
                <a:ea typeface="微软雅黑" panose="020B0503020204020204" pitchFamily="34" charset="-122"/>
              </a:rPr>
              <a:t>GridSearch</a:t>
            </a:r>
            <a:r>
              <a:rPr lang="zh-CN" altLang="en-US" sz="4800" b="1" dirty="0">
                <a:latin typeface="微软雅黑" panose="020B0503020204020204" pitchFamily="34" charset="-122"/>
                <a:ea typeface="微软雅黑" panose="020B0503020204020204" pitchFamily="34" charset="-122"/>
              </a:rPr>
              <a:t>网格搜索</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2160673"/>
            <a:ext cx="10065657" cy="1200329"/>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5.3.1 K</a:t>
            </a:r>
            <a:r>
              <a:rPr lang="zh-CN" altLang="en-US" sz="2400" b="1" dirty="0">
                <a:latin typeface="微软雅黑" panose="020B0503020204020204" pitchFamily="34" charset="-122"/>
                <a:ea typeface="微软雅黑" panose="020B0503020204020204" pitchFamily="34" charset="-122"/>
              </a:rPr>
              <a:t>折交叉</a:t>
            </a:r>
            <a:r>
              <a:rPr lang="zh-CN" altLang="en-US" sz="2400" b="1" dirty="0" smtClean="0">
                <a:latin typeface="微软雅黑" panose="020B0503020204020204" pitchFamily="34" charset="-122"/>
                <a:ea typeface="微软雅黑" panose="020B0503020204020204" pitchFamily="34" charset="-122"/>
              </a:rPr>
              <a:t>验证</a:t>
            </a:r>
          </a:p>
          <a:p>
            <a:r>
              <a:rPr lang="zh-CN" altLang="en-US" sz="2400" smtClean="0">
                <a:latin typeface="微软雅黑" panose="020B0503020204020204" pitchFamily="34" charset="-122"/>
                <a:ea typeface="微软雅黑" panose="020B0503020204020204" pitchFamily="34" charset="-122"/>
              </a:rPr>
              <a:t>上面交叉验证默认以准确度作为评价标准，如果想以</a:t>
            </a:r>
            <a:r>
              <a:rPr lang="en-US" altLang="zh-CN" sz="2400" smtClean="0">
                <a:latin typeface="微软雅黑" panose="020B0503020204020204" pitchFamily="34" charset="-122"/>
                <a:ea typeface="微软雅黑" panose="020B0503020204020204" pitchFamily="34" charset="-122"/>
              </a:rPr>
              <a:t>ROC</a:t>
            </a:r>
            <a:r>
              <a:rPr lang="zh-CN" altLang="en-US" sz="2400" smtClean="0">
                <a:latin typeface="微软雅黑" panose="020B0503020204020204" pitchFamily="34" charset="-122"/>
                <a:ea typeface="微软雅黑" panose="020B0503020204020204" pitchFamily="34" charset="-122"/>
              </a:rPr>
              <a:t>曲线的</a:t>
            </a:r>
            <a:r>
              <a:rPr lang="en-US" altLang="zh-CN" sz="2400" smtClean="0">
                <a:latin typeface="微软雅黑" panose="020B0503020204020204" pitchFamily="34" charset="-122"/>
                <a:ea typeface="微软雅黑" panose="020B0503020204020204" pitchFamily="34" charset="-122"/>
              </a:rPr>
              <a:t>AUC</a:t>
            </a:r>
            <a:r>
              <a:rPr lang="zh-CN" altLang="en-US" sz="2400" smtClean="0">
                <a:latin typeface="微软雅黑" panose="020B0503020204020204" pitchFamily="34" charset="-122"/>
                <a:ea typeface="微软雅黑" panose="020B0503020204020204" pitchFamily="34" charset="-122"/>
              </a:rPr>
              <a:t>值作为评分标准，则可以设置</a:t>
            </a:r>
            <a:r>
              <a:rPr lang="en-US" altLang="zh-CN" sz="2400" smtClean="0">
                <a:latin typeface="微软雅黑" panose="020B0503020204020204" pitchFamily="34" charset="-122"/>
                <a:ea typeface="微软雅黑" panose="020B0503020204020204" pitchFamily="34" charset="-122"/>
              </a:rPr>
              <a:t>scoring</a:t>
            </a:r>
            <a:r>
              <a:rPr lang="zh-CN" altLang="en-US" sz="2400" smtClean="0">
                <a:latin typeface="微软雅黑" panose="020B0503020204020204" pitchFamily="34" charset="-122"/>
                <a:ea typeface="微软雅黑" panose="020B0503020204020204" pitchFamily="34" charset="-122"/>
              </a:rPr>
              <a:t>参数为</a:t>
            </a:r>
            <a:r>
              <a:rPr lang="en-US" altLang="zh-CN" sz="2400" smtClean="0">
                <a:latin typeface="微软雅黑" panose="020B0503020204020204" pitchFamily="34" charset="-122"/>
                <a:ea typeface="微软雅黑" panose="020B0503020204020204" pitchFamily="34" charset="-122"/>
              </a:rPr>
              <a:t>'roc_auc'</a:t>
            </a:r>
            <a:r>
              <a:rPr lang="zh-CN" altLang="en-US" sz="2400" smtClean="0">
                <a:latin typeface="微软雅黑" panose="020B0503020204020204" pitchFamily="34" charset="-122"/>
                <a:ea typeface="微软雅黑" panose="020B0503020204020204" pitchFamily="34" charset="-122"/>
              </a:rPr>
              <a:t>，代码如下：</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2955" y="3361001"/>
            <a:ext cx="5977845" cy="553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16902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138" y="352140"/>
            <a:ext cx="8723724" cy="1569660"/>
          </a:xfrm>
          <a:prstGeom prst="rect">
            <a:avLst/>
          </a:prstGeom>
        </p:spPr>
        <p:txBody>
          <a:bodyPr wrap="square">
            <a:spAutoFit/>
          </a:bodyPr>
          <a:lstStyle/>
          <a:p>
            <a:pPr algn="ctr"/>
            <a:r>
              <a:rPr lang="en-US" altLang="zh-CN" sz="4800" b="1" dirty="0">
                <a:latin typeface="微软雅黑" panose="020B0503020204020204" pitchFamily="34" charset="-122"/>
                <a:ea typeface="微软雅黑" panose="020B0503020204020204" pitchFamily="34" charset="-122"/>
              </a:rPr>
              <a:t>5.3 </a:t>
            </a:r>
            <a:r>
              <a:rPr lang="zh-CN" altLang="en-US" sz="4800" b="1" dirty="0">
                <a:latin typeface="微软雅黑" panose="020B0503020204020204" pitchFamily="34" charset="-122"/>
                <a:ea typeface="微软雅黑" panose="020B0503020204020204" pitchFamily="34" charset="-122"/>
              </a:rPr>
              <a:t>参数调优 </a:t>
            </a:r>
            <a:r>
              <a:rPr lang="en-US" altLang="zh-CN" sz="4800" b="1" dirty="0">
                <a:latin typeface="微软雅黑" panose="020B0503020204020204" pitchFamily="34" charset="-122"/>
                <a:ea typeface="微软雅黑" panose="020B0503020204020204" pitchFamily="34" charset="-122"/>
              </a:rPr>
              <a:t>- K</a:t>
            </a:r>
            <a:r>
              <a:rPr lang="zh-CN" altLang="en-US" sz="4800" b="1" dirty="0">
                <a:latin typeface="微软雅黑" panose="020B0503020204020204" pitchFamily="34" charset="-122"/>
                <a:ea typeface="微软雅黑" panose="020B0503020204020204" pitchFamily="34" charset="-122"/>
              </a:rPr>
              <a:t>折交叉验证 </a:t>
            </a:r>
            <a:r>
              <a:rPr lang="en-US" altLang="zh-CN" sz="4800" b="1" dirty="0">
                <a:latin typeface="微软雅黑" panose="020B0503020204020204" pitchFamily="34" charset="-122"/>
                <a:ea typeface="微软雅黑" panose="020B0503020204020204" pitchFamily="34" charset="-122"/>
              </a:rPr>
              <a:t>&amp; </a:t>
            </a:r>
            <a:endParaRPr lang="en-US" altLang="zh-CN" sz="4800" b="1" dirty="0" smtClean="0">
              <a:latin typeface="微软雅黑" panose="020B0503020204020204" pitchFamily="34" charset="-122"/>
              <a:ea typeface="微软雅黑" panose="020B0503020204020204" pitchFamily="34" charset="-122"/>
            </a:endParaRPr>
          </a:p>
          <a:p>
            <a:pPr algn="ctr"/>
            <a:r>
              <a:rPr lang="en-US" altLang="zh-CN" sz="4800" b="1" dirty="0" err="1" smtClean="0">
                <a:latin typeface="微软雅黑" panose="020B0503020204020204" pitchFamily="34" charset="-122"/>
                <a:ea typeface="微软雅黑" panose="020B0503020204020204" pitchFamily="34" charset="-122"/>
              </a:rPr>
              <a:t>GridSearch</a:t>
            </a:r>
            <a:r>
              <a:rPr lang="zh-CN" altLang="en-US" sz="4800" b="1" dirty="0">
                <a:latin typeface="微软雅黑" panose="020B0503020204020204" pitchFamily="34" charset="-122"/>
                <a:ea typeface="微软雅黑" panose="020B0503020204020204" pitchFamily="34" charset="-122"/>
              </a:rPr>
              <a:t>网格搜索</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2160673"/>
            <a:ext cx="10065657" cy="378565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5.3.2 </a:t>
            </a:r>
            <a:r>
              <a:rPr lang="en-US" altLang="zh-CN" sz="2400" b="1" dirty="0" err="1">
                <a:latin typeface="微软雅黑" panose="020B0503020204020204" pitchFamily="34" charset="-122"/>
                <a:ea typeface="微软雅黑" panose="020B0503020204020204" pitchFamily="34" charset="-122"/>
              </a:rPr>
              <a:t>GridSearch</a:t>
            </a:r>
            <a:r>
              <a:rPr lang="zh-CN" altLang="en-US" sz="2400" b="1" dirty="0">
                <a:latin typeface="微软雅黑" panose="020B0503020204020204" pitchFamily="34" charset="-122"/>
                <a:ea typeface="微软雅黑" panose="020B0503020204020204" pitchFamily="34" charset="-122"/>
              </a:rPr>
              <a:t>网格</a:t>
            </a:r>
            <a:r>
              <a:rPr lang="zh-CN" altLang="en-US" sz="2400" b="1" dirty="0" smtClean="0">
                <a:latin typeface="微软雅黑" panose="020B0503020204020204" pitchFamily="34" charset="-122"/>
                <a:ea typeface="微软雅黑" panose="020B0503020204020204" pitchFamily="34" charset="-122"/>
              </a:rPr>
              <a:t>搜索</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网格搜索是一种穷举搜索的调参手段：遍历所有的候选参数，循环建立模型并对模型的有效性和准确性进行评估，选取表现最好的参数作为最终结果。以决策树模型最大深度</a:t>
            </a:r>
            <a:r>
              <a:rPr lang="en-US" altLang="zh-CN" sz="2400" dirty="0" err="1">
                <a:latin typeface="微软雅黑" panose="020B0503020204020204" pitchFamily="34" charset="-122"/>
                <a:ea typeface="微软雅黑" panose="020B0503020204020204" pitchFamily="34" charset="-122"/>
              </a:rPr>
              <a:t>max_depth</a:t>
            </a:r>
            <a:r>
              <a:rPr lang="zh-CN" altLang="en-US" sz="2400" dirty="0">
                <a:latin typeface="微软雅黑" panose="020B0503020204020204" pitchFamily="34" charset="-122"/>
                <a:ea typeface="微软雅黑" panose="020B0503020204020204" pitchFamily="34" charset="-122"/>
              </a:rPr>
              <a:t>为例，我们可以在</a:t>
            </a:r>
            <a:r>
              <a:rPr lang="en-US" altLang="zh-CN" sz="2400" dirty="0">
                <a:latin typeface="微软雅黑" panose="020B0503020204020204" pitchFamily="34" charset="-122"/>
                <a:ea typeface="微软雅黑" panose="020B0503020204020204" pitchFamily="34" charset="-122"/>
              </a:rPr>
              <a:t>[1, 3, 5, 7, 9]</a:t>
            </a:r>
            <a:r>
              <a:rPr lang="zh-CN" altLang="en-US" sz="2400" dirty="0">
                <a:latin typeface="微软雅黑" panose="020B0503020204020204" pitchFamily="34" charset="-122"/>
                <a:ea typeface="微软雅黑" panose="020B0503020204020204" pitchFamily="34" charset="-122"/>
              </a:rPr>
              <a:t>这些不同的值中遍历，以准确度或者</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曲线的</a:t>
            </a:r>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值作为评判标准来搜索最合适的</a:t>
            </a:r>
            <a:r>
              <a:rPr lang="en-US" altLang="zh-CN" sz="2400" dirty="0" err="1">
                <a:latin typeface="微软雅黑" panose="020B0503020204020204" pitchFamily="34" charset="-122"/>
                <a:ea typeface="微软雅黑" panose="020B0503020204020204" pitchFamily="34" charset="-122"/>
              </a:rPr>
              <a:t>max_depth</a:t>
            </a:r>
            <a:r>
              <a:rPr lang="zh-CN" altLang="en-US" sz="2400" dirty="0">
                <a:latin typeface="微软雅黑" panose="020B0503020204020204" pitchFamily="34" charset="-122"/>
                <a:ea typeface="微软雅黑" panose="020B0503020204020204" pitchFamily="34" charset="-122"/>
              </a:rPr>
              <a:t>值。如果要同时调节多个模型参数，例如模型有</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个参数，第一个参数有</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种可能，第二个参数有</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种可能，所有的可能性列出来可以表示成</a:t>
            </a:r>
            <a:r>
              <a:rPr lang="en-US" altLang="zh-CN" sz="2400" dirty="0">
                <a:latin typeface="微软雅黑" panose="020B0503020204020204" pitchFamily="34" charset="-122"/>
                <a:ea typeface="微软雅黑" panose="020B0503020204020204" pitchFamily="34" charset="-122"/>
              </a:rPr>
              <a:t>4*5</a:t>
            </a:r>
            <a:r>
              <a:rPr lang="zh-CN" altLang="en-US" sz="2400" dirty="0">
                <a:latin typeface="微软雅黑" panose="020B0503020204020204" pitchFamily="34" charset="-122"/>
                <a:ea typeface="微软雅黑" panose="020B0503020204020204" pitchFamily="34" charset="-122"/>
              </a:rPr>
              <a:t>的网格，遍历的过程像是在网格</a:t>
            </a:r>
            <a:r>
              <a:rPr lang="en-US" altLang="zh-CN" sz="2400" dirty="0">
                <a:latin typeface="微软雅黑" panose="020B0503020204020204" pitchFamily="34" charset="-122"/>
                <a:ea typeface="微软雅黑" panose="020B0503020204020204" pitchFamily="34" charset="-122"/>
              </a:rPr>
              <a:t>(Grid)</a:t>
            </a:r>
            <a:r>
              <a:rPr lang="zh-CN" altLang="en-US" sz="2400" dirty="0">
                <a:latin typeface="微软雅黑" panose="020B0503020204020204" pitchFamily="34" charset="-122"/>
                <a:ea typeface="微软雅黑" panose="020B0503020204020204" pitchFamily="34" charset="-122"/>
              </a:rPr>
              <a:t>里搜索</a:t>
            </a:r>
            <a:r>
              <a:rPr lang="en-US" altLang="zh-CN" sz="2400" dirty="0">
                <a:latin typeface="微软雅黑" panose="020B0503020204020204" pitchFamily="34" charset="-122"/>
                <a:ea typeface="微软雅黑" panose="020B0503020204020204" pitchFamily="34" charset="-122"/>
              </a:rPr>
              <a:t>(Search)</a:t>
            </a:r>
            <a:r>
              <a:rPr lang="zh-CN" altLang="en-US" sz="2400" dirty="0">
                <a:latin typeface="微软雅黑" panose="020B0503020204020204" pitchFamily="34" charset="-122"/>
                <a:ea typeface="微软雅黑" panose="020B0503020204020204" pitchFamily="34" charset="-122"/>
              </a:rPr>
              <a:t>，因此该方法也称之为</a:t>
            </a:r>
            <a:r>
              <a:rPr lang="en-US" altLang="zh-CN" sz="2400" dirty="0" err="1">
                <a:latin typeface="微软雅黑" panose="020B0503020204020204" pitchFamily="34" charset="-122"/>
                <a:ea typeface="微软雅黑" panose="020B0503020204020204" pitchFamily="34" charset="-122"/>
              </a:rPr>
              <a:t>GridSearch</a:t>
            </a:r>
            <a:r>
              <a:rPr lang="zh-CN" altLang="en-US" sz="2400" dirty="0">
                <a:latin typeface="微软雅黑" panose="020B0503020204020204" pitchFamily="34" charset="-122"/>
                <a:ea typeface="微软雅黑" panose="020B0503020204020204" pitchFamily="34" charset="-122"/>
              </a:rPr>
              <a:t>网格搜索。</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65700853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138" y="352140"/>
            <a:ext cx="8723724" cy="1569660"/>
          </a:xfrm>
          <a:prstGeom prst="rect">
            <a:avLst/>
          </a:prstGeom>
        </p:spPr>
        <p:txBody>
          <a:bodyPr wrap="square">
            <a:spAutoFit/>
          </a:bodyPr>
          <a:lstStyle/>
          <a:p>
            <a:pPr algn="ctr"/>
            <a:r>
              <a:rPr lang="en-US" altLang="zh-CN" sz="4800" b="1" dirty="0">
                <a:latin typeface="微软雅黑" panose="020B0503020204020204" pitchFamily="34" charset="-122"/>
                <a:ea typeface="微软雅黑" panose="020B0503020204020204" pitchFamily="34" charset="-122"/>
              </a:rPr>
              <a:t>5.3 </a:t>
            </a:r>
            <a:r>
              <a:rPr lang="zh-CN" altLang="en-US" sz="4800" b="1" dirty="0">
                <a:latin typeface="微软雅黑" panose="020B0503020204020204" pitchFamily="34" charset="-122"/>
                <a:ea typeface="微软雅黑" panose="020B0503020204020204" pitchFamily="34" charset="-122"/>
              </a:rPr>
              <a:t>参数调优 </a:t>
            </a:r>
            <a:r>
              <a:rPr lang="en-US" altLang="zh-CN" sz="4800" b="1" dirty="0">
                <a:latin typeface="微软雅黑" panose="020B0503020204020204" pitchFamily="34" charset="-122"/>
                <a:ea typeface="微软雅黑" panose="020B0503020204020204" pitchFamily="34" charset="-122"/>
              </a:rPr>
              <a:t>- K</a:t>
            </a:r>
            <a:r>
              <a:rPr lang="zh-CN" altLang="en-US" sz="4800" b="1" dirty="0">
                <a:latin typeface="微软雅黑" panose="020B0503020204020204" pitchFamily="34" charset="-122"/>
                <a:ea typeface="微软雅黑" panose="020B0503020204020204" pitchFamily="34" charset="-122"/>
              </a:rPr>
              <a:t>折交叉验证 </a:t>
            </a:r>
            <a:r>
              <a:rPr lang="en-US" altLang="zh-CN" sz="4800" b="1" dirty="0">
                <a:latin typeface="微软雅黑" panose="020B0503020204020204" pitchFamily="34" charset="-122"/>
                <a:ea typeface="微软雅黑" panose="020B0503020204020204" pitchFamily="34" charset="-122"/>
              </a:rPr>
              <a:t>&amp; </a:t>
            </a:r>
            <a:endParaRPr lang="en-US" altLang="zh-CN" sz="4800" b="1" dirty="0" smtClean="0">
              <a:latin typeface="微软雅黑" panose="020B0503020204020204" pitchFamily="34" charset="-122"/>
              <a:ea typeface="微软雅黑" panose="020B0503020204020204" pitchFamily="34" charset="-122"/>
            </a:endParaRPr>
          </a:p>
          <a:p>
            <a:pPr algn="ctr"/>
            <a:r>
              <a:rPr lang="en-US" altLang="zh-CN" sz="4800" b="1" dirty="0" err="1" smtClean="0">
                <a:latin typeface="微软雅黑" panose="020B0503020204020204" pitchFamily="34" charset="-122"/>
                <a:ea typeface="微软雅黑" panose="020B0503020204020204" pitchFamily="34" charset="-122"/>
              </a:rPr>
              <a:t>GridSearch</a:t>
            </a:r>
            <a:r>
              <a:rPr lang="zh-CN" altLang="en-US" sz="4800" b="1" dirty="0">
                <a:latin typeface="微软雅黑" panose="020B0503020204020204" pitchFamily="34" charset="-122"/>
                <a:ea typeface="微软雅黑" panose="020B0503020204020204" pitchFamily="34" charset="-122"/>
              </a:rPr>
              <a:t>网格搜索</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2160673"/>
            <a:ext cx="10065657" cy="193899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5.3.2 </a:t>
            </a:r>
            <a:r>
              <a:rPr lang="en-US" altLang="zh-CN" sz="2400" b="1" dirty="0" err="1">
                <a:latin typeface="微软雅黑" panose="020B0503020204020204" pitchFamily="34" charset="-122"/>
                <a:ea typeface="微软雅黑" panose="020B0503020204020204" pitchFamily="34" charset="-122"/>
              </a:rPr>
              <a:t>GridSearch</a:t>
            </a:r>
            <a:r>
              <a:rPr lang="zh-CN" altLang="en-US" sz="2400" b="1" dirty="0">
                <a:latin typeface="微软雅黑" panose="020B0503020204020204" pitchFamily="34" charset="-122"/>
                <a:ea typeface="微软雅黑" panose="020B0503020204020204" pitchFamily="34" charset="-122"/>
              </a:rPr>
              <a:t>网格</a:t>
            </a:r>
            <a:r>
              <a:rPr lang="zh-CN" altLang="en-US" sz="2400" b="1" dirty="0" smtClean="0">
                <a:latin typeface="微软雅黑" panose="020B0503020204020204" pitchFamily="34" charset="-122"/>
                <a:ea typeface="微软雅黑" panose="020B0503020204020204" pitchFamily="34" charset="-122"/>
              </a:rPr>
              <a:t>搜索</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(1) </a:t>
            </a:r>
            <a:r>
              <a:rPr lang="zh-CN" altLang="en-US" sz="2400" b="1" dirty="0" smtClean="0">
                <a:latin typeface="微软雅黑" panose="020B0503020204020204" pitchFamily="34" charset="-122"/>
                <a:ea typeface="微软雅黑" panose="020B0503020204020204" pitchFamily="34" charset="-122"/>
              </a:rPr>
              <a:t>单</a:t>
            </a:r>
            <a:r>
              <a:rPr lang="zh-CN" altLang="en-US" sz="2400" b="1" dirty="0">
                <a:latin typeface="微软雅黑" panose="020B0503020204020204" pitchFamily="34" charset="-122"/>
                <a:ea typeface="微软雅黑" panose="020B0503020204020204" pitchFamily="34" charset="-122"/>
              </a:rPr>
              <a:t>参数的参数调优</a:t>
            </a:r>
          </a:p>
          <a:p>
            <a:r>
              <a:rPr lang="zh-CN" altLang="en-US" sz="2400" dirty="0" smtClean="0">
                <a:latin typeface="微软雅黑" panose="020B0503020204020204" pitchFamily="34" charset="-122"/>
                <a:ea typeface="微软雅黑" panose="020B0503020204020204" pitchFamily="34" charset="-122"/>
              </a:rPr>
              <a:t>这里</a:t>
            </a:r>
            <a:r>
              <a:rPr lang="zh-CN" altLang="en-US" sz="2400" dirty="0">
                <a:latin typeface="微软雅黑" panose="020B0503020204020204" pitchFamily="34" charset="-122"/>
                <a:ea typeface="微软雅黑" panose="020B0503020204020204" pitchFamily="34" charset="-122"/>
              </a:rPr>
              <a:t>先以</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个参数（</a:t>
            </a:r>
            <a:r>
              <a:rPr lang="en-US" altLang="zh-CN" sz="2400" dirty="0" err="1">
                <a:latin typeface="微软雅黑" panose="020B0503020204020204" pitchFamily="34" charset="-122"/>
                <a:ea typeface="微软雅黑" panose="020B0503020204020204" pitchFamily="34" charset="-122"/>
              </a:rPr>
              <a:t>max_depth</a:t>
            </a:r>
            <a:r>
              <a:rPr lang="zh-CN" altLang="en-US" sz="2400" dirty="0">
                <a:latin typeface="微软雅黑" panose="020B0503020204020204" pitchFamily="34" charset="-122"/>
                <a:ea typeface="微软雅黑" panose="020B0503020204020204" pitchFamily="34" charset="-122"/>
              </a:rPr>
              <a:t>）为例进行网格搜索演示，来快速了解机器学习如何进行参数调优。使用</a:t>
            </a:r>
            <a:r>
              <a:rPr lang="en-US" altLang="zh-CN" sz="2400" dirty="0" err="1">
                <a:latin typeface="微软雅黑" panose="020B0503020204020204" pitchFamily="34" charset="-122"/>
                <a:ea typeface="微软雅黑" panose="020B0503020204020204" pitchFamily="34" charset="-122"/>
              </a:rPr>
              <a:t>Scikit</a:t>
            </a:r>
            <a:r>
              <a:rPr lang="en-US" altLang="zh-CN" sz="2400" dirty="0">
                <a:latin typeface="微软雅黑" panose="020B0503020204020204" pitchFamily="34" charset="-122"/>
                <a:ea typeface="微软雅黑" panose="020B0503020204020204" pitchFamily="34" charset="-122"/>
              </a:rPr>
              <a:t>-Learn</a:t>
            </a:r>
            <a:r>
              <a:rPr lang="zh-CN" altLang="en-US" sz="2400" dirty="0">
                <a:latin typeface="微软雅黑" panose="020B0503020204020204" pitchFamily="34" charset="-122"/>
                <a:ea typeface="微软雅黑" panose="020B0503020204020204" pitchFamily="34" charset="-122"/>
              </a:rPr>
              <a:t>库中的</a:t>
            </a:r>
            <a:r>
              <a:rPr lang="en-US" altLang="zh-CN" sz="2400" dirty="0" err="1">
                <a:latin typeface="微软雅黑" panose="020B0503020204020204" pitchFamily="34" charset="-122"/>
                <a:ea typeface="微软雅黑" panose="020B0503020204020204" pitchFamily="34" charset="-122"/>
              </a:rPr>
              <a:t>GridSearchCV</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方法对上方的决策树模型进行参数调优。</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409" y="4099665"/>
            <a:ext cx="8189181" cy="2079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607022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138" y="352140"/>
            <a:ext cx="8723724" cy="1569660"/>
          </a:xfrm>
          <a:prstGeom prst="rect">
            <a:avLst/>
          </a:prstGeom>
        </p:spPr>
        <p:txBody>
          <a:bodyPr wrap="square">
            <a:spAutoFit/>
          </a:bodyPr>
          <a:lstStyle/>
          <a:p>
            <a:pPr algn="ctr"/>
            <a:r>
              <a:rPr lang="en-US" altLang="zh-CN" sz="4800" b="1" dirty="0">
                <a:latin typeface="微软雅黑" panose="020B0503020204020204" pitchFamily="34" charset="-122"/>
                <a:ea typeface="微软雅黑" panose="020B0503020204020204" pitchFamily="34" charset="-122"/>
              </a:rPr>
              <a:t>5.3 </a:t>
            </a:r>
            <a:r>
              <a:rPr lang="zh-CN" altLang="en-US" sz="4800" b="1" dirty="0">
                <a:latin typeface="微软雅黑" panose="020B0503020204020204" pitchFamily="34" charset="-122"/>
                <a:ea typeface="微软雅黑" panose="020B0503020204020204" pitchFamily="34" charset="-122"/>
              </a:rPr>
              <a:t>参数调优 </a:t>
            </a:r>
            <a:r>
              <a:rPr lang="en-US" altLang="zh-CN" sz="4800" b="1" dirty="0">
                <a:latin typeface="微软雅黑" panose="020B0503020204020204" pitchFamily="34" charset="-122"/>
                <a:ea typeface="微软雅黑" panose="020B0503020204020204" pitchFamily="34" charset="-122"/>
              </a:rPr>
              <a:t>- K</a:t>
            </a:r>
            <a:r>
              <a:rPr lang="zh-CN" altLang="en-US" sz="4800" b="1" dirty="0">
                <a:latin typeface="微软雅黑" panose="020B0503020204020204" pitchFamily="34" charset="-122"/>
                <a:ea typeface="微软雅黑" panose="020B0503020204020204" pitchFamily="34" charset="-122"/>
              </a:rPr>
              <a:t>折交叉验证 </a:t>
            </a:r>
            <a:r>
              <a:rPr lang="en-US" altLang="zh-CN" sz="4800" b="1" dirty="0">
                <a:latin typeface="微软雅黑" panose="020B0503020204020204" pitchFamily="34" charset="-122"/>
                <a:ea typeface="微软雅黑" panose="020B0503020204020204" pitchFamily="34" charset="-122"/>
              </a:rPr>
              <a:t>&amp; </a:t>
            </a:r>
            <a:endParaRPr lang="en-US" altLang="zh-CN" sz="4800" b="1" dirty="0" smtClean="0">
              <a:latin typeface="微软雅黑" panose="020B0503020204020204" pitchFamily="34" charset="-122"/>
              <a:ea typeface="微软雅黑" panose="020B0503020204020204" pitchFamily="34" charset="-122"/>
            </a:endParaRPr>
          </a:p>
          <a:p>
            <a:pPr algn="ctr"/>
            <a:r>
              <a:rPr lang="en-US" altLang="zh-CN" sz="4800" b="1" dirty="0" err="1" smtClean="0">
                <a:latin typeface="微软雅黑" panose="020B0503020204020204" pitchFamily="34" charset="-122"/>
                <a:ea typeface="微软雅黑" panose="020B0503020204020204" pitchFamily="34" charset="-122"/>
              </a:rPr>
              <a:t>GridSearch</a:t>
            </a:r>
            <a:r>
              <a:rPr lang="zh-CN" altLang="en-US" sz="4800" b="1" dirty="0">
                <a:latin typeface="微软雅黑" panose="020B0503020204020204" pitchFamily="34" charset="-122"/>
                <a:ea typeface="微软雅黑" panose="020B0503020204020204" pitchFamily="34" charset="-122"/>
              </a:rPr>
              <a:t>网格搜索</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2160673"/>
            <a:ext cx="10065657" cy="193899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5.3.2 </a:t>
            </a:r>
            <a:r>
              <a:rPr lang="en-US" altLang="zh-CN" sz="2400" b="1" dirty="0" err="1">
                <a:latin typeface="微软雅黑" panose="020B0503020204020204" pitchFamily="34" charset="-122"/>
                <a:ea typeface="微软雅黑" panose="020B0503020204020204" pitchFamily="34" charset="-122"/>
              </a:rPr>
              <a:t>GridSearch</a:t>
            </a:r>
            <a:r>
              <a:rPr lang="zh-CN" altLang="en-US" sz="2400" b="1" dirty="0">
                <a:latin typeface="微软雅黑" panose="020B0503020204020204" pitchFamily="34" charset="-122"/>
                <a:ea typeface="微软雅黑" panose="020B0503020204020204" pitchFamily="34" charset="-122"/>
              </a:rPr>
              <a:t>网格</a:t>
            </a:r>
            <a:r>
              <a:rPr lang="zh-CN" altLang="en-US" sz="2400" b="1" dirty="0" smtClean="0">
                <a:latin typeface="微软雅黑" panose="020B0503020204020204" pitchFamily="34" charset="-122"/>
                <a:ea typeface="微软雅黑" panose="020B0503020204020204" pitchFamily="34" charset="-122"/>
              </a:rPr>
              <a:t>搜索</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单</a:t>
            </a:r>
            <a:r>
              <a:rPr lang="zh-CN" altLang="en-US" sz="2400" dirty="0">
                <a:latin typeface="微软雅黑" panose="020B0503020204020204" pitchFamily="34" charset="-122"/>
                <a:ea typeface="微软雅黑" panose="020B0503020204020204" pitchFamily="34" charset="-122"/>
              </a:rPr>
              <a:t>参数的参数调优</a:t>
            </a:r>
          </a:p>
          <a:p>
            <a:r>
              <a:rPr lang="zh-CN" altLang="en-US" sz="2400" dirty="0" smtClean="0">
                <a:latin typeface="微软雅黑" panose="020B0503020204020204" pitchFamily="34" charset="-122"/>
                <a:ea typeface="微软雅黑" panose="020B0503020204020204" pitchFamily="34" charset="-122"/>
              </a:rPr>
              <a:t>这里</a:t>
            </a:r>
            <a:r>
              <a:rPr lang="zh-CN" altLang="en-US" sz="2400" dirty="0">
                <a:latin typeface="微软雅黑" panose="020B0503020204020204" pitchFamily="34" charset="-122"/>
                <a:ea typeface="微软雅黑" panose="020B0503020204020204" pitchFamily="34" charset="-122"/>
              </a:rPr>
              <a:t>先以</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个参数（</a:t>
            </a:r>
            <a:r>
              <a:rPr lang="en-US" altLang="zh-CN" sz="2400" dirty="0" err="1">
                <a:latin typeface="微软雅黑" panose="020B0503020204020204" pitchFamily="34" charset="-122"/>
                <a:ea typeface="微软雅黑" panose="020B0503020204020204" pitchFamily="34" charset="-122"/>
              </a:rPr>
              <a:t>max_depth</a:t>
            </a:r>
            <a:r>
              <a:rPr lang="zh-CN" altLang="en-US" sz="2400" dirty="0">
                <a:latin typeface="微软雅黑" panose="020B0503020204020204" pitchFamily="34" charset="-122"/>
                <a:ea typeface="微软雅黑" panose="020B0503020204020204" pitchFamily="34" charset="-122"/>
              </a:rPr>
              <a:t>）为例进行网格搜索演示，来快速了解机器学习如何进行参数调优。使用</a:t>
            </a:r>
            <a:r>
              <a:rPr lang="en-US" altLang="zh-CN" sz="2400" dirty="0" err="1">
                <a:latin typeface="微软雅黑" panose="020B0503020204020204" pitchFamily="34" charset="-122"/>
                <a:ea typeface="微软雅黑" panose="020B0503020204020204" pitchFamily="34" charset="-122"/>
              </a:rPr>
              <a:t>Scikit</a:t>
            </a:r>
            <a:r>
              <a:rPr lang="en-US" altLang="zh-CN" sz="2400" dirty="0">
                <a:latin typeface="微软雅黑" panose="020B0503020204020204" pitchFamily="34" charset="-122"/>
                <a:ea typeface="微软雅黑" panose="020B0503020204020204" pitchFamily="34" charset="-122"/>
              </a:rPr>
              <a:t>-Learn</a:t>
            </a:r>
            <a:r>
              <a:rPr lang="zh-CN" altLang="en-US" sz="2400" dirty="0">
                <a:latin typeface="微软雅黑" panose="020B0503020204020204" pitchFamily="34" charset="-122"/>
                <a:ea typeface="微软雅黑" panose="020B0503020204020204" pitchFamily="34" charset="-122"/>
              </a:rPr>
              <a:t>库中的</a:t>
            </a:r>
            <a:r>
              <a:rPr lang="en-US" altLang="zh-CN" sz="2400" dirty="0" err="1">
                <a:latin typeface="微软雅黑" panose="020B0503020204020204" pitchFamily="34" charset="-122"/>
                <a:ea typeface="微软雅黑" panose="020B0503020204020204" pitchFamily="34" charset="-122"/>
              </a:rPr>
              <a:t>GridSearchCV</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方法对上方的决策树模型进行参数调优。</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409" y="4099665"/>
            <a:ext cx="8189181" cy="20797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277507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138" y="352140"/>
            <a:ext cx="8723724" cy="1569660"/>
          </a:xfrm>
          <a:prstGeom prst="rect">
            <a:avLst/>
          </a:prstGeom>
        </p:spPr>
        <p:txBody>
          <a:bodyPr wrap="square">
            <a:spAutoFit/>
          </a:bodyPr>
          <a:lstStyle/>
          <a:p>
            <a:pPr algn="ctr"/>
            <a:r>
              <a:rPr lang="en-US" altLang="zh-CN" sz="4800" b="1" dirty="0">
                <a:latin typeface="微软雅黑" panose="020B0503020204020204" pitchFamily="34" charset="-122"/>
                <a:ea typeface="微软雅黑" panose="020B0503020204020204" pitchFamily="34" charset="-122"/>
              </a:rPr>
              <a:t>5.3 </a:t>
            </a:r>
            <a:r>
              <a:rPr lang="zh-CN" altLang="en-US" sz="4800" b="1" dirty="0">
                <a:latin typeface="微软雅黑" panose="020B0503020204020204" pitchFamily="34" charset="-122"/>
                <a:ea typeface="微软雅黑" panose="020B0503020204020204" pitchFamily="34" charset="-122"/>
              </a:rPr>
              <a:t>参数调优 </a:t>
            </a:r>
            <a:r>
              <a:rPr lang="en-US" altLang="zh-CN" sz="4800" b="1" dirty="0">
                <a:latin typeface="微软雅黑" panose="020B0503020204020204" pitchFamily="34" charset="-122"/>
                <a:ea typeface="微软雅黑" panose="020B0503020204020204" pitchFamily="34" charset="-122"/>
              </a:rPr>
              <a:t>- K</a:t>
            </a:r>
            <a:r>
              <a:rPr lang="zh-CN" altLang="en-US" sz="4800" b="1" dirty="0">
                <a:latin typeface="微软雅黑" panose="020B0503020204020204" pitchFamily="34" charset="-122"/>
                <a:ea typeface="微软雅黑" panose="020B0503020204020204" pitchFamily="34" charset="-122"/>
              </a:rPr>
              <a:t>折交叉验证 </a:t>
            </a:r>
            <a:r>
              <a:rPr lang="en-US" altLang="zh-CN" sz="4800" b="1" dirty="0">
                <a:latin typeface="微软雅黑" panose="020B0503020204020204" pitchFamily="34" charset="-122"/>
                <a:ea typeface="微软雅黑" panose="020B0503020204020204" pitchFamily="34" charset="-122"/>
              </a:rPr>
              <a:t>&amp; </a:t>
            </a:r>
            <a:endParaRPr lang="en-US" altLang="zh-CN" sz="4800" b="1" dirty="0" smtClean="0">
              <a:latin typeface="微软雅黑" panose="020B0503020204020204" pitchFamily="34" charset="-122"/>
              <a:ea typeface="微软雅黑" panose="020B0503020204020204" pitchFamily="34" charset="-122"/>
            </a:endParaRPr>
          </a:p>
          <a:p>
            <a:pPr algn="ctr"/>
            <a:r>
              <a:rPr lang="en-US" altLang="zh-CN" sz="4800" b="1" dirty="0" err="1" smtClean="0">
                <a:latin typeface="微软雅黑" panose="020B0503020204020204" pitchFamily="34" charset="-122"/>
                <a:ea typeface="微软雅黑" panose="020B0503020204020204" pitchFamily="34" charset="-122"/>
              </a:rPr>
              <a:t>GridSearch</a:t>
            </a:r>
            <a:r>
              <a:rPr lang="zh-CN" altLang="en-US" sz="4800" b="1" dirty="0">
                <a:latin typeface="微软雅黑" panose="020B0503020204020204" pitchFamily="34" charset="-122"/>
                <a:ea typeface="微软雅黑" panose="020B0503020204020204" pitchFamily="34" charset="-122"/>
              </a:rPr>
              <a:t>网格搜索</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2160673"/>
            <a:ext cx="10065657" cy="230832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5.3.2 </a:t>
            </a:r>
            <a:r>
              <a:rPr lang="en-US" altLang="zh-CN" sz="2400" b="1" dirty="0" err="1">
                <a:latin typeface="微软雅黑" panose="020B0503020204020204" pitchFamily="34" charset="-122"/>
                <a:ea typeface="微软雅黑" panose="020B0503020204020204" pitchFamily="34" charset="-122"/>
              </a:rPr>
              <a:t>GridSearch</a:t>
            </a:r>
            <a:r>
              <a:rPr lang="zh-CN" altLang="en-US" sz="2400" b="1" dirty="0">
                <a:latin typeface="微软雅黑" panose="020B0503020204020204" pitchFamily="34" charset="-122"/>
                <a:ea typeface="微软雅黑" panose="020B0503020204020204" pitchFamily="34" charset="-122"/>
              </a:rPr>
              <a:t>网格</a:t>
            </a:r>
            <a:r>
              <a:rPr lang="zh-CN" altLang="en-US" sz="2400" b="1" dirty="0" smtClean="0">
                <a:latin typeface="微软雅黑" panose="020B0503020204020204" pitchFamily="34" charset="-122"/>
                <a:ea typeface="微软雅黑" panose="020B0503020204020204" pitchFamily="34" charset="-122"/>
              </a:rPr>
              <a:t>搜索</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单</a:t>
            </a:r>
            <a:r>
              <a:rPr lang="zh-CN" altLang="en-US" sz="2400" dirty="0">
                <a:latin typeface="微软雅黑" panose="020B0503020204020204" pitchFamily="34" charset="-122"/>
                <a:ea typeface="微软雅黑" panose="020B0503020204020204" pitchFamily="34" charset="-122"/>
              </a:rPr>
              <a:t>参数的参数调优</a:t>
            </a:r>
          </a:p>
          <a:p>
            <a:r>
              <a:rPr lang="zh-CN" altLang="en-US" sz="2400" dirty="0">
                <a:latin typeface="微软雅黑" panose="020B0503020204020204" pitchFamily="34" charset="-122"/>
                <a:ea typeface="微软雅黑" panose="020B0503020204020204" pitchFamily="34" charset="-122"/>
              </a:rPr>
              <a:t>下面我们将数据传入网格搜索模型并输出参数最优值</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981" y="3543710"/>
            <a:ext cx="7387836" cy="925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8962456"/>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138" y="352140"/>
            <a:ext cx="8723724" cy="1569660"/>
          </a:xfrm>
          <a:prstGeom prst="rect">
            <a:avLst/>
          </a:prstGeom>
        </p:spPr>
        <p:txBody>
          <a:bodyPr wrap="square">
            <a:spAutoFit/>
          </a:bodyPr>
          <a:lstStyle/>
          <a:p>
            <a:pPr algn="ctr"/>
            <a:r>
              <a:rPr lang="en-US" altLang="zh-CN" sz="4800" b="1" dirty="0">
                <a:latin typeface="微软雅黑" panose="020B0503020204020204" pitchFamily="34" charset="-122"/>
                <a:ea typeface="微软雅黑" panose="020B0503020204020204" pitchFamily="34" charset="-122"/>
              </a:rPr>
              <a:t>5.3 </a:t>
            </a:r>
            <a:r>
              <a:rPr lang="zh-CN" altLang="en-US" sz="4800" b="1" dirty="0">
                <a:latin typeface="微软雅黑" panose="020B0503020204020204" pitchFamily="34" charset="-122"/>
                <a:ea typeface="微软雅黑" panose="020B0503020204020204" pitchFamily="34" charset="-122"/>
              </a:rPr>
              <a:t>参数调优 </a:t>
            </a:r>
            <a:r>
              <a:rPr lang="en-US" altLang="zh-CN" sz="4800" b="1" dirty="0">
                <a:latin typeface="微软雅黑" panose="020B0503020204020204" pitchFamily="34" charset="-122"/>
                <a:ea typeface="微软雅黑" panose="020B0503020204020204" pitchFamily="34" charset="-122"/>
              </a:rPr>
              <a:t>- K</a:t>
            </a:r>
            <a:r>
              <a:rPr lang="zh-CN" altLang="en-US" sz="4800" b="1" dirty="0">
                <a:latin typeface="微软雅黑" panose="020B0503020204020204" pitchFamily="34" charset="-122"/>
                <a:ea typeface="微软雅黑" panose="020B0503020204020204" pitchFamily="34" charset="-122"/>
              </a:rPr>
              <a:t>折交叉验证 </a:t>
            </a:r>
            <a:r>
              <a:rPr lang="en-US" altLang="zh-CN" sz="4800" b="1" dirty="0">
                <a:latin typeface="微软雅黑" panose="020B0503020204020204" pitchFamily="34" charset="-122"/>
                <a:ea typeface="微软雅黑" panose="020B0503020204020204" pitchFamily="34" charset="-122"/>
              </a:rPr>
              <a:t>&amp; </a:t>
            </a:r>
            <a:endParaRPr lang="en-US" altLang="zh-CN" sz="4800" b="1" dirty="0" smtClean="0">
              <a:latin typeface="微软雅黑" panose="020B0503020204020204" pitchFamily="34" charset="-122"/>
              <a:ea typeface="微软雅黑" panose="020B0503020204020204" pitchFamily="34" charset="-122"/>
            </a:endParaRPr>
          </a:p>
          <a:p>
            <a:pPr algn="ctr"/>
            <a:r>
              <a:rPr lang="en-US" altLang="zh-CN" sz="4800" b="1" dirty="0" err="1" smtClean="0">
                <a:latin typeface="微软雅黑" panose="020B0503020204020204" pitchFamily="34" charset="-122"/>
                <a:ea typeface="微软雅黑" panose="020B0503020204020204" pitchFamily="34" charset="-122"/>
              </a:rPr>
              <a:t>GridSearch</a:t>
            </a:r>
            <a:r>
              <a:rPr lang="zh-CN" altLang="en-US" sz="4800" b="1" dirty="0">
                <a:latin typeface="微软雅黑" panose="020B0503020204020204" pitchFamily="34" charset="-122"/>
                <a:ea typeface="微软雅黑" panose="020B0503020204020204" pitchFamily="34" charset="-122"/>
              </a:rPr>
              <a:t>网格搜索</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2160673"/>
            <a:ext cx="10065657" cy="230832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5.3.2 </a:t>
            </a:r>
            <a:r>
              <a:rPr lang="en-US" altLang="zh-CN" sz="2400" b="1" dirty="0" err="1">
                <a:latin typeface="微软雅黑" panose="020B0503020204020204" pitchFamily="34" charset="-122"/>
                <a:ea typeface="微软雅黑" panose="020B0503020204020204" pitchFamily="34" charset="-122"/>
              </a:rPr>
              <a:t>GridSearch</a:t>
            </a:r>
            <a:r>
              <a:rPr lang="zh-CN" altLang="en-US" sz="2400" b="1" dirty="0">
                <a:latin typeface="微软雅黑" panose="020B0503020204020204" pitchFamily="34" charset="-122"/>
                <a:ea typeface="微软雅黑" panose="020B0503020204020204" pitchFamily="34" charset="-122"/>
              </a:rPr>
              <a:t>网格</a:t>
            </a:r>
            <a:r>
              <a:rPr lang="zh-CN" altLang="en-US" sz="2400" b="1" dirty="0" smtClean="0">
                <a:latin typeface="微软雅黑" panose="020B0503020204020204" pitchFamily="34" charset="-122"/>
                <a:ea typeface="微软雅黑" panose="020B0503020204020204" pitchFamily="34" charset="-122"/>
              </a:rPr>
              <a:t>搜索</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单</a:t>
            </a:r>
            <a:r>
              <a:rPr lang="zh-CN" altLang="en-US" sz="2400" dirty="0">
                <a:latin typeface="微软雅黑" panose="020B0503020204020204" pitchFamily="34" charset="-122"/>
                <a:ea typeface="微软雅黑" panose="020B0503020204020204" pitchFamily="34" charset="-122"/>
              </a:rPr>
              <a:t>参数的参数调优</a:t>
            </a:r>
          </a:p>
          <a:p>
            <a:r>
              <a:rPr lang="zh-CN" altLang="en-US" sz="2400" dirty="0" smtClean="0">
                <a:latin typeface="微软雅黑" panose="020B0503020204020204" pitchFamily="34" charset="-122"/>
                <a:ea typeface="微软雅黑" panose="020B0503020204020204" pitchFamily="34" charset="-122"/>
              </a:rPr>
              <a:t>因为</a:t>
            </a:r>
            <a:r>
              <a:rPr lang="en-US" altLang="zh-CN" sz="2400" dirty="0" err="1">
                <a:latin typeface="微软雅黑" panose="020B0503020204020204" pitchFamily="34" charset="-122"/>
                <a:ea typeface="微软雅黑" panose="020B0503020204020204" pitchFamily="34" charset="-122"/>
              </a:rPr>
              <a:t>max_depth</a:t>
            </a:r>
            <a:r>
              <a:rPr lang="zh-CN" altLang="en-US" sz="2400" dirty="0">
                <a:latin typeface="微软雅黑" panose="020B0503020204020204" pitchFamily="34" charset="-122"/>
                <a:ea typeface="微软雅黑" panose="020B0503020204020204" pitchFamily="34" charset="-122"/>
              </a:rPr>
              <a:t>参数我们设置了</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个候选项，又设置了</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折交叉验证（</a:t>
            </a:r>
            <a:r>
              <a:rPr lang="en-US" altLang="zh-CN" sz="2400" dirty="0">
                <a:latin typeface="微软雅黑" panose="020B0503020204020204" pitchFamily="34" charset="-122"/>
                <a:ea typeface="微软雅黑" panose="020B0503020204020204" pitchFamily="34" charset="-122"/>
              </a:rPr>
              <a:t>cv=5</a:t>
            </a:r>
            <a:r>
              <a:rPr lang="zh-CN" altLang="en-US" sz="2400" dirty="0">
                <a:latin typeface="微软雅黑" panose="020B0503020204020204" pitchFamily="34" charset="-122"/>
                <a:ea typeface="微软雅黑" panose="020B0503020204020204" pitchFamily="34" charset="-122"/>
              </a:rPr>
              <a:t>），这样对于每个候选项模型都会运行</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遍（因此模型共运行</a:t>
            </a:r>
            <a:r>
              <a:rPr lang="en-US" altLang="zh-CN" sz="2400" dirty="0">
                <a:latin typeface="微软雅黑" panose="020B0503020204020204" pitchFamily="34" charset="-122"/>
                <a:ea typeface="微软雅黑" panose="020B0503020204020204" pitchFamily="34" charset="-122"/>
              </a:rPr>
              <a:t>5*5=25</a:t>
            </a:r>
            <a:r>
              <a:rPr lang="zh-CN" altLang="en-US" sz="2400" dirty="0">
                <a:latin typeface="微软雅黑" panose="020B0503020204020204" pitchFamily="34" charset="-122"/>
                <a:ea typeface="微软雅黑" panose="020B0503020204020204" pitchFamily="34" charset="-122"/>
              </a:rPr>
              <a:t>遍），每个候选项都通过</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折交叉验证获得一个平均分，根据平均分进行排序，参数最优值如下：</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42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625" y="4468997"/>
            <a:ext cx="2444750" cy="684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019444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138" y="352140"/>
            <a:ext cx="8723724" cy="1569660"/>
          </a:xfrm>
          <a:prstGeom prst="rect">
            <a:avLst/>
          </a:prstGeom>
        </p:spPr>
        <p:txBody>
          <a:bodyPr wrap="square">
            <a:spAutoFit/>
          </a:bodyPr>
          <a:lstStyle/>
          <a:p>
            <a:pPr algn="ctr"/>
            <a:r>
              <a:rPr lang="en-US" altLang="zh-CN" sz="4800" b="1" dirty="0">
                <a:latin typeface="微软雅黑" panose="020B0503020204020204" pitchFamily="34" charset="-122"/>
                <a:ea typeface="微软雅黑" panose="020B0503020204020204" pitchFamily="34" charset="-122"/>
              </a:rPr>
              <a:t>5.3 </a:t>
            </a:r>
            <a:r>
              <a:rPr lang="zh-CN" altLang="en-US" sz="4800" b="1" dirty="0">
                <a:latin typeface="微软雅黑" panose="020B0503020204020204" pitchFamily="34" charset="-122"/>
                <a:ea typeface="微软雅黑" panose="020B0503020204020204" pitchFamily="34" charset="-122"/>
              </a:rPr>
              <a:t>参数调优 </a:t>
            </a:r>
            <a:r>
              <a:rPr lang="en-US" altLang="zh-CN" sz="4800" b="1" dirty="0">
                <a:latin typeface="微软雅黑" panose="020B0503020204020204" pitchFamily="34" charset="-122"/>
                <a:ea typeface="微软雅黑" panose="020B0503020204020204" pitchFamily="34" charset="-122"/>
              </a:rPr>
              <a:t>- K</a:t>
            </a:r>
            <a:r>
              <a:rPr lang="zh-CN" altLang="en-US" sz="4800" b="1" dirty="0">
                <a:latin typeface="微软雅黑" panose="020B0503020204020204" pitchFamily="34" charset="-122"/>
                <a:ea typeface="微软雅黑" panose="020B0503020204020204" pitchFamily="34" charset="-122"/>
              </a:rPr>
              <a:t>折交叉验证 </a:t>
            </a:r>
            <a:r>
              <a:rPr lang="en-US" altLang="zh-CN" sz="4800" b="1" dirty="0">
                <a:latin typeface="微软雅黑" panose="020B0503020204020204" pitchFamily="34" charset="-122"/>
                <a:ea typeface="微软雅黑" panose="020B0503020204020204" pitchFamily="34" charset="-122"/>
              </a:rPr>
              <a:t>&amp; </a:t>
            </a:r>
            <a:endParaRPr lang="en-US" altLang="zh-CN" sz="4800" b="1" dirty="0" smtClean="0">
              <a:latin typeface="微软雅黑" panose="020B0503020204020204" pitchFamily="34" charset="-122"/>
              <a:ea typeface="微软雅黑" panose="020B0503020204020204" pitchFamily="34" charset="-122"/>
            </a:endParaRPr>
          </a:p>
          <a:p>
            <a:pPr algn="ctr"/>
            <a:r>
              <a:rPr lang="en-US" altLang="zh-CN" sz="4800" b="1" dirty="0" err="1" smtClean="0">
                <a:latin typeface="微软雅黑" panose="020B0503020204020204" pitchFamily="34" charset="-122"/>
                <a:ea typeface="微软雅黑" panose="020B0503020204020204" pitchFamily="34" charset="-122"/>
              </a:rPr>
              <a:t>GridSearch</a:t>
            </a:r>
            <a:r>
              <a:rPr lang="zh-CN" altLang="en-US" sz="4800" b="1" dirty="0">
                <a:latin typeface="微软雅黑" panose="020B0503020204020204" pitchFamily="34" charset="-122"/>
                <a:ea typeface="微软雅黑" panose="020B0503020204020204" pitchFamily="34" charset="-122"/>
              </a:rPr>
              <a:t>网格搜索</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2160673"/>
            <a:ext cx="10065657" cy="2677656"/>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5.3.2 </a:t>
            </a:r>
            <a:r>
              <a:rPr lang="en-US" altLang="zh-CN" sz="2400" b="1" dirty="0" err="1">
                <a:latin typeface="微软雅黑" panose="020B0503020204020204" pitchFamily="34" charset="-122"/>
                <a:ea typeface="微软雅黑" panose="020B0503020204020204" pitchFamily="34" charset="-122"/>
              </a:rPr>
              <a:t>GridSearch</a:t>
            </a:r>
            <a:r>
              <a:rPr lang="zh-CN" altLang="en-US" sz="2400" b="1" dirty="0">
                <a:latin typeface="微软雅黑" panose="020B0503020204020204" pitchFamily="34" charset="-122"/>
                <a:ea typeface="微软雅黑" panose="020B0503020204020204" pitchFamily="34" charset="-122"/>
              </a:rPr>
              <a:t>网格</a:t>
            </a:r>
            <a:r>
              <a:rPr lang="zh-CN" altLang="en-US" sz="2400" b="1" dirty="0" smtClean="0">
                <a:latin typeface="微软雅黑" panose="020B0503020204020204" pitchFamily="34" charset="-122"/>
                <a:ea typeface="微软雅黑" panose="020B0503020204020204" pitchFamily="34" charset="-122"/>
              </a:rPr>
              <a:t>搜索</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单</a:t>
            </a:r>
            <a:r>
              <a:rPr lang="zh-CN" altLang="en-US" sz="2400" dirty="0">
                <a:latin typeface="微软雅黑" panose="020B0503020204020204" pitchFamily="34" charset="-122"/>
                <a:ea typeface="微软雅黑" panose="020B0503020204020204" pitchFamily="34" charset="-122"/>
              </a:rPr>
              <a:t>参数的参数调优</a:t>
            </a:r>
          </a:p>
          <a:p>
            <a:r>
              <a:rPr lang="zh-CN" altLang="en-US" sz="2400" dirty="0">
                <a:latin typeface="微软雅黑" panose="020B0503020204020204" pitchFamily="34" charset="-122"/>
                <a:ea typeface="微软雅黑" panose="020B0503020204020204" pitchFamily="34" charset="-122"/>
              </a:rPr>
              <a:t>此外，如果不想一个数字一个数字的敲参数值，可以使用</a:t>
            </a:r>
            <a:r>
              <a:rPr lang="en-US" altLang="zh-CN" sz="2400" dirty="0">
                <a:latin typeface="微软雅黑" panose="020B0503020204020204" pitchFamily="34" charset="-122"/>
                <a:ea typeface="微软雅黑" panose="020B0503020204020204" pitchFamily="34" charset="-122"/>
              </a:rPr>
              <a:t>2.1.3</a:t>
            </a:r>
            <a:r>
              <a:rPr lang="zh-CN" altLang="en-US" sz="2400" dirty="0">
                <a:latin typeface="微软雅黑" panose="020B0503020204020204" pitchFamily="34" charset="-122"/>
                <a:ea typeface="微软雅黑" panose="020B0503020204020204" pitchFamily="34" charset="-122"/>
              </a:rPr>
              <a:t>节的</a:t>
            </a:r>
            <a:r>
              <a:rPr lang="en-US" altLang="zh-CN" sz="2400" dirty="0" err="1">
                <a:latin typeface="微软雅黑" panose="020B0503020204020204" pitchFamily="34" charset="-122"/>
                <a:ea typeface="微软雅黑" panose="020B0503020204020204" pitchFamily="34" charset="-122"/>
              </a:rPr>
              <a:t>np.arange</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函数，例如通过如下代码，便可以构造</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到</a:t>
            </a:r>
            <a:r>
              <a:rPr lang="en-US" altLang="zh-CN" sz="2400" dirty="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，间隔为</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的数据集（</a:t>
            </a:r>
            <a:r>
              <a:rPr lang="en-US" altLang="zh-CN" sz="2400" dirty="0" err="1">
                <a:latin typeface="微软雅黑" panose="020B0503020204020204" pitchFamily="34" charset="-122"/>
                <a:ea typeface="微软雅黑" panose="020B0503020204020204" pitchFamily="34" charset="-122"/>
              </a:rPr>
              <a:t>np.arange</a:t>
            </a:r>
            <a:r>
              <a:rPr lang="en-US" altLang="zh-CN" sz="2400" dirty="0">
                <a:latin typeface="微软雅黑" panose="020B0503020204020204" pitchFamily="34" charset="-122"/>
                <a:ea typeface="微软雅黑" panose="020B0503020204020204" pitchFamily="34" charset="-122"/>
              </a:rPr>
              <a:t>(1, 10, 2</a:t>
            </a:r>
            <a:r>
              <a:rPr lang="en-US" altLang="zh-CN"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。这与单独写出</a:t>
            </a:r>
            <a:r>
              <a:rPr lang="en-US" altLang="zh-CN" sz="2400" dirty="0">
                <a:latin typeface="微软雅黑" panose="020B0503020204020204" pitchFamily="34" charset="-122"/>
                <a:ea typeface="微软雅黑" panose="020B0503020204020204" pitchFamily="34" charset="-122"/>
              </a:rPr>
              <a:t>1,3,5,7,9</a:t>
            </a:r>
            <a:r>
              <a:rPr lang="zh-CN" altLang="en-US" sz="2400" dirty="0">
                <a:latin typeface="微软雅黑" panose="020B0503020204020204" pitchFamily="34" charset="-122"/>
                <a:ea typeface="微软雅黑" panose="020B0503020204020204" pitchFamily="34" charset="-122"/>
              </a:rPr>
              <a:t>的效果</a:t>
            </a:r>
            <a:r>
              <a:rPr lang="zh-CN" altLang="en-US" sz="2400" dirty="0" smtClean="0">
                <a:latin typeface="微软雅黑" panose="020B0503020204020204" pitchFamily="34" charset="-122"/>
                <a:ea typeface="微软雅黑" panose="020B0503020204020204" pitchFamily="34" charset="-122"/>
              </a:rPr>
              <a:t>相同：</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42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4154" y="4165043"/>
            <a:ext cx="6123692" cy="13465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015774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138" y="352140"/>
            <a:ext cx="8723724" cy="1569660"/>
          </a:xfrm>
          <a:prstGeom prst="rect">
            <a:avLst/>
          </a:prstGeom>
        </p:spPr>
        <p:txBody>
          <a:bodyPr wrap="square">
            <a:spAutoFit/>
          </a:bodyPr>
          <a:lstStyle/>
          <a:p>
            <a:pPr algn="ctr"/>
            <a:r>
              <a:rPr lang="en-US" altLang="zh-CN" sz="4800" b="1" dirty="0">
                <a:latin typeface="微软雅黑" panose="020B0503020204020204" pitchFamily="34" charset="-122"/>
                <a:ea typeface="微软雅黑" panose="020B0503020204020204" pitchFamily="34" charset="-122"/>
              </a:rPr>
              <a:t>5.3 </a:t>
            </a:r>
            <a:r>
              <a:rPr lang="zh-CN" altLang="en-US" sz="4800" b="1" dirty="0">
                <a:latin typeface="微软雅黑" panose="020B0503020204020204" pitchFamily="34" charset="-122"/>
                <a:ea typeface="微软雅黑" panose="020B0503020204020204" pitchFamily="34" charset="-122"/>
              </a:rPr>
              <a:t>参数调优 </a:t>
            </a:r>
            <a:r>
              <a:rPr lang="en-US" altLang="zh-CN" sz="4800" b="1" dirty="0">
                <a:latin typeface="微软雅黑" panose="020B0503020204020204" pitchFamily="34" charset="-122"/>
                <a:ea typeface="微软雅黑" panose="020B0503020204020204" pitchFamily="34" charset="-122"/>
              </a:rPr>
              <a:t>- K</a:t>
            </a:r>
            <a:r>
              <a:rPr lang="zh-CN" altLang="en-US" sz="4800" b="1" dirty="0">
                <a:latin typeface="微软雅黑" panose="020B0503020204020204" pitchFamily="34" charset="-122"/>
                <a:ea typeface="微软雅黑" panose="020B0503020204020204" pitchFamily="34" charset="-122"/>
              </a:rPr>
              <a:t>折交叉验证 </a:t>
            </a:r>
            <a:r>
              <a:rPr lang="en-US" altLang="zh-CN" sz="4800" b="1" dirty="0">
                <a:latin typeface="微软雅黑" panose="020B0503020204020204" pitchFamily="34" charset="-122"/>
                <a:ea typeface="微软雅黑" panose="020B0503020204020204" pitchFamily="34" charset="-122"/>
              </a:rPr>
              <a:t>&amp; </a:t>
            </a:r>
            <a:endParaRPr lang="en-US" altLang="zh-CN" sz="4800" b="1" dirty="0" smtClean="0">
              <a:latin typeface="微软雅黑" panose="020B0503020204020204" pitchFamily="34" charset="-122"/>
              <a:ea typeface="微软雅黑" panose="020B0503020204020204" pitchFamily="34" charset="-122"/>
            </a:endParaRPr>
          </a:p>
          <a:p>
            <a:pPr algn="ctr"/>
            <a:r>
              <a:rPr lang="en-US" altLang="zh-CN" sz="4800" b="1" dirty="0" err="1" smtClean="0">
                <a:latin typeface="微软雅黑" panose="020B0503020204020204" pitchFamily="34" charset="-122"/>
                <a:ea typeface="微软雅黑" panose="020B0503020204020204" pitchFamily="34" charset="-122"/>
              </a:rPr>
              <a:t>GridSearch</a:t>
            </a:r>
            <a:r>
              <a:rPr lang="zh-CN" altLang="en-US" sz="4800" b="1" dirty="0">
                <a:latin typeface="微软雅黑" panose="020B0503020204020204" pitchFamily="34" charset="-122"/>
                <a:ea typeface="微软雅黑" panose="020B0503020204020204" pitchFamily="34" charset="-122"/>
              </a:rPr>
              <a:t>网格搜索</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2160673"/>
            <a:ext cx="10065657" cy="2677656"/>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5.3.2 </a:t>
            </a:r>
            <a:r>
              <a:rPr lang="en-US" altLang="zh-CN" sz="2400" b="1" dirty="0" err="1">
                <a:latin typeface="微软雅黑" panose="020B0503020204020204" pitchFamily="34" charset="-122"/>
                <a:ea typeface="微软雅黑" panose="020B0503020204020204" pitchFamily="34" charset="-122"/>
              </a:rPr>
              <a:t>GridSearch</a:t>
            </a:r>
            <a:r>
              <a:rPr lang="zh-CN" altLang="en-US" sz="2400" b="1" dirty="0">
                <a:latin typeface="微软雅黑" panose="020B0503020204020204" pitchFamily="34" charset="-122"/>
                <a:ea typeface="微软雅黑" panose="020B0503020204020204" pitchFamily="34" charset="-122"/>
              </a:rPr>
              <a:t>网格</a:t>
            </a:r>
            <a:r>
              <a:rPr lang="zh-CN" altLang="en-US" sz="2400" b="1" dirty="0" smtClean="0">
                <a:latin typeface="微软雅黑" panose="020B0503020204020204" pitchFamily="34" charset="-122"/>
                <a:ea typeface="微软雅黑" panose="020B0503020204020204" pitchFamily="34" charset="-122"/>
              </a:rPr>
              <a:t>搜索</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参数</a:t>
            </a:r>
            <a:r>
              <a:rPr lang="zh-CN" altLang="en-US" sz="2400" dirty="0">
                <a:latin typeface="微软雅黑" panose="020B0503020204020204" pitchFamily="34" charset="-122"/>
                <a:ea typeface="微软雅黑" panose="020B0503020204020204" pitchFamily="34" charset="-122"/>
              </a:rPr>
              <a:t>调优的效果检验</a:t>
            </a:r>
          </a:p>
          <a:p>
            <a:r>
              <a:rPr lang="zh-CN" altLang="en-US" sz="2400" dirty="0">
                <a:latin typeface="微软雅黑" panose="020B0503020204020204" pitchFamily="34" charset="-122"/>
                <a:ea typeface="微软雅黑" panose="020B0503020204020204" pitchFamily="34" charset="-122"/>
              </a:rPr>
              <a:t>下面我们根据新的参数建模，并通过查看新模型的预测准确度以及</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曲线的</a:t>
            </a:r>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值来验证参数调整后是否提高了模型的有效性。</a:t>
            </a: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首先重新搭建决策树模型，并将训练集数据传入其中：</a:t>
            </a:r>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079" y="4689558"/>
            <a:ext cx="7677842" cy="1087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492221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138" y="352140"/>
            <a:ext cx="8723724" cy="1569660"/>
          </a:xfrm>
          <a:prstGeom prst="rect">
            <a:avLst/>
          </a:prstGeom>
        </p:spPr>
        <p:txBody>
          <a:bodyPr wrap="square">
            <a:spAutoFit/>
          </a:bodyPr>
          <a:lstStyle/>
          <a:p>
            <a:pPr algn="ctr"/>
            <a:r>
              <a:rPr lang="en-US" altLang="zh-CN" sz="4800" b="1" dirty="0">
                <a:latin typeface="微软雅黑" panose="020B0503020204020204" pitchFamily="34" charset="-122"/>
                <a:ea typeface="微软雅黑" panose="020B0503020204020204" pitchFamily="34" charset="-122"/>
              </a:rPr>
              <a:t>5.3 </a:t>
            </a:r>
            <a:r>
              <a:rPr lang="zh-CN" altLang="en-US" sz="4800" b="1" dirty="0">
                <a:latin typeface="微软雅黑" panose="020B0503020204020204" pitchFamily="34" charset="-122"/>
                <a:ea typeface="微软雅黑" panose="020B0503020204020204" pitchFamily="34" charset="-122"/>
              </a:rPr>
              <a:t>参数调优 </a:t>
            </a:r>
            <a:r>
              <a:rPr lang="en-US" altLang="zh-CN" sz="4800" b="1" dirty="0">
                <a:latin typeface="微软雅黑" panose="020B0503020204020204" pitchFamily="34" charset="-122"/>
                <a:ea typeface="微软雅黑" panose="020B0503020204020204" pitchFamily="34" charset="-122"/>
              </a:rPr>
              <a:t>- K</a:t>
            </a:r>
            <a:r>
              <a:rPr lang="zh-CN" altLang="en-US" sz="4800" b="1" dirty="0">
                <a:latin typeface="微软雅黑" panose="020B0503020204020204" pitchFamily="34" charset="-122"/>
                <a:ea typeface="微软雅黑" panose="020B0503020204020204" pitchFamily="34" charset="-122"/>
              </a:rPr>
              <a:t>折交叉验证 </a:t>
            </a:r>
            <a:r>
              <a:rPr lang="en-US" altLang="zh-CN" sz="4800" b="1" dirty="0">
                <a:latin typeface="微软雅黑" panose="020B0503020204020204" pitchFamily="34" charset="-122"/>
                <a:ea typeface="微软雅黑" panose="020B0503020204020204" pitchFamily="34" charset="-122"/>
              </a:rPr>
              <a:t>&amp; </a:t>
            </a:r>
            <a:endParaRPr lang="en-US" altLang="zh-CN" sz="4800" b="1" dirty="0" smtClean="0">
              <a:latin typeface="微软雅黑" panose="020B0503020204020204" pitchFamily="34" charset="-122"/>
              <a:ea typeface="微软雅黑" panose="020B0503020204020204" pitchFamily="34" charset="-122"/>
            </a:endParaRPr>
          </a:p>
          <a:p>
            <a:pPr algn="ctr"/>
            <a:r>
              <a:rPr lang="en-US" altLang="zh-CN" sz="4800" b="1" dirty="0" err="1" smtClean="0">
                <a:latin typeface="微软雅黑" panose="020B0503020204020204" pitchFamily="34" charset="-122"/>
                <a:ea typeface="微软雅黑" panose="020B0503020204020204" pitchFamily="34" charset="-122"/>
              </a:rPr>
              <a:t>GridSearch</a:t>
            </a:r>
            <a:r>
              <a:rPr lang="zh-CN" altLang="en-US" sz="4800" b="1" dirty="0">
                <a:latin typeface="微软雅黑" panose="020B0503020204020204" pitchFamily="34" charset="-122"/>
                <a:ea typeface="微软雅黑" panose="020B0503020204020204" pitchFamily="34" charset="-122"/>
              </a:rPr>
              <a:t>网格搜索</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2160673"/>
            <a:ext cx="10065657" cy="415498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5.3.2 </a:t>
            </a:r>
            <a:r>
              <a:rPr lang="en-US" altLang="zh-CN" sz="2400" b="1" dirty="0" err="1">
                <a:latin typeface="微软雅黑" panose="020B0503020204020204" pitchFamily="34" charset="-122"/>
                <a:ea typeface="微软雅黑" panose="020B0503020204020204" pitchFamily="34" charset="-122"/>
              </a:rPr>
              <a:t>GridSearch</a:t>
            </a:r>
            <a:r>
              <a:rPr lang="zh-CN" altLang="en-US" sz="2400" b="1" dirty="0">
                <a:latin typeface="微软雅黑" panose="020B0503020204020204" pitchFamily="34" charset="-122"/>
                <a:ea typeface="微软雅黑" panose="020B0503020204020204" pitchFamily="34" charset="-122"/>
              </a:rPr>
              <a:t>网格</a:t>
            </a:r>
            <a:r>
              <a:rPr lang="zh-CN" altLang="en-US" sz="2400" b="1" dirty="0" smtClean="0">
                <a:latin typeface="微软雅黑" panose="020B0503020204020204" pitchFamily="34" charset="-122"/>
                <a:ea typeface="微软雅黑" panose="020B0503020204020204" pitchFamily="34" charset="-122"/>
              </a:rPr>
              <a:t>搜索</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参数</a:t>
            </a:r>
            <a:r>
              <a:rPr lang="zh-CN" altLang="en-US" sz="2400" dirty="0">
                <a:latin typeface="微软雅黑" panose="020B0503020204020204" pitchFamily="34" charset="-122"/>
                <a:ea typeface="微软雅黑" panose="020B0503020204020204" pitchFamily="34" charset="-122"/>
              </a:rPr>
              <a:t>调优的效果检验</a:t>
            </a:r>
          </a:p>
          <a:p>
            <a:r>
              <a:rPr lang="zh-CN" altLang="en-US" sz="2400" dirty="0">
                <a:latin typeface="微软雅黑" panose="020B0503020204020204" pitchFamily="34" charset="-122"/>
                <a:ea typeface="微软雅黑" panose="020B0503020204020204" pitchFamily="34" charset="-122"/>
              </a:rPr>
              <a:t>把测试集中的数据导入模型进行预测并通过</a:t>
            </a:r>
            <a:r>
              <a:rPr lang="en-US" altLang="zh-CN" sz="2400" dirty="0" err="1">
                <a:latin typeface="微软雅黑" panose="020B0503020204020204" pitchFamily="34" charset="-122"/>
                <a:ea typeface="微软雅黑" panose="020B0503020204020204" pitchFamily="34" charset="-122"/>
              </a:rPr>
              <a:t>Scikit</a:t>
            </a:r>
            <a:r>
              <a:rPr lang="en-US" altLang="zh-CN" sz="2400" dirty="0">
                <a:latin typeface="微软雅黑" panose="020B0503020204020204" pitchFamily="34" charset="-122"/>
                <a:ea typeface="微软雅黑" panose="020B0503020204020204" pitchFamily="34" charset="-122"/>
              </a:rPr>
              <a:t>-Learn</a:t>
            </a:r>
            <a:r>
              <a:rPr lang="zh-CN" altLang="en-US" sz="2400" dirty="0">
                <a:latin typeface="微软雅黑" panose="020B0503020204020204" pitchFamily="34" charset="-122"/>
                <a:ea typeface="微软雅黑" panose="020B0503020204020204" pitchFamily="34" charset="-122"/>
              </a:rPr>
              <a:t>库中的</a:t>
            </a:r>
            <a:r>
              <a:rPr lang="en-US" altLang="zh-CN" sz="2400" dirty="0" err="1">
                <a:latin typeface="微软雅黑" panose="020B0503020204020204" pitchFamily="34" charset="-122"/>
                <a:ea typeface="微软雅黑" panose="020B0503020204020204" pitchFamily="34" charset="-122"/>
              </a:rPr>
              <a:t>accuracy_score</a:t>
            </a:r>
            <a:r>
              <a:rPr lang="zh-CN" altLang="en-US" sz="2400" dirty="0">
                <a:latin typeface="微软雅黑" panose="020B0503020204020204" pitchFamily="34" charset="-122"/>
                <a:ea typeface="微软雅黑" panose="020B0503020204020204" pitchFamily="34" charset="-122"/>
              </a:rPr>
              <a:t>查看整体预测准确度</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通过将</a:t>
            </a:r>
            <a:r>
              <a:rPr lang="en-US" altLang="zh-CN" sz="2400" dirty="0">
                <a:latin typeface="微软雅黑" panose="020B0503020204020204" pitchFamily="34" charset="-122"/>
                <a:ea typeface="微软雅黑" panose="020B0503020204020204" pitchFamily="34" charset="-122"/>
              </a:rPr>
              <a:t>score</a:t>
            </a:r>
            <a:r>
              <a:rPr lang="zh-CN" altLang="en-US" sz="2400" dirty="0">
                <a:latin typeface="微软雅黑" panose="020B0503020204020204" pitchFamily="34" charset="-122"/>
                <a:ea typeface="微软雅黑" panose="020B0503020204020204" pitchFamily="34" charset="-122"/>
              </a:rPr>
              <a:t>打印输出，发现整个模型在测试集上的预测准确度为</a:t>
            </a:r>
            <a:r>
              <a:rPr lang="en-US" altLang="zh-CN" sz="2400" b="1" dirty="0">
                <a:latin typeface="微软雅黑" panose="020B0503020204020204" pitchFamily="34" charset="-122"/>
                <a:ea typeface="微软雅黑" panose="020B0503020204020204" pitchFamily="34" charset="-122"/>
              </a:rPr>
              <a:t>0.982</a:t>
            </a:r>
            <a:r>
              <a:rPr lang="zh-CN" altLang="en-US" sz="2400" dirty="0">
                <a:latin typeface="微软雅黑" panose="020B0503020204020204" pitchFamily="34" charset="-122"/>
                <a:ea typeface="微软雅黑" panose="020B0503020204020204" pitchFamily="34" charset="-122"/>
              </a:rPr>
              <a:t>，即</a:t>
            </a:r>
            <a:r>
              <a:rPr lang="en-US" altLang="zh-CN" sz="2400" dirty="0">
                <a:latin typeface="微软雅黑" panose="020B0503020204020204" pitchFamily="34" charset="-122"/>
                <a:ea typeface="微软雅黑" panose="020B0503020204020204" pitchFamily="34" charset="-122"/>
              </a:rPr>
              <a:t>3000</a:t>
            </a:r>
            <a:r>
              <a:rPr lang="zh-CN" altLang="en-US" sz="2400" dirty="0">
                <a:latin typeface="微软雅黑" panose="020B0503020204020204" pitchFamily="34" charset="-122"/>
                <a:ea typeface="微软雅黑" panose="020B0503020204020204" pitchFamily="34" charset="-122"/>
              </a:rPr>
              <a:t>个测试集数据中，有</a:t>
            </a:r>
            <a:r>
              <a:rPr lang="en-US" altLang="zh-CN" sz="2400" dirty="0">
                <a:latin typeface="微软雅黑" panose="020B0503020204020204" pitchFamily="34" charset="-122"/>
                <a:ea typeface="微软雅黑" panose="020B0503020204020204" pitchFamily="34" charset="-122"/>
              </a:rPr>
              <a:t>2946</a:t>
            </a:r>
            <a:r>
              <a:rPr lang="zh-CN" altLang="en-US" sz="2400" dirty="0">
                <a:latin typeface="微软雅黑" panose="020B0503020204020204" pitchFamily="34" charset="-122"/>
                <a:ea typeface="微软雅黑" panose="020B0503020204020204" pitchFamily="34" charset="-122"/>
              </a:rPr>
              <a:t>人预测结果和实际结果相符。原模型在测试集上的预测准确度为</a:t>
            </a:r>
            <a:r>
              <a:rPr lang="en-US" altLang="zh-CN" sz="2400" dirty="0" smtClean="0">
                <a:latin typeface="微软雅黑" panose="020B0503020204020204" pitchFamily="34" charset="-122"/>
                <a:ea typeface="微软雅黑" panose="020B0503020204020204" pitchFamily="34" charset="-122"/>
              </a:rPr>
              <a:t>0.957</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8792" y="3805238"/>
            <a:ext cx="5034415" cy="1146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948174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138" y="352140"/>
            <a:ext cx="8723724" cy="1569660"/>
          </a:xfrm>
          <a:prstGeom prst="rect">
            <a:avLst/>
          </a:prstGeom>
        </p:spPr>
        <p:txBody>
          <a:bodyPr wrap="square">
            <a:spAutoFit/>
          </a:bodyPr>
          <a:lstStyle/>
          <a:p>
            <a:pPr algn="ctr"/>
            <a:r>
              <a:rPr lang="en-US" altLang="zh-CN" sz="4800" b="1" dirty="0">
                <a:latin typeface="微软雅黑" panose="020B0503020204020204" pitchFamily="34" charset="-122"/>
                <a:ea typeface="微软雅黑" panose="020B0503020204020204" pitchFamily="34" charset="-122"/>
              </a:rPr>
              <a:t>5.3 </a:t>
            </a:r>
            <a:r>
              <a:rPr lang="zh-CN" altLang="en-US" sz="4800" b="1" dirty="0">
                <a:latin typeface="微软雅黑" panose="020B0503020204020204" pitchFamily="34" charset="-122"/>
                <a:ea typeface="微软雅黑" panose="020B0503020204020204" pitchFamily="34" charset="-122"/>
              </a:rPr>
              <a:t>参数调优 </a:t>
            </a:r>
            <a:r>
              <a:rPr lang="en-US" altLang="zh-CN" sz="4800" b="1" dirty="0">
                <a:latin typeface="微软雅黑" panose="020B0503020204020204" pitchFamily="34" charset="-122"/>
                <a:ea typeface="微软雅黑" panose="020B0503020204020204" pitchFamily="34" charset="-122"/>
              </a:rPr>
              <a:t>- K</a:t>
            </a:r>
            <a:r>
              <a:rPr lang="zh-CN" altLang="en-US" sz="4800" b="1" dirty="0">
                <a:latin typeface="微软雅黑" panose="020B0503020204020204" pitchFamily="34" charset="-122"/>
                <a:ea typeface="微软雅黑" panose="020B0503020204020204" pitchFamily="34" charset="-122"/>
              </a:rPr>
              <a:t>折交叉验证 </a:t>
            </a:r>
            <a:r>
              <a:rPr lang="en-US" altLang="zh-CN" sz="4800" b="1" dirty="0">
                <a:latin typeface="微软雅黑" panose="020B0503020204020204" pitchFamily="34" charset="-122"/>
                <a:ea typeface="微软雅黑" panose="020B0503020204020204" pitchFamily="34" charset="-122"/>
              </a:rPr>
              <a:t>&amp; </a:t>
            </a:r>
            <a:endParaRPr lang="en-US" altLang="zh-CN" sz="4800" b="1" dirty="0" smtClean="0">
              <a:latin typeface="微软雅黑" panose="020B0503020204020204" pitchFamily="34" charset="-122"/>
              <a:ea typeface="微软雅黑" panose="020B0503020204020204" pitchFamily="34" charset="-122"/>
            </a:endParaRPr>
          </a:p>
          <a:p>
            <a:pPr algn="ctr"/>
            <a:r>
              <a:rPr lang="en-US" altLang="zh-CN" sz="4800" b="1" dirty="0" err="1" smtClean="0">
                <a:latin typeface="微软雅黑" panose="020B0503020204020204" pitchFamily="34" charset="-122"/>
                <a:ea typeface="微软雅黑" panose="020B0503020204020204" pitchFamily="34" charset="-122"/>
              </a:rPr>
              <a:t>GridSearch</a:t>
            </a:r>
            <a:r>
              <a:rPr lang="zh-CN" altLang="en-US" sz="4800" b="1" dirty="0">
                <a:latin typeface="微软雅黑" panose="020B0503020204020204" pitchFamily="34" charset="-122"/>
                <a:ea typeface="微软雅黑" panose="020B0503020204020204" pitchFamily="34" charset="-122"/>
              </a:rPr>
              <a:t>网格搜索</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2160673"/>
            <a:ext cx="10065657" cy="378565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5.3.2 </a:t>
            </a:r>
            <a:r>
              <a:rPr lang="en-US" altLang="zh-CN" sz="2400" b="1" dirty="0" err="1">
                <a:latin typeface="微软雅黑" panose="020B0503020204020204" pitchFamily="34" charset="-122"/>
                <a:ea typeface="微软雅黑" panose="020B0503020204020204" pitchFamily="34" charset="-122"/>
              </a:rPr>
              <a:t>GridSearch</a:t>
            </a:r>
            <a:r>
              <a:rPr lang="zh-CN" altLang="en-US" sz="2400" b="1" dirty="0">
                <a:latin typeface="微软雅黑" panose="020B0503020204020204" pitchFamily="34" charset="-122"/>
                <a:ea typeface="微软雅黑" panose="020B0503020204020204" pitchFamily="34" charset="-122"/>
              </a:rPr>
              <a:t>网格</a:t>
            </a:r>
            <a:r>
              <a:rPr lang="zh-CN" altLang="en-US" sz="2400" b="1" dirty="0" smtClean="0">
                <a:latin typeface="微软雅黑" panose="020B0503020204020204" pitchFamily="34" charset="-122"/>
                <a:ea typeface="微软雅黑" panose="020B0503020204020204" pitchFamily="34" charset="-122"/>
              </a:rPr>
              <a:t>搜索</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参数</a:t>
            </a:r>
            <a:r>
              <a:rPr lang="zh-CN" altLang="en-US" sz="2400" dirty="0">
                <a:latin typeface="微软雅黑" panose="020B0503020204020204" pitchFamily="34" charset="-122"/>
                <a:ea typeface="微软雅黑" panose="020B0503020204020204" pitchFamily="34" charset="-122"/>
              </a:rPr>
              <a:t>调优的效果检验</a:t>
            </a:r>
          </a:p>
          <a:p>
            <a:r>
              <a:rPr lang="zh-CN" altLang="en-US" sz="2400" dirty="0">
                <a:latin typeface="微软雅黑" panose="020B0503020204020204" pitchFamily="34" charset="-122"/>
                <a:ea typeface="微软雅黑" panose="020B0503020204020204" pitchFamily="34" charset="-122"/>
              </a:rPr>
              <a:t>查看完预测准确度后，我们来查看</a:t>
            </a:r>
            <a:r>
              <a:rPr lang="en-US" altLang="zh-CN" sz="2400" dirty="0">
                <a:latin typeface="微软雅黑" panose="020B0503020204020204" pitchFamily="34" charset="-122"/>
                <a:ea typeface="微软雅黑" panose="020B0503020204020204" pitchFamily="34" charset="-122"/>
              </a:rPr>
              <a:t>ROC</a:t>
            </a:r>
            <a:r>
              <a:rPr lang="zh-CN" altLang="en-US" sz="2400" dirty="0">
                <a:latin typeface="微软雅黑" panose="020B0503020204020204" pitchFamily="34" charset="-122"/>
                <a:ea typeface="微软雅黑" panose="020B0503020204020204" pitchFamily="34" charset="-122"/>
              </a:rPr>
              <a:t>曲线的</a:t>
            </a:r>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值，首先通过如下代码查看预测属于各个分类的概率</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将获得的</a:t>
            </a:r>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值打印出来为：</a:t>
            </a:r>
            <a:r>
              <a:rPr lang="en-US" altLang="zh-CN" sz="2400" dirty="0">
                <a:latin typeface="微软雅黑" panose="020B0503020204020204" pitchFamily="34" charset="-122"/>
                <a:ea typeface="微软雅黑" panose="020B0503020204020204" pitchFamily="34" charset="-122"/>
              </a:rPr>
              <a:t>0.987</a:t>
            </a:r>
            <a:r>
              <a:rPr lang="zh-CN" altLang="en-US" sz="2400" dirty="0">
                <a:latin typeface="微软雅黑" panose="020B0503020204020204" pitchFamily="34" charset="-122"/>
                <a:ea typeface="微软雅黑" panose="020B0503020204020204" pitchFamily="34" charset="-122"/>
              </a:rPr>
              <a:t>，原来获得的</a:t>
            </a:r>
            <a:r>
              <a:rPr lang="en-US" altLang="zh-CN" sz="2400" dirty="0">
                <a:latin typeface="微软雅黑" panose="020B0503020204020204" pitchFamily="34" charset="-122"/>
                <a:ea typeface="微软雅黑" panose="020B0503020204020204" pitchFamily="34" charset="-122"/>
              </a:rPr>
              <a:t>AUC</a:t>
            </a:r>
            <a:r>
              <a:rPr lang="zh-CN" altLang="en-US" sz="2400" dirty="0">
                <a:latin typeface="微软雅黑" panose="020B0503020204020204" pitchFamily="34" charset="-122"/>
                <a:ea typeface="微软雅黑" panose="020B0503020204020204" pitchFamily="34" charset="-122"/>
              </a:rPr>
              <a:t>值为</a:t>
            </a:r>
            <a:r>
              <a:rPr lang="en-US" altLang="zh-CN" sz="2400" dirty="0">
                <a:latin typeface="微软雅黑" panose="020B0503020204020204" pitchFamily="34" charset="-122"/>
                <a:ea typeface="微软雅黑" panose="020B0503020204020204" pitchFamily="34" charset="-122"/>
              </a:rPr>
              <a:t>0.973</a:t>
            </a:r>
            <a:r>
              <a:rPr lang="zh-CN" altLang="en-US" sz="2400" dirty="0">
                <a:latin typeface="微软雅黑" panose="020B0503020204020204" pitchFamily="34" charset="-122"/>
                <a:ea typeface="微软雅黑" panose="020B0503020204020204" pitchFamily="34" charset="-122"/>
              </a:rPr>
              <a:t>，相比之下可以证明调参后模型的有效性的确有所提高。</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73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291" y="3764711"/>
            <a:ext cx="6409418" cy="1331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5440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364577" y="352140"/>
            <a:ext cx="946284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5.1 </a:t>
            </a:r>
            <a:r>
              <a:rPr lang="zh-CN" altLang="en-US" sz="6000" b="1" dirty="0">
                <a:latin typeface="微软雅黑" panose="020B0503020204020204" pitchFamily="34" charset="-122"/>
                <a:ea typeface="微软雅黑" panose="020B0503020204020204" pitchFamily="34" charset="-122"/>
              </a:rPr>
              <a:t>决策树模型的基本原理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1088571" y="1745175"/>
                <a:ext cx="10014857" cy="3001143"/>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5.1.2 </a:t>
                </a:r>
                <a:r>
                  <a:rPr lang="zh-CN" altLang="en-US" sz="2400" b="1" dirty="0">
                    <a:latin typeface="微软雅黑" panose="020B0503020204020204" pitchFamily="34" charset="-122"/>
                    <a:ea typeface="微软雅黑" panose="020B0503020204020204" pitchFamily="34" charset="-122"/>
                  </a:rPr>
                  <a:t>决策树模型的建树</a:t>
                </a:r>
                <a:r>
                  <a:rPr lang="zh-CN" altLang="en-US" sz="2400" b="1" dirty="0" smtClean="0">
                    <a:latin typeface="微软雅黑" panose="020B0503020204020204" pitchFamily="34" charset="-122"/>
                    <a:ea typeface="微软雅黑" panose="020B0503020204020204" pitchFamily="34" charset="-122"/>
                  </a:rPr>
                  <a:t>依据</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当引入某个用于进行分类的变量（比如“曾经违约”），则分割后的基尼系数公式为：</a:t>
                </a:r>
                <a:endParaRPr lang="en-US" altLang="zh-CN" sz="24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𝑔𝑖𝑛𝑖</m:t>
                      </m:r>
                      <m:d>
                        <m:dPr>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𝑇</m:t>
                          </m:r>
                        </m:e>
                      </m:d>
                      <m:r>
                        <a:rPr lang="en-US" altLang="zh-CN" sz="2400" b="0" i="1" smtClean="0">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𝑠</m:t>
                              </m:r>
                            </m:e>
                            <m:sub>
                              <m:r>
                                <a:rPr lang="en-US" altLang="zh-CN" sz="2400" b="0" i="1" smtClean="0">
                                  <a:latin typeface="Cambria Math"/>
                                  <a:ea typeface="微软雅黑" panose="020B0503020204020204" pitchFamily="34" charset="-122"/>
                                </a:rPr>
                                <m:t>1</m:t>
                              </m:r>
                            </m:sub>
                          </m:sSub>
                        </m:num>
                        <m:den>
                          <m:sSub>
                            <m:sSubPr>
                              <m:ctrlPr>
                                <a:rPr lang="en-US" altLang="zh-CN" sz="2400" b="0" i="1" smtClean="0">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𝑠</m:t>
                              </m:r>
                            </m:e>
                            <m:sub>
                              <m:r>
                                <a:rPr lang="en-US" altLang="zh-CN" sz="2400" i="1">
                                  <a:latin typeface="Cambria Math"/>
                                  <a:ea typeface="微软雅黑" panose="020B0503020204020204" pitchFamily="34" charset="-122"/>
                                </a:rPr>
                                <m:t>1</m:t>
                              </m:r>
                            </m:sub>
                          </m:sSub>
                          <m:r>
                            <a:rPr lang="en-US" altLang="zh-CN" sz="2400" i="1">
                              <a:latin typeface="Cambria Math"/>
                              <a:ea typeface="微软雅黑" panose="020B0503020204020204" pitchFamily="34" charset="-122"/>
                            </a:rPr>
                            <m:t>+</m:t>
                          </m:r>
                          <m:sSub>
                            <m:sSubPr>
                              <m:ctrlPr>
                                <a:rPr lang="en-US" altLang="zh-CN" sz="2400" b="0" i="1" smtClean="0">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𝑠</m:t>
                              </m:r>
                            </m:e>
                            <m:sub>
                              <m:r>
                                <a:rPr lang="en-US" altLang="zh-CN" sz="2400" i="1">
                                  <a:latin typeface="Cambria Math"/>
                                  <a:ea typeface="微软雅黑" panose="020B0503020204020204" pitchFamily="34" charset="-122"/>
                                </a:rPr>
                                <m:t>2</m:t>
                              </m:r>
                            </m:sub>
                          </m:sSub>
                        </m:den>
                      </m:f>
                      <m:r>
                        <a:rPr lang="en-US" altLang="zh-CN" sz="2400" i="1">
                          <a:latin typeface="Cambria Math"/>
                          <a:ea typeface="微软雅黑" panose="020B0503020204020204" pitchFamily="34" charset="-122"/>
                        </a:rPr>
                        <m:t>𝑔𝑖𝑛𝑖</m:t>
                      </m:r>
                      <m:d>
                        <m:dPr>
                          <m:ctrlPr>
                            <a:rPr lang="en-US" altLang="zh-CN" sz="2400" i="1">
                              <a:latin typeface="Cambria Math"/>
                              <a:ea typeface="微软雅黑" panose="020B0503020204020204" pitchFamily="34" charset="-122"/>
                            </a:rPr>
                          </m:ctrlPr>
                        </m:dPr>
                        <m:e>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𝑇</m:t>
                              </m:r>
                            </m:e>
                            <m:sub>
                              <m:r>
                                <a:rPr lang="en-US" altLang="zh-CN" sz="2400" i="1">
                                  <a:latin typeface="Cambria Math"/>
                                  <a:ea typeface="微软雅黑" panose="020B0503020204020204" pitchFamily="34" charset="-122"/>
                                </a:rPr>
                                <m:t>1</m:t>
                              </m:r>
                            </m:sub>
                          </m:sSub>
                        </m:e>
                      </m:d>
                      <m:r>
                        <a:rPr lang="en-US" altLang="zh-CN" sz="2400" b="0" i="1" smtClean="0">
                          <a:latin typeface="Cambria Math"/>
                          <a:ea typeface="微软雅黑" panose="020B0503020204020204" pitchFamily="34" charset="-122"/>
                        </a:rPr>
                        <m:t>+</m:t>
                      </m:r>
                      <m:f>
                        <m:fPr>
                          <m:ctrlPr>
                            <a:rPr lang="en-US" altLang="zh-CN" sz="2400" i="1">
                              <a:latin typeface="Cambria Math"/>
                              <a:ea typeface="微软雅黑" panose="020B0503020204020204" pitchFamily="34" charset="-122"/>
                            </a:rPr>
                          </m:ctrlPr>
                        </m:fPr>
                        <m:num>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𝑠</m:t>
                              </m:r>
                            </m:e>
                            <m:sub>
                              <m:r>
                                <a:rPr lang="en-US" altLang="zh-CN" sz="2400" b="0" i="1" smtClean="0">
                                  <a:latin typeface="Cambria Math"/>
                                  <a:ea typeface="微软雅黑" panose="020B0503020204020204" pitchFamily="34" charset="-122"/>
                                </a:rPr>
                                <m:t>2</m:t>
                              </m:r>
                            </m:sub>
                          </m:sSub>
                        </m:num>
                        <m:den>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𝑠</m:t>
                              </m:r>
                            </m:e>
                            <m:sub>
                              <m:r>
                                <a:rPr lang="en-US" altLang="zh-CN" sz="2400" i="1">
                                  <a:latin typeface="Cambria Math"/>
                                  <a:ea typeface="微软雅黑" panose="020B0503020204020204" pitchFamily="34" charset="-122"/>
                                </a:rPr>
                                <m:t>1</m:t>
                              </m:r>
                            </m:sub>
                          </m:sSub>
                          <m:r>
                            <a:rPr lang="en-US" altLang="zh-CN" sz="2400" i="1">
                              <a:latin typeface="Cambria Math"/>
                              <a:ea typeface="微软雅黑" panose="020B0503020204020204" pitchFamily="34" charset="-122"/>
                            </a:rPr>
                            <m:t>+</m:t>
                          </m:r>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𝑠</m:t>
                              </m:r>
                            </m:e>
                            <m:sub>
                              <m:r>
                                <a:rPr lang="en-US" altLang="zh-CN" sz="2400" i="1">
                                  <a:latin typeface="Cambria Math"/>
                                  <a:ea typeface="微软雅黑" panose="020B0503020204020204" pitchFamily="34" charset="-122"/>
                                </a:rPr>
                                <m:t>2</m:t>
                              </m:r>
                            </m:sub>
                          </m:sSub>
                        </m:den>
                      </m:f>
                      <m:r>
                        <a:rPr lang="en-US" altLang="zh-CN" sz="2400" i="1">
                          <a:latin typeface="Cambria Math"/>
                          <a:ea typeface="微软雅黑" panose="020B0503020204020204" pitchFamily="34" charset="-122"/>
                        </a:rPr>
                        <m:t>𝑔𝑖𝑛𝑖</m:t>
                      </m:r>
                      <m:d>
                        <m:dPr>
                          <m:ctrlPr>
                            <a:rPr lang="en-US" altLang="zh-CN" sz="2400" i="1">
                              <a:latin typeface="Cambria Math"/>
                              <a:ea typeface="微软雅黑" panose="020B0503020204020204" pitchFamily="34" charset="-122"/>
                            </a:rPr>
                          </m:ctrlPr>
                        </m:dPr>
                        <m:e>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𝑇</m:t>
                              </m:r>
                            </m:e>
                            <m:sub>
                              <m:r>
                                <a:rPr lang="en-US" altLang="zh-CN" sz="2400" b="0" i="1" smtClean="0">
                                  <a:latin typeface="Cambria Math"/>
                                  <a:ea typeface="微软雅黑" panose="020B0503020204020204" pitchFamily="34" charset="-122"/>
                                </a:rPr>
                                <m:t>2</m:t>
                              </m:r>
                            </m:sub>
                          </m:sSub>
                        </m:e>
                      </m:d>
                    </m:oMath>
                  </m:oMathPara>
                </a14:m>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S1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S2</a:t>
                </a:r>
                <a:r>
                  <a:rPr lang="zh-CN" altLang="en-US" sz="2400" dirty="0">
                    <a:latin typeface="微软雅黑" panose="020B0503020204020204" pitchFamily="34" charset="-122"/>
                    <a:ea typeface="微软雅黑" panose="020B0503020204020204" pitchFamily="34" charset="-122"/>
                  </a:rPr>
                  <a:t>为划分成两类的样本量，</a:t>
                </a:r>
                <a:r>
                  <a:rPr lang="en-US" altLang="zh-CN" sz="2400" dirty="0" err="1">
                    <a:latin typeface="微软雅黑" panose="020B0503020204020204" pitchFamily="34" charset="-122"/>
                    <a:ea typeface="微软雅黑" panose="020B0503020204020204" pitchFamily="34" charset="-122"/>
                  </a:rPr>
                  <a:t>gini</a:t>
                </a:r>
                <a:r>
                  <a:rPr lang="en-US" altLang="zh-CN" sz="2400" dirty="0">
                    <a:latin typeface="微软雅黑" panose="020B0503020204020204" pitchFamily="34" charset="-122"/>
                    <a:ea typeface="微软雅黑" panose="020B0503020204020204" pitchFamily="34" charset="-122"/>
                  </a:rPr>
                  <a:t>(T1)</a:t>
                </a:r>
                <a:r>
                  <a:rPr lang="zh-CN" altLang="en-US" sz="2400" dirty="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gini</a:t>
                </a:r>
                <a:r>
                  <a:rPr lang="en-US" altLang="zh-CN" sz="2400" dirty="0">
                    <a:latin typeface="微软雅黑" panose="020B0503020204020204" pitchFamily="34" charset="-122"/>
                    <a:ea typeface="微软雅黑" panose="020B0503020204020204" pitchFamily="34" charset="-122"/>
                  </a:rPr>
                  <a:t>(T2)</a:t>
                </a:r>
                <a:r>
                  <a:rPr lang="zh-CN" altLang="en-US" sz="2400" dirty="0">
                    <a:latin typeface="微软雅黑" panose="020B0503020204020204" pitchFamily="34" charset="-122"/>
                    <a:ea typeface="微软雅黑" panose="020B0503020204020204" pitchFamily="34" charset="-122"/>
                  </a:rPr>
                  <a:t>为划分后的两类各自的基尼系数。</a:t>
                </a:r>
                <a:endParaRPr lang="en-US" altLang="zh-CN" sz="2400"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1088571" y="1745175"/>
                <a:ext cx="10014857" cy="3001143"/>
              </a:xfrm>
              <a:prstGeom prst="rect">
                <a:avLst/>
              </a:prstGeom>
              <a:blipFill rotWithShape="1">
                <a:blip r:embed="rId2"/>
                <a:stretch>
                  <a:fillRect l="-974" t="-1623" r="-183" b="-36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71226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138" y="352140"/>
            <a:ext cx="8723724" cy="1569660"/>
          </a:xfrm>
          <a:prstGeom prst="rect">
            <a:avLst/>
          </a:prstGeom>
        </p:spPr>
        <p:txBody>
          <a:bodyPr wrap="square">
            <a:spAutoFit/>
          </a:bodyPr>
          <a:lstStyle/>
          <a:p>
            <a:pPr algn="ctr"/>
            <a:r>
              <a:rPr lang="en-US" altLang="zh-CN" sz="4800" b="1" dirty="0">
                <a:latin typeface="微软雅黑" panose="020B0503020204020204" pitchFamily="34" charset="-122"/>
                <a:ea typeface="微软雅黑" panose="020B0503020204020204" pitchFamily="34" charset="-122"/>
              </a:rPr>
              <a:t>5.3 </a:t>
            </a:r>
            <a:r>
              <a:rPr lang="zh-CN" altLang="en-US" sz="4800" b="1" dirty="0">
                <a:latin typeface="微软雅黑" panose="020B0503020204020204" pitchFamily="34" charset="-122"/>
                <a:ea typeface="微软雅黑" panose="020B0503020204020204" pitchFamily="34" charset="-122"/>
              </a:rPr>
              <a:t>参数调优 </a:t>
            </a:r>
            <a:r>
              <a:rPr lang="en-US" altLang="zh-CN" sz="4800" b="1" dirty="0">
                <a:latin typeface="微软雅黑" panose="020B0503020204020204" pitchFamily="34" charset="-122"/>
                <a:ea typeface="微软雅黑" panose="020B0503020204020204" pitchFamily="34" charset="-122"/>
              </a:rPr>
              <a:t>- K</a:t>
            </a:r>
            <a:r>
              <a:rPr lang="zh-CN" altLang="en-US" sz="4800" b="1" dirty="0">
                <a:latin typeface="微软雅黑" panose="020B0503020204020204" pitchFamily="34" charset="-122"/>
                <a:ea typeface="微软雅黑" panose="020B0503020204020204" pitchFamily="34" charset="-122"/>
              </a:rPr>
              <a:t>折交叉验证 </a:t>
            </a:r>
            <a:r>
              <a:rPr lang="en-US" altLang="zh-CN" sz="4800" b="1" dirty="0">
                <a:latin typeface="微软雅黑" panose="020B0503020204020204" pitchFamily="34" charset="-122"/>
                <a:ea typeface="微软雅黑" panose="020B0503020204020204" pitchFamily="34" charset="-122"/>
              </a:rPr>
              <a:t>&amp; </a:t>
            </a:r>
            <a:endParaRPr lang="en-US" altLang="zh-CN" sz="4800" b="1" dirty="0" smtClean="0">
              <a:latin typeface="微软雅黑" panose="020B0503020204020204" pitchFamily="34" charset="-122"/>
              <a:ea typeface="微软雅黑" panose="020B0503020204020204" pitchFamily="34" charset="-122"/>
            </a:endParaRPr>
          </a:p>
          <a:p>
            <a:pPr algn="ctr"/>
            <a:r>
              <a:rPr lang="en-US" altLang="zh-CN" sz="4800" b="1" dirty="0" err="1" smtClean="0">
                <a:latin typeface="微软雅黑" panose="020B0503020204020204" pitchFamily="34" charset="-122"/>
                <a:ea typeface="微软雅黑" panose="020B0503020204020204" pitchFamily="34" charset="-122"/>
              </a:rPr>
              <a:t>GridSearch</a:t>
            </a:r>
            <a:r>
              <a:rPr lang="zh-CN" altLang="en-US" sz="4800" b="1" dirty="0">
                <a:latin typeface="微软雅黑" panose="020B0503020204020204" pitchFamily="34" charset="-122"/>
                <a:ea typeface="微软雅黑" panose="020B0503020204020204" pitchFamily="34" charset="-122"/>
              </a:rPr>
              <a:t>网格搜索</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2160673"/>
            <a:ext cx="10065657" cy="2677656"/>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5.3.2 </a:t>
            </a:r>
            <a:r>
              <a:rPr lang="en-US" altLang="zh-CN" sz="2400" b="1" dirty="0" err="1">
                <a:latin typeface="微软雅黑" panose="020B0503020204020204" pitchFamily="34" charset="-122"/>
                <a:ea typeface="微软雅黑" panose="020B0503020204020204" pitchFamily="34" charset="-122"/>
              </a:rPr>
              <a:t>GridSearch</a:t>
            </a:r>
            <a:r>
              <a:rPr lang="zh-CN" altLang="en-US" sz="2400" b="1" dirty="0">
                <a:latin typeface="微软雅黑" panose="020B0503020204020204" pitchFamily="34" charset="-122"/>
                <a:ea typeface="微软雅黑" panose="020B0503020204020204" pitchFamily="34" charset="-122"/>
              </a:rPr>
              <a:t>网格</a:t>
            </a:r>
            <a:r>
              <a:rPr lang="zh-CN" altLang="en-US" sz="2400" b="1" dirty="0" smtClean="0">
                <a:latin typeface="微软雅黑" panose="020B0503020204020204" pitchFamily="34" charset="-122"/>
                <a:ea typeface="微软雅黑" panose="020B0503020204020204" pitchFamily="34" charset="-122"/>
              </a:rPr>
              <a:t>搜索</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参数</a:t>
            </a:r>
            <a:r>
              <a:rPr lang="zh-CN" altLang="en-US" sz="2400" dirty="0">
                <a:latin typeface="微软雅黑" panose="020B0503020204020204" pitchFamily="34" charset="-122"/>
                <a:ea typeface="微软雅黑" panose="020B0503020204020204" pitchFamily="34" charset="-122"/>
              </a:rPr>
              <a:t>调优的效果检验</a:t>
            </a:r>
          </a:p>
          <a:p>
            <a:r>
              <a:rPr lang="zh-CN" altLang="en-US" sz="2400" dirty="0">
                <a:latin typeface="微软雅黑" panose="020B0503020204020204" pitchFamily="34" charset="-122"/>
                <a:ea typeface="微软雅黑" panose="020B0503020204020204" pitchFamily="34" charset="-122"/>
              </a:rPr>
              <a:t>调参之后决策树模型的深度从</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增加到</a:t>
            </a:r>
            <a:r>
              <a:rPr lang="en-US" altLang="zh-CN" sz="2400" dirty="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，树的子节点和叶子节点都有所增加，特征的重要性也可能发生变化。使用如下代码查看各个特征的重要性：</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其打印输出结果如下，分别对应</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个特征变量的特征重要性。</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8075" y="3692620"/>
            <a:ext cx="3735850" cy="603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83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6423" y="4838329"/>
            <a:ext cx="7679153" cy="822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965699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138" y="352140"/>
            <a:ext cx="8723724" cy="1569660"/>
          </a:xfrm>
          <a:prstGeom prst="rect">
            <a:avLst/>
          </a:prstGeom>
        </p:spPr>
        <p:txBody>
          <a:bodyPr wrap="square">
            <a:spAutoFit/>
          </a:bodyPr>
          <a:lstStyle/>
          <a:p>
            <a:pPr algn="ctr"/>
            <a:r>
              <a:rPr lang="en-US" altLang="zh-CN" sz="4800" b="1" dirty="0">
                <a:latin typeface="微软雅黑" panose="020B0503020204020204" pitchFamily="34" charset="-122"/>
                <a:ea typeface="微软雅黑" panose="020B0503020204020204" pitchFamily="34" charset="-122"/>
              </a:rPr>
              <a:t>5.3 </a:t>
            </a:r>
            <a:r>
              <a:rPr lang="zh-CN" altLang="en-US" sz="4800" b="1" dirty="0">
                <a:latin typeface="微软雅黑" panose="020B0503020204020204" pitchFamily="34" charset="-122"/>
                <a:ea typeface="微软雅黑" panose="020B0503020204020204" pitchFamily="34" charset="-122"/>
              </a:rPr>
              <a:t>参数调优 </a:t>
            </a:r>
            <a:r>
              <a:rPr lang="en-US" altLang="zh-CN" sz="4800" b="1" dirty="0">
                <a:latin typeface="微软雅黑" panose="020B0503020204020204" pitchFamily="34" charset="-122"/>
                <a:ea typeface="微软雅黑" panose="020B0503020204020204" pitchFamily="34" charset="-122"/>
              </a:rPr>
              <a:t>- K</a:t>
            </a:r>
            <a:r>
              <a:rPr lang="zh-CN" altLang="en-US" sz="4800" b="1" dirty="0">
                <a:latin typeface="微软雅黑" panose="020B0503020204020204" pitchFamily="34" charset="-122"/>
                <a:ea typeface="微软雅黑" panose="020B0503020204020204" pitchFamily="34" charset="-122"/>
              </a:rPr>
              <a:t>折交叉验证 </a:t>
            </a:r>
            <a:r>
              <a:rPr lang="en-US" altLang="zh-CN" sz="4800" b="1" dirty="0">
                <a:latin typeface="微软雅黑" panose="020B0503020204020204" pitchFamily="34" charset="-122"/>
                <a:ea typeface="微软雅黑" panose="020B0503020204020204" pitchFamily="34" charset="-122"/>
              </a:rPr>
              <a:t>&amp; </a:t>
            </a:r>
            <a:endParaRPr lang="en-US" altLang="zh-CN" sz="4800" b="1" dirty="0" smtClean="0">
              <a:latin typeface="微软雅黑" panose="020B0503020204020204" pitchFamily="34" charset="-122"/>
              <a:ea typeface="微软雅黑" panose="020B0503020204020204" pitchFamily="34" charset="-122"/>
            </a:endParaRPr>
          </a:p>
          <a:p>
            <a:pPr algn="ctr"/>
            <a:r>
              <a:rPr lang="en-US" altLang="zh-CN" sz="4800" b="1" dirty="0" err="1" smtClean="0">
                <a:latin typeface="微软雅黑" panose="020B0503020204020204" pitchFamily="34" charset="-122"/>
                <a:ea typeface="微软雅黑" panose="020B0503020204020204" pitchFamily="34" charset="-122"/>
              </a:rPr>
              <a:t>GridSearch</a:t>
            </a:r>
            <a:r>
              <a:rPr lang="zh-CN" altLang="en-US" sz="4800" b="1" dirty="0">
                <a:latin typeface="微软雅黑" panose="020B0503020204020204" pitchFamily="34" charset="-122"/>
                <a:ea typeface="微软雅黑" panose="020B0503020204020204" pitchFamily="34" charset="-122"/>
              </a:rPr>
              <a:t>网格搜索</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2160673"/>
            <a:ext cx="10065657" cy="3416320"/>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5.3.2 </a:t>
            </a:r>
            <a:r>
              <a:rPr lang="en-US" altLang="zh-CN" sz="2400" b="1" dirty="0" err="1">
                <a:latin typeface="微软雅黑" panose="020B0503020204020204" pitchFamily="34" charset="-122"/>
                <a:ea typeface="微软雅黑" panose="020B0503020204020204" pitchFamily="34" charset="-122"/>
              </a:rPr>
              <a:t>GridSearch</a:t>
            </a:r>
            <a:r>
              <a:rPr lang="zh-CN" altLang="en-US" sz="2400" b="1" dirty="0">
                <a:latin typeface="微软雅黑" panose="020B0503020204020204" pitchFamily="34" charset="-122"/>
                <a:ea typeface="微软雅黑" panose="020B0503020204020204" pitchFamily="34" charset="-122"/>
              </a:rPr>
              <a:t>网格</a:t>
            </a:r>
            <a:r>
              <a:rPr lang="zh-CN" altLang="en-US" sz="2400" b="1" dirty="0" smtClean="0">
                <a:latin typeface="微软雅黑" panose="020B0503020204020204" pitchFamily="34" charset="-122"/>
                <a:ea typeface="微软雅黑" panose="020B0503020204020204" pitchFamily="34" charset="-122"/>
              </a:rPr>
              <a:t>搜索</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多</a:t>
            </a:r>
            <a:r>
              <a:rPr lang="zh-CN" altLang="en-US" sz="2400" dirty="0">
                <a:latin typeface="微软雅黑" panose="020B0503020204020204" pitchFamily="34" charset="-122"/>
                <a:ea typeface="微软雅黑" panose="020B0503020204020204" pitchFamily="34" charset="-122"/>
              </a:rPr>
              <a:t>参数调优</a:t>
            </a:r>
          </a:p>
          <a:p>
            <a:r>
              <a:rPr lang="zh-CN" altLang="en-US" sz="2400" dirty="0" smtClean="0">
                <a:latin typeface="微软雅黑" panose="020B0503020204020204" pitchFamily="34" charset="-122"/>
                <a:ea typeface="微软雅黑" panose="020B0503020204020204" pitchFamily="34" charset="-122"/>
              </a:rPr>
              <a:t>除了</a:t>
            </a:r>
            <a:r>
              <a:rPr lang="zh-CN" altLang="en-US" sz="2400" dirty="0">
                <a:latin typeface="微软雅黑" panose="020B0503020204020204" pitchFamily="34" charset="-122"/>
                <a:ea typeface="微软雅黑" panose="020B0503020204020204" pitchFamily="34" charset="-122"/>
              </a:rPr>
              <a:t>可以进行单参数调优外，</a:t>
            </a:r>
            <a:r>
              <a:rPr lang="en-US" altLang="zh-CN" sz="2400" dirty="0" err="1">
                <a:latin typeface="微软雅黑" panose="020B0503020204020204" pitchFamily="34" charset="-122"/>
                <a:ea typeface="微软雅黑" panose="020B0503020204020204" pitchFamily="34" charset="-122"/>
              </a:rPr>
              <a:t>GridSearch</a:t>
            </a:r>
            <a:r>
              <a:rPr lang="zh-CN" altLang="en-US" sz="2400" dirty="0">
                <a:latin typeface="微软雅黑" panose="020B0503020204020204" pitchFamily="34" charset="-122"/>
                <a:ea typeface="微软雅黑" panose="020B0503020204020204" pitchFamily="34" charset="-122"/>
              </a:rPr>
              <a:t>网格搜索还可以进行多参数同时调优，下面我们选择</a:t>
            </a:r>
            <a:r>
              <a:rPr lang="en-US" altLang="zh-CN" sz="2400" dirty="0" err="1">
                <a:latin typeface="微软雅黑" panose="020B0503020204020204" pitchFamily="34" charset="-122"/>
                <a:ea typeface="微软雅黑" panose="020B0503020204020204" pitchFamily="34" charset="-122"/>
              </a:rPr>
              <a:t>DecisionTreeClassifier</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模型三个超参数</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rPr>
              <a:t>max_depth</a:t>
            </a:r>
            <a:r>
              <a:rPr lang="zh-CN" altLang="en-US" sz="2400" dirty="0">
                <a:latin typeface="微软雅黑" panose="020B0503020204020204" pitchFamily="34" charset="-122"/>
                <a:ea typeface="微软雅黑" panose="020B0503020204020204" pitchFamily="34" charset="-122"/>
              </a:rPr>
              <a:t>（最大深度</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smtClean="0">
                <a:latin typeface="微软雅黑" panose="020B0503020204020204" pitchFamily="34" charset="-122"/>
                <a:ea typeface="微软雅黑" panose="020B0503020204020204" pitchFamily="34" charset="-122"/>
              </a:rPr>
              <a:t>criterion</a:t>
            </a:r>
            <a:r>
              <a:rPr lang="zh-CN" altLang="en-US" sz="2400" dirty="0">
                <a:latin typeface="微软雅黑" panose="020B0503020204020204" pitchFamily="34" charset="-122"/>
                <a:ea typeface="微软雅黑" panose="020B0503020204020204" pitchFamily="34" charset="-122"/>
              </a:rPr>
              <a:t>（特征选择标准</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en-US" altLang="zh-CN" sz="2400" dirty="0" err="1" smtClean="0">
                <a:latin typeface="微软雅黑" panose="020B0503020204020204" pitchFamily="34" charset="-122"/>
                <a:ea typeface="微软雅黑" panose="020B0503020204020204" pitchFamily="34" charset="-122"/>
              </a:rPr>
              <a:t>min_samples_split</a:t>
            </a:r>
            <a:r>
              <a:rPr lang="zh-CN" altLang="en-US" sz="2400" dirty="0">
                <a:latin typeface="微软雅黑" panose="020B0503020204020204" pitchFamily="34" charset="-122"/>
                <a:ea typeface="微软雅黑" panose="020B0503020204020204" pitchFamily="34" charset="-122"/>
              </a:rPr>
              <a:t>（子节点往下分裂所需的最小样本数</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使用</a:t>
            </a:r>
            <a:r>
              <a:rPr lang="en-US" altLang="zh-CN" sz="2400" dirty="0" err="1">
                <a:latin typeface="微软雅黑" panose="020B0503020204020204" pitchFamily="34" charset="-122"/>
                <a:ea typeface="微软雅黑" panose="020B0503020204020204" pitchFamily="34" charset="-122"/>
              </a:rPr>
              <a:t>GridSearchCV</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方法进行多参数调优，各参数含义可参考本节补充知识点：决策树模型的超参数。</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54816389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138" y="352140"/>
            <a:ext cx="8723724" cy="1569660"/>
          </a:xfrm>
          <a:prstGeom prst="rect">
            <a:avLst/>
          </a:prstGeom>
        </p:spPr>
        <p:txBody>
          <a:bodyPr wrap="square">
            <a:spAutoFit/>
          </a:bodyPr>
          <a:lstStyle/>
          <a:p>
            <a:pPr algn="ctr"/>
            <a:r>
              <a:rPr lang="en-US" altLang="zh-CN" sz="4800" b="1" dirty="0">
                <a:latin typeface="微软雅黑" panose="020B0503020204020204" pitchFamily="34" charset="-122"/>
                <a:ea typeface="微软雅黑" panose="020B0503020204020204" pitchFamily="34" charset="-122"/>
              </a:rPr>
              <a:t>5.3 </a:t>
            </a:r>
            <a:r>
              <a:rPr lang="zh-CN" altLang="en-US" sz="4800" b="1" dirty="0">
                <a:latin typeface="微软雅黑" panose="020B0503020204020204" pitchFamily="34" charset="-122"/>
                <a:ea typeface="微软雅黑" panose="020B0503020204020204" pitchFamily="34" charset="-122"/>
              </a:rPr>
              <a:t>参数调优 </a:t>
            </a:r>
            <a:r>
              <a:rPr lang="en-US" altLang="zh-CN" sz="4800" b="1" dirty="0">
                <a:latin typeface="微软雅黑" panose="020B0503020204020204" pitchFamily="34" charset="-122"/>
                <a:ea typeface="微软雅黑" panose="020B0503020204020204" pitchFamily="34" charset="-122"/>
              </a:rPr>
              <a:t>- K</a:t>
            </a:r>
            <a:r>
              <a:rPr lang="zh-CN" altLang="en-US" sz="4800" b="1" dirty="0">
                <a:latin typeface="微软雅黑" panose="020B0503020204020204" pitchFamily="34" charset="-122"/>
                <a:ea typeface="微软雅黑" panose="020B0503020204020204" pitchFamily="34" charset="-122"/>
              </a:rPr>
              <a:t>折交叉验证 </a:t>
            </a:r>
            <a:r>
              <a:rPr lang="en-US" altLang="zh-CN" sz="4800" b="1" dirty="0">
                <a:latin typeface="微软雅黑" panose="020B0503020204020204" pitchFamily="34" charset="-122"/>
                <a:ea typeface="微软雅黑" panose="020B0503020204020204" pitchFamily="34" charset="-122"/>
              </a:rPr>
              <a:t>&amp; </a:t>
            </a:r>
            <a:endParaRPr lang="en-US" altLang="zh-CN" sz="4800" b="1" dirty="0" smtClean="0">
              <a:latin typeface="微软雅黑" panose="020B0503020204020204" pitchFamily="34" charset="-122"/>
              <a:ea typeface="微软雅黑" panose="020B0503020204020204" pitchFamily="34" charset="-122"/>
            </a:endParaRPr>
          </a:p>
          <a:p>
            <a:pPr algn="ctr"/>
            <a:r>
              <a:rPr lang="en-US" altLang="zh-CN" sz="4800" b="1" dirty="0" err="1" smtClean="0">
                <a:latin typeface="微软雅黑" panose="020B0503020204020204" pitchFamily="34" charset="-122"/>
                <a:ea typeface="微软雅黑" panose="020B0503020204020204" pitchFamily="34" charset="-122"/>
              </a:rPr>
              <a:t>GridSearch</a:t>
            </a:r>
            <a:r>
              <a:rPr lang="zh-CN" altLang="en-US" sz="4800" b="1" dirty="0">
                <a:latin typeface="微软雅黑" panose="020B0503020204020204" pitchFamily="34" charset="-122"/>
                <a:ea typeface="微软雅黑" panose="020B0503020204020204" pitchFamily="34" charset="-122"/>
              </a:rPr>
              <a:t>网格搜索</a:t>
            </a:r>
            <a:endParaRPr lang="zh-CN" altLang="en-US" sz="4800" dirty="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400" y="2053021"/>
            <a:ext cx="8331200" cy="455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1666963"/>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138" y="352140"/>
            <a:ext cx="8723724" cy="1569660"/>
          </a:xfrm>
          <a:prstGeom prst="rect">
            <a:avLst/>
          </a:prstGeom>
        </p:spPr>
        <p:txBody>
          <a:bodyPr wrap="square">
            <a:spAutoFit/>
          </a:bodyPr>
          <a:lstStyle/>
          <a:p>
            <a:pPr algn="ctr"/>
            <a:r>
              <a:rPr lang="en-US" altLang="zh-CN" sz="4800" b="1" dirty="0">
                <a:latin typeface="微软雅黑" panose="020B0503020204020204" pitchFamily="34" charset="-122"/>
                <a:ea typeface="微软雅黑" panose="020B0503020204020204" pitchFamily="34" charset="-122"/>
              </a:rPr>
              <a:t>5.3 </a:t>
            </a:r>
            <a:r>
              <a:rPr lang="zh-CN" altLang="en-US" sz="4800" b="1" dirty="0">
                <a:latin typeface="微软雅黑" panose="020B0503020204020204" pitchFamily="34" charset="-122"/>
                <a:ea typeface="微软雅黑" panose="020B0503020204020204" pitchFamily="34" charset="-122"/>
              </a:rPr>
              <a:t>参数调优 </a:t>
            </a:r>
            <a:r>
              <a:rPr lang="en-US" altLang="zh-CN" sz="4800" b="1" dirty="0">
                <a:latin typeface="微软雅黑" panose="020B0503020204020204" pitchFamily="34" charset="-122"/>
                <a:ea typeface="微软雅黑" panose="020B0503020204020204" pitchFamily="34" charset="-122"/>
              </a:rPr>
              <a:t>- K</a:t>
            </a:r>
            <a:r>
              <a:rPr lang="zh-CN" altLang="en-US" sz="4800" b="1" dirty="0">
                <a:latin typeface="微软雅黑" panose="020B0503020204020204" pitchFamily="34" charset="-122"/>
                <a:ea typeface="微软雅黑" panose="020B0503020204020204" pitchFamily="34" charset="-122"/>
              </a:rPr>
              <a:t>折交叉验证 </a:t>
            </a:r>
            <a:r>
              <a:rPr lang="en-US" altLang="zh-CN" sz="4800" b="1" dirty="0">
                <a:latin typeface="微软雅黑" panose="020B0503020204020204" pitchFamily="34" charset="-122"/>
                <a:ea typeface="微软雅黑" panose="020B0503020204020204" pitchFamily="34" charset="-122"/>
              </a:rPr>
              <a:t>&amp; </a:t>
            </a:r>
            <a:endParaRPr lang="en-US" altLang="zh-CN" sz="4800" b="1" dirty="0" smtClean="0">
              <a:latin typeface="微软雅黑" panose="020B0503020204020204" pitchFamily="34" charset="-122"/>
              <a:ea typeface="微软雅黑" panose="020B0503020204020204" pitchFamily="34" charset="-122"/>
            </a:endParaRPr>
          </a:p>
          <a:p>
            <a:pPr algn="ctr"/>
            <a:r>
              <a:rPr lang="en-US" altLang="zh-CN" sz="4800" b="1" dirty="0" err="1" smtClean="0">
                <a:latin typeface="微软雅黑" panose="020B0503020204020204" pitchFamily="34" charset="-122"/>
                <a:ea typeface="微软雅黑" panose="020B0503020204020204" pitchFamily="34" charset="-122"/>
              </a:rPr>
              <a:t>GridSearch</a:t>
            </a:r>
            <a:r>
              <a:rPr lang="zh-CN" altLang="en-US" sz="4800" b="1" dirty="0">
                <a:latin typeface="微软雅黑" panose="020B0503020204020204" pitchFamily="34" charset="-122"/>
                <a:ea typeface="微软雅黑" panose="020B0503020204020204" pitchFamily="34" charset="-122"/>
              </a:rPr>
              <a:t>网格搜索</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2160673"/>
            <a:ext cx="10065657" cy="415498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5.3.2 </a:t>
            </a:r>
            <a:r>
              <a:rPr lang="en-US" altLang="zh-CN" sz="2400" b="1" dirty="0" err="1">
                <a:latin typeface="微软雅黑" panose="020B0503020204020204" pitchFamily="34" charset="-122"/>
                <a:ea typeface="微软雅黑" panose="020B0503020204020204" pitchFamily="34" charset="-122"/>
              </a:rPr>
              <a:t>GridSearch</a:t>
            </a:r>
            <a:r>
              <a:rPr lang="zh-CN" altLang="en-US" sz="2400" b="1" dirty="0">
                <a:latin typeface="微软雅黑" panose="020B0503020204020204" pitchFamily="34" charset="-122"/>
                <a:ea typeface="微软雅黑" panose="020B0503020204020204" pitchFamily="34" charset="-122"/>
              </a:rPr>
              <a:t>网格</a:t>
            </a:r>
            <a:r>
              <a:rPr lang="zh-CN" altLang="en-US" sz="2400" b="1" dirty="0" smtClean="0">
                <a:latin typeface="微软雅黑" panose="020B0503020204020204" pitchFamily="34" charset="-122"/>
                <a:ea typeface="微软雅黑" panose="020B0503020204020204" pitchFamily="34" charset="-122"/>
              </a:rPr>
              <a:t>搜索</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注意点</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：多参数调优和分别单参数调优的区别</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多参数调优和单参数分别调优是有区别的，比如有的读者为了省事，对上面的</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个参数进行</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次单独的单参数调优，然后将结果汇总，这样的做法其实是不严谨的</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以上</a:t>
            </a:r>
            <a:r>
              <a:rPr lang="zh-CN" altLang="en-US" sz="2400" dirty="0">
                <a:latin typeface="微软雅黑" panose="020B0503020204020204" pitchFamily="34" charset="-122"/>
                <a:ea typeface="微软雅黑" panose="020B0503020204020204" pitchFamily="34" charset="-122"/>
              </a:rPr>
              <a:t>面的代码示例来说，使用多参数调优时，它是</a:t>
            </a:r>
            <a:r>
              <a:rPr lang="en-US" altLang="zh-CN" sz="2400" dirty="0">
                <a:latin typeface="微软雅黑" panose="020B0503020204020204" pitchFamily="34" charset="-122"/>
                <a:ea typeface="微软雅黑" panose="020B0503020204020204" pitchFamily="34" charset="-122"/>
              </a:rPr>
              <a:t>5*2*6=60</a:t>
            </a:r>
            <a:r>
              <a:rPr lang="zh-CN" altLang="en-US" sz="2400" dirty="0">
                <a:latin typeface="微软雅黑" panose="020B0503020204020204" pitchFamily="34" charset="-122"/>
                <a:ea typeface="微软雅黑" panose="020B0503020204020204" pitchFamily="34" charset="-122"/>
              </a:rPr>
              <a:t>种组合可能，而如果是进行</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次单参数调优，则只是</a:t>
            </a:r>
            <a:r>
              <a:rPr lang="en-US" altLang="zh-CN" sz="2400" dirty="0">
                <a:latin typeface="微软雅黑" panose="020B0503020204020204" pitchFamily="34" charset="-122"/>
                <a:ea typeface="微软雅黑" panose="020B0503020204020204" pitchFamily="34" charset="-122"/>
              </a:rPr>
              <a:t>5+2+6=13</a:t>
            </a:r>
            <a:r>
              <a:rPr lang="zh-CN" altLang="en-US" sz="2400" dirty="0">
                <a:latin typeface="微软雅黑" panose="020B0503020204020204" pitchFamily="34" charset="-122"/>
                <a:ea typeface="微软雅黑" panose="020B0503020204020204" pitchFamily="34" charset="-122"/>
              </a:rPr>
              <a:t>种组合可能。</a:t>
            </a: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因此</a:t>
            </a:r>
            <a:r>
              <a:rPr lang="zh-CN" altLang="en-US" sz="2400" dirty="0">
                <a:latin typeface="微软雅黑" panose="020B0503020204020204" pitchFamily="34" charset="-122"/>
                <a:ea typeface="微软雅黑" panose="020B0503020204020204" pitchFamily="34" charset="-122"/>
              </a:rPr>
              <a:t>，如果只需要调节一个参数，那么可以使用单参数调优，如果需要调节多个参数，则推荐使用多参数调优</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77366776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138" y="352140"/>
            <a:ext cx="8723724" cy="1569660"/>
          </a:xfrm>
          <a:prstGeom prst="rect">
            <a:avLst/>
          </a:prstGeom>
        </p:spPr>
        <p:txBody>
          <a:bodyPr wrap="square">
            <a:spAutoFit/>
          </a:bodyPr>
          <a:lstStyle/>
          <a:p>
            <a:pPr algn="ctr"/>
            <a:r>
              <a:rPr lang="en-US" altLang="zh-CN" sz="4800" b="1" dirty="0">
                <a:latin typeface="微软雅黑" panose="020B0503020204020204" pitchFamily="34" charset="-122"/>
                <a:ea typeface="微软雅黑" panose="020B0503020204020204" pitchFamily="34" charset="-122"/>
              </a:rPr>
              <a:t>5.3 </a:t>
            </a:r>
            <a:r>
              <a:rPr lang="zh-CN" altLang="en-US" sz="4800" b="1" dirty="0">
                <a:latin typeface="微软雅黑" panose="020B0503020204020204" pitchFamily="34" charset="-122"/>
                <a:ea typeface="微软雅黑" panose="020B0503020204020204" pitchFamily="34" charset="-122"/>
              </a:rPr>
              <a:t>参数调优 </a:t>
            </a:r>
            <a:r>
              <a:rPr lang="en-US" altLang="zh-CN" sz="4800" b="1" dirty="0">
                <a:latin typeface="微软雅黑" panose="020B0503020204020204" pitchFamily="34" charset="-122"/>
                <a:ea typeface="微软雅黑" panose="020B0503020204020204" pitchFamily="34" charset="-122"/>
              </a:rPr>
              <a:t>- K</a:t>
            </a:r>
            <a:r>
              <a:rPr lang="zh-CN" altLang="en-US" sz="4800" b="1" dirty="0">
                <a:latin typeface="微软雅黑" panose="020B0503020204020204" pitchFamily="34" charset="-122"/>
                <a:ea typeface="微软雅黑" panose="020B0503020204020204" pitchFamily="34" charset="-122"/>
              </a:rPr>
              <a:t>折交叉验证 </a:t>
            </a:r>
            <a:r>
              <a:rPr lang="en-US" altLang="zh-CN" sz="4800" b="1" dirty="0">
                <a:latin typeface="微软雅黑" panose="020B0503020204020204" pitchFamily="34" charset="-122"/>
                <a:ea typeface="微软雅黑" panose="020B0503020204020204" pitchFamily="34" charset="-122"/>
              </a:rPr>
              <a:t>&amp; </a:t>
            </a:r>
            <a:endParaRPr lang="en-US" altLang="zh-CN" sz="4800" b="1" dirty="0" smtClean="0">
              <a:latin typeface="微软雅黑" panose="020B0503020204020204" pitchFamily="34" charset="-122"/>
              <a:ea typeface="微软雅黑" panose="020B0503020204020204" pitchFamily="34" charset="-122"/>
            </a:endParaRPr>
          </a:p>
          <a:p>
            <a:pPr algn="ctr"/>
            <a:r>
              <a:rPr lang="en-US" altLang="zh-CN" sz="4800" b="1" dirty="0" err="1" smtClean="0">
                <a:latin typeface="微软雅黑" panose="020B0503020204020204" pitchFamily="34" charset="-122"/>
                <a:ea typeface="微软雅黑" panose="020B0503020204020204" pitchFamily="34" charset="-122"/>
              </a:rPr>
              <a:t>GridSearch</a:t>
            </a:r>
            <a:r>
              <a:rPr lang="zh-CN" altLang="en-US" sz="4800" b="1" dirty="0">
                <a:latin typeface="微软雅黑" panose="020B0503020204020204" pitchFamily="34" charset="-122"/>
                <a:ea typeface="微软雅黑" panose="020B0503020204020204" pitchFamily="34" charset="-122"/>
              </a:rPr>
              <a:t>网格搜索</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2160673"/>
            <a:ext cx="10065657" cy="4524315"/>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rPr>
              <a:t>补充知识点</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：分类决策树模型的超参数</a:t>
            </a:r>
          </a:p>
          <a:p>
            <a:r>
              <a:rPr lang="en-US" altLang="zh-CN" sz="2400" b="1" dirty="0" smtClean="0">
                <a:latin typeface="微软雅黑" panose="020B0503020204020204" pitchFamily="34" charset="-122"/>
                <a:ea typeface="微软雅黑" panose="020B0503020204020204" pitchFamily="34" charset="-122"/>
              </a:rPr>
              <a:t>criterion</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特征选择标准，取值为</a:t>
            </a:r>
            <a:r>
              <a:rPr lang="en-US" altLang="zh-CN" sz="2400" dirty="0">
                <a:latin typeface="微软雅黑" panose="020B0503020204020204" pitchFamily="34" charset="-122"/>
                <a:ea typeface="微软雅黑" panose="020B0503020204020204" pitchFamily="34" charset="-122"/>
              </a:rPr>
              <a:t>"entropy"</a:t>
            </a:r>
            <a:r>
              <a:rPr lang="zh-CN" altLang="en-US" sz="2400" dirty="0">
                <a:latin typeface="微软雅黑" panose="020B0503020204020204" pitchFamily="34" charset="-122"/>
                <a:ea typeface="微软雅黑" panose="020B0503020204020204" pitchFamily="34" charset="-122"/>
              </a:rPr>
              <a:t>信息熵和</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gini</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基尼系数，默认选择</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gini</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p>
          <a:p>
            <a:r>
              <a:rPr lang="en-US" altLang="zh-CN" sz="2400" b="1" dirty="0" smtClean="0">
                <a:latin typeface="微软雅黑" panose="020B0503020204020204" pitchFamily="34" charset="-122"/>
                <a:ea typeface="微软雅黑" panose="020B0503020204020204" pitchFamily="34" charset="-122"/>
              </a:rPr>
              <a:t>splitter</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取值为</a:t>
            </a:r>
            <a:r>
              <a:rPr lang="en-US" altLang="zh-CN" sz="2400" dirty="0">
                <a:latin typeface="微软雅黑" panose="020B0503020204020204" pitchFamily="34" charset="-122"/>
                <a:ea typeface="微软雅黑" panose="020B0503020204020204" pitchFamily="34" charset="-122"/>
              </a:rPr>
              <a:t>"best"</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"random"</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"best"</a:t>
            </a:r>
            <a:r>
              <a:rPr lang="zh-CN" altLang="en-US" sz="2400" dirty="0">
                <a:latin typeface="微软雅黑" panose="020B0503020204020204" pitchFamily="34" charset="-122"/>
                <a:ea typeface="微软雅黑" panose="020B0503020204020204" pitchFamily="34" charset="-122"/>
              </a:rPr>
              <a:t>在特征的所有划分点中找出最优的划分点，适合样本量不大的情况，</a:t>
            </a:r>
            <a:r>
              <a:rPr lang="en-US" altLang="zh-CN" sz="2400" dirty="0">
                <a:latin typeface="微软雅黑" panose="020B0503020204020204" pitchFamily="34" charset="-122"/>
                <a:ea typeface="微软雅黑" panose="020B0503020204020204" pitchFamily="34" charset="-122"/>
              </a:rPr>
              <a:t>"random"</a:t>
            </a:r>
            <a:r>
              <a:rPr lang="zh-CN" altLang="en-US" sz="2400" dirty="0">
                <a:latin typeface="微软雅黑" panose="020B0503020204020204" pitchFamily="34" charset="-122"/>
                <a:ea typeface="微软雅黑" panose="020B0503020204020204" pitchFamily="34" charset="-122"/>
              </a:rPr>
              <a:t>随机地在部分划分点中找局部最优的划分点，适合样本量非常大的情况，默认选择</a:t>
            </a:r>
            <a:r>
              <a:rPr lang="en-US" altLang="zh-CN" sz="2400" dirty="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best"</a:t>
            </a:r>
            <a:r>
              <a:rPr lang="zh-CN" altLang="en-US" sz="2400" dirty="0" smtClean="0">
                <a:latin typeface="微软雅黑" panose="020B0503020204020204" pitchFamily="34" charset="-122"/>
                <a:ea typeface="微软雅黑" panose="020B0503020204020204" pitchFamily="34" charset="-122"/>
              </a:rPr>
              <a:t>。</a:t>
            </a:r>
          </a:p>
          <a:p>
            <a:r>
              <a:rPr lang="en-US" altLang="zh-CN" sz="2400" b="1" dirty="0" err="1" smtClean="0">
                <a:latin typeface="微软雅黑" panose="020B0503020204020204" pitchFamily="34" charset="-122"/>
                <a:ea typeface="微软雅黑" panose="020B0503020204020204" pitchFamily="34" charset="-122"/>
              </a:rPr>
              <a:t>max_depth</a:t>
            </a:r>
            <a:r>
              <a:rPr lang="zh-CN" altLang="en-US" sz="2400" b="1"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决策树最大深度，取值为</a:t>
            </a:r>
            <a:r>
              <a:rPr lang="en-US" altLang="zh-CN" sz="2400" dirty="0" err="1" smtClean="0">
                <a:latin typeface="微软雅黑" panose="020B0503020204020204" pitchFamily="34" charset="-122"/>
                <a:ea typeface="微软雅黑" panose="020B0503020204020204" pitchFamily="34" charset="-122"/>
              </a:rPr>
              <a:t>int</a:t>
            </a:r>
            <a:r>
              <a:rPr lang="zh-CN" altLang="en-US" sz="2400" dirty="0" smtClean="0">
                <a:latin typeface="微软雅黑" panose="020B0503020204020204" pitchFamily="34" charset="-122"/>
                <a:ea typeface="微软雅黑" panose="020B0503020204020204" pitchFamily="34" charset="-122"/>
              </a:rPr>
              <a:t>或</a:t>
            </a:r>
            <a:r>
              <a:rPr lang="en-US" altLang="zh-CN" sz="2400" dirty="0" smtClean="0">
                <a:latin typeface="微软雅黑" panose="020B0503020204020204" pitchFamily="34" charset="-122"/>
                <a:ea typeface="微软雅黑" panose="020B0503020204020204" pitchFamily="34" charset="-122"/>
              </a:rPr>
              <a:t>None</a:t>
            </a:r>
            <a:r>
              <a:rPr lang="zh-CN" altLang="en-US" sz="2400" dirty="0" smtClean="0">
                <a:latin typeface="微软雅黑" panose="020B0503020204020204" pitchFamily="34" charset="-122"/>
                <a:ea typeface="微软雅黑" panose="020B0503020204020204" pitchFamily="34" charset="-122"/>
              </a:rPr>
              <a:t>，一般数据或特征比较少的时候可以不设置，如果数据或特征比较多时，可以设置最大深度进行限制。默认取‘</a:t>
            </a:r>
            <a:r>
              <a:rPr lang="en-US" altLang="zh-CN" sz="2400" dirty="0" smtClean="0">
                <a:latin typeface="微软雅黑" panose="020B0503020204020204" pitchFamily="34" charset="-122"/>
                <a:ea typeface="微软雅黑" panose="020B0503020204020204" pitchFamily="34" charset="-122"/>
              </a:rPr>
              <a:t>None’</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err="1">
                <a:latin typeface="微软雅黑" panose="020B0503020204020204" pitchFamily="34" charset="-122"/>
                <a:ea typeface="微软雅黑" panose="020B0503020204020204" pitchFamily="34" charset="-122"/>
              </a:rPr>
              <a:t>min_samples_split</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子节点往下划分所需的最小样本数，默认取</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，如果子节点中的样本数小于该值则停止分裂。</a:t>
            </a:r>
            <a:endParaRPr lang="zh-CN" altLang="en-US" sz="2400" b="1"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926787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138" y="352140"/>
            <a:ext cx="8723724" cy="1569660"/>
          </a:xfrm>
          <a:prstGeom prst="rect">
            <a:avLst/>
          </a:prstGeom>
        </p:spPr>
        <p:txBody>
          <a:bodyPr wrap="square">
            <a:spAutoFit/>
          </a:bodyPr>
          <a:lstStyle/>
          <a:p>
            <a:pPr algn="ctr"/>
            <a:r>
              <a:rPr lang="en-US" altLang="zh-CN" sz="4800" b="1" dirty="0">
                <a:latin typeface="微软雅黑" panose="020B0503020204020204" pitchFamily="34" charset="-122"/>
                <a:ea typeface="微软雅黑" panose="020B0503020204020204" pitchFamily="34" charset="-122"/>
              </a:rPr>
              <a:t>5.3 </a:t>
            </a:r>
            <a:r>
              <a:rPr lang="zh-CN" altLang="en-US" sz="4800" b="1" dirty="0">
                <a:latin typeface="微软雅黑" panose="020B0503020204020204" pitchFamily="34" charset="-122"/>
                <a:ea typeface="微软雅黑" panose="020B0503020204020204" pitchFamily="34" charset="-122"/>
              </a:rPr>
              <a:t>参数调优 </a:t>
            </a:r>
            <a:r>
              <a:rPr lang="en-US" altLang="zh-CN" sz="4800" b="1" dirty="0">
                <a:latin typeface="微软雅黑" panose="020B0503020204020204" pitchFamily="34" charset="-122"/>
                <a:ea typeface="微软雅黑" panose="020B0503020204020204" pitchFamily="34" charset="-122"/>
              </a:rPr>
              <a:t>- K</a:t>
            </a:r>
            <a:r>
              <a:rPr lang="zh-CN" altLang="en-US" sz="4800" b="1" dirty="0">
                <a:latin typeface="微软雅黑" panose="020B0503020204020204" pitchFamily="34" charset="-122"/>
                <a:ea typeface="微软雅黑" panose="020B0503020204020204" pitchFamily="34" charset="-122"/>
              </a:rPr>
              <a:t>折交叉验证 </a:t>
            </a:r>
            <a:r>
              <a:rPr lang="en-US" altLang="zh-CN" sz="4800" b="1" dirty="0">
                <a:latin typeface="微软雅黑" panose="020B0503020204020204" pitchFamily="34" charset="-122"/>
                <a:ea typeface="微软雅黑" panose="020B0503020204020204" pitchFamily="34" charset="-122"/>
              </a:rPr>
              <a:t>&amp; </a:t>
            </a:r>
            <a:endParaRPr lang="en-US" altLang="zh-CN" sz="4800" b="1" dirty="0" smtClean="0">
              <a:latin typeface="微软雅黑" panose="020B0503020204020204" pitchFamily="34" charset="-122"/>
              <a:ea typeface="微软雅黑" panose="020B0503020204020204" pitchFamily="34" charset="-122"/>
            </a:endParaRPr>
          </a:p>
          <a:p>
            <a:pPr algn="ctr"/>
            <a:r>
              <a:rPr lang="en-US" altLang="zh-CN" sz="4800" b="1" dirty="0" err="1" smtClean="0">
                <a:latin typeface="微软雅黑" panose="020B0503020204020204" pitchFamily="34" charset="-122"/>
                <a:ea typeface="微软雅黑" panose="020B0503020204020204" pitchFamily="34" charset="-122"/>
              </a:rPr>
              <a:t>GridSearch</a:t>
            </a:r>
            <a:r>
              <a:rPr lang="zh-CN" altLang="en-US" sz="4800" b="1" dirty="0">
                <a:latin typeface="微软雅黑" panose="020B0503020204020204" pitchFamily="34" charset="-122"/>
                <a:ea typeface="微软雅黑" panose="020B0503020204020204" pitchFamily="34" charset="-122"/>
              </a:rPr>
              <a:t>网格搜索</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1063172" y="2160673"/>
            <a:ext cx="10065657" cy="4154984"/>
          </a:xfrm>
          <a:prstGeom prst="rect">
            <a:avLst/>
          </a:prstGeom>
        </p:spPr>
        <p:txBody>
          <a:bodyPr wrap="square">
            <a:spAutoFit/>
          </a:bodyPr>
          <a:lstStyle/>
          <a:p>
            <a:r>
              <a:rPr lang="en-US" altLang="zh-CN" sz="2400" b="1" dirty="0" err="1" smtClean="0">
                <a:latin typeface="微软雅黑" panose="020B0503020204020204" pitchFamily="34" charset="-122"/>
                <a:ea typeface="微软雅黑" panose="020B0503020204020204" pitchFamily="34" charset="-122"/>
              </a:rPr>
              <a:t>min_samples_leaf</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叶子节点的最少样本数，默认取</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，如果小于该数值，该叶子节点会和兄弟节点一起被剪枝（即剔除该叶子节点和其兄弟节点，并停止分裂）</a:t>
            </a:r>
            <a:r>
              <a:rPr lang="zh-CN" altLang="en-US" sz="2400" dirty="0" smtClean="0">
                <a:latin typeface="微软雅黑" panose="020B0503020204020204" pitchFamily="34" charset="-122"/>
                <a:ea typeface="微软雅黑" panose="020B0503020204020204" pitchFamily="34" charset="-122"/>
              </a:rPr>
              <a:t>。</a:t>
            </a:r>
            <a:endParaRPr lang="zh-CN" altLang="en-US" sz="2400" b="1" dirty="0">
              <a:latin typeface="微软雅黑" panose="020B0503020204020204" pitchFamily="34" charset="-122"/>
              <a:ea typeface="微软雅黑" panose="020B0503020204020204" pitchFamily="34" charset="-122"/>
            </a:endParaRPr>
          </a:p>
          <a:p>
            <a:r>
              <a:rPr lang="en-US" altLang="zh-CN" sz="2400" b="1" dirty="0" err="1" smtClean="0">
                <a:latin typeface="微软雅黑" panose="020B0503020204020204" pitchFamily="34" charset="-122"/>
                <a:ea typeface="微软雅黑" panose="020B0503020204020204" pitchFamily="34" charset="-122"/>
              </a:rPr>
              <a:t>min_weight_fraction_leaf</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叶子节点最小的样本权重和，默认取</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，即不考虑权重问题，如果小于该数值，该叶子节点会和兄弟节点一起被剪枝（即剔除该叶子节点和其兄弟节点，并停止分裂）。如果较多样本有缺失值或者样本的分布类别偏差很大，则需考虑样本权重问题。</a:t>
            </a:r>
          </a:p>
          <a:p>
            <a:r>
              <a:rPr lang="en-US" altLang="zh-CN" sz="2400" b="1" dirty="0" err="1" smtClean="0">
                <a:latin typeface="微软雅黑" panose="020B0503020204020204" pitchFamily="34" charset="-122"/>
                <a:ea typeface="微软雅黑" panose="020B0503020204020204" pitchFamily="34" charset="-122"/>
              </a:rPr>
              <a:t>max_features</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在划分节点时所考虑的特征值数量的最大值，默认取</a:t>
            </a:r>
            <a:r>
              <a:rPr lang="en-US" altLang="zh-CN" sz="2400" dirty="0">
                <a:latin typeface="微软雅黑" panose="020B0503020204020204" pitchFamily="34" charset="-122"/>
                <a:ea typeface="微软雅黑" panose="020B0503020204020204" pitchFamily="34" charset="-122"/>
              </a:rPr>
              <a:t>None</a:t>
            </a:r>
            <a:r>
              <a:rPr lang="zh-CN" altLang="en-US" sz="2400" dirty="0">
                <a:latin typeface="微软雅黑" panose="020B0503020204020204" pitchFamily="34" charset="-122"/>
                <a:ea typeface="微软雅黑" panose="020B0503020204020204" pitchFamily="34" charset="-122"/>
              </a:rPr>
              <a:t>，可以传入</a:t>
            </a:r>
            <a:r>
              <a:rPr lang="en-US" altLang="zh-CN" sz="2400" dirty="0" err="1">
                <a:latin typeface="微软雅黑" panose="020B0503020204020204" pitchFamily="34" charset="-122"/>
                <a:ea typeface="微软雅黑" panose="020B0503020204020204" pitchFamily="34" charset="-122"/>
              </a:rPr>
              <a:t>int</a:t>
            </a:r>
            <a:r>
              <a:rPr lang="zh-CN" altLang="en-US" sz="2400" dirty="0">
                <a:latin typeface="微软雅黑" panose="020B0503020204020204" pitchFamily="34" charset="-122"/>
                <a:ea typeface="微软雅黑" panose="020B0503020204020204" pitchFamily="34" charset="-122"/>
              </a:rPr>
              <a:t>型或</a:t>
            </a:r>
            <a:r>
              <a:rPr lang="en-US" altLang="zh-CN" sz="2400" dirty="0">
                <a:latin typeface="微软雅黑" panose="020B0503020204020204" pitchFamily="34" charset="-122"/>
                <a:ea typeface="微软雅黑" panose="020B0503020204020204" pitchFamily="34" charset="-122"/>
              </a:rPr>
              <a:t>float</a:t>
            </a:r>
            <a:r>
              <a:rPr lang="zh-CN" altLang="en-US" sz="2400" dirty="0">
                <a:latin typeface="微软雅黑" panose="020B0503020204020204" pitchFamily="34" charset="-122"/>
                <a:ea typeface="微软雅黑" panose="020B0503020204020204" pitchFamily="34" charset="-122"/>
              </a:rPr>
              <a:t>型数据。如果是</a:t>
            </a:r>
            <a:r>
              <a:rPr lang="en-US" altLang="zh-CN" sz="2400" dirty="0">
                <a:latin typeface="微软雅黑" panose="020B0503020204020204" pitchFamily="34" charset="-122"/>
                <a:ea typeface="微软雅黑" panose="020B0503020204020204" pitchFamily="34" charset="-122"/>
              </a:rPr>
              <a:t>float</a:t>
            </a:r>
            <a:r>
              <a:rPr lang="zh-CN" altLang="en-US" sz="2400" dirty="0">
                <a:latin typeface="微软雅黑" panose="020B0503020204020204" pitchFamily="34" charset="-122"/>
                <a:ea typeface="微软雅黑" panose="020B0503020204020204" pitchFamily="34" charset="-122"/>
              </a:rPr>
              <a:t>型数据，表示百分数</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err="1">
                <a:latin typeface="微软雅黑" panose="020B0503020204020204" pitchFamily="34" charset="-122"/>
                <a:ea typeface="微软雅黑" panose="020B0503020204020204" pitchFamily="34" charset="-122"/>
              </a:rPr>
              <a:t>max_leaf_nodes</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最大叶子节点数，默认取</a:t>
            </a:r>
            <a:r>
              <a:rPr lang="en-US" altLang="zh-CN" sz="2400" dirty="0">
                <a:latin typeface="微软雅黑" panose="020B0503020204020204" pitchFamily="34" charset="-122"/>
                <a:ea typeface="微软雅黑" panose="020B0503020204020204" pitchFamily="34" charset="-122"/>
              </a:rPr>
              <a:t>None</a:t>
            </a:r>
            <a:r>
              <a:rPr lang="zh-CN" altLang="en-US" sz="2400" dirty="0">
                <a:latin typeface="微软雅黑" panose="020B0503020204020204" pitchFamily="34" charset="-122"/>
                <a:ea typeface="微软雅黑" panose="020B0503020204020204" pitchFamily="34" charset="-122"/>
              </a:rPr>
              <a:t>，可以传入</a:t>
            </a:r>
            <a:r>
              <a:rPr lang="en-US" altLang="zh-CN" sz="2400" dirty="0" err="1">
                <a:latin typeface="微软雅黑" panose="020B0503020204020204" pitchFamily="34" charset="-122"/>
                <a:ea typeface="微软雅黑" panose="020B0503020204020204" pitchFamily="34" charset="-122"/>
              </a:rPr>
              <a:t>int</a:t>
            </a:r>
            <a:r>
              <a:rPr lang="zh-CN" altLang="en-US" sz="2400" dirty="0">
                <a:latin typeface="微软雅黑" panose="020B0503020204020204" pitchFamily="34" charset="-122"/>
                <a:ea typeface="微软雅黑" panose="020B0503020204020204" pitchFamily="34" charset="-122"/>
              </a:rPr>
              <a:t>型数据。</a:t>
            </a:r>
          </a:p>
          <a:p>
            <a:endParaRPr lang="zh-CN" altLang="en-US" sz="2400" dirty="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1343977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138" y="352140"/>
            <a:ext cx="8723724" cy="1569660"/>
          </a:xfrm>
          <a:prstGeom prst="rect">
            <a:avLst/>
          </a:prstGeom>
        </p:spPr>
        <p:txBody>
          <a:bodyPr wrap="square">
            <a:spAutoFit/>
          </a:bodyPr>
          <a:lstStyle/>
          <a:p>
            <a:pPr algn="ctr"/>
            <a:r>
              <a:rPr lang="en-US" altLang="zh-CN" sz="4800" b="1" dirty="0">
                <a:latin typeface="微软雅黑" panose="020B0503020204020204" pitchFamily="34" charset="-122"/>
                <a:ea typeface="微软雅黑" panose="020B0503020204020204" pitchFamily="34" charset="-122"/>
              </a:rPr>
              <a:t>5.3 </a:t>
            </a:r>
            <a:r>
              <a:rPr lang="zh-CN" altLang="en-US" sz="4800" b="1" dirty="0">
                <a:latin typeface="微软雅黑" panose="020B0503020204020204" pitchFamily="34" charset="-122"/>
                <a:ea typeface="微软雅黑" panose="020B0503020204020204" pitchFamily="34" charset="-122"/>
              </a:rPr>
              <a:t>参数调优 </a:t>
            </a:r>
            <a:r>
              <a:rPr lang="en-US" altLang="zh-CN" sz="4800" b="1" dirty="0">
                <a:latin typeface="微软雅黑" panose="020B0503020204020204" pitchFamily="34" charset="-122"/>
                <a:ea typeface="微软雅黑" panose="020B0503020204020204" pitchFamily="34" charset="-122"/>
              </a:rPr>
              <a:t>- K</a:t>
            </a:r>
            <a:r>
              <a:rPr lang="zh-CN" altLang="en-US" sz="4800" b="1" dirty="0">
                <a:latin typeface="微软雅黑" panose="020B0503020204020204" pitchFamily="34" charset="-122"/>
                <a:ea typeface="微软雅黑" panose="020B0503020204020204" pitchFamily="34" charset="-122"/>
              </a:rPr>
              <a:t>折交叉验证 </a:t>
            </a:r>
            <a:r>
              <a:rPr lang="en-US" altLang="zh-CN" sz="4800" b="1" dirty="0">
                <a:latin typeface="微软雅黑" panose="020B0503020204020204" pitchFamily="34" charset="-122"/>
                <a:ea typeface="微软雅黑" panose="020B0503020204020204" pitchFamily="34" charset="-122"/>
              </a:rPr>
              <a:t>&amp; </a:t>
            </a:r>
            <a:endParaRPr lang="en-US" altLang="zh-CN" sz="4800" b="1" dirty="0" smtClean="0">
              <a:latin typeface="微软雅黑" panose="020B0503020204020204" pitchFamily="34" charset="-122"/>
              <a:ea typeface="微软雅黑" panose="020B0503020204020204" pitchFamily="34" charset="-122"/>
            </a:endParaRPr>
          </a:p>
          <a:p>
            <a:pPr algn="ctr"/>
            <a:r>
              <a:rPr lang="en-US" altLang="zh-CN" sz="4800" b="1" dirty="0" err="1" smtClean="0">
                <a:latin typeface="微软雅黑" panose="020B0503020204020204" pitchFamily="34" charset="-122"/>
                <a:ea typeface="微软雅黑" panose="020B0503020204020204" pitchFamily="34" charset="-122"/>
              </a:rPr>
              <a:t>GridSearch</a:t>
            </a:r>
            <a:r>
              <a:rPr lang="zh-CN" altLang="en-US" sz="4800" b="1" dirty="0">
                <a:latin typeface="微软雅黑" panose="020B0503020204020204" pitchFamily="34" charset="-122"/>
                <a:ea typeface="微软雅黑" panose="020B0503020204020204" pitchFamily="34" charset="-122"/>
              </a:rPr>
              <a:t>网格搜索</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14173" y="2160673"/>
            <a:ext cx="10363654" cy="4154984"/>
          </a:xfrm>
          <a:prstGeom prst="rect">
            <a:avLst/>
          </a:prstGeom>
        </p:spPr>
        <p:txBody>
          <a:bodyPr wrap="square">
            <a:spAutoFit/>
          </a:bodyPr>
          <a:lstStyle/>
          <a:p>
            <a:r>
              <a:rPr lang="en-US" altLang="zh-CN" sz="2400" b="1" dirty="0" err="1" smtClean="0">
                <a:latin typeface="微软雅黑" panose="020B0503020204020204" pitchFamily="34" charset="-122"/>
                <a:ea typeface="微软雅黑" panose="020B0503020204020204" pitchFamily="34" charset="-122"/>
              </a:rPr>
              <a:t>class_weight</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指定类别权重，默认取</a:t>
            </a:r>
            <a:r>
              <a:rPr lang="en-US" altLang="zh-CN" sz="2400" dirty="0">
                <a:latin typeface="微软雅黑" panose="020B0503020204020204" pitchFamily="34" charset="-122"/>
                <a:ea typeface="微软雅黑" panose="020B0503020204020204" pitchFamily="34" charset="-122"/>
              </a:rPr>
              <a:t>None</a:t>
            </a:r>
            <a:r>
              <a:rPr lang="zh-CN" altLang="en-US" sz="2400" dirty="0">
                <a:latin typeface="微软雅黑" panose="020B0503020204020204" pitchFamily="34" charset="-122"/>
                <a:ea typeface="微软雅黑" panose="020B0503020204020204" pitchFamily="34" charset="-122"/>
              </a:rPr>
              <a:t>，可以取</a:t>
            </a:r>
            <a:r>
              <a:rPr lang="en-US" altLang="zh-CN" sz="2400" dirty="0">
                <a:latin typeface="微软雅黑" panose="020B0503020204020204" pitchFamily="34" charset="-122"/>
                <a:ea typeface="微软雅黑" panose="020B0503020204020204" pitchFamily="34" charset="-122"/>
              </a:rPr>
              <a:t>"balanced"</a:t>
            </a:r>
            <a:r>
              <a:rPr lang="zh-CN" altLang="en-US" sz="2400" dirty="0">
                <a:latin typeface="微软雅黑" panose="020B0503020204020204" pitchFamily="34" charset="-122"/>
                <a:ea typeface="微软雅黑" panose="020B0503020204020204" pitchFamily="34" charset="-122"/>
              </a:rPr>
              <a:t>，代表样本量少的类别所对应的样本权重更高，也可以传入字典指定权重。该参数主要是为防止训练集某些类别的样本过多，导致训练的决策树过于偏向这些类别。除了此处指定</a:t>
            </a:r>
            <a:r>
              <a:rPr lang="en-US" altLang="zh-CN" sz="2400" dirty="0" err="1">
                <a:latin typeface="微软雅黑" panose="020B0503020204020204" pitchFamily="34" charset="-122"/>
                <a:ea typeface="微软雅黑" panose="020B0503020204020204" pitchFamily="34" charset="-122"/>
              </a:rPr>
              <a:t>class_weight</a:t>
            </a:r>
            <a:r>
              <a:rPr lang="zh-CN" altLang="en-US" sz="2400" dirty="0">
                <a:latin typeface="微软雅黑" panose="020B0503020204020204" pitchFamily="34" charset="-122"/>
                <a:ea typeface="微软雅黑" panose="020B0503020204020204" pitchFamily="34" charset="-122"/>
              </a:rPr>
              <a:t>，还可以使用过采样和欠采样的方法处理样本类别不平衡的问题，过采样和欠采样将在第十一章：数据预处理讲解</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r>
              <a:rPr lang="en-US" altLang="zh-CN" sz="2400" b="1" dirty="0" err="1" smtClean="0">
                <a:latin typeface="微软雅黑" panose="020B0503020204020204" pitchFamily="34" charset="-122"/>
                <a:ea typeface="微软雅黑" panose="020B0503020204020204" pitchFamily="34" charset="-122"/>
              </a:rPr>
              <a:t>random_state</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当数据量较大，或特征变量较多时，可能在某个节点划分时，会碰上两个特征变量的信息熵增益或者基尼系数减少量是一样的情况，那么此时决策树模型默认是随机从中选一个特征变量进行划分，这样可能会导致每次运行程序后生成的决策树不太一致。如果设定</a:t>
            </a:r>
            <a:r>
              <a:rPr lang="en-US" altLang="zh-CN" sz="2400" dirty="0" err="1">
                <a:latin typeface="微软雅黑" panose="020B0503020204020204" pitchFamily="34" charset="-122"/>
                <a:ea typeface="微软雅黑" panose="020B0503020204020204" pitchFamily="34" charset="-122"/>
              </a:rPr>
              <a:t>random_state</a:t>
            </a:r>
            <a:r>
              <a:rPr lang="zh-CN" altLang="en-US" sz="2400" dirty="0">
                <a:latin typeface="微软雅黑" panose="020B0503020204020204" pitchFamily="34" charset="-122"/>
                <a:ea typeface="微软雅黑" panose="020B0503020204020204" pitchFamily="34" charset="-122"/>
              </a:rPr>
              <a:t>参数（如设置为</a:t>
            </a:r>
            <a:r>
              <a:rPr lang="en-US" altLang="zh-CN" sz="2400" dirty="0">
                <a:latin typeface="微软雅黑" panose="020B0503020204020204" pitchFamily="34" charset="-122"/>
                <a:ea typeface="微软雅黑" panose="020B0503020204020204" pitchFamily="34" charset="-122"/>
              </a:rPr>
              <a:t>123</a:t>
            </a:r>
            <a:r>
              <a:rPr lang="zh-CN" altLang="en-US" sz="2400" dirty="0">
                <a:latin typeface="微软雅黑" panose="020B0503020204020204" pitchFamily="34" charset="-122"/>
                <a:ea typeface="微软雅黑" panose="020B0503020204020204" pitchFamily="34" charset="-122"/>
              </a:rPr>
              <a:t>）可以保证每次运行代码时，各个节点的分裂结果都是一致的，这在特征变量较多，树的深度较深的时候较为重要。</a:t>
            </a: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13174579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734138" y="352140"/>
            <a:ext cx="8723724" cy="1569660"/>
          </a:xfrm>
          <a:prstGeom prst="rect">
            <a:avLst/>
          </a:prstGeom>
        </p:spPr>
        <p:txBody>
          <a:bodyPr wrap="square">
            <a:spAutoFit/>
          </a:bodyPr>
          <a:lstStyle/>
          <a:p>
            <a:pPr algn="ctr"/>
            <a:r>
              <a:rPr lang="en-US" altLang="zh-CN" sz="4800" b="1" dirty="0">
                <a:latin typeface="微软雅黑" panose="020B0503020204020204" pitchFamily="34" charset="-122"/>
                <a:ea typeface="微软雅黑" panose="020B0503020204020204" pitchFamily="34" charset="-122"/>
              </a:rPr>
              <a:t>5.3 </a:t>
            </a:r>
            <a:r>
              <a:rPr lang="zh-CN" altLang="en-US" sz="4800" b="1" dirty="0">
                <a:latin typeface="微软雅黑" panose="020B0503020204020204" pitchFamily="34" charset="-122"/>
                <a:ea typeface="微软雅黑" panose="020B0503020204020204" pitchFamily="34" charset="-122"/>
              </a:rPr>
              <a:t>参数调优 </a:t>
            </a:r>
            <a:r>
              <a:rPr lang="en-US" altLang="zh-CN" sz="4800" b="1" dirty="0">
                <a:latin typeface="微软雅黑" panose="020B0503020204020204" pitchFamily="34" charset="-122"/>
                <a:ea typeface="微软雅黑" panose="020B0503020204020204" pitchFamily="34" charset="-122"/>
              </a:rPr>
              <a:t>- K</a:t>
            </a:r>
            <a:r>
              <a:rPr lang="zh-CN" altLang="en-US" sz="4800" b="1" dirty="0">
                <a:latin typeface="微软雅黑" panose="020B0503020204020204" pitchFamily="34" charset="-122"/>
                <a:ea typeface="微软雅黑" panose="020B0503020204020204" pitchFamily="34" charset="-122"/>
              </a:rPr>
              <a:t>折交叉验证 </a:t>
            </a:r>
            <a:r>
              <a:rPr lang="en-US" altLang="zh-CN" sz="4800" b="1" dirty="0">
                <a:latin typeface="微软雅黑" panose="020B0503020204020204" pitchFamily="34" charset="-122"/>
                <a:ea typeface="微软雅黑" panose="020B0503020204020204" pitchFamily="34" charset="-122"/>
              </a:rPr>
              <a:t>&amp; </a:t>
            </a:r>
            <a:endParaRPr lang="en-US" altLang="zh-CN" sz="4800" b="1" dirty="0" smtClean="0">
              <a:latin typeface="微软雅黑" panose="020B0503020204020204" pitchFamily="34" charset="-122"/>
              <a:ea typeface="微软雅黑" panose="020B0503020204020204" pitchFamily="34" charset="-122"/>
            </a:endParaRPr>
          </a:p>
          <a:p>
            <a:pPr algn="ctr"/>
            <a:r>
              <a:rPr lang="en-US" altLang="zh-CN" sz="4800" b="1" dirty="0" err="1" smtClean="0">
                <a:latin typeface="微软雅黑" panose="020B0503020204020204" pitchFamily="34" charset="-122"/>
                <a:ea typeface="微软雅黑" panose="020B0503020204020204" pitchFamily="34" charset="-122"/>
              </a:rPr>
              <a:t>GridSearch</a:t>
            </a:r>
            <a:r>
              <a:rPr lang="zh-CN" altLang="en-US" sz="4800" b="1" dirty="0">
                <a:latin typeface="微软雅黑" panose="020B0503020204020204" pitchFamily="34" charset="-122"/>
                <a:ea typeface="微软雅黑" panose="020B0503020204020204" pitchFamily="34" charset="-122"/>
              </a:rPr>
              <a:t>网格搜索</a:t>
            </a:r>
            <a:endParaRPr lang="zh-CN" altLang="en-US" sz="4800" dirty="0">
              <a:latin typeface="微软雅黑" panose="020B0503020204020204" pitchFamily="34" charset="-122"/>
              <a:ea typeface="微软雅黑" panose="020B0503020204020204" pitchFamily="34" charset="-122"/>
            </a:endParaRPr>
          </a:p>
        </p:txBody>
      </p:sp>
      <p:sp>
        <p:nvSpPr>
          <p:cNvPr id="2" name="矩形 1"/>
          <p:cNvSpPr/>
          <p:nvPr/>
        </p:nvSpPr>
        <p:spPr>
          <a:xfrm>
            <a:off x="914173" y="2160673"/>
            <a:ext cx="10363654" cy="3416320"/>
          </a:xfrm>
          <a:prstGeom prst="rect">
            <a:avLst/>
          </a:prstGeom>
        </p:spPr>
        <p:txBody>
          <a:bodyPr wrap="square">
            <a:spAutoFit/>
          </a:bodyPr>
          <a:lstStyle/>
          <a:p>
            <a:r>
              <a:rPr lang="zh-CN" altLang="en-US" sz="2400" b="1" dirty="0">
                <a:latin typeface="微软雅黑" panose="020B0503020204020204" pitchFamily="34" charset="-122"/>
                <a:ea typeface="微软雅黑" panose="020B0503020204020204" pitchFamily="34" charset="-122"/>
              </a:rPr>
              <a:t>补充知识点</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：树模型在金融大数据风控领域中的应用</a:t>
            </a:r>
          </a:p>
          <a:p>
            <a:endParaRPr lang="zh-CN" altLang="en-US"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逻辑回归模型的优劣势：变量不需要太多，不容易过拟合，泛化能力较强，可能</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年才换一次模型，但是逻辑回归模型有时不够精确，不能有效剔除潜在违约人员。</a:t>
            </a: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树模型（决策树、随机森林、</a:t>
            </a:r>
            <a:r>
              <a:rPr lang="en-US" altLang="zh-CN" sz="2400" dirty="0" err="1">
                <a:latin typeface="微软雅黑" panose="020B0503020204020204" pitchFamily="34" charset="-122"/>
                <a:ea typeface="微软雅黑" panose="020B0503020204020204" pitchFamily="34" charset="-122"/>
              </a:rPr>
              <a:t>XGBoost</a:t>
            </a:r>
            <a:r>
              <a:rPr lang="zh-CN" altLang="en-US" sz="2400" dirty="0">
                <a:latin typeface="微软雅黑" panose="020B0503020204020204" pitchFamily="34" charset="-122"/>
                <a:ea typeface="微软雅黑" panose="020B0503020204020204" pitchFamily="34" charset="-122"/>
              </a:rPr>
              <a:t>等模型）的优劣势：不太稳定</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一个变量可以反复用</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，容易造成过拟合，泛化能力较弱，一段时间后换一波人可能就不行了，但它的拟合度强，区分度高，可以快速去掉坏人。</a:t>
            </a:r>
            <a:endParaRPr lang="zh-CN" altLang="en-US" sz="2400" dirty="0" smtClean="0">
              <a:latin typeface="微软雅黑" panose="020B0503020204020204" pitchFamily="34" charset="-122"/>
              <a:ea typeface="微软雅黑" panose="020B0503020204020204" pitchFamily="34" charset="-122"/>
            </a:endParaRPr>
          </a:p>
        </p:txBody>
      </p:sp>
      <p:sp>
        <p:nvSpPr>
          <p:cNvPr id="3" name="AutoShape 2" descr="https://uploader.shimo.im/f/v68w4JjfGKoX3Ob3.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2" descr="https://uploader.shimo.im/f/cUP4G1bpwiMZQvMR.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4" descr="https://uploader.shimo.im/f/cUP4G1bpwiMZQvMR.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2" descr="https://uploader.shimo.im/f/VkI6q0ATtu8cwdPE.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3529572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5264</TotalTime>
  <Words>9082</Words>
  <Application>Microsoft Office PowerPoint</Application>
  <PresentationFormat>自定义</PresentationFormat>
  <Paragraphs>642</Paragraphs>
  <Slides>97</Slides>
  <Notes>0</Notes>
  <HiddenSlides>0</HiddenSlides>
  <MMClips>0</MMClips>
  <ScaleCrop>false</ScaleCrop>
  <HeadingPairs>
    <vt:vector size="4" baseType="variant">
      <vt:variant>
        <vt:lpstr>主题</vt:lpstr>
      </vt:variant>
      <vt:variant>
        <vt:i4>1</vt:i4>
      </vt:variant>
      <vt:variant>
        <vt:lpstr>幻灯片标题</vt:lpstr>
      </vt:variant>
      <vt:variant>
        <vt:i4>97</vt:i4>
      </vt:variant>
    </vt:vector>
  </HeadingPairs>
  <TitlesOfParts>
    <vt:vector size="98"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Yutao Wang</dc:creator>
  <cp:lastModifiedBy>李玉雷</cp:lastModifiedBy>
  <cp:revision>155</cp:revision>
  <dcterms:created xsi:type="dcterms:W3CDTF">2020-01-08T06:45:46Z</dcterms:created>
  <dcterms:modified xsi:type="dcterms:W3CDTF">2020-03-27T08:49:21Z</dcterms:modified>
</cp:coreProperties>
</file>