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74" autoAdjust="0"/>
  </p:normalViewPr>
  <p:slideViewPr>
    <p:cSldViewPr snapToGrid="0">
      <p:cViewPr>
        <p:scale>
          <a:sx n="66" d="100"/>
          <a:sy n="66" d="100"/>
        </p:scale>
        <p:origin x="-864"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EF4E3B-34E4-430A-94EA-951398CDC1D8}" type="datetimeFigureOut">
              <a:rPr lang="zh-CN" altLang="en-US" smtClean="0"/>
              <a:t>2020/3/27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DBE5AC-23BC-43A7-A96B-3910C0924CB1}" type="slidenum">
              <a:rPr lang="zh-CN" altLang="en-US" smtClean="0"/>
              <a:t>‹#›</a:t>
            </a:fld>
            <a:endParaRPr lang="zh-CN" altLang="en-US"/>
          </a:p>
        </p:txBody>
      </p:sp>
    </p:spTree>
    <p:extLst>
      <p:ext uri="{BB962C8B-B14F-4D97-AF65-F5344CB8AC3E}">
        <p14:creationId xmlns:p14="http://schemas.microsoft.com/office/powerpoint/2010/main" val="1988970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BD83A63-06B2-435B-9763-74F368CDB1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2D4C7D40-3CB5-4711-BE64-8729BF1D3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82E86E7F-B078-4D31-AF6E-03C27CB9C78B}"/>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xmlns="" id="{30506AA1-3A36-4451-8337-A12E346C0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149ED1B-D76E-4F6C-87A8-5770675F9CB3}"/>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52810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B57958-C827-4A12-BD4F-A2D6CBCCA74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54D6AFE2-BC89-4755-A9FC-A18AA7BC5B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2B514B75-0FE9-4C37-AABD-3BC5B8812861}"/>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xmlns="" id="{27175A58-E8D0-4B04-AADA-CA44F4E201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EC5BEC3-4477-4FD0-843A-E50316CD263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89255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03566C60-EADE-4BDB-AAEE-67DA064A8F0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74852372-DA75-4E6A-9B0C-6EEA63A19E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D25C5FD-32FD-4733-992B-8AA1577417AB}"/>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xmlns="" id="{2BA6E12C-C170-40AE-9B5E-16F3A3886A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7B9ABD4-7E6B-4159-9BB4-E8D8D57F8742}"/>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298156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AAD2F52-FD68-4479-842E-18B4B74B11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8AC17036-5584-4558-AA6A-989554EF030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E1A23B20-500B-44A2-913E-0F8B76761527}"/>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xmlns="" id="{CA402A6A-53A5-43E7-8AF7-6AA01BBDA0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7EB8BA9-F1B0-4715-98C6-43C571FEC8E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888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FBF2F8B-EBB0-4DC8-85AF-4B3E9DB1CC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444E731D-1B48-4523-B515-73A0A735D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846C6D81-704E-4608-9088-DC94112470BF}"/>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xmlns="" id="{1045F308-7CE5-4241-8BF4-343127910C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5E35E11-C4D1-40FB-A143-FFE6372EADB9}"/>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72343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2A058E8-F298-45EA-AD47-88111FAD45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5C2D79A-81FD-4CE8-89C6-AC390246752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78F562D7-1EF4-4428-9819-5C1508FA4B6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6F23E878-28F5-459D-8388-31D4A58DCF91}"/>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6" name="页脚占位符 5">
            <a:extLst>
              <a:ext uri="{FF2B5EF4-FFF2-40B4-BE49-F238E27FC236}">
                <a16:creationId xmlns:a16="http://schemas.microsoft.com/office/drawing/2014/main" xmlns="" id="{BB5020F0-5B1A-4428-A009-FFFA44AD62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C2987437-CDEE-4454-80B4-2A2BC5DAC86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0135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CC55CA2-AD57-41EE-AD69-A665034A65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7900E21-81CA-4812-B393-36AF8A757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514BD515-ED5C-4B78-BE41-8473626EF1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2E9861CC-59E5-4CE8-B88D-683EB82DF1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A8CF6FD5-7DA3-4C5D-8843-F35321F06A5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71909DFE-0279-4AC0-9890-D6A21AA2BBDD}"/>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8" name="页脚占位符 7">
            <a:extLst>
              <a:ext uri="{FF2B5EF4-FFF2-40B4-BE49-F238E27FC236}">
                <a16:creationId xmlns:a16="http://schemas.microsoft.com/office/drawing/2014/main" xmlns="" id="{DFD55B73-CE1C-4E83-BE1D-0B26FEAE71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008FE251-531E-40E1-8905-288F846770F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5448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BA24240-4638-44EB-B7B9-2E8865597D9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83A6D659-EB16-48AE-A19B-76E995380113}"/>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4" name="页脚占位符 3">
            <a:extLst>
              <a:ext uri="{FF2B5EF4-FFF2-40B4-BE49-F238E27FC236}">
                <a16:creationId xmlns:a16="http://schemas.microsoft.com/office/drawing/2014/main" xmlns="" id="{E62DBE54-B3B6-4FFF-B1C8-4AB60172C0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CF2C4888-A138-4D82-BE8C-C1400DBD2C8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527299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96F953D8-F1BE-4363-BD5B-0104B28D3095}"/>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3" name="页脚占位符 2">
            <a:extLst>
              <a:ext uri="{FF2B5EF4-FFF2-40B4-BE49-F238E27FC236}">
                <a16:creationId xmlns:a16="http://schemas.microsoft.com/office/drawing/2014/main" xmlns="" id="{A3FD7383-15B8-4B48-A0D0-8CBEE7F303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0142BA03-F5DF-4BE0-87DA-1950391FB18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10787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CB3F84-FCDA-4985-B662-83C87BBF91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A0CB7356-4213-42FF-8694-88A7AD2D9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388BB166-DD50-4D75-AB46-2A015A008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CE87EFB3-AFCB-40D9-94DA-40BF57F7EBAD}"/>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6" name="页脚占位符 5">
            <a:extLst>
              <a:ext uri="{FF2B5EF4-FFF2-40B4-BE49-F238E27FC236}">
                <a16:creationId xmlns:a16="http://schemas.microsoft.com/office/drawing/2014/main" xmlns="" id="{B45894EC-C846-4BFF-A8AD-6807FE85D8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1CC301DD-691D-4CF0-901F-D696E12BD77E}"/>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8452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3B0D7C8-90CB-4117-A080-49F0836FF2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EF1FDCBF-D9FB-4C72-9F18-1C409BDF40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3968A08D-DDBF-42CC-8DF7-8693D0CC6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AC0D1224-299B-4F96-9B57-718D431FF7D9}"/>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6" name="页脚占位符 5">
            <a:extLst>
              <a:ext uri="{FF2B5EF4-FFF2-40B4-BE49-F238E27FC236}">
                <a16:creationId xmlns:a16="http://schemas.microsoft.com/office/drawing/2014/main" xmlns="" id="{552FC77D-67C0-4DE4-B6FD-C84C8EA1AB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362FBFE-7F0A-46E1-A08C-C70B19762471}"/>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05179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BE6442FA-2A3E-41A7-9DDA-915794600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AC33357F-0DD2-4B49-9A3E-F467575AB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3FF8ED03-FE8D-42DA-BE92-10134A2DE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xmlns="" id="{D76E383F-FCFC-4B2B-A3C4-0D21CC171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3B6485B0-4BA7-47B6-B504-6291044EA2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371674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99979" y="2238943"/>
            <a:ext cx="8392041" cy="1323439"/>
          </a:xfrm>
          <a:prstGeom prst="rect">
            <a:avLst/>
          </a:prstGeom>
        </p:spPr>
        <p:txBody>
          <a:bodyPr wrap="none">
            <a:spAutoFit/>
          </a:bodyPr>
          <a:lstStyle/>
          <a:p>
            <a:r>
              <a:rPr lang="zh-CN" altLang="en-US" sz="8000" b="1" dirty="0">
                <a:latin typeface="微软雅黑" panose="020B0503020204020204" pitchFamily="34" charset="-122"/>
                <a:ea typeface="微软雅黑" panose="020B0503020204020204" pitchFamily="34" charset="-122"/>
              </a:rPr>
              <a:t>机器学习基础篇章</a:t>
            </a:r>
            <a:endParaRPr lang="zh-CN" altLang="en-US" sz="8000" dirty="0">
              <a:latin typeface="微软雅黑" panose="020B0503020204020204" pitchFamily="34" charset="-122"/>
              <a:ea typeface="微软雅黑" panose="020B0503020204020204" pitchFamily="34" charset="-122"/>
            </a:endParaRPr>
          </a:p>
        </p:txBody>
      </p:sp>
      <p:sp>
        <p:nvSpPr>
          <p:cNvPr id="3" name="矩形 2"/>
          <p:cNvSpPr/>
          <p:nvPr/>
        </p:nvSpPr>
        <p:spPr>
          <a:xfrm>
            <a:off x="4654740" y="3804416"/>
            <a:ext cx="2882520"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by </a:t>
            </a:r>
            <a:r>
              <a:rPr lang="zh-CN" altLang="en-US" sz="2400" dirty="0">
                <a:latin typeface="微软雅黑" panose="020B0503020204020204" pitchFamily="34" charset="-122"/>
                <a:ea typeface="微软雅黑" panose="020B0503020204020204" pitchFamily="34" charset="-122"/>
              </a:rPr>
              <a:t>华能信托 王宇韬</a:t>
            </a:r>
          </a:p>
        </p:txBody>
      </p:sp>
    </p:spTree>
    <p:extLst>
      <p:ext uri="{BB962C8B-B14F-4D97-AF65-F5344CB8AC3E}">
        <p14:creationId xmlns:p14="http://schemas.microsoft.com/office/powerpoint/2010/main" val="3437128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8253" y="729512"/>
            <a:ext cx="1023549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6.1 </a:t>
            </a:r>
            <a:r>
              <a:rPr lang="zh-CN" altLang="en-US" sz="6000" b="1" dirty="0">
                <a:latin typeface="微软雅黑" panose="020B0503020204020204" pitchFamily="34" charset="-122"/>
                <a:ea typeface="微软雅黑" panose="020B0503020204020204" pitchFamily="34" charset="-122"/>
              </a:rPr>
              <a:t>朴素贝叶斯模型算法原理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TextBox 1"/>
              <p:cNvSpPr txBox="1"/>
              <p:nvPr/>
            </p:nvSpPr>
            <p:spPr>
              <a:xfrm>
                <a:off x="1052286" y="2220686"/>
                <a:ext cx="10087428" cy="308552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6.1.2 </a:t>
                </a:r>
                <a:r>
                  <a:rPr lang="zh-CN" altLang="en-US" sz="2400" b="1" dirty="0">
                    <a:latin typeface="微软雅黑" panose="020B0503020204020204" pitchFamily="34" charset="-122"/>
                    <a:ea typeface="微软雅黑" panose="020B0503020204020204" pitchFamily="34" charset="-122"/>
                  </a:rPr>
                  <a:t>二维特征向量下的贝叶斯</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一个人他打喷嚏且头痛 </a:t>
                </a:r>
                <a:r>
                  <a:rPr lang="en-US" altLang="zh-CN" sz="2400" dirty="0">
                    <a:latin typeface="微软雅黑" panose="020B0503020204020204" pitchFamily="34" charset="-122"/>
                    <a:ea typeface="微软雅黑" panose="020B0503020204020204" pitchFamily="34" charset="-122"/>
                  </a:rPr>
                  <a:t>(X1=1, X2=1) </a:t>
                </a:r>
                <a:r>
                  <a:rPr lang="zh-CN" altLang="en-US" sz="2400" dirty="0">
                    <a:latin typeface="微软雅黑" panose="020B0503020204020204" pitchFamily="34" charset="-122"/>
                    <a:ea typeface="微软雅黑" panose="020B0503020204020204" pitchFamily="34" charset="-122"/>
                  </a:rPr>
                  <a:t>，那么他是否感冒了呢，也即预测他处于感冒状态的概率为多少，在数学上，我们把此概率写作</a:t>
                </a:r>
                <a:r>
                  <a:rPr lang="en-US" altLang="zh-CN" sz="2400" dirty="0">
                    <a:latin typeface="微软雅黑" panose="020B0503020204020204" pitchFamily="34" charset="-122"/>
                    <a:ea typeface="微软雅黑" panose="020B0503020204020204" pitchFamily="34" charset="-122"/>
                  </a:rPr>
                  <a:t>P(Y|X1,X2)</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i="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应用贝叶斯公式有：</a:t>
                </a:r>
                <a:endParaRPr lang="en-US" altLang="zh-CN" sz="24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r>
                            <a:rPr lang="en-US" altLang="zh-CN" sz="2400" i="1" dirty="0">
                              <a:latin typeface="Cambria Math"/>
                              <a:ea typeface="微软雅黑" panose="020B0503020204020204" pitchFamily="34" charset="-122"/>
                            </a:rPr>
                            <m:t>𝑌</m:t>
                          </m:r>
                        </m:e>
                        <m:e>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1</m:t>
                              </m:r>
                            </m:sub>
                          </m:sSub>
                          <m:r>
                            <a:rPr lang="en-US" altLang="zh-CN" sz="2400" b="0" i="1" dirty="0" smtClean="0">
                              <a:latin typeface="Cambria Math"/>
                              <a:ea typeface="微软雅黑" panose="020B0503020204020204" pitchFamily="34" charset="-122"/>
                            </a:rPr>
                            <m:t>,</m:t>
                          </m:r>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𝑋</m:t>
                              </m:r>
                            </m:e>
                            <m:sub>
                              <m:r>
                                <a:rPr lang="en-US" altLang="zh-CN" sz="2400" b="0" i="1" dirty="0" smtClean="0">
                                  <a:latin typeface="Cambria Math"/>
                                  <a:ea typeface="微软雅黑" panose="020B0503020204020204" pitchFamily="34" charset="-122"/>
                                </a:rPr>
                                <m:t>2</m:t>
                              </m:r>
                            </m:sub>
                          </m:sSub>
                        </m:e>
                      </m:d>
                      <m:r>
                        <a:rPr lang="en-US" altLang="zh-CN" sz="2400" i="1" dirty="0">
                          <a:latin typeface="Cambria Math"/>
                          <a:ea typeface="微软雅黑" panose="020B0503020204020204" pitchFamily="34" charset="-122"/>
                        </a:rPr>
                        <m:t>=</m:t>
                      </m:r>
                      <m:f>
                        <m:fPr>
                          <m:ctrlPr>
                            <a:rPr lang="en-US" altLang="zh-CN" sz="2400" i="1" dirty="0">
                              <a:latin typeface="Cambria Math"/>
                              <a:ea typeface="微软雅黑" panose="020B0503020204020204" pitchFamily="34" charset="-122"/>
                            </a:rPr>
                          </m:ctrlPr>
                        </m:fPr>
                        <m:num>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1</m:t>
                                  </m:r>
                                </m:sub>
                              </m:sSub>
                              <m:r>
                                <a:rPr lang="en-US" altLang="zh-CN" sz="2400" i="1" dirty="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2</m:t>
                                  </m:r>
                                </m:sub>
                              </m:sSub>
                            </m:e>
                            <m:e>
                              <m:r>
                                <a:rPr lang="en-US" altLang="zh-CN" sz="2400" i="1" dirty="0">
                                  <a:latin typeface="Cambria Math"/>
                                  <a:ea typeface="微软雅黑" panose="020B0503020204020204" pitchFamily="34" charset="-122"/>
                                </a:rPr>
                                <m:t>𝑌</m:t>
                              </m:r>
                            </m:e>
                          </m:d>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r>
                                <a:rPr lang="en-US" altLang="zh-CN" sz="2400" i="1" dirty="0">
                                  <a:latin typeface="Cambria Math"/>
                                  <a:ea typeface="微软雅黑" panose="020B0503020204020204" pitchFamily="34" charset="-122"/>
                                </a:rPr>
                                <m:t>𝑌</m:t>
                              </m:r>
                            </m:e>
                          </m:d>
                        </m:num>
                        <m:den>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1</m:t>
                                  </m:r>
                                </m:sub>
                              </m:sSub>
                              <m:r>
                                <a:rPr lang="en-US" altLang="zh-CN" sz="2400" i="1" dirty="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2</m:t>
                                  </m:r>
                                </m:sub>
                              </m:sSub>
                            </m:e>
                          </m:d>
                        </m:den>
                      </m:f>
                    </m:oMath>
                  </m:oMathPara>
                </a14:m>
                <a:endParaRPr lang="en-US" altLang="zh-CN" sz="2400" i="1" dirty="0">
                  <a:latin typeface="微软雅黑" panose="020B0503020204020204" pitchFamily="34" charset="-122"/>
                  <a:ea typeface="微软雅黑" panose="020B0503020204020204" pitchFamily="34" charset="-122"/>
                </a:endParaRPr>
              </a:p>
              <a:p>
                <a:endParaRPr lang="en-US" altLang="zh-CN" sz="2400" i="1" dirty="0">
                  <a:latin typeface="微软雅黑" panose="020B0503020204020204" pitchFamily="34" charset="-122"/>
                  <a:ea typeface="微软雅黑" panose="020B0503020204020204" pitchFamily="34" charset="-12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52286" y="2220686"/>
                <a:ext cx="10087428" cy="3085525"/>
              </a:xfrm>
              <a:prstGeom prst="rect">
                <a:avLst/>
              </a:prstGeom>
              <a:blipFill rotWithShape="1">
                <a:blip r:embed="rId2"/>
                <a:stretch>
                  <a:fillRect l="-967" t="-1581" r="-20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5018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8253" y="729512"/>
            <a:ext cx="1023549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6.1 </a:t>
            </a:r>
            <a:r>
              <a:rPr lang="zh-CN" altLang="en-US" sz="6000" b="1" dirty="0">
                <a:latin typeface="微软雅黑" panose="020B0503020204020204" pitchFamily="34" charset="-122"/>
                <a:ea typeface="微软雅黑" panose="020B0503020204020204" pitchFamily="34" charset="-122"/>
              </a:rPr>
              <a:t>朴素贝叶斯模型算法原理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TextBox 1"/>
              <p:cNvSpPr txBox="1"/>
              <p:nvPr/>
            </p:nvSpPr>
            <p:spPr>
              <a:xfrm>
                <a:off x="1052286" y="2220686"/>
                <a:ext cx="10087428" cy="267765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6.1.2 </a:t>
                </a:r>
                <a:r>
                  <a:rPr lang="zh-CN" altLang="en-US" sz="2400" b="1" dirty="0">
                    <a:latin typeface="微软雅黑" panose="020B0503020204020204" pitchFamily="34" charset="-122"/>
                    <a:ea typeface="微软雅黑" panose="020B0503020204020204" pitchFamily="34" charset="-122"/>
                  </a:rPr>
                  <a:t>二维特征向量下的贝叶斯</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在比较 </a:t>
                </a:r>
                <a:r>
                  <a:rPr lang="en-US" altLang="zh-CN" sz="2400" dirty="0">
                    <a:latin typeface="微软雅黑" panose="020B0503020204020204" pitchFamily="34" charset="-122"/>
                    <a:ea typeface="微软雅黑" panose="020B0503020204020204" pitchFamily="34" charset="-122"/>
                  </a:rPr>
                  <a:t>P(Y=1|X1,X2) </a:t>
                </a:r>
                <a:r>
                  <a:rPr lang="zh-CN" altLang="en-US" sz="2400" dirty="0">
                    <a:latin typeface="微软雅黑" panose="020B0503020204020204" pitchFamily="34" charset="-122"/>
                    <a:ea typeface="微软雅黑" panose="020B0503020204020204" pitchFamily="34" charset="-122"/>
                  </a:rPr>
                  <a:t>与 </a:t>
                </a:r>
                <a:r>
                  <a:rPr lang="en-US" altLang="zh-CN" sz="2400" dirty="0">
                    <a:latin typeface="微软雅黑" panose="020B0503020204020204" pitchFamily="34" charset="-122"/>
                    <a:ea typeface="微软雅黑" panose="020B0503020204020204" pitchFamily="34" charset="-122"/>
                  </a:rPr>
                  <a:t>P(Y=0|X1,X2) </a:t>
                </a:r>
                <a:r>
                  <a:rPr lang="zh-CN" altLang="en-US" sz="2400" dirty="0">
                    <a:latin typeface="微软雅黑" panose="020B0503020204020204" pitchFamily="34" charset="-122"/>
                    <a:ea typeface="微软雅黑" panose="020B0503020204020204" pitchFamily="34" charset="-122"/>
                  </a:rPr>
                  <a:t>时，由于分母 </a:t>
                </a:r>
                <a:r>
                  <a:rPr lang="en-US" altLang="zh-CN" sz="2400" dirty="0">
                    <a:latin typeface="微软雅黑" panose="020B0503020204020204" pitchFamily="34" charset="-122"/>
                    <a:ea typeface="微软雅黑" panose="020B0503020204020204" pitchFamily="34" charset="-122"/>
                  </a:rPr>
                  <a:t>P(X1,X2) </a:t>
                </a:r>
                <a:r>
                  <a:rPr lang="zh-CN" altLang="en-US" sz="2400" dirty="0">
                    <a:latin typeface="微软雅黑" panose="020B0503020204020204" pitchFamily="34" charset="-122"/>
                    <a:ea typeface="微软雅黑" panose="020B0503020204020204" pitchFamily="34" charset="-122"/>
                  </a:rPr>
                  <a:t>的值是相同的，所以我们在实际计算中可以舍去这部分的计算，直接比较两者分子大小即可。即</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r>
                            <a:rPr lang="en-US" altLang="zh-CN" sz="2400" i="1" dirty="0">
                              <a:latin typeface="Cambria Math"/>
                              <a:ea typeface="微软雅黑" panose="020B0503020204020204" pitchFamily="34" charset="-122"/>
                            </a:rPr>
                            <m:t>𝑌</m:t>
                          </m:r>
                        </m:e>
                        <m:e>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1</m:t>
                              </m:r>
                            </m:sub>
                          </m:sSub>
                          <m:r>
                            <a:rPr lang="en-US" altLang="zh-CN" sz="2400" i="1" dirty="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2</m:t>
                              </m:r>
                            </m:sub>
                          </m:sSub>
                        </m:e>
                      </m:d>
                      <m:r>
                        <a:rPr lang="en-US" altLang="zh-CN" sz="2400" i="1" dirty="0" smtClean="0">
                          <a:latin typeface="Cambria Math"/>
                          <a:ea typeface="Cambria Math"/>
                        </a:rPr>
                        <m:t>∝</m:t>
                      </m:r>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1</m:t>
                              </m:r>
                            </m:sub>
                          </m:sSub>
                          <m:r>
                            <a:rPr lang="en-US" altLang="zh-CN" sz="2400" i="1" dirty="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2</m:t>
                              </m:r>
                            </m:sub>
                          </m:sSub>
                        </m:e>
                        <m:e>
                          <m:r>
                            <a:rPr lang="en-US" altLang="zh-CN" sz="2400" i="1" dirty="0">
                              <a:latin typeface="Cambria Math"/>
                              <a:ea typeface="微软雅黑" panose="020B0503020204020204" pitchFamily="34" charset="-122"/>
                            </a:rPr>
                            <m:t>𝑌</m:t>
                          </m:r>
                        </m:e>
                      </m:d>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r>
                            <a:rPr lang="en-US" altLang="zh-CN" sz="2400" i="1" dirty="0">
                              <a:latin typeface="Cambria Math"/>
                              <a:ea typeface="微软雅黑" panose="020B0503020204020204" pitchFamily="34" charset="-122"/>
                            </a:rPr>
                            <m:t>𝑌</m:t>
                          </m:r>
                        </m:e>
                      </m:d>
                    </m:oMath>
                  </m:oMathPara>
                </a14:m>
                <a:endParaRPr lang="en-US" altLang="zh-CN" sz="2400" i="1" dirty="0">
                  <a:latin typeface="微软雅黑" panose="020B0503020204020204" pitchFamily="34" charset="-122"/>
                  <a:ea typeface="微软雅黑" panose="020B0503020204020204" pitchFamily="34" charset="-122"/>
                </a:endParaRPr>
              </a:p>
              <a:p>
                <a:endParaRPr lang="en-US" altLang="zh-CN" sz="2400" i="1" dirty="0">
                  <a:latin typeface="微软雅黑" panose="020B0503020204020204" pitchFamily="34" charset="-122"/>
                  <a:ea typeface="微软雅黑" panose="020B0503020204020204" pitchFamily="34" charset="-122"/>
                </a:endParaRPr>
              </a:p>
              <a:p>
                <a:endParaRPr lang="en-US" altLang="zh-CN" sz="2400" i="1" dirty="0">
                  <a:latin typeface="微软雅黑" panose="020B0503020204020204" pitchFamily="34" charset="-122"/>
                  <a:ea typeface="微软雅黑" panose="020B0503020204020204" pitchFamily="34" charset="-12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52286" y="2220686"/>
                <a:ext cx="10087428" cy="2677656"/>
              </a:xfrm>
              <a:prstGeom prst="rect">
                <a:avLst/>
              </a:prstGeom>
              <a:blipFill rotWithShape="1">
                <a:blip r:embed="rId2"/>
                <a:stretch>
                  <a:fillRect l="-967" t="-1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7944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8253" y="729512"/>
            <a:ext cx="1023549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6.1 </a:t>
            </a:r>
            <a:r>
              <a:rPr lang="zh-CN" altLang="en-US" sz="6000" b="1" dirty="0">
                <a:latin typeface="微软雅黑" panose="020B0503020204020204" pitchFamily="34" charset="-122"/>
                <a:ea typeface="微软雅黑" panose="020B0503020204020204" pitchFamily="34" charset="-122"/>
              </a:rPr>
              <a:t>朴素贝叶斯模型算法原理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TextBox 1"/>
              <p:cNvSpPr txBox="1"/>
              <p:nvPr/>
            </p:nvSpPr>
            <p:spPr>
              <a:xfrm>
                <a:off x="1052286" y="2220686"/>
                <a:ext cx="10087428" cy="267765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6.1.2 </a:t>
                </a:r>
                <a:r>
                  <a:rPr lang="zh-CN" altLang="en-US" sz="2400" b="1" dirty="0">
                    <a:latin typeface="微软雅黑" panose="020B0503020204020204" pitchFamily="34" charset="-122"/>
                    <a:ea typeface="微软雅黑" panose="020B0503020204020204" pitchFamily="34" charset="-122"/>
                  </a:rPr>
                  <a:t>二维特征向量下的贝叶斯</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(1)</a:t>
                </a:r>
                <a:r>
                  <a:rPr lang="zh-CN" altLang="en-US" sz="2400" b="1" dirty="0" smtClean="0">
                    <a:latin typeface="微软雅黑" panose="020B0503020204020204" pitchFamily="34" charset="-122"/>
                    <a:ea typeface="微软雅黑" panose="020B0503020204020204" pitchFamily="34" charset="-122"/>
                  </a:rPr>
                  <a:t>独立性</a:t>
                </a:r>
                <a:r>
                  <a:rPr lang="zh-CN" altLang="en-US" sz="2400" b="1" dirty="0">
                    <a:latin typeface="微软雅黑" panose="020B0503020204020204" pitchFamily="34" charset="-122"/>
                    <a:ea typeface="微软雅黑" panose="020B0503020204020204" pitchFamily="34" charset="-122"/>
                  </a:rPr>
                  <a:t>假设</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在计算该概率之前，我们首先引入朴素贝叶斯模型的独立性假设：朴素贝叶斯模型中各特征之间相互独立，即，因此上式可以写作：</a:t>
                </a:r>
              </a:p>
              <a:p>
                <a:endParaRPr lang="en-US" altLang="zh-CN" sz="2400" i="1" dirty="0" smtClean="0">
                  <a:latin typeface="Cambria Math"/>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1</m:t>
                              </m:r>
                            </m:sub>
                          </m:sSub>
                          <m:r>
                            <a:rPr lang="en-US" altLang="zh-CN" sz="2400" i="1" dirty="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2</m:t>
                              </m:r>
                            </m:sub>
                          </m:sSub>
                        </m:e>
                        <m:e>
                          <m:r>
                            <a:rPr lang="en-US" altLang="zh-CN" sz="2400" i="1" dirty="0">
                              <a:latin typeface="Cambria Math"/>
                              <a:ea typeface="微软雅黑" panose="020B0503020204020204" pitchFamily="34" charset="-122"/>
                            </a:rPr>
                            <m:t>𝑌</m:t>
                          </m:r>
                        </m:e>
                      </m:d>
                      <m:r>
                        <a:rPr lang="en-US" altLang="zh-CN" sz="2400" b="0" i="1" dirty="0" smtClean="0">
                          <a:latin typeface="Cambria Math"/>
                          <a:ea typeface="微软雅黑" panose="020B0503020204020204" pitchFamily="34" charset="-122"/>
                        </a:rPr>
                        <m:t>𝑃</m:t>
                      </m:r>
                      <m:d>
                        <m:dPr>
                          <m:ctrlPr>
                            <a:rPr lang="en-US" altLang="zh-CN" sz="2400" b="0" i="1" dirty="0" smtClean="0">
                              <a:latin typeface="Cambria Math"/>
                              <a:ea typeface="微软雅黑" panose="020B0503020204020204" pitchFamily="34" charset="-122"/>
                            </a:rPr>
                          </m:ctrlPr>
                        </m:dPr>
                        <m:e>
                          <m:r>
                            <a:rPr lang="en-US" altLang="zh-CN" sz="2400" b="0" i="1" dirty="0" smtClean="0">
                              <a:latin typeface="Cambria Math"/>
                              <a:ea typeface="微软雅黑" panose="020B0503020204020204" pitchFamily="34" charset="-122"/>
                            </a:rPr>
                            <m:t>𝑌</m:t>
                          </m:r>
                        </m:e>
                      </m:d>
                      <m:r>
                        <a:rPr lang="en-US" altLang="zh-CN" sz="2400" b="0" i="1" dirty="0" smtClean="0">
                          <a:latin typeface="Cambria Math"/>
                          <a:ea typeface="微软雅黑" panose="020B0503020204020204" pitchFamily="34" charset="-122"/>
                        </a:rPr>
                        <m:t>=</m:t>
                      </m:r>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1</m:t>
                              </m:r>
                            </m:sub>
                          </m:sSub>
                        </m:e>
                        <m:e>
                          <m:r>
                            <a:rPr lang="en-US" altLang="zh-CN" sz="2400" i="1" dirty="0">
                              <a:latin typeface="Cambria Math"/>
                              <a:ea typeface="微软雅黑" panose="020B0503020204020204" pitchFamily="34" charset="-122"/>
                            </a:rPr>
                            <m:t>𝑌</m:t>
                          </m:r>
                        </m:e>
                      </m:d>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b="0" i="1" dirty="0" smtClean="0">
                                  <a:latin typeface="Cambria Math"/>
                                  <a:ea typeface="微软雅黑" panose="020B0503020204020204" pitchFamily="34" charset="-122"/>
                                </a:rPr>
                                <m:t>2</m:t>
                              </m:r>
                            </m:sub>
                          </m:sSub>
                        </m:e>
                        <m:e>
                          <m:r>
                            <a:rPr lang="en-US" altLang="zh-CN" sz="2400" i="1" dirty="0">
                              <a:latin typeface="Cambria Math"/>
                              <a:ea typeface="微软雅黑" panose="020B0503020204020204" pitchFamily="34" charset="-122"/>
                            </a:rPr>
                            <m:t>𝑌</m:t>
                          </m:r>
                        </m:e>
                      </m:d>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r>
                            <a:rPr lang="en-US" altLang="zh-CN" sz="2400" i="1" dirty="0">
                              <a:latin typeface="Cambria Math"/>
                              <a:ea typeface="微软雅黑" panose="020B0503020204020204" pitchFamily="34" charset="-122"/>
                            </a:rPr>
                            <m:t>𝑌</m:t>
                          </m:r>
                        </m:e>
                      </m:d>
                    </m:oMath>
                  </m:oMathPara>
                </a14:m>
                <a:endParaRPr lang="en-US" altLang="zh-CN" sz="2400" i="1" dirty="0">
                  <a:latin typeface="微软雅黑" panose="020B0503020204020204" pitchFamily="34" charset="-122"/>
                  <a:ea typeface="微软雅黑" panose="020B0503020204020204" pitchFamily="34" charset="-122"/>
                </a:endParaRPr>
              </a:p>
              <a:p>
                <a:endParaRPr lang="en-US" altLang="zh-CN" sz="2400" i="1" dirty="0">
                  <a:latin typeface="微软雅黑" panose="020B0503020204020204" pitchFamily="34" charset="-122"/>
                  <a:ea typeface="微软雅黑" panose="020B0503020204020204" pitchFamily="34" charset="-12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52286" y="2220686"/>
                <a:ext cx="10087428" cy="2677656"/>
              </a:xfrm>
              <a:prstGeom prst="rect">
                <a:avLst/>
              </a:prstGeom>
              <a:blipFill rotWithShape="1">
                <a:blip r:embed="rId2"/>
                <a:stretch>
                  <a:fillRect l="-967" t="-1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074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8253" y="729512"/>
            <a:ext cx="1023549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6.1 </a:t>
            </a:r>
            <a:r>
              <a:rPr lang="zh-CN" altLang="en-US" sz="6000" b="1" dirty="0">
                <a:latin typeface="微软雅黑" panose="020B0503020204020204" pitchFamily="34" charset="-122"/>
                <a:ea typeface="微软雅黑" panose="020B0503020204020204" pitchFamily="34" charset="-122"/>
              </a:rPr>
              <a:t>朴素贝叶斯模型算法原理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TextBox 1"/>
              <p:cNvSpPr txBox="1"/>
              <p:nvPr/>
            </p:nvSpPr>
            <p:spPr>
              <a:xfrm>
                <a:off x="1052286" y="2220686"/>
                <a:ext cx="10087428" cy="263283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6.1.2 </a:t>
                </a:r>
                <a:r>
                  <a:rPr lang="zh-CN" altLang="en-US" sz="2400" b="1" dirty="0">
                    <a:latin typeface="微软雅黑" panose="020B0503020204020204" pitchFamily="34" charset="-122"/>
                    <a:ea typeface="微软雅黑" panose="020B0503020204020204" pitchFamily="34" charset="-122"/>
                  </a:rPr>
                  <a:t>二维特征向量下的贝叶斯</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独立性</a:t>
                </a:r>
                <a:r>
                  <a:rPr lang="zh-CN" altLang="en-US" sz="2400" dirty="0">
                    <a:latin typeface="微软雅黑" panose="020B0503020204020204" pitchFamily="34" charset="-122"/>
                    <a:ea typeface="微软雅黑" panose="020B0503020204020204" pitchFamily="34" charset="-122"/>
                  </a:rPr>
                  <a:t>假设</a:t>
                </a:r>
              </a:p>
              <a:p>
                <a:r>
                  <a:rPr lang="zh-CN" altLang="en-US" sz="2400" dirty="0">
                    <a:latin typeface="微软雅黑" panose="020B0503020204020204" pitchFamily="34" charset="-122"/>
                    <a:ea typeface="微软雅黑" panose="020B0503020204020204" pitchFamily="34" charset="-122"/>
                  </a:rPr>
                  <a:t>在独立性假设的条件下，我们可以计算打喷嚏且头痛 </a:t>
                </a:r>
                <a:r>
                  <a:rPr lang="en-US" altLang="zh-CN" sz="2400" dirty="0">
                    <a:latin typeface="微软雅黑" panose="020B0503020204020204" pitchFamily="34" charset="-122"/>
                    <a:ea typeface="微软雅黑" panose="020B0503020204020204" pitchFamily="34" charset="-122"/>
                  </a:rPr>
                  <a:t>(X1=1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X2=1) </a:t>
                </a:r>
                <a:r>
                  <a:rPr lang="zh-CN" altLang="en-US" sz="2400" dirty="0">
                    <a:latin typeface="微软雅黑" panose="020B0503020204020204" pitchFamily="34" charset="-122"/>
                    <a:ea typeface="微软雅黑" panose="020B0503020204020204" pitchFamily="34" charset="-122"/>
                  </a:rPr>
                  <a:t>的条件下感冒的概率</a:t>
                </a:r>
                <a:r>
                  <a:rPr lang="en-US" altLang="zh-CN" sz="2400" dirty="0">
                    <a:latin typeface="微软雅黑" panose="020B0503020204020204" pitchFamily="34" charset="-122"/>
                    <a:ea typeface="微软雅黑" panose="020B0503020204020204" pitchFamily="34" charset="-122"/>
                  </a:rPr>
                  <a:t>P(Y=1|X1,X2) </a:t>
                </a:r>
                <a:r>
                  <a:rPr lang="zh-CN" altLang="en-US" sz="2400" dirty="0">
                    <a:latin typeface="微软雅黑" panose="020B0503020204020204" pitchFamily="34" charset="-122"/>
                    <a:ea typeface="微软雅黑" panose="020B0503020204020204" pitchFamily="34" charset="-122"/>
                  </a:rPr>
                  <a:t>，即简化为</a:t>
                </a:r>
                <a:r>
                  <a:rPr lang="zh-CN" altLang="en-US" sz="2400" dirty="0" smtClean="0">
                    <a:latin typeface="微软雅黑" panose="020B0503020204020204" pitchFamily="34" charset="-122"/>
                    <a:ea typeface="微软雅黑" panose="020B0503020204020204" pitchFamily="34" charset="-122"/>
                  </a:rPr>
                  <a:t>计算</a:t>
                </a:r>
                <a:r>
                  <a:rPr lang="en-US" altLang="zh-CN" sz="2400" dirty="0" smtClean="0">
                    <a:latin typeface="微软雅黑" panose="020B0503020204020204" pitchFamily="34" charset="-122"/>
                    <a:ea typeface="微软雅黑" panose="020B0503020204020204" pitchFamily="34" charset="-122"/>
                  </a:rPr>
                  <a:t>:</a:t>
                </a:r>
              </a:p>
              <a:p>
                <a:endParaRPr lang="en-US" altLang="zh-CN" sz="2400" i="1"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1</m:t>
                              </m:r>
                            </m:sub>
                          </m:sSub>
                        </m:e>
                        <m:e>
                          <m:r>
                            <a:rPr lang="en-US" altLang="zh-CN" sz="2400" i="1" dirty="0">
                              <a:latin typeface="Cambria Math"/>
                              <a:ea typeface="微软雅黑" panose="020B0503020204020204" pitchFamily="34" charset="-122"/>
                            </a:rPr>
                            <m:t>𝑌</m:t>
                          </m:r>
                          <m:r>
                            <a:rPr lang="en-US" altLang="zh-CN" sz="2400" b="0" i="1" dirty="0" smtClean="0">
                              <a:latin typeface="Cambria Math"/>
                              <a:ea typeface="微软雅黑" panose="020B0503020204020204" pitchFamily="34" charset="-122"/>
                            </a:rPr>
                            <m:t>=1</m:t>
                          </m:r>
                        </m:e>
                      </m:d>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2</m:t>
                              </m:r>
                            </m:sub>
                          </m:sSub>
                        </m:e>
                        <m:e>
                          <m:r>
                            <a:rPr lang="en-US" altLang="zh-CN" sz="2400" i="1" dirty="0">
                              <a:latin typeface="Cambria Math"/>
                              <a:ea typeface="微软雅黑" panose="020B0503020204020204" pitchFamily="34" charset="-122"/>
                            </a:rPr>
                            <m:t>𝑌</m:t>
                          </m:r>
                          <m:r>
                            <a:rPr lang="en-US" altLang="zh-CN" sz="2400" b="0" i="1" dirty="0" smtClean="0">
                              <a:latin typeface="Cambria Math"/>
                              <a:ea typeface="微软雅黑" panose="020B0503020204020204" pitchFamily="34" charset="-122"/>
                            </a:rPr>
                            <m:t>=1</m:t>
                          </m:r>
                        </m:e>
                      </m:d>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r>
                            <a:rPr lang="en-US" altLang="zh-CN" sz="2400" i="1" dirty="0">
                              <a:latin typeface="Cambria Math"/>
                              <a:ea typeface="微软雅黑" panose="020B0503020204020204" pitchFamily="34" charset="-122"/>
                            </a:rPr>
                            <m:t>𝑌</m:t>
                          </m:r>
                          <m:r>
                            <a:rPr lang="en-US" altLang="zh-CN" sz="2400" b="0" i="1" dirty="0" smtClean="0">
                              <a:latin typeface="Cambria Math"/>
                              <a:ea typeface="微软雅黑" panose="020B0503020204020204" pitchFamily="34" charset="-122"/>
                            </a:rPr>
                            <m:t>=1</m:t>
                          </m:r>
                        </m:e>
                      </m:d>
                      <m:r>
                        <a:rPr lang="en-US" altLang="zh-CN" sz="2400" b="0" i="1" dirty="0" smtClean="0">
                          <a:latin typeface="Cambria Math"/>
                          <a:ea typeface="微软雅黑" panose="020B0503020204020204" pitchFamily="34" charset="-122"/>
                        </a:rPr>
                        <m:t>=</m:t>
                      </m:r>
                      <m:f>
                        <m:fPr>
                          <m:ctrlPr>
                            <a:rPr lang="en-US" altLang="zh-CN" sz="2400" b="0" i="1" dirty="0" smtClean="0">
                              <a:latin typeface="Cambria Math"/>
                              <a:ea typeface="微软雅黑" panose="020B0503020204020204" pitchFamily="34" charset="-122"/>
                            </a:rPr>
                          </m:ctrlPr>
                        </m:fPr>
                        <m:num>
                          <m:r>
                            <a:rPr lang="en-US" altLang="zh-CN" sz="2400" b="0" i="1" dirty="0" smtClean="0">
                              <a:latin typeface="Cambria Math"/>
                              <a:ea typeface="微软雅黑" panose="020B0503020204020204" pitchFamily="34" charset="-122"/>
                            </a:rPr>
                            <m:t>3</m:t>
                          </m:r>
                        </m:num>
                        <m:den>
                          <m:r>
                            <a:rPr lang="en-US" altLang="zh-CN" sz="2400" b="0" i="1" dirty="0" smtClean="0">
                              <a:latin typeface="Cambria Math"/>
                              <a:ea typeface="微软雅黑" panose="020B0503020204020204" pitchFamily="34" charset="-122"/>
                            </a:rPr>
                            <m:t>4</m:t>
                          </m:r>
                        </m:den>
                      </m:f>
                      <m:r>
                        <a:rPr lang="en-US" altLang="zh-CN" sz="2400" b="0" i="1" dirty="0" smtClean="0">
                          <a:latin typeface="Cambria Math"/>
                          <a:ea typeface="微软雅黑" panose="020B0503020204020204" pitchFamily="34" charset="-122"/>
                        </a:rPr>
                        <m:t>.</m:t>
                      </m:r>
                      <m:f>
                        <m:fPr>
                          <m:ctrlPr>
                            <a:rPr lang="en-US" altLang="zh-CN" sz="2400" b="0" i="1" dirty="0" smtClean="0">
                              <a:latin typeface="Cambria Math"/>
                              <a:ea typeface="微软雅黑" panose="020B0503020204020204" pitchFamily="34" charset="-122"/>
                            </a:rPr>
                          </m:ctrlPr>
                        </m:fPr>
                        <m:num>
                          <m:r>
                            <a:rPr lang="en-US" altLang="zh-CN" sz="2400" b="0" i="1" dirty="0" smtClean="0">
                              <a:latin typeface="Cambria Math"/>
                              <a:ea typeface="微软雅黑" panose="020B0503020204020204" pitchFamily="34" charset="-122"/>
                            </a:rPr>
                            <m:t>3</m:t>
                          </m:r>
                        </m:num>
                        <m:den>
                          <m:r>
                            <a:rPr lang="en-US" altLang="zh-CN" sz="2400" b="0" i="1" dirty="0" smtClean="0">
                              <a:latin typeface="Cambria Math"/>
                              <a:ea typeface="微软雅黑" panose="020B0503020204020204" pitchFamily="34" charset="-122"/>
                            </a:rPr>
                            <m:t>4</m:t>
                          </m:r>
                        </m:den>
                      </m:f>
                      <m:r>
                        <a:rPr lang="en-US" altLang="zh-CN" sz="2400" b="0" i="1" dirty="0" smtClean="0">
                          <a:latin typeface="Cambria Math"/>
                          <a:ea typeface="微软雅黑" panose="020B0503020204020204" pitchFamily="34" charset="-122"/>
                        </a:rPr>
                        <m:t>.</m:t>
                      </m:r>
                      <m:f>
                        <m:fPr>
                          <m:ctrlPr>
                            <a:rPr lang="en-US" altLang="zh-CN" sz="2400" b="0" i="1" dirty="0" smtClean="0">
                              <a:latin typeface="Cambria Math"/>
                              <a:ea typeface="微软雅黑" panose="020B0503020204020204" pitchFamily="34" charset="-122"/>
                            </a:rPr>
                          </m:ctrlPr>
                        </m:fPr>
                        <m:num>
                          <m:r>
                            <a:rPr lang="en-US" altLang="zh-CN" sz="2400" b="0" i="1" dirty="0" smtClean="0">
                              <a:latin typeface="Cambria Math"/>
                              <a:ea typeface="微软雅黑" panose="020B0503020204020204" pitchFamily="34" charset="-122"/>
                            </a:rPr>
                            <m:t>4</m:t>
                          </m:r>
                        </m:num>
                        <m:den>
                          <m:r>
                            <a:rPr lang="en-US" altLang="zh-CN" sz="2400" b="0" i="1" dirty="0" smtClean="0">
                              <a:latin typeface="Cambria Math"/>
                              <a:ea typeface="微软雅黑" panose="020B0503020204020204" pitchFamily="34" charset="-122"/>
                            </a:rPr>
                            <m:t>5</m:t>
                          </m:r>
                        </m:den>
                      </m:f>
                      <m:r>
                        <a:rPr lang="en-US" altLang="zh-CN" sz="2400" b="0" i="1" dirty="0" smtClean="0">
                          <a:latin typeface="Cambria Math"/>
                          <a:ea typeface="微软雅黑" panose="020B0503020204020204" pitchFamily="34" charset="-122"/>
                        </a:rPr>
                        <m:t>=</m:t>
                      </m:r>
                      <m:f>
                        <m:fPr>
                          <m:ctrlPr>
                            <a:rPr lang="en-US" altLang="zh-CN" sz="2400" b="0" i="1" dirty="0" smtClean="0">
                              <a:latin typeface="Cambria Math"/>
                              <a:ea typeface="微软雅黑" panose="020B0503020204020204" pitchFamily="34" charset="-122"/>
                            </a:rPr>
                          </m:ctrlPr>
                        </m:fPr>
                        <m:num>
                          <m:r>
                            <a:rPr lang="en-US" altLang="zh-CN" sz="2400" b="0" i="1" dirty="0" smtClean="0">
                              <a:latin typeface="Cambria Math"/>
                              <a:ea typeface="微软雅黑" panose="020B0503020204020204" pitchFamily="34" charset="-122"/>
                            </a:rPr>
                            <m:t>9</m:t>
                          </m:r>
                        </m:num>
                        <m:den>
                          <m:r>
                            <a:rPr lang="en-US" altLang="zh-CN" sz="2400" b="0" i="1" dirty="0" smtClean="0">
                              <a:latin typeface="Cambria Math"/>
                              <a:ea typeface="微软雅黑" panose="020B0503020204020204" pitchFamily="34" charset="-122"/>
                            </a:rPr>
                            <m:t>20</m:t>
                          </m:r>
                        </m:den>
                      </m:f>
                    </m:oMath>
                  </m:oMathPara>
                </a14:m>
                <a:endParaRPr lang="en-US" altLang="zh-CN" sz="2400" i="1" dirty="0">
                  <a:latin typeface="微软雅黑" panose="020B0503020204020204" pitchFamily="34" charset="-122"/>
                  <a:ea typeface="微软雅黑" panose="020B0503020204020204" pitchFamily="34" charset="-12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52286" y="2220686"/>
                <a:ext cx="10087428" cy="2632837"/>
              </a:xfrm>
              <a:prstGeom prst="rect">
                <a:avLst/>
              </a:prstGeom>
              <a:blipFill rotWithShape="1">
                <a:blip r:embed="rId2"/>
                <a:stretch>
                  <a:fillRect l="-967" t="-1852" r="-6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458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8253" y="729512"/>
            <a:ext cx="1023549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6.1 </a:t>
            </a:r>
            <a:r>
              <a:rPr lang="zh-CN" altLang="en-US" sz="6000" b="1" dirty="0">
                <a:latin typeface="微软雅黑" panose="020B0503020204020204" pitchFamily="34" charset="-122"/>
                <a:ea typeface="微软雅黑" panose="020B0503020204020204" pitchFamily="34" charset="-122"/>
              </a:rPr>
              <a:t>朴素贝叶斯模型算法原理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TextBox 1"/>
              <p:cNvSpPr txBox="1"/>
              <p:nvPr/>
            </p:nvSpPr>
            <p:spPr>
              <a:xfrm>
                <a:off x="1052286" y="2220686"/>
                <a:ext cx="10087428" cy="374083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6.1.2 </a:t>
                </a:r>
                <a:r>
                  <a:rPr lang="zh-CN" altLang="en-US" sz="2400" b="1" dirty="0">
                    <a:latin typeface="微软雅黑" panose="020B0503020204020204" pitchFamily="34" charset="-122"/>
                    <a:ea typeface="微软雅黑" panose="020B0503020204020204" pitchFamily="34" charset="-122"/>
                  </a:rPr>
                  <a:t>二维特征向量下的贝叶斯</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独立性</a:t>
                </a:r>
                <a:r>
                  <a:rPr lang="zh-CN" altLang="en-US" sz="2400" dirty="0">
                    <a:latin typeface="微软雅黑" panose="020B0503020204020204" pitchFamily="34" charset="-122"/>
                    <a:ea typeface="微软雅黑" panose="020B0503020204020204" pitchFamily="34" charset="-122"/>
                  </a:rPr>
                  <a:t>假设</a:t>
                </a:r>
              </a:p>
              <a:p>
                <a:r>
                  <a:rPr lang="zh-CN" altLang="en-US" sz="2400" dirty="0">
                    <a:latin typeface="微软雅黑" panose="020B0503020204020204" pitchFamily="34" charset="-122"/>
                    <a:ea typeface="微软雅黑" panose="020B0503020204020204" pitchFamily="34" charset="-122"/>
                  </a:rPr>
                  <a:t>同理可以计算打喷嚏且头痛 </a:t>
                </a:r>
                <a:r>
                  <a:rPr lang="en-US" altLang="zh-CN" sz="2400" dirty="0">
                    <a:latin typeface="微软雅黑" panose="020B0503020204020204" pitchFamily="34" charset="-122"/>
                    <a:ea typeface="微软雅黑" panose="020B0503020204020204" pitchFamily="34" charset="-122"/>
                  </a:rPr>
                  <a:t>(X1=1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X2=1) </a:t>
                </a:r>
                <a:r>
                  <a:rPr lang="zh-CN" altLang="en-US" sz="2400" dirty="0">
                    <a:latin typeface="微软雅黑" panose="020B0503020204020204" pitchFamily="34" charset="-122"/>
                    <a:ea typeface="微软雅黑" panose="020B0503020204020204" pitchFamily="34" charset="-122"/>
                  </a:rPr>
                  <a:t>的条件下没有患感冒的概率 </a:t>
                </a:r>
                <a:r>
                  <a:rPr lang="en-US" altLang="zh-CN" sz="2400" dirty="0">
                    <a:latin typeface="微软雅黑" panose="020B0503020204020204" pitchFamily="34" charset="-122"/>
                    <a:ea typeface="微软雅黑" panose="020B0503020204020204" pitchFamily="34" charset="-122"/>
                  </a:rPr>
                  <a:t>P(Y=0|X1,X2)</a:t>
                </a:r>
                <a:r>
                  <a:rPr lang="zh-CN" altLang="en-US" sz="2400" dirty="0">
                    <a:latin typeface="微软雅黑" panose="020B0503020204020204" pitchFamily="34" charset="-122"/>
                    <a:ea typeface="微软雅黑" panose="020B0503020204020204" pitchFamily="34" charset="-122"/>
                  </a:rPr>
                  <a:t>， 即简化为计算</a:t>
                </a:r>
                <a:r>
                  <a:rPr lang="en-US" altLang="zh-CN" sz="2400" dirty="0">
                    <a:latin typeface="微软雅黑" panose="020B0503020204020204" pitchFamily="34" charset="-122"/>
                    <a:ea typeface="微软雅黑" panose="020B0503020204020204" pitchFamily="34" charset="-122"/>
                  </a:rPr>
                  <a:t>P(X1|Y=0)P(X2|Y=0)P(Y=0)</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i="1"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1</m:t>
                              </m:r>
                            </m:sub>
                          </m:sSub>
                        </m:e>
                        <m:e>
                          <m:r>
                            <a:rPr lang="en-US" altLang="zh-CN" sz="2400" i="1" dirty="0">
                              <a:latin typeface="Cambria Math"/>
                              <a:ea typeface="微软雅黑" panose="020B0503020204020204" pitchFamily="34" charset="-122"/>
                            </a:rPr>
                            <m:t>𝑌</m:t>
                          </m:r>
                          <m:r>
                            <a:rPr lang="en-US" altLang="zh-CN" sz="2400" b="0" i="1" dirty="0" smtClean="0">
                              <a:latin typeface="Cambria Math"/>
                              <a:ea typeface="微软雅黑" panose="020B0503020204020204" pitchFamily="34" charset="-122"/>
                            </a:rPr>
                            <m:t>=0</m:t>
                          </m:r>
                        </m:e>
                      </m:d>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2</m:t>
                              </m:r>
                            </m:sub>
                          </m:sSub>
                        </m:e>
                        <m:e>
                          <m:r>
                            <a:rPr lang="en-US" altLang="zh-CN" sz="2400" i="1" dirty="0">
                              <a:latin typeface="Cambria Math"/>
                              <a:ea typeface="微软雅黑" panose="020B0503020204020204" pitchFamily="34" charset="-122"/>
                            </a:rPr>
                            <m:t>𝑌</m:t>
                          </m:r>
                          <m:r>
                            <a:rPr lang="en-US" altLang="zh-CN" sz="2400" b="0" i="1" dirty="0" smtClean="0">
                              <a:latin typeface="Cambria Math"/>
                              <a:ea typeface="微软雅黑" panose="020B0503020204020204" pitchFamily="34" charset="-122"/>
                            </a:rPr>
                            <m:t>=0</m:t>
                          </m:r>
                        </m:e>
                      </m:d>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r>
                            <a:rPr lang="en-US" altLang="zh-CN" sz="2400" i="1" dirty="0">
                              <a:latin typeface="Cambria Math"/>
                              <a:ea typeface="微软雅黑" panose="020B0503020204020204" pitchFamily="34" charset="-122"/>
                            </a:rPr>
                            <m:t>𝑌</m:t>
                          </m:r>
                          <m:r>
                            <a:rPr lang="en-US" altLang="zh-CN" sz="2400" b="0" i="1" dirty="0" smtClean="0">
                              <a:latin typeface="Cambria Math"/>
                              <a:ea typeface="微软雅黑" panose="020B0503020204020204" pitchFamily="34" charset="-122"/>
                            </a:rPr>
                            <m:t>=0</m:t>
                          </m:r>
                        </m:e>
                      </m:d>
                      <m:r>
                        <a:rPr lang="en-US" altLang="zh-CN" sz="2400" b="0" i="1" dirty="0" smtClean="0">
                          <a:latin typeface="Cambria Math"/>
                          <a:ea typeface="微软雅黑" panose="020B0503020204020204" pitchFamily="34" charset="-122"/>
                        </a:rPr>
                        <m:t>=1.1.</m:t>
                      </m:r>
                      <m:f>
                        <m:fPr>
                          <m:ctrlPr>
                            <a:rPr lang="en-US" altLang="zh-CN" sz="2400" b="0" i="1" dirty="0" smtClean="0">
                              <a:latin typeface="Cambria Math"/>
                              <a:ea typeface="微软雅黑" panose="020B0503020204020204" pitchFamily="34" charset="-122"/>
                            </a:rPr>
                          </m:ctrlPr>
                        </m:fPr>
                        <m:num>
                          <m:r>
                            <a:rPr lang="en-US" altLang="zh-CN" sz="2400" b="0" i="1" dirty="0" smtClean="0">
                              <a:latin typeface="Cambria Math"/>
                              <a:ea typeface="微软雅黑" panose="020B0503020204020204" pitchFamily="34" charset="-122"/>
                            </a:rPr>
                            <m:t>1</m:t>
                          </m:r>
                        </m:num>
                        <m:den>
                          <m:r>
                            <a:rPr lang="en-US" altLang="zh-CN" sz="2400" b="0" i="1" dirty="0" smtClean="0">
                              <a:latin typeface="Cambria Math"/>
                              <a:ea typeface="微软雅黑" panose="020B0503020204020204" pitchFamily="34" charset="-122"/>
                            </a:rPr>
                            <m:t>5</m:t>
                          </m:r>
                        </m:den>
                      </m:f>
                      <m:r>
                        <a:rPr lang="en-US" altLang="zh-CN" sz="2400" b="0" i="1" dirty="0" smtClean="0">
                          <a:latin typeface="Cambria Math"/>
                          <a:ea typeface="微软雅黑" panose="020B0503020204020204" pitchFamily="34" charset="-122"/>
                        </a:rPr>
                        <m:t>=</m:t>
                      </m:r>
                      <m:f>
                        <m:fPr>
                          <m:ctrlPr>
                            <a:rPr lang="en-US" altLang="zh-CN" sz="2400" b="0" i="1" dirty="0" smtClean="0">
                              <a:latin typeface="Cambria Math"/>
                              <a:ea typeface="微软雅黑" panose="020B0503020204020204" pitchFamily="34" charset="-122"/>
                            </a:rPr>
                          </m:ctrlPr>
                        </m:fPr>
                        <m:num>
                          <m:r>
                            <a:rPr lang="en-US" altLang="zh-CN" sz="2400" b="0" i="1" dirty="0" smtClean="0">
                              <a:latin typeface="Cambria Math"/>
                              <a:ea typeface="微软雅黑" panose="020B0503020204020204" pitchFamily="34" charset="-122"/>
                            </a:rPr>
                            <m:t>1</m:t>
                          </m:r>
                        </m:num>
                        <m:den>
                          <m:r>
                            <a:rPr lang="en-US" altLang="zh-CN" sz="2400" b="0" i="1" dirty="0" smtClean="0">
                              <a:latin typeface="Cambria Math"/>
                              <a:ea typeface="微软雅黑" panose="020B0503020204020204" pitchFamily="34" charset="-122"/>
                            </a:rPr>
                            <m:t>20</m:t>
                          </m:r>
                        </m:den>
                      </m:f>
                    </m:oMath>
                  </m:oMathPara>
                </a14:m>
                <a:endParaRPr lang="en-US" altLang="zh-CN" sz="2400" i="1" dirty="0" smtClean="0">
                  <a:latin typeface="微软雅黑" panose="020B0503020204020204" pitchFamily="34" charset="-122"/>
                  <a:ea typeface="微软雅黑" panose="020B0503020204020204" pitchFamily="34" charset="-122"/>
                </a:endParaRPr>
              </a:p>
              <a:p>
                <a:endParaRPr lang="en-US" altLang="zh-CN" sz="2400" i="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由于</a:t>
                </a:r>
                <a:r>
                  <a:rPr lang="en-US" altLang="zh-CN" sz="2400" dirty="0">
                    <a:latin typeface="微软雅黑" panose="020B0503020204020204" pitchFamily="34" charset="-122"/>
                    <a:ea typeface="微软雅黑" panose="020B0503020204020204" pitchFamily="34" charset="-122"/>
                  </a:rPr>
                  <a:t>9/20</a:t>
                </a:r>
                <a:r>
                  <a:rPr lang="zh-CN" altLang="en-US" sz="2400" dirty="0">
                    <a:latin typeface="微软雅黑" panose="020B0503020204020204" pitchFamily="34" charset="-122"/>
                    <a:ea typeface="微软雅黑" panose="020B0503020204020204" pitchFamily="34" charset="-122"/>
                  </a:rPr>
                  <a:t>大于</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，我们可以判断在打喷嚏但不头痛</a:t>
                </a:r>
                <a:r>
                  <a:rPr lang="en-US" altLang="zh-CN" sz="2400" dirty="0">
                    <a:latin typeface="微软雅黑" panose="020B0503020204020204" pitchFamily="34" charset="-122"/>
                    <a:ea typeface="微软雅黑" panose="020B0503020204020204" pitchFamily="34" charset="-122"/>
                  </a:rPr>
                  <a:t>(X1=1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X2=1) </a:t>
                </a:r>
                <a:r>
                  <a:rPr lang="zh-CN" altLang="en-US" sz="2400" dirty="0">
                    <a:latin typeface="微软雅黑" panose="020B0503020204020204" pitchFamily="34" charset="-122"/>
                    <a:ea typeface="微软雅黑" panose="020B0503020204020204" pitchFamily="34" charset="-122"/>
                  </a:rPr>
                  <a:t>的条件下患感冒的概率要高于不患感冒的概率。</a:t>
                </a:r>
                <a:endParaRPr lang="en-US" altLang="zh-CN" sz="2400" dirty="0">
                  <a:latin typeface="微软雅黑" panose="020B0503020204020204" pitchFamily="34" charset="-122"/>
                  <a:ea typeface="微软雅黑" panose="020B0503020204020204" pitchFamily="34" charset="-12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52286" y="2220686"/>
                <a:ext cx="10087428" cy="3740832"/>
              </a:xfrm>
              <a:prstGeom prst="rect">
                <a:avLst/>
              </a:prstGeom>
              <a:blipFill rotWithShape="1">
                <a:blip r:embed="rId2"/>
                <a:stretch>
                  <a:fillRect l="-967" t="-1303" b="-27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1471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8253" y="729512"/>
            <a:ext cx="1023549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6.1 </a:t>
            </a:r>
            <a:r>
              <a:rPr lang="zh-CN" altLang="en-US" sz="6000" b="1" dirty="0">
                <a:latin typeface="微软雅黑" panose="020B0503020204020204" pitchFamily="34" charset="-122"/>
                <a:ea typeface="微软雅黑" panose="020B0503020204020204" pitchFamily="34" charset="-122"/>
              </a:rPr>
              <a:t>朴素贝叶斯模型算法原理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TextBox 1"/>
              <p:cNvSpPr txBox="1"/>
              <p:nvPr/>
            </p:nvSpPr>
            <p:spPr>
              <a:xfrm>
                <a:off x="1052286" y="2220686"/>
                <a:ext cx="10087428" cy="3456844"/>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6.1.3 n</a:t>
                </a:r>
                <a:r>
                  <a:rPr lang="zh-CN" altLang="en-US" sz="2400" b="1" dirty="0">
                    <a:latin typeface="微软雅黑" panose="020B0503020204020204" pitchFamily="34" charset="-122"/>
                    <a:ea typeface="微软雅黑" panose="020B0503020204020204" pitchFamily="34" charset="-122"/>
                  </a:rPr>
                  <a:t>维特征向量下的贝叶斯</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我们可以在</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个特征变量的基础上推广至</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个特征变量 </a:t>
                </a:r>
                <a:r>
                  <a:rPr lang="en-US" altLang="zh-CN" sz="2400" dirty="0">
                    <a:latin typeface="微软雅黑" panose="020B0503020204020204" pitchFamily="34" charset="-122"/>
                    <a:ea typeface="微软雅黑" panose="020B0503020204020204" pitchFamily="34" charset="-122"/>
                  </a:rPr>
                  <a:t>X1, X2, ... , </a:t>
                </a:r>
                <a:r>
                  <a:rPr lang="en-US" altLang="zh-CN" sz="2400" dirty="0" err="1">
                    <a:latin typeface="微软雅黑" panose="020B0503020204020204" pitchFamily="34" charset="-122"/>
                    <a:ea typeface="微软雅黑" panose="020B0503020204020204" pitchFamily="34" charset="-122"/>
                  </a:rPr>
                  <a:t>Xn</a:t>
                </a:r>
                <a:r>
                  <a:rPr lang="zh-CN" altLang="en-US" sz="2400" dirty="0">
                    <a:latin typeface="微软雅黑" panose="020B0503020204020204" pitchFamily="34" charset="-122"/>
                    <a:ea typeface="微软雅黑" panose="020B0503020204020204" pitchFamily="34" charset="-122"/>
                  </a:rPr>
                  <a:t>，应用贝叶斯公式有</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r>
                            <a:rPr lang="en-US" altLang="zh-CN" sz="2400" i="1" dirty="0">
                              <a:latin typeface="Cambria Math"/>
                              <a:ea typeface="微软雅黑" panose="020B0503020204020204" pitchFamily="34" charset="-122"/>
                            </a:rPr>
                            <m:t>𝑌</m:t>
                          </m:r>
                        </m:e>
                        <m:e>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1</m:t>
                              </m:r>
                            </m:sub>
                          </m:sSub>
                          <m:r>
                            <a:rPr lang="en-US" altLang="zh-CN" sz="2400" i="1" dirty="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2</m:t>
                              </m:r>
                            </m:sub>
                          </m:sSub>
                          <m:r>
                            <a:rPr lang="en-US" altLang="zh-CN" sz="2400" b="0" i="1" dirty="0" smtClean="0">
                              <a:latin typeface="Cambria Math"/>
                              <a:ea typeface="微软雅黑" panose="020B0503020204020204" pitchFamily="34" charset="-122"/>
                            </a:rPr>
                            <m:t>…</m:t>
                          </m:r>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𝑋</m:t>
                              </m:r>
                            </m:e>
                            <m:sub>
                              <m:r>
                                <a:rPr lang="en-US" altLang="zh-CN" sz="2400" b="0" i="1" dirty="0" smtClean="0">
                                  <a:latin typeface="Cambria Math"/>
                                  <a:ea typeface="微软雅黑" panose="020B0503020204020204" pitchFamily="34" charset="-122"/>
                                </a:rPr>
                                <m:t>𝑛</m:t>
                              </m:r>
                            </m:sub>
                          </m:sSub>
                        </m:e>
                      </m:d>
                      <m:r>
                        <a:rPr lang="en-US" altLang="zh-CN" sz="2400" i="1" dirty="0">
                          <a:latin typeface="Cambria Math"/>
                          <a:ea typeface="微软雅黑" panose="020B0503020204020204" pitchFamily="34" charset="-122"/>
                        </a:rPr>
                        <m:t>=</m:t>
                      </m:r>
                      <m:f>
                        <m:fPr>
                          <m:ctrlPr>
                            <a:rPr lang="en-US" altLang="zh-CN" sz="2400" i="1" dirty="0">
                              <a:latin typeface="Cambria Math"/>
                              <a:ea typeface="微软雅黑" panose="020B0503020204020204" pitchFamily="34" charset="-122"/>
                            </a:rPr>
                          </m:ctrlPr>
                        </m:fPr>
                        <m:num>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1</m:t>
                                  </m:r>
                                </m:sub>
                              </m:sSub>
                              <m:r>
                                <a:rPr lang="en-US" altLang="zh-CN" sz="2400" i="1" dirty="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2</m:t>
                                  </m:r>
                                </m:sub>
                              </m:sSub>
                              <m:r>
                                <a:rPr lang="en-US" altLang="zh-CN" sz="2400" b="0" i="1" dirty="0" smtClean="0">
                                  <a:latin typeface="Cambria Math"/>
                                  <a:ea typeface="微软雅黑" panose="020B0503020204020204" pitchFamily="34" charset="-122"/>
                                </a:rPr>
                                <m:t>…</m:t>
                              </m:r>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𝑋</m:t>
                                  </m:r>
                                </m:e>
                                <m:sub>
                                  <m:r>
                                    <a:rPr lang="en-US" altLang="zh-CN" sz="2400" b="0" i="1" dirty="0" smtClean="0">
                                      <a:latin typeface="Cambria Math"/>
                                      <a:ea typeface="微软雅黑" panose="020B0503020204020204" pitchFamily="34" charset="-122"/>
                                    </a:rPr>
                                    <m:t>𝑛</m:t>
                                  </m:r>
                                </m:sub>
                              </m:sSub>
                            </m:e>
                            <m:e>
                              <m:r>
                                <a:rPr lang="en-US" altLang="zh-CN" sz="2400" i="1" dirty="0">
                                  <a:latin typeface="Cambria Math"/>
                                  <a:ea typeface="微软雅黑" panose="020B0503020204020204" pitchFamily="34" charset="-122"/>
                                </a:rPr>
                                <m:t>𝑌</m:t>
                              </m:r>
                            </m:e>
                          </m:d>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r>
                                <a:rPr lang="en-US" altLang="zh-CN" sz="2400" i="1" dirty="0">
                                  <a:latin typeface="Cambria Math"/>
                                  <a:ea typeface="微软雅黑" panose="020B0503020204020204" pitchFamily="34" charset="-122"/>
                                </a:rPr>
                                <m:t>𝑌</m:t>
                              </m:r>
                            </m:e>
                          </m:d>
                        </m:num>
                        <m:den>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1</m:t>
                                  </m:r>
                                </m:sub>
                              </m:sSub>
                              <m:r>
                                <a:rPr lang="en-US" altLang="zh-CN" sz="2400" i="1" dirty="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2</m:t>
                                  </m:r>
                                </m:sub>
                              </m:sSub>
                              <m:r>
                                <a:rPr lang="en-US" altLang="zh-CN" sz="2400" b="0" i="1" dirty="0" smtClean="0">
                                  <a:latin typeface="Cambria Math"/>
                                  <a:ea typeface="微软雅黑" panose="020B0503020204020204" pitchFamily="34" charset="-122"/>
                                </a:rPr>
                                <m:t>…</m:t>
                              </m:r>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𝑋</m:t>
                                  </m:r>
                                </m:e>
                                <m:sub>
                                  <m:r>
                                    <a:rPr lang="en-US" altLang="zh-CN" sz="2400" b="0" i="1" dirty="0" smtClean="0">
                                      <a:latin typeface="Cambria Math"/>
                                      <a:ea typeface="微软雅黑" panose="020B0503020204020204" pitchFamily="34" charset="-122"/>
                                    </a:rPr>
                                    <m:t>𝑛</m:t>
                                  </m:r>
                                </m:sub>
                              </m:sSub>
                            </m:e>
                          </m:d>
                        </m:den>
                      </m:f>
                    </m:oMath>
                  </m:oMathPara>
                </a14:m>
                <a:endParaRPr lang="en-US" altLang="zh-CN" sz="2400" i="1" dirty="0" smtClean="0">
                  <a:latin typeface="微软雅黑" panose="020B0503020204020204" pitchFamily="34" charset="-122"/>
                  <a:ea typeface="微软雅黑" panose="020B0503020204020204" pitchFamily="34" charset="-122"/>
                </a:endParaRPr>
              </a:p>
              <a:p>
                <a:endParaRPr lang="en-US" altLang="zh-CN" sz="2400" i="1"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和</a:t>
                </a:r>
                <a:r>
                  <a:rPr lang="en-US" altLang="zh-CN" sz="2400" dirty="0" smtClean="0">
                    <a:latin typeface="微软雅黑" panose="020B0503020204020204" pitchFamily="34" charset="-122"/>
                    <a:ea typeface="微软雅黑" panose="020B0503020204020204" pitchFamily="34" charset="-122"/>
                  </a:rPr>
                  <a:t>6.1.2</a:t>
                </a:r>
                <a:r>
                  <a:rPr lang="zh-CN" altLang="en-US" sz="2400" dirty="0" smtClean="0">
                    <a:latin typeface="微软雅黑" panose="020B0503020204020204" pitchFamily="34" charset="-122"/>
                    <a:ea typeface="微软雅黑" panose="020B0503020204020204" pitchFamily="34" charset="-122"/>
                  </a:rPr>
                  <a:t>同理</a:t>
                </a:r>
                <a:r>
                  <a:rPr lang="zh-CN" altLang="en-US" sz="2400" dirty="0">
                    <a:latin typeface="微软雅黑" panose="020B0503020204020204" pitchFamily="34" charset="-122"/>
                    <a:ea typeface="微软雅黑" panose="020B0503020204020204" pitchFamily="34" charset="-122"/>
                  </a:rPr>
                  <a:t>因为分母相同，我们只需要关注分子</a:t>
                </a:r>
                <a:endParaRPr lang="en-US" altLang="zh-CN" sz="2400" i="1"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52286" y="2220686"/>
                <a:ext cx="10087428" cy="3456844"/>
              </a:xfrm>
              <a:prstGeom prst="rect">
                <a:avLst/>
              </a:prstGeom>
              <a:blipFill rotWithShape="1">
                <a:blip r:embed="rId2"/>
                <a:stretch>
                  <a:fillRect l="-967" t="-14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2184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8253" y="729512"/>
            <a:ext cx="1023549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6.1 </a:t>
            </a:r>
            <a:r>
              <a:rPr lang="zh-CN" altLang="en-US" sz="6000" b="1" dirty="0">
                <a:latin typeface="微软雅黑" panose="020B0503020204020204" pitchFamily="34" charset="-122"/>
                <a:ea typeface="微软雅黑" panose="020B0503020204020204" pitchFamily="34" charset="-122"/>
              </a:rPr>
              <a:t>朴素贝叶斯模型算法原理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TextBox 1"/>
              <p:cNvSpPr txBox="1"/>
              <p:nvPr/>
            </p:nvSpPr>
            <p:spPr>
              <a:xfrm>
                <a:off x="1052286" y="2220686"/>
                <a:ext cx="10087428" cy="193899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6.1.3 n</a:t>
                </a:r>
                <a:r>
                  <a:rPr lang="zh-CN" altLang="en-US" sz="2400" b="1" dirty="0">
                    <a:latin typeface="微软雅黑" panose="020B0503020204020204" pitchFamily="34" charset="-122"/>
                    <a:ea typeface="微软雅黑" panose="020B0503020204020204" pitchFamily="34" charset="-122"/>
                  </a:rPr>
                  <a:t>维特征向量下的贝叶斯</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朴素贝叶斯模型假设给定目标值后特征之间相互独立，上式可以</a:t>
                </a:r>
                <a:r>
                  <a:rPr lang="zh-CN" altLang="en-US" sz="2400" dirty="0" smtClean="0">
                    <a:latin typeface="微软雅黑" panose="020B0503020204020204" pitchFamily="34" charset="-122"/>
                    <a:ea typeface="微软雅黑" panose="020B0503020204020204" pitchFamily="34" charset="-122"/>
                  </a:rPr>
                  <a:t>写作</a:t>
                </a:r>
                <a:r>
                  <a:rPr lang="en-US" altLang="zh-CN" sz="2400" dirty="0" smtClean="0">
                    <a:latin typeface="微软雅黑" panose="020B0503020204020204" pitchFamily="34" charset="-122"/>
                    <a:ea typeface="微软雅黑" panose="020B0503020204020204" pitchFamily="34" charset="-122"/>
                  </a:rPr>
                  <a:t>:</a:t>
                </a:r>
              </a:p>
              <a:p>
                <a:endParaRPr lang="en-US" altLang="zh-CN" sz="2400" i="1" dirty="0" smtClean="0">
                  <a:latin typeface="Cambria Math"/>
                  <a:ea typeface="微软雅黑" panose="020B0503020204020204" pitchFamily="34" charset="-122"/>
                </a:endParaRPr>
              </a:p>
              <a:p>
                <a:endParaRPr lang="en-US" altLang="zh-CN" sz="2400" i="1" dirty="0" smtClean="0">
                  <a:latin typeface="Cambria Math"/>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1</m:t>
                              </m:r>
                            </m:sub>
                          </m:sSub>
                          <m:r>
                            <a:rPr lang="en-US" altLang="zh-CN" sz="2400" i="1" dirty="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2</m:t>
                              </m:r>
                            </m:sub>
                          </m:sSub>
                          <m:r>
                            <a:rPr lang="en-US" altLang="zh-CN" sz="2400" i="1" dirty="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𝑛</m:t>
                              </m:r>
                            </m:sub>
                          </m:sSub>
                        </m:e>
                        <m:e>
                          <m:r>
                            <a:rPr lang="en-US" altLang="zh-CN" sz="2400" i="1" dirty="0">
                              <a:latin typeface="Cambria Math"/>
                              <a:ea typeface="微软雅黑" panose="020B0503020204020204" pitchFamily="34" charset="-122"/>
                            </a:rPr>
                            <m:t>𝑌</m:t>
                          </m:r>
                        </m:e>
                      </m:d>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r>
                            <a:rPr lang="en-US" altLang="zh-CN" sz="2400" i="1" dirty="0">
                              <a:latin typeface="Cambria Math"/>
                              <a:ea typeface="微软雅黑" panose="020B0503020204020204" pitchFamily="34" charset="-122"/>
                            </a:rPr>
                            <m:t>𝑌</m:t>
                          </m:r>
                        </m:e>
                      </m:d>
                      <m:r>
                        <a:rPr lang="en-US" altLang="zh-CN" sz="2400" b="0" i="1" dirty="0" smtClean="0">
                          <a:latin typeface="Cambria Math"/>
                          <a:ea typeface="微软雅黑" panose="020B0503020204020204" pitchFamily="34" charset="-122"/>
                        </a:rPr>
                        <m:t>=</m:t>
                      </m:r>
                      <m:r>
                        <a:rPr lang="en-US" altLang="zh-CN" sz="2400" b="0" i="1" dirty="0" smtClean="0">
                          <a:latin typeface="Cambria Math"/>
                          <a:ea typeface="微软雅黑" panose="020B0503020204020204" pitchFamily="34" charset="-122"/>
                        </a:rPr>
                        <m:t>𝑃</m:t>
                      </m:r>
                      <m:d>
                        <m:dPr>
                          <m:endChr m:val="|"/>
                          <m:ctrlPr>
                            <a:rPr lang="en-US" altLang="zh-CN" sz="2400" b="0" i="1" dirty="0" smtClean="0">
                              <a:latin typeface="Cambria Math"/>
                              <a:ea typeface="微软雅黑" panose="020B0503020204020204" pitchFamily="34" charset="-122"/>
                            </a:rPr>
                          </m:ctrlPr>
                        </m:dPr>
                        <m:e>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𝑋</m:t>
                              </m:r>
                            </m:e>
                            <m:sub>
                              <m:r>
                                <a:rPr lang="en-US" altLang="zh-CN" sz="2400" b="0" i="1" dirty="0" smtClean="0">
                                  <a:latin typeface="Cambria Math"/>
                                  <a:ea typeface="微软雅黑" panose="020B0503020204020204" pitchFamily="34" charset="-122"/>
                                </a:rPr>
                                <m:t>1</m:t>
                              </m:r>
                            </m:sub>
                          </m:sSub>
                        </m:e>
                      </m:d>
                      <m:r>
                        <a:rPr lang="en-US" altLang="zh-CN" sz="2400" b="0" i="1" dirty="0" smtClean="0">
                          <a:latin typeface="Cambria Math"/>
                          <a:ea typeface="微软雅黑" panose="020B0503020204020204" pitchFamily="34" charset="-122"/>
                        </a:rPr>
                        <m:t>𝑌</m:t>
                      </m:r>
                      <m:r>
                        <a:rPr lang="en-US" altLang="zh-CN" sz="2400" b="0" i="1" dirty="0" smtClean="0">
                          <a:latin typeface="Cambria Math"/>
                          <a:ea typeface="微软雅黑" panose="020B0503020204020204" pitchFamily="34" charset="-122"/>
                        </a:rPr>
                        <m:t>)</m:t>
                      </m:r>
                      <m:r>
                        <a:rPr lang="en-US" altLang="zh-CN" sz="2400" i="1" dirty="0">
                          <a:latin typeface="Cambria Math"/>
                          <a:ea typeface="微软雅黑" panose="020B0503020204020204" pitchFamily="34" charset="-122"/>
                        </a:rPr>
                        <m:t>𝑃</m:t>
                      </m:r>
                      <m:d>
                        <m:dPr>
                          <m:endChr m:val="|"/>
                          <m:ctrlPr>
                            <a:rPr lang="en-US" altLang="zh-CN" sz="2400" i="1" dirty="0">
                              <a:latin typeface="Cambria Math"/>
                              <a:ea typeface="微软雅黑" panose="020B0503020204020204" pitchFamily="34" charset="-122"/>
                            </a:rPr>
                          </m:ctrlPr>
                        </m:dPr>
                        <m:e>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b="0" i="1" dirty="0" smtClean="0">
                                  <a:latin typeface="Cambria Math"/>
                                  <a:ea typeface="微软雅黑" panose="020B0503020204020204" pitchFamily="34" charset="-122"/>
                                </a:rPr>
                                <m:t>2</m:t>
                              </m:r>
                            </m:sub>
                          </m:sSub>
                        </m:e>
                      </m:d>
                      <m:r>
                        <a:rPr lang="en-US" altLang="zh-CN" sz="2400" i="1" dirty="0">
                          <a:latin typeface="Cambria Math"/>
                          <a:ea typeface="微软雅黑" panose="020B0503020204020204" pitchFamily="34" charset="-122"/>
                        </a:rPr>
                        <m:t>𝑌</m:t>
                      </m:r>
                      <m:r>
                        <a:rPr lang="en-US" altLang="zh-CN" sz="2400" i="1" dirty="0">
                          <a:latin typeface="Cambria Math"/>
                          <a:ea typeface="微软雅黑" panose="020B0503020204020204" pitchFamily="34" charset="-122"/>
                        </a:rPr>
                        <m:t>)…</m:t>
                      </m:r>
                      <m:r>
                        <a:rPr lang="en-US" altLang="zh-CN" sz="2400" i="1" dirty="0">
                          <a:latin typeface="Cambria Math"/>
                          <a:ea typeface="微软雅黑" panose="020B0503020204020204" pitchFamily="34" charset="-122"/>
                        </a:rPr>
                        <m:t>𝑃</m:t>
                      </m:r>
                      <m:d>
                        <m:dPr>
                          <m:endChr m:val="|"/>
                          <m:ctrlPr>
                            <a:rPr lang="en-US" altLang="zh-CN" sz="2400" i="1" dirty="0">
                              <a:latin typeface="Cambria Math"/>
                              <a:ea typeface="微软雅黑" panose="020B0503020204020204" pitchFamily="34" charset="-122"/>
                            </a:rPr>
                          </m:ctrlPr>
                        </m:dPr>
                        <m:e>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b="0" i="1" dirty="0" smtClean="0">
                                  <a:latin typeface="Cambria Math"/>
                                  <a:ea typeface="微软雅黑" panose="020B0503020204020204" pitchFamily="34" charset="-122"/>
                                </a:rPr>
                                <m:t>𝑛</m:t>
                              </m:r>
                            </m:sub>
                          </m:sSub>
                        </m:e>
                      </m:d>
                      <m:r>
                        <a:rPr lang="en-US" altLang="zh-CN" sz="2400" i="1" dirty="0">
                          <a:latin typeface="Cambria Math"/>
                          <a:ea typeface="微软雅黑" panose="020B0503020204020204" pitchFamily="34" charset="-122"/>
                        </a:rPr>
                        <m:t>𝑌</m:t>
                      </m:r>
                      <m:r>
                        <a:rPr lang="en-US" altLang="zh-CN" sz="2400" i="1" dirty="0">
                          <a:latin typeface="Cambria Math"/>
                          <a:ea typeface="微软雅黑" panose="020B0503020204020204" pitchFamily="34" charset="-122"/>
                        </a:rPr>
                        <m:t>)</m:t>
                      </m:r>
                      <m:r>
                        <a:rPr lang="en-US" altLang="zh-CN" sz="2400" b="0" i="1" dirty="0" smtClean="0">
                          <a:latin typeface="Cambria Math"/>
                          <a:ea typeface="微软雅黑" panose="020B0503020204020204" pitchFamily="34" charset="-122"/>
                        </a:rPr>
                        <m:t>𝑃</m:t>
                      </m:r>
                      <m:r>
                        <a:rPr lang="en-US" altLang="zh-CN" sz="2400" b="0" i="1" dirty="0" smtClean="0">
                          <a:latin typeface="Cambria Math"/>
                          <a:ea typeface="微软雅黑" panose="020B0503020204020204" pitchFamily="34" charset="-122"/>
                        </a:rPr>
                        <m:t>(</m:t>
                      </m:r>
                      <m:r>
                        <a:rPr lang="en-US" altLang="zh-CN" sz="2400" b="0" i="1" dirty="0" smtClean="0">
                          <a:latin typeface="Cambria Math"/>
                          <a:ea typeface="微软雅黑" panose="020B0503020204020204" pitchFamily="34" charset="-122"/>
                        </a:rPr>
                        <m:t>𝑌</m:t>
                      </m:r>
                      <m:r>
                        <a:rPr lang="en-US" altLang="zh-CN" sz="2400" b="0" i="1" dirty="0" smtClean="0">
                          <a:latin typeface="Cambria Math"/>
                          <a:ea typeface="微软雅黑" panose="020B0503020204020204" pitchFamily="34" charset="-122"/>
                        </a:rPr>
                        <m:t>)</m:t>
                      </m:r>
                    </m:oMath>
                  </m:oMathPara>
                </a14:m>
                <a:endParaRPr lang="en-US" altLang="zh-CN" sz="2400" dirty="0">
                  <a:latin typeface="微软雅黑" panose="020B0503020204020204" pitchFamily="34" charset="-122"/>
                  <a:ea typeface="微软雅黑" panose="020B0503020204020204" pitchFamily="34" charset="-12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52286" y="2220686"/>
                <a:ext cx="10087428" cy="1938992"/>
              </a:xfrm>
              <a:prstGeom prst="rect">
                <a:avLst/>
              </a:prstGeom>
              <a:blipFill rotWithShape="1">
                <a:blip r:embed="rId2"/>
                <a:stretch>
                  <a:fillRect l="-967" t="-2516" b="-37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5747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8253" y="729512"/>
            <a:ext cx="1023549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6.1 </a:t>
            </a:r>
            <a:r>
              <a:rPr lang="zh-CN" altLang="en-US" sz="6000" b="1" dirty="0">
                <a:latin typeface="微软雅黑" panose="020B0503020204020204" pitchFamily="34" charset="-122"/>
                <a:ea typeface="微软雅黑" panose="020B0503020204020204" pitchFamily="34" charset="-122"/>
              </a:rPr>
              <a:t>朴素贝叶斯模型算法原理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52286" y="2220686"/>
            <a:ext cx="10087428"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6.1.4 </a:t>
            </a:r>
            <a:r>
              <a:rPr lang="zh-CN" altLang="en-US" sz="2400" b="1" dirty="0">
                <a:latin typeface="微软雅黑" panose="020B0503020204020204" pitchFamily="34" charset="-122"/>
                <a:ea typeface="微软雅黑" panose="020B0503020204020204" pitchFamily="34" charset="-122"/>
              </a:rPr>
              <a:t>朴素贝叶斯模型简单代码</a:t>
            </a:r>
            <a:r>
              <a:rPr lang="zh-CN" altLang="en-US" sz="2400" b="1" dirty="0" smtClean="0">
                <a:latin typeface="微软雅黑" panose="020B0503020204020204" pitchFamily="34" charset="-122"/>
                <a:ea typeface="微软雅黑" panose="020B0503020204020204" pitchFamily="34" charset="-122"/>
              </a:rPr>
              <a:t>演示</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朴素贝叶斯模型（这里用的是高斯贝叶斯分类器）的引入方式如下所示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编辑器中，在引入该库后，可以通过如下代码获取官方讲解内容：</a:t>
            </a:r>
            <a:endParaRPr lang="en-US" altLang="zh-CN" sz="2400" dirty="0">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5095" y="3271439"/>
            <a:ext cx="5321807" cy="57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3002" y="4722129"/>
            <a:ext cx="1865992" cy="59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8835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8253" y="729512"/>
            <a:ext cx="1023549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6.1 </a:t>
            </a:r>
            <a:r>
              <a:rPr lang="zh-CN" altLang="en-US" sz="6000" b="1" dirty="0">
                <a:latin typeface="微软雅黑" panose="020B0503020204020204" pitchFamily="34" charset="-122"/>
                <a:ea typeface="微软雅黑" panose="020B0503020204020204" pitchFamily="34" charset="-122"/>
              </a:rPr>
              <a:t>朴素贝叶斯模型算法原理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52286" y="2220686"/>
            <a:ext cx="10087428" cy="415498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6.1.4 </a:t>
            </a:r>
            <a:r>
              <a:rPr lang="zh-CN" altLang="en-US" sz="2400" b="1" dirty="0">
                <a:latin typeface="微软雅黑" panose="020B0503020204020204" pitchFamily="34" charset="-122"/>
                <a:ea typeface="微软雅黑" panose="020B0503020204020204" pitchFamily="34" charset="-122"/>
              </a:rPr>
              <a:t>朴素贝叶斯模型简单代码</a:t>
            </a:r>
            <a:r>
              <a:rPr lang="zh-CN" altLang="en-US" sz="2400" b="1" dirty="0" smtClean="0">
                <a:latin typeface="微软雅黑" panose="020B0503020204020204" pitchFamily="34" charset="-122"/>
                <a:ea typeface="微软雅黑" panose="020B0503020204020204" pitchFamily="34" charset="-122"/>
              </a:rPr>
              <a:t>演示</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朴素贝叶斯模型简单代码演示如下所示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预测</a:t>
            </a:r>
            <a:r>
              <a:rPr lang="zh-CN" altLang="en-US" sz="2400" dirty="0" smtClean="0">
                <a:latin typeface="微软雅黑" panose="020B0503020204020204" pitchFamily="34" charset="-122"/>
                <a:ea typeface="微软雅黑" panose="020B0503020204020204" pitchFamily="34" charset="-122"/>
              </a:rPr>
              <a:t>结果为</a:t>
            </a:r>
            <a:r>
              <a:rPr lang="en-US" altLang="zh-CN" sz="2400" dirty="0" smtClean="0">
                <a:latin typeface="微软雅黑" panose="020B0503020204020204" pitchFamily="34" charset="-122"/>
                <a:ea typeface="微软雅黑" panose="020B0503020204020204" pitchFamily="34" charset="-122"/>
              </a:rPr>
              <a:t>0</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177" y="3051683"/>
            <a:ext cx="5371646" cy="2744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2503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0006" y="729512"/>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6.2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肿瘤预测模型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1052286" y="2220686"/>
            <a:ext cx="10087428"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6.2.1 </a:t>
            </a:r>
            <a:r>
              <a:rPr lang="zh-CN" altLang="en-US" sz="2400" b="1" dirty="0">
                <a:latin typeface="微软雅黑" panose="020B0503020204020204" pitchFamily="34" charset="-122"/>
                <a:ea typeface="微软雅黑" panose="020B0503020204020204" pitchFamily="34" charset="-122"/>
              </a:rPr>
              <a:t>案例</a:t>
            </a:r>
            <a:r>
              <a:rPr lang="zh-CN" altLang="en-US" sz="2400" b="1" dirty="0" smtClean="0">
                <a:latin typeface="微软雅黑" panose="020B0503020204020204" pitchFamily="34" charset="-122"/>
                <a:ea typeface="微软雅黑" panose="020B0503020204020204" pitchFamily="34" charset="-122"/>
              </a:rPr>
              <a:t>背景</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医疗水平突飞猛进，人们对医院快速识别肿瘤是否为良性的要求同样也越来越高，能否根据患者肿瘤的相关特征水平快速判断肿瘤的性质影响着患者的治疗方式和痊愈速度。传统的做法是医生根据数十个指标来判断肿瘤的性质，不过该方法的预测效果依赖于医生的个人经验而且效率较低，而通过机器学习我们有望能快速预测肿瘤的性质。</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9766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52504" y="729512"/>
            <a:ext cx="8337539" cy="1015663"/>
          </a:xfrm>
          <a:prstGeom prst="rect">
            <a:avLst/>
          </a:prstGeom>
        </p:spPr>
        <p:txBody>
          <a:bodyPr wrap="none">
            <a:spAutoFit/>
          </a:bodyPr>
          <a:lstStyle/>
          <a:p>
            <a:r>
              <a:rPr lang="zh-CN" altLang="en-US" sz="6000" b="1" dirty="0">
                <a:latin typeface="微软雅黑" panose="020B0503020204020204" pitchFamily="34" charset="-122"/>
                <a:ea typeface="微软雅黑" panose="020B0503020204020204" pitchFamily="34" charset="-122"/>
              </a:rPr>
              <a:t>第六章 朴素贝叶斯模型 </a:t>
            </a:r>
            <a:endParaRPr lang="zh-CN" altLang="en-US" sz="6000" dirty="0">
              <a:latin typeface="微软雅黑" panose="020B0503020204020204" pitchFamily="34" charset="-122"/>
              <a:ea typeface="微软雅黑" panose="020B0503020204020204" pitchFamily="34" charset="-122"/>
            </a:endParaRPr>
          </a:p>
        </p:txBody>
      </p:sp>
      <p:sp>
        <p:nvSpPr>
          <p:cNvPr id="5" name="内容占位符 2"/>
          <p:cNvSpPr txBox="1">
            <a:spLocks/>
          </p:cNvSpPr>
          <p:nvPr/>
        </p:nvSpPr>
        <p:spPr>
          <a:xfrm>
            <a:off x="838200" y="2261054"/>
            <a:ext cx="10515600" cy="28479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pPr>
            <a:r>
              <a:rPr lang="en-US" altLang="zh-CN" b="1" dirty="0">
                <a:latin typeface="微软雅黑" panose="020B0503020204020204" pitchFamily="34" charset="-122"/>
                <a:ea typeface="微软雅黑" panose="020B0503020204020204" pitchFamily="34" charset="-122"/>
              </a:rPr>
              <a:t>6.1 </a:t>
            </a:r>
            <a:r>
              <a:rPr lang="zh-CN" altLang="en-US" b="1" dirty="0">
                <a:latin typeface="微软雅黑" panose="020B0503020204020204" pitchFamily="34" charset="-122"/>
                <a:ea typeface="微软雅黑" panose="020B0503020204020204" pitchFamily="34" charset="-122"/>
              </a:rPr>
              <a:t>朴素贝叶斯模型算法</a:t>
            </a:r>
            <a:r>
              <a:rPr lang="zh-CN" altLang="en-US" b="1" dirty="0" smtClean="0">
                <a:latin typeface="微软雅黑" panose="020B0503020204020204" pitchFamily="34" charset="-122"/>
                <a:ea typeface="微软雅黑" panose="020B0503020204020204" pitchFamily="34" charset="-122"/>
              </a:rPr>
              <a:t>原理</a:t>
            </a:r>
            <a:endParaRPr lang="en-US" altLang="zh-CN" b="1" dirty="0" smtClean="0">
              <a:latin typeface="微软雅黑" panose="020B0503020204020204" pitchFamily="34" charset="-122"/>
              <a:ea typeface="微软雅黑" panose="020B0503020204020204" pitchFamily="34" charset="-122"/>
            </a:endParaRPr>
          </a:p>
          <a:p>
            <a:pPr algn="l">
              <a:lnSpc>
                <a:spcPct val="200000"/>
              </a:lnSpc>
            </a:pPr>
            <a:r>
              <a:rPr lang="en-US" altLang="zh-CN" b="1" dirty="0">
                <a:latin typeface="微软雅黑" panose="020B0503020204020204" pitchFamily="34" charset="-122"/>
                <a:ea typeface="微软雅黑" panose="020B0503020204020204" pitchFamily="34" charset="-122"/>
              </a:rPr>
              <a:t>6.2 </a:t>
            </a:r>
            <a:r>
              <a:rPr lang="zh-CN" altLang="en-US" b="1" dirty="0">
                <a:latin typeface="微软雅黑" panose="020B0503020204020204" pitchFamily="34" charset="-122"/>
                <a:ea typeface="微软雅黑" panose="020B0503020204020204" pitchFamily="34" charset="-122"/>
              </a:rPr>
              <a:t>案例实战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肿瘤预测模型</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0232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0006" y="729512"/>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6.2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肿瘤预测模型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1052286" y="2220686"/>
            <a:ext cx="10087428"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6.2.2 </a:t>
            </a:r>
            <a:r>
              <a:rPr lang="zh-CN" altLang="en-US" sz="2400" b="1" dirty="0">
                <a:latin typeface="微软雅黑" panose="020B0503020204020204" pitchFamily="34" charset="-122"/>
                <a:ea typeface="微软雅黑" panose="020B0503020204020204" pitchFamily="34" charset="-122"/>
              </a:rPr>
              <a:t>数据读取与</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读取</a:t>
            </a:r>
            <a:r>
              <a:rPr lang="zh-CN" altLang="en-US" sz="2400" dirty="0">
                <a:latin typeface="微软雅黑" panose="020B0503020204020204" pitchFamily="34" charset="-122"/>
                <a:ea typeface="微软雅黑" panose="020B0503020204020204" pitchFamily="34" charset="-122"/>
              </a:rPr>
              <a:t>数据</a:t>
            </a:r>
            <a:endParaRPr lang="en-US" altLang="zh-CN" sz="24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4178066645"/>
              </p:ext>
            </p:extLst>
          </p:nvPr>
        </p:nvGraphicFramePr>
        <p:xfrm>
          <a:off x="838199" y="4473734"/>
          <a:ext cx="10515603" cy="2103120"/>
        </p:xfrm>
        <a:graphic>
          <a:graphicData uri="http://schemas.openxmlformats.org/drawingml/2006/table">
            <a:tbl>
              <a:tblPr>
                <a:tableStyleId>{5940675A-B579-460E-94D1-54222C63F5DA}</a:tableStyleId>
              </a:tblPr>
              <a:tblGrid>
                <a:gridCol w="1502229"/>
                <a:gridCol w="1502229"/>
                <a:gridCol w="1502229"/>
                <a:gridCol w="1502229"/>
                <a:gridCol w="1502229"/>
                <a:gridCol w="1502229"/>
                <a:gridCol w="1502229"/>
              </a:tblGrid>
              <a:tr h="350520">
                <a:tc>
                  <a:txBody>
                    <a:bodyPr/>
                    <a:lstStyle/>
                    <a:p>
                      <a:pPr algn="ctr" fontAlgn="ctr"/>
                      <a:r>
                        <a:rPr lang="zh-CN" altLang="en-US" sz="1800" dirty="0">
                          <a:effectLst/>
                          <a:latin typeface="微软雅黑" panose="020B0503020204020204" pitchFamily="34" charset="-122"/>
                          <a:ea typeface="微软雅黑" panose="020B0503020204020204" pitchFamily="34" charset="-122"/>
                        </a:rPr>
                        <a:t>最大周长</a:t>
                      </a:r>
                    </a:p>
                  </a:txBody>
                  <a:tcPr marL="0" marR="0" marT="38100" marB="38100" anchor="ctr"/>
                </a:tc>
                <a:tc>
                  <a:txBody>
                    <a:bodyPr/>
                    <a:lstStyle/>
                    <a:p>
                      <a:pPr algn="ctr" fontAlgn="ctr"/>
                      <a:r>
                        <a:rPr lang="zh-CN" altLang="en-US" sz="1800" dirty="0">
                          <a:effectLst/>
                          <a:latin typeface="微软雅黑" panose="020B0503020204020204" pitchFamily="34" charset="-122"/>
                          <a:ea typeface="微软雅黑" panose="020B0503020204020204" pitchFamily="34" charset="-122"/>
                        </a:rPr>
                        <a:t>最大凹陷度</a:t>
                      </a:r>
                    </a:p>
                  </a:txBody>
                  <a:tcPr marL="0" marR="0" marT="38100" marB="38100" anchor="ctr"/>
                </a:tc>
                <a:tc>
                  <a:txBody>
                    <a:bodyPr/>
                    <a:lstStyle/>
                    <a:p>
                      <a:pPr algn="ctr" fontAlgn="ctr"/>
                      <a:r>
                        <a:rPr lang="zh-CN" altLang="en-US" sz="1800">
                          <a:effectLst/>
                          <a:latin typeface="微软雅黑" panose="020B0503020204020204" pitchFamily="34" charset="-122"/>
                          <a:ea typeface="微软雅黑" panose="020B0503020204020204" pitchFamily="34" charset="-122"/>
                        </a:rPr>
                        <a:t>平均凹陷度</a:t>
                      </a:r>
                    </a:p>
                  </a:txBody>
                  <a:tcPr marL="0" marR="0" marT="38100" marB="38100" anchor="ctr"/>
                </a:tc>
                <a:tc>
                  <a:txBody>
                    <a:bodyPr/>
                    <a:lstStyle/>
                    <a:p>
                      <a:pPr algn="ctr" fontAlgn="ctr"/>
                      <a:r>
                        <a:rPr lang="zh-CN" altLang="en-US" sz="1800">
                          <a:effectLst/>
                          <a:latin typeface="微软雅黑" panose="020B0503020204020204" pitchFamily="34" charset="-122"/>
                          <a:ea typeface="微软雅黑" panose="020B0503020204020204" pitchFamily="34" charset="-122"/>
                        </a:rPr>
                        <a:t>最大面积</a:t>
                      </a:r>
                    </a:p>
                  </a:txBody>
                  <a:tcPr marL="0" marR="0" marT="38100" marB="38100" anchor="ctr"/>
                </a:tc>
                <a:tc>
                  <a:txBody>
                    <a:bodyPr/>
                    <a:lstStyle/>
                    <a:p>
                      <a:pPr algn="ctr" fontAlgn="ctr"/>
                      <a:r>
                        <a:rPr lang="zh-CN" altLang="en-US" sz="1800">
                          <a:effectLst/>
                          <a:latin typeface="微软雅黑" panose="020B0503020204020204" pitchFamily="34" charset="-122"/>
                          <a:ea typeface="微软雅黑" panose="020B0503020204020204" pitchFamily="34" charset="-122"/>
                        </a:rPr>
                        <a:t>最大半径</a:t>
                      </a:r>
                    </a:p>
                  </a:txBody>
                  <a:tcPr marL="0" marR="0" marT="38100" marB="38100" anchor="ctr"/>
                </a:tc>
                <a:tc>
                  <a:txBody>
                    <a:bodyPr/>
                    <a:lstStyle/>
                    <a:p>
                      <a:pPr algn="ctr" fontAlgn="ctr"/>
                      <a:r>
                        <a:rPr lang="zh-CN" altLang="en-US" sz="1800">
                          <a:effectLst/>
                          <a:latin typeface="微软雅黑" panose="020B0503020204020204" pitchFamily="34" charset="-122"/>
                          <a:ea typeface="微软雅黑" panose="020B0503020204020204" pitchFamily="34" charset="-122"/>
                        </a:rPr>
                        <a:t>平均灰度值</a:t>
                      </a:r>
                    </a:p>
                  </a:txBody>
                  <a:tcPr marL="0" marR="0" marT="38100" marB="38100" anchor="ctr"/>
                </a:tc>
                <a:tc>
                  <a:txBody>
                    <a:bodyPr/>
                    <a:lstStyle/>
                    <a:p>
                      <a:pPr algn="ctr" fontAlgn="ctr"/>
                      <a:r>
                        <a:rPr lang="zh-CN" altLang="en-US" sz="1800">
                          <a:effectLst/>
                          <a:latin typeface="微软雅黑" panose="020B0503020204020204" pitchFamily="34" charset="-122"/>
                          <a:ea typeface="微软雅黑" panose="020B0503020204020204" pitchFamily="34" charset="-122"/>
                        </a:rPr>
                        <a:t>肿瘤性质</a:t>
                      </a:r>
                    </a:p>
                  </a:txBody>
                  <a:tcPr marL="0" marR="0" marT="38100" marB="38100" anchor="ctr"/>
                </a:tc>
              </a:tr>
              <a:tr h="350520">
                <a:tc>
                  <a:txBody>
                    <a:bodyPr/>
                    <a:lstStyle/>
                    <a:p>
                      <a:pPr algn="ctr" fontAlgn="ctr"/>
                      <a:r>
                        <a:rPr lang="en-US" altLang="zh-CN" sz="1800">
                          <a:effectLst/>
                          <a:latin typeface="微软雅黑" panose="020B0503020204020204" pitchFamily="34" charset="-122"/>
                          <a:ea typeface="微软雅黑" panose="020B0503020204020204" pitchFamily="34" charset="-122"/>
                        </a:rPr>
                        <a:t>184.6</a:t>
                      </a:r>
                    </a:p>
                  </a:txBody>
                  <a:tcPr marL="0" marR="0" marT="38100" marB="38100" anchor="ctr"/>
                </a:tc>
                <a:tc>
                  <a:txBody>
                    <a:bodyPr/>
                    <a:lstStyle/>
                    <a:p>
                      <a:pPr algn="ctr" fontAlgn="ctr"/>
                      <a:r>
                        <a:rPr lang="en-US" altLang="zh-CN" sz="1800">
                          <a:effectLst/>
                          <a:latin typeface="微软雅黑" panose="020B0503020204020204" pitchFamily="34" charset="-122"/>
                          <a:ea typeface="微软雅黑" panose="020B0503020204020204" pitchFamily="34" charset="-122"/>
                        </a:rPr>
                        <a:t>0.2654</a:t>
                      </a:r>
                    </a:p>
                  </a:txBody>
                  <a:tcPr marL="0" marR="0" marT="38100" marB="38100" anchor="ctr"/>
                </a:tc>
                <a:tc>
                  <a:txBody>
                    <a:bodyPr/>
                    <a:lstStyle/>
                    <a:p>
                      <a:pPr algn="ctr" fontAlgn="ctr"/>
                      <a:r>
                        <a:rPr lang="en-US" altLang="zh-CN" sz="1800" dirty="0">
                          <a:effectLst/>
                          <a:latin typeface="微软雅黑" panose="020B0503020204020204" pitchFamily="34" charset="-122"/>
                          <a:ea typeface="微软雅黑" panose="020B0503020204020204" pitchFamily="34" charset="-122"/>
                        </a:rPr>
                        <a:t>0.1471</a:t>
                      </a:r>
                    </a:p>
                  </a:txBody>
                  <a:tcPr marL="0" marR="0" marT="38100" marB="38100" anchor="ctr"/>
                </a:tc>
                <a:tc>
                  <a:txBody>
                    <a:bodyPr/>
                    <a:lstStyle/>
                    <a:p>
                      <a:pPr algn="ctr" fontAlgn="ctr"/>
                      <a:r>
                        <a:rPr lang="en-US" altLang="zh-CN" sz="1800">
                          <a:effectLst/>
                          <a:latin typeface="微软雅黑" panose="020B0503020204020204" pitchFamily="34" charset="-122"/>
                          <a:ea typeface="微软雅黑" panose="020B0503020204020204" pitchFamily="34" charset="-122"/>
                        </a:rPr>
                        <a:t>2019</a:t>
                      </a:r>
                    </a:p>
                  </a:txBody>
                  <a:tcPr marL="0" marR="0" marT="38100" marB="38100" anchor="ctr"/>
                </a:tc>
                <a:tc>
                  <a:txBody>
                    <a:bodyPr/>
                    <a:lstStyle/>
                    <a:p>
                      <a:pPr algn="ctr" fontAlgn="ctr"/>
                      <a:r>
                        <a:rPr lang="en-US" altLang="zh-CN" sz="1800">
                          <a:effectLst/>
                          <a:latin typeface="微软雅黑" panose="020B0503020204020204" pitchFamily="34" charset="-122"/>
                          <a:ea typeface="微软雅黑" panose="020B0503020204020204" pitchFamily="34" charset="-122"/>
                        </a:rPr>
                        <a:t>25.38</a:t>
                      </a:r>
                    </a:p>
                  </a:txBody>
                  <a:tcPr marL="0" marR="0" marT="38100" marB="38100" anchor="ctr"/>
                </a:tc>
                <a:tc>
                  <a:txBody>
                    <a:bodyPr/>
                    <a:lstStyle/>
                    <a:p>
                      <a:pPr algn="ctr" fontAlgn="ctr"/>
                      <a:r>
                        <a:rPr lang="en-US" altLang="zh-CN" sz="1800">
                          <a:effectLst/>
                          <a:latin typeface="微软雅黑" panose="020B0503020204020204" pitchFamily="34" charset="-122"/>
                          <a:ea typeface="微软雅黑" panose="020B0503020204020204" pitchFamily="34" charset="-122"/>
                        </a:rPr>
                        <a:t>17.33</a:t>
                      </a:r>
                    </a:p>
                  </a:txBody>
                  <a:tcPr marL="0" marR="0" marT="38100" marB="38100" anchor="ctr"/>
                </a:tc>
                <a:tc>
                  <a:txBody>
                    <a:bodyPr/>
                    <a:lstStyle/>
                    <a:p>
                      <a:pPr algn="ctr" fontAlgn="ctr"/>
                      <a:r>
                        <a:rPr lang="en-US" altLang="zh-CN" sz="1800">
                          <a:effectLst/>
                          <a:latin typeface="微软雅黑" panose="020B0503020204020204" pitchFamily="34" charset="-122"/>
                          <a:ea typeface="微软雅黑" panose="020B0503020204020204" pitchFamily="34" charset="-122"/>
                        </a:rPr>
                        <a:t>0</a:t>
                      </a:r>
                    </a:p>
                  </a:txBody>
                  <a:tcPr marL="0" marR="0" marT="38100" marB="38100" anchor="ctr"/>
                </a:tc>
              </a:tr>
              <a:tr h="350520">
                <a:tc>
                  <a:txBody>
                    <a:bodyPr/>
                    <a:lstStyle/>
                    <a:p>
                      <a:pPr algn="ctr" fontAlgn="ctr"/>
                      <a:r>
                        <a:rPr lang="en-US" altLang="zh-CN" sz="1800">
                          <a:effectLst/>
                          <a:latin typeface="微软雅黑" panose="020B0503020204020204" pitchFamily="34" charset="-122"/>
                          <a:ea typeface="微软雅黑" panose="020B0503020204020204" pitchFamily="34" charset="-122"/>
                        </a:rPr>
                        <a:t>158.8</a:t>
                      </a:r>
                    </a:p>
                  </a:txBody>
                  <a:tcPr marL="0" marR="0" marT="38100" marB="38100" anchor="ctr"/>
                </a:tc>
                <a:tc>
                  <a:txBody>
                    <a:bodyPr/>
                    <a:lstStyle/>
                    <a:p>
                      <a:pPr algn="ctr" fontAlgn="ctr"/>
                      <a:r>
                        <a:rPr lang="en-US" altLang="zh-CN" sz="1800">
                          <a:effectLst/>
                          <a:latin typeface="微软雅黑" panose="020B0503020204020204" pitchFamily="34" charset="-122"/>
                          <a:ea typeface="微软雅黑" panose="020B0503020204020204" pitchFamily="34" charset="-122"/>
                        </a:rPr>
                        <a:t>0.186</a:t>
                      </a:r>
                    </a:p>
                  </a:txBody>
                  <a:tcPr marL="0" marR="0" marT="38100" marB="38100" anchor="ctr"/>
                </a:tc>
                <a:tc>
                  <a:txBody>
                    <a:bodyPr/>
                    <a:lstStyle/>
                    <a:p>
                      <a:pPr algn="ctr" fontAlgn="ctr"/>
                      <a:r>
                        <a:rPr lang="en-US" altLang="zh-CN" sz="1800" dirty="0">
                          <a:effectLst/>
                          <a:latin typeface="微软雅黑" panose="020B0503020204020204" pitchFamily="34" charset="-122"/>
                          <a:ea typeface="微软雅黑" panose="020B0503020204020204" pitchFamily="34" charset="-122"/>
                        </a:rPr>
                        <a:t>0.07017</a:t>
                      </a:r>
                    </a:p>
                  </a:txBody>
                  <a:tcPr marL="0" marR="0" marT="38100" marB="38100" anchor="ctr"/>
                </a:tc>
                <a:tc>
                  <a:txBody>
                    <a:bodyPr/>
                    <a:lstStyle/>
                    <a:p>
                      <a:pPr algn="ctr" fontAlgn="ctr"/>
                      <a:r>
                        <a:rPr lang="en-US" altLang="zh-CN" sz="1800" dirty="0">
                          <a:effectLst/>
                          <a:latin typeface="微软雅黑" panose="020B0503020204020204" pitchFamily="34" charset="-122"/>
                          <a:ea typeface="微软雅黑" panose="020B0503020204020204" pitchFamily="34" charset="-122"/>
                        </a:rPr>
                        <a:t>1956</a:t>
                      </a:r>
                    </a:p>
                  </a:txBody>
                  <a:tcPr marL="0" marR="0" marT="38100" marB="38100" anchor="ctr"/>
                </a:tc>
                <a:tc>
                  <a:txBody>
                    <a:bodyPr/>
                    <a:lstStyle/>
                    <a:p>
                      <a:pPr algn="ctr" fontAlgn="ctr"/>
                      <a:r>
                        <a:rPr lang="en-US" altLang="zh-CN" sz="1800" dirty="0">
                          <a:effectLst/>
                          <a:latin typeface="微软雅黑" panose="020B0503020204020204" pitchFamily="34" charset="-122"/>
                          <a:ea typeface="微软雅黑" panose="020B0503020204020204" pitchFamily="34" charset="-122"/>
                        </a:rPr>
                        <a:t>24.99</a:t>
                      </a:r>
                    </a:p>
                  </a:txBody>
                  <a:tcPr marL="0" marR="0" marT="38100" marB="38100" anchor="ctr"/>
                </a:tc>
                <a:tc>
                  <a:txBody>
                    <a:bodyPr/>
                    <a:lstStyle/>
                    <a:p>
                      <a:pPr algn="ctr" fontAlgn="ctr"/>
                      <a:r>
                        <a:rPr lang="en-US" altLang="zh-CN" sz="1800">
                          <a:effectLst/>
                          <a:latin typeface="微软雅黑" panose="020B0503020204020204" pitchFamily="34" charset="-122"/>
                          <a:ea typeface="微软雅黑" panose="020B0503020204020204" pitchFamily="34" charset="-122"/>
                        </a:rPr>
                        <a:t>23.41</a:t>
                      </a:r>
                    </a:p>
                  </a:txBody>
                  <a:tcPr marL="0" marR="0" marT="38100" marB="38100" anchor="ctr"/>
                </a:tc>
                <a:tc>
                  <a:txBody>
                    <a:bodyPr/>
                    <a:lstStyle/>
                    <a:p>
                      <a:pPr algn="ctr" fontAlgn="ctr"/>
                      <a:r>
                        <a:rPr lang="en-US" altLang="zh-CN" sz="1800">
                          <a:effectLst/>
                          <a:latin typeface="微软雅黑" panose="020B0503020204020204" pitchFamily="34" charset="-122"/>
                          <a:ea typeface="微软雅黑" panose="020B0503020204020204" pitchFamily="34" charset="-122"/>
                        </a:rPr>
                        <a:t>0</a:t>
                      </a:r>
                    </a:p>
                  </a:txBody>
                  <a:tcPr marL="0" marR="0" marT="38100" marB="38100" anchor="ctr"/>
                </a:tc>
              </a:tr>
              <a:tr h="350520">
                <a:tc>
                  <a:txBody>
                    <a:bodyPr/>
                    <a:lstStyle/>
                    <a:p>
                      <a:pPr algn="ctr" fontAlgn="ctr"/>
                      <a:r>
                        <a:rPr lang="en-US" altLang="zh-CN" sz="1800">
                          <a:effectLst/>
                          <a:latin typeface="微软雅黑" panose="020B0503020204020204" pitchFamily="34" charset="-122"/>
                          <a:ea typeface="微软雅黑" panose="020B0503020204020204" pitchFamily="34" charset="-122"/>
                        </a:rPr>
                        <a:t>152.5</a:t>
                      </a:r>
                    </a:p>
                  </a:txBody>
                  <a:tcPr marL="0" marR="0" marT="38100" marB="38100" anchor="ctr"/>
                </a:tc>
                <a:tc>
                  <a:txBody>
                    <a:bodyPr/>
                    <a:lstStyle/>
                    <a:p>
                      <a:pPr algn="ctr" fontAlgn="ctr"/>
                      <a:r>
                        <a:rPr lang="en-US" altLang="zh-CN" sz="1800">
                          <a:effectLst/>
                          <a:latin typeface="微软雅黑" panose="020B0503020204020204" pitchFamily="34" charset="-122"/>
                          <a:ea typeface="微软雅黑" panose="020B0503020204020204" pitchFamily="34" charset="-122"/>
                        </a:rPr>
                        <a:t>0.243</a:t>
                      </a:r>
                    </a:p>
                  </a:txBody>
                  <a:tcPr marL="0" marR="0" marT="38100" marB="38100" anchor="ctr"/>
                </a:tc>
                <a:tc>
                  <a:txBody>
                    <a:bodyPr/>
                    <a:lstStyle/>
                    <a:p>
                      <a:pPr algn="ctr" fontAlgn="ctr"/>
                      <a:r>
                        <a:rPr lang="en-US" altLang="zh-CN" sz="1800">
                          <a:effectLst/>
                          <a:latin typeface="微软雅黑" panose="020B0503020204020204" pitchFamily="34" charset="-122"/>
                          <a:ea typeface="微软雅黑" panose="020B0503020204020204" pitchFamily="34" charset="-122"/>
                        </a:rPr>
                        <a:t>0.1279</a:t>
                      </a:r>
                    </a:p>
                  </a:txBody>
                  <a:tcPr marL="0" marR="0" marT="38100" marB="38100" anchor="ctr"/>
                </a:tc>
                <a:tc>
                  <a:txBody>
                    <a:bodyPr/>
                    <a:lstStyle/>
                    <a:p>
                      <a:pPr algn="ctr" fontAlgn="ctr"/>
                      <a:r>
                        <a:rPr lang="en-US" altLang="zh-CN" sz="1800">
                          <a:effectLst/>
                          <a:latin typeface="微软雅黑" panose="020B0503020204020204" pitchFamily="34" charset="-122"/>
                          <a:ea typeface="微软雅黑" panose="020B0503020204020204" pitchFamily="34" charset="-122"/>
                        </a:rPr>
                        <a:t>1709</a:t>
                      </a:r>
                    </a:p>
                  </a:txBody>
                  <a:tcPr marL="0" marR="0" marT="38100" marB="38100" anchor="ctr"/>
                </a:tc>
                <a:tc>
                  <a:txBody>
                    <a:bodyPr/>
                    <a:lstStyle/>
                    <a:p>
                      <a:pPr algn="ctr" fontAlgn="ctr"/>
                      <a:r>
                        <a:rPr lang="en-US" altLang="zh-CN" sz="1800">
                          <a:effectLst/>
                          <a:latin typeface="微软雅黑" panose="020B0503020204020204" pitchFamily="34" charset="-122"/>
                          <a:ea typeface="微软雅黑" panose="020B0503020204020204" pitchFamily="34" charset="-122"/>
                        </a:rPr>
                        <a:t>23.57</a:t>
                      </a:r>
                    </a:p>
                  </a:txBody>
                  <a:tcPr marL="0" marR="0" marT="38100" marB="38100" anchor="ctr"/>
                </a:tc>
                <a:tc>
                  <a:txBody>
                    <a:bodyPr/>
                    <a:lstStyle/>
                    <a:p>
                      <a:pPr algn="ctr" fontAlgn="ctr"/>
                      <a:r>
                        <a:rPr lang="en-US" altLang="zh-CN" sz="1800" dirty="0">
                          <a:effectLst/>
                          <a:latin typeface="微软雅黑" panose="020B0503020204020204" pitchFamily="34" charset="-122"/>
                          <a:ea typeface="微软雅黑" panose="020B0503020204020204" pitchFamily="34" charset="-122"/>
                        </a:rPr>
                        <a:t>25.53</a:t>
                      </a:r>
                    </a:p>
                  </a:txBody>
                  <a:tcPr marL="0" marR="0" marT="38100" marB="38100" anchor="ctr"/>
                </a:tc>
                <a:tc>
                  <a:txBody>
                    <a:bodyPr/>
                    <a:lstStyle/>
                    <a:p>
                      <a:pPr algn="ctr" fontAlgn="ctr"/>
                      <a:r>
                        <a:rPr lang="en-US" altLang="zh-CN" sz="1800" dirty="0">
                          <a:effectLst/>
                          <a:latin typeface="微软雅黑" panose="020B0503020204020204" pitchFamily="34" charset="-122"/>
                          <a:ea typeface="微软雅黑" panose="020B0503020204020204" pitchFamily="34" charset="-122"/>
                        </a:rPr>
                        <a:t>1</a:t>
                      </a:r>
                    </a:p>
                  </a:txBody>
                  <a:tcPr marL="0" marR="0" marT="38100" marB="38100" anchor="ctr"/>
                </a:tc>
              </a:tr>
              <a:tr h="350520">
                <a:tc>
                  <a:txBody>
                    <a:bodyPr/>
                    <a:lstStyle/>
                    <a:p>
                      <a:pPr algn="ctr" fontAlgn="ctr"/>
                      <a:r>
                        <a:rPr lang="en-US" altLang="zh-CN" sz="1800">
                          <a:effectLst/>
                          <a:latin typeface="微软雅黑" panose="020B0503020204020204" pitchFamily="34" charset="-122"/>
                          <a:ea typeface="微软雅黑" panose="020B0503020204020204" pitchFamily="34" charset="-122"/>
                        </a:rPr>
                        <a:t>98.87</a:t>
                      </a:r>
                    </a:p>
                  </a:txBody>
                  <a:tcPr marL="0" marR="0" marT="38100" marB="38100" anchor="ctr"/>
                </a:tc>
                <a:tc>
                  <a:txBody>
                    <a:bodyPr/>
                    <a:lstStyle/>
                    <a:p>
                      <a:pPr algn="ctr" fontAlgn="ctr"/>
                      <a:r>
                        <a:rPr lang="en-US" altLang="zh-CN" sz="1800">
                          <a:effectLst/>
                          <a:latin typeface="微软雅黑" panose="020B0503020204020204" pitchFamily="34" charset="-122"/>
                          <a:ea typeface="微软雅黑" panose="020B0503020204020204" pitchFamily="34" charset="-122"/>
                        </a:rPr>
                        <a:t>0.2575</a:t>
                      </a:r>
                    </a:p>
                  </a:txBody>
                  <a:tcPr marL="0" marR="0" marT="38100" marB="38100" anchor="ctr"/>
                </a:tc>
                <a:tc>
                  <a:txBody>
                    <a:bodyPr/>
                    <a:lstStyle/>
                    <a:p>
                      <a:pPr algn="ctr" fontAlgn="ctr"/>
                      <a:r>
                        <a:rPr lang="en-US" altLang="zh-CN" sz="1800">
                          <a:effectLst/>
                          <a:latin typeface="微软雅黑" panose="020B0503020204020204" pitchFamily="34" charset="-122"/>
                          <a:ea typeface="微软雅黑" panose="020B0503020204020204" pitchFamily="34" charset="-122"/>
                        </a:rPr>
                        <a:t>0.1052</a:t>
                      </a:r>
                    </a:p>
                  </a:txBody>
                  <a:tcPr marL="0" marR="0" marT="38100" marB="38100" anchor="ctr"/>
                </a:tc>
                <a:tc>
                  <a:txBody>
                    <a:bodyPr/>
                    <a:lstStyle/>
                    <a:p>
                      <a:pPr algn="ctr" fontAlgn="ctr"/>
                      <a:r>
                        <a:rPr lang="en-US" altLang="zh-CN" sz="1800">
                          <a:effectLst/>
                          <a:latin typeface="微软雅黑" panose="020B0503020204020204" pitchFamily="34" charset="-122"/>
                          <a:ea typeface="微软雅黑" panose="020B0503020204020204" pitchFamily="34" charset="-122"/>
                        </a:rPr>
                        <a:t>567.7</a:t>
                      </a:r>
                    </a:p>
                  </a:txBody>
                  <a:tcPr marL="0" marR="0" marT="38100" marB="38100" anchor="ctr"/>
                </a:tc>
                <a:tc>
                  <a:txBody>
                    <a:bodyPr/>
                    <a:lstStyle/>
                    <a:p>
                      <a:pPr algn="ctr" fontAlgn="ctr"/>
                      <a:r>
                        <a:rPr lang="en-US" altLang="zh-CN" sz="1800">
                          <a:effectLst/>
                          <a:latin typeface="微软雅黑" panose="020B0503020204020204" pitchFamily="34" charset="-122"/>
                          <a:ea typeface="微软雅黑" panose="020B0503020204020204" pitchFamily="34" charset="-122"/>
                        </a:rPr>
                        <a:t>14.91</a:t>
                      </a:r>
                    </a:p>
                  </a:txBody>
                  <a:tcPr marL="0" marR="0" marT="38100" marB="38100" anchor="ctr"/>
                </a:tc>
                <a:tc>
                  <a:txBody>
                    <a:bodyPr/>
                    <a:lstStyle/>
                    <a:p>
                      <a:pPr algn="ctr" fontAlgn="ctr"/>
                      <a:r>
                        <a:rPr lang="en-US" altLang="zh-CN" sz="1800">
                          <a:effectLst/>
                          <a:latin typeface="微软雅黑" panose="020B0503020204020204" pitchFamily="34" charset="-122"/>
                          <a:ea typeface="微软雅黑" panose="020B0503020204020204" pitchFamily="34" charset="-122"/>
                        </a:rPr>
                        <a:t>26.5</a:t>
                      </a:r>
                    </a:p>
                  </a:txBody>
                  <a:tcPr marL="0" marR="0" marT="38100" marB="38100" anchor="ctr"/>
                </a:tc>
                <a:tc>
                  <a:txBody>
                    <a:bodyPr/>
                    <a:lstStyle/>
                    <a:p>
                      <a:pPr algn="ctr" fontAlgn="ctr"/>
                      <a:r>
                        <a:rPr lang="en-US" altLang="zh-CN" sz="1800" dirty="0">
                          <a:effectLst/>
                          <a:latin typeface="微软雅黑" panose="020B0503020204020204" pitchFamily="34" charset="-122"/>
                          <a:ea typeface="微软雅黑" panose="020B0503020204020204" pitchFamily="34" charset="-122"/>
                        </a:rPr>
                        <a:t>0</a:t>
                      </a:r>
                    </a:p>
                  </a:txBody>
                  <a:tcPr marL="0" marR="0" marT="38100" marB="38100" anchor="ctr"/>
                </a:tc>
              </a:tr>
              <a:tr h="350520">
                <a:tc>
                  <a:txBody>
                    <a:bodyPr/>
                    <a:lstStyle/>
                    <a:p>
                      <a:pPr algn="ctr" fontAlgn="ctr"/>
                      <a:r>
                        <a:rPr lang="en-US" altLang="zh-CN" sz="1800">
                          <a:effectLst/>
                          <a:latin typeface="微软雅黑" panose="020B0503020204020204" pitchFamily="34" charset="-122"/>
                          <a:ea typeface="微软雅黑" panose="020B0503020204020204" pitchFamily="34" charset="-122"/>
                        </a:rPr>
                        <a:t>152.2</a:t>
                      </a:r>
                    </a:p>
                  </a:txBody>
                  <a:tcPr marL="0" marR="0" marT="38100" marB="38100" anchor="ctr"/>
                </a:tc>
                <a:tc>
                  <a:txBody>
                    <a:bodyPr/>
                    <a:lstStyle/>
                    <a:p>
                      <a:pPr algn="ctr" fontAlgn="ctr"/>
                      <a:r>
                        <a:rPr lang="en-US" altLang="zh-CN" sz="1800">
                          <a:effectLst/>
                          <a:latin typeface="微软雅黑" panose="020B0503020204020204" pitchFamily="34" charset="-122"/>
                          <a:ea typeface="微软雅黑" panose="020B0503020204020204" pitchFamily="34" charset="-122"/>
                        </a:rPr>
                        <a:t>0.1625</a:t>
                      </a:r>
                    </a:p>
                  </a:txBody>
                  <a:tcPr marL="0" marR="0" marT="38100" marB="38100" anchor="ctr"/>
                </a:tc>
                <a:tc>
                  <a:txBody>
                    <a:bodyPr/>
                    <a:lstStyle/>
                    <a:p>
                      <a:pPr algn="ctr" fontAlgn="ctr"/>
                      <a:r>
                        <a:rPr lang="en-US" altLang="zh-CN" sz="1800">
                          <a:effectLst/>
                          <a:latin typeface="微软雅黑" panose="020B0503020204020204" pitchFamily="34" charset="-122"/>
                          <a:ea typeface="微软雅黑" panose="020B0503020204020204" pitchFamily="34" charset="-122"/>
                        </a:rPr>
                        <a:t>0.1043</a:t>
                      </a:r>
                    </a:p>
                  </a:txBody>
                  <a:tcPr marL="0" marR="0" marT="38100" marB="38100" anchor="ctr"/>
                </a:tc>
                <a:tc>
                  <a:txBody>
                    <a:bodyPr/>
                    <a:lstStyle/>
                    <a:p>
                      <a:pPr algn="ctr" fontAlgn="ctr"/>
                      <a:r>
                        <a:rPr lang="en-US" altLang="zh-CN" sz="1800">
                          <a:effectLst/>
                          <a:latin typeface="微软雅黑" panose="020B0503020204020204" pitchFamily="34" charset="-122"/>
                          <a:ea typeface="微软雅黑" panose="020B0503020204020204" pitchFamily="34" charset="-122"/>
                        </a:rPr>
                        <a:t>1575</a:t>
                      </a:r>
                    </a:p>
                  </a:txBody>
                  <a:tcPr marL="0" marR="0" marT="38100" marB="38100" anchor="ctr"/>
                </a:tc>
                <a:tc>
                  <a:txBody>
                    <a:bodyPr/>
                    <a:lstStyle/>
                    <a:p>
                      <a:pPr algn="ctr" fontAlgn="ctr"/>
                      <a:r>
                        <a:rPr lang="en-US" altLang="zh-CN" sz="1800">
                          <a:effectLst/>
                          <a:latin typeface="微软雅黑" panose="020B0503020204020204" pitchFamily="34" charset="-122"/>
                          <a:ea typeface="微软雅黑" panose="020B0503020204020204" pitchFamily="34" charset="-122"/>
                        </a:rPr>
                        <a:t>22.54</a:t>
                      </a:r>
                    </a:p>
                  </a:txBody>
                  <a:tcPr marL="0" marR="0" marT="38100" marB="38100" anchor="ctr"/>
                </a:tc>
                <a:tc>
                  <a:txBody>
                    <a:bodyPr/>
                    <a:lstStyle/>
                    <a:p>
                      <a:pPr algn="ctr" fontAlgn="ctr"/>
                      <a:r>
                        <a:rPr lang="en-US" altLang="zh-CN" sz="1800">
                          <a:effectLst/>
                          <a:latin typeface="微软雅黑" panose="020B0503020204020204" pitchFamily="34" charset="-122"/>
                          <a:ea typeface="微软雅黑" panose="020B0503020204020204" pitchFamily="34" charset="-122"/>
                        </a:rPr>
                        <a:t>16.67</a:t>
                      </a:r>
                    </a:p>
                  </a:txBody>
                  <a:tcPr marL="0" marR="0" marT="38100" marB="38100" anchor="ctr"/>
                </a:tc>
                <a:tc>
                  <a:txBody>
                    <a:bodyPr/>
                    <a:lstStyle/>
                    <a:p>
                      <a:pPr algn="ctr" fontAlgn="ctr"/>
                      <a:r>
                        <a:rPr lang="en-US" altLang="zh-CN" sz="1800" dirty="0">
                          <a:effectLst/>
                          <a:latin typeface="微软雅黑" panose="020B0503020204020204" pitchFamily="34" charset="-122"/>
                          <a:ea typeface="微软雅黑" panose="020B0503020204020204" pitchFamily="34" charset="-122"/>
                        </a:rPr>
                        <a:t>0</a:t>
                      </a:r>
                    </a:p>
                  </a:txBody>
                  <a:tcPr marL="0" marR="0" marT="38100" marB="38100" anchor="ctr"/>
                </a:tc>
              </a:tr>
            </a:tbl>
          </a:graphicData>
        </a:graphic>
      </p:graphicFrame>
      <p:pic>
        <p:nvPicPr>
          <p:cNvPr id="92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121" y="3051683"/>
            <a:ext cx="4261757" cy="1167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0452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0006" y="729512"/>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6.2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肿瘤预测模型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1052286" y="2220686"/>
            <a:ext cx="10087428"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6.2.2 </a:t>
            </a:r>
            <a:r>
              <a:rPr lang="zh-CN" altLang="en-US" sz="2400" b="1" dirty="0">
                <a:latin typeface="微软雅黑" panose="020B0503020204020204" pitchFamily="34" charset="-122"/>
                <a:ea typeface="微软雅黑" panose="020B0503020204020204" pitchFamily="34" charset="-122"/>
              </a:rPr>
              <a:t>数据读取与</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最大周长，最大凹陷度</a:t>
            </a:r>
            <a:r>
              <a:rPr lang="zh-CN" altLang="en-US" sz="2400" dirty="0" smtClean="0">
                <a:latin typeface="微软雅黑" panose="020B0503020204020204" pitchFamily="34" charset="-122"/>
                <a:ea typeface="微软雅黑" panose="020B0503020204020204" pitchFamily="34" charset="-122"/>
              </a:rPr>
              <a:t>，最大</a:t>
            </a:r>
            <a:r>
              <a:rPr lang="zh-CN" altLang="en-US" sz="2400" dirty="0">
                <a:latin typeface="微软雅黑" panose="020B0503020204020204" pitchFamily="34" charset="-122"/>
                <a:ea typeface="微软雅黑" panose="020B0503020204020204" pitchFamily="34" charset="-122"/>
              </a:rPr>
              <a:t>面积，最大</a:t>
            </a:r>
            <a:r>
              <a:rPr lang="zh-CN" altLang="en-US" sz="2400" dirty="0" smtClean="0">
                <a:latin typeface="微软雅黑" panose="020B0503020204020204" pitchFamily="34" charset="-122"/>
                <a:ea typeface="微软雅黑" panose="020B0503020204020204" pitchFamily="34" charset="-122"/>
              </a:rPr>
              <a:t>半径</a:t>
            </a:r>
            <a:r>
              <a:rPr lang="zh-CN" altLang="en-US" sz="2400" dirty="0">
                <a:latin typeface="微软雅黑" panose="020B0503020204020204" pitchFamily="34" charset="-122"/>
                <a:ea typeface="微软雅黑" panose="020B0503020204020204" pitchFamily="34" charset="-122"/>
              </a:rPr>
              <a:t>代表所有肿瘤</a:t>
            </a:r>
            <a:r>
              <a:rPr lang="zh-CN" altLang="en-US" sz="2400" dirty="0" smtClean="0">
                <a:latin typeface="微软雅黑" panose="020B0503020204020204" pitchFamily="34" charset="-122"/>
                <a:ea typeface="微软雅黑" panose="020B0503020204020204" pitchFamily="34" charset="-122"/>
              </a:rPr>
              <a:t>中最大</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个值的</a:t>
            </a:r>
            <a:r>
              <a:rPr lang="zh-CN" altLang="en-US" sz="2400" dirty="0" smtClean="0">
                <a:latin typeface="微软雅黑" panose="020B0503020204020204" pitchFamily="34" charset="-122"/>
                <a:ea typeface="微软雅黑" panose="020B0503020204020204" pitchFamily="34" charset="-122"/>
              </a:rPr>
              <a:t>平均值</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平均</a:t>
            </a:r>
            <a:r>
              <a:rPr lang="zh-CN" altLang="en-US" sz="2400" dirty="0">
                <a:latin typeface="微软雅黑" panose="020B0503020204020204" pitchFamily="34" charset="-122"/>
                <a:ea typeface="微软雅黑" panose="020B0503020204020204" pitchFamily="34" charset="-122"/>
              </a:rPr>
              <a:t>凹陷度</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平均表面纹理灰度值</a:t>
            </a:r>
            <a:r>
              <a:rPr lang="en-US" altLang="zh-CN"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代表</a:t>
            </a:r>
            <a:r>
              <a:rPr lang="zh-CN" altLang="en-US" sz="2400" dirty="0">
                <a:latin typeface="微软雅黑" panose="020B0503020204020204" pitchFamily="34" charset="-122"/>
                <a:ea typeface="微软雅黑" panose="020B0503020204020204" pitchFamily="34" charset="-122"/>
              </a:rPr>
              <a:t>所有</a:t>
            </a:r>
            <a:r>
              <a:rPr lang="zh-CN" altLang="en-US" sz="2400" dirty="0" smtClean="0">
                <a:latin typeface="微软雅黑" panose="020B0503020204020204" pitchFamily="34" charset="-122"/>
                <a:ea typeface="微软雅黑" panose="020B0503020204020204" pitchFamily="34" charset="-122"/>
              </a:rPr>
              <a:t>肿瘤度</a:t>
            </a:r>
            <a:r>
              <a:rPr lang="zh-CN" altLang="en-US" sz="2400" dirty="0">
                <a:latin typeface="微软雅黑" panose="020B0503020204020204" pitchFamily="34" charset="-122"/>
                <a:ea typeface="微软雅黑" panose="020B0503020204020204" pitchFamily="34" charset="-122"/>
              </a:rPr>
              <a:t>的平均值</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对于</a:t>
            </a:r>
            <a:r>
              <a:rPr lang="zh-CN" altLang="en-US" sz="2400" dirty="0">
                <a:latin typeface="微软雅黑" panose="020B0503020204020204" pitchFamily="34" charset="-122"/>
                <a:ea typeface="微软雅黑" panose="020B0503020204020204" pitchFamily="34" charset="-122"/>
              </a:rPr>
              <a:t>目标变量肿瘤性质，</a:t>
            </a:r>
            <a:r>
              <a:rPr lang="en-US" altLang="zh-CN" sz="2400" dirty="0">
                <a:latin typeface="微软雅黑" panose="020B0503020204020204" pitchFamily="34" charset="-122"/>
                <a:ea typeface="微软雅黑" panose="020B0503020204020204" pitchFamily="34" charset="-122"/>
              </a:rPr>
              <a:t>Y=0 </a:t>
            </a:r>
            <a:r>
              <a:rPr lang="zh-CN" altLang="en-US" sz="2400" dirty="0">
                <a:latin typeface="微软雅黑" panose="020B0503020204020204" pitchFamily="34" charset="-122"/>
                <a:ea typeface="微软雅黑" panose="020B0503020204020204" pitchFamily="34" charset="-122"/>
              </a:rPr>
              <a:t>代表肿瘤为恶性，</a:t>
            </a:r>
            <a:r>
              <a:rPr lang="en-US" altLang="zh-CN" sz="2400" dirty="0">
                <a:latin typeface="微软雅黑" panose="020B0503020204020204" pitchFamily="34" charset="-122"/>
                <a:ea typeface="微软雅黑" panose="020B0503020204020204" pitchFamily="34" charset="-122"/>
              </a:rPr>
              <a:t>Y=1</a:t>
            </a:r>
            <a:r>
              <a:rPr lang="zh-CN" altLang="en-US" sz="2400" dirty="0">
                <a:latin typeface="微软雅黑" panose="020B0503020204020204" pitchFamily="34" charset="-122"/>
                <a:ea typeface="微软雅黑" panose="020B0503020204020204" pitchFamily="34" charset="-122"/>
              </a:rPr>
              <a:t>代表肿瘤为</a:t>
            </a:r>
            <a:r>
              <a:rPr lang="zh-CN" altLang="en-US" sz="2400" dirty="0" smtClean="0">
                <a:latin typeface="微软雅黑" panose="020B0503020204020204" pitchFamily="34" charset="-122"/>
                <a:ea typeface="微软雅黑" panose="020B0503020204020204" pitchFamily="34" charset="-122"/>
              </a:rPr>
              <a:t>良性</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7650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0006" y="729512"/>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6.2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肿瘤预测模型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1052286" y="2220686"/>
            <a:ext cx="10087428"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6.2.2 </a:t>
            </a:r>
            <a:r>
              <a:rPr lang="zh-CN" altLang="en-US" sz="2400" b="1" dirty="0">
                <a:latin typeface="微软雅黑" panose="020B0503020204020204" pitchFamily="34" charset="-122"/>
                <a:ea typeface="微软雅黑" panose="020B0503020204020204" pitchFamily="34" charset="-122"/>
              </a:rPr>
              <a:t>数据读取与</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划分</a:t>
            </a:r>
            <a:r>
              <a:rPr lang="zh-CN" altLang="en-US" sz="2400" dirty="0">
                <a:latin typeface="微软雅黑" panose="020B0503020204020204" pitchFamily="34" charset="-122"/>
                <a:ea typeface="微软雅黑" panose="020B0503020204020204" pitchFamily="34" charset="-122"/>
              </a:rPr>
              <a:t>特征变量和目标变量</a:t>
            </a:r>
          </a:p>
          <a:p>
            <a:r>
              <a:rPr lang="zh-CN" altLang="en-US" sz="2400" dirty="0">
                <a:latin typeface="微软雅黑" panose="020B0503020204020204" pitchFamily="34" charset="-122"/>
                <a:ea typeface="微软雅黑" panose="020B0503020204020204" pitchFamily="34" charset="-122"/>
              </a:rPr>
              <a:t>通过如下代码将特征变量和目标变量单独提取出来，代码如下：</a:t>
            </a:r>
          </a:p>
          <a:p>
            <a:pPr marL="457200" indent="-457200">
              <a:buAutoNum type="arabicParenBoth"/>
            </a:pPr>
            <a:endParaRPr lang="en-US" altLang="zh-CN" sz="2400" dirty="0" smtClean="0">
              <a:latin typeface="微软雅黑" panose="020B0503020204020204" pitchFamily="34" charset="-122"/>
              <a:ea typeface="微软雅黑" panose="020B0503020204020204" pitchFamily="34" charset="-122"/>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8533" y="3960585"/>
            <a:ext cx="3734934" cy="813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7850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0006" y="729512"/>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6.2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肿瘤预测模型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1052286" y="2220686"/>
            <a:ext cx="10087428"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6.2.3 </a:t>
            </a:r>
            <a:r>
              <a:rPr lang="zh-CN" altLang="en-US" sz="2400" b="1" dirty="0">
                <a:latin typeface="微软雅黑" panose="020B0503020204020204" pitchFamily="34" charset="-122"/>
                <a:ea typeface="微软雅黑" panose="020B0503020204020204" pitchFamily="34" charset="-122"/>
              </a:rPr>
              <a:t>模型搭建与</a:t>
            </a:r>
            <a:r>
              <a:rPr lang="zh-CN" altLang="en-US" sz="2400" b="1" dirty="0" smtClean="0">
                <a:latin typeface="微软雅黑" panose="020B0503020204020204" pitchFamily="34" charset="-122"/>
                <a:ea typeface="微软雅黑" panose="020B0503020204020204" pitchFamily="34" charset="-122"/>
              </a:rPr>
              <a:t>预测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预测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预测数据</a:t>
            </a:r>
            <a:r>
              <a:rPr lang="zh-CN" altLang="en-US" sz="2400" dirty="0" smtClean="0">
                <a:latin typeface="微软雅黑" panose="020B0503020204020204" pitchFamily="34" charset="-122"/>
                <a:ea typeface="微软雅黑" panose="020B0503020204020204" pitchFamily="34" charset="-122"/>
              </a:rPr>
              <a:t>结果</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搭建模型的目的便是希望利用它来预测数据，这里把测试集中的数据导入到模型中来进行预测，代码如下，其中</a:t>
            </a:r>
            <a:r>
              <a:rPr lang="en-US" altLang="zh-CN" sz="2400" dirty="0" err="1">
                <a:latin typeface="微软雅黑" panose="020B0503020204020204" pitchFamily="34" charset="-122"/>
                <a:ea typeface="微软雅黑" panose="020B0503020204020204" pitchFamily="34" charset="-122"/>
              </a:rPr>
              <a:t>nb_clf</a:t>
            </a:r>
            <a:r>
              <a:rPr lang="zh-CN" altLang="en-US" sz="2400" dirty="0">
                <a:latin typeface="微软雅黑" panose="020B0503020204020204" pitchFamily="34" charset="-122"/>
                <a:ea typeface="微软雅黑" panose="020B0503020204020204" pitchFamily="34" charset="-122"/>
              </a:rPr>
              <a:t>就是上面搭建的朴素贝叶斯回归模型。</a:t>
            </a:r>
            <a:endParaRPr lang="en-US" altLang="zh-CN" sz="2400" dirty="0" smtClean="0">
              <a:latin typeface="微软雅黑" panose="020B0503020204020204" pitchFamily="34" charset="-122"/>
              <a:ea typeface="微软雅黑" panose="020B0503020204020204" pitchFamily="34" charset="-122"/>
            </a:endParaRP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1376" y="4105249"/>
            <a:ext cx="4289247" cy="640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1518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0006" y="729512"/>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6.2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肿瘤预测模型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1052286" y="2220686"/>
            <a:ext cx="10087428"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6.2.3 </a:t>
            </a:r>
            <a:r>
              <a:rPr lang="zh-CN" altLang="en-US" sz="2400" b="1" dirty="0">
                <a:latin typeface="微软雅黑" panose="020B0503020204020204" pitchFamily="34" charset="-122"/>
                <a:ea typeface="微软雅黑" panose="020B0503020204020204" pitchFamily="34" charset="-122"/>
              </a:rPr>
              <a:t>模型搭建与</a:t>
            </a:r>
            <a:r>
              <a:rPr lang="zh-CN" altLang="en-US" sz="2400" b="1" dirty="0" smtClean="0">
                <a:latin typeface="微软雅黑" panose="020B0503020204020204" pitchFamily="34" charset="-122"/>
                <a:ea typeface="微软雅黑" panose="020B0503020204020204" pitchFamily="34" charset="-122"/>
              </a:rPr>
              <a:t>预测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预测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预测数据</a:t>
            </a:r>
            <a:r>
              <a:rPr lang="zh-CN" altLang="en-US" sz="2400" dirty="0" smtClean="0">
                <a:latin typeface="微软雅黑" panose="020B0503020204020204" pitchFamily="34" charset="-122"/>
                <a:ea typeface="微软雅黑" panose="020B0503020204020204" pitchFamily="34" charset="-122"/>
              </a:rPr>
              <a:t>结果</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利用创建</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相关知识点，将预测的</a:t>
            </a:r>
            <a:r>
              <a:rPr lang="en-US" altLang="zh-CN" sz="2400" dirty="0" err="1">
                <a:latin typeface="微软雅黑" panose="020B0503020204020204" pitchFamily="34" charset="-122"/>
                <a:ea typeface="微软雅黑" panose="020B0503020204020204" pitchFamily="34" charset="-122"/>
              </a:rPr>
              <a:t>y_pred</a:t>
            </a:r>
            <a:r>
              <a:rPr lang="zh-CN" altLang="en-US" sz="2400" dirty="0">
                <a:latin typeface="微软雅黑" panose="020B0503020204020204" pitchFamily="34" charset="-122"/>
                <a:ea typeface="微软雅黑" panose="020B0503020204020204" pitchFamily="34" charset="-122"/>
              </a:rPr>
              <a:t>和测试集实际的</a:t>
            </a:r>
            <a:r>
              <a:rPr lang="en-US" altLang="zh-CN" sz="2400" dirty="0" err="1">
                <a:latin typeface="微软雅黑" panose="020B0503020204020204" pitchFamily="34" charset="-122"/>
                <a:ea typeface="微软雅黑" panose="020B0503020204020204" pitchFamily="34" charset="-122"/>
              </a:rPr>
              <a:t>y_test</a:t>
            </a:r>
            <a:r>
              <a:rPr lang="zh-CN" altLang="en-US" sz="2400" dirty="0">
                <a:latin typeface="微软雅黑" panose="020B0503020204020204" pitchFamily="34" charset="-122"/>
                <a:ea typeface="微软雅黑" panose="020B0503020204020204" pitchFamily="34" charset="-122"/>
              </a:rPr>
              <a:t>汇总，代码如下：</a:t>
            </a:r>
            <a:endParaRPr lang="en-US" altLang="zh-CN" sz="2400" dirty="0" smtClean="0">
              <a:latin typeface="微软雅黑" panose="020B0503020204020204" pitchFamily="34" charset="-122"/>
              <a:ea typeface="微软雅黑" panose="020B0503020204020204" pitchFamily="34" charset="-122"/>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7348" y="4049259"/>
            <a:ext cx="4377303" cy="1030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6120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0006" y="729512"/>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6.2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肿瘤预测模型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1052286" y="2220686"/>
            <a:ext cx="10087428"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6.2.3 </a:t>
            </a:r>
            <a:r>
              <a:rPr lang="zh-CN" altLang="en-US" sz="2400" b="1" dirty="0">
                <a:latin typeface="微软雅黑" panose="020B0503020204020204" pitchFamily="34" charset="-122"/>
                <a:ea typeface="微软雅黑" panose="020B0503020204020204" pitchFamily="34" charset="-122"/>
              </a:rPr>
              <a:t>模型搭建与</a:t>
            </a:r>
            <a:r>
              <a:rPr lang="zh-CN" altLang="en-US" sz="2400" b="1" dirty="0" smtClean="0">
                <a:latin typeface="微软雅黑" panose="020B0503020204020204" pitchFamily="34" charset="-122"/>
                <a:ea typeface="微软雅黑" panose="020B0503020204020204" pitchFamily="34" charset="-122"/>
              </a:rPr>
              <a:t>预测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预测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预测数据</a:t>
            </a:r>
            <a:r>
              <a:rPr lang="zh-CN" altLang="en-US" sz="2400" dirty="0" smtClean="0">
                <a:latin typeface="微软雅黑" panose="020B0503020204020204" pitchFamily="34" charset="-122"/>
                <a:ea typeface="微软雅黑" panose="020B0503020204020204" pitchFamily="34" charset="-122"/>
              </a:rPr>
              <a:t>结果</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如果想看所有测试集数据的预测准确度，可以使用如下代码</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将</a:t>
            </a:r>
            <a:r>
              <a:rPr lang="en-US" altLang="zh-CN" sz="2400" dirty="0">
                <a:latin typeface="微软雅黑" panose="020B0503020204020204" pitchFamily="34" charset="-122"/>
                <a:ea typeface="微软雅黑" panose="020B0503020204020204" pitchFamily="34" charset="-122"/>
              </a:rPr>
              <a:t>score</a:t>
            </a:r>
            <a:r>
              <a:rPr lang="zh-CN" altLang="en-US" sz="2400" dirty="0">
                <a:latin typeface="微软雅黑" panose="020B0503020204020204" pitchFamily="34" charset="-122"/>
                <a:ea typeface="微软雅黑" panose="020B0503020204020204" pitchFamily="34" charset="-122"/>
              </a:rPr>
              <a:t>打印输出，发现</a:t>
            </a:r>
            <a:r>
              <a:rPr lang="en-US" altLang="zh-CN" sz="2400" dirty="0">
                <a:latin typeface="微软雅黑" panose="020B0503020204020204" pitchFamily="34" charset="-122"/>
                <a:ea typeface="微软雅黑" panose="020B0503020204020204" pitchFamily="34" charset="-122"/>
              </a:rPr>
              <a:t>score</a:t>
            </a:r>
            <a:r>
              <a:rPr lang="zh-CN" altLang="en-US" sz="2400" dirty="0">
                <a:latin typeface="微软雅黑" panose="020B0503020204020204" pitchFamily="34" charset="-122"/>
                <a:ea typeface="微软雅黑" panose="020B0503020204020204" pitchFamily="34" charset="-122"/>
              </a:rPr>
              <a:t>的值为</a:t>
            </a:r>
            <a:r>
              <a:rPr lang="en-US" altLang="zh-CN" sz="2400" dirty="0">
                <a:latin typeface="微软雅黑" panose="020B0503020204020204" pitchFamily="34" charset="-122"/>
                <a:ea typeface="微软雅黑" panose="020B0503020204020204" pitchFamily="34" charset="-122"/>
              </a:rPr>
              <a:t>0.947</a:t>
            </a:r>
            <a:r>
              <a:rPr lang="zh-CN" altLang="en-US" sz="2400" dirty="0">
                <a:latin typeface="微软雅黑" panose="020B0503020204020204" pitchFamily="34" charset="-122"/>
                <a:ea typeface="微软雅黑" panose="020B0503020204020204" pitchFamily="34" charset="-122"/>
              </a:rPr>
              <a:t>，也即预测准确度为</a:t>
            </a:r>
            <a:r>
              <a:rPr lang="en-US" altLang="zh-CN" sz="2400" dirty="0">
                <a:latin typeface="微软雅黑" panose="020B0503020204020204" pitchFamily="34" charset="-122"/>
                <a:ea typeface="微软雅黑" panose="020B0503020204020204" pitchFamily="34" charset="-122"/>
              </a:rPr>
              <a:t>94.7%</a:t>
            </a:r>
            <a:r>
              <a:rPr lang="zh-CN" altLang="en-US" sz="2400" dirty="0">
                <a:latin typeface="微软雅黑" panose="020B0503020204020204" pitchFamily="34" charset="-122"/>
                <a:ea typeface="微软雅黑" panose="020B0503020204020204" pitchFamily="34" charset="-122"/>
              </a:rPr>
              <a:t>，说明</a:t>
            </a:r>
            <a:r>
              <a:rPr lang="en-US" altLang="zh-CN" sz="2400" dirty="0">
                <a:latin typeface="微软雅黑" panose="020B0503020204020204" pitchFamily="34" charset="-122"/>
                <a:ea typeface="微软雅黑" panose="020B0503020204020204" pitchFamily="34" charset="-122"/>
              </a:rPr>
              <a:t>114</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569*0.2</a:t>
            </a:r>
            <a:r>
              <a:rPr lang="zh-CN" altLang="en-US" sz="2400" dirty="0">
                <a:latin typeface="微软雅黑" panose="020B0503020204020204" pitchFamily="34" charset="-122"/>
                <a:ea typeface="微软雅黑" panose="020B0503020204020204" pitchFamily="34" charset="-122"/>
              </a:rPr>
              <a:t>）个测试数据中，共有约</a:t>
            </a:r>
            <a:r>
              <a:rPr lang="en-US" altLang="zh-CN" sz="2400" dirty="0">
                <a:latin typeface="微软雅黑" panose="020B0503020204020204" pitchFamily="34" charset="-122"/>
                <a:ea typeface="微软雅黑" panose="020B0503020204020204" pitchFamily="34" charset="-122"/>
              </a:rPr>
              <a:t>108</a:t>
            </a:r>
            <a:r>
              <a:rPr lang="zh-CN" altLang="en-US" sz="2400" dirty="0">
                <a:latin typeface="微软雅黑" panose="020B0503020204020204" pitchFamily="34" charset="-122"/>
                <a:ea typeface="微软雅黑" panose="020B0503020204020204" pitchFamily="34" charset="-122"/>
              </a:rPr>
              <a:t>个数据预测正确，</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个数据预测错误。</a:t>
            </a:r>
            <a:endParaRPr lang="en-US" altLang="zh-CN" sz="2400" dirty="0" smtClean="0">
              <a:latin typeface="微软雅黑" panose="020B0503020204020204" pitchFamily="34" charset="-122"/>
              <a:ea typeface="微软雅黑" panose="020B0503020204020204" pitchFamily="34" charset="-122"/>
            </a:endParaRPr>
          </a:p>
        </p:txBody>
      </p:sp>
      <p:pic>
        <p:nvPicPr>
          <p:cNvPr id="2048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2584"/>
          <a:stretch/>
        </p:blipFill>
        <p:spPr bwMode="auto">
          <a:xfrm>
            <a:off x="3454800" y="3696345"/>
            <a:ext cx="5282397" cy="834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1223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8253" y="729512"/>
            <a:ext cx="1023549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6.1 </a:t>
            </a:r>
            <a:r>
              <a:rPr lang="zh-CN" altLang="en-US" sz="6000" b="1" dirty="0">
                <a:latin typeface="微软雅黑" panose="020B0503020204020204" pitchFamily="34" charset="-122"/>
                <a:ea typeface="微软雅黑" panose="020B0503020204020204" pitchFamily="34" charset="-122"/>
              </a:rPr>
              <a:t>朴素贝叶斯模型算法原理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TextBox 1"/>
              <p:cNvSpPr txBox="1"/>
              <p:nvPr/>
            </p:nvSpPr>
            <p:spPr>
              <a:xfrm>
                <a:off x="1052286" y="2220686"/>
                <a:ext cx="10087428" cy="3815981"/>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贝叶斯分类是机器学习中应用极为广泛的分类算法之一，其产生来自于贝叶斯对于逆概问题的思考，朴素贝叶斯是贝叶斯模型当中最简单的一种。</a:t>
                </a: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其算法核心为贝叶斯公式</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r>
                            <a:rPr lang="en-US" altLang="zh-CN" sz="2400" b="0" i="1" dirty="0" smtClean="0">
                              <a:latin typeface="Cambria Math"/>
                              <a:ea typeface="微软雅黑" panose="020B0503020204020204" pitchFamily="34" charset="-122"/>
                            </a:rPr>
                            <m:t>𝐴</m:t>
                          </m:r>
                        </m:e>
                        <m:e>
                          <m:r>
                            <a:rPr lang="en-US" altLang="zh-CN" sz="2400" b="0" i="1" dirty="0" smtClean="0">
                              <a:latin typeface="Cambria Math"/>
                              <a:ea typeface="微软雅黑" panose="020B0503020204020204" pitchFamily="34" charset="-122"/>
                            </a:rPr>
                            <m:t>𝐵</m:t>
                          </m:r>
                        </m:e>
                      </m:d>
                      <m:r>
                        <a:rPr lang="en-US" altLang="zh-CN" sz="2400" b="0" i="1" dirty="0" smtClean="0">
                          <a:latin typeface="Cambria Math"/>
                          <a:ea typeface="微软雅黑" panose="020B0503020204020204" pitchFamily="34" charset="-122"/>
                        </a:rPr>
                        <m:t>=</m:t>
                      </m:r>
                      <m:f>
                        <m:fPr>
                          <m:ctrlPr>
                            <a:rPr lang="en-US" altLang="zh-CN" sz="2400" b="0" i="1" dirty="0" smtClean="0">
                              <a:latin typeface="Cambria Math"/>
                              <a:ea typeface="微软雅黑" panose="020B0503020204020204" pitchFamily="34" charset="-122"/>
                            </a:rPr>
                          </m:ctrlPr>
                        </m:fPr>
                        <m:num>
                          <m:r>
                            <a:rPr lang="en-US" altLang="zh-CN" sz="2400" b="0" i="1" dirty="0" smtClean="0">
                              <a:latin typeface="Cambria Math"/>
                              <a:ea typeface="微软雅黑" panose="020B0503020204020204" pitchFamily="34" charset="-122"/>
                            </a:rPr>
                            <m:t>𝑃</m:t>
                          </m:r>
                          <m:d>
                            <m:dPr>
                              <m:ctrlPr>
                                <a:rPr lang="en-US" altLang="zh-CN" sz="2400" b="0" i="1" dirty="0" smtClean="0">
                                  <a:latin typeface="Cambria Math"/>
                                  <a:ea typeface="微软雅黑" panose="020B0503020204020204" pitchFamily="34" charset="-122"/>
                                </a:rPr>
                              </m:ctrlPr>
                            </m:dPr>
                            <m:e>
                              <m:r>
                                <a:rPr lang="en-US" altLang="zh-CN" sz="2400" b="0" i="1" dirty="0" smtClean="0">
                                  <a:latin typeface="Cambria Math"/>
                                  <a:ea typeface="微软雅黑" panose="020B0503020204020204" pitchFamily="34" charset="-122"/>
                                </a:rPr>
                                <m:t>𝐵</m:t>
                              </m:r>
                            </m:e>
                            <m:e>
                              <m:r>
                                <a:rPr lang="en-US" altLang="zh-CN" sz="2400" b="0" i="1" dirty="0" smtClean="0">
                                  <a:latin typeface="Cambria Math"/>
                                  <a:ea typeface="微软雅黑" panose="020B0503020204020204" pitchFamily="34" charset="-122"/>
                                </a:rPr>
                                <m:t>𝐴</m:t>
                              </m:r>
                            </m:e>
                          </m:d>
                          <m:r>
                            <a:rPr lang="en-US" altLang="zh-CN" sz="2400" b="0" i="1" dirty="0" smtClean="0">
                              <a:latin typeface="Cambria Math"/>
                              <a:ea typeface="微软雅黑" panose="020B0503020204020204" pitchFamily="34" charset="-122"/>
                            </a:rPr>
                            <m:t>𝑃</m:t>
                          </m:r>
                          <m:d>
                            <m:dPr>
                              <m:ctrlPr>
                                <a:rPr lang="en-US" altLang="zh-CN" sz="2400" b="0" i="1" dirty="0" smtClean="0">
                                  <a:latin typeface="Cambria Math"/>
                                  <a:ea typeface="微软雅黑" panose="020B0503020204020204" pitchFamily="34" charset="-122"/>
                                </a:rPr>
                              </m:ctrlPr>
                            </m:dPr>
                            <m:e>
                              <m:r>
                                <a:rPr lang="en-US" altLang="zh-CN" sz="2400" b="0" i="1" dirty="0" smtClean="0">
                                  <a:latin typeface="Cambria Math"/>
                                  <a:ea typeface="微软雅黑" panose="020B0503020204020204" pitchFamily="34" charset="-122"/>
                                </a:rPr>
                                <m:t>𝐴</m:t>
                              </m:r>
                            </m:e>
                          </m:d>
                        </m:num>
                        <m:den>
                          <m:r>
                            <a:rPr lang="en-US" altLang="zh-CN" sz="2400" b="0" i="1" dirty="0" smtClean="0">
                              <a:latin typeface="Cambria Math"/>
                              <a:ea typeface="微软雅黑" panose="020B0503020204020204" pitchFamily="34" charset="-122"/>
                            </a:rPr>
                            <m:t>𝑃</m:t>
                          </m:r>
                          <m:d>
                            <m:dPr>
                              <m:ctrlPr>
                                <a:rPr lang="en-US" altLang="zh-CN" sz="2400" b="0" i="1" dirty="0" smtClean="0">
                                  <a:latin typeface="Cambria Math"/>
                                  <a:ea typeface="微软雅黑" panose="020B0503020204020204" pitchFamily="34" charset="-122"/>
                                </a:rPr>
                              </m:ctrlPr>
                            </m:dPr>
                            <m:e>
                              <m:r>
                                <a:rPr lang="en-US" altLang="zh-CN" sz="2400" b="0" i="1" dirty="0" smtClean="0">
                                  <a:latin typeface="Cambria Math"/>
                                  <a:ea typeface="微软雅黑" panose="020B0503020204020204" pitchFamily="34" charset="-122"/>
                                </a:rPr>
                                <m:t>𝐵</m:t>
                              </m:r>
                            </m:e>
                          </m:d>
                        </m:den>
                      </m:f>
                    </m:oMath>
                  </m:oMathPara>
                </a14:m>
                <a:endParaRPr lang="en-US" altLang="zh-CN" sz="2400" b="0" i="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P(A)</a:t>
                </a:r>
                <a:r>
                  <a:rPr lang="zh-CN" altLang="en-US" sz="2400" dirty="0">
                    <a:latin typeface="微软雅黑" panose="020B0503020204020204" pitchFamily="34" charset="-122"/>
                    <a:ea typeface="微软雅黑" panose="020B0503020204020204" pitchFamily="34" charset="-122"/>
                  </a:rPr>
                  <a:t>为事件</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发生的</a:t>
                </a:r>
                <a:r>
                  <a:rPr lang="zh-CN" altLang="en-US" sz="2400" dirty="0" smtClean="0">
                    <a:latin typeface="微软雅黑" panose="020B0503020204020204" pitchFamily="34" charset="-122"/>
                    <a:ea typeface="微软雅黑" panose="020B0503020204020204" pitchFamily="34" charset="-122"/>
                  </a:rPr>
                  <a:t>概率</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P(B</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为事件</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发生的</a:t>
                </a:r>
                <a:r>
                  <a:rPr lang="zh-CN" altLang="en-US" sz="2400" dirty="0" smtClean="0">
                    <a:latin typeface="微软雅黑" panose="020B0503020204020204" pitchFamily="34" charset="-122"/>
                    <a:ea typeface="微软雅黑" panose="020B0503020204020204" pitchFamily="34" charset="-122"/>
                  </a:rPr>
                  <a:t>概率</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P(A|B</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表示在事件</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发生的条件下事件</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发生的</a:t>
                </a:r>
                <a:r>
                  <a:rPr lang="zh-CN" altLang="en-US" sz="2400" dirty="0" smtClean="0">
                    <a:latin typeface="微软雅黑" panose="020B0503020204020204" pitchFamily="34" charset="-122"/>
                    <a:ea typeface="微软雅黑" panose="020B0503020204020204" pitchFamily="34" charset="-122"/>
                  </a:rPr>
                  <a:t>概率</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同理</a:t>
                </a:r>
                <a:r>
                  <a:rPr lang="en-US" altLang="zh-CN" sz="2400" dirty="0">
                    <a:latin typeface="微软雅黑" panose="020B0503020204020204" pitchFamily="34" charset="-122"/>
                    <a:ea typeface="微软雅黑" panose="020B0503020204020204" pitchFamily="34" charset="-122"/>
                  </a:rPr>
                  <a:t>P(B|A)</a:t>
                </a:r>
                <a:r>
                  <a:rPr lang="zh-CN" altLang="en-US" sz="2400" dirty="0">
                    <a:latin typeface="微软雅黑" panose="020B0503020204020204" pitchFamily="34" charset="-122"/>
                    <a:ea typeface="微软雅黑" panose="020B0503020204020204" pitchFamily="34" charset="-122"/>
                  </a:rPr>
                  <a:t>则表示在事件</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发生的条件下事件</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发生的</a:t>
                </a:r>
                <a:r>
                  <a:rPr lang="zh-CN" altLang="en-US" sz="2400" dirty="0" smtClean="0">
                    <a:latin typeface="微软雅黑" panose="020B0503020204020204" pitchFamily="34" charset="-122"/>
                    <a:ea typeface="微软雅黑" panose="020B0503020204020204" pitchFamily="34" charset="-122"/>
                  </a:rPr>
                  <a:t>概率</a:t>
                </a:r>
                <a:endParaRPr lang="zh-CN" altLang="en-US" sz="2400" dirty="0">
                  <a:latin typeface="微软雅黑" panose="020B0503020204020204" pitchFamily="34" charset="-122"/>
                  <a:ea typeface="微软雅黑" panose="020B0503020204020204" pitchFamily="34" charset="-12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52286" y="2220686"/>
                <a:ext cx="10087428" cy="3815981"/>
              </a:xfrm>
              <a:prstGeom prst="rect">
                <a:avLst/>
              </a:prstGeom>
              <a:blipFill rotWithShape="1">
                <a:blip r:embed="rId2"/>
                <a:stretch>
                  <a:fillRect l="-967" t="-1278" b="-27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392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8253" y="729512"/>
            <a:ext cx="1023549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6.1 </a:t>
            </a:r>
            <a:r>
              <a:rPr lang="zh-CN" altLang="en-US" sz="6000" b="1" dirty="0">
                <a:latin typeface="微软雅黑" panose="020B0503020204020204" pitchFamily="34" charset="-122"/>
                <a:ea typeface="微软雅黑" panose="020B0503020204020204" pitchFamily="34" charset="-122"/>
              </a:rPr>
              <a:t>朴素贝叶斯模型算法原理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TextBox 1"/>
              <p:cNvSpPr txBox="1"/>
              <p:nvPr/>
            </p:nvSpPr>
            <p:spPr>
              <a:xfrm>
                <a:off x="1052286" y="2220686"/>
                <a:ext cx="10087428" cy="270798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例子</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已知</a:t>
                </a:r>
                <a:r>
                  <a:rPr lang="zh-CN" altLang="en-US" sz="2400" dirty="0">
                    <a:latin typeface="微软雅黑" panose="020B0503020204020204" pitchFamily="34" charset="-122"/>
                    <a:ea typeface="微软雅黑" panose="020B0503020204020204" pitchFamily="34" charset="-122"/>
                  </a:rPr>
                  <a:t>流感季节一个人感冒（事件</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）的概率为</a:t>
                </a:r>
                <a:r>
                  <a:rPr lang="en-US" altLang="zh-CN" sz="2400" dirty="0">
                    <a:latin typeface="微软雅黑" panose="020B0503020204020204" pitchFamily="34" charset="-122"/>
                    <a:ea typeface="微软雅黑" panose="020B0503020204020204" pitchFamily="34" charset="-122"/>
                  </a:rPr>
                  <a:t>40%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P(A)</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一个人</a:t>
                </a:r>
                <a:r>
                  <a:rPr lang="zh-CN" altLang="en-US" sz="2400" dirty="0">
                    <a:latin typeface="微软雅黑" panose="020B0503020204020204" pitchFamily="34" charset="-122"/>
                    <a:ea typeface="微软雅黑" panose="020B0503020204020204" pitchFamily="34" charset="-122"/>
                  </a:rPr>
                  <a:t>打喷嚏（事件</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）的概率为</a:t>
                </a:r>
                <a:r>
                  <a:rPr lang="en-US" altLang="zh-CN" sz="2400" dirty="0">
                    <a:latin typeface="微软雅黑" panose="020B0503020204020204" pitchFamily="34" charset="-122"/>
                    <a:ea typeface="微软雅黑" panose="020B0503020204020204" pitchFamily="34" charset="-122"/>
                  </a:rPr>
                  <a:t>80%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P(B)</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一个人</a:t>
                </a:r>
                <a:r>
                  <a:rPr lang="zh-CN" altLang="en-US" sz="2400" dirty="0">
                    <a:latin typeface="微软雅黑" panose="020B0503020204020204" pitchFamily="34" charset="-122"/>
                    <a:ea typeface="微软雅黑" panose="020B0503020204020204" pitchFamily="34" charset="-122"/>
                  </a:rPr>
                  <a:t>感冒的条件下打喷嚏的概率为</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P(B|A)</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求</a:t>
                </a:r>
                <a:r>
                  <a:rPr lang="zh-CN" altLang="en-US" sz="2400" dirty="0">
                    <a:latin typeface="微软雅黑" panose="020B0503020204020204" pitchFamily="34" charset="-122"/>
                    <a:ea typeface="微软雅黑" panose="020B0503020204020204" pitchFamily="34" charset="-122"/>
                  </a:rPr>
                  <a:t>这个人在打喷嚏的条件下患感冒的概率</a:t>
                </a:r>
                <a:r>
                  <a:rPr lang="en-US" altLang="zh-CN" sz="2400" dirty="0">
                    <a:latin typeface="微软雅黑" panose="020B0503020204020204" pitchFamily="34" charset="-122"/>
                    <a:ea typeface="微软雅黑" panose="020B0503020204020204" pitchFamily="34" charset="-122"/>
                  </a:rPr>
                  <a:t>P(A|B)</a:t>
                </a:r>
                <a:r>
                  <a:rPr lang="zh-CN" altLang="en-US" sz="2400" dirty="0">
                    <a:latin typeface="微软雅黑" panose="020B0503020204020204" pitchFamily="34" charset="-122"/>
                    <a:ea typeface="微软雅黑" panose="020B0503020204020204" pitchFamily="34" charset="-122"/>
                  </a:rPr>
                  <a:t>，求解过程如下图所示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r>
                            <a:rPr lang="en-US" altLang="zh-CN" sz="2400" i="1" dirty="0">
                              <a:latin typeface="Cambria Math"/>
                              <a:ea typeface="微软雅黑" panose="020B0503020204020204" pitchFamily="34" charset="-122"/>
                            </a:rPr>
                            <m:t>𝐴</m:t>
                          </m:r>
                        </m:e>
                        <m:e>
                          <m:r>
                            <a:rPr lang="en-US" altLang="zh-CN" sz="2400" i="1" dirty="0">
                              <a:latin typeface="Cambria Math"/>
                              <a:ea typeface="微软雅黑" panose="020B0503020204020204" pitchFamily="34" charset="-122"/>
                            </a:rPr>
                            <m:t>𝐵</m:t>
                          </m:r>
                        </m:e>
                      </m:d>
                      <m:r>
                        <a:rPr lang="en-US" altLang="zh-CN" sz="2400" i="1" dirty="0">
                          <a:latin typeface="Cambria Math"/>
                          <a:ea typeface="微软雅黑" panose="020B0503020204020204" pitchFamily="34" charset="-122"/>
                        </a:rPr>
                        <m:t>=</m:t>
                      </m:r>
                      <m:f>
                        <m:fPr>
                          <m:ctrlPr>
                            <a:rPr lang="en-US" altLang="zh-CN" sz="2400" i="1" dirty="0">
                              <a:latin typeface="Cambria Math"/>
                              <a:ea typeface="微软雅黑" panose="020B0503020204020204" pitchFamily="34" charset="-122"/>
                            </a:rPr>
                          </m:ctrlPr>
                        </m:fPr>
                        <m:num>
                          <m:r>
                            <a:rPr lang="en-US" altLang="zh-CN" sz="2400" b="0" i="1" dirty="0" smtClean="0">
                              <a:latin typeface="Cambria Math"/>
                              <a:ea typeface="微软雅黑" panose="020B0503020204020204" pitchFamily="34" charset="-122"/>
                            </a:rPr>
                            <m:t>1</m:t>
                          </m:r>
                          <m:r>
                            <a:rPr lang="zh-CN" altLang="en-US" sz="2400" i="1" dirty="0">
                              <a:latin typeface="Cambria Math"/>
                              <a:ea typeface="微软雅黑" panose="020B0503020204020204" pitchFamily="34" charset="-122"/>
                            </a:rPr>
                            <m:t>（</m:t>
                          </m:r>
                          <m:r>
                            <a:rPr lang="en-US" altLang="zh-CN" sz="2400" b="0" i="1" dirty="0" smtClean="0">
                              <a:latin typeface="Cambria Math"/>
                              <a:ea typeface="微软雅黑" panose="020B0503020204020204" pitchFamily="34" charset="-122"/>
                            </a:rPr>
                            <m:t>0.4</m:t>
                          </m:r>
                          <m:r>
                            <a:rPr lang="zh-CN" altLang="en-US" sz="2400" i="1" dirty="0">
                              <a:latin typeface="Cambria Math"/>
                              <a:ea typeface="微软雅黑" panose="020B0503020204020204" pitchFamily="34" charset="-122"/>
                            </a:rPr>
                            <m:t>）</m:t>
                          </m:r>
                        </m:num>
                        <m:den>
                          <m:r>
                            <a:rPr lang="zh-CN" altLang="en-US" sz="2400" i="1" dirty="0" smtClean="0">
                              <a:latin typeface="Cambria Math"/>
                              <a:ea typeface="微软雅黑" panose="020B0503020204020204" pitchFamily="34" charset="-122"/>
                            </a:rPr>
                            <m:t>（</m:t>
                          </m:r>
                          <m:r>
                            <a:rPr lang="en-US" altLang="zh-CN" sz="2400" b="0" i="1" dirty="0" smtClean="0">
                              <a:latin typeface="Cambria Math"/>
                              <a:ea typeface="微软雅黑" panose="020B0503020204020204" pitchFamily="34" charset="-122"/>
                            </a:rPr>
                            <m:t>0.8</m:t>
                          </m:r>
                          <m:r>
                            <a:rPr lang="zh-CN" altLang="en-US" sz="2400" i="1" dirty="0" smtClean="0">
                              <a:latin typeface="Cambria Math"/>
                              <a:ea typeface="微软雅黑" panose="020B0503020204020204" pitchFamily="34" charset="-122"/>
                            </a:rPr>
                            <m:t>）</m:t>
                          </m:r>
                        </m:den>
                      </m:f>
                      <m:r>
                        <a:rPr lang="en-US" altLang="zh-CN" sz="2400" b="0" i="1" dirty="0" smtClean="0">
                          <a:latin typeface="Cambria Math"/>
                          <a:ea typeface="微软雅黑" panose="020B0503020204020204" pitchFamily="34" charset="-122"/>
                        </a:rPr>
                        <m:t>=0.5=50%</m:t>
                      </m:r>
                    </m:oMath>
                  </m:oMathPara>
                </a14:m>
                <a:endParaRPr lang="en-US" altLang="zh-CN" sz="2400" i="1" dirty="0">
                  <a:latin typeface="微软雅黑" panose="020B0503020204020204" pitchFamily="34" charset="-122"/>
                  <a:ea typeface="微软雅黑" panose="020B0503020204020204" pitchFamily="34" charset="-122"/>
                </a:endParaRPr>
              </a:p>
              <a:p>
                <a:endParaRPr lang="zh-CN" altLang="en-US" sz="2400" b="1" dirty="0">
                  <a:latin typeface="微软雅黑" panose="020B0503020204020204" pitchFamily="34" charset="-122"/>
                  <a:ea typeface="微软雅黑" panose="020B0503020204020204" pitchFamily="34" charset="-12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52286" y="2220686"/>
                <a:ext cx="10087428" cy="2707985"/>
              </a:xfrm>
              <a:prstGeom prst="rect">
                <a:avLst/>
              </a:prstGeom>
              <a:blipFill rotWithShape="1">
                <a:blip r:embed="rId2"/>
                <a:stretch>
                  <a:fillRect l="-967" t="-17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172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8253" y="729512"/>
            <a:ext cx="1023549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6.1 </a:t>
            </a:r>
            <a:r>
              <a:rPr lang="zh-CN" altLang="en-US" sz="6000" b="1" dirty="0">
                <a:latin typeface="微软雅黑" panose="020B0503020204020204" pitchFamily="34" charset="-122"/>
                <a:ea typeface="微软雅黑" panose="020B0503020204020204" pitchFamily="34" charset="-122"/>
              </a:rPr>
              <a:t>朴素贝叶斯模型算法原理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52286" y="2220686"/>
            <a:ext cx="10087428"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6.1.1 </a:t>
            </a:r>
            <a:r>
              <a:rPr lang="zh-CN" altLang="en-US" sz="2400" b="1" dirty="0">
                <a:latin typeface="微软雅黑" panose="020B0503020204020204" pitchFamily="34" charset="-122"/>
                <a:ea typeface="微软雅黑" panose="020B0503020204020204" pitchFamily="34" charset="-122"/>
              </a:rPr>
              <a:t>一维特征向量下的贝叶斯</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我们首先以一个更详细的例子来讲解一下贝叶斯公式更加偏实战的应用：如何判断一个人是否感冒了。假设已经有</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个样本数据，如下表所示</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776938686"/>
              </p:ext>
            </p:extLst>
          </p:nvPr>
        </p:nvGraphicFramePr>
        <p:xfrm>
          <a:off x="1166585" y="3465394"/>
          <a:ext cx="5881916" cy="2651760"/>
        </p:xfrm>
        <a:graphic>
          <a:graphicData uri="http://schemas.openxmlformats.org/drawingml/2006/table">
            <a:tbl>
              <a:tblPr>
                <a:tableStyleId>{5940675A-B579-460E-94D1-54222C63F5DA}</a:tableStyleId>
              </a:tblPr>
              <a:tblGrid>
                <a:gridCol w="2940958"/>
                <a:gridCol w="2940958"/>
              </a:tblGrid>
              <a:tr h="423089">
                <a:tc>
                  <a:txBody>
                    <a:bodyPr/>
                    <a:lstStyle/>
                    <a:p>
                      <a:pPr algn="ctr" fontAlgn="ctr"/>
                      <a:r>
                        <a:rPr lang="zh-CN" altLang="en-US" sz="2400" dirty="0">
                          <a:effectLst/>
                          <a:latin typeface="微软雅黑" panose="020B0503020204020204" pitchFamily="34" charset="-122"/>
                          <a:ea typeface="微软雅黑" panose="020B0503020204020204" pitchFamily="34" charset="-122"/>
                        </a:rPr>
                        <a:t>打喷嚏 </a:t>
                      </a:r>
                      <a:r>
                        <a:rPr lang="en-US" altLang="zh-CN" sz="2400" dirty="0">
                          <a:effectLst/>
                          <a:latin typeface="微软雅黑" panose="020B0503020204020204" pitchFamily="34" charset="-122"/>
                          <a:ea typeface="微软雅黑" panose="020B0503020204020204" pitchFamily="34" charset="-122"/>
                        </a:rPr>
                        <a:t>(</a:t>
                      </a:r>
                      <a:r>
                        <a:rPr lang="en-US" sz="2400" dirty="0">
                          <a:effectLst/>
                          <a:latin typeface="微软雅黑" panose="020B0503020204020204" pitchFamily="34" charset="-122"/>
                          <a:ea typeface="微软雅黑" panose="020B0503020204020204" pitchFamily="34" charset="-122"/>
                        </a:rPr>
                        <a:t>X1)</a:t>
                      </a:r>
                    </a:p>
                  </a:txBody>
                  <a:tcPr marL="0" marR="0" marT="38100" marB="38100"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感冒 </a:t>
                      </a:r>
                      <a:r>
                        <a:rPr lang="en-US" altLang="zh-CN" sz="2400" dirty="0">
                          <a:effectLst/>
                          <a:latin typeface="微软雅黑" panose="020B0503020204020204" pitchFamily="34" charset="-122"/>
                          <a:ea typeface="微软雅黑" panose="020B0503020204020204" pitchFamily="34" charset="-122"/>
                        </a:rPr>
                        <a:t>(</a:t>
                      </a:r>
                      <a:r>
                        <a:rPr lang="en-US" sz="2400" dirty="0">
                          <a:effectLst/>
                          <a:latin typeface="微软雅黑" panose="020B0503020204020204" pitchFamily="34" charset="-122"/>
                          <a:ea typeface="微软雅黑" panose="020B0503020204020204" pitchFamily="34" charset="-122"/>
                        </a:rPr>
                        <a:t>Y)</a:t>
                      </a:r>
                    </a:p>
                  </a:txBody>
                  <a:tcPr marL="0" marR="0" marT="38100" marB="38100" anchor="ctr"/>
                </a:tc>
              </a:tr>
              <a:tr h="285750">
                <a:tc>
                  <a:txBody>
                    <a:bodyPr/>
                    <a:lstStyle/>
                    <a:p>
                      <a:pPr algn="ctr" fontAlgn="ctr"/>
                      <a:r>
                        <a:rPr lang="en-US" altLang="zh-CN" sz="2400" dirty="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r>
              <a:tr h="285750">
                <a:tc>
                  <a:txBody>
                    <a:bodyPr/>
                    <a:lstStyle/>
                    <a:p>
                      <a:pPr algn="ctr" fontAlgn="ctr"/>
                      <a:r>
                        <a:rPr lang="en-US" altLang="zh-CN" sz="2400" dirty="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1</a:t>
                      </a:r>
                    </a:p>
                  </a:txBody>
                  <a:tcPr marL="0" marR="0" marT="38100" marB="38100" anchor="ctr"/>
                </a:tc>
              </a:tr>
              <a:tr h="285750">
                <a:tc>
                  <a:txBody>
                    <a:bodyPr/>
                    <a:lstStyle/>
                    <a:p>
                      <a:pPr algn="ctr" fontAlgn="ctr"/>
                      <a:r>
                        <a:rPr lang="en-US" altLang="zh-CN" sz="2400" dirty="0">
                          <a:effectLst/>
                          <a:latin typeface="微软雅黑" panose="020B0503020204020204" pitchFamily="34" charset="-122"/>
                          <a:ea typeface="微软雅黑" panose="020B0503020204020204" pitchFamily="34" charset="-122"/>
                        </a:rPr>
                        <a:t>0</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1</a:t>
                      </a:r>
                    </a:p>
                  </a:txBody>
                  <a:tcPr marL="0" marR="0" marT="38100" marB="38100" anchor="ct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1</a:t>
                      </a:r>
                    </a:p>
                  </a:txBody>
                  <a:tcPr marL="0" marR="0" marT="38100" marB="38100" anchor="ct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a:t>
                      </a:r>
                    </a:p>
                  </a:txBody>
                  <a:tcPr marL="0" marR="0" marT="38100" marB="38100" anchor="ctr"/>
                </a:tc>
              </a:tr>
            </a:tbl>
          </a:graphicData>
        </a:graphic>
      </p:graphicFrame>
      <p:sp>
        <p:nvSpPr>
          <p:cNvPr id="5" name="矩形 4"/>
          <p:cNvSpPr/>
          <p:nvPr/>
        </p:nvSpPr>
        <p:spPr>
          <a:xfrm>
            <a:off x="7576456" y="3781188"/>
            <a:ext cx="3904343" cy="1569660"/>
          </a:xfrm>
          <a:prstGeom prst="rect">
            <a:avLst/>
          </a:prstGeom>
        </p:spPr>
        <p:txBody>
          <a:bodyPr wrap="square">
            <a:spAutoFit/>
          </a:bodyPr>
          <a:lstStyle/>
          <a:p>
            <a:r>
              <a:rPr lang="zh-CN" altLang="en-US" sz="2400" dirty="0" smtClean="0">
                <a:latin typeface="微软雅黑" panose="020B0503020204020204" pitchFamily="34" charset="-122"/>
                <a:ea typeface="微软雅黑" panose="020B0503020204020204" pitchFamily="34" charset="-122"/>
              </a:rPr>
              <a:t>打喷嚏 </a:t>
            </a:r>
            <a:r>
              <a:rPr lang="en-US" altLang="zh-CN" sz="2400" dirty="0">
                <a:latin typeface="微软雅黑" panose="020B0503020204020204" pitchFamily="34" charset="-122"/>
                <a:ea typeface="微软雅黑" panose="020B0503020204020204" pitchFamily="34" charset="-122"/>
              </a:rPr>
              <a:t>(X1</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其中</a:t>
            </a:r>
            <a:r>
              <a:rPr lang="zh-CN" altLang="en-US" sz="2400" dirty="0">
                <a:latin typeface="微软雅黑" panose="020B0503020204020204" pitchFamily="34" charset="-122"/>
                <a:ea typeface="微软雅黑" panose="020B0503020204020204" pitchFamily="34" charset="-122"/>
              </a:rPr>
              <a:t>数字</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表示打喷嚏，</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表示不打喷嚏</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感冒 </a:t>
            </a:r>
            <a:r>
              <a:rPr lang="en-US" altLang="zh-CN" sz="2400" dirty="0">
                <a:latin typeface="微软雅黑" panose="020B0503020204020204" pitchFamily="34" charset="-122"/>
                <a:ea typeface="微软雅黑" panose="020B0503020204020204" pitchFamily="34" charset="-122"/>
              </a:rPr>
              <a:t>(Y</a:t>
            </a:r>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其中</a:t>
            </a:r>
            <a:r>
              <a:rPr lang="zh-CN" altLang="en-US" sz="2400" dirty="0">
                <a:latin typeface="微软雅黑" panose="020B0503020204020204" pitchFamily="34" charset="-122"/>
                <a:ea typeface="微软雅黑" panose="020B0503020204020204" pitchFamily="34" charset="-122"/>
              </a:rPr>
              <a:t>数字</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表示感冒了，数字</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表示未感冒。</a:t>
            </a:r>
          </a:p>
        </p:txBody>
      </p:sp>
    </p:spTree>
    <p:extLst>
      <p:ext uri="{BB962C8B-B14F-4D97-AF65-F5344CB8AC3E}">
        <p14:creationId xmlns:p14="http://schemas.microsoft.com/office/powerpoint/2010/main" val="4053693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8253" y="729512"/>
            <a:ext cx="1023549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6.1 </a:t>
            </a:r>
            <a:r>
              <a:rPr lang="zh-CN" altLang="en-US" sz="6000" b="1" dirty="0">
                <a:latin typeface="微软雅黑" panose="020B0503020204020204" pitchFamily="34" charset="-122"/>
                <a:ea typeface="微软雅黑" panose="020B0503020204020204" pitchFamily="34" charset="-122"/>
              </a:rPr>
              <a:t>朴素贝叶斯模型算法原理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TextBox 1"/>
              <p:cNvSpPr txBox="1"/>
              <p:nvPr/>
            </p:nvSpPr>
            <p:spPr>
              <a:xfrm>
                <a:off x="1052286" y="2220686"/>
                <a:ext cx="10087428" cy="270798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6.1.1 </a:t>
                </a:r>
                <a:r>
                  <a:rPr lang="zh-CN" altLang="en-US" sz="2400" b="1" dirty="0">
                    <a:latin typeface="微软雅黑" panose="020B0503020204020204" pitchFamily="34" charset="-122"/>
                    <a:ea typeface="微软雅黑" panose="020B0503020204020204" pitchFamily="34" charset="-122"/>
                  </a:rPr>
                  <a:t>一维特征向量下的贝叶斯</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我们</a:t>
                </a:r>
                <a:r>
                  <a:rPr lang="zh-CN" altLang="en-US" sz="2400" dirty="0">
                    <a:latin typeface="微软雅黑" panose="020B0503020204020204" pitchFamily="34" charset="-122"/>
                    <a:ea typeface="微软雅黑" panose="020B0503020204020204" pitchFamily="34" charset="-122"/>
                  </a:rPr>
                  <a:t>要利用贝叶斯公式</a:t>
                </a:r>
                <a:r>
                  <a:rPr lang="zh-CN" altLang="en-US" sz="2400" dirty="0" smtClean="0">
                    <a:latin typeface="微软雅黑" panose="020B0503020204020204" pitchFamily="34" charset="-122"/>
                    <a:ea typeface="微软雅黑" panose="020B0503020204020204" pitchFamily="34" charset="-122"/>
                  </a:rPr>
                  <a:t>，一个人</a:t>
                </a:r>
                <a:r>
                  <a:rPr lang="zh-CN" altLang="en-US" sz="2400" dirty="0">
                    <a:latin typeface="微软雅黑" panose="020B0503020204020204" pitchFamily="34" charset="-122"/>
                    <a:ea typeface="微软雅黑" panose="020B0503020204020204" pitchFamily="34" charset="-122"/>
                  </a:rPr>
                  <a:t>打喷嚏 </a:t>
                </a:r>
                <a:r>
                  <a:rPr lang="en-US" altLang="zh-CN" sz="2400" dirty="0">
                    <a:latin typeface="微软雅黑" panose="020B0503020204020204" pitchFamily="34" charset="-122"/>
                    <a:ea typeface="微软雅黑" panose="020B0503020204020204" pitchFamily="34" charset="-122"/>
                  </a:rPr>
                  <a:t>(X1=1)</a:t>
                </a:r>
                <a:r>
                  <a:rPr lang="zh-CN" altLang="en-US" sz="2400" dirty="0">
                    <a:latin typeface="微软雅黑" panose="020B0503020204020204" pitchFamily="34" charset="-122"/>
                    <a:ea typeface="微软雅黑" panose="020B0503020204020204" pitchFamily="34" charset="-122"/>
                  </a:rPr>
                  <a:t>，那么他是否感冒了呢，也即预测他处于感冒状态的概率为多少</a:t>
                </a:r>
                <a:r>
                  <a:rPr lang="zh-CN" altLang="en-US" sz="2400" dirty="0" smtClean="0">
                    <a:latin typeface="微软雅黑" panose="020B0503020204020204" pitchFamily="34" charset="-122"/>
                    <a:ea typeface="微软雅黑" panose="020B0503020204020204" pitchFamily="34" charset="-122"/>
                  </a:rPr>
                  <a:t>，我们</a:t>
                </a:r>
                <a:r>
                  <a:rPr lang="zh-CN" altLang="en-US" sz="2400" dirty="0">
                    <a:latin typeface="微软雅黑" panose="020B0503020204020204" pitchFamily="34" charset="-122"/>
                    <a:ea typeface="微软雅黑" panose="020B0503020204020204" pitchFamily="34" charset="-122"/>
                  </a:rPr>
                  <a:t>把此概率写作</a:t>
                </a:r>
                <a:r>
                  <a:rPr lang="en-US" altLang="zh-CN" sz="2400" dirty="0">
                    <a:latin typeface="微软雅黑" panose="020B0503020204020204" pitchFamily="34" charset="-122"/>
                    <a:ea typeface="微软雅黑" panose="020B0503020204020204" pitchFamily="34" charset="-122"/>
                  </a:rPr>
                  <a:t>P(Y|X1)</a:t>
                </a:r>
                <a:r>
                  <a:rPr lang="zh-CN" altLang="en-US" sz="2400" dirty="0">
                    <a:latin typeface="微软雅黑" panose="020B0503020204020204" pitchFamily="34" charset="-122"/>
                    <a:ea typeface="微软雅黑" panose="020B0503020204020204" pitchFamily="34" charset="-122"/>
                  </a:rPr>
                  <a:t>。</a:t>
                </a: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应用贝叶斯公式有</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r>
                            <a:rPr lang="en-US" altLang="zh-CN" sz="2400" b="0" i="1" dirty="0" smtClean="0">
                              <a:latin typeface="Cambria Math"/>
                              <a:ea typeface="微软雅黑" panose="020B0503020204020204" pitchFamily="34" charset="-122"/>
                            </a:rPr>
                            <m:t>𝑌</m:t>
                          </m:r>
                        </m:e>
                        <m:e>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𝑋</m:t>
                              </m:r>
                            </m:e>
                            <m:sub>
                              <m:r>
                                <a:rPr lang="en-US" altLang="zh-CN" sz="2400" b="0" i="1" dirty="0" smtClean="0">
                                  <a:latin typeface="Cambria Math"/>
                                  <a:ea typeface="微软雅黑" panose="020B0503020204020204" pitchFamily="34" charset="-122"/>
                                </a:rPr>
                                <m:t>1</m:t>
                              </m:r>
                            </m:sub>
                          </m:sSub>
                        </m:e>
                      </m:d>
                      <m:r>
                        <a:rPr lang="en-US" altLang="zh-CN" sz="2400" i="1" dirty="0">
                          <a:latin typeface="Cambria Math"/>
                          <a:ea typeface="微软雅黑" panose="020B0503020204020204" pitchFamily="34" charset="-122"/>
                        </a:rPr>
                        <m:t>=</m:t>
                      </m:r>
                      <m:f>
                        <m:fPr>
                          <m:ctrlPr>
                            <a:rPr lang="en-US" altLang="zh-CN" sz="2400" i="1" dirty="0">
                              <a:latin typeface="Cambria Math"/>
                              <a:ea typeface="微软雅黑" panose="020B0503020204020204" pitchFamily="34" charset="-122"/>
                            </a:rPr>
                          </m:ctrlPr>
                        </m:fPr>
                        <m:num>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𝑋</m:t>
                                  </m:r>
                                </m:e>
                                <m:sub>
                                  <m:r>
                                    <a:rPr lang="en-US" altLang="zh-CN" sz="2400" b="0" i="1" dirty="0" smtClean="0">
                                      <a:latin typeface="Cambria Math"/>
                                      <a:ea typeface="微软雅黑" panose="020B0503020204020204" pitchFamily="34" charset="-122"/>
                                    </a:rPr>
                                    <m:t>1</m:t>
                                  </m:r>
                                </m:sub>
                              </m:sSub>
                            </m:e>
                            <m:e>
                              <m:r>
                                <a:rPr lang="en-US" altLang="zh-CN" sz="2400" b="0" i="1" dirty="0" smtClean="0">
                                  <a:latin typeface="Cambria Math"/>
                                  <a:ea typeface="微软雅黑" panose="020B0503020204020204" pitchFamily="34" charset="-122"/>
                                </a:rPr>
                                <m:t>𝑌</m:t>
                              </m:r>
                            </m:e>
                          </m:d>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r>
                                <a:rPr lang="en-US" altLang="zh-CN" sz="2400" b="0" i="1" dirty="0" smtClean="0">
                                  <a:latin typeface="Cambria Math"/>
                                  <a:ea typeface="微软雅黑" panose="020B0503020204020204" pitchFamily="34" charset="-122"/>
                                </a:rPr>
                                <m:t>𝑌</m:t>
                              </m:r>
                            </m:e>
                          </m:d>
                        </m:num>
                        <m:den>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𝑋</m:t>
                                  </m:r>
                                </m:e>
                                <m:sub>
                                  <m:r>
                                    <a:rPr lang="en-US" altLang="zh-CN" sz="2400" b="0" i="1" dirty="0" smtClean="0">
                                      <a:latin typeface="Cambria Math"/>
                                      <a:ea typeface="微软雅黑" panose="020B0503020204020204" pitchFamily="34" charset="-122"/>
                                    </a:rPr>
                                    <m:t>1</m:t>
                                  </m:r>
                                </m:sub>
                              </m:sSub>
                            </m:e>
                          </m:d>
                        </m:den>
                      </m:f>
                    </m:oMath>
                  </m:oMathPara>
                </a14:m>
                <a:endParaRPr lang="en-US" altLang="zh-CN" sz="2400" i="1" dirty="0">
                  <a:latin typeface="微软雅黑" panose="020B0503020204020204" pitchFamily="34" charset="-122"/>
                  <a:ea typeface="微软雅黑" panose="020B0503020204020204" pitchFamily="34" charset="-12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52286" y="2220686"/>
                <a:ext cx="10087428" cy="2707985"/>
              </a:xfrm>
              <a:prstGeom prst="rect">
                <a:avLst/>
              </a:prstGeom>
              <a:blipFill rotWithShape="1">
                <a:blip r:embed="rId2"/>
                <a:stretch>
                  <a:fillRect l="-967" t="-17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397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8253" y="729512"/>
            <a:ext cx="1023549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6.1 </a:t>
            </a:r>
            <a:r>
              <a:rPr lang="zh-CN" altLang="en-US" sz="6000" b="1" dirty="0">
                <a:latin typeface="微软雅黑" panose="020B0503020204020204" pitchFamily="34" charset="-122"/>
                <a:ea typeface="微软雅黑" panose="020B0503020204020204" pitchFamily="34" charset="-122"/>
              </a:rPr>
              <a:t>朴素贝叶斯模型算法原理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TextBox 1"/>
              <p:cNvSpPr txBox="1"/>
              <p:nvPr/>
            </p:nvSpPr>
            <p:spPr>
              <a:xfrm>
                <a:off x="1052286" y="2220686"/>
                <a:ext cx="10087428" cy="322069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6.1.1 </a:t>
                </a:r>
                <a:r>
                  <a:rPr lang="zh-CN" altLang="en-US" sz="2400" b="1" dirty="0">
                    <a:latin typeface="微软雅黑" panose="020B0503020204020204" pitchFamily="34" charset="-122"/>
                    <a:ea typeface="微软雅黑" panose="020B0503020204020204" pitchFamily="34" charset="-122"/>
                  </a:rPr>
                  <a:t>一维特征向量下的贝叶斯</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根据上述数据，我们可以计算在打喷嚏 </a:t>
                </a:r>
                <a:r>
                  <a:rPr lang="en-US" altLang="zh-CN" sz="2400" dirty="0">
                    <a:latin typeface="微软雅黑" panose="020B0503020204020204" pitchFamily="34" charset="-122"/>
                    <a:ea typeface="微软雅黑" panose="020B0503020204020204" pitchFamily="34" charset="-122"/>
                  </a:rPr>
                  <a:t>(X1=1) </a:t>
                </a:r>
                <a:r>
                  <a:rPr lang="zh-CN" altLang="en-US" sz="2400" dirty="0">
                    <a:latin typeface="微软雅黑" panose="020B0503020204020204" pitchFamily="34" charset="-122"/>
                    <a:ea typeface="微软雅黑" panose="020B0503020204020204" pitchFamily="34" charset="-122"/>
                  </a:rPr>
                  <a:t>的条件下，患上感冒的概率</a:t>
                </a:r>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a:t>
                </a:r>
                <a:endParaRPr lang="en-US" altLang="zh-CN" sz="2400" i="1"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r>
                            <a:rPr lang="en-US" altLang="zh-CN" sz="2400" b="0" i="1" dirty="0" smtClean="0">
                              <a:latin typeface="Cambria Math"/>
                              <a:ea typeface="微软雅黑" panose="020B0503020204020204" pitchFamily="34" charset="-122"/>
                            </a:rPr>
                            <m:t>𝑌</m:t>
                          </m:r>
                          <m:r>
                            <a:rPr lang="en-US" altLang="zh-CN" sz="2400" b="0" i="1" dirty="0" smtClean="0">
                              <a:latin typeface="Cambria Math"/>
                              <a:ea typeface="微软雅黑" panose="020B0503020204020204" pitchFamily="34" charset="-122"/>
                            </a:rPr>
                            <m:t>=1</m:t>
                          </m:r>
                        </m:e>
                        <m:e>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𝑋</m:t>
                              </m:r>
                            </m:e>
                            <m:sub>
                              <m:r>
                                <a:rPr lang="en-US" altLang="zh-CN" sz="2400" b="0" i="1" dirty="0" smtClean="0">
                                  <a:latin typeface="Cambria Math"/>
                                  <a:ea typeface="微软雅黑" panose="020B0503020204020204" pitchFamily="34" charset="-122"/>
                                </a:rPr>
                                <m:t>1</m:t>
                              </m:r>
                            </m:sub>
                          </m:sSub>
                          <m:r>
                            <a:rPr lang="en-US" altLang="zh-CN" sz="2400" b="0" i="1" dirty="0" smtClean="0">
                              <a:latin typeface="Cambria Math"/>
                              <a:ea typeface="微软雅黑" panose="020B0503020204020204" pitchFamily="34" charset="-122"/>
                            </a:rPr>
                            <m:t>=1</m:t>
                          </m:r>
                        </m:e>
                      </m:d>
                      <m:r>
                        <a:rPr lang="en-US" altLang="zh-CN" sz="2400" i="1" dirty="0">
                          <a:latin typeface="Cambria Math"/>
                          <a:ea typeface="微软雅黑" panose="020B0503020204020204" pitchFamily="34" charset="-122"/>
                        </a:rPr>
                        <m:t>=</m:t>
                      </m:r>
                      <m:f>
                        <m:fPr>
                          <m:ctrlPr>
                            <a:rPr lang="en-US" altLang="zh-CN" sz="2400" i="1" dirty="0">
                              <a:latin typeface="Cambria Math"/>
                              <a:ea typeface="微软雅黑" panose="020B0503020204020204" pitchFamily="34" charset="-122"/>
                            </a:rPr>
                          </m:ctrlPr>
                        </m:fPr>
                        <m:num>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𝑋</m:t>
                                  </m:r>
                                </m:e>
                                <m:sub>
                                  <m:r>
                                    <a:rPr lang="en-US" altLang="zh-CN" sz="2400" b="0" i="1" dirty="0" smtClean="0">
                                      <a:latin typeface="Cambria Math"/>
                                      <a:ea typeface="微软雅黑" panose="020B0503020204020204" pitchFamily="34" charset="-122"/>
                                    </a:rPr>
                                    <m:t>1</m:t>
                                  </m:r>
                                </m:sub>
                              </m:sSub>
                              <m:r>
                                <a:rPr lang="en-US" altLang="zh-CN" sz="2400" i="1" dirty="0">
                                  <a:latin typeface="Cambria Math"/>
                                  <a:ea typeface="微软雅黑" panose="020B0503020204020204" pitchFamily="34" charset="-122"/>
                                </a:rPr>
                                <m:t>=1</m:t>
                              </m:r>
                            </m:e>
                            <m:e>
                              <m:r>
                                <a:rPr lang="en-US" altLang="zh-CN" sz="2400" b="0" i="1" dirty="0" smtClean="0">
                                  <a:latin typeface="Cambria Math"/>
                                  <a:ea typeface="微软雅黑" panose="020B0503020204020204" pitchFamily="34" charset="-122"/>
                                </a:rPr>
                                <m:t>𝑌</m:t>
                              </m:r>
                              <m:r>
                                <a:rPr lang="en-US" altLang="zh-CN" sz="2400" i="1" dirty="0">
                                  <a:latin typeface="Cambria Math"/>
                                  <a:ea typeface="微软雅黑" panose="020B0503020204020204" pitchFamily="34" charset="-122"/>
                                </a:rPr>
                                <m:t>=1</m:t>
                              </m:r>
                            </m:e>
                          </m:d>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r>
                                <a:rPr lang="en-US" altLang="zh-CN" sz="2400" b="0" i="1" dirty="0" smtClean="0">
                                  <a:latin typeface="Cambria Math"/>
                                  <a:ea typeface="微软雅黑" panose="020B0503020204020204" pitchFamily="34" charset="-122"/>
                                </a:rPr>
                                <m:t>𝑌</m:t>
                              </m:r>
                              <m:r>
                                <a:rPr lang="en-US" altLang="zh-CN" sz="2400" i="1" dirty="0">
                                  <a:latin typeface="Cambria Math"/>
                                  <a:ea typeface="微软雅黑" panose="020B0503020204020204" pitchFamily="34" charset="-122"/>
                                </a:rPr>
                                <m:t>=1</m:t>
                              </m:r>
                            </m:e>
                          </m:d>
                        </m:num>
                        <m:den>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𝑋</m:t>
                                  </m:r>
                                </m:e>
                                <m:sub>
                                  <m:r>
                                    <a:rPr lang="en-US" altLang="zh-CN" sz="2400" b="0" i="1" dirty="0" smtClean="0">
                                      <a:latin typeface="Cambria Math"/>
                                      <a:ea typeface="微软雅黑" panose="020B0503020204020204" pitchFamily="34" charset="-122"/>
                                    </a:rPr>
                                    <m:t>1</m:t>
                                  </m:r>
                                </m:sub>
                              </m:sSub>
                              <m:r>
                                <a:rPr lang="en-US" altLang="zh-CN" sz="2400" i="1" dirty="0">
                                  <a:latin typeface="Cambria Math"/>
                                  <a:ea typeface="微软雅黑" panose="020B0503020204020204" pitchFamily="34" charset="-122"/>
                                </a:rPr>
                                <m:t>=1</m:t>
                              </m:r>
                            </m:e>
                          </m:d>
                        </m:den>
                      </m:f>
                    </m:oMath>
                  </m:oMathPara>
                </a14:m>
                <a:endParaRPr lang="en-US" altLang="zh-CN" sz="2400" i="1"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r>
                            <a:rPr lang="en-US" altLang="zh-CN" sz="2400" i="1" dirty="0">
                              <a:latin typeface="Cambria Math"/>
                              <a:ea typeface="微软雅黑" panose="020B0503020204020204" pitchFamily="34" charset="-122"/>
                            </a:rPr>
                            <m:t>𝑌</m:t>
                          </m:r>
                          <m:r>
                            <a:rPr lang="en-US" altLang="zh-CN" sz="2400" i="1" dirty="0">
                              <a:latin typeface="Cambria Math"/>
                              <a:ea typeface="微软雅黑" panose="020B0503020204020204" pitchFamily="34" charset="-122"/>
                            </a:rPr>
                            <m:t>=1</m:t>
                          </m:r>
                        </m:e>
                        <m:e>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1</m:t>
                              </m:r>
                            </m:sub>
                          </m:sSub>
                          <m:r>
                            <a:rPr lang="en-US" altLang="zh-CN" sz="2400" i="1" dirty="0">
                              <a:latin typeface="Cambria Math"/>
                              <a:ea typeface="微软雅黑" panose="020B0503020204020204" pitchFamily="34" charset="-122"/>
                            </a:rPr>
                            <m:t>=1</m:t>
                          </m:r>
                        </m:e>
                      </m:d>
                      <m:r>
                        <a:rPr lang="en-US" altLang="zh-CN" sz="2400" i="1" dirty="0">
                          <a:latin typeface="Cambria Math"/>
                          <a:ea typeface="微软雅黑" panose="020B0503020204020204" pitchFamily="34" charset="-122"/>
                        </a:rPr>
                        <m:t>=</m:t>
                      </m:r>
                      <m:f>
                        <m:fPr>
                          <m:ctrlPr>
                            <a:rPr lang="en-US" altLang="zh-CN" sz="2400" b="0" i="1" dirty="0" smtClean="0">
                              <a:latin typeface="Cambria Math"/>
                              <a:ea typeface="微软雅黑" panose="020B0503020204020204" pitchFamily="34" charset="-122"/>
                            </a:rPr>
                          </m:ctrlPr>
                        </m:fPr>
                        <m:num>
                          <m:d>
                            <m:dPr>
                              <m:ctrlPr>
                                <a:rPr lang="en-US" altLang="zh-CN" sz="2400" b="0" i="1" dirty="0" smtClean="0">
                                  <a:latin typeface="Cambria Math"/>
                                  <a:ea typeface="微软雅黑" panose="020B0503020204020204" pitchFamily="34" charset="-122"/>
                                </a:rPr>
                              </m:ctrlPr>
                            </m:dPr>
                            <m:e>
                              <m:f>
                                <m:fPr>
                                  <m:ctrlPr>
                                    <a:rPr lang="en-US" altLang="zh-CN" sz="2400" b="0" i="1" dirty="0" smtClean="0">
                                      <a:latin typeface="Cambria Math"/>
                                      <a:ea typeface="微软雅黑" panose="020B0503020204020204" pitchFamily="34" charset="-122"/>
                                    </a:rPr>
                                  </m:ctrlPr>
                                </m:fPr>
                                <m:num>
                                  <m:r>
                                    <a:rPr lang="en-US" altLang="zh-CN" sz="2400" b="0" i="1" dirty="0" smtClean="0">
                                      <a:latin typeface="Cambria Math"/>
                                      <a:ea typeface="微软雅黑" panose="020B0503020204020204" pitchFamily="34" charset="-122"/>
                                    </a:rPr>
                                    <m:t>3</m:t>
                                  </m:r>
                                </m:num>
                                <m:den>
                                  <m:r>
                                    <a:rPr lang="en-US" altLang="zh-CN" sz="2400" b="0" i="1" dirty="0" smtClean="0">
                                      <a:latin typeface="Cambria Math"/>
                                      <a:ea typeface="微软雅黑" panose="020B0503020204020204" pitchFamily="34" charset="-122"/>
                                    </a:rPr>
                                    <m:t>4</m:t>
                                  </m:r>
                                </m:den>
                              </m:f>
                            </m:e>
                          </m:d>
                          <m:r>
                            <a:rPr lang="en-US" altLang="zh-CN" sz="2400" b="0" i="1" dirty="0" smtClean="0">
                              <a:latin typeface="Cambria Math"/>
                              <a:ea typeface="微软雅黑" panose="020B0503020204020204" pitchFamily="34" charset="-122"/>
                            </a:rPr>
                            <m:t>.</m:t>
                          </m:r>
                          <m:d>
                            <m:dPr>
                              <m:ctrlPr>
                                <a:rPr lang="en-US" altLang="zh-CN" sz="2400" b="0" i="1" dirty="0" smtClean="0">
                                  <a:latin typeface="Cambria Math"/>
                                  <a:ea typeface="微软雅黑" panose="020B0503020204020204" pitchFamily="34" charset="-122"/>
                                </a:rPr>
                              </m:ctrlPr>
                            </m:dPr>
                            <m:e>
                              <m:f>
                                <m:fPr>
                                  <m:ctrlPr>
                                    <a:rPr lang="en-US" altLang="zh-CN" sz="2400" b="0" i="1" dirty="0" smtClean="0">
                                      <a:latin typeface="Cambria Math"/>
                                      <a:ea typeface="微软雅黑" panose="020B0503020204020204" pitchFamily="34" charset="-122"/>
                                    </a:rPr>
                                  </m:ctrlPr>
                                </m:fPr>
                                <m:num>
                                  <m:r>
                                    <a:rPr lang="en-US" altLang="zh-CN" sz="2400" b="0" i="1" dirty="0" smtClean="0">
                                      <a:latin typeface="Cambria Math"/>
                                      <a:ea typeface="微软雅黑" panose="020B0503020204020204" pitchFamily="34" charset="-122"/>
                                    </a:rPr>
                                    <m:t>4</m:t>
                                  </m:r>
                                </m:num>
                                <m:den>
                                  <m:r>
                                    <a:rPr lang="en-US" altLang="zh-CN" sz="2400" b="0" i="1" dirty="0" smtClean="0">
                                      <a:latin typeface="Cambria Math"/>
                                      <a:ea typeface="微软雅黑" panose="020B0503020204020204" pitchFamily="34" charset="-122"/>
                                    </a:rPr>
                                    <m:t>5</m:t>
                                  </m:r>
                                </m:den>
                              </m:f>
                            </m:e>
                          </m:d>
                        </m:num>
                        <m:den>
                          <m:f>
                            <m:fPr>
                              <m:ctrlPr>
                                <a:rPr lang="en-US" altLang="zh-CN" sz="2400" b="0" i="1" dirty="0" smtClean="0">
                                  <a:latin typeface="Cambria Math"/>
                                  <a:ea typeface="微软雅黑" panose="020B0503020204020204" pitchFamily="34" charset="-122"/>
                                </a:rPr>
                              </m:ctrlPr>
                            </m:fPr>
                            <m:num>
                              <m:r>
                                <a:rPr lang="en-US" altLang="zh-CN" sz="2400" b="0" i="1" dirty="0" smtClean="0">
                                  <a:latin typeface="Cambria Math"/>
                                  <a:ea typeface="微软雅黑" panose="020B0503020204020204" pitchFamily="34" charset="-122"/>
                                </a:rPr>
                                <m:t>4</m:t>
                              </m:r>
                            </m:num>
                            <m:den>
                              <m:r>
                                <a:rPr lang="en-US" altLang="zh-CN" sz="2400" b="0" i="1" dirty="0" smtClean="0">
                                  <a:latin typeface="Cambria Math"/>
                                  <a:ea typeface="微软雅黑" panose="020B0503020204020204" pitchFamily="34" charset="-122"/>
                                </a:rPr>
                                <m:t>5</m:t>
                              </m:r>
                            </m:den>
                          </m:f>
                        </m:den>
                      </m:f>
                      <m:r>
                        <a:rPr lang="en-US" altLang="zh-CN" sz="2400" b="0" i="1" dirty="0" smtClean="0">
                          <a:latin typeface="Cambria Math"/>
                          <a:ea typeface="微软雅黑" panose="020B0503020204020204" pitchFamily="34" charset="-122"/>
                        </a:rPr>
                        <m:t>=</m:t>
                      </m:r>
                      <m:f>
                        <m:fPr>
                          <m:ctrlPr>
                            <a:rPr lang="en-US" altLang="zh-CN" sz="2400" b="0" i="1" dirty="0" smtClean="0">
                              <a:latin typeface="Cambria Math"/>
                              <a:ea typeface="微软雅黑" panose="020B0503020204020204" pitchFamily="34" charset="-122"/>
                            </a:rPr>
                          </m:ctrlPr>
                        </m:fPr>
                        <m:num>
                          <m:r>
                            <a:rPr lang="en-US" altLang="zh-CN" sz="2400" b="0" i="1" dirty="0" smtClean="0">
                              <a:latin typeface="Cambria Math"/>
                              <a:ea typeface="微软雅黑" panose="020B0503020204020204" pitchFamily="34" charset="-122"/>
                            </a:rPr>
                            <m:t>3</m:t>
                          </m:r>
                        </m:num>
                        <m:den>
                          <m:r>
                            <a:rPr lang="en-US" altLang="zh-CN" sz="2400" b="0" i="1" dirty="0" smtClean="0">
                              <a:latin typeface="Cambria Math"/>
                              <a:ea typeface="微软雅黑" panose="020B0503020204020204" pitchFamily="34" charset="-122"/>
                            </a:rPr>
                            <m:t>4</m:t>
                          </m:r>
                        </m:den>
                      </m:f>
                      <m:r>
                        <a:rPr lang="en-US" altLang="zh-CN" sz="2400" b="0" i="1" dirty="0" smtClean="0">
                          <a:latin typeface="Cambria Math"/>
                          <a:ea typeface="微软雅黑" panose="020B0503020204020204" pitchFamily="34" charset="-122"/>
                        </a:rPr>
                        <m:t> </m:t>
                      </m:r>
                    </m:oMath>
                  </m:oMathPara>
                </a14:m>
                <a:endParaRPr lang="en-US" altLang="zh-CN" sz="2400" i="1" dirty="0">
                  <a:latin typeface="微软雅黑" panose="020B0503020204020204" pitchFamily="34" charset="-122"/>
                  <a:ea typeface="微软雅黑" panose="020B0503020204020204" pitchFamily="34" charset="-12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52286" y="2220686"/>
                <a:ext cx="10087428" cy="3220690"/>
              </a:xfrm>
              <a:prstGeom prst="rect">
                <a:avLst/>
              </a:prstGeom>
              <a:blipFill rotWithShape="1">
                <a:blip r:embed="rId2"/>
                <a:stretch>
                  <a:fillRect l="-967" t="-15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6318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8253" y="729512"/>
            <a:ext cx="1023549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6.1 </a:t>
            </a:r>
            <a:r>
              <a:rPr lang="zh-CN" altLang="en-US" sz="6000" b="1" dirty="0">
                <a:latin typeface="微软雅黑" panose="020B0503020204020204" pitchFamily="34" charset="-122"/>
                <a:ea typeface="微软雅黑" panose="020B0503020204020204" pitchFamily="34" charset="-122"/>
              </a:rPr>
              <a:t>朴素贝叶斯模型算法原理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TextBox 1"/>
              <p:cNvSpPr txBox="1"/>
              <p:nvPr/>
            </p:nvSpPr>
            <p:spPr>
              <a:xfrm>
                <a:off x="1052286" y="2220686"/>
                <a:ext cx="10087428" cy="322069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6.1.1 </a:t>
                </a:r>
                <a:r>
                  <a:rPr lang="zh-CN" altLang="en-US" sz="2400" b="1" dirty="0">
                    <a:latin typeface="微软雅黑" panose="020B0503020204020204" pitchFamily="34" charset="-122"/>
                    <a:ea typeface="微软雅黑" panose="020B0503020204020204" pitchFamily="34" charset="-122"/>
                  </a:rPr>
                  <a:t>一维特征向量下的贝叶斯</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同理在打喷嚏 </a:t>
                </a:r>
                <a:r>
                  <a:rPr lang="en-US" altLang="zh-CN" sz="2400" dirty="0">
                    <a:latin typeface="微软雅黑" panose="020B0503020204020204" pitchFamily="34" charset="-122"/>
                    <a:ea typeface="微软雅黑" panose="020B0503020204020204" pitchFamily="34" charset="-122"/>
                  </a:rPr>
                  <a:t>(X1=1) </a:t>
                </a:r>
                <a:r>
                  <a:rPr lang="zh-CN" altLang="en-US" sz="2400" dirty="0">
                    <a:latin typeface="微软雅黑" panose="020B0503020204020204" pitchFamily="34" charset="-122"/>
                    <a:ea typeface="微软雅黑" panose="020B0503020204020204" pitchFamily="34" charset="-122"/>
                  </a:rPr>
                  <a:t>的条件下，没有患上感冒的概率为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i="1"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r>
                            <a:rPr lang="en-US" altLang="zh-CN" sz="2400" b="0" i="1" dirty="0" smtClean="0">
                              <a:latin typeface="Cambria Math"/>
                              <a:ea typeface="微软雅黑" panose="020B0503020204020204" pitchFamily="34" charset="-122"/>
                            </a:rPr>
                            <m:t>𝑌</m:t>
                          </m:r>
                          <m:r>
                            <a:rPr lang="en-US" altLang="zh-CN" sz="2400" b="0" i="1" dirty="0" smtClean="0">
                              <a:latin typeface="Cambria Math"/>
                              <a:ea typeface="微软雅黑" panose="020B0503020204020204" pitchFamily="34" charset="-122"/>
                            </a:rPr>
                            <m:t>=0</m:t>
                          </m:r>
                        </m:e>
                        <m:e>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𝑋</m:t>
                              </m:r>
                            </m:e>
                            <m:sub>
                              <m:r>
                                <a:rPr lang="en-US" altLang="zh-CN" sz="2400" b="0" i="1" dirty="0" smtClean="0">
                                  <a:latin typeface="Cambria Math"/>
                                  <a:ea typeface="微软雅黑" panose="020B0503020204020204" pitchFamily="34" charset="-122"/>
                                </a:rPr>
                                <m:t>1</m:t>
                              </m:r>
                            </m:sub>
                          </m:sSub>
                          <m:r>
                            <a:rPr lang="en-US" altLang="zh-CN" sz="2400" b="0" i="1" dirty="0" smtClean="0">
                              <a:latin typeface="Cambria Math"/>
                              <a:ea typeface="微软雅黑" panose="020B0503020204020204" pitchFamily="34" charset="-122"/>
                            </a:rPr>
                            <m:t>=1</m:t>
                          </m:r>
                        </m:e>
                      </m:d>
                      <m:r>
                        <a:rPr lang="en-US" altLang="zh-CN" sz="2400" i="1" dirty="0">
                          <a:latin typeface="Cambria Math"/>
                          <a:ea typeface="微软雅黑" panose="020B0503020204020204" pitchFamily="34" charset="-122"/>
                        </a:rPr>
                        <m:t>=</m:t>
                      </m:r>
                      <m:f>
                        <m:fPr>
                          <m:ctrlPr>
                            <a:rPr lang="en-US" altLang="zh-CN" sz="2400" i="1" dirty="0">
                              <a:latin typeface="Cambria Math"/>
                              <a:ea typeface="微软雅黑" panose="020B0503020204020204" pitchFamily="34" charset="-122"/>
                            </a:rPr>
                          </m:ctrlPr>
                        </m:fPr>
                        <m:num>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𝑋</m:t>
                                  </m:r>
                                </m:e>
                                <m:sub>
                                  <m:r>
                                    <a:rPr lang="en-US" altLang="zh-CN" sz="2400" b="0" i="1" dirty="0" smtClean="0">
                                      <a:latin typeface="Cambria Math"/>
                                      <a:ea typeface="微软雅黑" panose="020B0503020204020204" pitchFamily="34" charset="-122"/>
                                    </a:rPr>
                                    <m:t>1</m:t>
                                  </m:r>
                                </m:sub>
                              </m:sSub>
                              <m:r>
                                <a:rPr lang="en-US" altLang="zh-CN" sz="2400" i="1" dirty="0">
                                  <a:latin typeface="Cambria Math"/>
                                  <a:ea typeface="微软雅黑" panose="020B0503020204020204" pitchFamily="34" charset="-122"/>
                                </a:rPr>
                                <m:t>=</m:t>
                              </m:r>
                              <m:r>
                                <a:rPr lang="en-US" altLang="zh-CN" sz="2400" b="0" i="1" dirty="0" smtClean="0">
                                  <a:latin typeface="Cambria Math"/>
                                  <a:ea typeface="微软雅黑" panose="020B0503020204020204" pitchFamily="34" charset="-122"/>
                                </a:rPr>
                                <m:t>1</m:t>
                              </m:r>
                            </m:e>
                            <m:e>
                              <m:r>
                                <a:rPr lang="en-US" altLang="zh-CN" sz="2400" b="0" i="1" dirty="0" smtClean="0">
                                  <a:latin typeface="Cambria Math"/>
                                  <a:ea typeface="微软雅黑" panose="020B0503020204020204" pitchFamily="34" charset="-122"/>
                                </a:rPr>
                                <m:t>𝑌</m:t>
                              </m:r>
                              <m:r>
                                <a:rPr lang="en-US" altLang="zh-CN" sz="2400" i="1" dirty="0">
                                  <a:latin typeface="Cambria Math"/>
                                  <a:ea typeface="微软雅黑" panose="020B0503020204020204" pitchFamily="34" charset="-122"/>
                                </a:rPr>
                                <m:t>=</m:t>
                              </m:r>
                              <m:r>
                                <a:rPr lang="en-US" altLang="zh-CN" sz="2400" b="0" i="1" dirty="0" smtClean="0">
                                  <a:latin typeface="Cambria Math"/>
                                  <a:ea typeface="微软雅黑" panose="020B0503020204020204" pitchFamily="34" charset="-122"/>
                                </a:rPr>
                                <m:t>0</m:t>
                              </m:r>
                            </m:e>
                          </m:d>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r>
                                <a:rPr lang="en-US" altLang="zh-CN" sz="2400" b="0" i="1" dirty="0" smtClean="0">
                                  <a:latin typeface="Cambria Math"/>
                                  <a:ea typeface="微软雅黑" panose="020B0503020204020204" pitchFamily="34" charset="-122"/>
                                </a:rPr>
                                <m:t>𝑌</m:t>
                              </m:r>
                              <m:r>
                                <a:rPr lang="en-US" altLang="zh-CN" sz="2400" i="1" dirty="0">
                                  <a:latin typeface="Cambria Math"/>
                                  <a:ea typeface="微软雅黑" panose="020B0503020204020204" pitchFamily="34" charset="-122"/>
                                </a:rPr>
                                <m:t>=</m:t>
                              </m:r>
                              <m:r>
                                <a:rPr lang="en-US" altLang="zh-CN" sz="2400" b="0" i="1" dirty="0" smtClean="0">
                                  <a:latin typeface="Cambria Math"/>
                                  <a:ea typeface="微软雅黑" panose="020B0503020204020204" pitchFamily="34" charset="-122"/>
                                </a:rPr>
                                <m:t>0</m:t>
                              </m:r>
                            </m:e>
                          </m:d>
                        </m:num>
                        <m:den>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𝑋</m:t>
                                  </m:r>
                                </m:e>
                                <m:sub>
                                  <m:r>
                                    <a:rPr lang="en-US" altLang="zh-CN" sz="2400" b="0" i="1" dirty="0" smtClean="0">
                                      <a:latin typeface="Cambria Math"/>
                                      <a:ea typeface="微软雅黑" panose="020B0503020204020204" pitchFamily="34" charset="-122"/>
                                    </a:rPr>
                                    <m:t>1</m:t>
                                  </m:r>
                                </m:sub>
                              </m:sSub>
                              <m:r>
                                <a:rPr lang="en-US" altLang="zh-CN" sz="2400" i="1" dirty="0">
                                  <a:latin typeface="Cambria Math"/>
                                  <a:ea typeface="微软雅黑" panose="020B0503020204020204" pitchFamily="34" charset="-122"/>
                                </a:rPr>
                                <m:t>=1</m:t>
                              </m:r>
                            </m:e>
                          </m:d>
                        </m:den>
                      </m:f>
                    </m:oMath>
                  </m:oMathPara>
                </a14:m>
                <a:endParaRPr lang="en-US" altLang="zh-CN" sz="2400" i="1"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dirty="0">
                          <a:latin typeface="Cambria Math"/>
                          <a:ea typeface="微软雅黑" panose="020B0503020204020204" pitchFamily="34" charset="-122"/>
                        </a:rPr>
                        <m:t>𝑃</m:t>
                      </m:r>
                      <m:d>
                        <m:dPr>
                          <m:ctrlPr>
                            <a:rPr lang="en-US" altLang="zh-CN" sz="2400" i="1" dirty="0">
                              <a:latin typeface="Cambria Math"/>
                              <a:ea typeface="微软雅黑" panose="020B0503020204020204" pitchFamily="34" charset="-122"/>
                            </a:rPr>
                          </m:ctrlPr>
                        </m:dPr>
                        <m:e>
                          <m:r>
                            <a:rPr lang="en-US" altLang="zh-CN" sz="2400" i="1" dirty="0">
                              <a:latin typeface="Cambria Math"/>
                              <a:ea typeface="微软雅黑" panose="020B0503020204020204" pitchFamily="34" charset="-122"/>
                            </a:rPr>
                            <m:t>𝑌</m:t>
                          </m:r>
                          <m:r>
                            <a:rPr lang="en-US" altLang="zh-CN" sz="2400" i="1" dirty="0">
                              <a:latin typeface="Cambria Math"/>
                              <a:ea typeface="微软雅黑" panose="020B0503020204020204" pitchFamily="34" charset="-122"/>
                            </a:rPr>
                            <m:t>=1</m:t>
                          </m:r>
                        </m:e>
                        <m:e>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𝑋</m:t>
                              </m:r>
                            </m:e>
                            <m:sub>
                              <m:r>
                                <a:rPr lang="en-US" altLang="zh-CN" sz="2400" i="1" dirty="0">
                                  <a:latin typeface="Cambria Math"/>
                                  <a:ea typeface="微软雅黑" panose="020B0503020204020204" pitchFamily="34" charset="-122"/>
                                </a:rPr>
                                <m:t>1</m:t>
                              </m:r>
                            </m:sub>
                          </m:sSub>
                          <m:r>
                            <a:rPr lang="en-US" altLang="zh-CN" sz="2400" i="1" dirty="0">
                              <a:latin typeface="Cambria Math"/>
                              <a:ea typeface="微软雅黑" panose="020B0503020204020204" pitchFamily="34" charset="-122"/>
                            </a:rPr>
                            <m:t>=1</m:t>
                          </m:r>
                        </m:e>
                      </m:d>
                      <m:r>
                        <a:rPr lang="en-US" altLang="zh-CN" sz="2400" i="1" dirty="0">
                          <a:latin typeface="Cambria Math"/>
                          <a:ea typeface="微软雅黑" panose="020B0503020204020204" pitchFamily="34" charset="-122"/>
                        </a:rPr>
                        <m:t>=</m:t>
                      </m:r>
                      <m:f>
                        <m:fPr>
                          <m:ctrlPr>
                            <a:rPr lang="en-US" altLang="zh-CN" sz="2400" b="0" i="1" dirty="0" smtClean="0">
                              <a:latin typeface="Cambria Math"/>
                              <a:ea typeface="微软雅黑" panose="020B0503020204020204" pitchFamily="34" charset="-122"/>
                            </a:rPr>
                          </m:ctrlPr>
                        </m:fPr>
                        <m:num>
                          <m:r>
                            <a:rPr lang="en-US" altLang="zh-CN" sz="2400" b="0" i="1" dirty="0" smtClean="0">
                              <a:latin typeface="Cambria Math"/>
                              <a:ea typeface="微软雅黑" panose="020B0503020204020204" pitchFamily="34" charset="-122"/>
                            </a:rPr>
                            <m:t>1.</m:t>
                          </m:r>
                          <m:d>
                            <m:dPr>
                              <m:ctrlPr>
                                <a:rPr lang="en-US" altLang="zh-CN" sz="2400" b="0" i="1" dirty="0" smtClean="0">
                                  <a:latin typeface="Cambria Math"/>
                                  <a:ea typeface="微软雅黑" panose="020B0503020204020204" pitchFamily="34" charset="-122"/>
                                </a:rPr>
                              </m:ctrlPr>
                            </m:dPr>
                            <m:e>
                              <m:f>
                                <m:fPr>
                                  <m:ctrlPr>
                                    <a:rPr lang="en-US" altLang="zh-CN" sz="2400" b="0" i="1" dirty="0" smtClean="0">
                                      <a:latin typeface="Cambria Math"/>
                                      <a:ea typeface="微软雅黑" panose="020B0503020204020204" pitchFamily="34" charset="-122"/>
                                    </a:rPr>
                                  </m:ctrlPr>
                                </m:fPr>
                                <m:num>
                                  <m:r>
                                    <a:rPr lang="en-US" altLang="zh-CN" sz="2400" b="0" i="1" dirty="0" smtClean="0">
                                      <a:latin typeface="Cambria Math"/>
                                      <a:ea typeface="微软雅黑" panose="020B0503020204020204" pitchFamily="34" charset="-122"/>
                                    </a:rPr>
                                    <m:t>1</m:t>
                                  </m:r>
                                </m:num>
                                <m:den>
                                  <m:r>
                                    <a:rPr lang="en-US" altLang="zh-CN" sz="2400" b="0" i="1" dirty="0" smtClean="0">
                                      <a:latin typeface="Cambria Math"/>
                                      <a:ea typeface="微软雅黑" panose="020B0503020204020204" pitchFamily="34" charset="-122"/>
                                    </a:rPr>
                                    <m:t>5</m:t>
                                  </m:r>
                                </m:den>
                              </m:f>
                            </m:e>
                          </m:d>
                        </m:num>
                        <m:den>
                          <m:f>
                            <m:fPr>
                              <m:ctrlPr>
                                <a:rPr lang="en-US" altLang="zh-CN" sz="2400" b="0" i="1" dirty="0" smtClean="0">
                                  <a:latin typeface="Cambria Math"/>
                                  <a:ea typeface="微软雅黑" panose="020B0503020204020204" pitchFamily="34" charset="-122"/>
                                </a:rPr>
                              </m:ctrlPr>
                            </m:fPr>
                            <m:num>
                              <m:r>
                                <a:rPr lang="en-US" altLang="zh-CN" sz="2400" b="0" i="1" dirty="0" smtClean="0">
                                  <a:latin typeface="Cambria Math"/>
                                  <a:ea typeface="微软雅黑" panose="020B0503020204020204" pitchFamily="34" charset="-122"/>
                                </a:rPr>
                                <m:t>4</m:t>
                              </m:r>
                            </m:num>
                            <m:den>
                              <m:r>
                                <a:rPr lang="en-US" altLang="zh-CN" sz="2400" b="0" i="1" dirty="0" smtClean="0">
                                  <a:latin typeface="Cambria Math"/>
                                  <a:ea typeface="微软雅黑" panose="020B0503020204020204" pitchFamily="34" charset="-122"/>
                                </a:rPr>
                                <m:t>5</m:t>
                              </m:r>
                            </m:den>
                          </m:f>
                        </m:den>
                      </m:f>
                      <m:r>
                        <a:rPr lang="en-US" altLang="zh-CN" sz="2400" b="0" i="1" dirty="0" smtClean="0">
                          <a:latin typeface="Cambria Math"/>
                          <a:ea typeface="微软雅黑" panose="020B0503020204020204" pitchFamily="34" charset="-122"/>
                        </a:rPr>
                        <m:t>=</m:t>
                      </m:r>
                      <m:f>
                        <m:fPr>
                          <m:ctrlPr>
                            <a:rPr lang="en-US" altLang="zh-CN" sz="2400" b="0" i="1" dirty="0" smtClean="0">
                              <a:latin typeface="Cambria Math"/>
                              <a:ea typeface="微软雅黑" panose="020B0503020204020204" pitchFamily="34" charset="-122"/>
                            </a:rPr>
                          </m:ctrlPr>
                        </m:fPr>
                        <m:num>
                          <m:r>
                            <a:rPr lang="en-US" altLang="zh-CN" sz="2400" b="0" i="1" dirty="0" smtClean="0">
                              <a:latin typeface="Cambria Math"/>
                              <a:ea typeface="微软雅黑" panose="020B0503020204020204" pitchFamily="34" charset="-122"/>
                            </a:rPr>
                            <m:t>1</m:t>
                          </m:r>
                        </m:num>
                        <m:den>
                          <m:r>
                            <a:rPr lang="en-US" altLang="zh-CN" sz="2400" b="0" i="1" dirty="0" smtClean="0">
                              <a:latin typeface="Cambria Math"/>
                              <a:ea typeface="微软雅黑" panose="020B0503020204020204" pitchFamily="34" charset="-122"/>
                            </a:rPr>
                            <m:t>4</m:t>
                          </m:r>
                        </m:den>
                      </m:f>
                      <m:r>
                        <a:rPr lang="en-US" altLang="zh-CN" sz="2400" b="0" i="1" dirty="0" smtClean="0">
                          <a:latin typeface="Cambria Math"/>
                          <a:ea typeface="微软雅黑" panose="020B0503020204020204" pitchFamily="34" charset="-122"/>
                        </a:rPr>
                        <m:t> </m:t>
                      </m:r>
                    </m:oMath>
                  </m:oMathPara>
                </a14:m>
                <a:endParaRPr lang="en-US" altLang="zh-CN" sz="2400" i="1" dirty="0">
                  <a:latin typeface="微软雅黑" panose="020B0503020204020204" pitchFamily="34" charset="-122"/>
                  <a:ea typeface="微软雅黑" panose="020B0503020204020204" pitchFamily="34" charset="-12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52286" y="2220686"/>
                <a:ext cx="10087428" cy="3220690"/>
              </a:xfrm>
              <a:prstGeom prst="rect">
                <a:avLst/>
              </a:prstGeom>
              <a:blipFill rotWithShape="1">
                <a:blip r:embed="rId2"/>
                <a:stretch>
                  <a:fillRect l="-967" t="-15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3385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8253" y="729512"/>
            <a:ext cx="1023549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6.1 </a:t>
            </a:r>
            <a:r>
              <a:rPr lang="zh-CN" altLang="en-US" sz="6000" b="1" dirty="0">
                <a:latin typeface="微软雅黑" panose="020B0503020204020204" pitchFamily="34" charset="-122"/>
                <a:ea typeface="微软雅黑" panose="020B0503020204020204" pitchFamily="34" charset="-122"/>
              </a:rPr>
              <a:t>朴素贝叶斯模型算法原理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52286" y="2220686"/>
            <a:ext cx="10087428"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6.1.2 </a:t>
            </a:r>
            <a:r>
              <a:rPr lang="zh-CN" altLang="en-US" sz="2400" b="1" dirty="0">
                <a:latin typeface="微软雅黑" panose="020B0503020204020204" pitchFamily="34" charset="-122"/>
                <a:ea typeface="微软雅黑" panose="020B0503020204020204" pitchFamily="34" charset="-122"/>
              </a:rPr>
              <a:t>二维特征向量下的贝叶斯</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加入另外一个特征变量：头痛（</a:t>
            </a:r>
            <a:r>
              <a:rPr lang="en-US" altLang="zh-CN" sz="2400" dirty="0">
                <a:latin typeface="微软雅黑" panose="020B0503020204020204" pitchFamily="34" charset="-122"/>
                <a:ea typeface="微软雅黑" panose="020B0503020204020204" pitchFamily="34" charset="-122"/>
              </a:rPr>
              <a:t>X2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其中数字</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表示头痛，</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表示不头痛；这里的目标变量仍为感冒（</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a:t>
            </a:r>
            <a:endParaRPr lang="en-US" altLang="zh-CN" sz="2400" i="1"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920322603"/>
              </p:ext>
            </p:extLst>
          </p:nvPr>
        </p:nvGraphicFramePr>
        <p:xfrm>
          <a:off x="2572658" y="3602877"/>
          <a:ext cx="7046685" cy="2651760"/>
        </p:xfrm>
        <a:graphic>
          <a:graphicData uri="http://schemas.openxmlformats.org/drawingml/2006/table">
            <a:tbl>
              <a:tblPr>
                <a:tableStyleId>{5940675A-B579-460E-94D1-54222C63F5DA}</a:tableStyleId>
              </a:tblPr>
              <a:tblGrid>
                <a:gridCol w="2348895"/>
                <a:gridCol w="2348895"/>
                <a:gridCol w="2348895"/>
              </a:tblGrid>
              <a:tr h="285750">
                <a:tc>
                  <a:txBody>
                    <a:bodyPr/>
                    <a:lstStyle/>
                    <a:p>
                      <a:pPr algn="ctr" fontAlgn="t"/>
                      <a:r>
                        <a:rPr lang="zh-CN" altLang="en-US" sz="2400" dirty="0">
                          <a:effectLst/>
                          <a:latin typeface="微软雅黑" panose="020B0503020204020204" pitchFamily="34" charset="-122"/>
                          <a:ea typeface="微软雅黑" panose="020B0503020204020204" pitchFamily="34" charset="-122"/>
                        </a:rPr>
                        <a:t>打喷嚏 </a:t>
                      </a:r>
                      <a:r>
                        <a:rPr lang="en-US" altLang="zh-CN" sz="2400" dirty="0">
                          <a:effectLst/>
                          <a:latin typeface="微软雅黑" panose="020B0503020204020204" pitchFamily="34" charset="-122"/>
                          <a:ea typeface="微软雅黑" panose="020B0503020204020204" pitchFamily="34" charset="-122"/>
                        </a:rPr>
                        <a:t>(</a:t>
                      </a:r>
                      <a:r>
                        <a:rPr lang="en-US" sz="2400" dirty="0">
                          <a:effectLst/>
                          <a:latin typeface="微软雅黑" panose="020B0503020204020204" pitchFamily="34" charset="-122"/>
                          <a:ea typeface="微软雅黑" panose="020B0503020204020204" pitchFamily="34" charset="-122"/>
                        </a:rPr>
                        <a:t>X1)</a:t>
                      </a:r>
                    </a:p>
                  </a:txBody>
                  <a:tcPr marL="0" marR="0" marT="38100" marB="38100"/>
                </a:tc>
                <a:tc>
                  <a:txBody>
                    <a:bodyPr/>
                    <a:lstStyle/>
                    <a:p>
                      <a:pPr algn="ctr" fontAlgn="t"/>
                      <a:r>
                        <a:rPr lang="zh-CN" altLang="en-US" sz="2400">
                          <a:effectLst/>
                          <a:latin typeface="微软雅黑" panose="020B0503020204020204" pitchFamily="34" charset="-122"/>
                          <a:ea typeface="微软雅黑" panose="020B0503020204020204" pitchFamily="34" charset="-122"/>
                        </a:rPr>
                        <a:t>头痛 </a:t>
                      </a:r>
                      <a:r>
                        <a:rPr lang="en-US" altLang="zh-CN" sz="2400">
                          <a:effectLst/>
                          <a:latin typeface="微软雅黑" panose="020B0503020204020204" pitchFamily="34" charset="-122"/>
                          <a:ea typeface="微软雅黑" panose="020B0503020204020204" pitchFamily="34" charset="-122"/>
                        </a:rPr>
                        <a:t>(</a:t>
                      </a:r>
                      <a:r>
                        <a:rPr lang="en-US" sz="2400">
                          <a:effectLst/>
                          <a:latin typeface="微软雅黑" panose="020B0503020204020204" pitchFamily="34" charset="-122"/>
                          <a:ea typeface="微软雅黑" panose="020B0503020204020204" pitchFamily="34" charset="-122"/>
                        </a:rPr>
                        <a:t>X2)</a:t>
                      </a:r>
                    </a:p>
                  </a:txBody>
                  <a:tcPr marL="0" marR="0" marT="38100" marB="38100"/>
                </a:tc>
                <a:tc>
                  <a:txBody>
                    <a:bodyPr/>
                    <a:lstStyle/>
                    <a:p>
                      <a:pPr algn="ctr" fontAlgn="t"/>
                      <a:r>
                        <a:rPr lang="zh-CN" altLang="en-US" sz="2400">
                          <a:effectLst/>
                          <a:latin typeface="微软雅黑" panose="020B0503020204020204" pitchFamily="34" charset="-122"/>
                          <a:ea typeface="微软雅黑" panose="020B0503020204020204" pitchFamily="34" charset="-122"/>
                        </a:rPr>
                        <a:t>感冒 </a:t>
                      </a:r>
                      <a:r>
                        <a:rPr lang="en-US" altLang="zh-CN" sz="2400">
                          <a:effectLst/>
                          <a:latin typeface="微软雅黑" panose="020B0503020204020204" pitchFamily="34" charset="-122"/>
                          <a:ea typeface="微软雅黑" panose="020B0503020204020204" pitchFamily="34" charset="-122"/>
                        </a:rPr>
                        <a:t>(</a:t>
                      </a:r>
                      <a:r>
                        <a:rPr lang="en-US" sz="2400">
                          <a:effectLst/>
                          <a:latin typeface="微软雅黑" panose="020B0503020204020204" pitchFamily="34" charset="-122"/>
                          <a:ea typeface="微软雅黑" panose="020B0503020204020204" pitchFamily="34" charset="-122"/>
                        </a:rPr>
                        <a:t>Y)</a:t>
                      </a:r>
                    </a:p>
                  </a:txBody>
                  <a:tcPr marL="0" marR="0" marT="38100" marB="38100"/>
                </a:tc>
              </a:tr>
              <a:tr h="285750">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r>
              <a:tr h="285750">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p>
                  </a:txBody>
                  <a:tcPr marL="0" marR="0" marT="38100" marB="38100"/>
                </a:tc>
              </a:tr>
            </a:tbl>
          </a:graphicData>
        </a:graphic>
      </p:graphicFrame>
    </p:spTree>
    <p:extLst>
      <p:ext uri="{BB962C8B-B14F-4D97-AF65-F5344CB8AC3E}">
        <p14:creationId xmlns:p14="http://schemas.microsoft.com/office/powerpoint/2010/main" val="31553382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4817</TotalTime>
  <Words>1903</Words>
  <Application>Microsoft Office PowerPoint</Application>
  <PresentationFormat>自定义</PresentationFormat>
  <Paragraphs>215</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Yutao Wang</dc:creator>
  <cp:lastModifiedBy>李玉雷</cp:lastModifiedBy>
  <cp:revision>138</cp:revision>
  <dcterms:created xsi:type="dcterms:W3CDTF">2020-01-08T06:45:46Z</dcterms:created>
  <dcterms:modified xsi:type="dcterms:W3CDTF">2020-03-27T11:35:19Z</dcterms:modified>
</cp:coreProperties>
</file>