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6" r:id="rId31"/>
    <p:sldId id="297" r:id="rId32"/>
    <p:sldId id="298" r:id="rId33"/>
    <p:sldId id="299" r:id="rId34"/>
    <p:sldId id="285" r:id="rId35"/>
    <p:sldId id="286" r:id="rId36"/>
    <p:sldId id="287" r:id="rId37"/>
    <p:sldId id="288" r:id="rId38"/>
    <p:sldId id="289" r:id="rId39"/>
    <p:sldId id="290" r:id="rId40"/>
    <p:sldId id="291" r:id="rId41"/>
    <p:sldId id="292" r:id="rId42"/>
    <p:sldId id="293" r:id="rId43"/>
    <p:sldId id="294" r:id="rId44"/>
    <p:sldId id="295" r:id="rId4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4" autoAdjust="0"/>
  </p:normalViewPr>
  <p:slideViewPr>
    <p:cSldViewPr snapToGrid="0">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2E86E7F-B078-4D31-AF6E-03C27CB9C78B}"/>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xmlns=""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B514B75-0FE9-4C37-AABD-3BC5B8812861}"/>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xmlns=""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25C5FD-32FD-4733-992B-8AA1577417AB}"/>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xmlns=""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1A23B20-500B-44A2-913E-0F8B76761527}"/>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xmlns=""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46C6D81-704E-4608-9088-DC94112470BF}"/>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xmlns=""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6F23E878-28F5-459D-8388-31D4A58DCF91}"/>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6" name="页脚占位符 5">
            <a:extLst>
              <a:ext uri="{FF2B5EF4-FFF2-40B4-BE49-F238E27FC236}">
                <a16:creationId xmlns:a16="http://schemas.microsoft.com/office/drawing/2014/main" xmlns=""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71909DFE-0279-4AC0-9890-D6A21AA2BBDD}"/>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8" name="页脚占位符 7">
            <a:extLst>
              <a:ext uri="{FF2B5EF4-FFF2-40B4-BE49-F238E27FC236}">
                <a16:creationId xmlns:a16="http://schemas.microsoft.com/office/drawing/2014/main" xmlns=""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3A6D659-EB16-48AE-A19B-76E995380113}"/>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4" name="页脚占位符 3">
            <a:extLst>
              <a:ext uri="{FF2B5EF4-FFF2-40B4-BE49-F238E27FC236}">
                <a16:creationId xmlns:a16="http://schemas.microsoft.com/office/drawing/2014/main" xmlns=""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6F953D8-F1BE-4363-BD5B-0104B28D3095}"/>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3" name="页脚占位符 2">
            <a:extLst>
              <a:ext uri="{FF2B5EF4-FFF2-40B4-BE49-F238E27FC236}">
                <a16:creationId xmlns:a16="http://schemas.microsoft.com/office/drawing/2014/main" xmlns=""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E87EFB3-AFCB-40D9-94DA-40BF57F7EBAD}"/>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6" name="页脚占位符 5">
            <a:extLst>
              <a:ext uri="{FF2B5EF4-FFF2-40B4-BE49-F238E27FC236}">
                <a16:creationId xmlns:a16="http://schemas.microsoft.com/office/drawing/2014/main" xmlns=""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C0D1224-299B-4F96-9B57-718D431FF7D9}"/>
              </a:ext>
            </a:extLst>
          </p:cNvPr>
          <p:cNvSpPr>
            <a:spLocks noGrp="1"/>
          </p:cNvSpPr>
          <p:nvPr>
            <p:ph type="dt" sz="half" idx="10"/>
          </p:nvPr>
        </p:nvSpPr>
        <p:spPr/>
        <p:txBody>
          <a:bodyPr/>
          <a:lstStyle/>
          <a:p>
            <a:fld id="{9785F0B7-F72B-414A-B384-27F7E34A933A}" type="datetimeFigureOut">
              <a:rPr lang="zh-CN" altLang="en-US" smtClean="0"/>
              <a:t>2020/3/18</a:t>
            </a:fld>
            <a:endParaRPr lang="zh-CN" altLang="en-US"/>
          </a:p>
        </p:txBody>
      </p:sp>
      <p:sp>
        <p:nvSpPr>
          <p:cNvPr id="6" name="页脚占位符 5">
            <a:extLst>
              <a:ext uri="{FF2B5EF4-FFF2-40B4-BE49-F238E27FC236}">
                <a16:creationId xmlns:a16="http://schemas.microsoft.com/office/drawing/2014/main" xmlns=""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2020/3/18</a:t>
            </a:fld>
            <a:endParaRPr lang="zh-CN" altLang="en-US"/>
          </a:p>
        </p:txBody>
      </p:sp>
      <p:sp>
        <p:nvSpPr>
          <p:cNvPr id="5" name="页脚占位符 4">
            <a:extLst>
              <a:ext uri="{FF2B5EF4-FFF2-40B4-BE49-F238E27FC236}">
                <a16:creationId xmlns:a16="http://schemas.microsoft.com/office/drawing/2014/main" xmlns=""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计算距离</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同理可以计算新样本与其他原始样本的距离，如下表所示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669009324"/>
              </p:ext>
            </p:extLst>
          </p:nvPr>
        </p:nvGraphicFramePr>
        <p:xfrm>
          <a:off x="838200" y="3646419"/>
          <a:ext cx="10515600" cy="2651760"/>
        </p:xfrm>
        <a:graphic>
          <a:graphicData uri="http://schemas.openxmlformats.org/drawingml/2006/table">
            <a:tbl>
              <a:tblPr>
                <a:tableStyleId>{5940675A-B579-460E-94D1-54222C63F5DA}</a:tableStyleId>
              </a:tblPr>
              <a:tblGrid>
                <a:gridCol w="2103120"/>
                <a:gridCol w="2103120"/>
                <a:gridCol w="2328817"/>
                <a:gridCol w="1877423"/>
                <a:gridCol w="2103120"/>
              </a:tblGrid>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原始样本</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酒精含量</a:t>
                      </a:r>
                      <a:r>
                        <a:rPr lang="en-US" altLang="zh-CN" sz="2400">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苹果酸含量</a:t>
                      </a:r>
                      <a:r>
                        <a:rPr lang="en-US" altLang="zh-CN" sz="2400">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分类</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与新样本距离</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2.24</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6</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8</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2.24</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3.16</a:t>
                      </a:r>
                    </a:p>
                  </a:txBody>
                  <a:tcPr marL="0" marR="0" marT="38100" marB="38100" anchor="ctr"/>
                </a:tc>
              </a:tr>
            </a:tbl>
          </a:graphicData>
        </a:graphic>
      </p:graphicFrame>
    </p:spTree>
    <p:extLst>
      <p:ext uri="{BB962C8B-B14F-4D97-AF65-F5344CB8AC3E}">
        <p14:creationId xmlns:p14="http://schemas.microsoft.com/office/powerpoint/2010/main" val="2652126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根据</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值判定</a:t>
            </a:r>
            <a:r>
              <a:rPr lang="zh-CN" altLang="en-US" sz="2400" dirty="0" smtClean="0">
                <a:latin typeface="微软雅黑" panose="020B0503020204020204" pitchFamily="34" charset="-122"/>
                <a:ea typeface="微软雅黑" panose="020B0503020204020204" pitchFamily="34" charset="-122"/>
              </a:rPr>
              <a:t>类别</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获得了各个原始样本与新样本的距离后，我们就可以将其根据距离由近到远进行排序，如下表所示：</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3620103781"/>
              </p:ext>
            </p:extLst>
          </p:nvPr>
        </p:nvGraphicFramePr>
        <p:xfrm>
          <a:off x="838200" y="3857625"/>
          <a:ext cx="10515600" cy="2651760"/>
        </p:xfrm>
        <a:graphic>
          <a:graphicData uri="http://schemas.openxmlformats.org/drawingml/2006/table">
            <a:tbl>
              <a:tblPr>
                <a:tableStyleId>{5940675A-B579-460E-94D1-54222C63F5DA}</a:tableStyleId>
              </a:tblPr>
              <a:tblGrid>
                <a:gridCol w="2103120"/>
                <a:gridCol w="2103120"/>
                <a:gridCol w="2328817"/>
                <a:gridCol w="1877423"/>
                <a:gridCol w="2103120"/>
              </a:tblGrid>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原始样本</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酒精含量</a:t>
                      </a:r>
                      <a:r>
                        <a:rPr lang="en-US" altLang="zh-CN" sz="2400">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苹果酸含量</a:t>
                      </a:r>
                      <a:r>
                        <a:rPr lang="en-US" altLang="zh-CN" sz="2400">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分类</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与新样本距离</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6</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8</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2.24</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2.24</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3.16</a:t>
                      </a:r>
                    </a:p>
                  </a:txBody>
                  <a:tcPr marL="0" marR="0" marT="38100" marB="38100" anchor="ctr"/>
                </a:tc>
              </a:tr>
            </a:tbl>
          </a:graphicData>
        </a:graphic>
      </p:graphicFrame>
    </p:spTree>
    <p:extLst>
      <p:ext uri="{BB962C8B-B14F-4D97-AF65-F5344CB8AC3E}">
        <p14:creationId xmlns:p14="http://schemas.microsoft.com/office/powerpoint/2010/main" val="36977087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根据</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值判定</a:t>
            </a:r>
            <a:r>
              <a:rPr lang="zh-CN" altLang="en-US" sz="2400" dirty="0" smtClean="0">
                <a:latin typeface="微软雅黑" panose="020B0503020204020204" pitchFamily="34" charset="-122"/>
                <a:ea typeface="微软雅黑" panose="020B0503020204020204" pitchFamily="34" charset="-122"/>
              </a:rPr>
              <a:t>类别</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令</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值等于</a:t>
            </a:r>
            <a:r>
              <a:rPr lang="en-US" altLang="zh-CN" sz="2400" dirty="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，就是</a:t>
            </a:r>
            <a:r>
              <a:rPr lang="zh-CN" altLang="en-US" sz="2400" dirty="0">
                <a:latin typeface="微软雅黑" panose="020B0503020204020204" pitchFamily="34" charset="-122"/>
                <a:ea typeface="微软雅黑" panose="020B0503020204020204" pitchFamily="34" charset="-122"/>
              </a:rPr>
              <a:t>以离新样本距离最近的原始样本的种类作为新样本的种类，那么新样本离样本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最近，那么新样本的分类为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，也就是葡萄酒</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如果令</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值等于</a:t>
            </a:r>
            <a:r>
              <a:rPr lang="en-US" altLang="zh-CN" sz="2400" dirty="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，就是</a:t>
            </a:r>
            <a:r>
              <a:rPr lang="zh-CN" altLang="en-US" sz="2400" dirty="0">
                <a:latin typeface="微软雅黑" panose="020B0503020204020204" pitchFamily="34" charset="-122"/>
                <a:ea typeface="微软雅黑" panose="020B0503020204020204" pitchFamily="34" charset="-122"/>
              </a:rPr>
              <a:t>以离新样本最近的</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个原始样本的多数样本的种类为判断依据，此时最近的</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个原始样本是样本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、样本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、样本</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，它们中以分类</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居多，所以判定新样本的分类为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，也就是葡萄酒</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256320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近邻算法的代码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上面</a:t>
            </a:r>
            <a:r>
              <a:rPr lang="zh-CN" altLang="en-US" sz="2400" dirty="0">
                <a:latin typeface="微软雅黑" panose="020B0503020204020204" pitchFamily="34" charset="-122"/>
                <a:ea typeface="微软雅黑" panose="020B0503020204020204" pitchFamily="34" charset="-122"/>
              </a:rPr>
              <a:t>讲解了</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近邻算法基本运算步骤，而其实这些运算步骤在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中已经有相关的库给封装好了，直接进行调用即可。</a:t>
            </a:r>
          </a:p>
          <a:p>
            <a:r>
              <a:rPr lang="zh-CN" altLang="en-US" sz="2400" dirty="0" smtClean="0">
                <a:latin typeface="微软雅黑" panose="020B0503020204020204" pitchFamily="34" charset="-122"/>
                <a:ea typeface="微软雅黑" panose="020B0503020204020204" pitchFamily="34" charset="-122"/>
              </a:rPr>
              <a:t>把</a:t>
            </a:r>
            <a:r>
              <a:rPr lang="zh-CN" altLang="en-US" sz="2400" dirty="0">
                <a:latin typeface="微软雅黑" panose="020B0503020204020204" pitchFamily="34" charset="-122"/>
                <a:ea typeface="微软雅黑" panose="020B0503020204020204" pitchFamily="34" charset="-122"/>
              </a:rPr>
              <a:t>原始数据进行特征变量和目标变量的切分从而方便之后进行模型的训练，代码如下：</a:t>
            </a:r>
          </a:p>
          <a:p>
            <a:endParaRPr lang="en-US" altLang="zh-CN" sz="2400" dirty="0" smtClean="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059" y="4369135"/>
            <a:ext cx="5671881" cy="913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26572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近邻算法的代码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然后就可以直接调用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已经开发好的相关库来进行</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进邻算法的运算了，代码如下：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6472" y="3717774"/>
            <a:ext cx="6099055" cy="1042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56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近邻算法的代码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模型训练完之后就可以来进行预测了，代码如下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此时得到的预测结果</a:t>
            </a:r>
            <a:r>
              <a:rPr lang="en-US" altLang="zh-CN" sz="2400" dirty="0" smtClean="0">
                <a:latin typeface="微软雅黑" panose="020B0503020204020204" pitchFamily="34" charset="-122"/>
                <a:ea typeface="微软雅黑" panose="020B0503020204020204" pitchFamily="34" charset="-122"/>
              </a:rPr>
              <a:t>answer</a:t>
            </a:r>
            <a:r>
              <a:rPr lang="zh-CN" altLang="en-US" sz="2400" dirty="0" smtClean="0">
                <a:latin typeface="微软雅黑" panose="020B0503020204020204" pitchFamily="34" charset="-122"/>
                <a:ea typeface="微软雅黑" panose="020B0503020204020204" pitchFamily="34" charset="-122"/>
              </a:rPr>
              <a:t>为</a:t>
            </a:r>
            <a:r>
              <a:rPr lang="en-US" altLang="zh-CN" sz="2400" dirty="0" smtClean="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和之前通过数学运算的方法获得结果一致。</a:t>
            </a:r>
            <a:endParaRPr lang="en-US" altLang="zh-CN" sz="2400"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4985" y="3661228"/>
            <a:ext cx="4842029" cy="867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9136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近邻算法的代码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感兴趣的读者可以在测试数据中再传入一个新样本，比如我们传入一个和样本</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（类别</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）一样的样本（</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的酒精度，</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的苹果酸含量），代码如下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此时得到的预测结果</a:t>
            </a:r>
            <a:r>
              <a:rPr lang="en-US" altLang="zh-CN" sz="2400" dirty="0">
                <a:latin typeface="微软雅黑" panose="020B0503020204020204" pitchFamily="34" charset="-122"/>
                <a:ea typeface="微软雅黑" panose="020B0503020204020204" pitchFamily="34" charset="-122"/>
              </a:rPr>
              <a:t>answer</a:t>
            </a:r>
            <a:r>
              <a:rPr lang="zh-CN" altLang="en-US" sz="2400" dirty="0">
                <a:latin typeface="微软雅黑" panose="020B0503020204020204" pitchFamily="34" charset="-122"/>
                <a:ea typeface="微软雅黑" panose="020B0503020204020204" pitchFamily="34" charset="-122"/>
              </a:rPr>
              <a:t>如下所</a:t>
            </a:r>
            <a:r>
              <a:rPr lang="zh-CN" altLang="en-US" sz="2400" dirty="0" smtClean="0">
                <a:latin typeface="微软雅黑" panose="020B0503020204020204" pitchFamily="34" charset="-122"/>
                <a:ea typeface="微软雅黑" panose="020B0503020204020204" pitchFamily="34" charset="-122"/>
              </a:rPr>
              <a:t>示：</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8481" y="3717773"/>
            <a:ext cx="3475038" cy="85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741" y="5627831"/>
            <a:ext cx="1030515" cy="611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7278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近邻算法回归模型</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近邻算法除了可以做分类分析，也可以做回归分析，分别对应的模型为</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近邻算法分类模型（</a:t>
            </a:r>
            <a:r>
              <a:rPr lang="en-US" altLang="zh-CN" sz="2400" dirty="0" err="1">
                <a:latin typeface="微软雅黑" panose="020B0503020204020204" pitchFamily="34" charset="-122"/>
                <a:ea typeface="微软雅黑" panose="020B0503020204020204" pitchFamily="34" charset="-122"/>
              </a:rPr>
              <a:t>KNeighborsClassifier</a:t>
            </a:r>
            <a:r>
              <a:rPr lang="zh-CN" altLang="en-US" sz="2400" dirty="0">
                <a:latin typeface="微软雅黑" panose="020B0503020204020204" pitchFamily="34" charset="-122"/>
                <a:ea typeface="微软雅黑" panose="020B0503020204020204" pitchFamily="34" charset="-122"/>
              </a:rPr>
              <a:t>）及</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近邻算法回归模型（</a:t>
            </a:r>
            <a:r>
              <a:rPr lang="en-US" altLang="zh-CN" sz="2400" dirty="0" err="1">
                <a:latin typeface="微软雅黑" panose="020B0503020204020204" pitchFamily="34" charset="-122"/>
                <a:ea typeface="微软雅黑" panose="020B0503020204020204" pitchFamily="34" charset="-122"/>
              </a:rPr>
              <a:t>KNeighborsRegressor</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KNeighborsClassifier</a:t>
            </a:r>
            <a:r>
              <a:rPr lang="zh-CN" altLang="en-US" sz="2400" dirty="0">
                <a:latin typeface="微软雅黑" panose="020B0503020204020204" pitchFamily="34" charset="-122"/>
                <a:ea typeface="微软雅黑" panose="020B0503020204020204" pitchFamily="34" charset="-122"/>
              </a:rPr>
              <a:t>将待预测样本点最近邻的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个训练样本点中</a:t>
            </a:r>
            <a:r>
              <a:rPr lang="zh-CN" altLang="en-US" sz="2400" b="1" dirty="0">
                <a:latin typeface="微软雅黑" panose="020B0503020204020204" pitchFamily="34" charset="-122"/>
                <a:ea typeface="微软雅黑" panose="020B0503020204020204" pitchFamily="34" charset="-122"/>
              </a:rPr>
              <a:t>出现次数最多</a:t>
            </a:r>
            <a:r>
              <a:rPr lang="zh-CN" altLang="en-US" sz="2400" dirty="0">
                <a:latin typeface="微软雅黑" panose="020B0503020204020204" pitchFamily="34" charset="-122"/>
                <a:ea typeface="微软雅黑" panose="020B0503020204020204" pitchFamily="34" charset="-122"/>
              </a:rPr>
              <a:t>的分类作为待预测样本点的</a:t>
            </a:r>
            <a:r>
              <a:rPr lang="zh-CN" altLang="en-US" sz="2400" dirty="0" smtClean="0">
                <a:latin typeface="微软雅黑" panose="020B0503020204020204" pitchFamily="34" charset="-122"/>
                <a:ea typeface="微软雅黑" panose="020B0503020204020204" pitchFamily="34" charset="-122"/>
              </a:rPr>
              <a:t>分类</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KNeighborsRegressor</a:t>
            </a:r>
            <a:r>
              <a:rPr lang="zh-CN" altLang="en-US" sz="2400" dirty="0">
                <a:latin typeface="微软雅黑" panose="020B0503020204020204" pitchFamily="34" charset="-122"/>
                <a:ea typeface="微软雅黑" panose="020B0503020204020204" pitchFamily="34" charset="-122"/>
              </a:rPr>
              <a:t>将待预测样本点最近邻的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个训练样本点的</a:t>
            </a:r>
            <a:r>
              <a:rPr lang="zh-CN" altLang="en-US" sz="2400" b="1" dirty="0">
                <a:latin typeface="微软雅黑" panose="020B0503020204020204" pitchFamily="34" charset="-122"/>
                <a:ea typeface="微软雅黑" panose="020B0503020204020204" pitchFamily="34" charset="-122"/>
              </a:rPr>
              <a:t>平均值</a:t>
            </a:r>
            <a:r>
              <a:rPr lang="zh-CN" altLang="en-US" sz="2400" dirty="0">
                <a:latin typeface="微软雅黑" panose="020B0503020204020204" pitchFamily="34" charset="-122"/>
                <a:ea typeface="微软雅黑" panose="020B0503020204020204" pitchFamily="34" charset="-122"/>
              </a:rPr>
              <a:t>作为待预测样本点的分类。</a:t>
            </a:r>
          </a:p>
          <a:p>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4236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近邻算法回归模型</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近邻算法回归模型的引入方式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编辑器中，在引入该库后，可以通过如下代码获取官方讲解内容：</a:t>
            </a:r>
            <a:endParaRPr lang="en-US" altLang="zh-CN" sz="2400" dirty="0" smtClean="0">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374" y="3014149"/>
            <a:ext cx="6435250" cy="614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820" y="4699839"/>
            <a:ext cx="3028358" cy="661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45983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近邻算法回归模型</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近邻算法回归模型简单代码演示如下所示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结果为</a:t>
            </a:r>
            <a:r>
              <a:rPr lang="en-US" altLang="zh-CN" sz="2400" dirty="0" smtClean="0">
                <a:latin typeface="微软雅黑" panose="020B0503020204020204" pitchFamily="34" charset="-122"/>
                <a:ea typeface="微软雅黑" panose="020B0503020204020204" pitchFamily="34" charset="-122"/>
              </a:rPr>
              <a:t>2.5</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070" y="3117606"/>
            <a:ext cx="6831101" cy="31111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03780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11475" y="729512"/>
            <a:ext cx="6369051" cy="1015663"/>
          </a:xfrm>
          <a:prstGeom prst="rect">
            <a:avLst/>
          </a:prstGeom>
        </p:spPr>
        <p:txBody>
          <a:bodyPr wrap="none">
            <a:spAutoFit/>
          </a:bodyPr>
          <a:lstStyle/>
          <a:p>
            <a:r>
              <a:rPr lang="zh-CN" altLang="en-US" sz="6000" b="1" dirty="0">
                <a:latin typeface="微软雅黑" panose="020B0503020204020204" pitchFamily="34" charset="-122"/>
                <a:ea typeface="微软雅黑" panose="020B0503020204020204" pitchFamily="34" charset="-122"/>
              </a:rPr>
              <a:t>第七章 </a:t>
            </a:r>
            <a:r>
              <a:rPr lang="en-US" altLang="zh-CN" sz="6000" b="1" dirty="0">
                <a:latin typeface="微软雅黑" panose="020B0503020204020204" pitchFamily="34" charset="-122"/>
                <a:ea typeface="微软雅黑" panose="020B0503020204020204" pitchFamily="34" charset="-122"/>
              </a:rPr>
              <a:t>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7.1 K</a:t>
            </a:r>
            <a:r>
              <a:rPr lang="zh-CN" altLang="en-US" b="1" dirty="0">
                <a:latin typeface="微软雅黑" panose="020B0503020204020204" pitchFamily="34" charset="-122"/>
                <a:ea typeface="微软雅黑" panose="020B0503020204020204" pitchFamily="34" charset="-122"/>
              </a:rPr>
              <a:t>近邻</a:t>
            </a:r>
            <a:r>
              <a:rPr lang="zh-CN" altLang="en-US" b="1" dirty="0" smtClean="0">
                <a:latin typeface="微软雅黑" panose="020B0503020204020204" pitchFamily="34" charset="-122"/>
                <a:ea typeface="微软雅黑" panose="020B0503020204020204" pitchFamily="34" charset="-122"/>
              </a:rPr>
              <a:t>算法</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7.2 </a:t>
            </a:r>
            <a:r>
              <a:rPr lang="zh-CN" altLang="en-US" b="1" dirty="0">
                <a:latin typeface="微软雅黑" panose="020B0503020204020204" pitchFamily="34" charset="-122"/>
                <a:ea typeface="微软雅黑" panose="020B0503020204020204" pitchFamily="34" charset="-122"/>
              </a:rPr>
              <a:t>数据预处理之数据</a:t>
            </a:r>
            <a:r>
              <a:rPr lang="zh-CN" altLang="en-US" b="1" dirty="0" smtClean="0">
                <a:latin typeface="微软雅黑" panose="020B0503020204020204" pitchFamily="34" charset="-122"/>
                <a:ea typeface="微软雅黑" panose="020B0503020204020204" pitchFamily="34" charset="-122"/>
              </a:rPr>
              <a:t>归一化</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案例实战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手写数字识别模型</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7.2 </a:t>
            </a:r>
            <a:r>
              <a:rPr lang="zh-CN" altLang="en-US" sz="6000" b="1" dirty="0">
                <a:latin typeface="微软雅黑" panose="020B0503020204020204" pitchFamily="34" charset="-122"/>
                <a:ea typeface="微软雅黑" panose="020B0503020204020204" pitchFamily="34" charset="-122"/>
              </a:rPr>
              <a:t>数据预处理之数据归一化</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1569660"/>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这一节主要讲解一个数据预处理的一个技巧：数据归一化（也称数据标准化）。数据归一化的目的是为了消除不同特征变量量纲相差较大的影响。例如下表所示，我们把上节的酒精含量都放大</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倍仅作教学演示，苹果酸含量保持不变，此时两者的量纲级别相差就较大了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210264808"/>
              </p:ext>
            </p:extLst>
          </p:nvPr>
        </p:nvGraphicFramePr>
        <p:xfrm>
          <a:off x="1534154" y="3964517"/>
          <a:ext cx="9123692" cy="2651760"/>
        </p:xfrm>
        <a:graphic>
          <a:graphicData uri="http://schemas.openxmlformats.org/drawingml/2006/table">
            <a:tbl>
              <a:tblPr>
                <a:tableStyleId>{5940675A-B579-460E-94D1-54222C63F5DA}</a:tableStyleId>
              </a:tblPr>
              <a:tblGrid>
                <a:gridCol w="2280923"/>
                <a:gridCol w="2280923"/>
                <a:gridCol w="2280923"/>
                <a:gridCol w="2280923"/>
              </a:tblGrid>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原始样本</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酒精含量</a:t>
                      </a:r>
                      <a:r>
                        <a:rPr lang="en-US" altLang="zh-CN" sz="2400">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苹果酸含量</a:t>
                      </a:r>
                      <a:r>
                        <a:rPr lang="en-US" altLang="zh-CN" sz="2400">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分类</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50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60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40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80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样本</a:t>
                      </a: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100</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bl>
          </a:graphicData>
        </a:graphic>
      </p:graphicFrame>
    </p:spTree>
    <p:extLst>
      <p:ext uri="{BB962C8B-B14F-4D97-AF65-F5344CB8AC3E}">
        <p14:creationId xmlns:p14="http://schemas.microsoft.com/office/powerpoint/2010/main" val="339130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7.2 </a:t>
            </a:r>
            <a:r>
              <a:rPr lang="zh-CN" altLang="en-US" sz="6000" b="1" dirty="0">
                <a:latin typeface="微软雅黑" panose="020B0503020204020204" pitchFamily="34" charset="-122"/>
                <a:ea typeface="微软雅黑" panose="020B0503020204020204" pitchFamily="34" charset="-122"/>
              </a:rPr>
              <a:t>数据预处理之数据归一化</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1095829" y="2148114"/>
                <a:ext cx="10000342" cy="3863558"/>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此时如果直接使用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近邻算法来进行建模，那么酒精含量在模型中的重要性将远远超过苹果酸的含量，这样会丧失苹果酸含量这一特征变量的作用，而且结果也会有较大误差。举例说明，对于一个新的样本，其酒精含量为</a:t>
                </a:r>
                <a:r>
                  <a:rPr lang="en-US" altLang="zh-CN" sz="2400" dirty="0">
                    <a:latin typeface="微软雅黑" panose="020B0503020204020204" pitchFamily="34" charset="-122"/>
                    <a:ea typeface="微软雅黑" panose="020B0503020204020204" pitchFamily="34" charset="-122"/>
                  </a:rPr>
                  <a:t>70%</a:t>
                </a:r>
                <a:r>
                  <a:rPr lang="zh-CN" altLang="en-US" sz="2400" dirty="0">
                    <a:latin typeface="微软雅黑" panose="020B0503020204020204" pitchFamily="34" charset="-122"/>
                    <a:ea typeface="微软雅黑" panose="020B0503020204020204" pitchFamily="34" charset="-122"/>
                  </a:rPr>
                  <a:t>，苹果酸含量为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，此时它与样本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的距离公式为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d>
                        <m:dPr>
                          <m:begChr m:val="|"/>
                          <m:endChr m:val="|"/>
                          <m:ctrlPr>
                            <a:rPr lang="en-US" altLang="zh-CN" sz="2400" dirty="0" smtClean="0">
                              <a:latin typeface="Cambria Math"/>
                              <a:ea typeface="微软雅黑" panose="020B0503020204020204" pitchFamily="34" charset="-122"/>
                            </a:rPr>
                          </m:ctrlPr>
                        </m:dPr>
                        <m:e>
                          <m:r>
                            <m:rPr>
                              <m:sty m:val="p"/>
                            </m:rPr>
                            <a:rPr lang="en-US" altLang="zh-CN" sz="2400" i="1" dirty="0" smtClean="0">
                              <a:latin typeface="Cambria Math"/>
                              <a:ea typeface="微软雅黑" panose="020B0503020204020204" pitchFamily="34" charset="-122"/>
                            </a:rPr>
                            <m:t>AB</m:t>
                          </m:r>
                        </m:e>
                      </m:d>
                      <m:r>
                        <a:rPr lang="en-US" altLang="zh-CN" sz="2400" b="0" i="1" dirty="0" smtClean="0">
                          <a:latin typeface="Cambria Math"/>
                          <a:ea typeface="微软雅黑" panose="020B0503020204020204" pitchFamily="34" charset="-122"/>
                        </a:rPr>
                        <m:t>=</m:t>
                      </m:r>
                      <m:rad>
                        <m:radPr>
                          <m:degHide m:val="on"/>
                          <m:ctrlPr>
                            <a:rPr lang="en-US" altLang="zh-CN" sz="2400" b="0" i="1" dirty="0" smtClean="0">
                              <a:latin typeface="Cambria Math"/>
                              <a:ea typeface="微软雅黑" panose="020B0503020204020204" pitchFamily="34" charset="-122"/>
                            </a:rPr>
                          </m:ctrlPr>
                        </m:radPr>
                        <m:deg/>
                        <m:e>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50−70</m:t>
                                  </m:r>
                                </m:e>
                              </m:d>
                            </m:e>
                            <m:sup>
                              <m:r>
                                <a:rPr lang="en-US" altLang="zh-CN" sz="2400" b="0" i="1" dirty="0" smtClean="0">
                                  <a:latin typeface="Cambria Math"/>
                                  <a:ea typeface="微软雅黑" panose="020B0503020204020204" pitchFamily="34" charset="-122"/>
                                </a:rPr>
                                <m:t>2</m:t>
                              </m:r>
                            </m:sup>
                          </m:sSup>
                          <m:r>
                            <a:rPr lang="en-US" altLang="zh-CN" sz="2400" b="0" i="1" dirty="0" smtClean="0">
                              <a:latin typeface="Cambria Math"/>
                              <a:ea typeface="微软雅黑" panose="020B0503020204020204" pitchFamily="34" charset="-122"/>
                            </a:rPr>
                            <m:t>+</m:t>
                          </m:r>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2−1</m:t>
                                  </m:r>
                                </m:e>
                              </m:d>
                            </m:e>
                            <m:sup>
                              <m:r>
                                <a:rPr lang="en-US" altLang="zh-CN" sz="2400" b="0" i="1" dirty="0" smtClean="0">
                                  <a:latin typeface="Cambria Math"/>
                                  <a:ea typeface="微软雅黑" panose="020B0503020204020204" pitchFamily="34" charset="-122"/>
                                </a:rPr>
                                <m:t>2</m:t>
                              </m:r>
                            </m:sup>
                          </m:sSup>
                          <m:r>
                            <a:rPr lang="en-US" altLang="zh-CN" sz="2400" b="0" i="1" dirty="0" smtClean="0">
                              <a:latin typeface="Cambria Math"/>
                              <a:ea typeface="微软雅黑" panose="020B0503020204020204" pitchFamily="34" charset="-122"/>
                            </a:rPr>
                            <m:t>=20.02</m:t>
                          </m:r>
                        </m:e>
                      </m:rad>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可以看到此时的距离几乎就是由酒精含量主导，苹果酸含量由于量纲相差较大，几乎不发挥作用，那么此时如果不进行数据数据预处理，会导致预测结果有失偏颇。</a:t>
                </a:r>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1095829" y="2148114"/>
                <a:ext cx="10000342" cy="3863558"/>
              </a:xfrm>
              <a:prstGeom prst="rect">
                <a:avLst/>
              </a:prstGeom>
              <a:blipFill rotWithShape="1">
                <a:blip r:embed="rId2"/>
                <a:stretch>
                  <a:fillRect l="-976" t="-1262" r="-3354" b="-2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06294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7.2 </a:t>
            </a:r>
            <a:r>
              <a:rPr lang="zh-CN" altLang="en-US" sz="6000" b="1" dirty="0">
                <a:latin typeface="微软雅黑" panose="020B0503020204020204" pitchFamily="34" charset="-122"/>
                <a:ea typeface="微软雅黑" panose="020B0503020204020204" pitchFamily="34" charset="-122"/>
              </a:rPr>
              <a:t>数据预处理之数据归一化</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1095829" y="2148114"/>
                <a:ext cx="10000342" cy="407393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7.2.1 min-max</a:t>
                </a:r>
                <a:r>
                  <a:rPr lang="zh-CN" altLang="en-US" sz="2400" b="1" dirty="0" smtClean="0">
                    <a:latin typeface="微软雅黑" panose="020B0503020204020204" pitchFamily="34" charset="-122"/>
                    <a:ea typeface="微软雅黑" panose="020B0503020204020204" pitchFamily="34" charset="-122"/>
                  </a:rPr>
                  <a:t>标准化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min-max</a:t>
                </a:r>
                <a:r>
                  <a:rPr lang="zh-CN" altLang="en-US" sz="2400" dirty="0">
                    <a:latin typeface="微软雅黑" panose="020B0503020204020204" pitchFamily="34" charset="-122"/>
                    <a:ea typeface="微软雅黑" panose="020B0503020204020204" pitchFamily="34" charset="-122"/>
                  </a:rPr>
                  <a:t>标准化（</a:t>
                </a:r>
                <a:r>
                  <a:rPr lang="en-US" altLang="zh-CN" sz="2400" dirty="0">
                    <a:latin typeface="微软雅黑" panose="020B0503020204020204" pitchFamily="34" charset="-122"/>
                    <a:ea typeface="微软雅黑" panose="020B0503020204020204" pitchFamily="34" charset="-122"/>
                  </a:rPr>
                  <a:t>Min-Max Normalization</a:t>
                </a:r>
                <a:r>
                  <a:rPr lang="zh-CN" altLang="en-US" sz="2400" dirty="0">
                    <a:latin typeface="微软雅黑" panose="020B0503020204020204" pitchFamily="34" charset="-122"/>
                    <a:ea typeface="微软雅黑" panose="020B0503020204020204" pitchFamily="34" charset="-122"/>
                  </a:rPr>
                  <a:t>）也称离差标准化，它利用原始数据的最大最小值把原始数据转换到</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区间内，转换函数如下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𝑥</m:t>
                          </m:r>
                        </m:e>
                        <m:sup>
                          <m:r>
                            <a:rPr lang="en-US" altLang="zh-CN" sz="2400" b="0" i="1" smtClean="0">
                              <a:latin typeface="Cambria Math"/>
                              <a:ea typeface="微软雅黑" panose="020B0503020204020204" pitchFamily="34" charset="-122"/>
                            </a:rPr>
                            <m:t>∗</m:t>
                          </m:r>
                        </m:sup>
                      </m:sSup>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𝑥</m:t>
                          </m:r>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m:rPr>
                                  <m:sty m:val="p"/>
                                </m:rPr>
                                <a:rPr lang="en-US" altLang="zh-CN" sz="2400">
                                  <a:latin typeface="Cambria Math"/>
                                  <a:ea typeface="微软雅黑" panose="020B0503020204020204" pitchFamily="34" charset="-122"/>
                                </a:rPr>
                                <m:t>min</m:t>
                              </m:r>
                            </m:sub>
                          </m:sSub>
                        </m:num>
                        <m:den>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𝑚𝑎𝑥</m:t>
                              </m:r>
                            </m:sub>
                          </m:sSub>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𝑚𝑖𝑛</m:t>
                              </m:r>
                            </m:sub>
                          </m:sSub>
                        </m:den>
                      </m:f>
                      <m:r>
                        <a:rPr lang="en-US" altLang="zh-CN" sz="2400" b="0" i="1" smtClean="0">
                          <a:latin typeface="Cambria Math"/>
                          <a:ea typeface="微软雅黑" panose="020B0503020204020204" pitchFamily="34" charset="-122"/>
                        </a:rPr>
                        <m:t> </m:t>
                      </m:r>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例如一个样本集中最大值为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，最小值为</a:t>
                </a:r>
                <a:r>
                  <a:rPr lang="en-US" altLang="zh-CN" sz="2400" dirty="0">
                    <a:latin typeface="微软雅黑" panose="020B0503020204020204" pitchFamily="34" charset="-122"/>
                    <a:ea typeface="微软雅黑" panose="020B0503020204020204" pitchFamily="34" charset="-122"/>
                  </a:rPr>
                  <a:t>40</a:t>
                </a:r>
                <a:r>
                  <a:rPr lang="zh-CN" altLang="en-US" sz="2400" dirty="0">
                    <a:latin typeface="微软雅黑" panose="020B0503020204020204" pitchFamily="34" charset="-122"/>
                    <a:ea typeface="微软雅黑" panose="020B0503020204020204" pitchFamily="34" charset="-122"/>
                  </a:rPr>
                  <a:t>，此时</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，那么归一化后的值如下所示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𝑥</m:t>
                          </m:r>
                        </m:e>
                        <m:sup>
                          <m:r>
                            <a:rPr lang="en-US" altLang="zh-CN" sz="2400" i="1">
                              <a:latin typeface="Cambria Math"/>
                              <a:ea typeface="微软雅黑" panose="020B0503020204020204" pitchFamily="34" charset="-122"/>
                            </a:rPr>
                            <m:t>∗</m:t>
                          </m:r>
                        </m:sup>
                      </m:sSup>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50</m:t>
                          </m:r>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40</m:t>
                          </m:r>
                        </m:num>
                        <m:den>
                          <m:r>
                            <a:rPr lang="en-US" altLang="zh-CN" sz="2400" b="0" i="1" smtClean="0">
                              <a:latin typeface="Cambria Math"/>
                              <a:ea typeface="微软雅黑" panose="020B0503020204020204" pitchFamily="34" charset="-122"/>
                            </a:rPr>
                            <m:t>100</m:t>
                          </m:r>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40</m:t>
                          </m:r>
                        </m:den>
                      </m:f>
                      <m:r>
                        <a:rPr lang="en-US" altLang="zh-CN" sz="2400" i="1">
                          <a:latin typeface="Cambria Math"/>
                          <a:ea typeface="微软雅黑" panose="020B0503020204020204" pitchFamily="34" charset="-122"/>
                        </a:rPr>
                        <m:t> </m:t>
                      </m:r>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𝑥</m:t>
                          </m:r>
                        </m:e>
                        <m:sup>
                          <m:r>
                            <a:rPr lang="en-US" altLang="zh-CN" sz="2400" i="1">
                              <a:latin typeface="Cambria Math"/>
                              <a:ea typeface="微软雅黑" panose="020B0503020204020204" pitchFamily="34" charset="-122"/>
                            </a:rPr>
                            <m:t>∗</m:t>
                          </m:r>
                        </m:sup>
                      </m:sSup>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0.167</m:t>
                      </m:r>
                    </m:oMath>
                  </m:oMathPara>
                </a14:m>
                <a:endParaRPr lang="en-US" altLang="zh-CN"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1095829" y="2148114"/>
                <a:ext cx="10000342" cy="4073936"/>
              </a:xfrm>
              <a:prstGeom prst="rect">
                <a:avLst/>
              </a:prstGeom>
              <a:blipFill rotWithShape="1">
                <a:blip r:embed="rId2"/>
                <a:stretch>
                  <a:fillRect l="-976" t="-11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9819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7.2 </a:t>
            </a:r>
            <a:r>
              <a:rPr lang="zh-CN" altLang="en-US" sz="6000" b="1" dirty="0">
                <a:latin typeface="微软雅黑" panose="020B0503020204020204" pitchFamily="34" charset="-122"/>
                <a:ea typeface="微软雅黑" panose="020B0503020204020204" pitchFamily="34" charset="-122"/>
              </a:rPr>
              <a:t>数据预处理之数据归一化</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7.2.1 min-max</a:t>
            </a:r>
            <a:r>
              <a:rPr lang="zh-CN" altLang="en-US" sz="2400" b="1" dirty="0" smtClean="0">
                <a:latin typeface="微软雅黑" panose="020B0503020204020204" pitchFamily="34" charset="-122"/>
                <a:ea typeface="微软雅黑" panose="020B0503020204020204" pitchFamily="34" charset="-122"/>
              </a:rPr>
              <a:t>标准化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中可以直接调用</a:t>
            </a:r>
            <a:r>
              <a:rPr lang="en-US" altLang="zh-CN" sz="2400" dirty="0">
                <a:latin typeface="微软雅黑" panose="020B0503020204020204" pitchFamily="34" charset="-122"/>
                <a:ea typeface="微软雅黑" panose="020B0503020204020204" pitchFamily="34" charset="-122"/>
              </a:rPr>
              <a:t>min-max</a:t>
            </a:r>
            <a:r>
              <a:rPr lang="zh-CN" altLang="en-US" sz="2400" dirty="0">
                <a:latin typeface="微软雅黑" panose="020B0503020204020204" pitchFamily="34" charset="-122"/>
                <a:ea typeface="微软雅黑" panose="020B0503020204020204" pitchFamily="34" charset="-122"/>
              </a:rPr>
              <a:t>标准化的相关模块，代码如下：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1142" y="3547231"/>
            <a:ext cx="5529716" cy="2071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408471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7.2 </a:t>
            </a:r>
            <a:r>
              <a:rPr lang="zh-CN" altLang="en-US" sz="6000" b="1" dirty="0">
                <a:latin typeface="微软雅黑" panose="020B0503020204020204" pitchFamily="34" charset="-122"/>
                <a:ea typeface="微软雅黑" panose="020B0503020204020204" pitchFamily="34" charset="-122"/>
              </a:rPr>
              <a:t>数据预处理之数据归一化</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7.2.1 min-max</a:t>
            </a:r>
            <a:r>
              <a:rPr lang="zh-CN" altLang="en-US" sz="2400" b="1" dirty="0" smtClean="0">
                <a:latin typeface="微软雅黑" panose="020B0503020204020204" pitchFamily="34" charset="-122"/>
                <a:ea typeface="微软雅黑" panose="020B0503020204020204" pitchFamily="34" charset="-122"/>
              </a:rPr>
              <a:t>标准化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数据归一化后的特征变量</a:t>
            </a:r>
            <a:r>
              <a:rPr lang="en-US" altLang="zh-CN" sz="2400" dirty="0" err="1">
                <a:latin typeface="微软雅黑" panose="020B0503020204020204" pitchFamily="34" charset="-122"/>
                <a:ea typeface="微软雅黑" panose="020B0503020204020204" pitchFamily="34" charset="-122"/>
              </a:rPr>
              <a:t>X_new</a:t>
            </a:r>
            <a:r>
              <a:rPr lang="zh-CN" altLang="en-US" sz="2400" dirty="0">
                <a:latin typeface="微软雅黑" panose="020B0503020204020204" pitchFamily="34" charset="-122"/>
                <a:ea typeface="微软雅黑" panose="020B0503020204020204" pitchFamily="34" charset="-122"/>
              </a:rPr>
              <a:t>如下所示：</a:t>
            </a:r>
            <a:endParaRPr lang="en-US" altLang="zh-CN" sz="24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219" y="3472596"/>
            <a:ext cx="3103561" cy="1710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45906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7.2 </a:t>
            </a:r>
            <a:r>
              <a:rPr lang="zh-CN" altLang="en-US" sz="6000" b="1" dirty="0">
                <a:latin typeface="微软雅黑" panose="020B0503020204020204" pitchFamily="34" charset="-122"/>
                <a:ea typeface="微软雅黑" panose="020B0503020204020204" pitchFamily="34" charset="-122"/>
              </a:rPr>
              <a:t>数据预处理之数据归一化</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1095829" y="2148114"/>
                <a:ext cx="10000342" cy="280256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7.2.2 Z-score</a:t>
                </a:r>
                <a:r>
                  <a:rPr lang="zh-CN" altLang="en-US" sz="2400" b="1" dirty="0" smtClean="0">
                    <a:latin typeface="微软雅黑" panose="020B0503020204020204" pitchFamily="34" charset="-122"/>
                    <a:ea typeface="微软雅黑" panose="020B0503020204020204" pitchFamily="34" charset="-122"/>
                  </a:rPr>
                  <a:t>标准化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Z-score</a:t>
                </a:r>
                <a:r>
                  <a:rPr lang="zh-CN" altLang="en-US" sz="2400" dirty="0">
                    <a:latin typeface="微软雅黑" panose="020B0503020204020204" pitchFamily="34" charset="-122"/>
                    <a:ea typeface="微软雅黑" panose="020B0503020204020204" pitchFamily="34" charset="-122"/>
                  </a:rPr>
                  <a:t>标准化</a:t>
                </a:r>
                <a:r>
                  <a:rPr lang="en-US" altLang="zh-CN" sz="2400" dirty="0">
                    <a:latin typeface="微软雅黑" panose="020B0503020204020204" pitchFamily="34" charset="-122"/>
                    <a:ea typeface="微软雅黑" panose="020B0503020204020204" pitchFamily="34" charset="-122"/>
                  </a:rPr>
                  <a:t>(mean </a:t>
                </a:r>
                <a:r>
                  <a:rPr lang="en-US" altLang="zh-CN" sz="2400" dirty="0" err="1">
                    <a:latin typeface="微软雅黑" panose="020B0503020204020204" pitchFamily="34" charset="-122"/>
                    <a:ea typeface="微软雅黑" panose="020B0503020204020204" pitchFamily="34" charset="-122"/>
                  </a:rPr>
                  <a:t>normaliztion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也称均值归一化，通过原始数据的均值（</a:t>
                </a:r>
                <a:r>
                  <a:rPr lang="en-US" altLang="zh-CN" sz="2400" dirty="0">
                    <a:latin typeface="微软雅黑" panose="020B0503020204020204" pitchFamily="34" charset="-122"/>
                    <a:ea typeface="微软雅黑" panose="020B0503020204020204" pitchFamily="34" charset="-122"/>
                  </a:rPr>
                  <a:t>mean</a:t>
                </a:r>
                <a:r>
                  <a:rPr lang="zh-CN" altLang="en-US" sz="2400" dirty="0">
                    <a:latin typeface="微软雅黑" panose="020B0503020204020204" pitchFamily="34" charset="-122"/>
                    <a:ea typeface="微软雅黑" panose="020B0503020204020204" pitchFamily="34" charset="-122"/>
                  </a:rPr>
                  <a:t>）和标准差（</a:t>
                </a:r>
                <a:r>
                  <a:rPr lang="en-US" altLang="zh-CN" sz="2400" dirty="0">
                    <a:latin typeface="微软雅黑" panose="020B0503020204020204" pitchFamily="34" charset="-122"/>
                    <a:ea typeface="微软雅黑" panose="020B0503020204020204" pitchFamily="34" charset="-122"/>
                  </a:rPr>
                  <a:t>standard </a:t>
                </a:r>
                <a:r>
                  <a:rPr lang="en-US" altLang="zh-CN" sz="2400" dirty="0" smtClean="0">
                    <a:latin typeface="微软雅黑" panose="020B0503020204020204" pitchFamily="34" charset="-122"/>
                    <a:ea typeface="微软雅黑" panose="020B0503020204020204" pitchFamily="34" charset="-122"/>
                  </a:rPr>
                  <a:t>deviation, </a:t>
                </a:r>
                <a:r>
                  <a:rPr lang="en-US" altLang="zh-CN" sz="2400" dirty="0" err="1" smtClean="0">
                    <a:latin typeface="微软雅黑" panose="020B0503020204020204" pitchFamily="34" charset="-122"/>
                    <a:ea typeface="微软雅黑" panose="020B0503020204020204" pitchFamily="34" charset="-122"/>
                  </a:rPr>
                  <a:t>std</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对数据进行归一化。归一化后的数据符合标准正态分布，即均值为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，标准差为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。转化函数为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gn="ctr"/>
                <a14:m>
                  <m:oMath xmlns:m="http://schemas.openxmlformats.org/officeDocument/2006/math">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𝑥</m:t>
                        </m:r>
                      </m:e>
                      <m:sup>
                        <m:r>
                          <a:rPr lang="en-US" altLang="zh-CN" sz="2400" b="0" i="1" smtClean="0">
                            <a:latin typeface="Cambria Math"/>
                            <a:ea typeface="微软雅黑" panose="020B0503020204020204" pitchFamily="34" charset="-122"/>
                          </a:rPr>
                          <m:t>∗</m:t>
                        </m:r>
                      </m:sup>
                    </m:sSup>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𝑥</m:t>
                        </m:r>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𝑚𝑒𝑎𝑛</m:t>
                        </m:r>
                      </m:num>
                      <m:den>
                        <m:r>
                          <a:rPr lang="en-US" altLang="zh-CN" sz="2400" b="0" i="1" smtClean="0">
                            <a:latin typeface="Cambria Math"/>
                            <a:ea typeface="微软雅黑" panose="020B0503020204020204" pitchFamily="34" charset="-122"/>
                          </a:rPr>
                          <m:t>𝑠𝑡𝑑</m:t>
                        </m:r>
                      </m:den>
                    </m:f>
                  </m:oMath>
                </a14:m>
                <a:r>
                  <a:rPr lang="zh-CN" altLang="en-US" sz="2400" dirty="0" smtClean="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pPr algn="ct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中有现成的模块可以对数据进行均值归一化处理，代码如下：</a:t>
                </a:r>
                <a:endParaRPr lang="en-US" altLang="zh-CN"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1095829" y="2148114"/>
                <a:ext cx="10000342" cy="2802562"/>
              </a:xfrm>
              <a:prstGeom prst="rect">
                <a:avLst/>
              </a:prstGeom>
              <a:blipFill rotWithShape="1">
                <a:blip r:embed="rId2"/>
                <a:stretch>
                  <a:fillRect l="-976" t="-1739" r="-3902" b="-3913"/>
                </a:stretch>
              </a:blipFill>
            </p:spPr>
            <p:txBody>
              <a:bodyPr/>
              <a:lstStyle/>
              <a:p>
                <a:r>
                  <a:rPr lang="zh-CN" alt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0301" y="5063669"/>
            <a:ext cx="5731398" cy="81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13804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78253" y="729512"/>
            <a:ext cx="1023549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7.2 </a:t>
            </a:r>
            <a:r>
              <a:rPr lang="zh-CN" altLang="en-US" sz="6000" b="1" dirty="0">
                <a:latin typeface="微软雅黑" panose="020B0503020204020204" pitchFamily="34" charset="-122"/>
                <a:ea typeface="微软雅黑" panose="020B0503020204020204" pitchFamily="34" charset="-122"/>
              </a:rPr>
              <a:t>数据预处理之数据归一化</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7.2.2 Z-score</a:t>
            </a:r>
            <a:r>
              <a:rPr lang="zh-CN" altLang="en-US" sz="2400" b="1" dirty="0" smtClean="0">
                <a:latin typeface="微软雅黑" panose="020B0503020204020204" pitchFamily="34" charset="-122"/>
                <a:ea typeface="微软雅黑" panose="020B0503020204020204" pitchFamily="34" charset="-122"/>
              </a:rPr>
              <a:t>标准化</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此时数据归一化后的特征变量</a:t>
            </a:r>
            <a:r>
              <a:rPr lang="en-US" altLang="zh-CN" sz="2400" dirty="0" err="1">
                <a:latin typeface="微软雅黑" panose="020B0503020204020204" pitchFamily="34" charset="-122"/>
                <a:ea typeface="微软雅黑" panose="020B0503020204020204" pitchFamily="34" charset="-122"/>
              </a:rPr>
              <a:t>X_new</a:t>
            </a:r>
            <a:r>
              <a:rPr lang="zh-CN" altLang="en-US" sz="2400" dirty="0">
                <a:latin typeface="微软雅黑" panose="020B0503020204020204" pitchFamily="34" charset="-122"/>
                <a:ea typeface="微软雅黑" panose="020B0503020204020204" pitchFamily="34" charset="-122"/>
              </a:rPr>
              <a:t>如下所示：</a:t>
            </a:r>
            <a:endParaRPr lang="en-US" altLang="zh-CN" sz="2400" b="1" dirty="0" smtClean="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054" y="3307669"/>
            <a:ext cx="3373891" cy="1781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63270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729512"/>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7.3.1 </a:t>
            </a:r>
            <a:r>
              <a:rPr lang="zh-CN" altLang="en-US" sz="2400" b="1" dirty="0">
                <a:latin typeface="微软雅黑" panose="020B0503020204020204" pitchFamily="34" charset="-122"/>
                <a:ea typeface="微软雅黑" panose="020B0503020204020204" pitchFamily="34" charset="-122"/>
              </a:rPr>
              <a:t>案例</a:t>
            </a:r>
            <a:r>
              <a:rPr lang="zh-CN" altLang="en-US" sz="2400" b="1" dirty="0" smtClean="0">
                <a:latin typeface="微软雅黑" panose="020B0503020204020204" pitchFamily="34" charset="-122"/>
                <a:ea typeface="微软雅黑" panose="020B0503020204020204" pitchFamily="34" charset="-122"/>
              </a:rPr>
              <a:t>背景</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图像识别是机器学习领域一个非常重要的应用场景，像现在非常火的人脸识别就是基于机器学习的相关算法，这里首先介绍一个较为简单的图像识别的案例：手写数字识别模型，在之后的章节讲解完</a:t>
            </a:r>
            <a:r>
              <a:rPr lang="en-US" altLang="zh-CN" sz="2400" dirty="0">
                <a:latin typeface="微软雅黑" panose="020B0503020204020204" pitchFamily="34" charset="-122"/>
                <a:ea typeface="微软雅黑" panose="020B0503020204020204" pitchFamily="34" charset="-122"/>
              </a:rPr>
              <a:t>PCA</a:t>
            </a:r>
            <a:r>
              <a:rPr lang="zh-CN" altLang="en-US" sz="2400" dirty="0">
                <a:latin typeface="微软雅黑" panose="020B0503020204020204" pitchFamily="34" charset="-122"/>
                <a:ea typeface="微软雅黑" panose="020B0503020204020204" pitchFamily="34" charset="-122"/>
              </a:rPr>
              <a:t>主成分分析后，我们将再介绍人脸识别的代码实现，两者的原理其实都有共通之处，所以这里学完手写数字识别模型后，会对人脸识别也会有个初步的了解。</a:t>
            </a:r>
            <a:endParaRPr lang="en-US" altLang="zh-CN"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66385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729512"/>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7.3.2 </a:t>
            </a:r>
            <a:r>
              <a:rPr lang="zh-CN" altLang="en-US" sz="2400" b="1" dirty="0">
                <a:latin typeface="微软雅黑" panose="020B0503020204020204" pitchFamily="34" charset="-122"/>
                <a:ea typeface="微软雅黑" panose="020B0503020204020204" pitchFamily="34" charset="-122"/>
              </a:rPr>
              <a:t>手写数字识别</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手写数字识别的本质就是把如下图所示的手写数字图片转换成计算机能够处理的数字。</a:t>
            </a:r>
            <a:endParaRPr lang="en-US" altLang="zh-CN" sz="2400" b="1" dirty="0" smtClean="0">
              <a:latin typeface="微软雅黑" panose="020B0503020204020204" pitchFamily="34" charset="-122"/>
              <a:ea typeface="微软雅黑" panose="020B0503020204020204" pitchFamily="34" charset="-122"/>
            </a:endParaRPr>
          </a:p>
        </p:txBody>
      </p:sp>
      <p:pic>
        <p:nvPicPr>
          <p:cNvPr id="6146" name="Picture 2" descr="https://uploader.shimo.im/f/1xwfPdHuLzADC3XD.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l="18202" t="11945" r="20680" b="5463"/>
          <a:stretch/>
        </p:blipFill>
        <p:spPr bwMode="auto">
          <a:xfrm>
            <a:off x="5021943" y="3555999"/>
            <a:ext cx="2148114" cy="2902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1225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7.3.2 </a:t>
            </a:r>
            <a:r>
              <a:rPr lang="zh-CN" altLang="en-US" sz="2400" b="1" dirty="0">
                <a:latin typeface="微软雅黑" panose="020B0503020204020204" pitchFamily="34" charset="-122"/>
                <a:ea typeface="微软雅黑" panose="020B0503020204020204" pitchFamily="34" charset="-122"/>
              </a:rPr>
              <a:t>手写数字识别</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图像</a:t>
            </a:r>
            <a:r>
              <a:rPr lang="zh-CN" altLang="en-US" sz="2400" dirty="0">
                <a:latin typeface="微软雅黑" panose="020B0503020204020204" pitchFamily="34" charset="-122"/>
                <a:ea typeface="微软雅黑" panose="020B0503020204020204" pitchFamily="34" charset="-122"/>
              </a:rPr>
              <a:t>二值</a:t>
            </a:r>
            <a:r>
              <a:rPr lang="zh-CN" altLang="en-US" sz="2400" dirty="0" smtClean="0">
                <a:latin typeface="微软雅黑" panose="020B0503020204020204" pitchFamily="34" charset="-122"/>
                <a:ea typeface="微软雅黑" panose="020B0503020204020204" pitchFamily="34" charset="-122"/>
              </a:rPr>
              <a:t>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如下图所示，我们将图片格式的数字</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转换成由</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组成的“新的数字</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了。这是一个</a:t>
            </a:r>
            <a:r>
              <a:rPr lang="en-US" altLang="zh-CN" sz="2400" dirty="0">
                <a:latin typeface="微软雅黑" panose="020B0503020204020204" pitchFamily="34" charset="-122"/>
                <a:ea typeface="微软雅黑" panose="020B0503020204020204" pitchFamily="34" charset="-122"/>
              </a:rPr>
              <a:t>32x32</a:t>
            </a:r>
            <a:r>
              <a:rPr lang="zh-CN" altLang="en-US" sz="2400" dirty="0">
                <a:latin typeface="微软雅黑" panose="020B0503020204020204" pitchFamily="34" charset="-122"/>
                <a:ea typeface="微软雅黑" panose="020B0503020204020204" pitchFamily="34" charset="-122"/>
              </a:rPr>
              <a:t>大小的矩阵，数字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代表有颜色的地方，数字</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代表无颜色的地方，这样就完成了手写数字识别的最关键的第一步：将图片转为计算机能识别的内容：数字</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，这个也叫作图像二值化。</a:t>
            </a:r>
            <a:endParaRPr lang="en-US" altLang="zh-CN" sz="2400" dirty="0" smtClean="0">
              <a:latin typeface="微软雅黑" panose="020B0503020204020204" pitchFamily="34" charset="-122"/>
              <a:ea typeface="微软雅黑" panose="020B0503020204020204" pitchFamily="34" charset="-122"/>
            </a:endParaRPr>
          </a:p>
        </p:txBody>
      </p:sp>
      <p:pic>
        <p:nvPicPr>
          <p:cNvPr id="5" name="Picture 2" descr="https://uploader.shimo.im/f/1xwfPdHuLzADC3XD.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l="18202" t="11945" r="20680" b="5463"/>
          <a:stretch/>
        </p:blipFill>
        <p:spPr bwMode="auto">
          <a:xfrm>
            <a:off x="2989944" y="4108096"/>
            <a:ext cx="2034929" cy="2749904"/>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https://uploader.shimo.im/f/xslfp145638t4exT.png!origina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1190" y="4070693"/>
            <a:ext cx="2616654" cy="278730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箭头连接符 5"/>
          <p:cNvCxnSpPr>
            <a:stCxn id="5" idx="3"/>
          </p:cNvCxnSpPr>
          <p:nvPr/>
        </p:nvCxnSpPr>
        <p:spPr>
          <a:xfrm>
            <a:off x="5024873" y="5483048"/>
            <a:ext cx="2043584"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7007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132114" y="2148114"/>
            <a:ext cx="10406743"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7.1.1 K</a:t>
            </a:r>
            <a:r>
              <a:rPr lang="zh-CN" altLang="en-US" sz="2400" b="1" dirty="0">
                <a:latin typeface="微软雅黑" panose="020B0503020204020204" pitchFamily="34" charset="-122"/>
                <a:ea typeface="微软雅黑" panose="020B0503020204020204" pitchFamily="34" charset="-122"/>
              </a:rPr>
              <a:t>近邻算法的原理</a:t>
            </a:r>
            <a:r>
              <a:rPr lang="zh-CN" altLang="en-US" sz="2400" b="1" dirty="0" smtClean="0">
                <a:latin typeface="微软雅黑" panose="020B0503020204020204" pitchFamily="34" charset="-122"/>
                <a:ea typeface="微软雅黑" panose="020B0503020204020204" pitchFamily="34" charset="-122"/>
              </a:rPr>
              <a:t>介绍</a:t>
            </a:r>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近邻算法的原理非常简单：对于一个新的数据而言，</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近邻算法的目的就是在已有数据中寻找与它最相似的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个数据，或者说“离它最近”的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个数据，如果这</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个点大多数属于某一个类别，则该样本也属于这个类别。</a:t>
            </a:r>
          </a:p>
        </p:txBody>
      </p:sp>
      <p:pic>
        <p:nvPicPr>
          <p:cNvPr id="5122" name="Picture 2" descr="https://uploader.shimo.im/f/BPMY2Fut2gUEKwmb.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6645" y="3783055"/>
            <a:ext cx="6738710" cy="307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1357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7.3.2 </a:t>
            </a:r>
            <a:r>
              <a:rPr lang="zh-CN" altLang="en-US" sz="2400" b="1" dirty="0">
                <a:latin typeface="微软雅黑" panose="020B0503020204020204" pitchFamily="34" charset="-122"/>
                <a:ea typeface="微软雅黑" panose="020B0503020204020204" pitchFamily="34" charset="-122"/>
              </a:rPr>
              <a:t>手写数字识别</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图像</a:t>
            </a:r>
            <a:r>
              <a:rPr lang="zh-CN" altLang="en-US" sz="2400" dirty="0">
                <a:latin typeface="微软雅黑" panose="020B0503020204020204" pitchFamily="34" charset="-122"/>
                <a:ea typeface="微软雅黑" panose="020B0503020204020204" pitchFamily="34" charset="-122"/>
              </a:rPr>
              <a:t>二值</a:t>
            </a:r>
            <a:r>
              <a:rPr lang="zh-CN" altLang="en-US" sz="2400" dirty="0" smtClean="0">
                <a:latin typeface="微软雅黑" panose="020B0503020204020204" pitchFamily="34" charset="-122"/>
                <a:ea typeface="微软雅黑" panose="020B0503020204020204" pitchFamily="34" charset="-122"/>
              </a:rPr>
              <a:t>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为此，我们需要将任务分为</a:t>
            </a:r>
            <a:r>
              <a:rPr lang="en-US" altLang="zh-CN" sz="2400" dirty="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个部：</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2400" dirty="0" smtClean="0">
                <a:latin typeface="微软雅黑" panose="020B0503020204020204" pitchFamily="34" charset="-122"/>
                <a:ea typeface="微软雅黑" panose="020B0503020204020204" pitchFamily="34" charset="-122"/>
              </a:rPr>
              <a:t>图像</a:t>
            </a:r>
            <a:r>
              <a:rPr lang="zh-CN" altLang="en-US" sz="2400" dirty="0">
                <a:latin typeface="微软雅黑" panose="020B0503020204020204" pitchFamily="34" charset="-122"/>
                <a:ea typeface="微软雅黑" panose="020B0503020204020204" pitchFamily="34" charset="-122"/>
              </a:rPr>
              <a:t>转换为</a:t>
            </a:r>
            <a:r>
              <a:rPr lang="en-US" altLang="zh-CN" sz="2400" dirty="0" smtClean="0">
                <a:latin typeface="微软雅黑" panose="020B0503020204020204" pitchFamily="34" charset="-122"/>
                <a:ea typeface="微软雅黑" panose="020B0503020204020204" pitchFamily="34" charset="-122"/>
              </a:rPr>
              <a:t>32x32</a:t>
            </a:r>
          </a:p>
          <a:p>
            <a:r>
              <a:rPr lang="zh-CN" altLang="en-US" sz="2400" dirty="0">
                <a:latin typeface="微软雅黑" panose="020B0503020204020204" pitchFamily="34" charset="-122"/>
                <a:ea typeface="微软雅黑" panose="020B0503020204020204" pitchFamily="34" charset="-122"/>
              </a:rPr>
              <a:t>第三方图像处理库</a:t>
            </a:r>
            <a:r>
              <a:rPr lang="en-US" altLang="zh-CN" sz="2400" dirty="0">
                <a:latin typeface="微软雅黑" panose="020B0503020204020204" pitchFamily="34" charset="-122"/>
                <a:ea typeface="微软雅黑" panose="020B0503020204020204" pitchFamily="34" charset="-122"/>
              </a:rPr>
              <a:t>Pillow</a:t>
            </a:r>
            <a:r>
              <a:rPr lang="zh-CN" altLang="en-US" sz="2400" dirty="0">
                <a:latin typeface="微软雅黑" panose="020B0503020204020204" pitchFamily="34" charset="-122"/>
                <a:ea typeface="微软雅黑" panose="020B0503020204020204" pitchFamily="34" charset="-122"/>
              </a:rPr>
              <a:t>库是</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一款功能强大的图像处理库，简单好用，使用人数众多，如果没有该库的话，可以通过“</a:t>
            </a:r>
            <a:r>
              <a:rPr lang="en-US" altLang="zh-CN" sz="2400" dirty="0">
                <a:latin typeface="微软雅黑" panose="020B0503020204020204" pitchFamily="34" charset="-122"/>
                <a:ea typeface="微软雅黑" panose="020B0503020204020204" pitchFamily="34" charset="-122"/>
              </a:rPr>
              <a:t>pip install pillow”</a:t>
            </a:r>
            <a:r>
              <a:rPr lang="zh-CN" altLang="en-US" sz="2400" dirty="0">
                <a:latin typeface="微软雅黑" panose="020B0503020204020204" pitchFamily="34" charset="-122"/>
                <a:ea typeface="微软雅黑" panose="020B0503020204020204" pitchFamily="34" charset="-122"/>
              </a:rPr>
              <a:t>进行安装，简单演示代码如下：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2399" y="4608057"/>
            <a:ext cx="3787202" cy="1067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63572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7.3.2 </a:t>
            </a:r>
            <a:r>
              <a:rPr lang="zh-CN" altLang="en-US" sz="2400" b="1" dirty="0">
                <a:latin typeface="微软雅黑" panose="020B0503020204020204" pitchFamily="34" charset="-122"/>
                <a:ea typeface="微软雅黑" panose="020B0503020204020204" pitchFamily="34" charset="-122"/>
              </a:rPr>
              <a:t>手写数字识别</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图像</a:t>
            </a:r>
            <a:r>
              <a:rPr lang="zh-CN" altLang="en-US" sz="2400" dirty="0">
                <a:latin typeface="微软雅黑" panose="020B0503020204020204" pitchFamily="34" charset="-122"/>
                <a:ea typeface="微软雅黑" panose="020B0503020204020204" pitchFamily="34" charset="-122"/>
              </a:rPr>
              <a:t>二值</a:t>
            </a:r>
            <a:r>
              <a:rPr lang="zh-CN" altLang="en-US" sz="2400" dirty="0" smtClean="0">
                <a:latin typeface="微软雅黑" panose="020B0503020204020204" pitchFamily="34" charset="-122"/>
                <a:ea typeface="微软雅黑" panose="020B0503020204020204" pitchFamily="34" charset="-122"/>
              </a:rPr>
              <a:t>化</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图片</a:t>
            </a:r>
            <a:r>
              <a:rPr lang="zh-CN" altLang="en-US" sz="2400" dirty="0">
                <a:latin typeface="微软雅黑" panose="020B0503020204020204" pitchFamily="34" charset="-122"/>
                <a:ea typeface="微软雅黑" panose="020B0503020204020204" pitchFamily="34" charset="-122"/>
              </a:rPr>
              <a:t>灰度</a:t>
            </a:r>
            <a:r>
              <a:rPr lang="zh-CN" altLang="en-US" sz="2400" dirty="0" smtClean="0">
                <a:latin typeface="微软雅黑" panose="020B0503020204020204" pitchFamily="34" charset="-122"/>
                <a:ea typeface="微软雅黑" panose="020B0503020204020204" pitchFamily="34" charset="-122"/>
              </a:rPr>
              <a:t>处理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此时获得的是一个彩色的数字</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，我们需要对其进行灰度处理，将其变成黑白颜色，方便之后好将其转换成数字</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554" y="3738764"/>
            <a:ext cx="2616892" cy="5102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descr="https://uploader.shimo.im/f/1xwfPdHuLzADC3XD.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l="18202" t="11945" r="20680" b="5463"/>
          <a:stretch/>
        </p:blipFill>
        <p:spPr bwMode="auto">
          <a:xfrm>
            <a:off x="2752625" y="4108096"/>
            <a:ext cx="2034929" cy="2749904"/>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接箭头连接符 6"/>
          <p:cNvCxnSpPr>
            <a:stCxn id="6" idx="3"/>
          </p:cNvCxnSpPr>
          <p:nvPr/>
        </p:nvCxnSpPr>
        <p:spPr>
          <a:xfrm>
            <a:off x="4787554" y="5483048"/>
            <a:ext cx="2043584" cy="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3556" name="Picture 4" descr="https://uploader.shimo.im/f/jqhVXiEw768ofI9S.png!original"/>
          <p:cNvPicPr>
            <a:picLocks noChangeAspect="1" noChangeArrowheads="1"/>
          </p:cNvPicPr>
          <p:nvPr/>
        </p:nvPicPr>
        <p:blipFill rotWithShape="1">
          <a:blip r:embed="rId4">
            <a:extLst>
              <a:ext uri="{28A0092B-C50C-407E-A947-70E740481C1C}">
                <a14:useLocalDpi xmlns:a14="http://schemas.microsoft.com/office/drawing/2010/main" val="0"/>
              </a:ext>
            </a:extLst>
          </a:blip>
          <a:srcRect l="17573" t="11170" r="20896" b="5414"/>
          <a:stretch/>
        </p:blipFill>
        <p:spPr bwMode="auto">
          <a:xfrm>
            <a:off x="7404446" y="4017105"/>
            <a:ext cx="2162630" cy="2931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6039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7.3.2 </a:t>
            </a:r>
            <a:r>
              <a:rPr lang="zh-CN" altLang="en-US" sz="2400" b="1" dirty="0">
                <a:latin typeface="微软雅黑" panose="020B0503020204020204" pitchFamily="34" charset="-122"/>
                <a:ea typeface="微软雅黑" panose="020B0503020204020204" pitchFamily="34" charset="-122"/>
              </a:rPr>
              <a:t>手写数字识别</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图像</a:t>
            </a:r>
            <a:r>
              <a:rPr lang="zh-CN" altLang="en-US" sz="2400" dirty="0">
                <a:latin typeface="微软雅黑" panose="020B0503020204020204" pitchFamily="34" charset="-122"/>
                <a:ea typeface="微软雅黑" panose="020B0503020204020204" pitchFamily="34" charset="-122"/>
              </a:rPr>
              <a:t>二值</a:t>
            </a:r>
            <a:r>
              <a:rPr lang="zh-CN" altLang="en-US" sz="2400" dirty="0" smtClean="0">
                <a:latin typeface="微软雅黑" panose="020B0503020204020204" pitchFamily="34" charset="-122"/>
                <a:ea typeface="微软雅黑" panose="020B0503020204020204" pitchFamily="34" charset="-122"/>
              </a:rPr>
              <a:t>化</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图片</a:t>
            </a:r>
            <a:r>
              <a:rPr lang="zh-CN" altLang="en-US" sz="2400" dirty="0">
                <a:latin typeface="微软雅黑" panose="020B0503020204020204" pitchFamily="34" charset="-122"/>
                <a:ea typeface="微软雅黑" panose="020B0503020204020204" pitchFamily="34" charset="-122"/>
              </a:rPr>
              <a:t>二值化</a:t>
            </a:r>
            <a:r>
              <a:rPr lang="zh-CN" altLang="en-US" sz="2400" dirty="0" smtClean="0">
                <a:latin typeface="微软雅黑" panose="020B0503020204020204" pitchFamily="34" charset="-122"/>
                <a:ea typeface="微软雅黑" panose="020B0503020204020204" pitchFamily="34" charset="-122"/>
              </a:rPr>
              <a:t>处理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黑白颜色的数字</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后，下面就是关键的图像二值化处理了，代码如下：</a:t>
            </a:r>
            <a:endParaRPr lang="zh-CN" altLang="en-US" sz="2400" dirty="0" smtClean="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9857" y="3781424"/>
            <a:ext cx="6132286" cy="10908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83615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5754914"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7.3.2 </a:t>
            </a:r>
            <a:r>
              <a:rPr lang="zh-CN" altLang="en-US" sz="2400" b="1" dirty="0">
                <a:latin typeface="微软雅黑" panose="020B0503020204020204" pitchFamily="34" charset="-122"/>
                <a:ea typeface="微软雅黑" panose="020B0503020204020204" pitchFamily="34" charset="-122"/>
              </a:rPr>
              <a:t>手写数字识别</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图像</a:t>
            </a:r>
            <a:r>
              <a:rPr lang="zh-CN" altLang="en-US" sz="2400" dirty="0">
                <a:latin typeface="微软雅黑" panose="020B0503020204020204" pitchFamily="34" charset="-122"/>
                <a:ea typeface="微软雅黑" panose="020B0503020204020204" pitchFamily="34" charset="-122"/>
              </a:rPr>
              <a:t>二值</a:t>
            </a:r>
            <a:r>
              <a:rPr lang="zh-CN" altLang="en-US" sz="2400" dirty="0" smtClean="0">
                <a:latin typeface="微软雅黑" panose="020B0503020204020204" pitchFamily="34" charset="-122"/>
                <a:ea typeface="微软雅黑" panose="020B0503020204020204" pitchFamily="34" charset="-122"/>
              </a:rPr>
              <a:t>化</a:t>
            </a:r>
            <a:endParaRPr lang="en-US" altLang="zh-CN" sz="240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此时可以直接将</a:t>
            </a:r>
            <a:r>
              <a:rPr lang="en-US" altLang="zh-CN" sz="2400" dirty="0" err="1">
                <a:latin typeface="微软雅黑" panose="020B0503020204020204" pitchFamily="34" charset="-122"/>
                <a:ea typeface="微软雅黑" panose="020B0503020204020204" pitchFamily="34" charset="-122"/>
              </a:rPr>
              <a:t>arr</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print()</a:t>
            </a:r>
            <a:r>
              <a:rPr lang="zh-CN" altLang="en-US" sz="2400" dirty="0">
                <a:latin typeface="微软雅黑" panose="020B0503020204020204" pitchFamily="34" charset="-122"/>
                <a:ea typeface="微软雅黑" panose="020B0503020204020204" pitchFamily="34" charset="-122"/>
              </a:rPr>
              <a:t>函数打印出来，不过因为其行列较多，可能显示不全，所以我们通过如下代码打印它的每一行，其中</a:t>
            </a:r>
            <a:r>
              <a:rPr lang="en-US" altLang="zh-CN" sz="2400" dirty="0" err="1">
                <a:latin typeface="微软雅黑" panose="020B0503020204020204" pitchFamily="34" charset="-122"/>
                <a:ea typeface="微软雅黑" panose="020B0503020204020204" pitchFamily="34" charset="-122"/>
              </a:rPr>
              <a:t>arr.shape</a:t>
            </a:r>
            <a:r>
              <a:rPr lang="zh-CN" altLang="en-US" sz="2400" dirty="0">
                <a:latin typeface="微软雅黑" panose="020B0503020204020204" pitchFamily="34" charset="-122"/>
                <a:ea typeface="微软雅黑" panose="020B0503020204020204" pitchFamily="34" charset="-122"/>
              </a:rPr>
              <a:t>反映的是数组的行数和列数，</a:t>
            </a:r>
            <a:r>
              <a:rPr lang="en-US" altLang="zh-CN" sz="2400" dirty="0" err="1">
                <a:latin typeface="微软雅黑" panose="020B0503020204020204" pitchFamily="34" charset="-122"/>
                <a:ea typeface="微软雅黑" panose="020B0503020204020204" pitchFamily="34" charset="-122"/>
              </a:rPr>
              <a:t>arr.shape</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表示行数</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arr.shape</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则表示列数</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，这样通过</a:t>
            </a:r>
            <a:r>
              <a:rPr lang="en-US" altLang="zh-CN" sz="2400" dirty="0">
                <a:latin typeface="微软雅黑" panose="020B0503020204020204" pitchFamily="34" charset="-122"/>
                <a:ea typeface="微软雅黑" panose="020B0503020204020204" pitchFamily="34" charset="-122"/>
              </a:rPr>
              <a:t>for</a:t>
            </a:r>
            <a:r>
              <a:rPr lang="zh-CN" altLang="en-US" sz="2400" dirty="0">
                <a:latin typeface="微软雅黑" panose="020B0503020204020204" pitchFamily="34" charset="-122"/>
                <a:ea typeface="微软雅黑" panose="020B0503020204020204" pitchFamily="34" charset="-122"/>
              </a:rPr>
              <a:t>循环就可以打印每行内容了。</a:t>
            </a:r>
            <a:endParaRPr lang="zh-CN" altLang="en-US" sz="2400" dirty="0" smtClean="0">
              <a:latin typeface="微软雅黑" panose="020B0503020204020204" pitchFamily="34" charset="-122"/>
              <a:ea typeface="微软雅黑" panose="020B0503020204020204" pitchFamily="34" charset="-122"/>
            </a:endParaRPr>
          </a:p>
        </p:txBody>
      </p:sp>
      <p:pic>
        <p:nvPicPr>
          <p:cNvPr id="25602" name="Picture 2" descr="https://uploader.shimo.im/f/xslfp145638t4exT.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2432" y="2278743"/>
            <a:ext cx="4093818" cy="4360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618905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7.3.2 </a:t>
            </a:r>
            <a:r>
              <a:rPr lang="zh-CN" altLang="en-US" sz="2400" b="1" dirty="0">
                <a:latin typeface="微软雅黑" panose="020B0503020204020204" pitchFamily="34" charset="-122"/>
                <a:ea typeface="微软雅黑" panose="020B0503020204020204" pitchFamily="34" charset="-122"/>
              </a:rPr>
              <a:t>手写数字识别</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 二</a:t>
            </a:r>
            <a:r>
              <a:rPr lang="zh-CN" altLang="en-US" sz="2400" dirty="0">
                <a:latin typeface="微软雅黑" panose="020B0503020204020204" pitchFamily="34" charset="-122"/>
                <a:ea typeface="微软雅黑" panose="020B0503020204020204" pitchFamily="34" charset="-122"/>
              </a:rPr>
              <a:t>维数组转换为一维数</a:t>
            </a:r>
            <a:r>
              <a:rPr lang="zh-CN" altLang="en-US" sz="2400" dirty="0" smtClean="0">
                <a:latin typeface="微软雅黑" panose="020B0503020204020204" pitchFamily="34" charset="-122"/>
                <a:ea typeface="微软雅黑" panose="020B0503020204020204" pitchFamily="34" charset="-122"/>
              </a:rPr>
              <a:t>组</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经过图像二值化的处理之后，我们获得了一个二维的数组</a:t>
            </a:r>
            <a:r>
              <a:rPr lang="en-US" altLang="zh-CN" sz="2400" dirty="0">
                <a:latin typeface="微软雅黑" panose="020B0503020204020204" pitchFamily="34" charset="-122"/>
                <a:ea typeface="微软雅黑" panose="020B0503020204020204" pitchFamily="34" charset="-122"/>
              </a:rPr>
              <a:t>(32x32</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矩阵</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，为了方便进行机器学习建模，还需要对这个二维数组进行一个简单处理：在上图二维数组中，第一行之后依次拼接第二行的</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个数字，第三行的</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个数字</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直至第</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行的</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个数字，这时候便得到一个</a:t>
            </a:r>
            <a:r>
              <a:rPr lang="en-US" altLang="zh-CN" sz="2400" dirty="0">
                <a:latin typeface="微软雅黑" panose="020B0503020204020204" pitchFamily="34" charset="-122"/>
                <a:ea typeface="微软雅黑" panose="020B0503020204020204" pitchFamily="34" charset="-122"/>
              </a:rPr>
              <a:t>1x1024</a:t>
            </a:r>
            <a:r>
              <a:rPr lang="zh-CN" altLang="en-US" sz="2400" dirty="0">
                <a:latin typeface="微软雅黑" panose="020B0503020204020204" pitchFamily="34" charset="-122"/>
                <a:ea typeface="微软雅黑" panose="020B0503020204020204" pitchFamily="34" charset="-122"/>
              </a:rPr>
              <a:t>的一维数组，如下所示：</a:t>
            </a:r>
          </a:p>
          <a:p>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25638688"/>
              </p:ext>
            </p:extLst>
          </p:nvPr>
        </p:nvGraphicFramePr>
        <p:xfrm>
          <a:off x="862035" y="5585424"/>
          <a:ext cx="10515603" cy="350520"/>
        </p:xfrm>
        <a:graphic>
          <a:graphicData uri="http://schemas.openxmlformats.org/drawingml/2006/table">
            <a:tbl>
              <a:tblPr/>
              <a:tblGrid>
                <a:gridCol w="500743"/>
                <a:gridCol w="500743"/>
                <a:gridCol w="500743"/>
                <a:gridCol w="500743"/>
                <a:gridCol w="500743"/>
                <a:gridCol w="500743"/>
                <a:gridCol w="500743"/>
                <a:gridCol w="500743"/>
                <a:gridCol w="500743"/>
                <a:gridCol w="500743"/>
                <a:gridCol w="500743"/>
                <a:gridCol w="500743"/>
                <a:gridCol w="500743"/>
                <a:gridCol w="500743"/>
                <a:gridCol w="500743"/>
                <a:gridCol w="500743"/>
                <a:gridCol w="500743"/>
                <a:gridCol w="500743"/>
                <a:gridCol w="500743"/>
                <a:gridCol w="500743"/>
                <a:gridCol w="500743"/>
              </a:tblGrid>
              <a:tr h="350520">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1800" dirty="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006610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7.3.2 </a:t>
            </a:r>
            <a:r>
              <a:rPr lang="zh-CN" altLang="en-US" sz="2400" b="1" dirty="0">
                <a:latin typeface="微软雅黑" panose="020B0503020204020204" pitchFamily="34" charset="-122"/>
                <a:ea typeface="微软雅黑" panose="020B0503020204020204" pitchFamily="34" charset="-122"/>
              </a:rPr>
              <a:t>手写数字识别</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 二</a:t>
            </a:r>
            <a:r>
              <a:rPr lang="zh-CN" altLang="en-US" sz="2400" dirty="0">
                <a:latin typeface="微软雅黑" panose="020B0503020204020204" pitchFamily="34" charset="-122"/>
                <a:ea typeface="微软雅黑" panose="020B0503020204020204" pitchFamily="34" charset="-122"/>
              </a:rPr>
              <a:t>维数组转换为一维数</a:t>
            </a:r>
            <a:r>
              <a:rPr lang="zh-CN" altLang="en-US" sz="2400" dirty="0" smtClean="0">
                <a:latin typeface="微软雅黑" panose="020B0503020204020204" pitchFamily="34" charset="-122"/>
                <a:ea typeface="微软雅黑" panose="020B0503020204020204" pitchFamily="34" charset="-122"/>
              </a:rPr>
              <a:t>组</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需要通过</a:t>
            </a:r>
            <a:r>
              <a:rPr lang="en-US" altLang="zh-CN" sz="2400" dirty="0">
                <a:latin typeface="微软雅黑" panose="020B0503020204020204" pitchFamily="34" charset="-122"/>
                <a:ea typeface="微软雅黑" panose="020B0503020204020204" pitchFamily="34" charset="-122"/>
              </a:rPr>
              <a:t>reshape(1, -1)</a:t>
            </a:r>
            <a:r>
              <a:rPr lang="zh-CN" altLang="en-US" sz="2400" dirty="0">
                <a:latin typeface="微软雅黑" panose="020B0503020204020204" pitchFamily="34" charset="-122"/>
                <a:ea typeface="微软雅黑" panose="020B0503020204020204" pitchFamily="34" charset="-122"/>
              </a:rPr>
              <a:t>方法将其转换成一行</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若</a:t>
            </a:r>
            <a:r>
              <a:rPr lang="en-US" altLang="zh-CN" sz="2400" dirty="0">
                <a:latin typeface="微软雅黑" panose="020B0503020204020204" pitchFamily="34" charset="-122"/>
                <a:ea typeface="微软雅黑" panose="020B0503020204020204" pitchFamily="34" charset="-122"/>
              </a:rPr>
              <a:t>reshape(-1,1)</a:t>
            </a:r>
            <a:r>
              <a:rPr lang="zh-CN" altLang="en-US" sz="2400" dirty="0">
                <a:latin typeface="微软雅黑" panose="020B0503020204020204" pitchFamily="34" charset="-122"/>
                <a:ea typeface="微软雅黑" panose="020B0503020204020204" pitchFamily="34" charset="-122"/>
              </a:rPr>
              <a:t>则转为一列），也即</a:t>
            </a:r>
            <a:r>
              <a:rPr lang="en-US" altLang="zh-CN" sz="2400" dirty="0">
                <a:latin typeface="微软雅黑" panose="020B0503020204020204" pitchFamily="34" charset="-122"/>
                <a:ea typeface="微软雅黑" panose="020B0503020204020204" pitchFamily="34" charset="-122"/>
              </a:rPr>
              <a:t>1*1024</a:t>
            </a:r>
            <a:r>
              <a:rPr lang="zh-CN" altLang="en-US" sz="2400" dirty="0">
                <a:latin typeface="微软雅黑" panose="020B0503020204020204" pitchFamily="34" charset="-122"/>
                <a:ea typeface="微软雅黑" panose="020B0503020204020204" pitchFamily="34" charset="-122"/>
              </a:rPr>
              <a:t>的一维数组，代码如下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打印出</a:t>
            </a:r>
            <a:r>
              <a:rPr lang="zh-CN" altLang="en-US" sz="2400" dirty="0" smtClean="0">
                <a:latin typeface="微软雅黑" panose="020B0503020204020204" pitchFamily="34" charset="-122"/>
                <a:ea typeface="微软雅黑" panose="020B0503020204020204" pitchFamily="34" charset="-122"/>
              </a:rPr>
              <a:t>的形状为：</a:t>
            </a:r>
            <a:r>
              <a:rPr lang="zh-CN" altLang="en-US" sz="2400"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rPr>
              <a:t>1 , 1024</a:t>
            </a:r>
            <a:r>
              <a:rPr lang="zh-CN" altLang="en-US" sz="2400" dirty="0" smtClean="0">
                <a:latin typeface="微软雅黑" panose="020B0503020204020204" pitchFamily="34" charset="-122"/>
                <a:ea typeface="微软雅黑" panose="020B0503020204020204" pitchFamily="34" charset="-122"/>
                <a:sym typeface="Wingdings" panose="05000000000000000000" pitchFamily="2" charset="2"/>
              </a:rPr>
              <a:t>）</a:t>
            </a:r>
            <a:endParaRPr lang="en-US" altLang="zh-CN" sz="2400"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664" y="3898421"/>
            <a:ext cx="3960672" cy="920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20194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1095829" y="1799772"/>
                <a:ext cx="10000342" cy="349422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7.3.2 </a:t>
                </a:r>
                <a:r>
                  <a:rPr lang="zh-CN" altLang="en-US" sz="2400" b="1" dirty="0">
                    <a:latin typeface="微软雅黑" panose="020B0503020204020204" pitchFamily="34" charset="-122"/>
                    <a:ea typeface="微软雅黑" panose="020B0503020204020204" pitchFamily="34" charset="-122"/>
                  </a:rPr>
                  <a:t>手写数字识别</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距离计算</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因此我们可以利用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近邻算法模型计算新样本与原始训练集中各个样本的欧氏距离，取新样本的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个近邻点，并以大多数近邻点所在的类别作为新样本的</a:t>
                </a:r>
                <a:r>
                  <a:rPr lang="zh-CN" altLang="en-US" sz="2400" dirty="0" smtClean="0">
                    <a:latin typeface="微软雅黑" panose="020B0503020204020204" pitchFamily="34" charset="-122"/>
                    <a:ea typeface="微软雅黑" panose="020B0503020204020204" pitchFamily="34" charset="-122"/>
                  </a:rPr>
                  <a:t>分</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d>
                        <m:dPr>
                          <m:begChr m:val="|"/>
                          <m:endChr m:val="|"/>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𝐴𝐵</m:t>
                          </m:r>
                        </m:e>
                      </m:d>
                      <m:r>
                        <a:rPr lang="en-US" altLang="zh-CN" sz="2400" b="0" i="1" smtClean="0">
                          <a:latin typeface="Cambria Math"/>
                          <a:ea typeface="微软雅黑" panose="020B0503020204020204" pitchFamily="34" charset="-122"/>
                        </a:rPr>
                        <m:t>=</m:t>
                      </m:r>
                      <m:rad>
                        <m:radPr>
                          <m:degHide m:val="on"/>
                          <m:ctrlPr>
                            <a:rPr lang="en-US" altLang="zh-CN" sz="2400" b="0" i="1" smtClean="0">
                              <a:latin typeface="Cambria Math"/>
                              <a:ea typeface="微软雅黑" panose="020B0503020204020204" pitchFamily="34" charset="-122"/>
                            </a:rPr>
                          </m:ctrlPr>
                        </m:radPr>
                        <m:deg/>
                        <m:e>
                          <m:sSup>
                            <m:sSupPr>
                              <m:ctrlPr>
                                <a:rPr lang="en-US" altLang="zh-CN" sz="2400" b="0" i="1" smtClean="0">
                                  <a:latin typeface="Cambria Math"/>
                                  <a:ea typeface="微软雅黑" panose="020B0503020204020204" pitchFamily="34" charset="-122"/>
                                </a:rPr>
                              </m:ctrlPr>
                            </m:sSupPr>
                            <m:e>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0−0</m:t>
                                  </m:r>
                                </m:e>
                              </m:d>
                            </m:e>
                            <m:sup>
                              <m:r>
                                <a:rPr lang="en-US" altLang="zh-CN" sz="2400" b="0" i="1" smtClean="0">
                                  <a:latin typeface="Cambria Math"/>
                                  <a:ea typeface="微软雅黑" panose="020B0503020204020204" pitchFamily="34" charset="-122"/>
                                </a:rPr>
                                <m:t>2</m:t>
                              </m:r>
                            </m:sup>
                          </m:sSup>
                          <m:r>
                            <a:rPr lang="en-US" altLang="zh-CN" sz="2400" b="0" i="1" smtClean="0">
                              <a:latin typeface="Cambria Math"/>
                              <a:ea typeface="微软雅黑" panose="020B0503020204020204" pitchFamily="34" charset="-122"/>
                            </a:rPr>
                            <m:t>+</m:t>
                          </m:r>
                          <m:sSup>
                            <m:sSupPr>
                              <m:ctrlPr>
                                <a:rPr lang="en-US" altLang="zh-CN" sz="2400" i="1">
                                  <a:latin typeface="Cambria Math"/>
                                  <a:ea typeface="微软雅黑" panose="020B0503020204020204" pitchFamily="34" charset="-122"/>
                                </a:rPr>
                              </m:ctrlPr>
                            </m:sSupPr>
                            <m:e>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0−0</m:t>
                                  </m:r>
                                </m:e>
                              </m:d>
                            </m:e>
                            <m:sup>
                              <m:r>
                                <a:rPr lang="en-US" altLang="zh-CN" sz="2400" i="1">
                                  <a:latin typeface="Cambria Math"/>
                                  <a:ea typeface="微软雅黑" panose="020B0503020204020204" pitchFamily="34" charset="-122"/>
                                </a:rPr>
                                <m:t>2</m:t>
                              </m:r>
                            </m:sup>
                          </m:sSup>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m:t>
                          </m:r>
                          <m:sSup>
                            <m:sSupPr>
                              <m:ctrlPr>
                                <a:rPr lang="en-US" altLang="zh-CN" sz="2400" i="1">
                                  <a:latin typeface="Cambria Math"/>
                                  <a:ea typeface="微软雅黑" panose="020B0503020204020204" pitchFamily="34" charset="-122"/>
                                </a:rPr>
                              </m:ctrlPr>
                            </m:sSupPr>
                            <m:e>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0−0</m:t>
                                  </m:r>
                                </m:e>
                              </m:d>
                            </m:e>
                            <m:sup>
                              <m:r>
                                <a:rPr lang="en-US" altLang="zh-CN" sz="2400" i="1">
                                  <a:latin typeface="Cambria Math"/>
                                  <a:ea typeface="微软雅黑" panose="020B0503020204020204" pitchFamily="34" charset="-122"/>
                                </a:rPr>
                                <m:t>2</m:t>
                              </m:r>
                            </m:sup>
                          </m:sSup>
                          <m:r>
                            <a:rPr lang="en-US" altLang="zh-CN" sz="2400" i="1">
                              <a:latin typeface="Cambria Math"/>
                              <a:ea typeface="微软雅黑" panose="020B0503020204020204" pitchFamily="34" charset="-122"/>
                            </a:rPr>
                            <m:t>+</m:t>
                          </m:r>
                          <m:sSup>
                            <m:sSupPr>
                              <m:ctrlPr>
                                <a:rPr lang="en-US" altLang="zh-CN" sz="2400" i="1">
                                  <a:latin typeface="Cambria Math"/>
                                  <a:ea typeface="微软雅黑" panose="020B0503020204020204" pitchFamily="34" charset="-122"/>
                                </a:rPr>
                              </m:ctrlPr>
                            </m:sSupPr>
                            <m:e>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1</m:t>
                                  </m:r>
                                </m:e>
                              </m:d>
                            </m:e>
                            <m:sup>
                              <m:r>
                                <a:rPr lang="en-US" altLang="zh-CN" sz="2400" i="1">
                                  <a:latin typeface="Cambria Math"/>
                                  <a:ea typeface="微软雅黑" panose="020B0503020204020204" pitchFamily="34" charset="-122"/>
                                </a:rPr>
                                <m:t>2</m:t>
                              </m:r>
                            </m:sup>
                          </m:sSup>
                        </m:e>
                      </m:rad>
                    </m:oMath>
                  </m:oMathPara>
                </a14:m>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𝐴𝐵</m:t>
                          </m:r>
                        </m:e>
                      </m:d>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1</m:t>
                      </m:r>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1095829" y="1799772"/>
                <a:ext cx="10000342" cy="3494226"/>
              </a:xfrm>
              <a:prstGeom prst="rect">
                <a:avLst/>
              </a:prstGeom>
              <a:blipFill rotWithShape="1">
                <a:blip r:embed="rId2"/>
                <a:stretch>
                  <a:fillRect l="-976" t="-13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638417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7.3.3 </a:t>
            </a:r>
            <a:r>
              <a:rPr lang="zh-CN" altLang="en-US" sz="2400" b="1" dirty="0">
                <a:latin typeface="微软雅黑" panose="020B0503020204020204" pitchFamily="34" charset="-122"/>
                <a:ea typeface="微软雅黑" panose="020B0503020204020204" pitchFamily="34" charset="-122"/>
              </a:rPr>
              <a:t>手写数字识别编程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的数据集为</a:t>
            </a:r>
            <a:r>
              <a:rPr lang="en-US" altLang="zh-CN" sz="2400" dirty="0">
                <a:latin typeface="微软雅黑" panose="020B0503020204020204" pitchFamily="34" charset="-122"/>
                <a:ea typeface="微软雅黑" panose="020B0503020204020204" pitchFamily="34" charset="-122"/>
              </a:rPr>
              <a:t>1934</a:t>
            </a:r>
            <a:r>
              <a:rPr lang="zh-CN" altLang="en-US" sz="2400" dirty="0">
                <a:latin typeface="微软雅黑" panose="020B0503020204020204" pitchFamily="34" charset="-122"/>
                <a:ea typeface="微软雅黑" panose="020B0503020204020204" pitchFamily="34" charset="-122"/>
              </a:rPr>
              <a:t>个处理好的手写数字</a:t>
            </a:r>
            <a:r>
              <a:rPr lang="en-US" altLang="zh-CN" sz="2400" dirty="0">
                <a:latin typeface="微软雅黑" panose="020B0503020204020204" pitchFamily="34" charset="-122"/>
                <a:ea typeface="微软雅黑" panose="020B0503020204020204" pitchFamily="34" charset="-122"/>
              </a:rPr>
              <a:t>0-9</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1x1024</a:t>
            </a:r>
            <a:r>
              <a:rPr lang="zh-CN" altLang="en-US" sz="2400" dirty="0">
                <a:latin typeface="微软雅黑" panose="020B0503020204020204" pitchFamily="34" charset="-122"/>
                <a:ea typeface="微软雅黑" panose="020B0503020204020204" pitchFamily="34" charset="-122"/>
              </a:rPr>
              <a:t>矩阵。如下图所示，其中每一行对应一个手写数字，第一列“对应数字”为对应的手写数字，其余每一列为该手写数字对应的</a:t>
            </a:r>
            <a:r>
              <a:rPr lang="en-US" altLang="zh-CN" sz="2400" dirty="0">
                <a:latin typeface="微软雅黑" panose="020B0503020204020204" pitchFamily="34" charset="-122"/>
                <a:ea typeface="微软雅黑" panose="020B0503020204020204" pitchFamily="34" charset="-122"/>
              </a:rPr>
              <a:t>1x1024</a:t>
            </a:r>
            <a:r>
              <a:rPr lang="zh-CN" altLang="en-US" sz="2400" dirty="0">
                <a:latin typeface="微软雅黑" panose="020B0503020204020204" pitchFamily="34" charset="-122"/>
                <a:ea typeface="微软雅黑" panose="020B0503020204020204" pitchFamily="34" charset="-122"/>
              </a:rPr>
              <a:t>矩阵中的每一个</a:t>
            </a:r>
            <a:r>
              <a:rPr lang="zh-CN" altLang="en-US" sz="2400" dirty="0" smtClean="0">
                <a:latin typeface="微软雅黑" panose="020B0503020204020204" pitchFamily="34" charset="-122"/>
                <a:ea typeface="微软雅黑" panose="020B0503020204020204" pitchFamily="34" charset="-122"/>
              </a:rPr>
              <a:t>数字</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13314" name="Picture 2" descr="https://uploader.shimo.im/f/KRN2dUF6FHgTZdgx.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2545" y="3369432"/>
            <a:ext cx="8286910" cy="3316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41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7.3.3 </a:t>
            </a:r>
            <a:r>
              <a:rPr lang="zh-CN" altLang="en-US" sz="2400" b="1" dirty="0">
                <a:latin typeface="微软雅黑" panose="020B0503020204020204" pitchFamily="34" charset="-122"/>
                <a:ea typeface="微软雅黑" panose="020B0503020204020204" pitchFamily="34" charset="-122"/>
              </a:rPr>
              <a:t>手写数字识别编程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首先通过</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库读取数据，代码如下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此时获取数据前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行如下所示：</a:t>
            </a:r>
            <a:endParaRPr lang="en-US" altLang="zh-CN" sz="2400" dirty="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4631" y="3000101"/>
            <a:ext cx="4122738" cy="755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4" name="Picture 4" descr="https://uploader.shimo.im/f/UMPUkBd0p14o5aB2.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650" y="4477428"/>
            <a:ext cx="8648700" cy="178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09790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7.3.3 </a:t>
            </a:r>
            <a:r>
              <a:rPr lang="zh-CN" altLang="en-US" sz="2400" b="1" dirty="0">
                <a:latin typeface="微软雅黑" panose="020B0503020204020204" pitchFamily="34" charset="-122"/>
                <a:ea typeface="微软雅黑" panose="020B0503020204020204" pitchFamily="34" charset="-122"/>
              </a:rPr>
              <a:t>手写数字识别编程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提取</a:t>
            </a:r>
            <a:r>
              <a:rPr lang="zh-CN" altLang="en-US" sz="2400" dirty="0">
                <a:latin typeface="微软雅黑" panose="020B0503020204020204" pitchFamily="34" charset="-122"/>
                <a:ea typeface="微软雅黑" panose="020B0503020204020204" pitchFamily="34" charset="-122"/>
              </a:rPr>
              <a:t>特征变量和目标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通过如下代码将特征变量和目标变量单独提取出来，代码如下：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这里所有样本的</a:t>
            </a:r>
            <a:r>
              <a:rPr lang="en-US" altLang="zh-CN" sz="2400" dirty="0">
                <a:latin typeface="微软雅黑" panose="020B0503020204020204" pitchFamily="34" charset="-122"/>
                <a:ea typeface="微软雅黑" panose="020B0503020204020204" pitchFamily="34" charset="-122"/>
              </a:rPr>
              <a:t>1x1024</a:t>
            </a:r>
            <a:r>
              <a:rPr lang="zh-CN" altLang="en-US" sz="2400" dirty="0">
                <a:latin typeface="微软雅黑" panose="020B0503020204020204" pitchFamily="34" charset="-122"/>
                <a:ea typeface="微软雅黑" panose="020B0503020204020204" pitchFamily="34" charset="-122"/>
              </a:rPr>
              <a:t>矩阵元素都由</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构成，所以不需要再归一化处理样本</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如果在其他场景下中出现数量级相差较大的特征变量，便还需要对数据</a:t>
            </a:r>
            <a:r>
              <a:rPr lang="zh-CN" altLang="en-US" sz="2400" dirty="0" smtClean="0">
                <a:latin typeface="微软雅黑" panose="020B0503020204020204" pitchFamily="34" charset="-122"/>
                <a:ea typeface="微软雅黑" panose="020B0503020204020204" pitchFamily="34" charset="-122"/>
              </a:rPr>
              <a:t>进行</a:t>
            </a:r>
            <a:r>
              <a:rPr lang="en-US" altLang="zh-CN" sz="2400" dirty="0" smtClean="0">
                <a:latin typeface="微软雅黑" panose="020B0503020204020204" pitchFamily="34" charset="-122"/>
                <a:ea typeface="微软雅黑" panose="020B0503020204020204" pitchFamily="34" charset="-122"/>
              </a:rPr>
              <a:t>7.2.2</a:t>
            </a:r>
            <a:r>
              <a:rPr lang="zh-CN" altLang="en-US" sz="2400" dirty="0" smtClean="0">
                <a:latin typeface="微软雅黑" panose="020B0503020204020204" pitchFamily="34" charset="-122"/>
                <a:ea typeface="微软雅黑" panose="020B0503020204020204" pitchFamily="34" charset="-122"/>
              </a:rPr>
              <a:t>学的归一化处理。</a:t>
            </a:r>
            <a:endParaRPr lang="en-US" altLang="zh-CN" sz="2400" dirty="0" smtClean="0">
              <a:latin typeface="微软雅黑" panose="020B0503020204020204" pitchFamily="34" charset="-122"/>
              <a:ea typeface="微软雅黑" panose="020B0503020204020204"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4740" y="3148013"/>
            <a:ext cx="3802520" cy="843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251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537029" y="2148114"/>
            <a:ext cx="7620000" cy="452431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7.1.1 K</a:t>
            </a:r>
            <a:r>
              <a:rPr lang="zh-CN" altLang="en-US" sz="2400" b="1" dirty="0">
                <a:latin typeface="微软雅黑" panose="020B0503020204020204" pitchFamily="34" charset="-122"/>
                <a:ea typeface="微软雅黑" panose="020B0503020204020204" pitchFamily="34" charset="-122"/>
              </a:rPr>
              <a:t>近邻算法的原理介绍</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右</a:t>
            </a:r>
            <a:r>
              <a:rPr lang="zh-CN" altLang="en-US" sz="2400" dirty="0" smtClean="0">
                <a:latin typeface="微软雅黑" panose="020B0503020204020204" pitchFamily="34" charset="-122"/>
                <a:ea typeface="微软雅黑" panose="020B0503020204020204" pitchFamily="34" charset="-122"/>
              </a:rPr>
              <a:t>图</a:t>
            </a:r>
            <a:r>
              <a:rPr lang="zh-CN" altLang="en-US" sz="2400" dirty="0">
                <a:latin typeface="微软雅黑" panose="020B0503020204020204" pitchFamily="34" charset="-122"/>
                <a:ea typeface="微软雅黑" panose="020B0503020204020204" pitchFamily="34" charset="-122"/>
              </a:rPr>
              <a:t>为例，假设五角星和三角形分别代表两类不同的电影，一类是爱情片，一类是动作片。此时加入一个新样本正方形，此时需要判断该电影的</a:t>
            </a:r>
            <a:r>
              <a:rPr lang="zh-CN" altLang="en-US" sz="2400" dirty="0" smtClean="0">
                <a:latin typeface="微软雅黑" panose="020B0503020204020204" pitchFamily="34" charset="-122"/>
                <a:ea typeface="微软雅黑" panose="020B0503020204020204" pitchFamily="34" charset="-122"/>
              </a:rPr>
              <a:t>类别：</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选择离</a:t>
            </a:r>
            <a:r>
              <a:rPr lang="zh-CN" altLang="en-US" sz="2400" dirty="0">
                <a:latin typeface="微软雅黑" panose="020B0503020204020204" pitchFamily="34" charset="-122"/>
                <a:ea typeface="微软雅黑" panose="020B0503020204020204" pitchFamily="34" charset="-122"/>
              </a:rPr>
              <a:t>新样本最近的</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个近邻点时</a:t>
            </a:r>
            <a:r>
              <a:rPr lang="en-US" altLang="zh-CN" sz="2400" dirty="0">
                <a:latin typeface="微软雅黑" panose="020B0503020204020204" pitchFamily="34" charset="-122"/>
                <a:ea typeface="微软雅黑" panose="020B0503020204020204" pitchFamily="34" charset="-122"/>
              </a:rPr>
              <a:t>(K=3)</a:t>
            </a:r>
            <a:r>
              <a:rPr lang="zh-CN" altLang="en-US" sz="2400" dirty="0">
                <a:latin typeface="微软雅黑" panose="020B0503020204020204" pitchFamily="34" charset="-122"/>
                <a:ea typeface="微软雅黑" panose="020B0503020204020204" pitchFamily="34" charset="-122"/>
              </a:rPr>
              <a:t>为判断依据时，这</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个点由</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个五角星和</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个三角形组成</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认为新样本属于三角形的类别，即新样本是一部动作</a:t>
            </a:r>
            <a:r>
              <a:rPr lang="zh-CN" altLang="en-US" sz="2400" dirty="0" smtClean="0">
                <a:latin typeface="微软雅黑" panose="020B0503020204020204" pitchFamily="34" charset="-122"/>
                <a:ea typeface="微软雅黑" panose="020B0503020204020204" pitchFamily="34" charset="-122"/>
              </a:rPr>
              <a:t>片。</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选择</a:t>
            </a:r>
            <a:r>
              <a:rPr lang="zh-CN" altLang="en-US" sz="2400" dirty="0">
                <a:latin typeface="微软雅黑" panose="020B0503020204020204" pitchFamily="34" charset="-122"/>
                <a:ea typeface="微软雅黑" panose="020B0503020204020204" pitchFamily="34" charset="-122"/>
              </a:rPr>
              <a:t>离新样本最近的</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个近邻点时</a:t>
            </a:r>
            <a:r>
              <a:rPr lang="en-US" altLang="zh-CN" sz="2400" dirty="0">
                <a:latin typeface="微软雅黑" panose="020B0503020204020204" pitchFamily="34" charset="-122"/>
                <a:ea typeface="微软雅黑" panose="020B0503020204020204" pitchFamily="34" charset="-122"/>
              </a:rPr>
              <a:t>(K=5)</a:t>
            </a:r>
            <a:r>
              <a:rPr lang="zh-CN" altLang="en-US" sz="2400" dirty="0">
                <a:latin typeface="微软雅黑" panose="020B0503020204020204" pitchFamily="34" charset="-122"/>
                <a:ea typeface="微软雅黑" panose="020B0503020204020204" pitchFamily="34" charset="-122"/>
              </a:rPr>
              <a:t>为判断依据时</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个点由</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个五角星和</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个三角形</a:t>
            </a:r>
            <a:r>
              <a:rPr lang="zh-CN" altLang="en-US" sz="2400" dirty="0" smtClean="0">
                <a:latin typeface="微软雅黑" panose="020B0503020204020204" pitchFamily="34" charset="-122"/>
                <a:ea typeface="微软雅黑" panose="020B0503020204020204" pitchFamily="34" charset="-122"/>
              </a:rPr>
              <a:t>组成，</a:t>
            </a:r>
            <a:r>
              <a:rPr lang="zh-CN" altLang="en-US" sz="2400" dirty="0">
                <a:latin typeface="微软雅黑" panose="020B0503020204020204" pitchFamily="34" charset="-122"/>
                <a:ea typeface="微软雅黑" panose="020B0503020204020204" pitchFamily="34" charset="-122"/>
              </a:rPr>
              <a:t>可以</a:t>
            </a:r>
            <a:r>
              <a:rPr lang="zh-CN" altLang="en-US" sz="2400" dirty="0" smtClean="0">
                <a:latin typeface="微软雅黑" panose="020B0503020204020204" pitchFamily="34" charset="-122"/>
                <a:ea typeface="微软雅黑" panose="020B0503020204020204" pitchFamily="34" charset="-122"/>
              </a:rPr>
              <a:t>认为</a:t>
            </a:r>
            <a:r>
              <a:rPr lang="zh-CN" altLang="en-US" sz="2400" dirty="0">
                <a:latin typeface="微软雅黑" panose="020B0503020204020204" pitchFamily="34" charset="-122"/>
                <a:ea typeface="微软雅黑" panose="020B0503020204020204" pitchFamily="34" charset="-122"/>
              </a:rPr>
              <a:t>新样本属于五角星的类别，即新样本是一部爱情片。</a:t>
            </a:r>
          </a:p>
        </p:txBody>
      </p:sp>
      <p:grpSp>
        <p:nvGrpSpPr>
          <p:cNvPr id="5" name="组合 4"/>
          <p:cNvGrpSpPr/>
          <p:nvPr/>
        </p:nvGrpSpPr>
        <p:grpSpPr>
          <a:xfrm>
            <a:off x="8335190" y="2409370"/>
            <a:ext cx="3327940" cy="3195411"/>
            <a:chOff x="8044904" y="2409370"/>
            <a:chExt cx="3327940" cy="3195411"/>
          </a:xfrm>
        </p:grpSpPr>
        <p:pic>
          <p:nvPicPr>
            <p:cNvPr id="1026" name="Picture 2" descr="https://uploader.shimo.im/f/FgXQmmhL3n06pofi.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4904" y="2409370"/>
              <a:ext cx="3327940" cy="3195411"/>
            </a:xfrm>
            <a:prstGeom prst="rect">
              <a:avLst/>
            </a:prstGeom>
            <a:noFill/>
            <a:extLst>
              <a:ext uri="{909E8E84-426E-40DD-AFC4-6F175D3DCCD1}">
                <a14:hiddenFill xmlns:a14="http://schemas.microsoft.com/office/drawing/2010/main">
                  <a:solidFill>
                    <a:srgbClr val="FFFFFF"/>
                  </a:solidFill>
                </a14:hiddenFill>
              </a:ext>
            </a:extLst>
          </p:spPr>
        </p:pic>
        <p:sp>
          <p:nvSpPr>
            <p:cNvPr id="3" name="椭圆 2"/>
            <p:cNvSpPr/>
            <p:nvPr/>
          </p:nvSpPr>
          <p:spPr>
            <a:xfrm>
              <a:off x="9280703" y="3541329"/>
              <a:ext cx="856342" cy="885371"/>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8984344" y="3265715"/>
              <a:ext cx="1465942" cy="1480144"/>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677933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7.3.3 </a:t>
            </a:r>
            <a:r>
              <a:rPr lang="zh-CN" altLang="en-US" sz="2400" b="1" dirty="0">
                <a:latin typeface="微软雅黑" panose="020B0503020204020204" pitchFamily="34" charset="-122"/>
                <a:ea typeface="微软雅黑" panose="020B0503020204020204" pitchFamily="34" charset="-122"/>
              </a:rPr>
              <a:t>手写数字识别编程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训练集和测试集</a:t>
            </a:r>
          </a:p>
          <a:p>
            <a:r>
              <a:rPr lang="zh-CN" altLang="en-US" sz="2400" dirty="0">
                <a:latin typeface="微软雅黑" panose="020B0503020204020204" pitchFamily="34" charset="-122"/>
                <a:ea typeface="微软雅黑" panose="020B0503020204020204" pitchFamily="34" charset="-122"/>
              </a:rPr>
              <a:t>通过和之前章节类似的代码划分训练集和测试集数据：</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771" y="3378997"/>
            <a:ext cx="6560457" cy="1142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7789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7.3.3 </a:t>
            </a:r>
            <a:r>
              <a:rPr lang="zh-CN" altLang="en-US" sz="2400" b="1" dirty="0">
                <a:latin typeface="微软雅黑" panose="020B0503020204020204" pitchFamily="34" charset="-122"/>
                <a:ea typeface="微软雅黑" panose="020B0503020204020204" pitchFamily="34" charset="-122"/>
              </a:rPr>
              <a:t>手写数字识别编程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搭建</a:t>
            </a:r>
          </a:p>
          <a:p>
            <a:r>
              <a:rPr lang="zh-CN" altLang="en-US" sz="2400" dirty="0">
                <a:latin typeface="微软雅黑" panose="020B0503020204020204" pitchFamily="34" charset="-122"/>
                <a:ea typeface="微软雅黑" panose="020B0503020204020204" pitchFamily="34" charset="-122"/>
              </a:rPr>
              <a:t>划分完训练集和测试集数据后，我们使用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近邻算法分类器进行模型搭建，代码如下：</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367" y="3765324"/>
            <a:ext cx="6269266" cy="10766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829779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7.3.3 </a:t>
            </a:r>
            <a:r>
              <a:rPr lang="zh-CN" altLang="en-US" sz="2400" b="1" dirty="0">
                <a:latin typeface="微软雅黑" panose="020B0503020204020204" pitchFamily="34" charset="-122"/>
                <a:ea typeface="微软雅黑" panose="020B0503020204020204" pitchFamily="34" charset="-122"/>
              </a:rPr>
              <a:t>手写数字识别编程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通过和之前章节类似的代码，我们可以将预测值和实际值进行对比</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将此时的</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打印输出如下：</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8372" y="3032757"/>
            <a:ext cx="3695256" cy="1495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2188569136"/>
              </p:ext>
            </p:extLst>
          </p:nvPr>
        </p:nvGraphicFramePr>
        <p:xfrm>
          <a:off x="4829629" y="4528456"/>
          <a:ext cx="5257800" cy="2103120"/>
        </p:xfrm>
        <a:graphic>
          <a:graphicData uri="http://schemas.openxmlformats.org/drawingml/2006/table">
            <a:tbl>
              <a:tblPr>
                <a:tableStyleId>{5940675A-B579-460E-94D1-54222C63F5DA}</a:tableStyleId>
              </a:tblPr>
              <a:tblGrid>
                <a:gridCol w="1752600"/>
                <a:gridCol w="1752600"/>
                <a:gridCol w="1752600"/>
              </a:tblGrid>
              <a:tr h="285750">
                <a:tc>
                  <a:txBody>
                    <a:bodyPr/>
                    <a:lstStyle/>
                    <a:p>
                      <a:endParaRPr lang="zh-CN" altLang="en-US" dirty="0">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zh-CN" altLang="en-US" dirty="0" smtClean="0">
                          <a:effectLst/>
                          <a:latin typeface="微软雅黑" panose="020B0503020204020204" pitchFamily="34" charset="-122"/>
                          <a:ea typeface="微软雅黑" panose="020B0503020204020204" pitchFamily="34" charset="-122"/>
                        </a:rPr>
                        <a:t>预测</a:t>
                      </a:r>
                      <a:r>
                        <a:rPr lang="zh-CN" altLang="en-US" dirty="0">
                          <a:effectLst/>
                          <a:latin typeface="微软雅黑" panose="020B0503020204020204" pitchFamily="34" charset="-122"/>
                          <a:ea typeface="微软雅黑" panose="020B0503020204020204" pitchFamily="34" charset="-122"/>
                        </a:rPr>
                        <a:t>值</a:t>
                      </a:r>
                    </a:p>
                  </a:txBody>
                  <a:tcPr marL="0" marR="0" marT="38100" marB="38100"/>
                </a:tc>
                <a:tc>
                  <a:txBody>
                    <a:bodyPr/>
                    <a:lstStyle/>
                    <a:p>
                      <a:pPr algn="ctr" fontAlgn="t"/>
                      <a:r>
                        <a:rPr lang="zh-CN" altLang="en-US" dirty="0">
                          <a:effectLst/>
                          <a:latin typeface="微软雅黑" panose="020B0503020204020204" pitchFamily="34" charset="-122"/>
                          <a:ea typeface="微软雅黑" panose="020B0503020204020204" pitchFamily="34" charset="-122"/>
                        </a:rPr>
                        <a:t>实际值</a:t>
                      </a:r>
                    </a:p>
                  </a:txBody>
                  <a:tcPr marL="0" marR="0" marT="38100" marB="38100"/>
                </a:tc>
              </a:tr>
              <a:tr h="285750">
                <a:tc>
                  <a:txBody>
                    <a:bodyPr/>
                    <a:lstStyle/>
                    <a:p>
                      <a:pPr algn="ctr" fontAlgn="t"/>
                      <a:r>
                        <a:rPr lang="en-US" altLang="zh-CN" dirty="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dirty="0">
                          <a:effectLst/>
                          <a:latin typeface="微软雅黑" panose="020B0503020204020204" pitchFamily="34" charset="-122"/>
                          <a:ea typeface="微软雅黑" panose="020B0503020204020204" pitchFamily="34" charset="-122"/>
                        </a:rPr>
                        <a:t>5</a:t>
                      </a:r>
                    </a:p>
                  </a:txBody>
                  <a:tcPr marL="0" marR="0" marT="38100" marB="38100"/>
                </a:tc>
                <a:tc>
                  <a:txBody>
                    <a:bodyPr/>
                    <a:lstStyle/>
                    <a:p>
                      <a:pPr algn="ctr" fontAlgn="t"/>
                      <a:r>
                        <a:rPr lang="en-US" altLang="zh-CN">
                          <a:effectLst/>
                          <a:latin typeface="微软雅黑" panose="020B0503020204020204" pitchFamily="34" charset="-122"/>
                          <a:ea typeface="微软雅黑" panose="020B0503020204020204" pitchFamily="34" charset="-122"/>
                        </a:rPr>
                        <a:t>5</a:t>
                      </a:r>
                    </a:p>
                  </a:txBody>
                  <a:tcPr marL="0" marR="0" marT="38100" marB="38100"/>
                </a:tc>
              </a:tr>
              <a:tr h="285750">
                <a:tc>
                  <a:txBody>
                    <a:bodyPr/>
                    <a:lstStyle/>
                    <a:p>
                      <a:pPr algn="ctr" fontAlgn="t"/>
                      <a:r>
                        <a:rPr lang="en-US" altLang="zh-CN">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dirty="0">
                          <a:effectLst/>
                          <a:latin typeface="微软雅黑" panose="020B0503020204020204" pitchFamily="34" charset="-122"/>
                          <a:ea typeface="微软雅黑" panose="020B0503020204020204" pitchFamily="34" charset="-122"/>
                        </a:rPr>
                        <a:t>3</a:t>
                      </a:r>
                    </a:p>
                  </a:txBody>
                  <a:tcPr marL="0" marR="0" marT="38100" marB="38100"/>
                </a:tc>
                <a:tc>
                  <a:txBody>
                    <a:bodyPr/>
                    <a:lstStyle/>
                    <a:p>
                      <a:pPr algn="ctr" fontAlgn="t"/>
                      <a:r>
                        <a:rPr lang="en-US" altLang="zh-CN">
                          <a:effectLst/>
                          <a:latin typeface="微软雅黑" panose="020B0503020204020204" pitchFamily="34" charset="-122"/>
                          <a:ea typeface="微软雅黑" panose="020B0503020204020204" pitchFamily="34" charset="-122"/>
                        </a:rPr>
                        <a:t>3</a:t>
                      </a:r>
                    </a:p>
                  </a:txBody>
                  <a:tcPr marL="0" marR="0" marT="38100" marB="38100"/>
                </a:tc>
              </a:tr>
              <a:tr h="266700">
                <a:tc>
                  <a:txBody>
                    <a:bodyPr/>
                    <a:lstStyle/>
                    <a:p>
                      <a:pPr algn="ctr" fontAlgn="t"/>
                      <a:r>
                        <a:rPr lang="en-US" altLang="zh-CN">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dirty="0">
                          <a:effectLst/>
                          <a:latin typeface="微软雅黑" panose="020B0503020204020204" pitchFamily="34" charset="-122"/>
                          <a:ea typeface="微软雅黑" panose="020B0503020204020204" pitchFamily="34" charset="-122"/>
                        </a:rPr>
                        <a:t>7</a:t>
                      </a:r>
                    </a:p>
                  </a:txBody>
                  <a:tcPr marL="0" marR="0" marT="38100" marB="38100"/>
                </a:tc>
                <a:tc>
                  <a:txBody>
                    <a:bodyPr/>
                    <a:lstStyle/>
                    <a:p>
                      <a:pPr algn="ctr" fontAlgn="t"/>
                      <a:r>
                        <a:rPr lang="en-US" altLang="zh-CN" dirty="0">
                          <a:effectLst/>
                          <a:latin typeface="微软雅黑" panose="020B0503020204020204" pitchFamily="34" charset="-122"/>
                          <a:ea typeface="微软雅黑" panose="020B0503020204020204" pitchFamily="34" charset="-122"/>
                        </a:rPr>
                        <a:t>7</a:t>
                      </a:r>
                    </a:p>
                  </a:txBody>
                  <a:tcPr marL="0" marR="0" marT="38100" marB="38100"/>
                </a:tc>
              </a:tr>
              <a:tr h="285750">
                <a:tc>
                  <a:txBody>
                    <a:bodyPr/>
                    <a:lstStyle/>
                    <a:p>
                      <a:pPr algn="ctr" fontAlgn="t"/>
                      <a:r>
                        <a:rPr lang="en-US" altLang="zh-CN">
                          <a:effectLst/>
                          <a:latin typeface="微软雅黑" panose="020B0503020204020204" pitchFamily="34" charset="-122"/>
                          <a:ea typeface="微软雅黑" panose="020B0503020204020204" pitchFamily="34" charset="-122"/>
                        </a:rPr>
                        <a:t>3</a:t>
                      </a:r>
                    </a:p>
                  </a:txBody>
                  <a:tcPr marL="0" marR="0" marT="38100" marB="38100"/>
                </a:tc>
                <a:tc>
                  <a:txBody>
                    <a:bodyPr/>
                    <a:lstStyle/>
                    <a:p>
                      <a:pPr algn="ctr" fontAlgn="t"/>
                      <a:r>
                        <a:rPr lang="en-US" altLang="zh-CN">
                          <a:effectLst/>
                          <a:latin typeface="微软雅黑" panose="020B0503020204020204" pitchFamily="34" charset="-122"/>
                          <a:ea typeface="微软雅黑" panose="020B0503020204020204" pitchFamily="34" charset="-122"/>
                        </a:rPr>
                        <a:t>8</a:t>
                      </a:r>
                    </a:p>
                  </a:txBody>
                  <a:tcPr marL="0" marR="0" marT="38100" marB="38100"/>
                </a:tc>
                <a:tc>
                  <a:txBody>
                    <a:bodyPr/>
                    <a:lstStyle/>
                    <a:p>
                      <a:pPr algn="ctr" fontAlgn="t"/>
                      <a:r>
                        <a:rPr lang="en-US" altLang="zh-CN" dirty="0">
                          <a:effectLst/>
                          <a:latin typeface="微软雅黑" panose="020B0503020204020204" pitchFamily="34" charset="-122"/>
                          <a:ea typeface="微软雅黑" panose="020B0503020204020204" pitchFamily="34" charset="-122"/>
                        </a:rPr>
                        <a:t>8</a:t>
                      </a:r>
                    </a:p>
                  </a:txBody>
                  <a:tcPr marL="0" marR="0" marT="38100" marB="38100"/>
                </a:tc>
              </a:tr>
              <a:tr h="285750">
                <a:tc>
                  <a:txBody>
                    <a:bodyPr/>
                    <a:lstStyle/>
                    <a:p>
                      <a:pPr algn="ctr" fontAlgn="t"/>
                      <a:r>
                        <a:rPr lang="en-US" altLang="zh-CN">
                          <a:effectLst/>
                          <a:latin typeface="微软雅黑" panose="020B0503020204020204" pitchFamily="34" charset="-122"/>
                          <a:ea typeface="微软雅黑" panose="020B0503020204020204" pitchFamily="34" charset="-122"/>
                        </a:rPr>
                        <a:t>4</a:t>
                      </a:r>
                    </a:p>
                  </a:txBody>
                  <a:tcPr marL="0" marR="0" marT="38100" marB="38100"/>
                </a:tc>
                <a:tc>
                  <a:txBody>
                    <a:bodyPr/>
                    <a:lstStyle/>
                    <a:p>
                      <a:pPr algn="ctr" fontAlgn="t"/>
                      <a:r>
                        <a:rPr lang="en-US" altLang="zh-CN">
                          <a:effectLst/>
                          <a:latin typeface="微软雅黑" panose="020B0503020204020204" pitchFamily="34" charset="-122"/>
                          <a:ea typeface="微软雅黑" panose="020B0503020204020204" pitchFamily="34" charset="-122"/>
                        </a:rPr>
                        <a:t>9</a:t>
                      </a:r>
                    </a:p>
                  </a:txBody>
                  <a:tcPr marL="0" marR="0" marT="38100" marB="38100"/>
                </a:tc>
                <a:tc>
                  <a:txBody>
                    <a:bodyPr/>
                    <a:lstStyle/>
                    <a:p>
                      <a:pPr algn="ctr" fontAlgn="t"/>
                      <a:r>
                        <a:rPr lang="en-US" altLang="zh-CN" dirty="0">
                          <a:effectLst/>
                          <a:latin typeface="微软雅黑" panose="020B0503020204020204" pitchFamily="34" charset="-122"/>
                          <a:ea typeface="微软雅黑" panose="020B0503020204020204" pitchFamily="34" charset="-122"/>
                        </a:rPr>
                        <a:t>9</a:t>
                      </a:r>
                    </a:p>
                  </a:txBody>
                  <a:tcPr marL="0" marR="0" marT="38100" marB="38100"/>
                </a:tc>
              </a:tr>
            </a:tbl>
          </a:graphicData>
        </a:graphic>
      </p:graphicFrame>
    </p:spTree>
    <p:extLst>
      <p:ext uri="{BB962C8B-B14F-4D97-AF65-F5344CB8AC3E}">
        <p14:creationId xmlns:p14="http://schemas.microsoft.com/office/powerpoint/2010/main" val="4161441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7.3.3 </a:t>
            </a:r>
            <a:r>
              <a:rPr lang="zh-CN" altLang="en-US" sz="2400" b="1" dirty="0">
                <a:latin typeface="微软雅黑" panose="020B0503020204020204" pitchFamily="34" charset="-122"/>
                <a:ea typeface="微软雅黑" panose="020B0503020204020204" pitchFamily="34" charset="-122"/>
              </a:rPr>
              <a:t>手写数字识别编程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通过如下代码可以查看所有测试集的预测准确度</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除了用</a:t>
            </a:r>
            <a:r>
              <a:rPr lang="en-US" altLang="zh-CN" sz="2400" dirty="0" err="1">
                <a:latin typeface="微软雅黑" panose="020B0503020204020204" pitchFamily="34" charset="-122"/>
                <a:ea typeface="微软雅黑" panose="020B0503020204020204" pitchFamily="34" charset="-122"/>
              </a:rPr>
              <a:t>accuracy_score</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函数来获取模型评分外，其实</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近邻分类器自带模型评分功能，代码如下：</a:t>
            </a: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9512" y="3047041"/>
            <a:ext cx="5172975" cy="842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5097" y="4846760"/>
            <a:ext cx="3921805" cy="5443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36670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62035" y="555341"/>
            <a:ext cx="10467930"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7.3 </a:t>
            </a:r>
            <a:r>
              <a:rPr lang="zh-CN" altLang="en-US" sz="5400" b="1" dirty="0">
                <a:latin typeface="微软雅黑" panose="020B0503020204020204" pitchFamily="34" charset="-122"/>
                <a:ea typeface="微软雅黑" panose="020B0503020204020204" pitchFamily="34" charset="-122"/>
              </a:rPr>
              <a:t>案例实战 </a:t>
            </a:r>
            <a:r>
              <a:rPr lang="en-US" altLang="zh-CN" sz="5400" b="1" dirty="0">
                <a:latin typeface="微软雅黑" panose="020B0503020204020204" pitchFamily="34" charset="-122"/>
                <a:ea typeface="微软雅黑" panose="020B0503020204020204" pitchFamily="34" charset="-122"/>
              </a:rPr>
              <a:t>- </a:t>
            </a:r>
            <a:r>
              <a:rPr lang="zh-CN" altLang="en-US" sz="5400" b="1" dirty="0">
                <a:latin typeface="微软雅黑" panose="020B0503020204020204" pitchFamily="34" charset="-122"/>
                <a:ea typeface="微软雅黑" panose="020B0503020204020204" pitchFamily="34" charset="-122"/>
              </a:rPr>
              <a:t>手写数字识别模型</a:t>
            </a:r>
            <a:endParaRPr lang="zh-CN" altLang="en-US" sz="54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1799772"/>
            <a:ext cx="10000342" cy="193899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7.3.3 </a:t>
            </a:r>
            <a:r>
              <a:rPr lang="zh-CN" altLang="en-US" sz="2400" b="1" dirty="0">
                <a:latin typeface="微软雅黑" panose="020B0503020204020204" pitchFamily="34" charset="-122"/>
                <a:ea typeface="微软雅黑" panose="020B0503020204020204" pitchFamily="34" charset="-122"/>
              </a:rPr>
              <a:t>手写数字识别编程</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如果想进行参数调优，如上面采取的参数</a:t>
            </a:r>
            <a:r>
              <a:rPr lang="en-US" altLang="zh-CN" sz="2400" dirty="0" err="1">
                <a:latin typeface="微软雅黑" panose="020B0503020204020204" pitchFamily="34" charset="-122"/>
                <a:ea typeface="微软雅黑" panose="020B0503020204020204" pitchFamily="34" charset="-122"/>
              </a:rPr>
              <a:t>n_neighbors</a:t>
            </a:r>
            <a:r>
              <a:rPr lang="zh-CN" altLang="en-US" sz="2400" dirty="0">
                <a:latin typeface="微软雅黑" panose="020B0503020204020204" pitchFamily="34" charset="-122"/>
                <a:ea typeface="微软雅黑" panose="020B0503020204020204" pitchFamily="34" charset="-122"/>
              </a:rPr>
              <a:t>为默认值</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，如果想看换成别的数是否更优，可以模仿之前讲解决策树模型时候的交叉验证和网格搜索来进行参数调优，代码如下：</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5920" y="4029049"/>
            <a:ext cx="7300159" cy="18056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6895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95829" y="2148114"/>
                <a:ext cx="10000342" cy="2386231"/>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7.1.1 K</a:t>
                </a:r>
                <a:r>
                  <a:rPr lang="zh-CN" altLang="en-US" sz="2400" b="1" dirty="0">
                    <a:latin typeface="微软雅黑" panose="020B0503020204020204" pitchFamily="34" charset="-122"/>
                    <a:ea typeface="微软雅黑" panose="020B0503020204020204" pitchFamily="34" charset="-122"/>
                  </a:rPr>
                  <a:t>近邻算法的原理介绍</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实际应用中，数据的特征通常有</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个，此时可将该距离公式推广到</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维空间，如</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维向量空间下</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点坐标为</a:t>
                </a:r>
                <a:r>
                  <a:rPr lang="en-US" altLang="zh-CN" sz="2400" dirty="0" smtClean="0">
                    <a:latin typeface="微软雅黑" panose="020B0503020204020204" pitchFamily="34" charset="-122"/>
                    <a:ea typeface="微软雅黑" panose="020B0503020204020204" pitchFamily="34" charset="-122"/>
                  </a:rPr>
                  <a:t>(A1,A2,A3,...An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点坐标为</a:t>
                </a:r>
                <a:r>
                  <a:rPr lang="en-US" altLang="zh-CN" sz="2400" dirty="0" smtClean="0">
                    <a:latin typeface="微软雅黑" panose="020B0503020204020204" pitchFamily="34" charset="-122"/>
                    <a:ea typeface="微软雅黑" panose="020B0503020204020204" pitchFamily="34" charset="-122"/>
                  </a:rPr>
                  <a:t>(B1,B2,B3,...,</a:t>
                </a:r>
                <a:r>
                  <a:rPr lang="en-US" altLang="zh-CN" sz="2400" dirty="0" err="1" smtClean="0">
                    <a:latin typeface="微软雅黑" panose="020B0503020204020204" pitchFamily="34" charset="-122"/>
                    <a:ea typeface="微软雅黑" panose="020B0503020204020204" pitchFamily="34" charset="-122"/>
                  </a:rPr>
                  <a:t>Bn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，那么</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两点间的欧氏距离为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d>
                        <m:dPr>
                          <m:begChr m:val="|"/>
                          <m:endChr m:val="|"/>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𝐴𝐵</m:t>
                          </m:r>
                        </m:e>
                      </m:d>
                      <m:r>
                        <a:rPr lang="en-US" altLang="zh-CN" sz="2400" b="0" i="1" smtClean="0">
                          <a:latin typeface="Cambria Math"/>
                          <a:ea typeface="微软雅黑" panose="020B0503020204020204" pitchFamily="34" charset="-122"/>
                        </a:rPr>
                        <m:t>=</m:t>
                      </m:r>
                      <m:rad>
                        <m:radPr>
                          <m:degHide m:val="on"/>
                          <m:ctrlPr>
                            <a:rPr lang="en-US" altLang="zh-CN" sz="2400" b="0" i="1" smtClean="0">
                              <a:latin typeface="Cambria Math"/>
                              <a:ea typeface="微软雅黑" panose="020B0503020204020204" pitchFamily="34" charset="-122"/>
                            </a:rPr>
                          </m:ctrlPr>
                        </m:radPr>
                        <m:deg/>
                        <m:e>
                          <m:sSup>
                            <m:sSupPr>
                              <m:ctrlPr>
                                <a:rPr lang="en-US" altLang="zh-CN" sz="2400" b="0" i="1" smtClean="0">
                                  <a:latin typeface="Cambria Math"/>
                                  <a:ea typeface="微软雅黑" panose="020B0503020204020204" pitchFamily="34" charset="-122"/>
                                </a:rPr>
                              </m:ctrlPr>
                            </m:sSupPr>
                            <m:e>
                              <m:d>
                                <m:dPr>
                                  <m:ctrlPr>
                                    <a:rPr lang="en-US" altLang="zh-CN" sz="2400" b="0" i="1" smtClean="0">
                                      <a:latin typeface="Cambria Math"/>
                                      <a:ea typeface="微软雅黑" panose="020B0503020204020204" pitchFamily="34" charset="-122"/>
                                    </a:rPr>
                                  </m:ctrlPr>
                                </m:dPr>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𝐴</m:t>
                                      </m:r>
                                    </m:e>
                                    <m:sub>
                                      <m:r>
                                        <a:rPr lang="en-US" altLang="zh-CN" sz="2400" b="0" i="1" smtClean="0">
                                          <a:latin typeface="Cambria Math"/>
                                          <a:ea typeface="微软雅黑" panose="020B0503020204020204" pitchFamily="34" charset="-122"/>
                                        </a:rPr>
                                        <m:t>1</m:t>
                                      </m:r>
                                    </m:sub>
                                  </m:sSub>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𝐵</m:t>
                                      </m:r>
                                    </m:e>
                                    <m:sub>
                                      <m:r>
                                        <a:rPr lang="en-US" altLang="zh-CN" sz="2400" b="0" i="1" smtClean="0">
                                          <a:latin typeface="Cambria Math"/>
                                          <a:ea typeface="微软雅黑" panose="020B0503020204020204" pitchFamily="34" charset="-122"/>
                                        </a:rPr>
                                        <m:t>1</m:t>
                                      </m:r>
                                    </m:sub>
                                  </m:sSub>
                                </m:e>
                              </m:d>
                            </m:e>
                            <m:sup>
                              <m:r>
                                <a:rPr lang="en-US" altLang="zh-CN" sz="2400" b="0" i="1" smtClean="0">
                                  <a:latin typeface="Cambria Math"/>
                                  <a:ea typeface="微软雅黑" panose="020B0503020204020204" pitchFamily="34" charset="-122"/>
                                </a:rPr>
                                <m:t>2</m:t>
                              </m:r>
                            </m:sup>
                          </m:sSup>
                          <m:r>
                            <a:rPr lang="en-US" altLang="zh-CN" sz="2400" b="0" i="1" smtClean="0">
                              <a:latin typeface="Cambria Math"/>
                              <a:ea typeface="微软雅黑" panose="020B0503020204020204" pitchFamily="34" charset="-122"/>
                            </a:rPr>
                            <m:t>+</m:t>
                          </m:r>
                          <m:sSup>
                            <m:sSupPr>
                              <m:ctrlPr>
                                <a:rPr lang="en-US" altLang="zh-CN" sz="2400" i="1">
                                  <a:latin typeface="Cambria Math"/>
                                  <a:ea typeface="微软雅黑" panose="020B0503020204020204" pitchFamily="34" charset="-122"/>
                                </a:rPr>
                              </m:ctrlPr>
                            </m:sSupPr>
                            <m:e>
                              <m:d>
                                <m:dPr>
                                  <m:ctrlPr>
                                    <a:rPr lang="en-US" altLang="zh-CN" sz="2400" i="1">
                                      <a:latin typeface="Cambria Math"/>
                                      <a:ea typeface="微软雅黑" panose="020B0503020204020204" pitchFamily="34" charset="-122"/>
                                    </a:rPr>
                                  </m:ctrlPr>
                                </m:dPr>
                                <m:e>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𝐴</m:t>
                                      </m:r>
                                    </m:e>
                                    <m:sub>
                                      <m:r>
                                        <a:rPr lang="en-US" altLang="zh-CN" sz="2400" b="0" i="1" smtClean="0">
                                          <a:latin typeface="Cambria Math"/>
                                          <a:ea typeface="微软雅黑" panose="020B0503020204020204" pitchFamily="34" charset="-122"/>
                                        </a:rPr>
                                        <m:t>2</m:t>
                                      </m:r>
                                    </m:sub>
                                  </m:sSub>
                                  <m:r>
                                    <a:rPr lang="en-US" altLang="zh-CN" sz="2400" b="0" i="1" smtClean="0">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𝐵</m:t>
                                      </m:r>
                                    </m:e>
                                    <m:sub>
                                      <m:r>
                                        <a:rPr lang="en-US" altLang="zh-CN" sz="2400" b="0" i="1" smtClean="0">
                                          <a:latin typeface="Cambria Math"/>
                                          <a:ea typeface="微软雅黑" panose="020B0503020204020204" pitchFamily="34" charset="-122"/>
                                        </a:rPr>
                                        <m:t>2</m:t>
                                      </m:r>
                                    </m:sub>
                                  </m:sSub>
                                </m:e>
                              </m:d>
                            </m:e>
                            <m:sup>
                              <m:r>
                                <a:rPr lang="en-US" altLang="zh-CN" sz="2400" i="1">
                                  <a:latin typeface="Cambria Math"/>
                                  <a:ea typeface="微软雅黑" panose="020B0503020204020204" pitchFamily="34" charset="-122"/>
                                </a:rPr>
                                <m:t>2</m:t>
                              </m:r>
                            </m:sup>
                          </m:sSup>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m:t>
                          </m:r>
                          <m:sSup>
                            <m:sSupPr>
                              <m:ctrlPr>
                                <a:rPr lang="en-US" altLang="zh-CN" sz="2400" i="1">
                                  <a:latin typeface="Cambria Math"/>
                                  <a:ea typeface="微软雅黑" panose="020B0503020204020204" pitchFamily="34" charset="-122"/>
                                </a:rPr>
                              </m:ctrlPr>
                            </m:sSupPr>
                            <m:e>
                              <m:d>
                                <m:dPr>
                                  <m:ctrlPr>
                                    <a:rPr lang="en-US" altLang="zh-CN" sz="2400" i="1">
                                      <a:latin typeface="Cambria Math"/>
                                      <a:ea typeface="微软雅黑" panose="020B0503020204020204" pitchFamily="34" charset="-122"/>
                                    </a:rPr>
                                  </m:ctrlPr>
                                </m:dPr>
                                <m:e>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𝐴</m:t>
                                      </m:r>
                                    </m:e>
                                    <m:sub>
                                      <m:r>
                                        <a:rPr lang="en-US" altLang="zh-CN" sz="2400" b="0" i="1" smtClean="0">
                                          <a:latin typeface="Cambria Math"/>
                                          <a:ea typeface="微软雅黑" panose="020B0503020204020204" pitchFamily="34" charset="-122"/>
                                        </a:rPr>
                                        <m:t>𝑛</m:t>
                                      </m:r>
                                    </m:sub>
                                  </m:sSub>
                                  <m:r>
                                    <a:rPr lang="en-US" altLang="zh-CN" sz="2400" b="0" i="1" smtClean="0">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𝐵</m:t>
                                      </m:r>
                                    </m:e>
                                    <m:sub>
                                      <m:r>
                                        <a:rPr lang="en-US" altLang="zh-CN" sz="2400" b="0" i="1" smtClean="0">
                                          <a:latin typeface="Cambria Math"/>
                                          <a:ea typeface="微软雅黑" panose="020B0503020204020204" pitchFamily="34" charset="-122"/>
                                        </a:rPr>
                                        <m:t>𝑛</m:t>
                                      </m:r>
                                    </m:sub>
                                  </m:sSub>
                                </m:e>
                              </m:d>
                            </m:e>
                            <m:sup>
                              <m:r>
                                <a:rPr lang="en-US" altLang="zh-CN" sz="2400" i="1">
                                  <a:latin typeface="Cambria Math"/>
                                  <a:ea typeface="微软雅黑" panose="020B0503020204020204" pitchFamily="34" charset="-122"/>
                                </a:rPr>
                                <m:t>2</m:t>
                              </m:r>
                            </m:sup>
                          </m:sSup>
                        </m:e>
                      </m:rad>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95829" y="2148114"/>
                <a:ext cx="10000342" cy="2386231"/>
              </a:xfrm>
              <a:prstGeom prst="rect">
                <a:avLst/>
              </a:prstGeom>
              <a:blipFill rotWithShape="1">
                <a:blip r:embed="rId2"/>
                <a:stretch>
                  <a:fillRect l="-976" t="-20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61181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先用一个简单的数学案例讲解下</a:t>
            </a:r>
            <a:r>
              <a:rPr lang="en-US" altLang="zh-CN" sz="2400" dirty="0" err="1">
                <a:latin typeface="微软雅黑" panose="020B0503020204020204" pitchFamily="34" charset="-122"/>
                <a:ea typeface="微软雅黑" panose="020B0503020204020204" pitchFamily="34" charset="-122"/>
              </a:rPr>
              <a:t>kNN</a:t>
            </a:r>
            <a:r>
              <a:rPr lang="zh-CN" altLang="en-US" sz="2400" dirty="0">
                <a:latin typeface="微软雅黑" panose="020B0503020204020204" pitchFamily="34" charset="-122"/>
                <a:ea typeface="微软雅黑" panose="020B0503020204020204" pitchFamily="34" charset="-122"/>
              </a:rPr>
              <a:t>算法的</a:t>
            </a:r>
            <a:r>
              <a:rPr lang="zh-CN" altLang="en-US" sz="2400" dirty="0" smtClean="0">
                <a:latin typeface="微软雅黑" panose="020B0503020204020204" pitchFamily="34" charset="-122"/>
                <a:ea typeface="微软雅黑" panose="020B0503020204020204" pitchFamily="34" charset="-122"/>
              </a:rPr>
              <a:t>步骤</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以一个简单的例子来讲解一下</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近邻算法的基本原理：如何判断葡萄酒的种类。为方便演示，我们只选取了</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个特征变量来对葡萄酒进行分类，实际生活中，用来评判葡萄酒的指标要多得多</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此处</a:t>
            </a:r>
            <a:r>
              <a:rPr lang="zh-CN" altLang="en-US" sz="2400" dirty="0">
                <a:latin typeface="微软雅黑" panose="020B0503020204020204" pitchFamily="34" charset="-122"/>
                <a:ea typeface="微软雅黑" panose="020B0503020204020204" pitchFamily="34" charset="-122"/>
              </a:rPr>
              <a:t>假设可以根据酒精含量和苹果酸含量将葡萄酒分为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类。</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52098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如下表所示，为方便演示，该数据集只有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个原始样本数据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320" y="2740025"/>
            <a:ext cx="3811360" cy="832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691782829"/>
              </p:ext>
            </p:extLst>
          </p:nvPr>
        </p:nvGraphicFramePr>
        <p:xfrm>
          <a:off x="2233386" y="4253238"/>
          <a:ext cx="7725228" cy="2103120"/>
        </p:xfrm>
        <a:graphic>
          <a:graphicData uri="http://schemas.openxmlformats.org/drawingml/2006/table">
            <a:tbl>
              <a:tblPr>
                <a:tableStyleId>{5940675A-B579-460E-94D1-54222C63F5DA}</a:tableStyleId>
              </a:tblPr>
              <a:tblGrid>
                <a:gridCol w="1931307"/>
                <a:gridCol w="1931307"/>
                <a:gridCol w="1931307"/>
                <a:gridCol w="1931307"/>
              </a:tblGrid>
              <a:tr h="285750">
                <a:tc>
                  <a:txBody>
                    <a:bodyPr/>
                    <a:lstStyle/>
                    <a:p>
                      <a:pPr algn="ctr" fontAlgn="ctr"/>
                      <a:r>
                        <a:rPr lang="zh-CN" altLang="en-US" dirty="0">
                          <a:effectLst/>
                          <a:latin typeface="微软雅黑" panose="020B0503020204020204" pitchFamily="34" charset="-122"/>
                          <a:ea typeface="微软雅黑" panose="020B0503020204020204" pitchFamily="34" charset="-122"/>
                        </a:rPr>
                        <a:t>原始样本</a:t>
                      </a:r>
                    </a:p>
                  </a:txBody>
                  <a:tcPr marL="0" marR="0" marT="38100" marB="38100" anchor="ctr"/>
                </a:tc>
                <a:tc>
                  <a:txBody>
                    <a:bodyPr/>
                    <a:lstStyle/>
                    <a:p>
                      <a:pPr algn="ctr" fontAlgn="ctr"/>
                      <a:r>
                        <a:rPr lang="zh-CN" altLang="en-US">
                          <a:effectLst/>
                          <a:latin typeface="微软雅黑" panose="020B0503020204020204" pitchFamily="34" charset="-122"/>
                          <a:ea typeface="微软雅黑" panose="020B0503020204020204" pitchFamily="34" charset="-122"/>
                        </a:rPr>
                        <a:t>酒精含量</a:t>
                      </a:r>
                      <a:r>
                        <a:rPr lang="en-US" altLang="zh-CN">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a:effectLst/>
                          <a:latin typeface="微软雅黑" panose="020B0503020204020204" pitchFamily="34" charset="-122"/>
                          <a:ea typeface="微软雅黑" panose="020B0503020204020204" pitchFamily="34" charset="-122"/>
                        </a:rPr>
                        <a:t>苹果酸含量</a:t>
                      </a:r>
                      <a:r>
                        <a:rPr lang="en-US" altLang="zh-CN">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a:effectLst/>
                          <a:latin typeface="微软雅黑" panose="020B0503020204020204" pitchFamily="34" charset="-122"/>
                          <a:ea typeface="微软雅黑" panose="020B0503020204020204" pitchFamily="34" charset="-122"/>
                        </a:rPr>
                        <a:t>分类</a:t>
                      </a:r>
                    </a:p>
                  </a:txBody>
                  <a:tcPr marL="0" marR="0" marT="38100" marB="38100" anchor="ctr"/>
                </a:tc>
              </a:tr>
              <a:tr h="285750">
                <a:tc>
                  <a:txBody>
                    <a:bodyPr/>
                    <a:lstStyle/>
                    <a:p>
                      <a:pPr algn="ctr" fontAlgn="ctr"/>
                      <a:r>
                        <a:rPr lang="zh-CN" altLang="en-US">
                          <a:effectLst/>
                          <a:latin typeface="微软雅黑" panose="020B0503020204020204" pitchFamily="34" charset="-122"/>
                          <a:ea typeface="微软雅黑" panose="020B0503020204020204" pitchFamily="34" charset="-122"/>
                        </a:rPr>
                        <a:t>样本</a:t>
                      </a:r>
                      <a:r>
                        <a:rPr lang="en-US" altLang="zh-CN">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zh-CN" altLang="en-US">
                          <a:effectLst/>
                          <a:latin typeface="微软雅黑" panose="020B0503020204020204" pitchFamily="34" charset="-122"/>
                          <a:ea typeface="微软雅黑" panose="020B0503020204020204" pitchFamily="34" charset="-122"/>
                        </a:rPr>
                        <a:t>样本</a:t>
                      </a:r>
                      <a:r>
                        <a:rPr lang="en-US" altLang="zh-CN">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6</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zh-CN" altLang="en-US">
                          <a:effectLst/>
                          <a:latin typeface="微软雅黑" panose="020B0503020204020204" pitchFamily="34" charset="-122"/>
                          <a:ea typeface="微软雅黑" panose="020B0503020204020204" pitchFamily="34" charset="-122"/>
                        </a:rPr>
                        <a:t>样本</a:t>
                      </a:r>
                      <a:r>
                        <a:rPr lang="en-US" altLang="zh-CN">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dirty="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zh-CN" altLang="en-US">
                          <a:effectLst/>
                          <a:latin typeface="微软雅黑" panose="020B0503020204020204" pitchFamily="34" charset="-122"/>
                          <a:ea typeface="微软雅黑" panose="020B0503020204020204" pitchFamily="34" charset="-122"/>
                        </a:rPr>
                        <a:t>样本</a:t>
                      </a:r>
                      <a:r>
                        <a:rPr lang="en-US" altLang="zh-CN">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8</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zh-CN" altLang="en-US">
                          <a:effectLst/>
                          <a:latin typeface="微软雅黑" panose="020B0503020204020204" pitchFamily="34" charset="-122"/>
                          <a:ea typeface="微软雅黑" panose="020B0503020204020204" pitchFamily="34" charset="-122"/>
                        </a:rPr>
                        <a:t>样本</a:t>
                      </a:r>
                      <a:r>
                        <a:rPr lang="en-US" altLang="zh-CN">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10</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dirty="0">
                          <a:effectLst/>
                          <a:latin typeface="微软雅黑" panose="020B0503020204020204" pitchFamily="34" charset="-122"/>
                          <a:ea typeface="微软雅黑" panose="020B0503020204020204" pitchFamily="34" charset="-122"/>
                        </a:rPr>
                        <a:t>1</a:t>
                      </a:r>
                    </a:p>
                  </a:txBody>
                  <a:tcPr marL="0" marR="0" marT="38100" marB="38100" anchor="ctr"/>
                </a:tc>
              </a:tr>
            </a:tbl>
          </a:graphicData>
        </a:graphic>
      </p:graphicFrame>
    </p:spTree>
    <p:extLst>
      <p:ext uri="{BB962C8B-B14F-4D97-AF65-F5344CB8AC3E}">
        <p14:creationId xmlns:p14="http://schemas.microsoft.com/office/powerpoint/2010/main" val="3860459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1095829" y="2148114"/>
            <a:ext cx="10000342"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现在需要使用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近邻算法对一个新样本进行分类，该新样本的特征数据如下所示，那么这个新样本是属于葡萄酒</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呢，还是属于葡萄酒</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呢？</a:t>
            </a:r>
            <a:endParaRPr lang="en-US" altLang="zh-CN"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528273197"/>
              </p:ext>
            </p:extLst>
          </p:nvPr>
        </p:nvGraphicFramePr>
        <p:xfrm>
          <a:off x="2233386" y="4253238"/>
          <a:ext cx="7725228" cy="883920"/>
        </p:xfrm>
        <a:graphic>
          <a:graphicData uri="http://schemas.openxmlformats.org/drawingml/2006/table">
            <a:tbl>
              <a:tblPr>
                <a:tableStyleId>{5940675A-B579-460E-94D1-54222C63F5DA}</a:tableStyleId>
              </a:tblPr>
              <a:tblGrid>
                <a:gridCol w="1612900"/>
                <a:gridCol w="2075543"/>
                <a:gridCol w="2235200"/>
                <a:gridCol w="1801585"/>
              </a:tblGrid>
              <a:tr h="285750">
                <a:tc>
                  <a:txBody>
                    <a:bodyPr/>
                    <a:lstStyle/>
                    <a:p>
                      <a:pPr algn="ctr" fontAlgn="ct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酒精含量</a:t>
                      </a:r>
                      <a:r>
                        <a:rPr lang="en-US" altLang="zh-CN" sz="2400">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苹果酸含量</a:t>
                      </a:r>
                      <a:r>
                        <a:rPr lang="en-US" altLang="zh-CN" sz="2400">
                          <a:effectLst/>
                          <a:latin typeface="微软雅黑" panose="020B0503020204020204" pitchFamily="34" charset="-122"/>
                          <a:ea typeface="微软雅黑" panose="020B0503020204020204" pitchFamily="34" charset="-122"/>
                        </a:rPr>
                        <a:t>(%)</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分类</a:t>
                      </a:r>
                    </a:p>
                  </a:txBody>
                  <a:tcPr marL="0" marR="0" marT="38100" marB="38100" anchor="ct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新样本</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7</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未知</a:t>
                      </a:r>
                    </a:p>
                  </a:txBody>
                  <a:tcPr marL="0" marR="0" marT="38100" marB="38100" anchor="ctr"/>
                </a:tc>
              </a:tr>
            </a:tbl>
          </a:graphicData>
        </a:graphic>
      </p:graphicFrame>
    </p:spTree>
    <p:extLst>
      <p:ext uri="{BB962C8B-B14F-4D97-AF65-F5344CB8AC3E}">
        <p14:creationId xmlns:p14="http://schemas.microsoft.com/office/powerpoint/2010/main" val="3445655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488556" y="729512"/>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7.1 K</a:t>
            </a:r>
            <a:r>
              <a:rPr lang="zh-CN" altLang="en-US" sz="6000" b="1" dirty="0">
                <a:latin typeface="微软雅黑" panose="020B0503020204020204" pitchFamily="34" charset="-122"/>
                <a:ea typeface="微软雅黑" panose="020B0503020204020204" pitchFamily="34" charset="-122"/>
              </a:rPr>
              <a:t>近邻算法</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1095829" y="2148114"/>
                <a:ext cx="10000342" cy="328070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7.1.2 K</a:t>
                </a:r>
                <a:r>
                  <a:rPr lang="zh-CN" altLang="en-US" sz="2400" b="1" dirty="0">
                    <a:latin typeface="微软雅黑" panose="020B0503020204020204" pitchFamily="34" charset="-122"/>
                    <a:ea typeface="微软雅黑" panose="020B0503020204020204" pitchFamily="34" charset="-122"/>
                  </a:rPr>
                  <a:t>近邻算法的计算步骤及代码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计算距离</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此时</a:t>
                </a:r>
                <a:r>
                  <a:rPr lang="zh-CN" altLang="en-US" sz="2400" dirty="0">
                    <a:latin typeface="微软雅黑" panose="020B0503020204020204" pitchFamily="34" charset="-122"/>
                    <a:ea typeface="微软雅黑" panose="020B0503020204020204" pitchFamily="34" charset="-122"/>
                  </a:rPr>
                  <a:t>我们可以利用距离公式来计算新样本与已有样本之间的距离，也即不同样本间的相似度，例如我们可以计算新样本与样本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的距离，公式如下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𝐴𝐵</m:t>
                          </m:r>
                        </m:e>
                      </m:d>
                      <m:r>
                        <a:rPr lang="en-US" altLang="zh-CN" sz="2400" i="1">
                          <a:latin typeface="Cambria Math"/>
                          <a:ea typeface="微软雅黑" panose="020B0503020204020204" pitchFamily="34" charset="-122"/>
                        </a:rPr>
                        <m:t>=</m:t>
                      </m:r>
                      <m:rad>
                        <m:radPr>
                          <m:degHide m:val="on"/>
                          <m:ctrlPr>
                            <a:rPr lang="en-US" altLang="zh-CN" sz="2400" i="1">
                              <a:latin typeface="Cambria Math"/>
                              <a:ea typeface="微软雅黑" panose="020B0503020204020204" pitchFamily="34" charset="-122"/>
                            </a:rPr>
                          </m:ctrlPr>
                        </m:radPr>
                        <m:deg/>
                        <m:e>
                          <m:sSup>
                            <m:sSupPr>
                              <m:ctrlPr>
                                <a:rPr lang="en-US" altLang="zh-CN" sz="2400" i="1" smtClean="0">
                                  <a:latin typeface="Cambria Math"/>
                                  <a:ea typeface="微软雅黑" panose="020B0503020204020204" pitchFamily="34" charset="-122"/>
                                </a:rPr>
                              </m:ctrlPr>
                            </m:sSupPr>
                            <m:e>
                              <m:d>
                                <m:dPr>
                                  <m:ctrlPr>
                                    <a:rPr lang="en-US" altLang="zh-CN" sz="2400" i="1">
                                      <a:latin typeface="Cambria Math"/>
                                      <a:ea typeface="微软雅黑" panose="020B0503020204020204" pitchFamily="34" charset="-122"/>
                                    </a:rPr>
                                  </m:ctrlPr>
                                </m:dPr>
                                <m:e>
                                  <m:r>
                                    <a:rPr lang="en-US" altLang="zh-CN" sz="2400" i="1" smtClean="0">
                                      <a:latin typeface="Cambria Math"/>
                                      <a:ea typeface="微软雅黑" panose="020B0503020204020204" pitchFamily="34" charset="-122"/>
                                    </a:rPr>
                                    <m:t>5</m:t>
                                  </m:r>
                                  <m:r>
                                    <a:rPr lang="en-US" altLang="zh-CN" sz="2400" b="0" i="1" smtClean="0">
                                      <a:latin typeface="Cambria Math"/>
                                      <a:ea typeface="微软雅黑" panose="020B0503020204020204" pitchFamily="34" charset="-122"/>
                                    </a:rPr>
                                    <m:t>−7</m:t>
                                  </m:r>
                                </m:e>
                              </m:d>
                            </m:e>
                            <m:sup>
                              <m:r>
                                <a:rPr lang="en-US" altLang="zh-CN" sz="2400" i="1">
                                  <a:latin typeface="Cambria Math"/>
                                  <a:ea typeface="微软雅黑" panose="020B0503020204020204" pitchFamily="34" charset="-122"/>
                                </a:rPr>
                                <m:t>2</m:t>
                              </m:r>
                            </m:sup>
                          </m:sSup>
                          <m:r>
                            <a:rPr lang="en-US" altLang="zh-CN" sz="2400" i="1">
                              <a:latin typeface="Cambria Math"/>
                              <a:ea typeface="微软雅黑" panose="020B0503020204020204" pitchFamily="34" charset="-122"/>
                            </a:rPr>
                            <m:t>+</m:t>
                          </m:r>
                          <m:sSup>
                            <m:sSupPr>
                              <m:ctrlPr>
                                <a:rPr lang="en-US" altLang="zh-CN" sz="2400" i="1">
                                  <a:latin typeface="Cambria Math"/>
                                  <a:ea typeface="微软雅黑" panose="020B0503020204020204" pitchFamily="34" charset="-122"/>
                                </a:rPr>
                              </m:ctrlPr>
                            </m:sSupPr>
                            <m:e>
                              <m:d>
                                <m:dPr>
                                  <m:ctrlPr>
                                    <a:rPr lang="en-US" altLang="zh-CN" sz="2400" i="1">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2−1</m:t>
                                  </m:r>
                                </m:e>
                              </m:d>
                            </m:e>
                            <m:sup>
                              <m:r>
                                <a:rPr lang="en-US" altLang="zh-CN" sz="2400" i="1">
                                  <a:latin typeface="Cambria Math"/>
                                  <a:ea typeface="微软雅黑" panose="020B0503020204020204" pitchFamily="34" charset="-122"/>
                                </a:rPr>
                                <m:t>2</m:t>
                              </m:r>
                            </m:sup>
                          </m:sSup>
                        </m:e>
                      </m:rad>
                    </m:oMath>
                  </m:oMathPara>
                </a14:m>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𝐴𝐵</m:t>
                          </m:r>
                        </m:e>
                      </m:d>
                      <m:r>
                        <a:rPr lang="en-US" altLang="zh-CN" sz="2400" i="1">
                          <a:latin typeface="Cambria Math"/>
                          <a:ea typeface="微软雅黑" panose="020B0503020204020204" pitchFamily="34" charset="-122"/>
                        </a:rPr>
                        <m:t>=</m:t>
                      </m:r>
                      <m:rad>
                        <m:radPr>
                          <m:degHide m:val="on"/>
                          <m:ctrlPr>
                            <a:rPr lang="en-US" altLang="zh-CN" sz="2400" i="1">
                              <a:latin typeface="Cambria Math"/>
                              <a:ea typeface="微软雅黑" panose="020B0503020204020204" pitchFamily="34" charset="-122"/>
                            </a:rPr>
                          </m:ctrlPr>
                        </m:radPr>
                        <m:deg/>
                        <m:e>
                          <m:r>
                            <a:rPr lang="en-US" altLang="zh-CN" sz="2400" b="0" i="1" smtClean="0">
                              <a:latin typeface="Cambria Math"/>
                              <a:ea typeface="微软雅黑" panose="020B0503020204020204" pitchFamily="34" charset="-122"/>
                            </a:rPr>
                            <m:t>4</m:t>
                          </m:r>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1</m:t>
                          </m:r>
                        </m:e>
                      </m:rad>
                    </m:oMath>
                  </m:oMathPara>
                </a14:m>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d>
                        <m:dPr>
                          <m:begChr m:val="|"/>
                          <m:endChr m:val="|"/>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𝐴𝐵</m:t>
                          </m:r>
                        </m:e>
                      </m:d>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2.24</m:t>
                      </m:r>
                    </m:oMath>
                  </m:oMathPara>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95829" y="2148114"/>
                <a:ext cx="10000342" cy="3280706"/>
              </a:xfrm>
              <a:prstGeom prst="rect">
                <a:avLst/>
              </a:prstGeom>
              <a:blipFill rotWithShape="1">
                <a:blip r:embed="rId2"/>
                <a:stretch>
                  <a:fillRect l="-976" t="-1484" r="-20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95733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4970</TotalTime>
  <Words>3244</Words>
  <Application>Microsoft Office PowerPoint</Application>
  <PresentationFormat>自定义</PresentationFormat>
  <Paragraphs>401</Paragraphs>
  <Slides>44</Slides>
  <Notes>0</Notes>
  <HiddenSlides>0</HiddenSlides>
  <MMClips>0</MMClips>
  <ScaleCrop>false</ScaleCrop>
  <HeadingPairs>
    <vt:vector size="4" baseType="variant">
      <vt:variant>
        <vt:lpstr>主题</vt:lpstr>
      </vt:variant>
      <vt:variant>
        <vt:i4>1</vt:i4>
      </vt:variant>
      <vt:variant>
        <vt:lpstr>幻灯片标题</vt:lpstr>
      </vt:variant>
      <vt:variant>
        <vt:i4>44</vt:i4>
      </vt:variant>
    </vt:vector>
  </HeadingPairs>
  <TitlesOfParts>
    <vt:vector size="4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144</cp:revision>
  <dcterms:created xsi:type="dcterms:W3CDTF">2020-01-08T06:45:46Z</dcterms:created>
  <dcterms:modified xsi:type="dcterms:W3CDTF">2020-03-18T04:23:59Z</dcterms:modified>
</cp:coreProperties>
</file>