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7" r:id="rId17"/>
    <p:sldId id="273" r:id="rId18"/>
    <p:sldId id="274" r:id="rId19"/>
    <p:sldId id="275" r:id="rId20"/>
    <p:sldId id="276" r:id="rId21"/>
    <p:sldId id="277" r:id="rId22"/>
    <p:sldId id="278" r:id="rId23"/>
    <p:sldId id="279" r:id="rId24"/>
    <p:sldId id="280" r:id="rId25"/>
    <p:sldId id="281" r:id="rId26"/>
    <p:sldId id="282" r:id="rId27"/>
    <p:sldId id="288" r:id="rId28"/>
    <p:sldId id="289" r:id="rId29"/>
    <p:sldId id="290" r:id="rId30"/>
    <p:sldId id="291" r:id="rId31"/>
    <p:sldId id="292" r:id="rId32"/>
    <p:sldId id="293" r:id="rId33"/>
    <p:sldId id="294" r:id="rId34"/>
    <p:sldId id="295" r:id="rId35"/>
    <p:sldId id="296" r:id="rId36"/>
    <p:sldId id="298" r:id="rId37"/>
    <p:sldId id="299" r:id="rId38"/>
    <p:sldId id="297" r:id="rId39"/>
    <p:sldId id="300" r:id="rId40"/>
    <p:sldId id="301" r:id="rId41"/>
    <p:sldId id="302" r:id="rId42"/>
    <p:sldId id="303" r:id="rId43"/>
    <p:sldId id="304" r:id="rId44"/>
    <p:sldId id="306" r:id="rId45"/>
    <p:sldId id="305"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 id="335" r:id="rId75"/>
    <p:sldId id="336" r:id="rId76"/>
    <p:sldId id="337"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74" autoAdjust="0"/>
  </p:normalViewPr>
  <p:slideViewPr>
    <p:cSldViewPr snapToGrid="0">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2020/3/19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2E86E7F-B078-4D31-AF6E-03C27CB9C78B}"/>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5" name="页脚占位符 4">
            <a:extLst>
              <a:ext uri="{FF2B5EF4-FFF2-40B4-BE49-F238E27FC236}">
                <a16:creationId xmlns:a16="http://schemas.microsoft.com/office/drawing/2014/main" xmlns=""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B514B75-0FE9-4C37-AABD-3BC5B8812861}"/>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5" name="页脚占位符 4">
            <a:extLst>
              <a:ext uri="{FF2B5EF4-FFF2-40B4-BE49-F238E27FC236}">
                <a16:creationId xmlns:a16="http://schemas.microsoft.com/office/drawing/2014/main" xmlns=""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25C5FD-32FD-4733-992B-8AA1577417AB}"/>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5" name="页脚占位符 4">
            <a:extLst>
              <a:ext uri="{FF2B5EF4-FFF2-40B4-BE49-F238E27FC236}">
                <a16:creationId xmlns:a16="http://schemas.microsoft.com/office/drawing/2014/main" xmlns=""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1A23B20-500B-44A2-913E-0F8B76761527}"/>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5" name="页脚占位符 4">
            <a:extLst>
              <a:ext uri="{FF2B5EF4-FFF2-40B4-BE49-F238E27FC236}">
                <a16:creationId xmlns:a16="http://schemas.microsoft.com/office/drawing/2014/main" xmlns=""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46C6D81-704E-4608-9088-DC94112470BF}"/>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5" name="页脚占位符 4">
            <a:extLst>
              <a:ext uri="{FF2B5EF4-FFF2-40B4-BE49-F238E27FC236}">
                <a16:creationId xmlns:a16="http://schemas.microsoft.com/office/drawing/2014/main" xmlns=""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6F23E878-28F5-459D-8388-31D4A58DCF91}"/>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6" name="页脚占位符 5">
            <a:extLst>
              <a:ext uri="{FF2B5EF4-FFF2-40B4-BE49-F238E27FC236}">
                <a16:creationId xmlns:a16="http://schemas.microsoft.com/office/drawing/2014/main" xmlns=""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71909DFE-0279-4AC0-9890-D6A21AA2BBDD}"/>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8" name="页脚占位符 7">
            <a:extLst>
              <a:ext uri="{FF2B5EF4-FFF2-40B4-BE49-F238E27FC236}">
                <a16:creationId xmlns:a16="http://schemas.microsoft.com/office/drawing/2014/main" xmlns=""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3A6D659-EB16-48AE-A19B-76E995380113}"/>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4" name="页脚占位符 3">
            <a:extLst>
              <a:ext uri="{FF2B5EF4-FFF2-40B4-BE49-F238E27FC236}">
                <a16:creationId xmlns:a16="http://schemas.microsoft.com/office/drawing/2014/main" xmlns=""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6F953D8-F1BE-4363-BD5B-0104B28D3095}"/>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3" name="页脚占位符 2">
            <a:extLst>
              <a:ext uri="{FF2B5EF4-FFF2-40B4-BE49-F238E27FC236}">
                <a16:creationId xmlns:a16="http://schemas.microsoft.com/office/drawing/2014/main" xmlns=""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E87EFB3-AFCB-40D9-94DA-40BF57F7EBAD}"/>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6" name="页脚占位符 5">
            <a:extLst>
              <a:ext uri="{FF2B5EF4-FFF2-40B4-BE49-F238E27FC236}">
                <a16:creationId xmlns:a16="http://schemas.microsoft.com/office/drawing/2014/main" xmlns=""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C0D1224-299B-4F96-9B57-718D431FF7D9}"/>
              </a:ext>
            </a:extLst>
          </p:cNvPr>
          <p:cNvSpPr>
            <a:spLocks noGrp="1"/>
          </p:cNvSpPr>
          <p:nvPr>
            <p:ph type="dt" sz="half" idx="10"/>
          </p:nvPr>
        </p:nvSpPr>
        <p:spPr/>
        <p:txBody>
          <a:bodyPr/>
          <a:lstStyle/>
          <a:p>
            <a:fld id="{9785F0B7-F72B-414A-B384-27F7E34A933A}" type="datetimeFigureOut">
              <a:rPr lang="zh-CN" altLang="en-US" smtClean="0"/>
              <a:t>2020/3/19</a:t>
            </a:fld>
            <a:endParaRPr lang="zh-CN" altLang="en-US"/>
          </a:p>
        </p:txBody>
      </p:sp>
      <p:sp>
        <p:nvSpPr>
          <p:cNvPr id="6" name="页脚占位符 5">
            <a:extLst>
              <a:ext uri="{FF2B5EF4-FFF2-40B4-BE49-F238E27FC236}">
                <a16:creationId xmlns:a16="http://schemas.microsoft.com/office/drawing/2014/main" xmlns=""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2020/3/19</a:t>
            </a:fld>
            <a:endParaRPr lang="zh-CN" altLang="en-US"/>
          </a:p>
        </p:txBody>
      </p:sp>
      <p:sp>
        <p:nvSpPr>
          <p:cNvPr id="5" name="页脚占位符 4">
            <a:extLst>
              <a:ext uri="{FF2B5EF4-FFF2-40B4-BE49-F238E27FC236}">
                <a16:creationId xmlns:a16="http://schemas.microsoft.com/office/drawing/2014/main" xmlns=""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tushare.org/trading.html" TargetMode="External"/><Relationship Id="rId2" Type="http://schemas.openxmlformats.org/officeDocument/2006/relationships/hyperlink" Target="http://tushare.org/"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lfd.uci.edu/~gohlke/pythonlibs/"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TextBox 1"/>
              <p:cNvSpPr txBox="1"/>
              <p:nvPr/>
            </p:nvSpPr>
            <p:spPr>
              <a:xfrm>
                <a:off x="921657" y="1640114"/>
                <a:ext cx="10348686" cy="455906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8.1.2 </a:t>
                </a:r>
                <a:r>
                  <a:rPr lang="zh-CN" altLang="en-US" sz="2400" b="1" dirty="0">
                    <a:latin typeface="微软雅黑" panose="020B0503020204020204" pitchFamily="34" charset="-122"/>
                    <a:ea typeface="微软雅黑" panose="020B0503020204020204" pitchFamily="34" charset="-122"/>
                  </a:rPr>
                  <a:t>随机森林模型的</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为了保证模型的泛化能力（或者说通用能力），随机森林在建立每棵树的时候，往往会遵循两个基本原则</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数据</a:t>
                </a:r>
                <a:r>
                  <a:rPr lang="zh-CN" altLang="en-US" sz="2400" b="1" dirty="0">
                    <a:latin typeface="微软雅黑" panose="020B0503020204020204" pitchFamily="34" charset="-122"/>
                    <a:ea typeface="微软雅黑" panose="020B0503020204020204" pitchFamily="34" charset="-122"/>
                  </a:rPr>
                  <a:t>随机：</a:t>
                </a:r>
                <a:r>
                  <a:rPr lang="zh-CN" altLang="en-US" sz="2400" dirty="0">
                    <a:latin typeface="微软雅黑" panose="020B0503020204020204" pitchFamily="34" charset="-122"/>
                    <a:ea typeface="微软雅黑" panose="020B0503020204020204" pitchFamily="34" charset="-122"/>
                  </a:rPr>
                  <a:t>随机地从所有数据当中有放回地抽取数据作为其中一棵决策树的数据进行训练。举例来说，有</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个原始数据，有放回的抽取</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次，构成一组新的数据（因为是有放回抽取，有些数据可能被选中多次，有些数据可能不被选上），作为某一个决策树的数据来进行模型的训练。</a:t>
                </a:r>
              </a:p>
              <a:p>
                <a:pPr marL="342900" indent="-342900">
                  <a:buFont typeface="Arial" panose="020B0604020202020204" pitchFamily="34" charset="0"/>
                  <a:buChar char="•"/>
                </a:pPr>
                <a:endParaRPr lang="zh-CN" altLang="en-US"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b="1" dirty="0" smtClean="0">
                    <a:latin typeface="微软雅黑" panose="020B0503020204020204" pitchFamily="34" charset="-122"/>
                    <a:ea typeface="微软雅黑" panose="020B0503020204020204" pitchFamily="34" charset="-122"/>
                  </a:rPr>
                  <a:t>特征</a:t>
                </a:r>
                <a:r>
                  <a:rPr lang="zh-CN" altLang="en-US" sz="2400" b="1" dirty="0">
                    <a:latin typeface="微软雅黑" panose="020B0503020204020204" pitchFamily="34" charset="-122"/>
                    <a:ea typeface="微软雅黑" panose="020B0503020204020204" pitchFamily="34" charset="-122"/>
                  </a:rPr>
                  <a:t>随机：</a:t>
                </a:r>
                <a:r>
                  <a:rPr lang="zh-CN" altLang="en-US" sz="2400" dirty="0">
                    <a:latin typeface="微软雅黑" panose="020B0503020204020204" pitchFamily="34" charset="-122"/>
                    <a:ea typeface="微软雅黑" panose="020B0503020204020204" pitchFamily="34" charset="-122"/>
                  </a:rPr>
                  <a:t>如果每个样本的特征维度为</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，指定一个常数</a:t>
                </a:r>
                <a:r>
                  <a:rPr lang="en-US" altLang="zh-CN" sz="2400" dirty="0">
                    <a:latin typeface="微软雅黑" panose="020B0503020204020204" pitchFamily="34" charset="-122"/>
                    <a:ea typeface="微软雅黑" panose="020B0503020204020204" pitchFamily="34" charset="-122"/>
                  </a:rPr>
                  <a:t>k&lt;M</a:t>
                </a:r>
                <a:r>
                  <a:rPr lang="zh-CN" altLang="en-US" sz="2400" dirty="0">
                    <a:latin typeface="微软雅黑" panose="020B0503020204020204" pitchFamily="34" charset="-122"/>
                    <a:ea typeface="微软雅黑" panose="020B0503020204020204" pitchFamily="34" charset="-122"/>
                  </a:rPr>
                  <a:t>，随机地从</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个特征中选取</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个特征，在使用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构造随机森林模型时，默认取特征的个数</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M</a:t>
                </a:r>
                <a:r>
                  <a:rPr lang="zh-CN" altLang="en-US" sz="2400" dirty="0">
                    <a:latin typeface="微软雅黑" panose="020B0503020204020204" pitchFamily="34" charset="-122"/>
                    <a:ea typeface="微软雅黑" panose="020B0503020204020204" pitchFamily="34" charset="-122"/>
                  </a:rPr>
                  <a:t>的平方根</a:t>
                </a:r>
                <a:r>
                  <a:rPr lang="zh-CN" altLang="en-US" sz="2400" dirty="0" smtClean="0">
                    <a:latin typeface="微软雅黑" panose="020B0503020204020204" pitchFamily="34" charset="-122"/>
                    <a:ea typeface="微软雅黑" panose="020B0503020204020204" pitchFamily="34" charset="-122"/>
                  </a:rPr>
                  <a:t>：</a:t>
                </a:r>
                <a14:m>
                  <m:oMath xmlns:m="http://schemas.openxmlformats.org/officeDocument/2006/math">
                    <m:rad>
                      <m:radPr>
                        <m:degHide m:val="on"/>
                        <m:ctrlPr>
                          <a:rPr lang="zh-CN" altLang="en-US" sz="2400" i="1" smtClean="0">
                            <a:latin typeface="Cambria Math"/>
                            <a:ea typeface="微软雅黑" panose="020B0503020204020204" pitchFamily="34" charset="-122"/>
                          </a:rPr>
                        </m:ctrlPr>
                      </m:radPr>
                      <m:deg/>
                      <m:e>
                        <m:r>
                          <a:rPr lang="en-US" altLang="zh-CN" sz="2400" b="0" i="1" smtClean="0">
                            <a:latin typeface="Cambria Math"/>
                            <a:ea typeface="微软雅黑" panose="020B0503020204020204" pitchFamily="34" charset="-122"/>
                          </a:rPr>
                          <m:t>𝑀</m:t>
                        </m:r>
                      </m:e>
                    </m:rad>
                  </m:oMath>
                </a14:m>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921657" y="1640114"/>
                <a:ext cx="10348686" cy="4559069"/>
              </a:xfrm>
              <a:prstGeom prst="rect">
                <a:avLst/>
              </a:prstGeom>
              <a:blipFill rotWithShape="1">
                <a:blip r:embed="rId2"/>
                <a:stretch>
                  <a:fillRect l="-883" t="-1070" r="-2356" b="-21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6107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341632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8.1.3 </a:t>
            </a:r>
            <a:r>
              <a:rPr lang="zh-CN" altLang="en-US" sz="2400" b="1" dirty="0">
                <a:latin typeface="微软雅黑" panose="020B0503020204020204" pitchFamily="34" charset="-122"/>
                <a:ea typeface="微软雅黑" panose="020B0503020204020204" pitchFamily="34" charset="-122"/>
              </a:rPr>
              <a:t>随机森林模型的代码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随机森林</a:t>
            </a:r>
            <a:r>
              <a:rPr lang="zh-CN" altLang="en-US" sz="2400" dirty="0" smtClean="0">
                <a:latin typeface="微软雅黑" panose="020B0503020204020204" pitchFamily="34" charset="-122"/>
                <a:ea typeface="微软雅黑" panose="020B0503020204020204" pitchFamily="34" charset="-122"/>
              </a:rPr>
              <a:t>和</a:t>
            </a:r>
            <a:r>
              <a:rPr lang="zh-CN" altLang="en-US" sz="2400" dirty="0">
                <a:latin typeface="微软雅黑" panose="020B0503020204020204" pitchFamily="34" charset="-122"/>
                <a:ea typeface="微软雅黑" panose="020B0503020204020204" pitchFamily="34" charset="-122"/>
              </a:rPr>
              <a:t>决策树模型一样</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做分类分析，也可以做</a:t>
            </a:r>
            <a:r>
              <a:rPr lang="zh-CN" altLang="en-US" sz="2400" dirty="0" smtClean="0">
                <a:latin typeface="微软雅黑" panose="020B0503020204020204" pitchFamily="34" charset="-122"/>
                <a:ea typeface="微软雅黑" panose="020B0503020204020204" pitchFamily="34" charset="-122"/>
              </a:rPr>
              <a:t>回归分析</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随机</a:t>
            </a:r>
            <a:r>
              <a:rPr lang="zh-CN" altLang="en-US" sz="2400" dirty="0">
                <a:latin typeface="微软雅黑" panose="020B0503020204020204" pitchFamily="34" charset="-122"/>
                <a:ea typeface="微软雅黑" panose="020B0503020204020204" pitchFamily="34" charset="-122"/>
              </a:rPr>
              <a:t>森林分类模型（</a:t>
            </a:r>
            <a:r>
              <a:rPr lang="en-US" altLang="zh-CN" sz="2400" dirty="0" err="1">
                <a:latin typeface="微软雅黑" panose="020B0503020204020204" pitchFamily="34" charset="-122"/>
                <a:ea typeface="微软雅黑" panose="020B0503020204020204" pitchFamily="34" charset="-122"/>
              </a:rPr>
              <a:t>RandomForestClassifier</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随机</a:t>
            </a:r>
            <a:r>
              <a:rPr lang="zh-CN" altLang="en-US" sz="2400" dirty="0">
                <a:latin typeface="微软雅黑" panose="020B0503020204020204" pitchFamily="34" charset="-122"/>
                <a:ea typeface="微软雅黑" panose="020B0503020204020204" pitchFamily="34" charset="-122"/>
              </a:rPr>
              <a:t>森林分类模型的基模型是分类决策树模型（详见</a:t>
            </a:r>
            <a:r>
              <a:rPr lang="en-US" altLang="zh-CN" sz="2400" dirty="0">
                <a:latin typeface="微软雅黑" panose="020B0503020204020204" pitchFamily="34" charset="-122"/>
                <a:ea typeface="微软雅黑" panose="020B0503020204020204" pitchFamily="34" charset="-122"/>
              </a:rPr>
              <a:t>5.1.2</a:t>
            </a:r>
            <a:r>
              <a:rPr lang="zh-CN" altLang="en-US" sz="2400" dirty="0">
                <a:latin typeface="微软雅黑" panose="020B0503020204020204" pitchFamily="34" charset="-122"/>
                <a:ea typeface="微软雅黑" panose="020B0503020204020204" pitchFamily="34" charset="-122"/>
              </a:rPr>
              <a:t>节</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随机</a:t>
            </a:r>
            <a:r>
              <a:rPr lang="zh-CN" altLang="en-US" sz="2400" dirty="0">
                <a:latin typeface="微软雅黑" panose="020B0503020204020204" pitchFamily="34" charset="-122"/>
                <a:ea typeface="微软雅黑" panose="020B0503020204020204" pitchFamily="34" charset="-122"/>
              </a:rPr>
              <a:t>森林回归模型（</a:t>
            </a:r>
            <a:r>
              <a:rPr lang="en-US" altLang="zh-CN" sz="2400" dirty="0" err="1">
                <a:latin typeface="微软雅黑" panose="020B0503020204020204" pitchFamily="34" charset="-122"/>
                <a:ea typeface="微软雅黑" panose="020B0503020204020204" pitchFamily="34" charset="-122"/>
              </a:rPr>
              <a:t>RandomForestRegressor</a:t>
            </a:r>
            <a:r>
              <a:rPr lang="zh-CN" altLang="en-US" sz="2400" dirty="0" smtClean="0">
                <a:latin typeface="微软雅黑" panose="020B0503020204020204" pitchFamily="34" charset="-122"/>
                <a:ea typeface="微软雅黑" panose="020B0503020204020204" pitchFamily="34" charset="-122"/>
              </a:rPr>
              <a:t>），随机</a:t>
            </a:r>
            <a:r>
              <a:rPr lang="zh-CN" altLang="en-US" sz="2400" dirty="0">
                <a:latin typeface="微软雅黑" panose="020B0503020204020204" pitchFamily="34" charset="-122"/>
                <a:ea typeface="微软雅黑" panose="020B0503020204020204" pitchFamily="34" charset="-122"/>
              </a:rPr>
              <a:t>森林回归模型的基模型则是回归决策树模型（详见</a:t>
            </a:r>
            <a:r>
              <a:rPr lang="en-US" altLang="zh-CN" sz="2400" dirty="0">
                <a:latin typeface="微软雅黑" panose="020B0503020204020204" pitchFamily="34" charset="-122"/>
                <a:ea typeface="微软雅黑" panose="020B0503020204020204" pitchFamily="34" charset="-122"/>
              </a:rPr>
              <a:t>5.1.3</a:t>
            </a:r>
            <a:r>
              <a:rPr lang="zh-CN" altLang="en-US" sz="2400" dirty="0">
                <a:latin typeface="微软雅黑" panose="020B0503020204020204" pitchFamily="34" charset="-122"/>
                <a:ea typeface="微软雅黑" panose="020B0503020204020204" pitchFamily="34" charset="-122"/>
              </a:rPr>
              <a:t>节）。</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3451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489364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8.1.3 </a:t>
            </a:r>
            <a:r>
              <a:rPr lang="zh-CN" altLang="en-US" sz="2400" b="1" dirty="0">
                <a:latin typeface="微软雅黑" panose="020B0503020204020204" pitchFamily="34" charset="-122"/>
                <a:ea typeface="微软雅黑" panose="020B0503020204020204" pitchFamily="34" charset="-122"/>
              </a:rPr>
              <a:t>随机森林模型的代码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随机森林分类</a:t>
            </a:r>
            <a:r>
              <a:rPr lang="zh-CN" altLang="en-US" sz="2400" dirty="0" smtClean="0">
                <a:latin typeface="微软雅黑" panose="020B0503020204020204" pitchFamily="34" charset="-122"/>
                <a:ea typeface="微软雅黑" panose="020B0503020204020204" pitchFamily="34" charset="-122"/>
              </a:rPr>
              <a:t>模型代码</a:t>
            </a:r>
            <a:r>
              <a:rPr lang="zh-CN" altLang="en-US" sz="2400" dirty="0">
                <a:latin typeface="微软雅黑" panose="020B0503020204020204" pitchFamily="34" charset="-122"/>
                <a:ea typeface="微软雅黑" panose="020B0503020204020204" pitchFamily="34" charset="-122"/>
              </a:rPr>
              <a:t>演示如下所</a:t>
            </a:r>
            <a:r>
              <a:rPr lang="zh-CN" altLang="en-US" sz="2400" dirty="0" smtClean="0">
                <a:latin typeface="微软雅黑" panose="020B0503020204020204" pitchFamily="34" charset="-122"/>
                <a:ea typeface="微软雅黑" panose="020B0503020204020204" pitchFamily="34" charset="-122"/>
              </a:rPr>
              <a:t>示：</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模型</a:t>
            </a:r>
            <a:r>
              <a:rPr lang="zh-CN" altLang="en-US" sz="2400" dirty="0" smtClean="0">
                <a:latin typeface="微软雅黑" panose="020B0503020204020204" pitchFamily="34" charset="-122"/>
                <a:ea typeface="微软雅黑" panose="020B0503020204020204" pitchFamily="34" charset="-122"/>
              </a:rPr>
              <a:t>预测（</a:t>
            </a:r>
            <a:r>
              <a:rPr lang="en-US" altLang="zh-CN" sz="2400" dirty="0" smtClean="0">
                <a:latin typeface="微软雅黑" panose="020B0503020204020204" pitchFamily="34" charset="-122"/>
                <a:ea typeface="微软雅黑" panose="020B0503020204020204" pitchFamily="34" charset="-122"/>
              </a:rPr>
              <a:t>5,5</a:t>
            </a:r>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0</a:t>
            </a:r>
            <a:endParaRPr lang="en-US" altLang="zh-CN" sz="2400" dirty="0" smtClean="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194" y="2944812"/>
            <a:ext cx="8197611" cy="2947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0133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489364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8.1.3 </a:t>
            </a:r>
            <a:r>
              <a:rPr lang="zh-CN" altLang="en-US" sz="2400" b="1" dirty="0">
                <a:latin typeface="微软雅黑" panose="020B0503020204020204" pitchFamily="34" charset="-122"/>
                <a:ea typeface="微软雅黑" panose="020B0503020204020204" pitchFamily="34" charset="-122"/>
              </a:rPr>
              <a:t>随机森林模型的代码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随机森林回归</a:t>
            </a:r>
            <a:r>
              <a:rPr lang="zh-CN" altLang="en-US" sz="2400" dirty="0" smtClean="0">
                <a:latin typeface="微软雅黑" panose="020B0503020204020204" pitchFamily="34" charset="-122"/>
                <a:ea typeface="微软雅黑" panose="020B0503020204020204" pitchFamily="34" charset="-122"/>
              </a:rPr>
              <a:t>模型代码</a:t>
            </a:r>
            <a:r>
              <a:rPr lang="zh-CN" altLang="en-US" sz="2400" dirty="0">
                <a:latin typeface="微软雅黑" panose="020B0503020204020204" pitchFamily="34" charset="-122"/>
                <a:ea typeface="微软雅黑" panose="020B0503020204020204" pitchFamily="34" charset="-122"/>
              </a:rPr>
              <a:t>演示如下所示：</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模型</a:t>
            </a:r>
            <a:r>
              <a:rPr lang="zh-CN" altLang="en-US" sz="2400" dirty="0" smtClean="0">
                <a:latin typeface="微软雅黑" panose="020B0503020204020204" pitchFamily="34" charset="-122"/>
                <a:ea typeface="微软雅黑" panose="020B0503020204020204" pitchFamily="34" charset="-122"/>
              </a:rPr>
              <a:t>预测（</a:t>
            </a:r>
            <a:r>
              <a:rPr lang="en-US" altLang="zh-CN" sz="2400" dirty="0" smtClean="0">
                <a:latin typeface="微软雅黑" panose="020B0503020204020204" pitchFamily="34" charset="-122"/>
                <a:ea typeface="微软雅黑" panose="020B0503020204020204" pitchFamily="34" charset="-122"/>
              </a:rPr>
              <a:t>5,5</a:t>
            </a:r>
            <a:r>
              <a:rPr lang="zh-CN" altLang="en-US" sz="2400" dirty="0" smtClean="0">
                <a:latin typeface="微软雅黑" panose="020B0503020204020204" pitchFamily="34" charset="-122"/>
                <a:ea typeface="微软雅黑" panose="020B0503020204020204" pitchFamily="34" charset="-122"/>
              </a:rPr>
              <a:t>）将为</a:t>
            </a:r>
            <a:r>
              <a:rPr lang="en-US" altLang="zh-CN" sz="2400" dirty="0" smtClean="0">
                <a:latin typeface="微软雅黑" panose="020B0503020204020204" pitchFamily="34" charset="-122"/>
                <a:ea typeface="微软雅黑" panose="020B0503020204020204" pitchFamily="34" charset="-122"/>
              </a:rPr>
              <a:t>2.8</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6174" y="2978604"/>
            <a:ext cx="8379653" cy="2985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1114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4154984"/>
          </a:xfrm>
          <a:prstGeom prst="rect">
            <a:avLst/>
          </a:prstGeom>
          <a:noFill/>
        </p:spPr>
        <p:txBody>
          <a:bodyPr wrap="square" rtlCol="0">
            <a:spAutoFit/>
          </a:bodyPr>
          <a:lstStyle/>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a:t>
            </a:r>
            <a:r>
              <a:rPr lang="zh-CN" altLang="en-US" sz="2400" dirty="0">
                <a:latin typeface="微软雅黑" panose="020B0503020204020204" pitchFamily="34" charset="-122"/>
                <a:ea typeface="微软雅黑" panose="020B0503020204020204" pitchFamily="34" charset="-122"/>
              </a:rPr>
              <a:t>一节我们将讲解量化金融中的一个案例：基于随机森林模型的股票涨跌预测模型的搭建，量化金融有两种主要方向：通过大数据分析进行智能择时（选择合适的交易时机）与智能择股（选择合适的交易股票），这两种方向的本质都是预测股票涨跌的情况。在实战应用中，股票涨跌预测非常难，因为影响股票涨跌的因素不仅有众多技术指标（股价以及股价的衍生数据），还有公司的基本面指标（例如公司的资产，收入等信息），以及宏观经济数据等各种各样的数据，本节也只是简单演示一下量化金融模型的基本思路，实际应用的股票涨跌预测模型则复杂的多。</a:t>
            </a:r>
          </a:p>
          <a:p>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7930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415498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8.2.1 </a:t>
            </a:r>
            <a:r>
              <a:rPr lang="zh-CN" altLang="en-US" sz="2400" b="1" dirty="0">
                <a:latin typeface="微软雅黑" panose="020B0503020204020204" pitchFamily="34" charset="-122"/>
                <a:ea typeface="微软雅黑" panose="020B0503020204020204" pitchFamily="34" charset="-122"/>
              </a:rPr>
              <a:t>股票基本</a:t>
            </a:r>
            <a:r>
              <a:rPr lang="zh-CN" altLang="en-US" sz="2400" b="1" dirty="0" smtClean="0">
                <a:latin typeface="微软雅黑" panose="020B0503020204020204" pitchFamily="34" charset="-122"/>
                <a:ea typeface="微软雅黑" panose="020B0503020204020204" pitchFamily="34" charset="-122"/>
              </a:rPr>
              <a:t>数据获取</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想要搭建机器学习模型，首先得有合适的数据，我们这里首先来演示股票基本数据的获取与股票衍生变量生成。</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会使用：</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库，应为它是一个免费的财经数据接口包，通过它我们能够免费地调用历史行情数据来进行分析。</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其官方地址为：</a:t>
            </a:r>
            <a:r>
              <a:rPr lang="en-US" altLang="zh-CN" sz="2400" dirty="0">
                <a:latin typeface="微软雅黑" panose="020B0503020204020204" pitchFamily="34" charset="-122"/>
                <a:ea typeface="微软雅黑" panose="020B0503020204020204" pitchFamily="34" charset="-122"/>
                <a:hlinkClick r:id="rId2"/>
              </a:rPr>
              <a:t>http://tushare.org/</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如果是想查看股价行情数据，网址为：</a:t>
            </a:r>
            <a:r>
              <a:rPr lang="en-US" altLang="zh-CN" sz="2400" dirty="0">
                <a:latin typeface="微软雅黑" panose="020B0503020204020204" pitchFamily="34" charset="-122"/>
                <a:ea typeface="微软雅黑" panose="020B0503020204020204" pitchFamily="34" charset="-122"/>
                <a:hlinkClick r:id="rId3"/>
              </a:rPr>
              <a:t>http://tushare.org/trading.html</a:t>
            </a:r>
            <a:r>
              <a:rPr lang="zh-CN" altLang="en-US" sz="24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559690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8.2.1 </a:t>
            </a:r>
            <a:r>
              <a:rPr lang="zh-CN" altLang="en-US" sz="2400" b="1" dirty="0">
                <a:latin typeface="微软雅黑" panose="020B0503020204020204" pitchFamily="34" charset="-122"/>
                <a:ea typeface="微软雅黑" panose="020B0503020204020204" pitchFamily="34" charset="-122"/>
              </a:rPr>
              <a:t>股票基本</a:t>
            </a:r>
            <a:r>
              <a:rPr lang="zh-CN" altLang="en-US" sz="2400" b="1" dirty="0" smtClean="0">
                <a:latin typeface="微软雅黑" panose="020B0503020204020204" pitchFamily="34" charset="-122"/>
                <a:ea typeface="微软雅黑" panose="020B0503020204020204" pitchFamily="34" charset="-122"/>
              </a:rPr>
              <a:t>数据获取</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安装</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库</a:t>
            </a:r>
            <a:r>
              <a:rPr lang="en-US" altLang="zh-CN" sz="2400" dirty="0">
                <a:latin typeface="微软雅黑" panose="020B0503020204020204" pitchFamily="34" charset="-122"/>
                <a:ea typeface="微软雅黑" panose="020B0503020204020204" pitchFamily="34" charset="-122"/>
              </a:rPr>
              <a:t>:</a:t>
            </a: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可以使用</a:t>
            </a:r>
            <a:r>
              <a:rPr lang="en-US" altLang="zh-CN" sz="2400" dirty="0">
                <a:latin typeface="微软雅黑" panose="020B0503020204020204" pitchFamily="34" charset="-122"/>
                <a:ea typeface="微软雅黑" panose="020B0503020204020204" pitchFamily="34" charset="-122"/>
              </a:rPr>
              <a:t>PIP</a:t>
            </a:r>
            <a:r>
              <a:rPr lang="zh-CN" altLang="en-US" sz="2400" dirty="0">
                <a:latin typeface="微软雅黑" panose="020B0503020204020204" pitchFamily="34" charset="-122"/>
                <a:ea typeface="微软雅黑" panose="020B0503020204020204" pitchFamily="34" charset="-122"/>
              </a:rPr>
              <a:t>安装法来安装</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457200" indent="-457200">
              <a:buAutoNum type="arabicPeriod"/>
            </a:pP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win +R</a:t>
            </a:r>
            <a:r>
              <a:rPr lang="zh-CN" altLang="en-US" sz="2400" dirty="0">
                <a:latin typeface="微软雅黑" panose="020B0503020204020204" pitchFamily="34" charset="-122"/>
                <a:ea typeface="微软雅黑" panose="020B0503020204020204" pitchFamily="34" charset="-122"/>
              </a:rPr>
              <a:t>组合键调出运行框，</a:t>
            </a:r>
            <a:endParaRPr lang="en-US" altLang="zh-CN" sz="2400" dirty="0">
              <a:latin typeface="微软雅黑" panose="020B0503020204020204" pitchFamily="34" charset="-122"/>
              <a:ea typeface="微软雅黑" panose="020B0503020204020204" pitchFamily="34" charset="-122"/>
            </a:endParaRPr>
          </a:p>
          <a:p>
            <a:pPr marL="457200" indent="-457200">
              <a:buAutoNum type="arabicPeriod"/>
            </a:pPr>
            <a:r>
              <a:rPr lang="zh-CN" altLang="en-US" sz="2400" dirty="0">
                <a:latin typeface="微软雅黑" panose="020B0503020204020204" pitchFamily="34" charset="-122"/>
                <a:ea typeface="微软雅黑" panose="020B0503020204020204" pitchFamily="34" charset="-122"/>
              </a:rPr>
              <a:t>输入</a:t>
            </a:r>
            <a:r>
              <a:rPr lang="en-US" altLang="zh-CN" sz="2400" dirty="0" err="1">
                <a:latin typeface="微软雅黑" panose="020B0503020204020204" pitchFamily="34" charset="-122"/>
                <a:ea typeface="微软雅黑" panose="020B0503020204020204" pitchFamily="34" charset="-122"/>
              </a:rPr>
              <a:t>cmd</a:t>
            </a:r>
            <a:r>
              <a:rPr lang="zh-CN" altLang="en-US" sz="2400" dirty="0">
                <a:latin typeface="微软雅黑" panose="020B0503020204020204" pitchFamily="34" charset="-122"/>
                <a:ea typeface="微软雅黑" panose="020B0503020204020204" pitchFamily="34" charset="-122"/>
              </a:rPr>
              <a:t>后回车，</a:t>
            </a:r>
            <a:endParaRPr lang="en-US" altLang="zh-CN" sz="2400" dirty="0">
              <a:latin typeface="微软雅黑" panose="020B0503020204020204" pitchFamily="34" charset="-122"/>
              <a:ea typeface="微软雅黑" panose="020B0503020204020204" pitchFamily="34" charset="-122"/>
            </a:endParaRPr>
          </a:p>
          <a:p>
            <a:pPr marL="457200" indent="-457200">
              <a:buAutoNum type="arabicPeriod"/>
            </a:pPr>
            <a:r>
              <a:rPr lang="zh-CN" altLang="en-US" sz="2400" dirty="0">
                <a:latin typeface="微软雅黑" panose="020B0503020204020204" pitchFamily="34" charset="-122"/>
                <a:ea typeface="微软雅黑" panose="020B0503020204020204" pitchFamily="34" charset="-122"/>
              </a:rPr>
              <a:t>然后在弹出框中输入</a:t>
            </a:r>
            <a:r>
              <a:rPr lang="en-US" altLang="zh-CN" sz="2400" dirty="0">
                <a:latin typeface="微软雅黑" panose="020B0503020204020204" pitchFamily="34" charset="-122"/>
                <a:ea typeface="微软雅黑" panose="020B0503020204020204" pitchFamily="34" charset="-122"/>
              </a:rPr>
              <a:t>pip install </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的方法来进行安装</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eriod"/>
            </a:pP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如果在</a:t>
            </a:r>
            <a:r>
              <a:rPr lang="en-US" altLang="zh-CN" sz="2400" dirty="0">
                <a:latin typeface="微软雅黑" panose="020B0503020204020204" pitchFamily="34" charset="-122"/>
                <a:ea typeface="微软雅黑" panose="020B0503020204020204" pitchFamily="34" charset="-122"/>
              </a:rPr>
              <a:t>1.2.3</a:t>
            </a:r>
            <a:r>
              <a:rPr lang="zh-CN" altLang="en-US" sz="2400" dirty="0">
                <a:latin typeface="微软雅黑" panose="020B0503020204020204" pitchFamily="34" charset="-122"/>
                <a:ea typeface="微软雅黑" panose="020B0503020204020204" pitchFamily="34" charset="-122"/>
              </a:rPr>
              <a:t>节讲到的</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编辑器中安装的话，只需要在代码框中输入</a:t>
            </a:r>
            <a:r>
              <a:rPr lang="en-US" altLang="zh-CN" sz="2400" dirty="0">
                <a:latin typeface="微软雅黑" panose="020B0503020204020204" pitchFamily="34" charset="-122"/>
                <a:ea typeface="微软雅黑" panose="020B0503020204020204" pitchFamily="34" charset="-122"/>
              </a:rPr>
              <a:t>!pip </a:t>
            </a:r>
            <a:r>
              <a:rPr lang="en-US" altLang="zh-CN" sz="2400" dirty="0" err="1">
                <a:latin typeface="微软雅黑" panose="020B0503020204020204" pitchFamily="34" charset="-122"/>
                <a:ea typeface="微软雅黑" panose="020B0503020204020204" pitchFamily="34" charset="-122"/>
              </a:rPr>
              <a:t>instll</a:t>
            </a:r>
            <a:r>
              <a:rPr lang="en-US" altLang="zh-CN" sz="2400" dirty="0">
                <a:latin typeface="微软雅黑" panose="020B0503020204020204" pitchFamily="34" charset="-122"/>
                <a:ea typeface="微软雅黑" panose="020B0503020204020204" pitchFamily="34" charset="-122"/>
              </a:rPr>
              <a:t> </a:t>
            </a:r>
            <a:r>
              <a:rPr lang="en-US" altLang="zh-CN" sz="2400" dirty="0" err="1" smtClean="0">
                <a:latin typeface="微软雅黑" panose="020B0503020204020204" pitchFamily="34" charset="-122"/>
                <a:ea typeface="微软雅黑" panose="020B0503020204020204" pitchFamily="34" charset="-122"/>
              </a:rPr>
              <a:t>tushare</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然后</a:t>
            </a:r>
            <a:r>
              <a:rPr lang="zh-CN" altLang="en-US" sz="2400" dirty="0">
                <a:latin typeface="微软雅黑" panose="020B0503020204020204" pitchFamily="34" charset="-122"/>
                <a:ea typeface="微软雅黑" panose="020B0503020204020204" pitchFamily="34" charset="-122"/>
              </a:rPr>
              <a:t>运行该行代码框即可。</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650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日线行情</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我们使用</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试着调用万科的历史</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万科</a:t>
            </a:r>
            <a:r>
              <a:rPr lang="zh-CN" altLang="en-US" sz="2400" dirty="0">
                <a:latin typeface="微软雅黑" panose="020B0503020204020204" pitchFamily="34" charset="-122"/>
                <a:ea typeface="微软雅黑" panose="020B0503020204020204" pitchFamily="34" charset="-122"/>
              </a:rPr>
              <a:t>的股票代码为</a:t>
            </a:r>
            <a:r>
              <a:rPr lang="en-US" altLang="zh-CN" sz="2400" dirty="0" smtClean="0">
                <a:latin typeface="微软雅黑" panose="020B0503020204020204" pitchFamily="34" charset="-122"/>
                <a:ea typeface="微软雅黑" panose="020B0503020204020204" pitchFamily="34" charset="-122"/>
              </a:rPr>
              <a:t>000002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start</a:t>
            </a:r>
            <a:r>
              <a:rPr lang="zh-CN" altLang="en-US" sz="2400" dirty="0" smtClean="0">
                <a:latin typeface="微软雅黑" panose="020B0503020204020204" pitchFamily="34" charset="-122"/>
                <a:ea typeface="微软雅黑" panose="020B0503020204020204" pitchFamily="34" charset="-122"/>
              </a:rPr>
              <a:t>的意思是开始日期，</a:t>
            </a:r>
            <a:r>
              <a:rPr lang="en-US" altLang="zh-CN" sz="2400" dirty="0" smtClean="0">
                <a:latin typeface="微软雅黑" panose="020B0503020204020204" pitchFamily="34" charset="-122"/>
                <a:ea typeface="微软雅黑" panose="020B0503020204020204" pitchFamily="34" charset="-122"/>
              </a:rPr>
              <a:t>end</a:t>
            </a:r>
            <a:r>
              <a:rPr lang="zh-CN" altLang="en-US" sz="2400" dirty="0" smtClean="0">
                <a:latin typeface="微软雅黑" panose="020B0503020204020204" pitchFamily="34" charset="-122"/>
                <a:ea typeface="微软雅黑" panose="020B0503020204020204" pitchFamily="34" charset="-122"/>
              </a:rPr>
              <a:t>是最终日期，</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具体</a:t>
            </a:r>
            <a:r>
              <a:rPr lang="zh-CN" altLang="en-US" sz="2400" dirty="0">
                <a:latin typeface="微软雅黑" panose="020B0503020204020204" pitchFamily="34" charset="-122"/>
                <a:ea typeface="微软雅黑" panose="020B0503020204020204" pitchFamily="34" charset="-122"/>
              </a:rPr>
              <a:t>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908" y="4047217"/>
            <a:ext cx="8662183" cy="989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812800" y="5544235"/>
            <a:ext cx="9724571" cy="461665"/>
          </a:xfrm>
          <a:prstGeom prst="rect">
            <a:avLst/>
          </a:prstGeom>
        </p:spPr>
        <p:txBody>
          <a:bodyPr wrap="square">
            <a:spAutoFit/>
          </a:bodyPr>
          <a:lstStyle/>
          <a:p>
            <a:r>
              <a:rPr lang="zh-CN" altLang="en-US" sz="2400" b="1" dirty="0" smtClean="0">
                <a:latin typeface="微软雅黑" panose="020B0503020204020204" pitchFamily="34" charset="-122"/>
                <a:ea typeface="微软雅黑" panose="020B0503020204020204" pitchFamily="34" charset="-122"/>
              </a:rPr>
              <a:t>注意：</a:t>
            </a:r>
            <a:r>
              <a:rPr lang="zh-CN" altLang="en-US" sz="2400" dirty="0" smtClean="0">
                <a:latin typeface="微软雅黑" panose="020B0503020204020204" pitchFamily="34" charset="-122"/>
                <a:ea typeface="微软雅黑" panose="020B0503020204020204" pitchFamily="34" charset="-122"/>
              </a:rPr>
              <a:t>如</a:t>
            </a:r>
            <a:r>
              <a:rPr lang="zh-CN" altLang="en-US" sz="2400" dirty="0">
                <a:latin typeface="微软雅黑" panose="020B0503020204020204" pitchFamily="34" charset="-122"/>
                <a:ea typeface="微软雅黑" panose="020B0503020204020204" pitchFamily="34" charset="-122"/>
              </a:rPr>
              <a:t>不写</a:t>
            </a:r>
            <a:r>
              <a:rPr lang="en-US" altLang="zh-CN" sz="2400" dirty="0">
                <a:latin typeface="微软雅黑" panose="020B0503020204020204" pitchFamily="34" charset="-122"/>
                <a:ea typeface="微软雅黑" panose="020B0503020204020204" pitchFamily="34" charset="-122"/>
              </a:rPr>
              <a:t>start</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end</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会默认调取从当天往前</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年的数据</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48188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日线行情</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弹</a:t>
            </a:r>
            <a:r>
              <a:rPr lang="zh-CN" altLang="en-US" sz="2400" dirty="0">
                <a:latin typeface="微软雅黑" panose="020B0503020204020204" pitchFamily="34" charset="-122"/>
                <a:ea typeface="微软雅黑" panose="020B0503020204020204" pitchFamily="34" charset="-122"/>
              </a:rPr>
              <a:t>出的结果回事</a:t>
            </a:r>
            <a:r>
              <a:rPr lang="zh-CN" altLang="en-US" sz="2400" dirty="0" smtClean="0">
                <a:latin typeface="微软雅黑" panose="020B0503020204020204" pitchFamily="34" charset="-122"/>
                <a:ea typeface="微软雅黑" panose="020B0503020204020204" pitchFamily="34" charset="-122"/>
              </a:rPr>
              <a:t>个</a:t>
            </a:r>
            <a:r>
              <a:rPr lang="zh-CN" altLang="en-US" sz="2400" dirty="0">
                <a:latin typeface="微软雅黑" panose="020B0503020204020204" pitchFamily="34" charset="-122"/>
                <a:ea typeface="微软雅黑" panose="020B0503020204020204" pitchFamily="34" charset="-122"/>
              </a:rPr>
              <a:t>二维表格</a:t>
            </a:r>
            <a:r>
              <a:rPr lang="zh-CN" altLang="en-US" sz="2400" dirty="0" smtClean="0">
                <a:latin typeface="微软雅黑" panose="020B0503020204020204" pitchFamily="34" charset="-122"/>
                <a:ea typeface="微软雅黑" panose="020B0503020204020204" pitchFamily="34" charset="-122"/>
              </a:rPr>
              <a:t>结构，所以可以用</a:t>
            </a:r>
            <a:r>
              <a:rPr lang="en-US" altLang="zh-CN" sz="2400" dirty="0" err="1" smtClean="0">
                <a:latin typeface="微软雅黑" panose="020B0503020204020204" pitchFamily="34" charset="-122"/>
                <a:ea typeface="微软雅黑" panose="020B0503020204020204" pitchFamily="34" charset="-122"/>
              </a:rPr>
              <a:t>df.head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打出的结果：</a:t>
            </a:r>
            <a:endParaRPr lang="en-US" altLang="zh-CN" sz="2400" dirty="0" smtClean="0">
              <a:latin typeface="微软雅黑" panose="020B0503020204020204" pitchFamily="34" charset="-122"/>
              <a:ea typeface="微软雅黑" panose="020B0503020204020204" pitchFamily="34" charset="-122"/>
            </a:endParaRPr>
          </a:p>
        </p:txBody>
      </p:sp>
      <p:pic>
        <p:nvPicPr>
          <p:cNvPr id="2050" name="Picture 2" descr="https://uploader.shimo.im/f/7r9YTeA9pQUPkjva.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750" y="3455533"/>
            <a:ext cx="11330500" cy="256789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7507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获得</a:t>
            </a:r>
            <a:r>
              <a:rPr lang="zh-CN" altLang="en-US" sz="2400" dirty="0">
                <a:latin typeface="微软雅黑" panose="020B0503020204020204" pitchFamily="34" charset="-122"/>
                <a:ea typeface="微软雅黑" panose="020B0503020204020204" pitchFamily="34" charset="-122"/>
              </a:rPr>
              <a:t>日线行情</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838962320"/>
              </p:ext>
            </p:extLst>
          </p:nvPr>
        </p:nvGraphicFramePr>
        <p:xfrm>
          <a:off x="1527491" y="2540000"/>
          <a:ext cx="9137019" cy="4114800"/>
        </p:xfrm>
        <a:graphic>
          <a:graphicData uri="http://schemas.openxmlformats.org/drawingml/2006/table">
            <a:tbl>
              <a:tblPr firstRow="1" bandRow="1">
                <a:tableStyleId>{5940675A-B579-460E-94D1-54222C63F5DA}</a:tableStyleId>
              </a:tblPr>
              <a:tblGrid>
                <a:gridCol w="2503990"/>
                <a:gridCol w="6633029"/>
              </a:tblGrid>
              <a:tr h="277707">
                <a:tc>
                  <a:txBody>
                    <a:bodyPr/>
                    <a:lstStyle/>
                    <a:p>
                      <a:pPr algn="r"/>
                      <a:r>
                        <a:rPr lang="en-US" altLang="zh-CN" sz="2400" dirty="0" smtClean="0">
                          <a:latin typeface="微软雅黑" panose="020B0503020204020204" pitchFamily="34" charset="-122"/>
                          <a:ea typeface="微软雅黑" panose="020B0503020204020204" pitchFamily="34" charset="-122"/>
                        </a:rPr>
                        <a:t>Open</a:t>
                      </a:r>
                    </a:p>
                  </a:txBody>
                  <a:tcPr/>
                </a:tc>
                <a:tc>
                  <a:txBody>
                    <a:bodyPr/>
                    <a:lstStyle/>
                    <a:p>
                      <a:r>
                        <a:rPr lang="zh-CN" altLang="en-US" sz="2400" dirty="0" smtClean="0">
                          <a:latin typeface="微软雅黑" panose="020B0503020204020204" pitchFamily="34" charset="-122"/>
                          <a:ea typeface="微软雅黑" panose="020B0503020204020204" pitchFamily="34" charset="-122"/>
                        </a:rPr>
                        <a:t>开盘价</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anose="020B0503020204020204" pitchFamily="34" charset="-122"/>
                          <a:ea typeface="微软雅黑" panose="020B0503020204020204" pitchFamily="34" charset="-122"/>
                        </a:rPr>
                        <a:t>High</a:t>
                      </a:r>
                    </a:p>
                  </a:txBody>
                  <a:tcPr/>
                </a:tc>
                <a:tc>
                  <a:txBody>
                    <a:bodyPr/>
                    <a:lstStyle/>
                    <a:p>
                      <a:r>
                        <a:rPr lang="zh-CN" altLang="en-US" sz="2400" dirty="0" smtClean="0">
                          <a:latin typeface="微软雅黑" panose="020B0503020204020204" pitchFamily="34" charset="-122"/>
                          <a:ea typeface="微软雅黑" panose="020B0503020204020204" pitchFamily="34" charset="-122"/>
                        </a:rPr>
                        <a:t>最高价</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anose="020B0503020204020204" pitchFamily="34" charset="-122"/>
                          <a:ea typeface="微软雅黑" panose="020B0503020204020204" pitchFamily="34" charset="-122"/>
                        </a:rPr>
                        <a:t>Close</a:t>
                      </a:r>
                    </a:p>
                  </a:txBody>
                  <a:tcPr/>
                </a:tc>
                <a:tc>
                  <a:txBody>
                    <a:bodyPr/>
                    <a:lstStyle/>
                    <a:p>
                      <a:r>
                        <a:rPr lang="zh-CN" altLang="en-US" sz="2400" dirty="0" smtClean="0">
                          <a:latin typeface="微软雅黑" panose="020B0503020204020204" pitchFamily="34" charset="-122"/>
                          <a:ea typeface="微软雅黑" panose="020B0503020204020204" pitchFamily="34" charset="-122"/>
                        </a:rPr>
                        <a:t>收盘价</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anose="020B0503020204020204" pitchFamily="34" charset="-122"/>
                          <a:ea typeface="微软雅黑" panose="020B0503020204020204" pitchFamily="34" charset="-122"/>
                        </a:rPr>
                        <a:t>Low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最低价</a:t>
                      </a:r>
                      <a:endParaRPr lang="en-US" altLang="zh-CN" sz="2400" dirty="0" smtClean="0">
                        <a:latin typeface="微软雅黑" panose="020B0503020204020204" pitchFamily="34" charset="-122"/>
                        <a:ea typeface="微软雅黑" panose="020B0503020204020204" pitchFamily="34" charset="-122"/>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anose="020B0503020204020204" pitchFamily="34" charset="-122"/>
                          <a:ea typeface="微软雅黑" panose="020B0503020204020204" pitchFamily="34" charset="-122"/>
                        </a:rPr>
                        <a:t>Volume</a:t>
                      </a:r>
                    </a:p>
                  </a:txBody>
                  <a:tcPr/>
                </a:tc>
                <a:tc>
                  <a:txBody>
                    <a:bodyPr/>
                    <a:lstStyle/>
                    <a:p>
                      <a:r>
                        <a:rPr lang="zh-CN" altLang="en-US" sz="2400" dirty="0" smtClean="0">
                          <a:latin typeface="微软雅黑" panose="020B0503020204020204" pitchFamily="34" charset="-122"/>
                          <a:ea typeface="微软雅黑" panose="020B0503020204020204" pitchFamily="34" charset="-122"/>
                        </a:rPr>
                        <a:t>成交量</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zh-CN" sz="2400" dirty="0" err="1" smtClean="0">
                          <a:latin typeface="微软雅黑" panose="020B0503020204020204" pitchFamily="34" charset="-122"/>
                          <a:ea typeface="微软雅黑" panose="020B0503020204020204" pitchFamily="34" charset="-122"/>
                        </a:rPr>
                        <a:t>price_change</a:t>
                      </a:r>
                      <a:endParaRPr lang="en-US" altLang="zh-CN" sz="2400" dirty="0" smtClean="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价格变化（今日收盘价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昨日收盘价）</a:t>
                      </a:r>
                      <a:endParaRPr lang="en-US" altLang="zh-CN" sz="2400" dirty="0" smtClean="0">
                        <a:latin typeface="微软雅黑" panose="020B0503020204020204" pitchFamily="34" charset="-122"/>
                        <a:ea typeface="微软雅黑" panose="020B0503020204020204" pitchFamily="34" charset="-122"/>
                      </a:endParaRPr>
                    </a:p>
                  </a:txBody>
                  <a:tcPr/>
                </a:tc>
              </a:tr>
              <a:tr h="370840">
                <a:tc>
                  <a:txBody>
                    <a:bodyPr/>
                    <a:lstStyle/>
                    <a:p>
                      <a:pPr algn="r"/>
                      <a:r>
                        <a:rPr lang="en-US" altLang="zh-CN" sz="2400" dirty="0" err="1" smtClean="0">
                          <a:latin typeface="微软雅黑" panose="020B0503020204020204" pitchFamily="34" charset="-122"/>
                          <a:ea typeface="微软雅黑" panose="020B0503020204020204" pitchFamily="34" charset="-122"/>
                        </a:rPr>
                        <a:t>p_change</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smtClean="0">
                          <a:latin typeface="微软雅黑" panose="020B0503020204020204" pitchFamily="34" charset="-122"/>
                          <a:ea typeface="微软雅黑" panose="020B0503020204020204" pitchFamily="34" charset="-122"/>
                        </a:rPr>
                        <a:t>价格涨跌幅（</a:t>
                      </a:r>
                      <a:r>
                        <a:rPr lang="en-US" altLang="zh-CN" sz="2400" dirty="0" err="1" smtClean="0">
                          <a:latin typeface="微软雅黑" panose="020B0503020204020204" pitchFamily="34" charset="-122"/>
                          <a:ea typeface="微软雅黑" panose="020B0503020204020204" pitchFamily="34" charset="-122"/>
                        </a:rPr>
                        <a:t>price_change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昨日收盘价）</a:t>
                      </a:r>
                      <a:endParaRPr lang="en-US" altLang="zh-CN" sz="2400" dirty="0" smtClean="0">
                        <a:latin typeface="微软雅黑" panose="020B0503020204020204" pitchFamily="34" charset="-122"/>
                        <a:ea typeface="微软雅黑" panose="020B0503020204020204" pitchFamily="34" charset="-122"/>
                      </a:endParaRPr>
                    </a:p>
                  </a:txBody>
                  <a:tcPr/>
                </a:tc>
              </a:tr>
              <a:tr h="370840">
                <a:tc>
                  <a:txBody>
                    <a:bodyPr/>
                    <a:lstStyle/>
                    <a:p>
                      <a:pPr algn="r"/>
                      <a:r>
                        <a:rPr lang="en-US" altLang="zh-CN" sz="2400" dirty="0" smtClean="0">
                          <a:latin typeface="微软雅黑" panose="020B0503020204020204" pitchFamily="34" charset="-122"/>
                          <a:ea typeface="微软雅黑" panose="020B0503020204020204" pitchFamily="34" charset="-122"/>
                        </a:rPr>
                        <a:t>ma5</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日均线价格</a:t>
                      </a:r>
                      <a:endParaRPr lang="en-US" altLang="zh-CN" sz="2400" dirty="0" smtClean="0">
                        <a:latin typeface="微软雅黑" panose="020B0503020204020204" pitchFamily="34" charset="-122"/>
                        <a:ea typeface="微软雅黑" panose="020B0503020204020204" pitchFamily="34" charset="-122"/>
                      </a:endParaRPr>
                    </a:p>
                  </a:txBody>
                  <a:tcPr/>
                </a:tc>
              </a:tr>
              <a:tr h="370840">
                <a:tc>
                  <a:txBody>
                    <a:bodyPr/>
                    <a:lstStyle/>
                    <a:p>
                      <a:pPr algn="r"/>
                      <a:r>
                        <a:rPr lang="en-US" altLang="zh-CN" sz="2400" dirty="0" smtClean="0">
                          <a:latin typeface="微软雅黑" panose="020B0503020204020204" pitchFamily="34" charset="-122"/>
                          <a:ea typeface="微软雅黑" panose="020B0503020204020204" pitchFamily="34" charset="-122"/>
                        </a:rPr>
                        <a:t>v_ma5</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日均线成交量</a:t>
                      </a:r>
                      <a:endParaRPr lang="en-US" altLang="zh-CN" sz="2400" dirty="0" smtClean="0">
                        <a:latin typeface="微软雅黑" panose="020B0503020204020204" pitchFamily="34" charset="-122"/>
                        <a:ea typeface="微软雅黑" panose="020B0503020204020204" pitchFamily="34" charset="-122"/>
                      </a:endParaRPr>
                    </a:p>
                  </a:txBody>
                  <a:tcPr/>
                </a:tc>
              </a:tr>
            </a:tbl>
          </a:graphicData>
        </a:graphic>
      </p:graphicFrame>
      <p:sp>
        <p:nvSpPr>
          <p:cNvPr id="5" name="矩形 4"/>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576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32791" y="729512"/>
            <a:ext cx="7526419" cy="1015663"/>
          </a:xfrm>
          <a:prstGeom prst="rect">
            <a:avLst/>
          </a:prstGeom>
        </p:spPr>
        <p:txBody>
          <a:bodyPr wrap="none">
            <a:spAutoFit/>
          </a:bodyPr>
          <a:lstStyle/>
          <a:p>
            <a:r>
              <a:rPr lang="zh-CN" altLang="en-US" sz="6000" b="1" dirty="0">
                <a:latin typeface="微软雅黑" panose="020B0503020204020204" pitchFamily="34" charset="-122"/>
                <a:ea typeface="微软雅黑" panose="020B0503020204020204" pitchFamily="34" charset="-122"/>
              </a:rPr>
              <a:t>第八章 随机森林模型</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30656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smtClean="0">
                <a:latin typeface="微软雅黑" panose="020B0503020204020204" pitchFamily="34" charset="-122"/>
                <a:ea typeface="微软雅黑" panose="020B0503020204020204" pitchFamily="34" charset="-122"/>
              </a:rPr>
              <a:t>8.1 </a:t>
            </a:r>
            <a:r>
              <a:rPr lang="zh-CN" altLang="en-US" b="1" smtClean="0">
                <a:latin typeface="微软雅黑" panose="020B0503020204020204" pitchFamily="34" charset="-122"/>
                <a:ea typeface="微软雅黑" panose="020B0503020204020204" pitchFamily="34" charset="-122"/>
              </a:rPr>
              <a:t>随机森林模型的基本原理和代码实现</a:t>
            </a:r>
            <a:endParaRPr lang="en-US" altLang="zh-CN" b="1" smtClean="0">
              <a:latin typeface="微软雅黑" panose="020B0503020204020204" pitchFamily="34" charset="-122"/>
              <a:ea typeface="微软雅黑" panose="020B0503020204020204" pitchFamily="34" charset="-122"/>
            </a:endParaRPr>
          </a:p>
          <a:p>
            <a:pPr algn="l">
              <a:lnSpc>
                <a:spcPct val="200000"/>
              </a:lnSpc>
            </a:pPr>
            <a:r>
              <a:rPr lang="en-US" altLang="zh-CN" b="1" smtClean="0">
                <a:latin typeface="微软雅黑" panose="020B0503020204020204" pitchFamily="34" charset="-122"/>
                <a:ea typeface="微软雅黑" panose="020B0503020204020204" pitchFamily="34" charset="-122"/>
              </a:rPr>
              <a:t>8.2 </a:t>
            </a:r>
            <a:r>
              <a:rPr lang="zh-CN" altLang="en-US" b="1" smtClean="0">
                <a:latin typeface="微软雅黑" panose="020B0503020204020204" pitchFamily="34" charset="-122"/>
                <a:ea typeface="微软雅黑" panose="020B0503020204020204" pitchFamily="34" charset="-122"/>
              </a:rPr>
              <a:t>量化金融 </a:t>
            </a:r>
            <a:r>
              <a:rPr lang="en-US" altLang="zh-CN" b="1" smtClean="0">
                <a:latin typeface="微软雅黑" panose="020B0503020204020204" pitchFamily="34" charset="-122"/>
                <a:ea typeface="微软雅黑" panose="020B0503020204020204" pitchFamily="34" charset="-122"/>
              </a:rPr>
              <a:t>- </a:t>
            </a:r>
            <a:r>
              <a:rPr lang="zh-CN" altLang="en-US" b="1" smtClean="0">
                <a:latin typeface="微软雅黑" panose="020B0503020204020204" pitchFamily="34" charset="-122"/>
                <a:ea typeface="微软雅黑" panose="020B0503020204020204" pitchFamily="34" charset="-122"/>
              </a:rPr>
              <a:t>股票数据获取</a:t>
            </a:r>
            <a:endParaRPr lang="en-US" altLang="zh-CN" b="1" smtClean="0">
              <a:latin typeface="微软雅黑" panose="020B0503020204020204" pitchFamily="34" charset="-122"/>
              <a:ea typeface="微软雅黑" panose="020B0503020204020204" pitchFamily="34" charset="-122"/>
            </a:endParaRPr>
          </a:p>
          <a:p>
            <a:pPr algn="l">
              <a:lnSpc>
                <a:spcPct val="200000"/>
              </a:lnSpc>
            </a:pPr>
            <a:r>
              <a:rPr lang="en-US" altLang="zh-CN" b="1" smtClean="0">
                <a:latin typeface="微软雅黑" panose="020B0503020204020204" pitchFamily="34" charset="-122"/>
                <a:ea typeface="微软雅黑" panose="020B0503020204020204" pitchFamily="34" charset="-122"/>
              </a:rPr>
              <a:t>8.3 </a:t>
            </a:r>
            <a:r>
              <a:rPr lang="zh-CN" altLang="en-US" b="1" smtClean="0">
                <a:latin typeface="微软雅黑" panose="020B0503020204020204" pitchFamily="34" charset="-122"/>
                <a:ea typeface="微软雅黑" panose="020B0503020204020204" pitchFamily="34" charset="-122"/>
              </a:rPr>
              <a:t>量化金融 </a:t>
            </a:r>
            <a:r>
              <a:rPr lang="en-US" altLang="zh-CN" b="1" smtClean="0">
                <a:latin typeface="微软雅黑" panose="020B0503020204020204" pitchFamily="34" charset="-122"/>
                <a:ea typeface="微软雅黑" panose="020B0503020204020204" pitchFamily="34" charset="-122"/>
              </a:rPr>
              <a:t>- </a:t>
            </a:r>
            <a:r>
              <a:rPr lang="zh-CN" altLang="en-US" b="1" smtClean="0">
                <a:latin typeface="微软雅黑" panose="020B0503020204020204" pitchFamily="34" charset="-122"/>
                <a:ea typeface="微软雅黑" panose="020B0503020204020204" pitchFamily="34" charset="-122"/>
              </a:rPr>
              <a:t>股票涨跌预测模型搭建</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想</a:t>
            </a:r>
            <a:r>
              <a:rPr lang="zh-CN" altLang="en-US" sz="2400" dirty="0">
                <a:latin typeface="微软雅黑" panose="020B0503020204020204" pitchFamily="34" charset="-122"/>
                <a:ea typeface="微软雅黑" panose="020B0503020204020204" pitchFamily="34" charset="-122"/>
              </a:rPr>
              <a:t>调取超过</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年的日线级别</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因为</a:t>
            </a:r>
            <a:r>
              <a:rPr lang="en-US" altLang="zh-CN" sz="2400" dirty="0" err="1">
                <a:latin typeface="微软雅黑" panose="020B0503020204020204" pitchFamily="34" charset="-122"/>
                <a:ea typeface="微软雅黑" panose="020B0503020204020204" pitchFamily="34" charset="-122"/>
              </a:rPr>
              <a:t>ts.get_hist_data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函数不仅获得了股票的基本价格信息，还获取了价格变化、均线价格等衍生变量，所以它最多也只能调取当天往前</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年的</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想调取超过</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年的日线级别数据，得用</a:t>
            </a:r>
            <a:r>
              <a:rPr lang="en-US" altLang="zh-CN" sz="2400" dirty="0" err="1">
                <a:latin typeface="微软雅黑" panose="020B0503020204020204" pitchFamily="34" charset="-122"/>
                <a:ea typeface="微软雅黑" panose="020B0503020204020204" pitchFamily="34" charset="-122"/>
              </a:rPr>
              <a:t>ts.get_k_data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函数，它只获取股价的基本</a:t>
            </a:r>
            <a:r>
              <a:rPr lang="zh-CN" altLang="en-US" sz="2400" dirty="0" smtClean="0">
                <a:latin typeface="微软雅黑" panose="020B0503020204020204" pitchFamily="34" charset="-122"/>
                <a:ea typeface="微软雅黑" panose="020B0503020204020204" pitchFamily="34" charset="-122"/>
              </a:rPr>
              <a:t>数据，</a:t>
            </a:r>
            <a:r>
              <a:rPr lang="en-US" altLang="zh-CN" sz="2400" dirty="0" err="1" smtClean="0">
                <a:latin typeface="微软雅黑" panose="020B0503020204020204" pitchFamily="34" charset="-122"/>
                <a:ea typeface="微软雅黑" panose="020B0503020204020204" pitchFamily="34" charset="-122"/>
              </a:rPr>
              <a:t>df.head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弹出的结果：</a:t>
            </a:r>
            <a:endParaRPr lang="en-US" altLang="zh-CN" sz="2400" dirty="0" smtClean="0">
              <a:latin typeface="微软雅黑" panose="020B0503020204020204" pitchFamily="34" charset="-122"/>
              <a:ea typeface="微软雅黑" panose="020B0503020204020204" pitchFamily="34" charset="-122"/>
            </a:endParaRPr>
          </a:p>
        </p:txBody>
      </p:sp>
      <p:pic>
        <p:nvPicPr>
          <p:cNvPr id="3074" name="Picture 2" descr="https://uploader.shimo.im/f/tBMnCVPDrLYyBZDp.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3775" y="4192814"/>
            <a:ext cx="5124450" cy="16764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4250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想</a:t>
            </a:r>
            <a:r>
              <a:rPr lang="zh-CN" altLang="en-US" sz="2400" dirty="0">
                <a:latin typeface="微软雅黑" panose="020B0503020204020204" pitchFamily="34" charset="-122"/>
                <a:ea typeface="微软雅黑" panose="020B0503020204020204" pitchFamily="34" charset="-122"/>
              </a:rPr>
              <a:t>调取超过</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年的日线级别数据</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get_k_data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函数获取的</a:t>
            </a:r>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不会</a:t>
            </a:r>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日期默认设为行</a:t>
            </a:r>
            <a:r>
              <a:rPr lang="zh-CN" altLang="en-US" sz="2400" dirty="0" smtClean="0">
                <a:latin typeface="微软雅黑" panose="020B0503020204020204" pitchFamily="34" charset="-122"/>
                <a:ea typeface="微软雅黑" panose="020B0503020204020204" pitchFamily="34" charset="-122"/>
              </a:rPr>
              <a:t>索引</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想把这里的</a:t>
            </a:r>
            <a:r>
              <a:rPr lang="en-US" altLang="zh-CN" sz="2400" dirty="0">
                <a:latin typeface="微软雅黑" panose="020B0503020204020204" pitchFamily="34" charset="-122"/>
                <a:ea typeface="微软雅黑" panose="020B0503020204020204" pitchFamily="34" charset="-122"/>
              </a:rPr>
              <a:t>date</a:t>
            </a:r>
            <a:r>
              <a:rPr lang="zh-CN" altLang="en-US" sz="2400" dirty="0">
                <a:latin typeface="微软雅黑" panose="020B0503020204020204" pitchFamily="34" charset="-122"/>
                <a:ea typeface="微软雅黑" panose="020B0503020204020204" pitchFamily="34" charset="-122"/>
              </a:rPr>
              <a:t>列转为行索引，可以使用设置索引的</a:t>
            </a:r>
            <a:r>
              <a:rPr lang="en-US" altLang="zh-CN" sz="2400" dirty="0" err="1">
                <a:latin typeface="微软雅黑" panose="020B0503020204020204" pitchFamily="34" charset="-122"/>
                <a:ea typeface="微软雅黑" panose="020B0503020204020204" pitchFamily="34" charset="-122"/>
              </a:rPr>
              <a:t>set_index</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函数。代码</a:t>
            </a:r>
            <a:r>
              <a:rPr lang="zh-CN" altLang="en-US" sz="2400" dirty="0">
                <a:latin typeface="微软雅黑" panose="020B0503020204020204" pitchFamily="34" charset="-122"/>
                <a:ea typeface="微软雅黑" panose="020B0503020204020204" pitchFamily="34" charset="-122"/>
              </a:rPr>
              <a:t>如下：</a:t>
            </a:r>
            <a:endParaRPr lang="en-US" altLang="zh-CN" sz="2400" dirty="0" smtClean="0">
              <a:latin typeface="微软雅黑" panose="020B0503020204020204" pitchFamily="34" charset="-122"/>
              <a:ea typeface="微软雅黑" panose="020B0503020204020204" pitchFamily="34" charset="-122"/>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368" y="3428998"/>
            <a:ext cx="3729264" cy="71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812799" y="4148169"/>
            <a:ext cx="10290629"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如果不想重新赋值，可以在</a:t>
            </a:r>
            <a:r>
              <a:rPr lang="en-US" altLang="zh-CN" sz="2400" dirty="0" err="1">
                <a:latin typeface="微软雅黑" panose="020B0503020204020204" pitchFamily="34" charset="-122"/>
                <a:ea typeface="微软雅黑" panose="020B0503020204020204" pitchFamily="34" charset="-122"/>
              </a:rPr>
              <a:t>set_index</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函数中设置</a:t>
            </a:r>
            <a:r>
              <a:rPr lang="en-US" altLang="zh-CN" sz="2400" dirty="0" err="1">
                <a:latin typeface="微软雅黑" panose="020B0503020204020204" pitchFamily="34" charset="-122"/>
                <a:ea typeface="微软雅黑" panose="020B0503020204020204" pitchFamily="34" charset="-122"/>
              </a:rPr>
              <a:t>inplace</a:t>
            </a:r>
            <a:r>
              <a:rPr lang="zh-CN" altLang="en-US" sz="2400" dirty="0">
                <a:latin typeface="微软雅黑" panose="020B0503020204020204" pitchFamily="34" charset="-122"/>
                <a:ea typeface="微软雅黑" panose="020B0503020204020204" pitchFamily="34" charset="-122"/>
              </a:rPr>
              <a:t>参数为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，代码如下：</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089" y="4979166"/>
            <a:ext cx="4507821" cy="72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6384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获得分钟级别的数据</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我们可以使用</a:t>
            </a:r>
            <a:r>
              <a:rPr lang="en-US" altLang="zh-CN" sz="2400" dirty="0" err="1" smtClean="0">
                <a:latin typeface="微软雅黑" panose="020B0503020204020204" pitchFamily="34" charset="-122"/>
                <a:ea typeface="微软雅黑" panose="020B0503020204020204" pitchFamily="34" charset="-122"/>
              </a:rPr>
              <a:t>ktype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分钟’函数，如果把分钟改成</a:t>
            </a: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可以调用</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分钟级别的</a:t>
            </a:r>
            <a:r>
              <a:rPr lang="zh-CN" altLang="en-US" sz="2400" dirty="0" smtClean="0">
                <a:latin typeface="微软雅黑" panose="020B0503020204020204" pitchFamily="34" charset="-122"/>
                <a:ea typeface="微软雅黑" panose="020B0503020204020204" pitchFamily="34" charset="-122"/>
              </a:rPr>
              <a:t>数据。还能设置为每</a:t>
            </a:r>
            <a:r>
              <a:rPr lang="en-US" altLang="zh-CN" sz="2400" dirty="0" smtClean="0">
                <a:latin typeface="微软雅黑" panose="020B0503020204020204" pitchFamily="34" charset="-122"/>
                <a:ea typeface="微软雅黑" panose="020B0503020204020204" pitchFamily="34" charset="-122"/>
              </a:rPr>
              <a:t>15,30</a:t>
            </a:r>
            <a:r>
              <a:rPr lang="zh-CN" altLang="en-US" sz="2400" dirty="0" smtClean="0">
                <a:latin typeface="微软雅黑" panose="020B0503020204020204" pitchFamily="34" charset="-122"/>
                <a:ea typeface="微软雅黑" panose="020B0503020204020204" pitchFamily="34" charset="-122"/>
              </a:rPr>
              <a:t>或</a:t>
            </a:r>
            <a:r>
              <a:rPr lang="en-US" altLang="zh-CN" sz="2400" dirty="0" smtClean="0">
                <a:latin typeface="微软雅黑" panose="020B0503020204020204" pitchFamily="34" charset="-122"/>
                <a:ea typeface="微软雅黑" panose="020B0503020204020204" pitchFamily="34" charset="-122"/>
              </a:rPr>
              <a:t>60</a:t>
            </a:r>
            <a:r>
              <a:rPr lang="zh-CN" altLang="en-US" sz="2400" dirty="0" smtClean="0">
                <a:latin typeface="微软雅黑" panose="020B0503020204020204" pitchFamily="34" charset="-122"/>
                <a:ea typeface="微软雅黑" panose="020B0503020204020204" pitchFamily="34" charset="-122"/>
              </a:rPr>
              <a:t>分钟级别数据。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一旦要求获取分钟级别的数据的话，再写起始日期和结束日期就没有效果</a:t>
            </a:r>
            <a:r>
              <a:rPr lang="zh-CN" altLang="en-US" sz="2400" dirty="0" smtClean="0">
                <a:latin typeface="微软雅黑" panose="020B0503020204020204" pitchFamily="34" charset="-122"/>
                <a:ea typeface="微软雅黑" panose="020B0503020204020204" pitchFamily="34" charset="-122"/>
              </a:rPr>
              <a:t>了，使用</a:t>
            </a:r>
            <a:r>
              <a:rPr lang="en-US" altLang="zh-CN" sz="2400" dirty="0" err="1" smtClean="0">
                <a:latin typeface="微软雅黑" panose="020B0503020204020204" pitchFamily="34" charset="-122"/>
                <a:ea typeface="微软雅黑" panose="020B0503020204020204" pitchFamily="34" charset="-122"/>
              </a:rPr>
              <a:t>ktype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’弹出来</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结果如下：</a:t>
            </a:r>
            <a:endParaRPr lang="en-US" altLang="zh-CN" sz="2400" dirty="0" smtClean="0">
              <a:latin typeface="微软雅黑" panose="020B0503020204020204" pitchFamily="34" charset="-122"/>
              <a:ea typeface="微软雅黑" panose="020B0503020204020204" pitchFamily="34" charset="-122"/>
            </a:endParaRPr>
          </a:p>
        </p:txBody>
      </p:sp>
      <p:pic>
        <p:nvPicPr>
          <p:cNvPr id="9218" name="Picture 2" descr="https://uploader.shimo.im/f/Asi67IRj6lYF1h24.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873" y="4150449"/>
            <a:ext cx="9830253" cy="190987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2548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获得分钟级别的</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a:t>
            </a:r>
            <a:r>
              <a:rPr lang="zh-CN" altLang="en-US" sz="2400" dirty="0" smtClean="0">
                <a:latin typeface="微软雅黑" panose="020B0503020204020204" pitchFamily="34" charset="-122"/>
                <a:ea typeface="微软雅黑" panose="020B0503020204020204" pitchFamily="34" charset="-122"/>
              </a:rPr>
              <a:t>获取</a:t>
            </a:r>
            <a:r>
              <a:rPr lang="zh-CN" altLang="en-US" sz="2400" dirty="0">
                <a:latin typeface="微软雅黑" panose="020B0503020204020204" pitchFamily="34" charset="-122"/>
                <a:ea typeface="微软雅黑" panose="020B0503020204020204" pitchFamily="34" charset="-122"/>
              </a:rPr>
              <a:t>当时的股价信息</a:t>
            </a:r>
            <a:r>
              <a:rPr lang="zh-CN" altLang="en-US" sz="2400" dirty="0" smtClean="0">
                <a:latin typeface="微软雅黑" panose="020B0503020204020204" pitchFamily="34" charset="-122"/>
                <a:ea typeface="微软雅黑" panose="020B0503020204020204" pitchFamily="34" charset="-122"/>
              </a:rPr>
              <a:t>需要使用</a:t>
            </a:r>
            <a:r>
              <a:rPr lang="en-US" altLang="zh-CN" sz="2400" dirty="0" err="1" smtClean="0">
                <a:latin typeface="微软雅黑" panose="020B0503020204020204" pitchFamily="34" charset="-122"/>
                <a:ea typeface="微软雅黑" panose="020B0503020204020204" pitchFamily="34" charset="-122"/>
              </a:rPr>
              <a:t>ts.get_realtime_quote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如果觉得列数过多，可以通过</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选取列的方法选取相应的</a:t>
            </a:r>
            <a:r>
              <a:rPr lang="zh-CN" altLang="en-US" sz="2400" dirty="0" smtClean="0">
                <a:latin typeface="微软雅黑" panose="020B0503020204020204" pitchFamily="34" charset="-122"/>
                <a:ea typeface="微软雅黑" panose="020B0503020204020204" pitchFamily="34" charset="-122"/>
              </a:rPr>
              <a:t>列</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代码</a:t>
            </a:r>
            <a:r>
              <a:rPr lang="zh-CN" altLang="en-US" sz="2400" dirty="0">
                <a:latin typeface="微软雅黑" panose="020B0503020204020204" pitchFamily="34" charset="-122"/>
                <a:ea typeface="微软雅黑" panose="020B0503020204020204" pitchFamily="34" charset="-122"/>
              </a:rPr>
              <a:t>如下：</a:t>
            </a:r>
            <a:endParaRPr lang="en-US" altLang="zh-CN" sz="2400" dirty="0" smtClean="0">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766" y="3579166"/>
            <a:ext cx="9136467" cy="652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812800" y="4681249"/>
            <a:ext cx="233910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打印结果</a:t>
            </a:r>
            <a:r>
              <a:rPr lang="zh-CN" altLang="en-US" sz="2400" dirty="0">
                <a:latin typeface="微软雅黑" panose="020B0503020204020204" pitchFamily="34" charset="-122"/>
                <a:ea typeface="微软雅黑" panose="020B0503020204020204" pitchFamily="34" charset="-122"/>
              </a:rPr>
              <a:t>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665" y="5304517"/>
            <a:ext cx="6722668" cy="702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15319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获得分钟级别的数据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我们可以用</a:t>
            </a:r>
            <a:r>
              <a:rPr lang="en-US" altLang="zh-CN" sz="2400" dirty="0" err="1" smtClean="0">
                <a:latin typeface="微软雅黑" panose="020B0503020204020204" pitchFamily="34" charset="-122"/>
                <a:ea typeface="微软雅黑" panose="020B0503020204020204" pitchFamily="34" charset="-122"/>
              </a:rPr>
              <a:t>ts.get_realtime_quote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函数如果想同时获得多个股票代码的实时数据，只需要在括号里添加股票的编号，例如下：</a:t>
            </a:r>
            <a:endParaRPr lang="en-US" altLang="zh-CN" sz="2400" dirty="0" smtClean="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741" y="3676648"/>
            <a:ext cx="7314518" cy="7502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41034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415498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获得分笔</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通过如下代码可以获得历史分笔数据，分笔数据也即每笔成交的信息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运行</a:t>
            </a:r>
            <a:r>
              <a:rPr lang="zh-CN" altLang="en-US" sz="2400" dirty="0">
                <a:latin typeface="微软雅黑" panose="020B0503020204020204" pitchFamily="34" charset="-122"/>
                <a:ea typeface="微软雅黑" panose="020B0503020204020204" pitchFamily="34" charset="-122"/>
              </a:rPr>
              <a:t>结果如下图所</a:t>
            </a:r>
            <a:r>
              <a:rPr lang="zh-CN" altLang="en-US" sz="2400" dirty="0" smtClean="0">
                <a:latin typeface="微软雅黑" panose="020B0503020204020204" pitchFamily="34" charset="-122"/>
                <a:ea typeface="微软雅黑" panose="020B0503020204020204" pitchFamily="34" charset="-122"/>
              </a:rPr>
              <a:t>示</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想获取当日分笔信息，可以用如下代码：</a:t>
            </a:r>
            <a:endParaRPr lang="en-US" altLang="zh-CN" sz="2400" dirty="0" smtClean="0">
              <a:latin typeface="微软雅黑" panose="020B0503020204020204" pitchFamily="34" charset="-122"/>
              <a:ea typeface="微软雅黑" panose="020B0503020204020204" pitchFamily="34" charset="-122"/>
            </a:endParaRPr>
          </a:p>
        </p:txBody>
      </p:sp>
      <p:pic>
        <p:nvPicPr>
          <p:cNvPr id="11266" name="Picture 2" descr="https://uploader.shimo.im/f/oal91h9MOIgkhfP9.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8807" y="3533000"/>
            <a:ext cx="4234383" cy="1790072"/>
          </a:xfrm>
          <a:prstGeom prst="rect">
            <a:avLst/>
          </a:prstGeom>
          <a:noFill/>
          <a:extLst>
            <a:ext uri="{909E8E84-426E-40DD-AFC4-6F175D3DCCD1}">
              <a14:hiddenFill xmlns:a14="http://schemas.microsoft.com/office/drawing/2010/main">
                <a:solidFill>
                  <a:srgbClr val="FFFFFF"/>
                </a:solidFill>
              </a14:hiddenFill>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141" y="2819986"/>
            <a:ext cx="7435717" cy="713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5192" y="5893254"/>
            <a:ext cx="4541611" cy="670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72849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08038"/>
            <a:ext cx="10566400"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8.1.2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(5) </a:t>
            </a:r>
            <a:r>
              <a:rPr lang="zh-CN" altLang="en-US" sz="2400" dirty="0">
                <a:latin typeface="微软雅黑" panose="020B0503020204020204" pitchFamily="34" charset="-122"/>
                <a:ea typeface="微软雅黑" panose="020B0503020204020204" pitchFamily="34" charset="-122"/>
              </a:rPr>
              <a:t>获得指数</a:t>
            </a:r>
            <a:r>
              <a:rPr lang="zh-CN" altLang="en-US" sz="2400" dirty="0" smtClean="0">
                <a:latin typeface="微软雅黑" panose="020B0503020204020204" pitchFamily="34" charset="-122"/>
                <a:ea typeface="微软雅黑" panose="020B0503020204020204" pitchFamily="34" charset="-122"/>
              </a:rPr>
              <a:t>信息</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通过如下代码可以获得上证指数等指数信息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运行</a:t>
            </a:r>
            <a:r>
              <a:rPr lang="zh-CN" altLang="en-US" sz="2400" dirty="0">
                <a:latin typeface="微软雅黑" panose="020B0503020204020204" pitchFamily="34" charset="-122"/>
                <a:ea typeface="微软雅黑" panose="020B0503020204020204" pitchFamily="34" charset="-122"/>
              </a:rPr>
              <a:t>结果如下图所</a:t>
            </a:r>
            <a:r>
              <a:rPr lang="zh-CN" altLang="en-US" sz="2400" dirty="0" smtClean="0">
                <a:latin typeface="微软雅黑" panose="020B0503020204020204" pitchFamily="34" charset="-122"/>
                <a:ea typeface="微软雅黑" panose="020B0503020204020204" pitchFamily="34" charset="-122"/>
              </a:rPr>
              <a:t>示</a:t>
            </a:r>
            <a:r>
              <a:rPr lang="en-US" altLang="zh-CN" sz="2400" dirty="0" smtClean="0">
                <a:latin typeface="微软雅黑" panose="020B0503020204020204" pitchFamily="34" charset="-122"/>
                <a:ea typeface="微软雅黑" panose="020B0503020204020204" pitchFamily="34" charset="-122"/>
              </a:rPr>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9403" y="2789917"/>
            <a:ext cx="3593193" cy="7796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descr="https://uploader.shimo.im/f/q1M6Cas4qoAtZ01X.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024" y="3916362"/>
            <a:ext cx="8743950" cy="2638426"/>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0148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08038"/>
            <a:ext cx="10566400"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生成</a:t>
            </a:r>
            <a:r>
              <a:rPr lang="zh-CN" altLang="en-US" sz="2400" dirty="0">
                <a:latin typeface="微软雅黑" panose="020B0503020204020204" pitchFamily="34" charset="-122"/>
                <a:ea typeface="微软雅黑" panose="020B0503020204020204" pitchFamily="34" charset="-122"/>
              </a:rPr>
              <a:t>股票基本</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这里首先通过上一节的</a:t>
            </a:r>
            <a:r>
              <a:rPr lang="en-US" altLang="zh-CN" sz="2400" dirty="0" err="1">
                <a:latin typeface="微软雅黑" panose="020B0503020204020204" pitchFamily="34" charset="-122"/>
                <a:ea typeface="微软雅黑" panose="020B0503020204020204" pitchFamily="34" charset="-122"/>
              </a:rPr>
              <a:t>get_k_data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函数获取从</a:t>
            </a:r>
            <a:r>
              <a:rPr lang="en-US" altLang="zh-CN" sz="2400" dirty="0">
                <a:latin typeface="微软雅黑" panose="020B0503020204020204" pitchFamily="34" charset="-122"/>
                <a:ea typeface="微软雅黑" panose="020B0503020204020204" pitchFamily="34" charset="-122"/>
              </a:rPr>
              <a:t>2015-01-01</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2019-12-31</a:t>
            </a:r>
            <a:r>
              <a:rPr lang="zh-CN" altLang="en-US" sz="2400" dirty="0">
                <a:latin typeface="微软雅黑" panose="020B0503020204020204" pitchFamily="34" charset="-122"/>
                <a:ea typeface="微软雅黑" panose="020B0503020204020204" pitchFamily="34" charset="-122"/>
              </a:rPr>
              <a:t>的股票基本数据：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此时用</a:t>
            </a:r>
            <a:r>
              <a:rPr lang="en-US" altLang="zh-CN" sz="2400" dirty="0" err="1" smtClean="0">
                <a:latin typeface="微软雅黑" panose="020B0503020204020204" pitchFamily="34" charset="-122"/>
                <a:ea typeface="微软雅黑" panose="020B0503020204020204" pitchFamily="34" charset="-122"/>
              </a:rPr>
              <a:t>df.head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打印列表如下</a:t>
            </a:r>
            <a:r>
              <a:rPr lang="zh-CN" altLang="en-US" sz="2400" dirty="0">
                <a:latin typeface="微软雅黑" panose="020B0503020204020204" pitchFamily="34" charset="-122"/>
                <a:ea typeface="微软雅黑" panose="020B0503020204020204" pitchFamily="34" charset="-122"/>
              </a:rPr>
              <a:t>图所</a:t>
            </a:r>
            <a:r>
              <a:rPr lang="zh-CN" altLang="en-US" sz="2400" dirty="0" smtClean="0">
                <a:latin typeface="微软雅黑" panose="020B0503020204020204" pitchFamily="34" charset="-122"/>
                <a:ea typeface="微软雅黑" panose="020B0503020204020204" pitchFamily="34" charset="-122"/>
              </a:rPr>
              <a:t>示：</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pic>
        <p:nvPicPr>
          <p:cNvPr id="13314" name="Picture 2" descr="https://uploader.shimo.im/f/jpTaXIPvlAwCqzLc.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7" y="4285694"/>
            <a:ext cx="6905625" cy="2495551"/>
          </a:xfrm>
          <a:prstGeom prst="rect">
            <a:avLst/>
          </a:prstGeom>
          <a:noFill/>
          <a:extLst>
            <a:ext uri="{909E8E84-426E-40DD-AFC4-6F175D3DCCD1}">
              <a14:hiddenFill xmlns:a14="http://schemas.microsoft.com/office/drawing/2010/main">
                <a:solidFill>
                  <a:srgbClr val="FFFFFF"/>
                </a:solidFill>
              </a14:hiddenFill>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4272" y="3156630"/>
            <a:ext cx="7263456" cy="556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73425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812800" y="1608038"/>
                <a:ext cx="10566400" cy="61237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衍生变量的</a:t>
                </a:r>
                <a:r>
                  <a:rPr lang="zh-CN" altLang="en-US" sz="2400" dirty="0" smtClean="0">
                    <a:latin typeface="微软雅黑" panose="020B0503020204020204" pitchFamily="34" charset="-122"/>
                    <a:ea typeface="微软雅黑" panose="020B0503020204020204" pitchFamily="34" charset="-122"/>
                  </a:rPr>
                  <a:t>计算</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我们将设置以</a:t>
                </a:r>
                <a:r>
                  <a:rPr lang="zh-CN" altLang="en-US" sz="2400" dirty="0" smtClean="0">
                    <a:latin typeface="微软雅黑" panose="020B0503020204020204" pitchFamily="34" charset="-122"/>
                    <a:ea typeface="微软雅黑" panose="020B0503020204020204" pitchFamily="34" charset="-122"/>
                  </a:rPr>
                  <a:t>下列</a:t>
                </a:r>
                <a:r>
                  <a:rPr lang="en-US" altLang="zh-CN" sz="2400" dirty="0" smtClean="0">
                    <a:latin typeface="微软雅黑" panose="020B0503020204020204" pitchFamily="34" charset="-122"/>
                    <a:ea typeface="微软雅黑" panose="020B0503020204020204" pitchFamily="34" charset="-122"/>
                  </a:rPr>
                  <a:t>:</a:t>
                </a:r>
              </a:p>
              <a:p>
                <a:pPr/>
                <a14:m>
                  <m:oMathPara xmlns:m="http://schemas.openxmlformats.org/officeDocument/2006/math">
                    <m:oMathParaPr>
                      <m:jc m:val="centerGroup"/>
                    </m:oMathParaPr>
                    <m:oMath xmlns:m="http://schemas.openxmlformats.org/officeDocument/2006/math">
                      <m:r>
                        <m:rPr>
                          <m:nor/>
                        </m:rPr>
                        <a:rPr lang="en-US" altLang="zh-CN" sz="2400" b="1" i="1" dirty="0">
                          <a:latin typeface="Cambria Math" panose="02040503050406030204" pitchFamily="18" charset="0"/>
                          <a:ea typeface="Cambria Math" panose="02040503050406030204" pitchFamily="18" charset="0"/>
                        </a:rPr>
                        <m:t>close</m:t>
                      </m:r>
                      <m:r>
                        <m:rPr>
                          <m:nor/>
                        </m:rPr>
                        <a:rPr lang="en-US" altLang="zh-CN" sz="2400" b="1" i="1" dirty="0">
                          <a:latin typeface="Cambria Math" panose="02040503050406030204" pitchFamily="18" charset="0"/>
                          <a:ea typeface="Cambria Math" panose="02040503050406030204" pitchFamily="18" charset="0"/>
                        </a:rPr>
                        <m:t>−</m:t>
                      </m:r>
                      <m:r>
                        <m:rPr>
                          <m:nor/>
                        </m:rPr>
                        <a:rPr lang="en-US" altLang="zh-CN" sz="2400" b="1" i="1" dirty="0">
                          <a:latin typeface="Cambria Math" panose="02040503050406030204" pitchFamily="18" charset="0"/>
                          <a:ea typeface="Cambria Math" panose="02040503050406030204" pitchFamily="18" charset="0"/>
                        </a:rPr>
                        <m:t>open</m:t>
                      </m:r>
                      <m:r>
                        <a:rPr lang="en-US" altLang="zh-CN" sz="2400" b="0" i="1" dirty="0" smtClean="0">
                          <a:latin typeface="Cambria Math" panose="02040503050406030204" pitchFamily="18" charset="0"/>
                          <a:ea typeface="Cambria Math" panose="02040503050406030204" pitchFamily="18" charset="0"/>
                        </a:rPr>
                        <m:t>=</m:t>
                      </m:r>
                      <m:f>
                        <m:fPr>
                          <m:ctrlPr>
                            <a:rPr lang="en-US" altLang="zh-CN" sz="2400" i="1" dirty="0">
                              <a:latin typeface="Cambria Math"/>
                              <a:ea typeface="Cambria Math" panose="02040503050406030204" pitchFamily="18" charset="0"/>
                            </a:rPr>
                          </m:ctrlPr>
                        </m:fPr>
                        <m:num>
                          <m:r>
                            <a:rPr lang="zh-CN" altLang="en-US" sz="2400" i="1" dirty="0">
                              <a:latin typeface="Cambria Math" panose="02040503050406030204" pitchFamily="18" charset="0"/>
                            </a:rPr>
                            <m:t>收盘价</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rPr>
                            <m:t>开盘价</m:t>
                          </m:r>
                        </m:num>
                        <m:den>
                          <m:r>
                            <a:rPr lang="zh-CN" altLang="en-US" sz="2400" i="1" dirty="0" smtClean="0">
                              <a:latin typeface="Cambria Math" panose="02040503050406030204" pitchFamily="18" charset="0"/>
                            </a:rPr>
                            <m:t>开盘价</m:t>
                          </m:r>
                        </m:den>
                      </m:f>
                    </m:oMath>
                  </m:oMathPara>
                </a14:m>
                <a:endParaRPr lang="zh-CN" alt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400" b="1" i="1" dirty="0" smtClean="0">
                          <a:latin typeface="Cambria Math"/>
                        </a:rPr>
                        <m:t>𝒉𝒊𝒈𝒉</m:t>
                      </m:r>
                      <m:r>
                        <m:rPr>
                          <m:nor/>
                        </m:rPr>
                        <a:rPr lang="en-US" altLang="zh-CN" sz="2400" b="1" i="1" dirty="0">
                          <a:latin typeface="Cambria Math" panose="02040503050406030204" pitchFamily="18" charset="0"/>
                          <a:ea typeface="Cambria Math" panose="02040503050406030204" pitchFamily="18" charset="0"/>
                        </a:rPr>
                        <m:t>−</m:t>
                      </m:r>
                      <m:r>
                        <a:rPr lang="en-US" altLang="zh-CN" sz="2400" b="1" i="1" dirty="0" smtClean="0">
                          <a:latin typeface="Cambria Math"/>
                        </a:rPr>
                        <m:t>𝒍𝒐𝒘</m:t>
                      </m:r>
                      <m:r>
                        <a:rPr lang="en-US" altLang="zh-CN" sz="2400" b="0" i="1" dirty="0" smtClean="0">
                          <a:latin typeface="Cambria Math"/>
                        </a:rPr>
                        <m:t>=</m:t>
                      </m:r>
                      <m:f>
                        <m:fPr>
                          <m:ctrlPr>
                            <a:rPr lang="en-US" altLang="zh-CN" sz="2400" b="0" i="1" dirty="0">
                              <a:latin typeface="Cambria Math"/>
                            </a:rPr>
                          </m:ctrlPr>
                        </m:fPr>
                        <m:num>
                          <m:r>
                            <a:rPr lang="zh-CN" altLang="en-US" sz="2400" i="1" dirty="0">
                              <a:latin typeface="Cambria Math"/>
                            </a:rPr>
                            <m:t>最高价</m:t>
                          </m:r>
                          <m:r>
                            <a:rPr lang="en-US" altLang="zh-CN" sz="2400" i="1" dirty="0">
                              <a:latin typeface="Cambria Math"/>
                            </a:rPr>
                            <m:t>−</m:t>
                          </m:r>
                          <m:r>
                            <a:rPr lang="zh-CN" altLang="en-US" sz="2400" i="1" dirty="0">
                              <a:latin typeface="Cambria Math"/>
                            </a:rPr>
                            <m:t>最低价</m:t>
                          </m:r>
                        </m:num>
                        <m:den>
                          <m:r>
                            <a:rPr lang="zh-CN" altLang="en-US" sz="2400" i="1" dirty="0">
                              <a:latin typeface="Cambria Math"/>
                            </a:rPr>
                            <m:t>最低价</m:t>
                          </m:r>
                        </m:den>
                      </m:f>
                    </m:oMath>
                  </m:oMathPara>
                </a14:m>
                <a:endParaRPr lang="zh-CN" altLang="en-US" sz="2400" dirty="0"/>
              </a:p>
              <a:p>
                <a:r>
                  <a:rPr lang="en-US" altLang="zh-CN" sz="2400" b="1" dirty="0" err="1"/>
                  <a:t>pre_close</a:t>
                </a:r>
                <a:r>
                  <a:rPr lang="zh-CN" altLang="en-US" sz="2400" dirty="0"/>
                  <a:t>代表的是昨日收盘价，是通过</a:t>
                </a:r>
                <a:r>
                  <a:rPr lang="en-US" altLang="zh-CN" sz="2400" dirty="0"/>
                  <a:t>shift()</a:t>
                </a:r>
                <a:r>
                  <a:rPr lang="zh-CN" altLang="en-US" sz="2400" dirty="0"/>
                  <a:t>函数将</a:t>
                </a:r>
                <a:r>
                  <a:rPr lang="en-US" altLang="zh-CN" sz="2400" dirty="0"/>
                  <a:t>'close'</a:t>
                </a:r>
                <a:r>
                  <a:rPr lang="zh-CN" altLang="en-US" sz="2400" dirty="0"/>
                  <a:t>这一列所有数往下移动一行并形成新的一列，正数</a:t>
                </a:r>
                <a:r>
                  <a:rPr lang="en-US" altLang="zh-CN" sz="2400" dirty="0"/>
                  <a:t>1</a:t>
                </a:r>
                <a:r>
                  <a:rPr lang="zh-CN" altLang="en-US" sz="2400" dirty="0"/>
                  <a:t>表示往下移动一行，如果是</a:t>
                </a:r>
                <a:r>
                  <a:rPr lang="en-US" altLang="zh-CN" sz="2400" dirty="0"/>
                  <a:t>-1</a:t>
                </a:r>
                <a:r>
                  <a:rPr lang="zh-CN" altLang="en-US" sz="2400" dirty="0"/>
                  <a:t>则表示往上移动一行；</a:t>
                </a:r>
              </a:p>
              <a:p>
                <a:pPr/>
                <a14:m>
                  <m:oMathPara xmlns:m="http://schemas.openxmlformats.org/officeDocument/2006/math">
                    <m:oMathParaPr>
                      <m:jc m:val="centerGroup"/>
                    </m:oMathParaPr>
                    <m:oMath xmlns:m="http://schemas.openxmlformats.org/officeDocument/2006/math">
                      <m:r>
                        <a:rPr lang="en-US" altLang="zh-CN" sz="2400" b="1" i="1" dirty="0" smtClean="0">
                          <a:latin typeface="Cambria Math"/>
                        </a:rPr>
                        <m:t>𝒑𝒓𝒊𝒄𝒆</m:t>
                      </m:r>
                      <m:r>
                        <a:rPr lang="en-US" altLang="zh-CN" sz="2400" b="1" i="1" dirty="0" smtClean="0">
                          <a:latin typeface="Cambria Math"/>
                        </a:rPr>
                        <m:t>−</m:t>
                      </m:r>
                      <m:r>
                        <a:rPr lang="en-US" altLang="zh-CN" sz="2400" b="1" i="1" dirty="0" smtClean="0">
                          <a:latin typeface="Cambria Math"/>
                        </a:rPr>
                        <m:t>𝒄𝒉𝒂𝒏𝒈𝒆</m:t>
                      </m:r>
                      <m:d>
                        <m:dPr>
                          <m:ctrlPr>
                            <a:rPr lang="en-US" altLang="zh-CN" sz="2400" i="1" dirty="0">
                              <a:latin typeface="Cambria Math"/>
                            </a:rPr>
                          </m:ctrlPr>
                        </m:dPr>
                        <m:e>
                          <m:r>
                            <a:rPr lang="zh-CN" altLang="en-US" sz="2400" i="1" dirty="0">
                              <a:latin typeface="Cambria Math"/>
                            </a:rPr>
                            <m:t>当天的股价变化</m:t>
                          </m:r>
                        </m:e>
                      </m:d>
                      <m:r>
                        <a:rPr lang="en-US" altLang="zh-CN" sz="2400" b="0" i="1" dirty="0" smtClean="0">
                          <a:latin typeface="Cambria Math"/>
                        </a:rPr>
                        <m:t>=</m:t>
                      </m:r>
                      <m:r>
                        <a:rPr lang="zh-CN" altLang="en-US" sz="2400" i="1" dirty="0">
                          <a:latin typeface="Cambria Math"/>
                        </a:rPr>
                        <m:t>今日收盘价</m:t>
                      </m:r>
                      <m:r>
                        <a:rPr lang="en-US" altLang="zh-CN" sz="2400" i="1" dirty="0">
                          <a:latin typeface="Cambria Math"/>
                        </a:rPr>
                        <m:t>−</m:t>
                      </m:r>
                      <m:r>
                        <a:rPr lang="zh-CN" altLang="en-US" sz="2400" i="1" dirty="0">
                          <a:latin typeface="Cambria Math"/>
                        </a:rPr>
                        <m:t>昨日收盘价</m:t>
                      </m:r>
                    </m:oMath>
                  </m:oMathPara>
                </a14:m>
                <a:endParaRPr lang="zh-CN" altLang="en-US" sz="2400" dirty="0"/>
              </a:p>
              <a:p>
                <a:pPr/>
                <a14:m>
                  <m:oMathPara xmlns:m="http://schemas.openxmlformats.org/officeDocument/2006/math">
                    <m:oMathParaPr>
                      <m:jc m:val="centerGroup"/>
                    </m:oMathParaPr>
                    <m:oMath xmlns:m="http://schemas.openxmlformats.org/officeDocument/2006/math">
                      <m:r>
                        <a:rPr lang="en-US" altLang="zh-CN" sz="2400" b="1" i="1" dirty="0" smtClean="0">
                          <a:latin typeface="Cambria Math"/>
                        </a:rPr>
                        <m:t>𝒑</m:t>
                      </m:r>
                      <m:r>
                        <a:rPr lang="en-US" altLang="zh-CN" sz="2400" b="1" i="1" dirty="0" smtClean="0">
                          <a:latin typeface="Cambria Math"/>
                        </a:rPr>
                        <m:t>−</m:t>
                      </m:r>
                      <m:r>
                        <a:rPr lang="en-US" altLang="zh-CN" sz="2400" b="1" i="1" dirty="0" smtClean="0">
                          <a:latin typeface="Cambria Math"/>
                        </a:rPr>
                        <m:t>𝒄𝒉𝒂𝒏𝒈𝒆</m:t>
                      </m:r>
                      <m:r>
                        <a:rPr lang="en-US" altLang="zh-CN" sz="2400" b="0" i="1" dirty="0" smtClean="0">
                          <a:latin typeface="Cambria Math"/>
                        </a:rPr>
                        <m:t>(</m:t>
                      </m:r>
                      <m:r>
                        <a:rPr lang="zh-CN" altLang="en-US" sz="2400" i="1" dirty="0" smtClean="0">
                          <a:latin typeface="Cambria Math"/>
                        </a:rPr>
                        <m:t>当天</m:t>
                      </m:r>
                      <m:r>
                        <a:rPr lang="zh-CN" altLang="en-US" sz="2400" i="1" dirty="0">
                          <a:latin typeface="Cambria Math"/>
                        </a:rPr>
                        <m:t>股价变动的</m:t>
                      </m:r>
                      <m:r>
                        <a:rPr lang="zh-CN" altLang="en-US" sz="2400" i="1" dirty="0" smtClean="0">
                          <a:latin typeface="Cambria Math"/>
                        </a:rPr>
                        <m:t>百分比</m:t>
                      </m:r>
                      <m:r>
                        <a:rPr lang="en-US" altLang="zh-CN" sz="2400" b="0" i="1" dirty="0" smtClean="0">
                          <a:latin typeface="Cambria Math"/>
                        </a:rPr>
                        <m:t>)=</m:t>
                      </m:r>
                      <m:f>
                        <m:fPr>
                          <m:ctrlPr>
                            <a:rPr lang="en-US" altLang="zh-CN" sz="2400" b="0" i="1" dirty="0" smtClean="0">
                              <a:latin typeface="Cambria Math"/>
                            </a:rPr>
                          </m:ctrlPr>
                        </m:fPr>
                        <m:num>
                          <m:r>
                            <a:rPr lang="zh-CN" altLang="en-US" sz="2400" i="1" dirty="0">
                              <a:latin typeface="Cambria Math"/>
                            </a:rPr>
                            <m:t>今日收盘价</m:t>
                          </m:r>
                          <m:r>
                            <a:rPr lang="en-US" altLang="zh-CN" sz="2400" i="1" dirty="0">
                              <a:latin typeface="Cambria Math"/>
                            </a:rPr>
                            <m:t>−</m:t>
                          </m:r>
                          <m:r>
                            <a:rPr lang="zh-CN" altLang="en-US" sz="2400" i="1" dirty="0">
                              <a:latin typeface="Cambria Math"/>
                            </a:rPr>
                            <m:t>昨日收盘价</m:t>
                          </m:r>
                        </m:num>
                        <m:den>
                          <m:r>
                            <a:rPr lang="zh-CN" altLang="en-US" sz="2400" i="1" dirty="0">
                              <a:latin typeface="Cambria Math"/>
                            </a:rPr>
                            <m:t>昨日收盘价</m:t>
                          </m:r>
                        </m:den>
                      </m:f>
                      <m:r>
                        <a:rPr lang="en-US" altLang="zh-CN" sz="2400" b="0" i="1" dirty="0" smtClean="0">
                          <a:latin typeface="Cambria Math"/>
                        </a:rPr>
                        <m:t>∗100%</m:t>
                      </m:r>
                    </m:oMath>
                  </m:oMathPara>
                </a14:m>
                <a:endParaRPr lang="zh-CN" altLang="en-US" sz="2400" dirty="0"/>
              </a:p>
              <a:p>
                <a:endParaRPr lang="zh-CN" altLang="en-US" sz="2400" dirty="0"/>
              </a:p>
              <a:p>
                <a:endParaRPr lang="zh-CN" altLang="en-US" sz="2400" dirty="0"/>
              </a:p>
              <a:p>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812800" y="1608038"/>
                <a:ext cx="10566400" cy="6123792"/>
              </a:xfrm>
              <a:prstGeom prst="rect">
                <a:avLst/>
              </a:prstGeom>
              <a:blipFill rotWithShape="1">
                <a:blip r:embed="rId2"/>
                <a:stretch>
                  <a:fillRect l="-865" t="-797"/>
                </a:stretch>
              </a:blipFill>
            </p:spPr>
            <p:txBody>
              <a:bodyPr/>
              <a:lstStyle/>
              <a:p>
                <a:r>
                  <a:rPr lang="zh-CN" altLang="en-US">
                    <a:noFill/>
                  </a:rPr>
                  <a:t> </a:t>
                </a:r>
              </a:p>
            </p:txBody>
          </p:sp>
        </mc:Fallback>
      </mc:AlternateContent>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13792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08038"/>
            <a:ext cx="10566400"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衍生变量的</a:t>
            </a:r>
            <a:r>
              <a:rPr lang="zh-CN" altLang="en-US" sz="2400" dirty="0" smtClean="0">
                <a:latin typeface="微软雅黑" panose="020B0503020204020204" pitchFamily="34" charset="-122"/>
                <a:ea typeface="微软雅黑" panose="020B0503020204020204" pitchFamily="34" charset="-122"/>
              </a:rPr>
              <a:t>计算</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通过如下代码我们可以先构造一些简单的衍生变量：</a:t>
            </a:r>
          </a:p>
          <a:p>
            <a:endParaRPr lang="zh-CN" altLang="en-US"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637" y="3018745"/>
            <a:ext cx="8508726" cy="21773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061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8.1.1 </a:t>
            </a:r>
            <a:r>
              <a:rPr lang="zh-CN" altLang="en-US" sz="2400" b="1" dirty="0">
                <a:latin typeface="微软雅黑" panose="020B0503020204020204" pitchFamily="34" charset="-122"/>
                <a:ea typeface="微软雅黑" panose="020B0503020204020204" pitchFamily="34" charset="-122"/>
              </a:rPr>
              <a:t>集成模型</a:t>
            </a:r>
            <a:r>
              <a:rPr lang="zh-CN" altLang="en-US" sz="2400" b="1" dirty="0" smtClean="0">
                <a:latin typeface="微软雅黑" panose="020B0503020204020204" pitchFamily="34" charset="-122"/>
                <a:ea typeface="微软雅黑" panose="020B0503020204020204" pitchFamily="34" charset="-122"/>
              </a:rPr>
              <a:t>简介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集成学习模型是机器学习非常重要的一部分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集成</a:t>
            </a:r>
            <a:r>
              <a:rPr lang="zh-CN" altLang="en-US" sz="2400" dirty="0">
                <a:latin typeface="微软雅黑" panose="020B0503020204020204" pitchFamily="34" charset="-122"/>
                <a:ea typeface="微软雅黑" panose="020B0503020204020204" pitchFamily="34" charset="-122"/>
              </a:rPr>
              <a:t>学习是使用一系列的弱学习器（或称之为基础模型）进行学习，并将各个弱学习器的结果进行整合从而获得比单个学习器更好的学习效果的一种机器学习方法</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集成</a:t>
            </a:r>
            <a:r>
              <a:rPr lang="zh-CN" altLang="en-US" sz="2400" dirty="0">
                <a:latin typeface="微软雅黑" panose="020B0503020204020204" pitchFamily="34" charset="-122"/>
                <a:ea typeface="微软雅黑" panose="020B0503020204020204" pitchFamily="34" charset="-122"/>
              </a:rPr>
              <a:t>学习模型有两种常见的算法</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smtClean="0">
                <a:latin typeface="微软雅黑" panose="020B0503020204020204" pitchFamily="34" charset="-122"/>
                <a:ea typeface="微软雅黑" panose="020B0503020204020204" pitchFamily="34" charset="-122"/>
              </a:rPr>
              <a:t>Bagging</a:t>
            </a:r>
            <a:r>
              <a:rPr lang="zh-CN" altLang="en-US" sz="2400" b="1" dirty="0">
                <a:latin typeface="微软雅黑" panose="020B0503020204020204" pitchFamily="34" charset="-122"/>
                <a:ea typeface="微软雅黑" panose="020B0503020204020204" pitchFamily="34" charset="-122"/>
              </a:rPr>
              <a:t>算法</a:t>
            </a:r>
            <a:r>
              <a:rPr lang="zh-CN" altLang="en-US" sz="2400" dirty="0">
                <a:latin typeface="微软雅黑" panose="020B0503020204020204" pitchFamily="34" charset="-122"/>
                <a:ea typeface="微软雅黑" panose="020B0503020204020204" pitchFamily="34" charset="-122"/>
              </a:rPr>
              <a:t>的典型机器学习模型为本章所讲的随机森林</a:t>
            </a:r>
            <a:r>
              <a:rPr lang="zh-CN" altLang="en-US" sz="2400" dirty="0" smtClean="0">
                <a:latin typeface="微软雅黑" panose="020B0503020204020204" pitchFamily="34" charset="-122"/>
                <a:ea typeface="微软雅黑" panose="020B0503020204020204" pitchFamily="34" charset="-122"/>
              </a:rPr>
              <a:t>模型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b="1" dirty="0" smtClean="0">
                <a:latin typeface="微软雅黑" panose="020B0503020204020204" pitchFamily="34" charset="-122"/>
                <a:ea typeface="微软雅黑" panose="020B0503020204020204" pitchFamily="34" charset="-122"/>
              </a:rPr>
              <a:t>Boosting</a:t>
            </a:r>
            <a:r>
              <a:rPr lang="zh-CN" altLang="en-US" sz="2400" b="1" dirty="0">
                <a:latin typeface="微软雅黑" panose="020B0503020204020204" pitchFamily="34" charset="-122"/>
                <a:ea typeface="微软雅黑" panose="020B0503020204020204" pitchFamily="34" charset="-122"/>
              </a:rPr>
              <a:t>算法</a:t>
            </a:r>
            <a:r>
              <a:rPr lang="zh-CN" altLang="en-US" sz="2400" dirty="0">
                <a:latin typeface="微软雅黑" panose="020B0503020204020204" pitchFamily="34" charset="-122"/>
                <a:ea typeface="微软雅黑" panose="020B0503020204020204" pitchFamily="34" charset="-122"/>
              </a:rPr>
              <a:t>的典型机器学习模型则为下两章会讲到的</a:t>
            </a:r>
            <a:r>
              <a:rPr lang="en-US" altLang="zh-CN" sz="2400" dirty="0" err="1">
                <a:latin typeface="微软雅黑" panose="020B0503020204020204" pitchFamily="34" charset="-122"/>
                <a:ea typeface="微软雅黑" panose="020B0503020204020204" pitchFamily="34" charset="-122"/>
              </a:rPr>
              <a:t>AdaBoost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a:t>
            </a:r>
          </a:p>
        </p:txBody>
      </p:sp>
    </p:spTree>
    <p:extLst>
      <p:ext uri="{BB962C8B-B14F-4D97-AF65-F5344CB8AC3E}">
        <p14:creationId xmlns:p14="http://schemas.microsoft.com/office/powerpoint/2010/main" val="2200776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08038"/>
            <a:ext cx="10566400" cy="378565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移动</a:t>
            </a:r>
            <a:r>
              <a:rPr lang="zh-CN" altLang="en-US" sz="2400" dirty="0">
                <a:latin typeface="微软雅黑" panose="020B0503020204020204" pitchFamily="34" charset="-122"/>
                <a:ea typeface="微软雅黑" panose="020B0503020204020204" pitchFamily="34" charset="-122"/>
              </a:rPr>
              <a:t>平均线指标</a:t>
            </a:r>
            <a:r>
              <a:rPr lang="en-US" altLang="zh-CN" sz="2400" dirty="0">
                <a:latin typeface="微软雅黑" panose="020B0503020204020204" pitchFamily="34" charset="-122"/>
                <a:ea typeface="微软雅黑" panose="020B0503020204020204" pitchFamily="34" charset="-122"/>
              </a:rPr>
              <a:t>MA</a:t>
            </a:r>
            <a:r>
              <a:rPr lang="zh-CN" altLang="en-US" sz="2400" dirty="0">
                <a:latin typeface="微软雅黑" panose="020B0503020204020204" pitchFamily="34" charset="-122"/>
                <a:ea typeface="微软雅黑" panose="020B0503020204020204" pitchFamily="34" charset="-122"/>
              </a:rPr>
              <a:t>值</a:t>
            </a:r>
          </a:p>
          <a:p>
            <a:r>
              <a:rPr lang="zh-CN" altLang="en-US" sz="2400" dirty="0">
                <a:latin typeface="微软雅黑" panose="020B0503020204020204" pitchFamily="34" charset="-122"/>
                <a:ea typeface="微软雅黑" panose="020B0503020204020204" pitchFamily="34" charset="-122"/>
              </a:rPr>
              <a:t>通过如下代码可以获得股价的</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日移动平均值和</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日移动平均值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由于当我们在计算像</a:t>
            </a:r>
            <a:r>
              <a:rPr lang="en-US" altLang="zh-CN" sz="2400" dirty="0">
                <a:latin typeface="微软雅黑" panose="020B0503020204020204" pitchFamily="34" charset="-122"/>
                <a:ea typeface="微软雅黑" panose="020B0503020204020204" pitchFamily="34" charset="-122"/>
              </a:rPr>
              <a:t>MA5</a:t>
            </a:r>
            <a:r>
              <a:rPr lang="zh-CN" altLang="en-US" sz="2400" dirty="0">
                <a:latin typeface="微软雅黑" panose="020B0503020204020204" pitchFamily="34" charset="-122"/>
                <a:ea typeface="微软雅黑" panose="020B0503020204020204" pitchFamily="34" charset="-122"/>
              </a:rPr>
              <a:t>这样的数据时，数据前四天对应的平均值是无法计算出来的（因为最开始的</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天数据量不够去计算</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日均值），所以会产生空值</a:t>
            </a:r>
            <a:r>
              <a:rPr lang="en-US" altLang="zh-CN" sz="2400" dirty="0" err="1">
                <a:latin typeface="微软雅黑" panose="020B0503020204020204" pitchFamily="34" charset="-122"/>
                <a:ea typeface="微软雅黑" panose="020B0503020204020204" pitchFamily="34" charset="-122"/>
              </a:rPr>
              <a:t>NaN</a:t>
            </a:r>
            <a:r>
              <a:rPr lang="zh-CN" altLang="en-US" sz="2400" dirty="0">
                <a:latin typeface="微软雅黑" panose="020B0503020204020204" pitchFamily="34" charset="-122"/>
                <a:ea typeface="微软雅黑" panose="020B0503020204020204" pitchFamily="34" charset="-122"/>
              </a:rPr>
              <a:t>，我们通常会通过</a:t>
            </a:r>
            <a:r>
              <a:rPr lang="en-US" altLang="zh-CN" sz="2400" dirty="0" err="1">
                <a:latin typeface="微软雅黑" panose="020B0503020204020204" pitchFamily="34" charset="-122"/>
                <a:ea typeface="微软雅黑" panose="020B0503020204020204" pitchFamily="34" charset="-122"/>
              </a:rPr>
              <a:t>dropna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函数删除空值，以免在后续计算中出现空值造成的问题。代码如下：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276" y="2833693"/>
            <a:ext cx="5243447" cy="8202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6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7317" y="5411125"/>
            <a:ext cx="8437365" cy="5977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3757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08038"/>
            <a:ext cx="10566400"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移动</a:t>
            </a:r>
            <a:r>
              <a:rPr lang="zh-CN" altLang="en-US" sz="2400" dirty="0">
                <a:latin typeface="微软雅黑" panose="020B0503020204020204" pitchFamily="34" charset="-122"/>
                <a:ea typeface="微软雅黑" panose="020B0503020204020204" pitchFamily="34" charset="-122"/>
              </a:rPr>
              <a:t>平均线指标</a:t>
            </a:r>
            <a:r>
              <a:rPr lang="en-US" altLang="zh-CN" sz="2400" dirty="0">
                <a:latin typeface="微软雅黑" panose="020B0503020204020204" pitchFamily="34" charset="-122"/>
                <a:ea typeface="微软雅黑" panose="020B0503020204020204" pitchFamily="34" charset="-122"/>
              </a:rPr>
              <a:t>MA</a:t>
            </a:r>
            <a:r>
              <a:rPr lang="zh-CN" altLang="en-US" sz="2400" dirty="0">
                <a:latin typeface="微软雅黑" panose="020B0503020204020204" pitchFamily="34" charset="-122"/>
                <a:ea typeface="微软雅黑" panose="020B0503020204020204" pitchFamily="34" charset="-122"/>
              </a:rPr>
              <a:t>值</a:t>
            </a:r>
          </a:p>
          <a:p>
            <a:r>
              <a:rPr lang="zh-CN" altLang="en-US" sz="2400" dirty="0">
                <a:latin typeface="微软雅黑" panose="020B0503020204020204" pitchFamily="34" charset="-122"/>
                <a:ea typeface="微软雅黑" panose="020B0503020204020204" pitchFamily="34" charset="-122"/>
              </a:rPr>
              <a:t>因为这里是使用</a:t>
            </a:r>
            <a:r>
              <a:rPr lang="en-US" altLang="zh-CN" sz="2400" dirty="0" err="1">
                <a:latin typeface="微软雅黑" panose="020B0503020204020204" pitchFamily="34" charset="-122"/>
                <a:ea typeface="微软雅黑" panose="020B0503020204020204" pitchFamily="34" charset="-122"/>
              </a:rPr>
              <a:t>get_k_data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函数获取股票基本数据，日期是默认从小到大排列，如果是通过</a:t>
            </a:r>
            <a:r>
              <a:rPr lang="en-US" altLang="zh-CN" sz="2400" dirty="0">
                <a:latin typeface="微软雅黑" panose="020B0503020204020204" pitchFamily="34" charset="-122"/>
                <a:ea typeface="微软雅黑" panose="020B0503020204020204" pitchFamily="34" charset="-122"/>
              </a:rPr>
              <a:t>8.2.1</a:t>
            </a:r>
            <a:r>
              <a:rPr lang="zh-CN" altLang="en-US" sz="2400" dirty="0">
                <a:latin typeface="微软雅黑" panose="020B0503020204020204" pitchFamily="34" charset="-122"/>
                <a:ea typeface="微软雅黑" panose="020B0503020204020204" pitchFamily="34" charset="-122"/>
              </a:rPr>
              <a:t>节的</a:t>
            </a:r>
            <a:r>
              <a:rPr lang="en-US" altLang="zh-CN" sz="2400" dirty="0" err="1">
                <a:latin typeface="微软雅黑" panose="020B0503020204020204" pitchFamily="34" charset="-122"/>
                <a:ea typeface="微软雅黑" panose="020B0503020204020204" pitchFamily="34" charset="-122"/>
              </a:rPr>
              <a:t>get_hist_data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函数获取股票基本数据，</a:t>
            </a:r>
            <a:r>
              <a:rPr lang="en-US" altLang="zh-CN" sz="2400" dirty="0" err="1">
                <a:latin typeface="微软雅黑" panose="020B0503020204020204" pitchFamily="34" charset="-122"/>
                <a:ea typeface="微软雅黑" panose="020B0503020204020204" pitchFamily="34" charset="-122"/>
              </a:rPr>
              <a:t>get_hist_data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函数是默认根据日期由近及远（由大到小）的方式来排列，所以在通过</a:t>
            </a:r>
            <a:r>
              <a:rPr lang="en-US" altLang="zh-CN" sz="2400" dirty="0">
                <a:latin typeface="微软雅黑" panose="020B0503020204020204" pitchFamily="34" charset="-122"/>
                <a:ea typeface="微软雅黑" panose="020B0503020204020204" pitchFamily="34" charset="-122"/>
              </a:rPr>
              <a:t>rolling()</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mean()</a:t>
            </a:r>
            <a:r>
              <a:rPr lang="zh-CN" altLang="en-US" sz="2400" dirty="0">
                <a:latin typeface="微软雅黑" panose="020B0503020204020204" pitchFamily="34" charset="-122"/>
                <a:ea typeface="微软雅黑" panose="020B0503020204020204" pitchFamily="34" charset="-122"/>
              </a:rPr>
              <a:t>函数求移动平均值的时候，要先通过</a:t>
            </a:r>
            <a:r>
              <a:rPr lang="en-US" altLang="zh-CN" sz="2400" dirty="0" err="1">
                <a:latin typeface="微软雅黑" panose="020B0503020204020204" pitchFamily="34" charset="-122"/>
                <a:ea typeface="微软雅黑" panose="020B0503020204020204" pitchFamily="34" charset="-122"/>
              </a:rPr>
              <a:t>sort_index</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函数将日期由开始日期到结束日期进行正序排列，代码如下：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464" y="4445350"/>
            <a:ext cx="7265072" cy="63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9178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08038"/>
            <a:ext cx="10566400"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股票</a:t>
            </a:r>
            <a:r>
              <a:rPr lang="zh-CN" altLang="en-US" sz="2400" dirty="0">
                <a:latin typeface="微软雅黑" panose="020B0503020204020204" pitchFamily="34" charset="-122"/>
                <a:ea typeface="微软雅黑" panose="020B0503020204020204" pitchFamily="34" charset="-122"/>
              </a:rPr>
              <a:t>衍生变量生成库：</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库的</a:t>
            </a:r>
            <a:r>
              <a:rPr lang="zh-CN" altLang="en-US" sz="2400" dirty="0" smtClean="0">
                <a:latin typeface="微软雅黑" panose="020B0503020204020204" pitchFamily="34" charset="-122"/>
                <a:ea typeface="微软雅黑" panose="020B0503020204020204" pitchFamily="34" charset="-122"/>
              </a:rPr>
              <a:t>安装</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以</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操作系统为例，如果你的系统是</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64</a:t>
            </a:r>
            <a:r>
              <a:rPr lang="zh-CN" altLang="en-US" sz="2400" dirty="0">
                <a:latin typeface="微软雅黑" panose="020B0503020204020204" pitchFamily="34" charset="-122"/>
                <a:ea typeface="微软雅黑" panose="020B0503020204020204" pitchFamily="34" charset="-122"/>
              </a:rPr>
              <a:t>位系统，直接使用</a:t>
            </a:r>
            <a:r>
              <a:rPr lang="en-US" altLang="zh-CN" sz="2400" dirty="0">
                <a:latin typeface="微软雅黑" panose="020B0503020204020204" pitchFamily="34" charset="-122"/>
                <a:ea typeface="微软雅黑" panose="020B0503020204020204" pitchFamily="34" charset="-122"/>
              </a:rPr>
              <a:t>pip install </a:t>
            </a:r>
            <a:r>
              <a:rPr lang="en-US" altLang="zh-CN" sz="2400" dirty="0" err="1">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语句会报错，原因在于</a:t>
            </a:r>
            <a:r>
              <a:rPr lang="en-US" altLang="zh-CN" sz="2400" dirty="0">
                <a:latin typeface="微软雅黑" panose="020B0503020204020204" pitchFamily="34" charset="-122"/>
                <a:ea typeface="微软雅黑" panose="020B0503020204020204" pitchFamily="34" charset="-122"/>
              </a:rPr>
              <a:t>python pip</a:t>
            </a:r>
            <a:r>
              <a:rPr lang="zh-CN" altLang="en-US" sz="2400" dirty="0">
                <a:latin typeface="微软雅黑" panose="020B0503020204020204" pitchFamily="34" charset="-122"/>
                <a:ea typeface="微软雅黑" panose="020B0503020204020204" pitchFamily="34" charset="-122"/>
              </a:rPr>
              <a:t>源中</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位的，不能安装在</a:t>
            </a:r>
            <a:r>
              <a:rPr lang="en-US" altLang="zh-CN" sz="2400" dirty="0">
                <a:latin typeface="微软雅黑" panose="020B0503020204020204" pitchFamily="34" charset="-122"/>
                <a:ea typeface="微软雅黑" panose="020B0503020204020204" pitchFamily="34" charset="-122"/>
              </a:rPr>
              <a:t>64</a:t>
            </a:r>
            <a:r>
              <a:rPr lang="zh-CN" altLang="en-US" sz="2400" dirty="0">
                <a:latin typeface="微软雅黑" panose="020B0503020204020204" pitchFamily="34" charset="-122"/>
                <a:ea typeface="微软雅黑" panose="020B0503020204020204" pitchFamily="34" charset="-122"/>
              </a:rPr>
              <a:t>位系统平台上</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如何</a:t>
            </a:r>
            <a:r>
              <a:rPr lang="zh-CN" altLang="en-US" sz="2400" dirty="0">
                <a:latin typeface="微软雅黑" panose="020B0503020204020204" pitchFamily="34" charset="-122"/>
                <a:ea typeface="微软雅黑" panose="020B0503020204020204" pitchFamily="34" charset="-122"/>
              </a:rPr>
              <a:t>查看自己</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的版本，可以通过</a:t>
            </a:r>
            <a:r>
              <a:rPr lang="en-US" altLang="zh-CN" sz="2400" dirty="0">
                <a:latin typeface="微软雅黑" panose="020B0503020204020204" pitchFamily="34" charset="-122"/>
                <a:ea typeface="微软雅黑" panose="020B0503020204020204" pitchFamily="34" charset="-122"/>
              </a:rPr>
              <a:t>Win + R</a:t>
            </a:r>
            <a:r>
              <a:rPr lang="zh-CN" altLang="en-US" sz="2400" dirty="0">
                <a:latin typeface="微软雅黑" panose="020B0503020204020204" pitchFamily="34" charset="-122"/>
                <a:ea typeface="微软雅黑" panose="020B0503020204020204" pitchFamily="34" charset="-122"/>
              </a:rPr>
              <a:t>键调出运行框，然后输入</a:t>
            </a:r>
            <a:r>
              <a:rPr lang="en-US" altLang="zh-CN" sz="2400" dirty="0" err="1">
                <a:latin typeface="微软雅黑" panose="020B0503020204020204" pitchFamily="34" charset="-122"/>
                <a:ea typeface="微软雅黑" panose="020B0503020204020204" pitchFamily="34" charset="-122"/>
              </a:rPr>
              <a:t>cmd</a:t>
            </a:r>
            <a:r>
              <a:rPr lang="zh-CN" altLang="en-US" sz="2400" dirty="0">
                <a:latin typeface="微软雅黑" panose="020B0503020204020204" pitchFamily="34" charset="-122"/>
                <a:ea typeface="微软雅黑" panose="020B0503020204020204" pitchFamily="34" charset="-122"/>
              </a:rPr>
              <a:t>，在弹出界面中输入</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，然后按一下</a:t>
            </a:r>
            <a:r>
              <a:rPr lang="en-US" altLang="zh-CN" sz="2400" dirty="0">
                <a:latin typeface="微软雅黑" panose="020B0503020204020204" pitchFamily="34" charset="-122"/>
                <a:ea typeface="微软雅黑" panose="020B0503020204020204" pitchFamily="34" charset="-122"/>
              </a:rPr>
              <a:t>Enter</a:t>
            </a:r>
            <a:r>
              <a:rPr lang="zh-CN" altLang="en-US" sz="2400" dirty="0">
                <a:latin typeface="微软雅黑" panose="020B0503020204020204" pitchFamily="34" charset="-122"/>
                <a:ea typeface="微软雅黑" panose="020B0503020204020204" pitchFamily="34" charset="-122"/>
              </a:rPr>
              <a:t>回车键即可查看相关版本，如下图所示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pic>
        <p:nvPicPr>
          <p:cNvPr id="30722" name="Picture 2" descr="https://uploader.shimo.im/f/90luFuZqHt46OZko.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5" y="5213576"/>
            <a:ext cx="7867650" cy="1447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1891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股票</a:t>
            </a:r>
            <a:r>
              <a:rPr lang="zh-CN" altLang="en-US" sz="2400" dirty="0">
                <a:latin typeface="微软雅黑" panose="020B0503020204020204" pitchFamily="34" charset="-122"/>
                <a:ea typeface="微软雅黑" panose="020B0503020204020204" pitchFamily="34" charset="-122"/>
              </a:rPr>
              <a:t>衍生变量生成库：</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库的</a:t>
            </a:r>
            <a:r>
              <a:rPr lang="zh-CN" altLang="en-US" sz="2400" dirty="0" smtClean="0">
                <a:latin typeface="微软雅黑" panose="020B0503020204020204" pitchFamily="34" charset="-122"/>
                <a:ea typeface="微软雅黑" panose="020B0503020204020204" pitchFamily="34" charset="-122"/>
              </a:rPr>
              <a:t>安装</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正确的方法是下载</a:t>
            </a:r>
            <a:r>
              <a:rPr lang="en-US" altLang="zh-CN" sz="2400" dirty="0">
                <a:latin typeface="微软雅黑" panose="020B0503020204020204" pitchFamily="34" charset="-122"/>
                <a:ea typeface="微软雅黑" panose="020B0503020204020204" pitchFamily="34" charset="-122"/>
              </a:rPr>
              <a:t>64</a:t>
            </a:r>
            <a:r>
              <a:rPr lang="zh-CN" altLang="en-US" sz="2400" dirty="0">
                <a:latin typeface="微软雅黑" panose="020B0503020204020204" pitchFamily="34" charset="-122"/>
                <a:ea typeface="微软雅黑" panose="020B0503020204020204" pitchFamily="34" charset="-122"/>
              </a:rPr>
              <a:t>位的安装包后本地安装，下载推荐使用加州大学的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扩展库，地址：</a:t>
            </a:r>
            <a:r>
              <a:rPr lang="en-US" altLang="zh-CN" sz="2400" dirty="0">
                <a:latin typeface="微软雅黑" panose="020B0503020204020204" pitchFamily="34" charset="-122"/>
                <a:ea typeface="微软雅黑" panose="020B0503020204020204" pitchFamily="34" charset="-122"/>
                <a:hlinkClick r:id="rId2"/>
              </a:rPr>
              <a:t>https://www.lfd.uci.edu/~gohlke/pythonlibs/</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进入</a:t>
            </a:r>
            <a:r>
              <a:rPr lang="zh-CN" altLang="en-US" sz="2400" dirty="0">
                <a:latin typeface="微软雅黑" panose="020B0503020204020204" pitchFamily="34" charset="-122"/>
                <a:ea typeface="微软雅黑" panose="020B0503020204020204" pitchFamily="34" charset="-122"/>
              </a:rPr>
              <a:t>网址后</a:t>
            </a:r>
            <a:r>
              <a:rPr lang="en-US" altLang="zh-CN" sz="2400" dirty="0">
                <a:latin typeface="微软雅黑" panose="020B0503020204020204" pitchFamily="34" charset="-122"/>
                <a:ea typeface="微软雅黑" panose="020B0503020204020204" pitchFamily="34" charset="-122"/>
              </a:rPr>
              <a:t>Ctrl + F</a:t>
            </a:r>
            <a:r>
              <a:rPr lang="zh-CN" altLang="en-US" sz="2400" dirty="0">
                <a:latin typeface="微软雅黑" panose="020B0503020204020204" pitchFamily="34" charset="-122"/>
                <a:ea typeface="微软雅黑" panose="020B0503020204020204" pitchFamily="34" charset="-122"/>
              </a:rPr>
              <a:t>键搜索“</a:t>
            </a:r>
            <a:r>
              <a:rPr lang="en-US" altLang="zh-CN" sz="2400" dirty="0" err="1">
                <a:latin typeface="微软雅黑" panose="020B0503020204020204" pitchFamily="34" charset="-122"/>
                <a:ea typeface="微软雅黑" panose="020B0503020204020204" pitchFamily="34" charset="-122"/>
              </a:rPr>
              <a:t>ta_lib</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，如下图所示，选择对应的文件</a:t>
            </a:r>
            <a:r>
              <a:rPr lang="en-US" altLang="zh-CN" sz="2400" dirty="0">
                <a:latin typeface="微软雅黑" panose="020B0503020204020204" pitchFamily="34" charset="-122"/>
                <a:ea typeface="微软雅黑" panose="020B0503020204020204" pitchFamily="34" charset="-122"/>
              </a:rPr>
              <a:t>TA_Lib-0.4.17-cp37-cp37m-win_amd64.whl</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cp</a:t>
            </a:r>
            <a:r>
              <a:rPr lang="zh-CN" altLang="en-US" sz="2400" dirty="0">
                <a:latin typeface="微软雅黑" panose="020B0503020204020204" pitchFamily="34" charset="-122"/>
                <a:ea typeface="微软雅黑" panose="020B0503020204020204" pitchFamily="34" charset="-122"/>
              </a:rPr>
              <a:t>后的</a:t>
            </a:r>
            <a:r>
              <a:rPr lang="en-US" altLang="zh-CN" sz="2400" dirty="0">
                <a:latin typeface="微软雅黑" panose="020B0503020204020204" pitchFamily="34" charset="-122"/>
                <a:ea typeface="微软雅黑" panose="020B0503020204020204" pitchFamily="34" charset="-122"/>
              </a:rPr>
              <a:t>37</a:t>
            </a:r>
            <a:r>
              <a:rPr lang="zh-CN" altLang="en-US" sz="2400" dirty="0">
                <a:latin typeface="微软雅黑" panose="020B0503020204020204" pitchFamily="34" charset="-122"/>
                <a:ea typeface="微软雅黑" panose="020B0503020204020204" pitchFamily="34" charset="-122"/>
              </a:rPr>
              <a:t>表示的是</a:t>
            </a:r>
            <a:r>
              <a:rPr lang="en-US" altLang="zh-CN" sz="2400" dirty="0">
                <a:latin typeface="微软雅黑" panose="020B0503020204020204" pitchFamily="34" charset="-122"/>
                <a:ea typeface="微软雅黑" panose="020B0503020204020204" pitchFamily="34" charset="-122"/>
              </a:rPr>
              <a:t>Python3.7</a:t>
            </a:r>
            <a:r>
              <a:rPr lang="zh-CN" altLang="en-US" sz="2400" dirty="0">
                <a:latin typeface="微软雅黑" panose="020B0503020204020204" pitchFamily="34" charset="-122"/>
                <a:ea typeface="微软雅黑" panose="020B0503020204020204" pitchFamily="34" charset="-122"/>
              </a:rPr>
              <a:t>版本）下载到自己选择的文件夹，读者在下载时也要根据自己</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的版本进行下载。</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97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32998"/>
          <a:stretch/>
        </p:blipFill>
        <p:spPr bwMode="auto">
          <a:xfrm>
            <a:off x="2290420" y="4469534"/>
            <a:ext cx="7611155" cy="2047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01681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股票</a:t>
            </a:r>
            <a:r>
              <a:rPr lang="zh-CN" altLang="en-US" sz="2400" dirty="0">
                <a:latin typeface="微软雅黑" panose="020B0503020204020204" pitchFamily="34" charset="-122"/>
                <a:ea typeface="微软雅黑" panose="020B0503020204020204" pitchFamily="34" charset="-122"/>
              </a:rPr>
              <a:t>衍生变量生成库：</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库的</a:t>
            </a:r>
            <a:r>
              <a:rPr lang="zh-CN" altLang="en-US" sz="2400" dirty="0" smtClean="0">
                <a:latin typeface="微软雅黑" panose="020B0503020204020204" pitchFamily="34" charset="-122"/>
                <a:ea typeface="微软雅黑" panose="020B0503020204020204" pitchFamily="34" charset="-122"/>
              </a:rPr>
              <a:t>安装</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下载完成后，在自己选择的文件夹中（例如笔者保存在的文件夹“</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机器学习与大数据分析</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随机森林”），如下图所示，在搜索框中输入</a:t>
            </a:r>
            <a:r>
              <a:rPr lang="en-US" altLang="zh-CN" sz="2400" dirty="0" err="1">
                <a:latin typeface="微软雅黑" panose="020B0503020204020204" pitchFamily="34" charset="-122"/>
                <a:ea typeface="微软雅黑" panose="020B0503020204020204" pitchFamily="34" charset="-122"/>
              </a:rPr>
              <a:t>cmd</a:t>
            </a:r>
            <a:r>
              <a:rPr lang="zh-CN" altLang="en-US" sz="2400" dirty="0">
                <a:latin typeface="微软雅黑" panose="020B0503020204020204" pitchFamily="34" charset="-122"/>
                <a:ea typeface="微软雅黑" panose="020B0503020204020204" pitchFamily="34" charset="-122"/>
              </a:rPr>
              <a:t>后按一下</a:t>
            </a:r>
            <a:r>
              <a:rPr lang="en-US" altLang="zh-CN" sz="2400" dirty="0">
                <a:latin typeface="微软雅黑" panose="020B0503020204020204" pitchFamily="34" charset="-122"/>
                <a:ea typeface="微软雅黑" panose="020B0503020204020204" pitchFamily="34" charset="-122"/>
              </a:rPr>
              <a:t>Enter</a:t>
            </a:r>
            <a:r>
              <a:rPr lang="zh-CN" altLang="en-US" sz="2400" dirty="0">
                <a:latin typeface="微软雅黑" panose="020B0503020204020204" pitchFamily="34" charset="-122"/>
                <a:ea typeface="微软雅黑" panose="020B0503020204020204" pitchFamily="34" charset="-122"/>
              </a:rPr>
              <a:t>回车键搜索</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1746" name="Picture 2" descr="https://uploader.shimo.im/f/EnabNoMQKT0tYdaz.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099" y="3755798"/>
            <a:ext cx="8305800" cy="146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8823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股票</a:t>
            </a:r>
            <a:r>
              <a:rPr lang="zh-CN" altLang="en-US" sz="2400" dirty="0">
                <a:latin typeface="微软雅黑" panose="020B0503020204020204" pitchFamily="34" charset="-122"/>
                <a:ea typeface="微软雅黑" panose="020B0503020204020204" pitchFamily="34" charset="-122"/>
              </a:rPr>
              <a:t>衍生变量生成库：</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库的</a:t>
            </a:r>
            <a:r>
              <a:rPr lang="zh-CN" altLang="en-US" sz="2400" dirty="0" smtClean="0">
                <a:latin typeface="微软雅黑" panose="020B0503020204020204" pitchFamily="34" charset="-122"/>
                <a:ea typeface="微软雅黑" panose="020B0503020204020204" pitchFamily="34" charset="-122"/>
              </a:rPr>
              <a:t>安装</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在下图所示的弹出框中输入如下内容，然后</a:t>
            </a:r>
            <a:r>
              <a:rPr lang="en-US" altLang="zh-CN" sz="2400" dirty="0">
                <a:latin typeface="微软雅黑" panose="020B0503020204020204" pitchFamily="34" charset="-122"/>
                <a:ea typeface="微软雅黑" panose="020B0503020204020204" pitchFamily="34" charset="-122"/>
              </a:rPr>
              <a:t>Enter</a:t>
            </a:r>
            <a:r>
              <a:rPr lang="zh-CN" altLang="en-US" sz="2400" dirty="0">
                <a:latin typeface="微软雅黑" panose="020B0503020204020204" pitchFamily="34" charset="-122"/>
                <a:ea typeface="微软雅黑" panose="020B0503020204020204" pitchFamily="34" charset="-122"/>
              </a:rPr>
              <a:t>回车键安装即可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安装完</a:t>
            </a:r>
            <a:r>
              <a:rPr lang="en-US" altLang="zh-CN" sz="2400" dirty="0" err="1">
                <a:latin typeface="微软雅黑" panose="020B0503020204020204" pitchFamily="34" charset="-122"/>
                <a:ea typeface="微软雅黑" panose="020B0503020204020204" pitchFamily="34" charset="-122"/>
              </a:rPr>
              <a:t>TA_Lib</a:t>
            </a:r>
            <a:r>
              <a:rPr lang="zh-CN" altLang="en-US" sz="2400" dirty="0">
                <a:latin typeface="微软雅黑" panose="020B0503020204020204" pitchFamily="34" charset="-122"/>
                <a:ea typeface="微软雅黑" panose="020B0503020204020204" pitchFamily="34" charset="-122"/>
              </a:rPr>
              <a:t>库后，在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中引入</a:t>
            </a:r>
            <a:r>
              <a:rPr lang="en-US" altLang="zh-CN" sz="2400" dirty="0" err="1">
                <a:latin typeface="微软雅黑" panose="020B0503020204020204" pitchFamily="34" charset="-122"/>
                <a:ea typeface="微软雅黑" panose="020B0503020204020204" pitchFamily="34" charset="-122"/>
              </a:rPr>
              <a:t>TA_Lib</a:t>
            </a:r>
            <a:r>
              <a:rPr lang="zh-CN" altLang="en-US" sz="2400" dirty="0">
                <a:latin typeface="微软雅黑" panose="020B0503020204020204" pitchFamily="34" charset="-122"/>
                <a:ea typeface="微软雅黑" panose="020B0503020204020204" pitchFamily="34" charset="-122"/>
              </a:rPr>
              <a:t>库的代码如下：</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2770" name="Picture 2" descr="https://uploader.shimo.im/f/QcC84CByuWwbRmmA.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626" y="2808367"/>
            <a:ext cx="8660748" cy="1502376"/>
          </a:xfrm>
          <a:prstGeom prst="rect">
            <a:avLst/>
          </a:prstGeom>
          <a:noFill/>
          <a:extLst>
            <a:ext uri="{909E8E84-426E-40DD-AFC4-6F175D3DCCD1}">
              <a14:hiddenFill xmlns:a14="http://schemas.microsoft.com/office/drawing/2010/main">
                <a:solidFill>
                  <a:srgbClr val="FFFFFF"/>
                </a:solidFill>
              </a14:hiddenFill>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6689" y="5154159"/>
            <a:ext cx="2018620" cy="578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6389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4742" y="1608038"/>
                <a:ext cx="10682514" cy="382713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库生成相对强弱指标</a:t>
                </a:r>
                <a:r>
                  <a:rPr lang="en-US" altLang="zh-CN" sz="2400" dirty="0">
                    <a:latin typeface="微软雅黑" panose="020B0503020204020204" pitchFamily="34" charset="-122"/>
                    <a:ea typeface="微软雅黑" panose="020B0503020204020204" pitchFamily="34" charset="-122"/>
                  </a:rPr>
                  <a:t>RSI</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RSI</a:t>
                </a:r>
                <a:r>
                  <a:rPr lang="zh-CN" altLang="en-US" sz="2400" dirty="0">
                    <a:latin typeface="微软雅黑" panose="020B0503020204020204" pitchFamily="34" charset="-122"/>
                    <a:ea typeface="微软雅黑" panose="020B0503020204020204" pitchFamily="34" charset="-122"/>
                  </a:rPr>
                  <a:t>中文名叫相对强弱指标，能够反映短期内涨势相对于跌势的强弱，也就是说</a:t>
                </a:r>
                <a:r>
                  <a:rPr lang="en-US" altLang="zh-CN" sz="2400" dirty="0">
                    <a:latin typeface="微软雅黑" panose="020B0503020204020204" pitchFamily="34" charset="-122"/>
                    <a:ea typeface="微软雅黑" panose="020B0503020204020204" pitchFamily="34" charset="-122"/>
                  </a:rPr>
                  <a:t>RSI</a:t>
                </a:r>
                <a:r>
                  <a:rPr lang="zh-CN" altLang="en-US" sz="2400" dirty="0">
                    <a:latin typeface="微软雅黑" panose="020B0503020204020204" pitchFamily="34" charset="-122"/>
                    <a:ea typeface="微软雅黑" panose="020B0503020204020204" pitchFamily="34" charset="-122"/>
                  </a:rPr>
                  <a:t>值越大，则涨势相对跌势越强，</a:t>
                </a:r>
                <a:r>
                  <a:rPr lang="en-US" altLang="zh-CN" sz="2400" dirty="0">
                    <a:latin typeface="微软雅黑" panose="020B0503020204020204" pitchFamily="34" charset="-122"/>
                    <a:ea typeface="微软雅黑" panose="020B0503020204020204" pitchFamily="34" charset="-122"/>
                  </a:rPr>
                  <a:t>RSI</a:t>
                </a:r>
                <a:r>
                  <a:rPr lang="zh-CN" altLang="en-US" sz="2400" dirty="0">
                    <a:latin typeface="微软雅黑" panose="020B0503020204020204" pitchFamily="34" charset="-122"/>
                    <a:ea typeface="微软雅黑" panose="020B0503020204020204" pitchFamily="34" charset="-122"/>
                  </a:rPr>
                  <a:t>值越小，则涨势相对于跌势越弱，帮助大家更好的去判断涨跌趋势。</a:t>
                </a: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RSI</a:t>
                </a:r>
                <a:r>
                  <a:rPr lang="zh-CN" altLang="en-US" sz="2400" dirty="0">
                    <a:latin typeface="微软雅黑" panose="020B0503020204020204" pitchFamily="34" charset="-122"/>
                    <a:ea typeface="微软雅黑" panose="020B0503020204020204" pitchFamily="34" charset="-122"/>
                  </a:rPr>
                  <a:t>的计算</a:t>
                </a:r>
                <a:r>
                  <a:rPr lang="zh-CN" altLang="en-US" sz="2400" dirty="0" smtClean="0">
                    <a:latin typeface="微软雅黑" panose="020B0503020204020204" pitchFamily="34" charset="-122"/>
                    <a:ea typeface="微软雅黑" panose="020B0503020204020204" pitchFamily="34" charset="-122"/>
                  </a:rPr>
                  <a:t>公式，</a:t>
                </a:r>
                <a:r>
                  <a:rPr lang="zh-CN" altLang="en-US" sz="2400" dirty="0">
                    <a:latin typeface="微软雅黑" panose="020B0503020204020204" pitchFamily="34" charset="-122"/>
                    <a:ea typeface="微软雅黑" panose="020B0503020204020204" pitchFamily="34" charset="-122"/>
                  </a:rPr>
                  <a:t>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𝑅𝑆𝐼</m:t>
                      </m:r>
                      <m:r>
                        <a:rPr lang="en-US" altLang="zh-CN" sz="2400" b="0" i="1" dirty="0" smtClean="0">
                          <a:latin typeface="Cambria Math" panose="02040503050406030204" pitchFamily="18" charset="0"/>
                          <a:ea typeface="Cambria Math" panose="02040503050406030204" pitchFamily="18" charset="0"/>
                        </a:rPr>
                        <m:t>=</m:t>
                      </m:r>
                      <m:f>
                        <m:fPr>
                          <m:ctrlPr>
                            <a:rPr lang="en-US" altLang="zh-CN" sz="2400" b="0" i="1" dirty="0" smtClean="0">
                              <a:latin typeface="Cambria Math"/>
                              <a:ea typeface="Cambria Math" panose="02040503050406030204" pitchFamily="18" charset="0"/>
                            </a:rPr>
                          </m:ctrlPr>
                        </m:fPr>
                        <m:num>
                          <m:r>
                            <m:rPr>
                              <m:nor/>
                            </m:rPr>
                            <a:rPr lang="en-US" altLang="zh-CN" sz="2400" i="1">
                              <a:latin typeface="Cambria Math" panose="02040503050406030204" pitchFamily="18" charset="0"/>
                              <a:ea typeface="Cambria Math" panose="02040503050406030204" pitchFamily="18" charset="0"/>
                            </a:rPr>
                            <m:t>N</m:t>
                          </m:r>
                          <m:r>
                            <m:rPr>
                              <m:nor/>
                            </m:rPr>
                            <a:rPr lang="zh-CN" altLang="en-US" sz="2400" i="1">
                              <a:latin typeface="Cambria Math" panose="02040503050406030204" pitchFamily="18" charset="0"/>
                            </a:rPr>
                            <m:t>日平均上涨价格</m:t>
                          </m:r>
                        </m:num>
                        <m:den>
                          <m:r>
                            <m:rPr>
                              <m:nor/>
                            </m:rPr>
                            <a:rPr lang="en-US" altLang="zh-CN" sz="2400" i="1">
                              <a:latin typeface="Cambria Math" panose="02040503050406030204" pitchFamily="18" charset="0"/>
                              <a:ea typeface="Cambria Math" panose="02040503050406030204" pitchFamily="18" charset="0"/>
                            </a:rPr>
                            <m:t>N</m:t>
                          </m:r>
                          <m:r>
                            <m:rPr>
                              <m:nor/>
                            </m:rPr>
                            <a:rPr lang="zh-CN" altLang="en-US" sz="2400" i="1">
                              <a:latin typeface="Cambria Math" panose="02040503050406030204" pitchFamily="18" charset="0"/>
                            </a:rPr>
                            <m:t>日平均上涨价格</m:t>
                          </m:r>
                          <m:r>
                            <m:rPr>
                              <m:nor/>
                            </m:rPr>
                            <a:rPr lang="en-US" altLang="zh-CN" sz="2400" i="1">
                              <a:latin typeface="Cambria Math" panose="02040503050406030204" pitchFamily="18" charset="0"/>
                              <a:ea typeface="Cambria Math" panose="02040503050406030204" pitchFamily="18" charset="0"/>
                            </a:rPr>
                            <m:t>+</m:t>
                          </m:r>
                          <m:r>
                            <m:rPr>
                              <m:nor/>
                            </m:rPr>
                            <a:rPr lang="en-US" altLang="zh-CN" sz="2400" i="1">
                              <a:latin typeface="Cambria Math" panose="02040503050406030204" pitchFamily="18" charset="0"/>
                              <a:ea typeface="Cambria Math" panose="02040503050406030204" pitchFamily="18" charset="0"/>
                            </a:rPr>
                            <m:t>N</m:t>
                          </m:r>
                          <m:r>
                            <m:rPr>
                              <m:nor/>
                            </m:rPr>
                            <a:rPr lang="zh-CN" altLang="en-US" sz="2400" i="1">
                              <a:latin typeface="Cambria Math" panose="02040503050406030204" pitchFamily="18" charset="0"/>
                            </a:rPr>
                            <m:t>日平均下跌价格</m:t>
                          </m:r>
                        </m:den>
                      </m:f>
                      <m:r>
                        <a:rPr lang="en-US" altLang="zh-CN" sz="2400" b="0" i="1" dirty="0" smtClean="0">
                          <a:latin typeface="Cambria Math" panose="02040503050406030204" pitchFamily="18" charset="0"/>
                          <a:ea typeface="Cambria Math" panose="02040503050406030204" pitchFamily="18" charset="0"/>
                        </a:rPr>
                        <m:t>×</m:t>
                      </m:r>
                      <m:r>
                        <m:rPr>
                          <m:nor/>
                        </m:rPr>
                        <a:rPr lang="en-US" altLang="zh-CN" sz="2400" i="1">
                          <a:latin typeface="Cambria Math" panose="02040503050406030204" pitchFamily="18" charset="0"/>
                          <a:ea typeface="Cambria Math" panose="02040503050406030204" pitchFamily="18" charset="0"/>
                        </a:rPr>
                        <m:t>100</m:t>
                      </m:r>
                    </m:oMath>
                  </m:oMathPara>
                </a14:m>
                <a:endParaRPr lang="en-US" altLang="zh-CN" sz="2400" i="1" dirty="0">
                  <a:latin typeface="Cambria Math" panose="02040503050406030204" pitchFamily="18" charset="0"/>
                  <a:ea typeface="Cambria Math" panose="02040503050406030204" pitchFamily="18" charset="0"/>
                </a:endParaRPr>
              </a:p>
              <a:p>
                <a:endParaRPr lang="en-US" altLang="zh-CN" sz="2400" dirty="0" smtClean="0"/>
              </a:p>
            </p:txBody>
          </p:sp>
        </mc:Choice>
        <mc:Fallback xmlns="">
          <p:sp>
            <p:nvSpPr>
              <p:cNvPr id="2" name="矩形 1"/>
              <p:cNvSpPr>
                <a:spLocks noRot="1" noChangeAspect="1" noMove="1" noResize="1" noEditPoints="1" noAdjustHandles="1" noChangeArrowheads="1" noChangeShapeType="1" noTextEdit="1"/>
              </p:cNvSpPr>
              <p:nvPr/>
            </p:nvSpPr>
            <p:spPr>
              <a:xfrm>
                <a:off x="754742" y="1608038"/>
                <a:ext cx="10682514" cy="3827138"/>
              </a:xfrm>
              <a:prstGeom prst="rect">
                <a:avLst/>
              </a:prstGeom>
              <a:blipFill rotWithShape="1">
                <a:blip r:embed="rId2"/>
                <a:stretch>
                  <a:fillRect l="-913" t="-1274"/>
                </a:stretch>
              </a:blipFill>
            </p:spPr>
            <p:txBody>
              <a:bodyPr/>
              <a:lstStyle/>
              <a:p>
                <a:r>
                  <a:rPr lang="zh-CN" altLang="en-US">
                    <a:noFill/>
                  </a:rPr>
                  <a:t> </a:t>
                </a:r>
              </a:p>
            </p:txBody>
          </p:sp>
        </mc:Fallback>
      </mc:AlternateContent>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344992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库生成相对强弱指标</a:t>
            </a:r>
            <a:r>
              <a:rPr lang="en-US" altLang="zh-CN" sz="2400" dirty="0">
                <a:latin typeface="微软雅黑" panose="020B0503020204020204" pitchFamily="34" charset="-122"/>
                <a:ea typeface="微软雅黑" panose="020B0503020204020204" pitchFamily="34" charset="-122"/>
              </a:rPr>
              <a:t>RSI</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举例说明</a:t>
            </a:r>
            <a:r>
              <a:rPr lang="zh-CN" altLang="en-US" sz="2400" dirty="0">
                <a:latin typeface="微软雅黑" panose="020B0503020204020204" pitchFamily="34" charset="-122"/>
                <a:ea typeface="微软雅黑" panose="020B0503020204020204" pitchFamily="34" charset="-122"/>
              </a:rPr>
              <a:t>表样例数据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201214700"/>
              </p:ext>
            </p:extLst>
          </p:nvPr>
        </p:nvGraphicFramePr>
        <p:xfrm>
          <a:off x="1186543" y="3200400"/>
          <a:ext cx="4154714" cy="3093720"/>
        </p:xfrm>
        <a:graphic>
          <a:graphicData uri="http://schemas.openxmlformats.org/drawingml/2006/table">
            <a:tbl>
              <a:tblPr>
                <a:tableStyleId>{5940675A-B579-460E-94D1-54222C63F5DA}</a:tableStyleId>
              </a:tblPr>
              <a:tblGrid>
                <a:gridCol w="1092200"/>
                <a:gridCol w="1494971"/>
                <a:gridCol w="1567543"/>
              </a:tblGrid>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日期</a:t>
                      </a:r>
                    </a:p>
                  </a:txBody>
                  <a:tcPr marL="0" marR="0" marT="38100" marB="38100"/>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上涨</a:t>
                      </a:r>
                      <a:r>
                        <a:rPr lang="en-US" altLang="zh-CN" sz="2400" dirty="0" smtClean="0">
                          <a:effectLst/>
                          <a:latin typeface="微软雅黑" panose="020B0503020204020204" pitchFamily="34" charset="-122"/>
                          <a:ea typeface="微软雅黑" panose="020B0503020204020204" pitchFamily="34" charset="-122"/>
                        </a:rPr>
                        <a:t>(</a:t>
                      </a:r>
                      <a:r>
                        <a:rPr lang="zh-CN" altLang="en-US" sz="2400" dirty="0" smtClean="0">
                          <a:effectLst/>
                          <a:latin typeface="微软雅黑" panose="020B0503020204020204" pitchFamily="34" charset="-122"/>
                          <a:ea typeface="微软雅黑" panose="020B0503020204020204" pitchFamily="34" charset="-122"/>
                        </a:rPr>
                        <a:t>元</a:t>
                      </a:r>
                      <a:r>
                        <a:rPr lang="zh-CN" altLang="en-US" sz="2400" dirty="0">
                          <a:effectLst/>
                          <a:latin typeface="微软雅黑" panose="020B0503020204020204" pitchFamily="34" charset="-122"/>
                          <a:ea typeface="微软雅黑" panose="020B0503020204020204" pitchFamily="34" charset="-122"/>
                        </a:rPr>
                        <a:t>）</a:t>
                      </a:r>
                    </a:p>
                  </a:txBody>
                  <a:tcPr marL="0" marR="0" marT="38100" marB="38100"/>
                </a:tc>
                <a:tc>
                  <a:txBody>
                    <a:bodyPr/>
                    <a:lstStyle/>
                    <a:p>
                      <a:pPr algn="ctr" fontAlgn="t"/>
                      <a:r>
                        <a:rPr lang="zh-CN" altLang="en-US" sz="2400">
                          <a:effectLst/>
                          <a:latin typeface="微软雅黑" panose="020B0503020204020204" pitchFamily="34" charset="-122"/>
                          <a:ea typeface="微软雅黑" panose="020B0503020204020204" pitchFamily="34" charset="-122"/>
                        </a:rPr>
                        <a:t>下跌（元）</a:t>
                      </a:r>
                    </a:p>
                  </a:txBody>
                  <a:tcPr marL="0" marR="0" marT="38100" marB="38100"/>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endParaRPr lang="zh-CN" altLang="en-US" sz="2400" dirty="0">
                        <a:effectLst/>
                        <a:latin typeface="微软雅黑" panose="020B0503020204020204" pitchFamily="34" charset="-122"/>
                        <a:ea typeface="微软雅黑" panose="020B0503020204020204" pitchFamily="34" charset="-122"/>
                      </a:endParaRP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endParaRPr lang="zh-CN" altLang="en-US" sz="2400" dirty="0">
                        <a:effectLst/>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endParaRPr lang="zh-CN" altLang="en-US" sz="2400" dirty="0">
                        <a:effectLst/>
                        <a:latin typeface="微软雅黑" panose="020B0503020204020204" pitchFamily="34" charset="-122"/>
                        <a:ea typeface="微软雅黑" panose="020B0503020204020204" pitchFamily="34" charset="-122"/>
                      </a:endParaRP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4</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endParaRPr lang="zh-CN" altLang="en-US" sz="2400" dirty="0">
                        <a:effectLst/>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5</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endParaRPr lang="zh-CN" altLang="en-US" sz="2400" dirty="0">
                        <a:effectLst/>
                        <a:latin typeface="微软雅黑" panose="020B0503020204020204" pitchFamily="34" charset="-122"/>
                        <a:ea typeface="微软雅黑" panose="020B0503020204020204" pitchFamily="34" charset="-122"/>
                      </a:endParaRPr>
                    </a:p>
                  </a:txBody>
                  <a:tcPr marL="0" marR="0" marT="38100" marB="38100"/>
                </a:tc>
              </a:tr>
              <a:tr h="0">
                <a:tc>
                  <a:txBody>
                    <a:bodyPr/>
                    <a:lstStyle/>
                    <a:p>
                      <a:pPr algn="ctr" fontAlgn="t"/>
                      <a:r>
                        <a:rPr lang="en-US" altLang="zh-CN" sz="2400" dirty="0">
                          <a:effectLst/>
                          <a:latin typeface="微软雅黑" panose="020B0503020204020204" pitchFamily="34" charset="-122"/>
                          <a:ea typeface="微软雅黑" panose="020B0503020204020204" pitchFamily="34" charset="-122"/>
                        </a:rPr>
                        <a:t>6</a:t>
                      </a:r>
                      <a:r>
                        <a:rPr lang="zh-CN" altLang="en-US" sz="2400" dirty="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endParaRPr lang="zh-CN" altLang="en-US" sz="2400" dirty="0">
                        <a:effectLst/>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tc>
              </a:tr>
            </a:tbl>
          </a:graphicData>
        </a:graphic>
      </p:graphicFrame>
      <mc:AlternateContent xmlns:mc="http://schemas.openxmlformats.org/markup-compatibility/2006" xmlns:a14="http://schemas.microsoft.com/office/drawing/2010/main">
        <mc:Choice Requires="a14">
          <p:sp>
            <p:nvSpPr>
              <p:cNvPr id="7" name="TextBox 6"/>
              <p:cNvSpPr txBox="1"/>
              <p:nvPr/>
            </p:nvSpPr>
            <p:spPr>
              <a:xfrm>
                <a:off x="6270171" y="2937755"/>
                <a:ext cx="4861823" cy="25494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6</m:t>
                      </m:r>
                      <m:r>
                        <a:rPr lang="zh-CN" altLang="en-US" sz="2400" i="1" dirty="0">
                          <a:latin typeface="Cambria Math" panose="02040503050406030204" pitchFamily="18" charset="0"/>
                        </a:rPr>
                        <m:t>日平均上涨价格</m:t>
                      </m:r>
                      <m:r>
                        <a:rPr lang="en-US" altLang="zh-CN" sz="2400" b="0" i="1" dirty="0" smtClean="0">
                          <a:latin typeface="Cambria Math" panose="02040503050406030204" pitchFamily="18" charset="0"/>
                          <a:ea typeface="Cambria Math" panose="02040503050406030204" pitchFamily="18" charset="0"/>
                        </a:rPr>
                        <m:t>=</m:t>
                      </m:r>
                      <m:f>
                        <m:fPr>
                          <m:ctrlPr>
                            <a:rPr lang="en-US" altLang="zh-CN" sz="2400" b="0" i="1" dirty="0" smtClean="0">
                              <a:latin typeface="Cambria Math"/>
                              <a:ea typeface="Cambria Math" panose="02040503050406030204" pitchFamily="18" charset="0"/>
                            </a:rPr>
                          </m:ctrlPr>
                        </m:fPr>
                        <m:num>
                          <m:r>
                            <a:rPr lang="en-US" altLang="zh-CN" sz="2400" b="0" i="1" dirty="0" smtClean="0">
                              <a:latin typeface="Cambria Math" panose="02040503050406030204" pitchFamily="18" charset="0"/>
                              <a:ea typeface="Cambria Math" panose="02040503050406030204" pitchFamily="18" charset="0"/>
                            </a:rPr>
                            <m:t>2+2+2</m:t>
                          </m:r>
                        </m:num>
                        <m:den>
                          <m:r>
                            <a:rPr lang="en-US" altLang="zh-CN" sz="2400" b="0" i="1" dirty="0" smtClean="0">
                              <a:latin typeface="Cambria Math" panose="02040503050406030204" pitchFamily="18" charset="0"/>
                              <a:ea typeface="Cambria Math" panose="02040503050406030204" pitchFamily="18" charset="0"/>
                            </a:rPr>
                            <m:t>6</m:t>
                          </m:r>
                        </m:den>
                      </m:f>
                      <m:r>
                        <a:rPr lang="en-US" altLang="zh-CN" sz="2400" b="0" i="1" dirty="0" smtClean="0">
                          <a:latin typeface="Cambria Math" panose="02040503050406030204" pitchFamily="18" charset="0"/>
                          <a:ea typeface="Cambria Math" panose="02040503050406030204" pitchFamily="18" charset="0"/>
                        </a:rPr>
                        <m:t>=1</m:t>
                      </m:r>
                    </m:oMath>
                  </m:oMathPara>
                </a14:m>
                <a:endParaRPr lang="en-US" altLang="zh-CN" sz="2400" b="0" dirty="0" smtClean="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ea typeface="Cambria Math" panose="02040503050406030204" pitchFamily="18" charset="0"/>
                        </a:rPr>
                        <m:t>6</m:t>
                      </m:r>
                      <m:r>
                        <a:rPr lang="zh-CN" altLang="en-US" sz="2400" i="1" dirty="0">
                          <a:latin typeface="Cambria Math" panose="02040503050406030204" pitchFamily="18" charset="0"/>
                        </a:rPr>
                        <m:t>日平均下跌价格</m:t>
                      </m:r>
                      <m:r>
                        <a:rPr lang="en-US" altLang="zh-CN" sz="2400" i="1" dirty="0">
                          <a:latin typeface="Cambria Math" panose="02040503050406030204" pitchFamily="18" charset="0"/>
                          <a:ea typeface="Cambria Math" panose="02040503050406030204" pitchFamily="18" charset="0"/>
                        </a:rPr>
                        <m:t>=</m:t>
                      </m:r>
                      <m:f>
                        <m:fPr>
                          <m:ctrlPr>
                            <a:rPr lang="en-US" altLang="zh-CN" sz="2400" i="1" dirty="0">
                              <a:latin typeface="Cambria Math"/>
                              <a:ea typeface="Cambria Math" panose="02040503050406030204" pitchFamily="18" charset="0"/>
                            </a:rPr>
                          </m:ctrlPr>
                        </m:fPr>
                        <m:num>
                          <m:r>
                            <a:rPr lang="en-US" altLang="zh-CN" sz="2400" b="0" i="1" dirty="0" smtClean="0">
                              <a:latin typeface="Cambria Math" panose="02040503050406030204" pitchFamily="18" charset="0"/>
                              <a:ea typeface="Cambria Math" panose="02040503050406030204" pitchFamily="18" charset="0"/>
                            </a:rPr>
                            <m:t>1</m:t>
                          </m:r>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1</m:t>
                          </m:r>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1</m:t>
                          </m:r>
                        </m:num>
                        <m:den>
                          <m:r>
                            <a:rPr lang="en-US" altLang="zh-CN" sz="2400" i="1" dirty="0">
                              <a:latin typeface="Cambria Math" panose="02040503050406030204" pitchFamily="18" charset="0"/>
                              <a:ea typeface="Cambria Math" panose="02040503050406030204" pitchFamily="18" charset="0"/>
                            </a:rPr>
                            <m:t>6</m:t>
                          </m:r>
                        </m:den>
                      </m:f>
                      <m:r>
                        <a:rPr lang="en-US" altLang="zh-CN" sz="2400" i="1" dirty="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0.5</m:t>
                      </m:r>
                    </m:oMath>
                  </m:oMathPara>
                </a14:m>
                <a:endParaRPr lang="en-US" altLang="zh-CN" sz="2400"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panose="02040503050406030204" pitchFamily="18" charset="0"/>
                          <a:ea typeface="Cambria Math" panose="02040503050406030204" pitchFamily="18" charset="0"/>
                        </a:rPr>
                        <m:t>𝑅𝑆𝐼</m:t>
                      </m:r>
                      <m:r>
                        <a:rPr lang="en-US" altLang="zh-CN" sz="2400" i="1" dirty="0">
                          <a:latin typeface="Cambria Math" panose="02040503050406030204" pitchFamily="18" charset="0"/>
                          <a:ea typeface="Cambria Math" panose="02040503050406030204" pitchFamily="18" charset="0"/>
                        </a:rPr>
                        <m:t>=</m:t>
                      </m:r>
                      <m:f>
                        <m:fPr>
                          <m:ctrlPr>
                            <a:rPr lang="en-US" altLang="zh-CN" sz="2400" b="0" i="1" dirty="0" smtClean="0">
                              <a:latin typeface="Cambria Math"/>
                              <a:ea typeface="Cambria Math" panose="02040503050406030204" pitchFamily="18" charset="0"/>
                            </a:rPr>
                          </m:ctrlPr>
                        </m:fPr>
                        <m:num>
                          <m:r>
                            <a:rPr lang="en-US" altLang="zh-CN" sz="2400" b="0" i="1" dirty="0" smtClean="0">
                              <a:latin typeface="Cambria Math" panose="02040503050406030204" pitchFamily="18" charset="0"/>
                              <a:ea typeface="Cambria Math" panose="02040503050406030204" pitchFamily="18" charset="0"/>
                            </a:rPr>
                            <m:t>1</m:t>
                          </m:r>
                        </m:num>
                        <m:den>
                          <m:r>
                            <a:rPr lang="en-US" altLang="zh-CN" sz="2400" b="0" i="1" dirty="0" smtClean="0">
                              <a:latin typeface="Cambria Math" panose="02040503050406030204" pitchFamily="18" charset="0"/>
                              <a:ea typeface="Cambria Math" panose="02040503050406030204" pitchFamily="18" charset="0"/>
                            </a:rPr>
                            <m:t>1+0.5</m:t>
                          </m:r>
                        </m:den>
                      </m:f>
                      <m:r>
                        <a:rPr lang="en-US" altLang="zh-CN" sz="2400" b="0" i="1" dirty="0" smtClean="0">
                          <a:latin typeface="Cambria Math" panose="02040503050406030204" pitchFamily="18" charset="0"/>
                          <a:ea typeface="Cambria Math" panose="02040503050406030204" pitchFamily="18" charset="0"/>
                        </a:rPr>
                        <m:t>∗100=</m:t>
                      </m:r>
                      <m:r>
                        <a:rPr lang="en-US" altLang="zh-CN" sz="2400" b="0" i="0" dirty="0" smtClean="0">
                          <a:latin typeface="Cambria Math" panose="02040503050406030204" pitchFamily="18" charset="0"/>
                          <a:ea typeface="Cambria Math" panose="02040503050406030204" pitchFamily="18" charset="0"/>
                        </a:rPr>
                        <m:t>66.</m:t>
                      </m:r>
                      <m:acc>
                        <m:accPr>
                          <m:chr m:val="̅"/>
                          <m:ctrlPr>
                            <a:rPr lang="en-US" altLang="zh-CN" sz="2400" b="0" i="1" dirty="0" smtClean="0">
                              <a:latin typeface="Cambria Math"/>
                              <a:ea typeface="Cambria Math" panose="02040503050406030204" pitchFamily="18" charset="0"/>
                            </a:rPr>
                          </m:ctrlPr>
                        </m:accPr>
                        <m:e>
                          <m:r>
                            <a:rPr lang="en-US" altLang="zh-CN" sz="2400" b="0" i="1" dirty="0" smtClean="0">
                              <a:latin typeface="Cambria Math" panose="02040503050406030204" pitchFamily="18" charset="0"/>
                              <a:ea typeface="Cambria Math" panose="02040503050406030204" pitchFamily="18" charset="0"/>
                            </a:rPr>
                            <m:t>6</m:t>
                          </m:r>
                        </m:e>
                      </m:acc>
                    </m:oMath>
                  </m:oMathPara>
                </a14:m>
                <a:endParaRPr lang="zh-CN" altLang="en-US" sz="2400" dirty="0">
                  <a:latin typeface="Cambria Math" panose="02040503050406030204" pitchFamily="18" charset="0"/>
                  <a:ea typeface="微软雅黑" panose="020B0503020204020204" pitchFamily="34" charset="-122"/>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270171" y="2937755"/>
                <a:ext cx="4861823" cy="2549416"/>
              </a:xfrm>
              <a:prstGeom prst="rect">
                <a:avLst/>
              </a:prstGeom>
              <a:blipFill rotWithShape="1">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71869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库生成相对强弱指标</a:t>
            </a:r>
            <a:r>
              <a:rPr lang="en-US" altLang="zh-CN" sz="2400" dirty="0">
                <a:latin typeface="微软雅黑" panose="020B0503020204020204" pitchFamily="34" charset="-122"/>
                <a:ea typeface="微软雅黑" panose="020B0503020204020204" pitchFamily="34" charset="-122"/>
              </a:rPr>
              <a:t>RSI</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RSI</a:t>
            </a:r>
            <a:r>
              <a:rPr lang="zh-CN" altLang="en-US" sz="2400" dirty="0">
                <a:latin typeface="微软雅黑" panose="020B0503020204020204" pitchFamily="34" charset="-122"/>
                <a:ea typeface="微软雅黑" panose="020B0503020204020204" pitchFamily="34" charset="-122"/>
              </a:rPr>
              <a:t>中文名叫相对强弱指标，能够反映短期内涨势相对于跌势的强弱，也就是说</a:t>
            </a:r>
            <a:r>
              <a:rPr lang="en-US" altLang="zh-CN" sz="2400" dirty="0">
                <a:latin typeface="微软雅黑" panose="020B0503020204020204" pitchFamily="34" charset="-122"/>
                <a:ea typeface="微软雅黑" panose="020B0503020204020204" pitchFamily="34" charset="-122"/>
              </a:rPr>
              <a:t>RSI</a:t>
            </a:r>
            <a:r>
              <a:rPr lang="zh-CN" altLang="en-US" sz="2400" dirty="0">
                <a:latin typeface="微软雅黑" panose="020B0503020204020204" pitchFamily="34" charset="-122"/>
                <a:ea typeface="微软雅黑" panose="020B0503020204020204" pitchFamily="34" charset="-122"/>
              </a:rPr>
              <a:t>值越大，则涨势相对跌势越强，</a:t>
            </a:r>
            <a:r>
              <a:rPr lang="en-US" altLang="zh-CN" sz="2400" dirty="0">
                <a:latin typeface="微软雅黑" panose="020B0503020204020204" pitchFamily="34" charset="-122"/>
                <a:ea typeface="微软雅黑" panose="020B0503020204020204" pitchFamily="34" charset="-122"/>
              </a:rPr>
              <a:t>RSI</a:t>
            </a:r>
            <a:r>
              <a:rPr lang="zh-CN" altLang="en-US" sz="2400" dirty="0">
                <a:latin typeface="微软雅黑" panose="020B0503020204020204" pitchFamily="34" charset="-122"/>
                <a:ea typeface="微软雅黑" panose="020B0503020204020204" pitchFamily="34" charset="-122"/>
              </a:rPr>
              <a:t>值越小，则涨势相对于跌势越弱，帮助大家更好的去判断涨跌趋势。</a:t>
            </a: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通过如下代码可以生成相对强弱指标</a:t>
            </a:r>
            <a:r>
              <a:rPr lang="en-US" altLang="zh-CN" sz="2400" dirty="0" smtClean="0">
                <a:latin typeface="微软雅黑" panose="020B0503020204020204" pitchFamily="34" charset="-122"/>
                <a:ea typeface="微软雅黑" panose="020B0503020204020204" pitchFamily="34" charset="-122"/>
              </a:rPr>
              <a:t>RSI</a:t>
            </a:r>
            <a:r>
              <a:rPr lang="zh-CN" altLang="en-US" sz="2400" dirty="0" smtClean="0">
                <a:latin typeface="微软雅黑" panose="020B0503020204020204" pitchFamily="34" charset="-122"/>
                <a:ea typeface="微软雅黑" panose="020B0503020204020204" pitchFamily="34" charset="-122"/>
              </a:rPr>
              <a:t>值：</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5404" y="4285694"/>
            <a:ext cx="6641192" cy="690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6854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库生成相对强弱指标</a:t>
            </a:r>
            <a:r>
              <a:rPr lang="en-US" altLang="zh-CN" sz="2400" dirty="0">
                <a:latin typeface="微软雅黑" panose="020B0503020204020204" pitchFamily="34" charset="-122"/>
                <a:ea typeface="微软雅黑" panose="020B0503020204020204" pitchFamily="34" charset="-122"/>
              </a:rPr>
              <a:t>RSI</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我们可以用下面代码来验证一下上面的计算过程：</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42" y="3185739"/>
            <a:ext cx="6485669" cy="1226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4147760041"/>
              </p:ext>
            </p:extLst>
          </p:nvPr>
        </p:nvGraphicFramePr>
        <p:xfrm>
          <a:off x="7500257" y="2665254"/>
          <a:ext cx="4328886" cy="3535680"/>
        </p:xfrm>
        <a:graphic>
          <a:graphicData uri="http://schemas.openxmlformats.org/drawingml/2006/table">
            <a:tbl>
              <a:tblPr>
                <a:tableStyleId>{5940675A-B579-460E-94D1-54222C63F5DA}</a:tableStyleId>
              </a:tblPr>
              <a:tblGrid>
                <a:gridCol w="1394581"/>
                <a:gridCol w="1394581"/>
                <a:gridCol w="1539724"/>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en-US" sz="2400" dirty="0" smtClean="0">
                          <a:effectLst/>
                          <a:latin typeface="微软雅黑" panose="020B0503020204020204" pitchFamily="34" charset="-122"/>
                          <a:ea typeface="微软雅黑" panose="020B0503020204020204" pitchFamily="34" charset="-122"/>
                        </a:rPr>
                        <a:t>close</a:t>
                      </a:r>
                      <a:endParaRPr lang="en-US" sz="2400" dirty="0">
                        <a:effectLst/>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en-US" sz="2400" dirty="0">
                          <a:effectLst/>
                          <a:latin typeface="微软雅黑" panose="020B0503020204020204" pitchFamily="34" charset="-122"/>
                          <a:ea typeface="微软雅黑" panose="020B0503020204020204" pitchFamily="34" charset="-122"/>
                        </a:rPr>
                        <a:t>RSI</a:t>
                      </a:r>
                    </a:p>
                  </a:txBody>
                  <a:tcPr marL="0" marR="0" marT="38100" marB="38100"/>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a:t>
                      </a:r>
                    </a:p>
                  </a:txBody>
                  <a:tcPr marL="0" marR="0" marT="38100" marB="38100"/>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12</a:t>
                      </a:r>
                    </a:p>
                  </a:txBody>
                  <a:tcPr marL="0" marR="0" marT="38100" marB="38100"/>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11</a:t>
                      </a:r>
                    </a:p>
                  </a:txBody>
                  <a:tcPr marL="0" marR="0" marT="38100" marB="38100"/>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13</a:t>
                      </a:r>
                    </a:p>
                  </a:txBody>
                  <a:tcPr marL="0" marR="0" marT="38100" marB="38100"/>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12</a:t>
                      </a:r>
                    </a:p>
                  </a:txBody>
                  <a:tcPr marL="0" marR="0" marT="38100" marB="38100"/>
                </a:tc>
                <a:tc>
                  <a:txBody>
                    <a:bodyPr/>
                    <a:lstStyle/>
                    <a:p>
                      <a:pPr algn="ctr" fontAlgn="t"/>
                      <a:r>
                        <a:rPr lang="en-US" sz="2400" dirty="0" err="1">
                          <a:effectLst/>
                          <a:latin typeface="微软雅黑" panose="020B0503020204020204" pitchFamily="34" charset="-122"/>
                          <a:ea typeface="微软雅黑" panose="020B0503020204020204" pitchFamily="34" charset="-122"/>
                        </a:rPr>
                        <a:t>NaN</a:t>
                      </a:r>
                      <a:endParaRPr lang="en-US" sz="2400" dirty="0">
                        <a:effectLst/>
                        <a:latin typeface="微软雅黑" panose="020B0503020204020204" pitchFamily="34" charset="-122"/>
                        <a:ea typeface="微软雅黑" panose="020B0503020204020204" pitchFamily="34" charset="-122"/>
                      </a:endParaRP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14</a:t>
                      </a:r>
                    </a:p>
                  </a:txBody>
                  <a:tcPr marL="0" marR="0" marT="38100" marB="38100"/>
                </a:tc>
                <a:tc>
                  <a:txBody>
                    <a:bodyPr/>
                    <a:lstStyle/>
                    <a:p>
                      <a:pPr algn="ctr" fontAlgn="t"/>
                      <a:r>
                        <a:rPr lang="en-US" sz="2400" dirty="0" err="1">
                          <a:effectLst/>
                          <a:latin typeface="微软雅黑" panose="020B0503020204020204" pitchFamily="34" charset="-122"/>
                          <a:ea typeface="微软雅黑" panose="020B0503020204020204" pitchFamily="34" charset="-122"/>
                        </a:rPr>
                        <a:t>NaN</a:t>
                      </a:r>
                      <a:endParaRPr lang="en-US" sz="2400" dirty="0">
                        <a:effectLst/>
                        <a:latin typeface="微软雅黑" panose="020B0503020204020204" pitchFamily="34" charset="-122"/>
                        <a:ea typeface="微软雅黑" panose="020B0503020204020204" pitchFamily="34" charset="-122"/>
                      </a:endParaRP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6</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13</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66.666667</a:t>
                      </a:r>
                    </a:p>
                  </a:txBody>
                  <a:tcPr marL="0" marR="0" marT="38100" marB="38100"/>
                </a:tc>
              </a:tr>
            </a:tbl>
          </a:graphicData>
        </a:graphic>
      </p:graphicFrame>
    </p:spTree>
    <p:extLst>
      <p:ext uri="{BB962C8B-B14F-4D97-AF65-F5344CB8AC3E}">
        <p14:creationId xmlns:p14="http://schemas.microsoft.com/office/powerpoint/2010/main" val="7103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4524315"/>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8.1.1 </a:t>
            </a:r>
            <a:r>
              <a:rPr lang="zh-CN" altLang="en-US" sz="2400" b="1" dirty="0">
                <a:latin typeface="微软雅黑" panose="020B0503020204020204" pitchFamily="34" charset="-122"/>
                <a:ea typeface="微软雅黑" panose="020B0503020204020204" pitchFamily="34" charset="-122"/>
              </a:rPr>
              <a:t>集成模型</a:t>
            </a:r>
            <a:r>
              <a:rPr lang="zh-CN" altLang="en-US" sz="2400" b="1" dirty="0" smtClean="0">
                <a:latin typeface="微软雅黑" panose="020B0503020204020204" pitchFamily="34" charset="-122"/>
                <a:ea typeface="微软雅黑" panose="020B0503020204020204" pitchFamily="34" charset="-122"/>
              </a:rPr>
              <a:t>简介</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Bagging</a:t>
            </a:r>
            <a:r>
              <a:rPr lang="zh-CN" altLang="en-US" sz="2400" dirty="0" smtClean="0">
                <a:latin typeface="微软雅黑" panose="020B0503020204020204" pitchFamily="34" charset="-122"/>
                <a:ea typeface="微软雅黑" panose="020B0503020204020204" pitchFamily="34" charset="-122"/>
              </a:rPr>
              <a:t>算法</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Bagging</a:t>
            </a:r>
            <a:r>
              <a:rPr lang="zh-CN" altLang="en-US" sz="2400" dirty="0">
                <a:latin typeface="微软雅黑" panose="020B0503020204020204" pitchFamily="34" charset="-122"/>
                <a:ea typeface="微软雅黑" panose="020B0503020204020204" pitchFamily="34" charset="-122"/>
              </a:rPr>
              <a:t>的想法是采用类似于“民主投票”的方式，即每一个基础模型都有一票，最终结果通过所有基础模型投票，少数服从多数的原则产生预测结果。</a:t>
            </a:r>
          </a:p>
          <a:p>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原理：</a:t>
            </a:r>
            <a:r>
              <a:rPr lang="zh-CN" altLang="en-US" sz="2400" dirty="0">
                <a:latin typeface="微软雅黑" panose="020B0503020204020204" pitchFamily="34" charset="-122"/>
                <a:ea typeface="微软雅黑" panose="020B0503020204020204" pitchFamily="34" charset="-122"/>
              </a:rPr>
              <a:t>从原始训练数据中（假设共有</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条数据），随机有放回地抽取</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次数据构成一个新的数据集（因为是随机有放回抽样，所以可能出现某一条数据多次被抽中，也有可能某一条数据一次也没有被抽中），每次使用一个训练样本训练一个基础模型。这样进行有放回的随机抽取</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次后，训练结束时我们就能获得</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个由不同的数据集训练的基础模型，也称之为</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个弱学习器，根据这</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个弱学习器的结果，我们可以获得一个更加准确合理的结果。</a:t>
            </a:r>
          </a:p>
        </p:txBody>
      </p:sp>
    </p:spTree>
    <p:extLst>
      <p:ext uri="{BB962C8B-B14F-4D97-AF65-F5344CB8AC3E}">
        <p14:creationId xmlns:p14="http://schemas.microsoft.com/office/powerpoint/2010/main" val="19487460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4742" y="1608038"/>
                <a:ext cx="10682514"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(6)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库生成动量指标</a:t>
                </a:r>
                <a:r>
                  <a:rPr lang="en-US" altLang="zh-CN" sz="2400" dirty="0">
                    <a:latin typeface="微软雅黑" panose="020B0503020204020204" pitchFamily="34" charset="-122"/>
                    <a:ea typeface="微软雅黑" panose="020B0503020204020204" pitchFamily="34" charset="-122"/>
                  </a:rPr>
                  <a:t>MOM</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MOM</a:t>
                </a:r>
                <a:r>
                  <a:rPr lang="zh-CN" altLang="en-US" sz="2400" dirty="0">
                    <a:latin typeface="微软雅黑" panose="020B0503020204020204" pitchFamily="34" charset="-122"/>
                    <a:ea typeface="微软雅黑" panose="020B0503020204020204" pitchFamily="34" charset="-122"/>
                  </a:rPr>
                  <a:t>也叫动量指标，是英文单词</a:t>
                </a:r>
                <a:r>
                  <a:rPr lang="en-US" altLang="zh-CN" sz="2400" dirty="0">
                    <a:latin typeface="微软雅黑" panose="020B0503020204020204" pitchFamily="34" charset="-122"/>
                    <a:ea typeface="微软雅黑" panose="020B0503020204020204" pitchFamily="34" charset="-122"/>
                  </a:rPr>
                  <a:t>momentum</a:t>
                </a:r>
                <a:r>
                  <a:rPr lang="zh-CN" altLang="en-US" sz="2400" dirty="0">
                    <a:latin typeface="微软雅黑" panose="020B0503020204020204" pitchFamily="34" charset="-122"/>
                    <a:ea typeface="微软雅黑" panose="020B0503020204020204" pitchFamily="34" charset="-122"/>
                  </a:rPr>
                  <a:t>（动量）的缩写，动量可以视为一段期间内，股价的涨跌速度</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i="1" dirty="0" smtClean="0">
                  <a:latin typeface="Cambria Math"/>
                </a:endParaRPr>
              </a:p>
              <a:p>
                <a:pPr/>
                <a14:m>
                  <m:oMathPara xmlns:m="http://schemas.openxmlformats.org/officeDocument/2006/math">
                    <m:oMathParaPr>
                      <m:jc m:val="centerGroup"/>
                    </m:oMathParaPr>
                    <m:oMath xmlns:m="http://schemas.openxmlformats.org/officeDocument/2006/math">
                      <m:r>
                        <a:rPr lang="en-US" altLang="zh-CN" sz="2400" i="1" dirty="0" smtClean="0">
                          <a:latin typeface="Cambria Math"/>
                        </a:rPr>
                        <m:t>𝑀𝑂𝑀</m:t>
                      </m:r>
                      <m:r>
                        <a:rPr lang="zh-CN" altLang="en-US" sz="2400" i="1" dirty="0">
                          <a:latin typeface="Cambria Math"/>
                        </a:rPr>
                        <m:t>＝</m:t>
                      </m:r>
                      <m:r>
                        <a:rPr lang="en-US" altLang="zh-CN" sz="2400" i="1" dirty="0" smtClean="0">
                          <a:latin typeface="Cambria Math"/>
                        </a:rPr>
                        <m:t>𝐶</m:t>
                      </m:r>
                      <m:r>
                        <a:rPr lang="en-US" altLang="zh-CN" sz="2400" i="1" dirty="0" smtClean="0">
                          <a:latin typeface="Cambria Math"/>
                        </a:rPr>
                        <m:t>−</m:t>
                      </m:r>
                      <m:sSub>
                        <m:sSubPr>
                          <m:ctrlPr>
                            <a:rPr lang="en-US" altLang="zh-CN" sz="2400" b="0" i="1" dirty="0" smtClean="0">
                              <a:latin typeface="Cambria Math"/>
                            </a:rPr>
                          </m:ctrlPr>
                        </m:sSubPr>
                        <m:e>
                          <m:r>
                            <a:rPr lang="en-US" altLang="zh-CN" sz="2400" i="1" dirty="0" smtClean="0">
                              <a:latin typeface="Cambria Math"/>
                            </a:rPr>
                            <m:t>𝐶</m:t>
                          </m:r>
                        </m:e>
                        <m:sub>
                          <m:r>
                            <a:rPr lang="en-US" altLang="zh-CN" sz="2400" i="1" dirty="0" smtClean="0">
                              <a:latin typeface="Cambria Math"/>
                            </a:rPr>
                            <m:t>𝑛</m:t>
                          </m:r>
                        </m:sub>
                      </m:sSub>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表示当前的</a:t>
                </a:r>
                <a:r>
                  <a:rPr lang="zh-CN" altLang="en-US" sz="2400" dirty="0" smtClean="0">
                    <a:latin typeface="微软雅黑" panose="020B0503020204020204" pitchFamily="34" charset="-122"/>
                    <a:ea typeface="微软雅黑" panose="020B0503020204020204" pitchFamily="34" charset="-122"/>
                  </a:rPr>
                  <a:t>收盘价</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C</a:t>
                </a:r>
                <a:r>
                  <a:rPr lang="en-US" altLang="zh-CN" sz="2400" b="1" baseline="-250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表示</a:t>
                </a:r>
                <a:r>
                  <a:rPr lang="en-US" altLang="zh-CN" sz="2400" dirty="0" smtClean="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天前的收盘价</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754742" y="1608038"/>
                <a:ext cx="10682514" cy="3416320"/>
              </a:xfrm>
              <a:prstGeom prst="rect">
                <a:avLst/>
              </a:prstGeom>
              <a:blipFill rotWithShape="1">
                <a:blip r:embed="rId2"/>
                <a:stretch>
                  <a:fillRect l="-913" t="-1429" r="-799" b="-3214"/>
                </a:stretch>
              </a:blipFill>
            </p:spPr>
            <p:txBody>
              <a:bodyPr/>
              <a:lstStyle/>
              <a:p>
                <a:r>
                  <a:rPr lang="zh-CN" altLang="en-US">
                    <a:noFill/>
                  </a:rPr>
                  <a:t> </a:t>
                </a:r>
              </a:p>
            </p:txBody>
          </p:sp>
        </mc:Fallback>
      </mc:AlternateContent>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1828816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4524315"/>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(6)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库生成动量指标</a:t>
            </a:r>
            <a:r>
              <a:rPr lang="en-US" altLang="zh-CN" sz="2400" dirty="0">
                <a:latin typeface="微软雅黑" panose="020B0503020204020204" pitchFamily="34" charset="-122"/>
                <a:ea typeface="微软雅黑" panose="020B0503020204020204" pitchFamily="34" charset="-122"/>
              </a:rPr>
              <a:t>MOM</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举个例子</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号</a:t>
            </a:r>
            <a:r>
              <a:rPr lang="en-US" altLang="zh-CN" sz="2400" dirty="0">
                <a:latin typeface="微软雅黑" panose="020B0503020204020204" pitchFamily="34" charset="-122"/>
                <a:ea typeface="微软雅黑" panose="020B0503020204020204" pitchFamily="34" charset="-122"/>
              </a:rPr>
              <a:t>MOM</a:t>
            </a:r>
            <a:r>
              <a:rPr lang="zh-CN" altLang="en-US" sz="2400" dirty="0">
                <a:latin typeface="微软雅黑" panose="020B0503020204020204" pitchFamily="34" charset="-122"/>
                <a:ea typeface="微软雅黑" panose="020B0503020204020204" pitchFamily="34" charset="-122"/>
              </a:rPr>
              <a:t>值为：</a:t>
            </a:r>
            <a:r>
              <a:rPr lang="en-US" altLang="zh-CN" sz="2400" dirty="0">
                <a:latin typeface="微软雅黑" panose="020B0503020204020204" pitchFamily="34" charset="-122"/>
                <a:ea typeface="微软雅黑" panose="020B0503020204020204" pitchFamily="34" charset="-122"/>
              </a:rPr>
              <a:t>2.2-1.2 =</a:t>
            </a:r>
            <a:r>
              <a:rPr lang="en-US" altLang="zh-CN" sz="2400" dirty="0" smtClean="0">
                <a:latin typeface="微软雅黑" panose="020B0503020204020204" pitchFamily="34" charset="-122"/>
                <a:ea typeface="微软雅黑" panose="020B0503020204020204" pitchFamily="34" charset="-122"/>
              </a:rPr>
              <a:t>1</a:t>
            </a:r>
          </a:p>
          <a:p>
            <a:r>
              <a:rPr lang="en-US" altLang="zh-CN" sz="2400" dirty="0" smtClean="0">
                <a:latin typeface="微软雅黑" panose="020B0503020204020204" pitchFamily="34" charset="-122"/>
                <a:ea typeface="微软雅黑" panose="020B0503020204020204" pitchFamily="34" charset="-122"/>
              </a:rPr>
              <a:t>7</a:t>
            </a:r>
            <a:r>
              <a:rPr lang="zh-CN" altLang="en-US" sz="2400" dirty="0" smtClean="0">
                <a:latin typeface="微软雅黑" panose="020B0503020204020204" pitchFamily="34" charset="-122"/>
                <a:ea typeface="微软雅黑" panose="020B0503020204020204" pitchFamily="34" charset="-122"/>
              </a:rPr>
              <a:t>号</a:t>
            </a:r>
            <a:r>
              <a:rPr lang="en-US" altLang="zh-CN" sz="2400" dirty="0" smtClean="0">
                <a:latin typeface="微软雅黑" panose="020B0503020204020204" pitchFamily="34" charset="-122"/>
                <a:ea typeface="微软雅黑" panose="020B0503020204020204" pitchFamily="34" charset="-122"/>
              </a:rPr>
              <a:t>MOM</a:t>
            </a:r>
            <a:r>
              <a:rPr lang="zh-CN" altLang="en-US" sz="2400" dirty="0" smtClean="0">
                <a:latin typeface="微软雅黑" panose="020B0503020204020204" pitchFamily="34" charset="-122"/>
                <a:ea typeface="微软雅黑" panose="020B0503020204020204" pitchFamily="34" charset="-122"/>
              </a:rPr>
              <a:t>值</a:t>
            </a:r>
            <a:r>
              <a:rPr lang="zh-CN" altLang="en-US" sz="2400" dirty="0">
                <a:latin typeface="微软雅黑" panose="020B0503020204020204" pitchFamily="34" charset="-122"/>
                <a:ea typeface="微软雅黑" panose="020B0503020204020204" pitchFamily="34" charset="-122"/>
              </a:rPr>
              <a:t>为</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2.4-1.4=1</a:t>
            </a:r>
          </a:p>
          <a:p>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243" y="2872557"/>
            <a:ext cx="6071514" cy="610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963573955"/>
              </p:ext>
            </p:extLst>
          </p:nvPr>
        </p:nvGraphicFramePr>
        <p:xfrm>
          <a:off x="838200" y="3650774"/>
          <a:ext cx="10515600" cy="883920"/>
        </p:xfrm>
        <a:graphic>
          <a:graphicData uri="http://schemas.openxmlformats.org/drawingml/2006/table">
            <a:tbl>
              <a:tblPr/>
              <a:tblGrid>
                <a:gridCol w="1314450"/>
                <a:gridCol w="1314450"/>
                <a:gridCol w="1314450"/>
                <a:gridCol w="1314450"/>
                <a:gridCol w="1314450"/>
                <a:gridCol w="1314450"/>
                <a:gridCol w="1314450"/>
                <a:gridCol w="1314450"/>
              </a:tblGrid>
              <a:tr h="285750">
                <a:tc>
                  <a:txBody>
                    <a:bodyPr/>
                    <a:lstStyle/>
                    <a:p>
                      <a:pPr algn="ctr" fontAlgn="t"/>
                      <a:r>
                        <a:rPr lang="zh-CN" altLang="en-US" sz="2400" dirty="0">
                          <a:effectLst/>
                          <a:latin typeface="微软雅黑" panose="020B0503020204020204" pitchFamily="34" charset="-122"/>
                          <a:ea typeface="微软雅黑" panose="020B0503020204020204" pitchFamily="34" charset="-122"/>
                        </a:rPr>
                        <a:t>日期</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号</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a:t>
                      </a:r>
                      <a:r>
                        <a:rPr lang="zh-CN" altLang="en-US" sz="2400" dirty="0">
                          <a:effectLst/>
                          <a:latin typeface="微软雅黑" panose="020B0503020204020204" pitchFamily="34" charset="-122"/>
                          <a:ea typeface="微软雅黑" panose="020B0503020204020204" pitchFamily="34" charset="-122"/>
                        </a:rPr>
                        <a:t>号</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a:t>
                      </a:r>
                      <a:r>
                        <a:rPr lang="zh-CN" altLang="en-US" sz="2400" dirty="0">
                          <a:effectLst/>
                          <a:latin typeface="微软雅黑" panose="020B0503020204020204" pitchFamily="34" charset="-122"/>
                          <a:ea typeface="微软雅黑" panose="020B0503020204020204" pitchFamily="34" charset="-122"/>
                        </a:rPr>
                        <a:t>号</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4</a:t>
                      </a:r>
                      <a:r>
                        <a:rPr lang="zh-CN" altLang="en-US" sz="2400" dirty="0">
                          <a:effectLst/>
                          <a:latin typeface="微软雅黑" panose="020B0503020204020204" pitchFamily="34" charset="-122"/>
                          <a:ea typeface="微软雅黑" panose="020B0503020204020204" pitchFamily="34" charset="-122"/>
                        </a:rPr>
                        <a:t>号</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5</a:t>
                      </a:r>
                      <a:r>
                        <a:rPr lang="zh-CN" altLang="en-US" sz="2400" dirty="0">
                          <a:effectLst/>
                          <a:latin typeface="微软雅黑" panose="020B0503020204020204" pitchFamily="34" charset="-122"/>
                          <a:ea typeface="微软雅黑" panose="020B0503020204020204" pitchFamily="34" charset="-122"/>
                        </a:rPr>
                        <a:t>号</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6</a:t>
                      </a:r>
                      <a:r>
                        <a:rPr lang="zh-CN" altLang="en-US" sz="2400" dirty="0">
                          <a:effectLst/>
                          <a:latin typeface="微软雅黑" panose="020B0503020204020204" pitchFamily="34" charset="-122"/>
                          <a:ea typeface="微软雅黑" panose="020B0503020204020204" pitchFamily="34" charset="-122"/>
                        </a:rPr>
                        <a:t>号</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7</a:t>
                      </a:r>
                      <a:r>
                        <a:rPr lang="zh-CN" altLang="en-US" sz="2400" dirty="0">
                          <a:effectLst/>
                          <a:latin typeface="微软雅黑" panose="020B0503020204020204" pitchFamily="34" charset="-122"/>
                          <a:ea typeface="微软雅黑" panose="020B0503020204020204" pitchFamily="34" charset="-122"/>
                        </a:rPr>
                        <a:t>号</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股票价格</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1.4</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1.6</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2.4</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9524377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(7)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库生成指数移动平均值</a:t>
            </a:r>
            <a:r>
              <a:rPr lang="en-US" altLang="zh-CN" sz="2400" dirty="0">
                <a:latin typeface="微软雅黑" panose="020B0503020204020204" pitchFamily="34" charset="-122"/>
                <a:ea typeface="微软雅黑" panose="020B0503020204020204" pitchFamily="34" charset="-122"/>
              </a:rPr>
              <a:t>EMA</a:t>
            </a: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EMA</a:t>
            </a:r>
            <a:r>
              <a:rPr lang="zh-CN" altLang="en-US" sz="2400" dirty="0">
                <a:latin typeface="微软雅黑" panose="020B0503020204020204" pitchFamily="34" charset="-122"/>
                <a:ea typeface="微软雅黑" panose="020B0503020204020204" pitchFamily="34" charset="-122"/>
              </a:rPr>
              <a:t>也叫指数平均数指标，它是一种趋向类指标，指数移动平均值是以指数式递减加权的移动平均，并根据计算结果来进行分析，用于判断股票价格未来走势的变动趋势</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如下代码可以生成指数移动平均值</a:t>
            </a:r>
            <a:r>
              <a:rPr lang="en-US" altLang="zh-CN" sz="2400" dirty="0">
                <a:latin typeface="微软雅黑" panose="020B0503020204020204" pitchFamily="34" charset="-122"/>
                <a:ea typeface="微软雅黑" panose="020B0503020204020204" pitchFamily="34" charset="-122"/>
              </a:rPr>
              <a:t>EMA</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720" y="4771140"/>
            <a:ext cx="8056557" cy="773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98986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4742" y="1608038"/>
                <a:ext cx="10682514" cy="418415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(7)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库生成指数移动平均值</a:t>
                </a:r>
                <a:r>
                  <a:rPr lang="en-US" altLang="zh-CN" sz="2400" dirty="0">
                    <a:latin typeface="微软雅黑" panose="020B0503020204020204" pitchFamily="34" charset="-122"/>
                    <a:ea typeface="微软雅黑" panose="020B0503020204020204" pitchFamily="34" charset="-122"/>
                  </a:rPr>
                  <a:t>EMA</a:t>
                </a:r>
              </a:p>
              <a:p>
                <a:r>
                  <a:rPr lang="en-US" altLang="zh-CN" sz="2400" dirty="0"/>
                  <a:t>EMA</a:t>
                </a:r>
                <a:r>
                  <a:rPr lang="zh-CN" altLang="en-US" sz="2400" dirty="0"/>
                  <a:t>的计算</a:t>
                </a:r>
                <a:r>
                  <a:rPr lang="zh-CN" altLang="en-US" sz="2400" dirty="0" smtClean="0"/>
                  <a:t>公式：</a:t>
                </a:r>
                <a:endParaRPr lang="en-US" altLang="zh-CN" sz="2400" dirty="0" smtClean="0"/>
              </a:p>
              <a:p>
                <a:endParaRPr lang="en-US" altLang="zh-CN" sz="2400" dirty="0" smtClean="0"/>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𝐸𝑀</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𝐴</m:t>
                          </m:r>
                        </m:e>
                        <m:sub>
                          <m:r>
                            <a:rPr lang="en-US" altLang="zh-CN" sz="2400" b="0" i="1" smtClean="0">
                              <a:latin typeface="Cambria Math"/>
                              <a:ea typeface="微软雅黑" panose="020B0503020204020204" pitchFamily="34" charset="-122"/>
                            </a:rPr>
                            <m:t>𝑡𝑜𝑑𝑎𝑦</m:t>
                          </m:r>
                        </m:sub>
                      </m:sSub>
                      <m:r>
                        <a:rPr lang="en-US" altLang="zh-CN" sz="2400" b="0" i="1" smtClean="0">
                          <a:latin typeface="Cambria Math"/>
                          <a:ea typeface="微软雅黑" panose="020B0503020204020204" pitchFamily="34" charset="-122"/>
                        </a:rPr>
                        <m:t>=</m:t>
                      </m:r>
                      <m:r>
                        <a:rPr lang="zh-CN" altLang="en-US" sz="2400" b="0" i="1" smtClean="0">
                          <a:latin typeface="Cambria Math"/>
                          <a:ea typeface="微软雅黑" panose="020B0503020204020204" pitchFamily="34" charset="-122"/>
                        </a:rPr>
                        <m:t>𝛼</m:t>
                      </m:r>
                      <m:r>
                        <a:rPr lang="en-US" altLang="zh-CN" sz="2400" b="0" i="1" smtClean="0">
                          <a:latin typeface="Cambria Math"/>
                          <a:ea typeface="Cambria Math"/>
                        </a:rPr>
                        <m:t>×</m:t>
                      </m:r>
                      <m:r>
                        <a:rPr lang="en-US" altLang="zh-CN" sz="2400" b="0" i="1" smtClean="0">
                          <a:latin typeface="Cambria Math"/>
                          <a:ea typeface="Cambria Math"/>
                        </a:rPr>
                        <m:t>𝑝𝑟𝑖𝑐</m:t>
                      </m:r>
                      <m:sSub>
                        <m:sSubPr>
                          <m:ctrlPr>
                            <a:rPr lang="en-US" altLang="zh-CN" sz="2400" b="0" i="1" smtClean="0">
                              <a:latin typeface="Cambria Math"/>
                              <a:ea typeface="Cambria Math"/>
                            </a:rPr>
                          </m:ctrlPr>
                        </m:sSubPr>
                        <m:e>
                          <m:r>
                            <a:rPr lang="en-US" altLang="zh-CN" sz="2400" b="0" i="1" smtClean="0">
                              <a:latin typeface="Cambria Math"/>
                              <a:ea typeface="Cambria Math"/>
                            </a:rPr>
                            <m:t>𝑒</m:t>
                          </m:r>
                        </m:e>
                        <m:sub>
                          <m:r>
                            <a:rPr lang="en-US" altLang="zh-CN" sz="2400" b="0" i="1" smtClean="0">
                              <a:latin typeface="Cambria Math"/>
                              <a:ea typeface="Cambria Math"/>
                            </a:rPr>
                            <m:t>𝑡𝑜𝑑𝑎𝑦</m:t>
                          </m:r>
                        </m:sub>
                      </m:sSub>
                      <m:r>
                        <a:rPr lang="en-US" altLang="zh-CN" sz="2400" b="0" i="1" smtClean="0">
                          <a:latin typeface="Cambria Math"/>
                          <a:ea typeface="Cambria Math"/>
                        </a:rPr>
                        <m:t>+</m:t>
                      </m:r>
                      <m:d>
                        <m:dPr>
                          <m:ctrlPr>
                            <a:rPr lang="en-US" altLang="zh-CN" sz="2400" b="0" i="1" smtClean="0">
                              <a:latin typeface="Cambria Math"/>
                              <a:ea typeface="Cambria Math"/>
                            </a:rPr>
                          </m:ctrlPr>
                        </m:dPr>
                        <m:e>
                          <m:r>
                            <a:rPr lang="en-US" altLang="zh-CN" sz="2400" b="0" i="1" smtClean="0">
                              <a:latin typeface="Cambria Math"/>
                              <a:ea typeface="Cambria Math"/>
                            </a:rPr>
                            <m:t>1−</m:t>
                          </m:r>
                          <m:r>
                            <a:rPr lang="zh-CN" altLang="en-US" sz="2400" b="0" i="1" smtClean="0">
                              <a:latin typeface="Cambria Math"/>
                              <a:ea typeface="Cambria Math"/>
                            </a:rPr>
                            <m:t>𝛼</m:t>
                          </m:r>
                        </m:e>
                      </m:d>
                      <m:r>
                        <a:rPr lang="en-US" altLang="zh-CN" sz="2400" i="1">
                          <a:latin typeface="Cambria Math"/>
                          <a:ea typeface="Cambria Math"/>
                        </a:rPr>
                        <m:t>×</m:t>
                      </m:r>
                      <m:r>
                        <a:rPr lang="en-US" altLang="zh-CN" sz="2400" b="0" i="1" smtClean="0">
                          <a:latin typeface="Cambria Math"/>
                          <a:ea typeface="Cambria Math"/>
                        </a:rPr>
                        <m:t>𝐸𝑀</m:t>
                      </m:r>
                      <m:sSub>
                        <m:sSubPr>
                          <m:ctrlPr>
                            <a:rPr lang="en-US" altLang="zh-CN" sz="2400" b="0" i="1" smtClean="0">
                              <a:latin typeface="Cambria Math"/>
                              <a:ea typeface="Cambria Math"/>
                            </a:rPr>
                          </m:ctrlPr>
                        </m:sSubPr>
                        <m:e>
                          <m:r>
                            <a:rPr lang="en-US" altLang="zh-CN" sz="2400" b="0" i="1" smtClean="0">
                              <a:latin typeface="Cambria Math"/>
                              <a:ea typeface="Cambria Math"/>
                            </a:rPr>
                            <m:t>𝐴</m:t>
                          </m:r>
                        </m:e>
                        <m:sub>
                          <m:r>
                            <a:rPr lang="en-US" altLang="zh-CN" sz="2400" b="0" i="1" smtClean="0">
                              <a:latin typeface="Cambria Math"/>
                              <a:ea typeface="Cambria Math"/>
                            </a:rPr>
                            <m:t>𝑦𝑒𝑠𝑡𝑒𝑟𝑑𝑎𝑦</m:t>
                          </m:r>
                        </m:sub>
                      </m:sSub>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EMA</a:t>
                </a:r>
                <a:r>
                  <a:rPr lang="en-US" altLang="zh-CN" sz="2400" b="1" baseline="-25000" dirty="0" err="1" smtClean="0">
                    <a:latin typeface="微软雅黑" panose="020B0503020204020204" pitchFamily="34" charset="-122"/>
                    <a:ea typeface="微软雅黑" panose="020B0503020204020204" pitchFamily="34" charset="-122"/>
                  </a:rPr>
                  <a:t>today</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当天的</a:t>
                </a:r>
                <a:r>
                  <a:rPr lang="en-US" altLang="zh-CN" sz="2400" dirty="0">
                    <a:latin typeface="微软雅黑" panose="020B0503020204020204" pitchFamily="34" charset="-122"/>
                    <a:ea typeface="微软雅黑" panose="020B0503020204020204" pitchFamily="34" charset="-122"/>
                  </a:rPr>
                  <a:t>EMA</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Price</a:t>
                </a:r>
                <a:r>
                  <a:rPr lang="en-US" altLang="zh-CN" sz="2400" b="1" baseline="-25000" dirty="0" err="1" smtClean="0">
                    <a:latin typeface="微软雅黑" panose="020B0503020204020204" pitchFamily="34" charset="-122"/>
                    <a:ea typeface="微软雅黑" panose="020B0503020204020204" pitchFamily="34" charset="-122"/>
                  </a:rPr>
                  <a:t>today</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今天的</a:t>
                </a:r>
                <a:r>
                  <a:rPr lang="zh-CN" altLang="en-US" sz="2400" dirty="0" smtClean="0">
                    <a:latin typeface="微软雅黑" panose="020B0503020204020204" pitchFamily="34" charset="-122"/>
                    <a:ea typeface="微软雅黑" panose="020B0503020204020204" pitchFamily="34" charset="-122"/>
                  </a:rPr>
                  <a:t>收盘价</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EMA</a:t>
                </a:r>
                <a:r>
                  <a:rPr lang="en-US" altLang="zh-CN" sz="2400" b="1" baseline="-25000" dirty="0" err="1" smtClean="0">
                    <a:latin typeface="微软雅黑" panose="020B0503020204020204" pitchFamily="34" charset="-122"/>
                    <a:ea typeface="微软雅黑" panose="020B0503020204020204" pitchFamily="34" charset="-122"/>
                  </a:rPr>
                  <a:t>yesterday</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昨天的</a:t>
                </a:r>
                <a:r>
                  <a:rPr lang="en-US" altLang="zh-CN" sz="2400" dirty="0">
                    <a:latin typeface="微软雅黑" panose="020B0503020204020204" pitchFamily="34" charset="-122"/>
                    <a:ea typeface="微软雅黑" panose="020B0503020204020204" pitchFamily="34" charset="-122"/>
                  </a:rPr>
                  <a:t>EMA</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α</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平滑指数，一般取作</a:t>
                </a:r>
                <a:r>
                  <a:rPr lang="en-US" altLang="zh-CN" sz="2400" dirty="0">
                    <a:latin typeface="微软雅黑" panose="020B0503020204020204" pitchFamily="34" charset="-122"/>
                    <a:ea typeface="微软雅黑" panose="020B0503020204020204" pitchFamily="34" charset="-122"/>
                  </a:rPr>
                  <a:t>2/(N+1)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表示天数，当</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时，</a:t>
                </a:r>
                <a:r>
                  <a:rPr lang="en-US" altLang="zh-CN" sz="2400" dirty="0">
                    <a:latin typeface="微软雅黑" panose="020B0503020204020204" pitchFamily="34" charset="-122"/>
                    <a:ea typeface="微软雅黑" panose="020B0503020204020204" pitchFamily="34" charset="-122"/>
                  </a:rPr>
                  <a:t>α</a:t>
                </a:r>
                <a:r>
                  <a:rPr lang="zh-CN" altLang="en-US" sz="2400" dirty="0">
                    <a:latin typeface="微软雅黑" panose="020B0503020204020204" pitchFamily="34" charset="-122"/>
                    <a:ea typeface="微软雅黑" panose="020B0503020204020204" pitchFamily="34" charset="-122"/>
                  </a:rPr>
                  <a:t>相应为</a:t>
                </a:r>
                <a:r>
                  <a:rPr lang="en-US" altLang="zh-CN" sz="2400" dirty="0">
                    <a:latin typeface="微软雅黑" panose="020B0503020204020204" pitchFamily="34" charset="-122"/>
                    <a:ea typeface="微软雅黑" panose="020B0503020204020204" pitchFamily="34" charset="-122"/>
                  </a:rPr>
                  <a:t>2/7</a:t>
                </a:r>
                <a:r>
                  <a:rPr lang="zh-CN" altLang="en-US" sz="2400" dirty="0">
                    <a:latin typeface="微软雅黑" panose="020B0503020204020204" pitchFamily="34" charset="-122"/>
                    <a:ea typeface="微软雅黑" panose="020B0503020204020204" pitchFamily="34" charset="-122"/>
                  </a:rPr>
                  <a:t>，这称之为</a:t>
                </a:r>
                <a:r>
                  <a:rPr lang="en-US" altLang="zh-CN" sz="2400" dirty="0">
                    <a:latin typeface="微软雅黑" panose="020B0503020204020204" pitchFamily="34" charset="-122"/>
                    <a:ea typeface="微软雅黑" panose="020B0503020204020204" pitchFamily="34" charset="-122"/>
                  </a:rPr>
                  <a:t>EMA6</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日指数移动平均值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754742" y="1608038"/>
                <a:ext cx="10682514" cy="4184159"/>
              </a:xfrm>
              <a:prstGeom prst="rect">
                <a:avLst/>
              </a:prstGeom>
              <a:blipFill rotWithShape="1">
                <a:blip r:embed="rId2"/>
                <a:stretch>
                  <a:fillRect l="-913" t="-1166" r="-342" b="-2478"/>
                </a:stretch>
              </a:blipFill>
            </p:spPr>
            <p:txBody>
              <a:bodyPr/>
              <a:lstStyle/>
              <a:p>
                <a:r>
                  <a:rPr lang="zh-CN" altLang="en-US">
                    <a:noFill/>
                  </a:rPr>
                  <a:t> </a:t>
                </a:r>
              </a:p>
            </p:txBody>
          </p:sp>
        </mc:Fallback>
      </mc:AlternateContent>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09500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4742" y="1608038"/>
                <a:ext cx="10682514" cy="418415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(7)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库生成指数移动平均值</a:t>
                </a:r>
                <a:r>
                  <a:rPr lang="en-US" altLang="zh-CN" sz="2400" dirty="0">
                    <a:latin typeface="微软雅黑" panose="020B0503020204020204" pitchFamily="34" charset="-122"/>
                    <a:ea typeface="微软雅黑" panose="020B0503020204020204" pitchFamily="34" charset="-122"/>
                  </a:rPr>
                  <a:t>EMA</a:t>
                </a:r>
              </a:p>
              <a:p>
                <a:r>
                  <a:rPr lang="en-US" altLang="zh-CN" sz="2400" dirty="0">
                    <a:latin typeface="微软雅黑" panose="020B0503020204020204" pitchFamily="34" charset="-122"/>
                    <a:ea typeface="微软雅黑" panose="020B0503020204020204" pitchFamily="34" charset="-122"/>
                  </a:rPr>
                  <a:t>EMA</a:t>
                </a:r>
                <a:r>
                  <a:rPr lang="zh-CN" altLang="en-US" sz="2400" dirty="0">
                    <a:latin typeface="微软雅黑" panose="020B0503020204020204" pitchFamily="34" charset="-122"/>
                    <a:ea typeface="微软雅黑" panose="020B0503020204020204" pitchFamily="34" charset="-122"/>
                  </a:rPr>
                  <a:t>的计算</a:t>
                </a:r>
                <a:r>
                  <a:rPr lang="zh-CN" altLang="en-US" sz="2400" dirty="0" smtClean="0">
                    <a:latin typeface="微软雅黑" panose="020B0503020204020204" pitchFamily="34" charset="-122"/>
                    <a:ea typeface="微软雅黑" panose="020B0503020204020204" pitchFamily="34" charset="-122"/>
                  </a:rPr>
                  <a:t>公式：</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𝐸𝑀</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𝐴</m:t>
                          </m:r>
                        </m:e>
                        <m:sub>
                          <m:r>
                            <a:rPr lang="en-US" altLang="zh-CN" sz="2400" b="0" i="1" smtClean="0">
                              <a:latin typeface="Cambria Math"/>
                              <a:ea typeface="微软雅黑" panose="020B0503020204020204" pitchFamily="34" charset="-122"/>
                            </a:rPr>
                            <m:t>𝑡𝑜𝑑𝑎𝑦</m:t>
                          </m:r>
                        </m:sub>
                      </m:sSub>
                      <m:r>
                        <a:rPr lang="en-US" altLang="zh-CN" sz="2400" b="0" i="1" smtClean="0">
                          <a:latin typeface="Cambria Math"/>
                          <a:ea typeface="微软雅黑" panose="020B0503020204020204" pitchFamily="34" charset="-122"/>
                        </a:rPr>
                        <m:t>=</m:t>
                      </m:r>
                      <m:r>
                        <a:rPr lang="zh-CN" altLang="en-US" sz="2400" b="0" i="1" smtClean="0">
                          <a:latin typeface="Cambria Math"/>
                          <a:ea typeface="微软雅黑" panose="020B0503020204020204" pitchFamily="34" charset="-122"/>
                        </a:rPr>
                        <m:t>𝛼</m:t>
                      </m:r>
                      <m:r>
                        <a:rPr lang="en-US" altLang="zh-CN" sz="2400" b="0" i="1" smtClean="0">
                          <a:latin typeface="Cambria Math"/>
                          <a:ea typeface="Cambria Math"/>
                        </a:rPr>
                        <m:t>×</m:t>
                      </m:r>
                      <m:r>
                        <a:rPr lang="en-US" altLang="zh-CN" sz="2400" b="0" i="1" smtClean="0">
                          <a:latin typeface="Cambria Math"/>
                          <a:ea typeface="Cambria Math"/>
                        </a:rPr>
                        <m:t>𝑝𝑟𝑖𝑐</m:t>
                      </m:r>
                      <m:sSub>
                        <m:sSubPr>
                          <m:ctrlPr>
                            <a:rPr lang="en-US" altLang="zh-CN" sz="2400" b="0" i="1" smtClean="0">
                              <a:latin typeface="Cambria Math"/>
                              <a:ea typeface="Cambria Math"/>
                            </a:rPr>
                          </m:ctrlPr>
                        </m:sSubPr>
                        <m:e>
                          <m:r>
                            <a:rPr lang="en-US" altLang="zh-CN" sz="2400" b="0" i="1" smtClean="0">
                              <a:latin typeface="Cambria Math"/>
                              <a:ea typeface="Cambria Math"/>
                            </a:rPr>
                            <m:t>𝑒</m:t>
                          </m:r>
                        </m:e>
                        <m:sub>
                          <m:r>
                            <a:rPr lang="en-US" altLang="zh-CN" sz="2400" b="0" i="1" smtClean="0">
                              <a:latin typeface="Cambria Math"/>
                              <a:ea typeface="Cambria Math"/>
                            </a:rPr>
                            <m:t>𝑡𝑜𝑑𝑎𝑦</m:t>
                          </m:r>
                        </m:sub>
                      </m:sSub>
                      <m:r>
                        <a:rPr lang="en-US" altLang="zh-CN" sz="2400" b="0" i="1" smtClean="0">
                          <a:latin typeface="Cambria Math"/>
                          <a:ea typeface="Cambria Math"/>
                        </a:rPr>
                        <m:t>+</m:t>
                      </m:r>
                      <m:d>
                        <m:dPr>
                          <m:ctrlPr>
                            <a:rPr lang="en-US" altLang="zh-CN" sz="2400" b="0" i="1" smtClean="0">
                              <a:latin typeface="Cambria Math"/>
                              <a:ea typeface="Cambria Math"/>
                            </a:rPr>
                          </m:ctrlPr>
                        </m:dPr>
                        <m:e>
                          <m:r>
                            <a:rPr lang="en-US" altLang="zh-CN" sz="2400" b="0" i="1" smtClean="0">
                              <a:latin typeface="Cambria Math"/>
                              <a:ea typeface="Cambria Math"/>
                            </a:rPr>
                            <m:t>1−</m:t>
                          </m:r>
                          <m:r>
                            <a:rPr lang="zh-CN" altLang="en-US" sz="2400" b="0" i="1" smtClean="0">
                              <a:latin typeface="Cambria Math"/>
                              <a:ea typeface="Cambria Math"/>
                            </a:rPr>
                            <m:t>𝛼</m:t>
                          </m:r>
                        </m:e>
                      </m:d>
                      <m:r>
                        <a:rPr lang="en-US" altLang="zh-CN" sz="2400" i="1">
                          <a:latin typeface="Cambria Math"/>
                          <a:ea typeface="Cambria Math"/>
                        </a:rPr>
                        <m:t>×</m:t>
                      </m:r>
                      <m:r>
                        <a:rPr lang="en-US" altLang="zh-CN" sz="2400" b="0" i="1" smtClean="0">
                          <a:latin typeface="Cambria Math"/>
                          <a:ea typeface="Cambria Math"/>
                        </a:rPr>
                        <m:t>𝐸𝑀</m:t>
                      </m:r>
                      <m:sSub>
                        <m:sSubPr>
                          <m:ctrlPr>
                            <a:rPr lang="en-US" altLang="zh-CN" sz="2400" b="0" i="1" smtClean="0">
                              <a:latin typeface="Cambria Math"/>
                              <a:ea typeface="Cambria Math"/>
                            </a:rPr>
                          </m:ctrlPr>
                        </m:sSubPr>
                        <m:e>
                          <m:r>
                            <a:rPr lang="en-US" altLang="zh-CN" sz="2400" b="0" i="1" smtClean="0">
                              <a:latin typeface="Cambria Math"/>
                              <a:ea typeface="Cambria Math"/>
                            </a:rPr>
                            <m:t>𝐴</m:t>
                          </m:r>
                        </m:e>
                        <m:sub>
                          <m:r>
                            <a:rPr lang="en-US" altLang="zh-CN" sz="2400" b="0" i="1" smtClean="0">
                              <a:latin typeface="Cambria Math"/>
                              <a:ea typeface="Cambria Math"/>
                            </a:rPr>
                            <m:t>𝑦𝑒𝑠𝑡𝑒𝑟𝑑𝑎𝑦</m:t>
                          </m:r>
                        </m:sub>
                      </m:sSub>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EMA</a:t>
                </a:r>
                <a:r>
                  <a:rPr lang="en-US" altLang="zh-CN" sz="2400" b="1" baseline="-25000" dirty="0" err="1" smtClean="0">
                    <a:latin typeface="微软雅黑" panose="020B0503020204020204" pitchFamily="34" charset="-122"/>
                    <a:ea typeface="微软雅黑" panose="020B0503020204020204" pitchFamily="34" charset="-122"/>
                  </a:rPr>
                  <a:t>today</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当天的</a:t>
                </a:r>
                <a:r>
                  <a:rPr lang="en-US" altLang="zh-CN" sz="2400" dirty="0">
                    <a:latin typeface="微软雅黑" panose="020B0503020204020204" pitchFamily="34" charset="-122"/>
                    <a:ea typeface="微软雅黑" panose="020B0503020204020204" pitchFamily="34" charset="-122"/>
                  </a:rPr>
                  <a:t>EMA</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Price</a:t>
                </a:r>
                <a:r>
                  <a:rPr lang="en-US" altLang="zh-CN" sz="2400" b="1" baseline="-25000" dirty="0" err="1" smtClean="0">
                    <a:latin typeface="微软雅黑" panose="020B0503020204020204" pitchFamily="34" charset="-122"/>
                    <a:ea typeface="微软雅黑" panose="020B0503020204020204" pitchFamily="34" charset="-122"/>
                  </a:rPr>
                  <a:t>today</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今天的</a:t>
                </a:r>
                <a:r>
                  <a:rPr lang="zh-CN" altLang="en-US" sz="2400" dirty="0" smtClean="0">
                    <a:latin typeface="微软雅黑" panose="020B0503020204020204" pitchFamily="34" charset="-122"/>
                    <a:ea typeface="微软雅黑" panose="020B0503020204020204" pitchFamily="34" charset="-122"/>
                  </a:rPr>
                  <a:t>收盘价</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EMA</a:t>
                </a:r>
                <a:r>
                  <a:rPr lang="en-US" altLang="zh-CN" sz="2400" b="1" baseline="-25000" dirty="0" err="1" smtClean="0">
                    <a:latin typeface="微软雅黑" panose="020B0503020204020204" pitchFamily="34" charset="-122"/>
                    <a:ea typeface="微软雅黑" panose="020B0503020204020204" pitchFamily="34" charset="-122"/>
                  </a:rPr>
                  <a:t>yesterday</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昨天的</a:t>
                </a:r>
                <a:r>
                  <a:rPr lang="en-US" altLang="zh-CN" sz="2400" dirty="0">
                    <a:latin typeface="微软雅黑" panose="020B0503020204020204" pitchFamily="34" charset="-122"/>
                    <a:ea typeface="微软雅黑" panose="020B0503020204020204" pitchFamily="34" charset="-122"/>
                  </a:rPr>
                  <a:t>EMA</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α</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平滑指数，一般取作</a:t>
                </a:r>
                <a:r>
                  <a:rPr lang="en-US" altLang="zh-CN" sz="2400" dirty="0">
                    <a:latin typeface="微软雅黑" panose="020B0503020204020204" pitchFamily="34" charset="-122"/>
                    <a:ea typeface="微软雅黑" panose="020B0503020204020204" pitchFamily="34" charset="-122"/>
                  </a:rPr>
                  <a:t>2/(N+1)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表示天数，当</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时，</a:t>
                </a:r>
                <a:r>
                  <a:rPr lang="en-US" altLang="zh-CN" sz="2400" dirty="0">
                    <a:latin typeface="微软雅黑" panose="020B0503020204020204" pitchFamily="34" charset="-122"/>
                    <a:ea typeface="微软雅黑" panose="020B0503020204020204" pitchFamily="34" charset="-122"/>
                  </a:rPr>
                  <a:t>α</a:t>
                </a:r>
                <a:r>
                  <a:rPr lang="zh-CN" altLang="en-US" sz="2400" dirty="0">
                    <a:latin typeface="微软雅黑" panose="020B0503020204020204" pitchFamily="34" charset="-122"/>
                    <a:ea typeface="微软雅黑" panose="020B0503020204020204" pitchFamily="34" charset="-122"/>
                  </a:rPr>
                  <a:t>相应为</a:t>
                </a:r>
                <a:r>
                  <a:rPr lang="en-US" altLang="zh-CN" sz="2400" dirty="0">
                    <a:latin typeface="微软雅黑" panose="020B0503020204020204" pitchFamily="34" charset="-122"/>
                    <a:ea typeface="微软雅黑" panose="020B0503020204020204" pitchFamily="34" charset="-122"/>
                  </a:rPr>
                  <a:t>2/7</a:t>
                </a:r>
                <a:r>
                  <a:rPr lang="zh-CN" altLang="en-US" sz="2400" dirty="0">
                    <a:latin typeface="微软雅黑" panose="020B0503020204020204" pitchFamily="34" charset="-122"/>
                    <a:ea typeface="微软雅黑" panose="020B0503020204020204" pitchFamily="34" charset="-122"/>
                  </a:rPr>
                  <a:t>，这称之为</a:t>
                </a:r>
                <a:r>
                  <a:rPr lang="en-US" altLang="zh-CN" sz="2400" dirty="0">
                    <a:latin typeface="微软雅黑" panose="020B0503020204020204" pitchFamily="34" charset="-122"/>
                    <a:ea typeface="微软雅黑" panose="020B0503020204020204" pitchFamily="34" charset="-122"/>
                  </a:rPr>
                  <a:t>EMA6</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日指数移动平均值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754742" y="1608038"/>
                <a:ext cx="10682514" cy="4184159"/>
              </a:xfrm>
              <a:prstGeom prst="rect">
                <a:avLst/>
              </a:prstGeom>
              <a:blipFill rotWithShape="1">
                <a:blip r:embed="rId2"/>
                <a:stretch>
                  <a:fillRect l="-913" t="-1166" r="-342" b="-2478"/>
                </a:stretch>
              </a:blipFill>
            </p:spPr>
            <p:txBody>
              <a:bodyPr/>
              <a:lstStyle/>
              <a:p>
                <a:r>
                  <a:rPr lang="zh-CN" altLang="en-US">
                    <a:noFill/>
                  </a:rPr>
                  <a:t> </a:t>
                </a:r>
              </a:p>
            </p:txBody>
          </p:sp>
        </mc:Fallback>
      </mc:AlternateContent>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9615328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4742" y="1608038"/>
                <a:ext cx="10682514" cy="461549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(7)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库生成指数移动平均值</a:t>
                </a:r>
                <a:r>
                  <a:rPr lang="en-US" altLang="zh-CN" sz="2400" dirty="0">
                    <a:latin typeface="微软雅黑" panose="020B0503020204020204" pitchFamily="34" charset="-122"/>
                    <a:ea typeface="微软雅黑" panose="020B0503020204020204" pitchFamily="34" charset="-122"/>
                  </a:rPr>
                  <a:t>EMA</a:t>
                </a:r>
              </a:p>
              <a:p>
                <a:r>
                  <a:rPr lang="zh-CN" altLang="en-US" sz="2400" dirty="0">
                    <a:latin typeface="微软雅黑" panose="020B0503020204020204" pitchFamily="34" charset="-122"/>
                    <a:ea typeface="微软雅黑" panose="020B0503020204020204" pitchFamily="34" charset="-122"/>
                  </a:rPr>
                  <a:t>举例来说，对于如下的股价信息，我们来计算一下</a:t>
                </a:r>
                <a:r>
                  <a:rPr lang="en-US" altLang="zh-CN" sz="2400" dirty="0">
                    <a:latin typeface="微软雅黑" panose="020B0503020204020204" pitchFamily="34" charset="-122"/>
                    <a:ea typeface="微软雅黑" panose="020B0503020204020204" pitchFamily="34" charset="-122"/>
                  </a:rPr>
                  <a:t>EMA6</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这里我们取第一个</a:t>
                </a:r>
                <a:r>
                  <a:rPr lang="en-US" altLang="zh-CN" sz="2400" dirty="0">
                    <a:latin typeface="微软雅黑" panose="020B0503020204020204" pitchFamily="34" charset="-122"/>
                    <a:ea typeface="微软雅黑" panose="020B0503020204020204" pitchFamily="34" charset="-122"/>
                  </a:rPr>
                  <a:t>EMA</a:t>
                </a:r>
                <a:r>
                  <a:rPr lang="zh-CN" altLang="en-US" sz="2400" dirty="0">
                    <a:latin typeface="微软雅黑" panose="020B0503020204020204" pitchFamily="34" charset="-122"/>
                    <a:ea typeface="微软雅黑" panose="020B0503020204020204" pitchFamily="34" charset="-122"/>
                  </a:rPr>
                  <a:t>值为开头</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个数的均值，因此前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天都没有</a:t>
                </a:r>
                <a:r>
                  <a:rPr lang="en-US" altLang="zh-CN" sz="2400" dirty="0">
                    <a:latin typeface="微软雅黑" panose="020B0503020204020204" pitchFamily="34" charset="-122"/>
                    <a:ea typeface="微软雅黑" panose="020B0503020204020204" pitchFamily="34" charset="-122"/>
                  </a:rPr>
                  <a:t>EMA</a:t>
                </a:r>
                <a:r>
                  <a:rPr lang="zh-CN" altLang="en-US" sz="2400" dirty="0">
                    <a:latin typeface="微软雅黑" panose="020B0503020204020204" pitchFamily="34" charset="-122"/>
                    <a:ea typeface="微软雅黑" panose="020B0503020204020204" pitchFamily="34" charset="-122"/>
                  </a:rPr>
                  <a:t>值，对于</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号而言，其为第一个</a:t>
                </a:r>
                <a:r>
                  <a:rPr lang="en-US" altLang="zh-CN" sz="2400" dirty="0">
                    <a:latin typeface="微软雅黑" panose="020B0503020204020204" pitchFamily="34" charset="-122"/>
                    <a:ea typeface="微软雅黑" panose="020B0503020204020204" pitchFamily="34" charset="-122"/>
                  </a:rPr>
                  <a:t>EMA</a:t>
                </a:r>
                <a:r>
                  <a:rPr lang="zh-CN" altLang="en-US" sz="2400" dirty="0">
                    <a:latin typeface="微软雅黑" panose="020B0503020204020204" pitchFamily="34" charset="-122"/>
                    <a:ea typeface="微软雅黑" panose="020B0503020204020204" pitchFamily="34" charset="-122"/>
                  </a:rPr>
                  <a:t>值，为前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天的均值：</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；对于</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号而言，其为第二个</a:t>
                </a:r>
                <a:r>
                  <a:rPr lang="en-US" altLang="zh-CN" sz="2400" dirty="0">
                    <a:latin typeface="微软雅黑" panose="020B0503020204020204" pitchFamily="34" charset="-122"/>
                    <a:ea typeface="微软雅黑" panose="020B0503020204020204" pitchFamily="34" charset="-122"/>
                  </a:rPr>
                  <a:t>EMA</a:t>
                </a:r>
                <a:r>
                  <a:rPr lang="zh-CN" altLang="en-US" sz="2400" dirty="0">
                    <a:latin typeface="微软雅黑" panose="020B0503020204020204" pitchFamily="34" charset="-122"/>
                    <a:ea typeface="微软雅黑" panose="020B0503020204020204" pitchFamily="34" charset="-122"/>
                  </a:rPr>
                  <a:t>值，其计算公式如下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𝐸𝑀</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𝐴</m:t>
                          </m:r>
                        </m:e>
                        <m:sub>
                          <m:r>
                            <a:rPr lang="en-US" altLang="zh-CN" sz="2400" b="0" i="1" smtClean="0">
                              <a:latin typeface="Cambria Math"/>
                              <a:ea typeface="微软雅黑" panose="020B0503020204020204" pitchFamily="34" charset="-122"/>
                            </a:rPr>
                            <m:t>7</m:t>
                          </m:r>
                        </m:sub>
                      </m:sSub>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2</m:t>
                          </m:r>
                        </m:num>
                        <m:den>
                          <m:r>
                            <a:rPr lang="en-US" altLang="zh-CN" sz="2400" b="0" i="1" smtClean="0">
                              <a:latin typeface="Cambria Math"/>
                              <a:ea typeface="微软雅黑" panose="020B0503020204020204" pitchFamily="34" charset="-122"/>
                            </a:rPr>
                            <m:t>7</m:t>
                          </m:r>
                        </m:den>
                      </m:f>
                      <m:r>
                        <a:rPr lang="en-US" altLang="zh-CN" sz="2400" b="0" i="1" smtClean="0">
                          <a:latin typeface="Cambria Math"/>
                          <a:ea typeface="Cambria Math"/>
                        </a:rPr>
                        <m:t>×</m:t>
                      </m:r>
                      <m:r>
                        <a:rPr lang="en-US" altLang="zh-CN" sz="2400" b="0" i="1" smtClean="0">
                          <a:latin typeface="Cambria Math"/>
                          <a:ea typeface="微软雅黑" panose="020B0503020204020204" pitchFamily="34" charset="-122"/>
                        </a:rPr>
                        <m:t>2+</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1−</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2</m:t>
                              </m:r>
                            </m:num>
                            <m:den>
                              <m:r>
                                <a:rPr lang="en-US" altLang="zh-CN" sz="2400" b="0" i="1" smtClean="0">
                                  <a:latin typeface="Cambria Math"/>
                                  <a:ea typeface="微软雅黑" panose="020B0503020204020204" pitchFamily="34" charset="-122"/>
                                </a:rPr>
                                <m:t>7</m:t>
                              </m:r>
                            </m:den>
                          </m:f>
                        </m:e>
                      </m:d>
                      <m:r>
                        <a:rPr lang="en-US" altLang="zh-CN" sz="2400" b="0" i="1" smtClean="0">
                          <a:latin typeface="Cambria Math"/>
                          <a:ea typeface="Cambria Math"/>
                        </a:rPr>
                        <m:t>×1=</m:t>
                      </m:r>
                      <m:f>
                        <m:fPr>
                          <m:ctrlPr>
                            <a:rPr lang="en-US" altLang="zh-CN" sz="2400" b="0" i="1" smtClean="0">
                              <a:latin typeface="Cambria Math"/>
                              <a:ea typeface="Cambria Math"/>
                            </a:rPr>
                          </m:ctrlPr>
                        </m:fPr>
                        <m:num>
                          <m:r>
                            <a:rPr lang="en-US" altLang="zh-CN" sz="2400" b="0" i="1" smtClean="0">
                              <a:latin typeface="Cambria Math"/>
                              <a:ea typeface="Cambria Math"/>
                            </a:rPr>
                            <m:t>9</m:t>
                          </m:r>
                        </m:num>
                        <m:den>
                          <m:r>
                            <a:rPr lang="en-US" altLang="zh-CN" sz="2400" b="0" i="1" smtClean="0">
                              <a:latin typeface="Cambria Math"/>
                              <a:ea typeface="Cambria Math"/>
                            </a:rPr>
                            <m:t>7</m:t>
                          </m:r>
                        </m:den>
                      </m:f>
                      <m:r>
                        <a:rPr lang="en-US" altLang="zh-CN" sz="2400" b="0" i="1" smtClean="0">
                          <a:latin typeface="Cambria Math"/>
                          <a:ea typeface="Cambria Math"/>
                        </a:rPr>
                        <m:t>=1.2857</m:t>
                      </m:r>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754742" y="1608038"/>
                <a:ext cx="10682514" cy="4615494"/>
              </a:xfrm>
              <a:prstGeom prst="rect">
                <a:avLst/>
              </a:prstGeom>
              <a:blipFill rotWithShape="1">
                <a:blip r:embed="rId2"/>
                <a:stretch>
                  <a:fillRect l="-913" t="-1057"/>
                </a:stretch>
              </a:blipFill>
            </p:spPr>
            <p:txBody>
              <a:bodyPr/>
              <a:lstStyle/>
              <a:p>
                <a:r>
                  <a:rPr lang="zh-CN" altLang="en-US">
                    <a:noFill/>
                  </a:rPr>
                  <a:t> </a:t>
                </a:r>
              </a:p>
            </p:txBody>
          </p:sp>
        </mc:Fallback>
      </mc:AlternateContent>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508958141"/>
              </p:ext>
            </p:extLst>
          </p:nvPr>
        </p:nvGraphicFramePr>
        <p:xfrm>
          <a:off x="838200" y="2925059"/>
          <a:ext cx="10515600" cy="883920"/>
        </p:xfrm>
        <a:graphic>
          <a:graphicData uri="http://schemas.openxmlformats.org/drawingml/2006/table">
            <a:tbl>
              <a:tblPr>
                <a:tableStyleId>{5940675A-B579-460E-94D1-54222C63F5DA}</a:tableStyleId>
              </a:tblPr>
              <a:tblGrid>
                <a:gridCol w="1314450"/>
                <a:gridCol w="1314450"/>
                <a:gridCol w="1314450"/>
                <a:gridCol w="1314450"/>
                <a:gridCol w="1314450"/>
                <a:gridCol w="1314450"/>
                <a:gridCol w="1314450"/>
                <a:gridCol w="1314450"/>
              </a:tblGrid>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日期</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5</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6</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7</a:t>
                      </a:r>
                      <a:r>
                        <a:rPr lang="zh-CN" altLang="en-US" sz="2400">
                          <a:effectLst/>
                          <a:latin typeface="微软雅黑" panose="020B0503020204020204" pitchFamily="34" charset="-122"/>
                          <a:ea typeface="微软雅黑" panose="020B0503020204020204" pitchFamily="34" charset="-122"/>
                        </a:rPr>
                        <a:t>号</a:t>
                      </a:r>
                    </a:p>
                  </a:txBody>
                  <a:tcPr marL="0" marR="0" marT="38100" marB="38100"/>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股票价格</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a:t>
                      </a:r>
                    </a:p>
                  </a:txBody>
                  <a:tcPr marL="0" marR="0" marT="38100" marB="38100"/>
                </a:tc>
              </a:tr>
            </a:tbl>
          </a:graphicData>
        </a:graphic>
      </p:graphicFrame>
    </p:spTree>
    <p:extLst>
      <p:ext uri="{BB962C8B-B14F-4D97-AF65-F5344CB8AC3E}">
        <p14:creationId xmlns:p14="http://schemas.microsoft.com/office/powerpoint/2010/main" val="40245147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(7)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库生成指数移动平均值</a:t>
            </a:r>
            <a:r>
              <a:rPr lang="en-US" altLang="zh-CN" sz="2400" dirty="0">
                <a:latin typeface="微软雅黑" panose="020B0503020204020204" pitchFamily="34" charset="-122"/>
                <a:ea typeface="微软雅黑" panose="020B0503020204020204" pitchFamily="34" charset="-122"/>
              </a:rPr>
              <a:t>EMA</a:t>
            </a:r>
          </a:p>
          <a:p>
            <a:r>
              <a:rPr lang="zh-CN" altLang="en-US" sz="2400" dirty="0">
                <a:latin typeface="微软雅黑" panose="020B0503020204020204" pitchFamily="34" charset="-122"/>
                <a:ea typeface="微软雅黑" panose="020B0503020204020204" pitchFamily="34" charset="-122"/>
              </a:rPr>
              <a:t>我们也可以通过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库来验证上面的结果</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代码</a:t>
            </a:r>
            <a:r>
              <a:rPr lang="zh-CN" altLang="en-US" sz="2400" dirty="0">
                <a:latin typeface="微软雅黑" panose="020B0503020204020204" pitchFamily="34" charset="-122"/>
                <a:ea typeface="微软雅黑" panose="020B0503020204020204" pitchFamily="34" charset="-122"/>
              </a:rPr>
              <a:t>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此时</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data</a:t>
            </a:r>
            <a:r>
              <a:rPr lang="zh-CN" altLang="en-US" sz="2400" dirty="0" smtClean="0">
                <a:latin typeface="微软雅黑" panose="020B0503020204020204" pitchFamily="34" charset="-122"/>
                <a:ea typeface="微软雅黑" panose="020B0503020204020204" pitchFamily="34" charset="-122"/>
              </a:rPr>
              <a:t>如右表</a:t>
            </a:r>
            <a:r>
              <a:rPr lang="zh-CN" altLang="en-US" sz="2400" dirty="0">
                <a:latin typeface="微软雅黑" panose="020B0503020204020204" pitchFamily="34" charset="-122"/>
                <a:ea typeface="微软雅黑" panose="020B0503020204020204" pitchFamily="34" charset="-122"/>
              </a:rPr>
              <a:t>所</a:t>
            </a:r>
            <a:r>
              <a:rPr lang="zh-CN" altLang="en-US" sz="2400" dirty="0" smtClean="0">
                <a:latin typeface="微软雅黑" panose="020B0503020204020204" pitchFamily="34" charset="-122"/>
                <a:ea typeface="微软雅黑" panose="020B0503020204020204" pitchFamily="34" charset="-122"/>
              </a:rPr>
              <a:t>示</a:t>
            </a:r>
            <a:r>
              <a:rPr lang="en-US" altLang="zh-CN" sz="2400" dirty="0" smtClean="0">
                <a:latin typeface="微软雅黑" panose="020B0503020204020204" pitchFamily="34" charset="-122"/>
                <a:ea typeface="微软雅黑" panose="020B0503020204020204" pitchFamily="34" charset="-122"/>
              </a:rPr>
              <a:t>:</a:t>
            </a: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42" y="3215707"/>
            <a:ext cx="5275490" cy="1012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表格 6"/>
          <p:cNvGraphicFramePr>
            <a:graphicFrameLocks noGrp="1"/>
          </p:cNvGraphicFramePr>
          <p:nvPr>
            <p:extLst>
              <p:ext uri="{D42A27DB-BD31-4B8C-83A1-F6EECF244321}">
                <p14:modId xmlns:p14="http://schemas.microsoft.com/office/powerpoint/2010/main" val="3374863446"/>
              </p:ext>
            </p:extLst>
          </p:nvPr>
        </p:nvGraphicFramePr>
        <p:xfrm>
          <a:off x="7993742" y="2403997"/>
          <a:ext cx="3443514" cy="3535680"/>
        </p:xfrm>
        <a:graphic>
          <a:graphicData uri="http://schemas.openxmlformats.org/drawingml/2006/table">
            <a:tbl>
              <a:tblPr>
                <a:tableStyleId>{5940675A-B579-460E-94D1-54222C63F5DA}</a:tableStyleId>
              </a:tblPr>
              <a:tblGrid>
                <a:gridCol w="627744"/>
                <a:gridCol w="1088571"/>
                <a:gridCol w="1727199"/>
              </a:tblGrid>
              <a:tr h="285750">
                <a:tc>
                  <a:txBody>
                    <a:bodyPr/>
                    <a:lstStyle/>
                    <a:p>
                      <a:pPr algn="ctr"/>
                      <a:endParaRPr lang="zh-CN" altLang="en-US" sz="2400" dirty="0">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en-US" sz="2400" dirty="0" smtClean="0">
                          <a:effectLst/>
                          <a:latin typeface="微软雅黑" panose="020B0503020204020204" pitchFamily="34" charset="-122"/>
                          <a:ea typeface="微软雅黑" panose="020B0503020204020204" pitchFamily="34" charset="-122"/>
                        </a:rPr>
                        <a:t>close</a:t>
                      </a:r>
                      <a:endParaRPr lang="en-US" sz="2400" dirty="0">
                        <a:effectLst/>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en-US" sz="2400" dirty="0">
                          <a:effectLst/>
                          <a:latin typeface="微软雅黑" panose="020B0503020204020204" pitchFamily="34" charset="-122"/>
                          <a:ea typeface="微软雅黑" panose="020B0503020204020204" pitchFamily="34" charset="-122"/>
                        </a:rPr>
                        <a:t>EMA</a:t>
                      </a:r>
                      <a:r>
                        <a:rPr lang="en-US" sz="2400" baseline="-25000" dirty="0">
                          <a:effectLst/>
                          <a:latin typeface="微软雅黑" panose="020B0503020204020204" pitchFamily="34" charset="-122"/>
                          <a:ea typeface="微软雅黑" panose="020B0503020204020204" pitchFamily="34" charset="-122"/>
                        </a:rPr>
                        <a:t>6</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1.000000</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6</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1.285714</a:t>
                      </a:r>
                    </a:p>
                  </a:txBody>
                  <a:tcPr marL="0" marR="0" marT="38100" marB="38100"/>
                </a:tc>
              </a:tr>
            </a:tbl>
          </a:graphicData>
        </a:graphic>
      </p:graphicFrame>
    </p:spTree>
    <p:extLst>
      <p:ext uri="{BB962C8B-B14F-4D97-AF65-F5344CB8AC3E}">
        <p14:creationId xmlns:p14="http://schemas.microsoft.com/office/powerpoint/2010/main" val="637756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(8)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库生成异同移动平均线</a:t>
            </a:r>
            <a:r>
              <a:rPr lang="en-US" altLang="zh-CN" sz="2400" dirty="0">
                <a:latin typeface="微软雅黑" panose="020B0503020204020204" pitchFamily="34" charset="-122"/>
                <a:ea typeface="微软雅黑" panose="020B0503020204020204" pitchFamily="34" charset="-122"/>
              </a:rPr>
              <a:t>MACD</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MACD</a:t>
            </a:r>
            <a:r>
              <a:rPr lang="zh-CN" altLang="en-US" sz="2400" dirty="0" smtClean="0">
                <a:latin typeface="微软雅黑" panose="020B0503020204020204" pitchFamily="34" charset="-122"/>
                <a:ea typeface="微软雅黑" panose="020B0503020204020204" pitchFamily="34" charset="-122"/>
              </a:rPr>
              <a:t>是一</a:t>
            </a:r>
            <a:r>
              <a:rPr lang="zh-CN" altLang="en-US" sz="2400" dirty="0">
                <a:latin typeface="微软雅黑" panose="020B0503020204020204" pitchFamily="34" charset="-122"/>
                <a:ea typeface="微软雅黑" panose="020B0503020204020204" pitchFamily="34" charset="-122"/>
              </a:rPr>
              <a:t>种趋势类指标，</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的变化代表着市场趋势的变化，不同</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线级别的</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代表当前级别周期中的买卖趋势，这里</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‘MACD’</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MACDsignal</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MACDhist</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都是</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值的相关</a:t>
            </a:r>
            <a:r>
              <a:rPr lang="zh-CN" altLang="en-US" sz="2400" dirty="0" smtClean="0">
                <a:latin typeface="微软雅黑" panose="020B0503020204020204" pitchFamily="34" charset="-122"/>
                <a:ea typeface="微软雅黑" panose="020B0503020204020204" pitchFamily="34" charset="-122"/>
              </a:rPr>
              <a:t>内容。</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如下代码可以生成异同移动平均线</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437" y="4903967"/>
            <a:ext cx="7371126" cy="755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01860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754742" y="1608038"/>
                <a:ext cx="10682514"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(8)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库生成异同移动平均线</a:t>
                </a:r>
                <a:r>
                  <a:rPr lang="en-US" altLang="zh-CN" sz="2400" dirty="0">
                    <a:latin typeface="微软雅黑" panose="020B0503020204020204" pitchFamily="34" charset="-122"/>
                    <a:ea typeface="微软雅黑" panose="020B0503020204020204" pitchFamily="34" charset="-122"/>
                  </a:rPr>
                  <a:t>MACD</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smtClean="0">
                          <a:latin typeface="Cambria Math"/>
                          <a:ea typeface="微软雅黑" panose="020B0503020204020204" pitchFamily="34" charset="-122"/>
                        </a:rPr>
                        <m:t>𝐷𝐼</m:t>
                      </m:r>
                      <m:r>
                        <a:rPr lang="en-US" altLang="zh-CN" sz="2400" b="0" i="1" dirty="0" smtClean="0">
                          <a:latin typeface="Cambria Math"/>
                          <a:ea typeface="微软雅黑" panose="020B0503020204020204" pitchFamily="34" charset="-122"/>
                        </a:rPr>
                        <m:t>𝐹</m:t>
                      </m:r>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𝐸𝑀𝐴</m:t>
                          </m:r>
                        </m:e>
                        <m:sub>
                          <m:r>
                            <a:rPr lang="en-US" altLang="zh-CN" sz="2400" b="0" i="1" dirty="0" smtClean="0">
                              <a:latin typeface="Cambria Math"/>
                              <a:ea typeface="微软雅黑" panose="020B0503020204020204" pitchFamily="34" charset="-122"/>
                            </a:rPr>
                            <m:t>12</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𝐸𝑀𝐴</m:t>
                          </m:r>
                        </m:e>
                        <m:sub>
                          <m:r>
                            <a:rPr lang="en-US" altLang="zh-CN" sz="2400" b="0" i="1" dirty="0" smtClean="0">
                              <a:latin typeface="Cambria Math"/>
                              <a:ea typeface="微软雅黑" panose="020B0503020204020204" pitchFamily="34" charset="-122"/>
                            </a:rPr>
                            <m:t>26</m:t>
                          </m:r>
                        </m:sub>
                      </m:sSub>
                    </m:oMath>
                  </m:oMathPara>
                </a14:m>
                <a:endParaRPr lang="en-US" altLang="zh-CN" sz="2400" b="0" i="1" dirty="0" smtClean="0">
                  <a:latin typeface="微软雅黑" panose="020B0503020204020204" pitchFamily="34" charset="-122"/>
                  <a:ea typeface="微软雅黑" panose="020B0503020204020204" pitchFamily="34" charset="-122"/>
                </a:endParaRPr>
              </a:p>
              <a:p>
                <a:endParaRPr lang="en-US" altLang="zh-CN" sz="2400" b="0" i="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smtClean="0">
                          <a:latin typeface="Cambria Math"/>
                        </a:rPr>
                        <m:t>𝐷𝐸𝐴</m:t>
                      </m:r>
                      <m:r>
                        <a:rPr lang="en-US" altLang="zh-CN" sz="2400" i="1" dirty="0" smtClean="0">
                          <a:latin typeface="Cambria Math"/>
                        </a:rPr>
                        <m:t>= </m:t>
                      </m:r>
                      <m:r>
                        <a:rPr lang="en-US" altLang="zh-CN" sz="2400" i="1" dirty="0">
                          <a:latin typeface="Cambria Math"/>
                        </a:rPr>
                        <m:t>𝐷𝐼𝐹</m:t>
                      </m:r>
                      <m:r>
                        <a:rPr lang="zh-CN" altLang="en-US" sz="2400" i="1" dirty="0">
                          <a:latin typeface="Cambria Math"/>
                        </a:rPr>
                        <m:t>的</m:t>
                      </m:r>
                      <m:r>
                        <a:rPr lang="en-US" altLang="zh-CN" sz="2400" i="1" dirty="0">
                          <a:latin typeface="Cambria Math"/>
                        </a:rPr>
                        <m:t>9</m:t>
                      </m:r>
                      <m:r>
                        <a:rPr lang="zh-CN" altLang="en-US" sz="2400" i="1" dirty="0">
                          <a:latin typeface="Cambria Math"/>
                        </a:rPr>
                        <m:t>日加权移动均线</m:t>
                      </m:r>
                    </m:oMath>
                  </m:oMathPara>
                </a14:m>
                <a:endParaRPr lang="en-US" altLang="zh-CN" sz="2400" i="1" dirty="0" smtClean="0">
                  <a:latin typeface="微软雅黑" panose="020B0503020204020204" pitchFamily="34" charset="-122"/>
                </a:endParaRPr>
              </a:p>
              <a:p>
                <a:endParaRPr lang="en-US" altLang="zh-CN" sz="2400" b="0" i="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𝑀𝐴𝐶𝐷</m:t>
                      </m:r>
                      <m:r>
                        <a:rPr lang="en-US" altLang="zh-CN" sz="2400" b="0" i="1" smtClean="0">
                          <a:latin typeface="Cambria Math"/>
                          <a:ea typeface="微软雅黑" panose="020B0503020204020204" pitchFamily="34" charset="-122"/>
                        </a:rPr>
                        <m:t>=2×(</m:t>
                      </m:r>
                      <m:r>
                        <a:rPr lang="en-US" altLang="zh-CN" sz="2400" b="0" i="1" smtClean="0">
                          <a:latin typeface="Cambria Math"/>
                          <a:ea typeface="Cambria Math"/>
                        </a:rPr>
                        <m:t>𝐷𝐼𝐹</m:t>
                      </m:r>
                      <m:r>
                        <a:rPr lang="en-US" altLang="zh-CN" sz="2400" b="0" i="1" smtClean="0">
                          <a:latin typeface="Cambria Math"/>
                          <a:ea typeface="Cambria Math"/>
                        </a:rPr>
                        <m:t>−</m:t>
                      </m:r>
                      <m:r>
                        <a:rPr lang="en-US" altLang="zh-CN" sz="2400" b="0" i="1" smtClean="0">
                          <a:latin typeface="Cambria Math"/>
                          <a:ea typeface="Cambria Math"/>
                        </a:rPr>
                        <m:t>𝐷𝐸𝐴</m:t>
                      </m:r>
                      <m:r>
                        <a:rPr lang="en-US" altLang="zh-CN" sz="2400" b="0" i="1" smtClean="0">
                          <a:latin typeface="Cambria Math"/>
                          <a:ea typeface="Cambria Math"/>
                        </a:rPr>
                        <m:t>)</m:t>
                      </m:r>
                    </m:oMath>
                  </m:oMathPara>
                </a14:m>
                <a:endParaRPr lang="zh-CN" altLang="en-US" sz="2400" i="1"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754742" y="1608038"/>
                <a:ext cx="10682514" cy="3046988"/>
              </a:xfrm>
              <a:prstGeom prst="rect">
                <a:avLst/>
              </a:prstGeom>
              <a:blipFill rotWithShape="1">
                <a:blip r:embed="rId2"/>
                <a:stretch>
                  <a:fillRect l="-913" t="-1600" b="-2000"/>
                </a:stretch>
              </a:blipFill>
            </p:spPr>
            <p:txBody>
              <a:bodyPr/>
              <a:lstStyle/>
              <a:p>
                <a:r>
                  <a:rPr lang="zh-CN" altLang="en-US">
                    <a:noFill/>
                  </a:rPr>
                  <a:t> </a:t>
                </a:r>
              </a:p>
            </p:txBody>
          </p:sp>
        </mc:Fallback>
      </mc:AlternateContent>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929115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4524315"/>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(8)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库生成异同移动平均线</a:t>
            </a:r>
            <a:r>
              <a:rPr lang="en-US" altLang="zh-CN" sz="2400" dirty="0">
                <a:latin typeface="微软雅黑" panose="020B0503020204020204" pitchFamily="34" charset="-122"/>
                <a:ea typeface="微软雅黑" panose="020B0503020204020204" pitchFamily="34" charset="-122"/>
              </a:rPr>
              <a:t>MACD</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计算</a:t>
            </a:r>
            <a:r>
              <a:rPr lang="en-US" altLang="zh-CN" sz="2400" b="1" dirty="0">
                <a:latin typeface="微软雅黑" panose="020B0503020204020204" pitchFamily="34" charset="-122"/>
                <a:ea typeface="微软雅黑" panose="020B0503020204020204" pitchFamily="34" charset="-122"/>
              </a:rPr>
              <a:t>EAM12</a:t>
            </a:r>
            <a:r>
              <a:rPr lang="zh-CN" altLang="en-US" sz="2400" b="1" dirty="0">
                <a:latin typeface="微软雅黑" panose="020B0503020204020204" pitchFamily="34" charset="-122"/>
                <a:ea typeface="微软雅黑" panose="020B0503020204020204" pitchFamily="34" charset="-122"/>
              </a:rPr>
              <a:t>和</a:t>
            </a:r>
            <a:r>
              <a:rPr lang="en-US" altLang="zh-CN" sz="2400" b="1" dirty="0">
                <a:latin typeface="微软雅黑" panose="020B0503020204020204" pitchFamily="34" charset="-122"/>
                <a:ea typeface="微软雅黑" panose="020B0503020204020204" pitchFamily="34" charset="-122"/>
              </a:rPr>
              <a:t>EMA26</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EMA12</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EMA26</a:t>
            </a:r>
            <a:r>
              <a:rPr lang="zh-CN" altLang="en-US" sz="2400" dirty="0">
                <a:latin typeface="微软雅黑" panose="020B0503020204020204" pitchFamily="34" charset="-122"/>
                <a:ea typeface="微软雅黑" panose="020B0503020204020204" pitchFamily="34" charset="-122"/>
              </a:rPr>
              <a:t>和上一知识点演示的</a:t>
            </a:r>
            <a:r>
              <a:rPr lang="en-US" altLang="zh-CN" sz="2400" dirty="0">
                <a:latin typeface="微软雅黑" panose="020B0503020204020204" pitchFamily="34" charset="-122"/>
                <a:ea typeface="微软雅黑" panose="020B0503020204020204" pitchFamily="34" charset="-122"/>
              </a:rPr>
              <a:t>EMA6</a:t>
            </a:r>
            <a:r>
              <a:rPr lang="zh-CN" altLang="en-US" sz="2400" dirty="0">
                <a:latin typeface="微软雅黑" panose="020B0503020204020204" pitchFamily="34" charset="-122"/>
                <a:ea typeface="微软雅黑" panose="020B0503020204020204" pitchFamily="34" charset="-122"/>
              </a:rPr>
              <a:t>计算步骤一致，不同的是计算公式中的</a:t>
            </a:r>
            <a:r>
              <a:rPr lang="en-US" altLang="zh-CN" sz="2400" dirty="0">
                <a:latin typeface="微软雅黑" panose="020B0503020204020204" pitchFamily="34" charset="-122"/>
                <a:ea typeface="微软雅黑" panose="020B0503020204020204" pitchFamily="34" charset="-122"/>
              </a:rPr>
              <a:t>α</a:t>
            </a:r>
            <a:r>
              <a:rPr lang="zh-CN" altLang="en-US" sz="2400" dirty="0">
                <a:latin typeface="微软雅黑" panose="020B0503020204020204" pitchFamily="34" charset="-122"/>
                <a:ea typeface="微软雅黑" panose="020B0503020204020204" pitchFamily="34" charset="-122"/>
              </a:rPr>
              <a:t>相应为</a:t>
            </a:r>
            <a:r>
              <a:rPr lang="en-US" altLang="zh-CN" sz="2400" dirty="0">
                <a:latin typeface="微软雅黑" panose="020B0503020204020204" pitchFamily="34" charset="-122"/>
                <a:ea typeface="微软雅黑" panose="020B0503020204020204" pitchFamily="34" charset="-122"/>
              </a:rPr>
              <a:t>2/13</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2/27</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计算</a:t>
            </a:r>
            <a:r>
              <a:rPr lang="en-US" altLang="zh-CN" sz="2400" b="1" dirty="0">
                <a:latin typeface="微软雅黑" panose="020B0503020204020204" pitchFamily="34" charset="-122"/>
                <a:ea typeface="微软雅黑" panose="020B0503020204020204" pitchFamily="34" charset="-122"/>
              </a:rPr>
              <a:t>DIF</a:t>
            </a:r>
            <a:r>
              <a:rPr lang="zh-CN" altLang="en-US" sz="2400" b="1" dirty="0">
                <a:latin typeface="微软雅黑" panose="020B0503020204020204" pitchFamily="34" charset="-122"/>
                <a:ea typeface="微软雅黑" panose="020B0503020204020204" pitchFamily="34" charset="-122"/>
              </a:rPr>
              <a:t>值和其</a:t>
            </a:r>
            <a:r>
              <a:rPr lang="en-US" altLang="zh-CN" sz="2400" b="1" dirty="0">
                <a:latin typeface="微软雅黑" panose="020B0503020204020204" pitchFamily="34" charset="-122"/>
                <a:ea typeface="微软雅黑" panose="020B0503020204020204" pitchFamily="34" charset="-122"/>
              </a:rPr>
              <a:t>9</a:t>
            </a:r>
            <a:r>
              <a:rPr lang="zh-CN" altLang="en-US" sz="2400" b="1" dirty="0">
                <a:latin typeface="微软雅黑" panose="020B0503020204020204" pitchFamily="34" charset="-122"/>
                <a:ea typeface="微软雅黑" panose="020B0503020204020204" pitchFamily="34" charset="-122"/>
              </a:rPr>
              <a:t>日加权移动均线值</a:t>
            </a:r>
            <a:r>
              <a:rPr lang="en-US" altLang="zh-CN" sz="2400" b="1" dirty="0">
                <a:latin typeface="微软雅黑" panose="020B0503020204020204" pitchFamily="34" charset="-122"/>
                <a:ea typeface="微软雅黑" panose="020B0503020204020204" pitchFamily="34" charset="-122"/>
              </a:rPr>
              <a:t>DEA</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值就是</a:t>
            </a:r>
            <a:r>
              <a:rPr lang="en-US" altLang="zh-CN" sz="2400" dirty="0">
                <a:latin typeface="微软雅黑" panose="020B0503020204020204" pitchFamily="34" charset="-122"/>
                <a:ea typeface="微软雅黑" panose="020B0503020204020204" pitchFamily="34" charset="-122"/>
              </a:rPr>
              <a:t>EMA12-EMA26</a:t>
            </a:r>
            <a:r>
              <a:rPr lang="zh-CN" altLang="en-US" sz="2400" dirty="0">
                <a:latin typeface="微软雅黑" panose="020B0503020204020204" pitchFamily="34" charset="-122"/>
                <a:ea typeface="微软雅黑" panose="020B0503020204020204" pitchFamily="34" charset="-122"/>
              </a:rPr>
              <a:t>，反映的是两条移动平均线的差值，</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值对应的连线也称之为快速线。</a:t>
            </a:r>
          </a:p>
          <a:p>
            <a:r>
              <a:rPr lang="en-US" altLang="zh-CN" sz="2400" dirty="0">
                <a:latin typeface="微软雅黑" panose="020B0503020204020204" pitchFamily="34" charset="-122"/>
                <a:ea typeface="微软雅黑" panose="020B0503020204020204" pitchFamily="34" charset="-122"/>
              </a:rPr>
              <a:t>DEA</a:t>
            </a:r>
            <a:r>
              <a:rPr lang="zh-CN" altLang="en-US" sz="2400" dirty="0">
                <a:latin typeface="微软雅黑" panose="020B0503020204020204" pitchFamily="34" charset="-122"/>
                <a:ea typeface="微软雅黑" panose="020B0503020204020204" pitchFamily="34" charset="-122"/>
              </a:rPr>
              <a:t>值是</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值的</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日加权移动均线值，计算方法类似</a:t>
            </a:r>
            <a:r>
              <a:rPr lang="en-US" altLang="zh-CN" sz="2400" dirty="0">
                <a:latin typeface="微软雅黑" panose="020B0503020204020204" pitchFamily="34" charset="-122"/>
                <a:ea typeface="微软雅黑" panose="020B0503020204020204" pitchFamily="34" charset="-122"/>
              </a:rPr>
              <a:t>EMA9</a:t>
            </a:r>
            <a:r>
              <a:rPr lang="zh-CN" altLang="en-US" sz="2400" dirty="0">
                <a:latin typeface="微软雅黑" panose="020B0503020204020204" pitchFamily="34" charset="-122"/>
                <a:ea typeface="微软雅黑" panose="020B0503020204020204" pitchFamily="34" charset="-122"/>
              </a:rPr>
              <a:t>，区别就是原来计算</a:t>
            </a:r>
            <a:r>
              <a:rPr lang="en-US" altLang="zh-CN" sz="2400" dirty="0">
                <a:latin typeface="微软雅黑" panose="020B0503020204020204" pitchFamily="34" charset="-122"/>
                <a:ea typeface="微软雅黑" panose="020B0503020204020204" pitchFamily="34" charset="-122"/>
              </a:rPr>
              <a:t>EMA9</a:t>
            </a:r>
            <a:r>
              <a:rPr lang="zh-CN" altLang="en-US" sz="2400" dirty="0">
                <a:latin typeface="微软雅黑" panose="020B0503020204020204" pitchFamily="34" charset="-122"/>
                <a:ea typeface="微软雅黑" panose="020B0503020204020204" pitchFamily="34" charset="-122"/>
              </a:rPr>
              <a:t>用的是</a:t>
            </a:r>
            <a:r>
              <a:rPr lang="en-US" altLang="zh-CN" sz="2400" dirty="0">
                <a:latin typeface="微软雅黑" panose="020B0503020204020204" pitchFamily="34" charset="-122"/>
                <a:ea typeface="微软雅黑" panose="020B0503020204020204" pitchFamily="34" charset="-122"/>
              </a:rPr>
              <a:t>close</a:t>
            </a:r>
            <a:r>
              <a:rPr lang="zh-CN" altLang="en-US" sz="2400" dirty="0">
                <a:latin typeface="微软雅黑" panose="020B0503020204020204" pitchFamily="34" charset="-122"/>
                <a:ea typeface="微软雅黑" panose="020B0503020204020204" pitchFamily="34" charset="-122"/>
              </a:rPr>
              <a:t>收盘价，而这里用的是</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值，</a:t>
            </a:r>
            <a:r>
              <a:rPr lang="en-US" altLang="zh-CN" sz="2400" dirty="0">
                <a:latin typeface="微软雅黑" panose="020B0503020204020204" pitchFamily="34" charset="-122"/>
                <a:ea typeface="微软雅黑" panose="020B0503020204020204" pitchFamily="34" charset="-122"/>
              </a:rPr>
              <a:t>DEA</a:t>
            </a:r>
            <a:r>
              <a:rPr lang="zh-CN" altLang="en-US" sz="2400" dirty="0">
                <a:latin typeface="微软雅黑" panose="020B0503020204020204" pitchFamily="34" charset="-122"/>
                <a:ea typeface="微软雅黑" panose="020B0503020204020204" pitchFamily="34" charset="-122"/>
              </a:rPr>
              <a:t>值对应的连线也称之为慢速线。</a:t>
            </a: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26911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57943" y="1640114"/>
            <a:ext cx="103486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8.1.1 </a:t>
            </a:r>
            <a:r>
              <a:rPr lang="zh-CN" altLang="en-US" sz="2400" b="1" dirty="0">
                <a:latin typeface="微软雅黑" panose="020B0503020204020204" pitchFamily="34" charset="-122"/>
                <a:ea typeface="微软雅黑" panose="020B0503020204020204" pitchFamily="34" charset="-122"/>
              </a:rPr>
              <a:t>集成模型</a:t>
            </a:r>
            <a:r>
              <a:rPr lang="zh-CN" altLang="en-US" sz="2400" b="1" dirty="0" smtClean="0">
                <a:latin typeface="微软雅黑" panose="020B0503020204020204" pitchFamily="34" charset="-122"/>
                <a:ea typeface="微软雅黑" panose="020B0503020204020204" pitchFamily="34" charset="-122"/>
              </a:rPr>
              <a:t>简介</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Bagging</a:t>
            </a:r>
            <a:r>
              <a:rPr lang="zh-CN" altLang="en-US" sz="2400" dirty="0" smtClean="0">
                <a:latin typeface="微软雅黑" panose="020B0503020204020204" pitchFamily="34" charset="-122"/>
                <a:ea typeface="微软雅黑" panose="020B0503020204020204" pitchFamily="34" charset="-122"/>
              </a:rPr>
              <a:t>算法</a:t>
            </a:r>
            <a:endParaRPr lang="zh-CN" altLang="en-US" sz="2400" dirty="0">
              <a:latin typeface="微软雅黑" panose="020B0503020204020204" pitchFamily="34" charset="-122"/>
              <a:ea typeface="微软雅黑" panose="020B0503020204020204" pitchFamily="34" charset="-122"/>
            </a:endParaRPr>
          </a:p>
        </p:txBody>
      </p:sp>
      <p:pic>
        <p:nvPicPr>
          <p:cNvPr id="1026" name="Picture 2" descr="https://uploader.shimo.im/f/Y32yKBmLL8g01sa6.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l="2597" t="6632" r="1731" b="6067"/>
          <a:stretch/>
        </p:blipFill>
        <p:spPr bwMode="auto">
          <a:xfrm>
            <a:off x="1451428" y="2471111"/>
            <a:ext cx="9289145" cy="4334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524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415498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(8)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库生成异同移动平均线</a:t>
            </a:r>
            <a:r>
              <a:rPr lang="en-US" altLang="zh-CN" sz="2400" dirty="0">
                <a:latin typeface="微软雅黑" panose="020B0503020204020204" pitchFamily="34" charset="-122"/>
                <a:ea typeface="微软雅黑" panose="020B0503020204020204" pitchFamily="34" charset="-122"/>
              </a:rPr>
              <a:t>MACD</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3</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计算</a:t>
            </a:r>
            <a:r>
              <a:rPr lang="en-US" altLang="zh-CN" sz="2400" b="1" dirty="0">
                <a:latin typeface="微软雅黑" panose="020B0503020204020204" pitchFamily="34" charset="-122"/>
                <a:ea typeface="微软雅黑" panose="020B0503020204020204" pitchFamily="34" charset="-122"/>
              </a:rPr>
              <a:t>MACD</a:t>
            </a:r>
            <a:r>
              <a:rPr lang="zh-CN" altLang="en-US" sz="2400" b="1" dirty="0">
                <a:latin typeface="微软雅黑" panose="020B0503020204020204" pitchFamily="34" charset="-122"/>
                <a:ea typeface="微软雅黑" panose="020B0503020204020204" pitchFamily="34" charset="-122"/>
              </a:rPr>
              <a:t>值</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值就是</a:t>
            </a:r>
            <a:r>
              <a:rPr lang="en-US" altLang="zh-CN" sz="2400" dirty="0">
                <a:latin typeface="微软雅黑" panose="020B0503020204020204" pitchFamily="34" charset="-122"/>
                <a:ea typeface="微软雅黑" panose="020B0503020204020204" pitchFamily="34" charset="-122"/>
              </a:rPr>
              <a:t>2 × (DIF - DEA)</a:t>
            </a:r>
            <a:r>
              <a:rPr lang="zh-CN" altLang="en-US" sz="2400" dirty="0">
                <a:latin typeface="微软雅黑" panose="020B0503020204020204" pitchFamily="34" charset="-122"/>
                <a:ea typeface="微软雅黑" panose="020B0503020204020204" pitchFamily="34" charset="-122"/>
              </a:rPr>
              <a:t>，也称之为</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柱。故</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指标是由两线一柱组合起来形成，快速线为</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，慢速线为</a:t>
            </a:r>
            <a:r>
              <a:rPr lang="en-US" altLang="zh-CN" sz="2400" dirty="0">
                <a:latin typeface="微软雅黑" panose="020B0503020204020204" pitchFamily="34" charset="-122"/>
                <a:ea typeface="微软雅黑" panose="020B0503020204020204" pitchFamily="34" charset="-122"/>
              </a:rPr>
              <a:t>DEA</a:t>
            </a:r>
            <a:r>
              <a:rPr lang="zh-CN" altLang="en-US" sz="2400" dirty="0">
                <a:latin typeface="微软雅黑" panose="020B0503020204020204" pitchFamily="34" charset="-122"/>
                <a:ea typeface="微软雅黑" panose="020B0503020204020204" pitchFamily="34" charset="-122"/>
              </a:rPr>
              <a:t>，柱状图为</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下</a:t>
            </a:r>
            <a:r>
              <a:rPr lang="zh-CN" altLang="en-US" sz="2400" dirty="0">
                <a:latin typeface="微软雅黑" panose="020B0503020204020204" pitchFamily="34" charset="-122"/>
                <a:ea typeface="微软雅黑" panose="020B0503020204020204" pitchFamily="34" charset="-122"/>
              </a:rPr>
              <a:t>图所示便是从新浪财经上截取的一张万科的股价图和</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技术指标的截图，在最下面的框中两条折线就是</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DEA</a:t>
            </a:r>
            <a:r>
              <a:rPr lang="zh-CN" altLang="en-US" sz="2400" dirty="0">
                <a:latin typeface="微软雅黑" panose="020B0503020204020204" pitchFamily="34" charset="-122"/>
                <a:ea typeface="微软雅黑" panose="020B0503020204020204" pitchFamily="34" charset="-122"/>
              </a:rPr>
              <a:t>线，其中的柱状图就是</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柱，看到</a:t>
            </a:r>
            <a:r>
              <a:rPr lang="en-US" altLang="zh-CN" sz="2400" dirty="0">
                <a:latin typeface="微软雅黑" panose="020B0503020204020204" pitchFamily="34" charset="-122"/>
                <a:ea typeface="微软雅黑" panose="020B0503020204020204" pitchFamily="34" charset="-122"/>
              </a:rPr>
              <a:t>2020</a:t>
            </a:r>
            <a:r>
              <a:rPr lang="zh-CN" altLang="en-US" sz="2400" dirty="0">
                <a:latin typeface="微软雅黑" panose="020B0503020204020204" pitchFamily="34" charset="-122"/>
                <a:ea typeface="微软雅黑" panose="020B0503020204020204" pitchFamily="34" charset="-122"/>
              </a:rPr>
              <a:t>年</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月</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日</a:t>
            </a:r>
            <a:r>
              <a:rPr lang="zh-CN" altLang="en-US" sz="2400" dirty="0" smtClean="0">
                <a:latin typeface="微软雅黑" panose="020B0503020204020204" pitchFamily="34" charset="-122"/>
                <a:ea typeface="微软雅黑" panose="020B0503020204020204" pitchFamily="34" charset="-122"/>
              </a:rPr>
              <a:t>的</a:t>
            </a:r>
            <a:endParaRPr lang="en-US" altLang="zh-CN" sz="2400" dirty="0" smtClean="0">
              <a:latin typeface="微软雅黑" panose="020B0503020204020204" pitchFamily="34" charset="-122"/>
              <a:ea typeface="微软雅黑" panose="020B0503020204020204" pitchFamily="34" charset="-122"/>
            </a:endParaRPr>
          </a:p>
          <a:p>
            <a:pPr algn="ctr"/>
            <a:r>
              <a:rPr lang="en-US" altLang="zh-CN" sz="2400" dirty="0" smtClean="0">
                <a:latin typeface="微软雅黑" panose="020B0503020204020204" pitchFamily="34" charset="-122"/>
                <a:ea typeface="微软雅黑" panose="020B0503020204020204" pitchFamily="34" charset="-122"/>
              </a:rPr>
              <a:t>MACD=2× </a:t>
            </a:r>
            <a:r>
              <a:rPr lang="en-US" altLang="zh-CN" sz="2400" dirty="0">
                <a:latin typeface="微软雅黑" panose="020B0503020204020204" pitchFamily="34" charset="-122"/>
                <a:ea typeface="微软雅黑" panose="020B0503020204020204" pitchFamily="34" charset="-122"/>
              </a:rPr>
              <a:t>(DIF - </a:t>
            </a:r>
            <a:r>
              <a:rPr lang="en-US" altLang="zh-CN" sz="2400" dirty="0" smtClean="0">
                <a:latin typeface="微软雅黑" panose="020B0503020204020204" pitchFamily="34" charset="-122"/>
                <a:ea typeface="微软雅黑" panose="020B0503020204020204" pitchFamily="34" charset="-122"/>
              </a:rPr>
              <a:t>DEA)</a:t>
            </a:r>
          </a:p>
          <a:p>
            <a:pPr algn="ctr"/>
            <a:r>
              <a:rPr lang="en-US" altLang="zh-CN" sz="2400" dirty="0" smtClean="0">
                <a:latin typeface="微软雅黑" panose="020B0503020204020204" pitchFamily="34" charset="-122"/>
                <a:ea typeface="微软雅黑" panose="020B0503020204020204" pitchFamily="34" charset="-122"/>
              </a:rPr>
              <a:t>0.28 </a:t>
            </a:r>
            <a:r>
              <a:rPr lang="en-US" altLang="zh-CN" sz="2400" dirty="0">
                <a:latin typeface="微软雅黑" panose="020B0503020204020204" pitchFamily="34" charset="-122"/>
                <a:ea typeface="微软雅黑" panose="020B0503020204020204" pitchFamily="34" charset="-122"/>
              </a:rPr>
              <a:t>= 2 × (1.13 - 0.99</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777090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lz8Rpd8OrEcI4rj7.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60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5542" y="132143"/>
            <a:ext cx="8040916" cy="6593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271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489364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(8)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库生成异同移动平均线</a:t>
            </a:r>
            <a:r>
              <a:rPr lang="en-US" altLang="zh-CN" sz="2400" dirty="0">
                <a:latin typeface="微软雅黑" panose="020B0503020204020204" pitchFamily="34" charset="-122"/>
                <a:ea typeface="微软雅黑" panose="020B0503020204020204" pitchFamily="34" charset="-122"/>
              </a:rPr>
              <a:t>MACD</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当</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大于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时（在图形中反映为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轴上方的红柱），也即快线</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值大于慢线</a:t>
            </a:r>
            <a:r>
              <a:rPr lang="en-US" altLang="zh-CN" sz="2400" dirty="0">
                <a:latin typeface="微软雅黑" panose="020B0503020204020204" pitchFamily="34" charset="-122"/>
                <a:ea typeface="微软雅黑" panose="020B0503020204020204" pitchFamily="34" charset="-122"/>
              </a:rPr>
              <a:t>DEA</a:t>
            </a:r>
            <a:r>
              <a:rPr lang="zh-CN" altLang="en-US" sz="2400" dirty="0">
                <a:latin typeface="微软雅黑" panose="020B0503020204020204" pitchFamily="34" charset="-122"/>
                <a:ea typeface="微软雅黑" panose="020B0503020204020204" pitchFamily="34" charset="-122"/>
              </a:rPr>
              <a:t>值，即快线在慢线之上，表明上涨的走势正在进行中。其实这个思路和股票的移动平均线</a:t>
            </a:r>
            <a:r>
              <a:rPr lang="en-US" altLang="zh-CN" sz="2400" dirty="0">
                <a:latin typeface="微软雅黑" panose="020B0503020204020204" pitchFamily="34" charset="-122"/>
                <a:ea typeface="微软雅黑" panose="020B0503020204020204" pitchFamily="34" charset="-122"/>
              </a:rPr>
              <a:t>MA</a:t>
            </a:r>
            <a:r>
              <a:rPr lang="zh-CN" altLang="en-US" sz="2400" dirty="0">
                <a:latin typeface="微软雅黑" panose="020B0503020204020204" pitchFamily="34" charset="-122"/>
                <a:ea typeface="微软雅黑" panose="020B0503020204020204" pitchFamily="34" charset="-122"/>
              </a:rPr>
              <a:t>值有点类似：当股票的均值线</a:t>
            </a:r>
            <a:r>
              <a:rPr lang="en-US" altLang="zh-CN" sz="2400" dirty="0">
                <a:latin typeface="微软雅黑" panose="020B0503020204020204" pitchFamily="34" charset="-122"/>
                <a:ea typeface="微软雅黑" panose="020B0503020204020204" pitchFamily="34" charset="-122"/>
              </a:rPr>
              <a:t>MA5&gt;MA10</a:t>
            </a:r>
            <a:r>
              <a:rPr lang="zh-CN" altLang="en-US" sz="2400" dirty="0">
                <a:latin typeface="微软雅黑" panose="020B0503020204020204" pitchFamily="34" charset="-122"/>
                <a:ea typeface="微软雅黑" panose="020B0503020204020204" pitchFamily="34" charset="-122"/>
              </a:rPr>
              <a:t>时，也表明上涨走势，不过</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经过一系列加权，则更加严谨。反之当</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小于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时（在图形中反映为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轴下方的绿柱），则表示下跌走势</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库是国外人发明的，所以其中一些含义和国内的一些名字略有不同，不过基本思路是一致的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MACD </a:t>
            </a:r>
            <a:r>
              <a:rPr lang="zh-CN" altLang="en-US" sz="2400" dirty="0" smtClean="0">
                <a:latin typeface="微软雅黑" panose="020B0503020204020204" pitchFamily="34" charset="-122"/>
                <a:ea typeface="微软雅黑" panose="020B0503020204020204" pitchFamily="34" charset="-122"/>
              </a:rPr>
              <a:t>对应</a:t>
            </a:r>
            <a:r>
              <a:rPr lang="zh-CN" altLang="en-US" sz="2400" dirty="0">
                <a:latin typeface="微软雅黑" panose="020B0503020204020204" pitchFamily="34" charset="-122"/>
                <a:ea typeface="微软雅黑" panose="020B0503020204020204" pitchFamily="34" charset="-122"/>
              </a:rPr>
              <a:t>的是国内的</a:t>
            </a:r>
            <a:r>
              <a:rPr lang="en-US" altLang="zh-CN" sz="2400" dirty="0">
                <a:latin typeface="微软雅黑" panose="020B0503020204020204" pitchFamily="34" charset="-122"/>
                <a:ea typeface="微软雅黑" panose="020B0503020204020204" pitchFamily="34" charset="-122"/>
              </a:rPr>
              <a:t>DIF</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MACDsignal</a:t>
            </a:r>
            <a:r>
              <a:rPr lang="en-US" altLang="zh-CN" sz="2400" b="1"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对应</a:t>
            </a:r>
            <a:r>
              <a:rPr lang="zh-CN" altLang="en-US" sz="2400" dirty="0">
                <a:latin typeface="微软雅黑" panose="020B0503020204020204" pitchFamily="34" charset="-122"/>
                <a:ea typeface="微软雅黑" panose="020B0503020204020204" pitchFamily="34" charset="-122"/>
              </a:rPr>
              <a:t>的是国内的</a:t>
            </a:r>
            <a:r>
              <a:rPr lang="en-US" altLang="zh-CN" sz="2400" dirty="0">
                <a:latin typeface="微软雅黑" panose="020B0503020204020204" pitchFamily="34" charset="-122"/>
                <a:ea typeface="微软雅黑" panose="020B0503020204020204" pitchFamily="34" charset="-122"/>
              </a:rPr>
              <a:t>DEA</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MACDhist</a:t>
            </a:r>
            <a:r>
              <a:rPr lang="en-US" altLang="zh-CN" sz="2400" b="1"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对应</a:t>
            </a:r>
            <a:r>
              <a:rPr lang="zh-CN" altLang="en-US" sz="2400" dirty="0">
                <a:latin typeface="微软雅黑" panose="020B0503020204020204" pitchFamily="34" charset="-122"/>
                <a:ea typeface="微软雅黑" panose="020B0503020204020204" pitchFamily="34" charset="-122"/>
              </a:rPr>
              <a:t>的则是国内</a:t>
            </a:r>
            <a:r>
              <a:rPr lang="en-US" altLang="zh-CN" sz="2400" dirty="0">
                <a:latin typeface="微软雅黑" panose="020B0503020204020204" pitchFamily="34" charset="-122"/>
                <a:ea typeface="微软雅黑" panose="020B0503020204020204" pitchFamily="34" charset="-122"/>
              </a:rPr>
              <a:t>MACD</a:t>
            </a:r>
            <a:r>
              <a:rPr lang="zh-CN" altLang="en-US" sz="2400" dirty="0">
                <a:latin typeface="微软雅黑" panose="020B0503020204020204" pitchFamily="34" charset="-122"/>
                <a:ea typeface="微软雅黑" panose="020B0503020204020204" pitchFamily="34" charset="-122"/>
              </a:rPr>
              <a:t>值的一半，也即</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值</a:t>
            </a:r>
            <a:r>
              <a:rPr lang="en-US" altLang="zh-CN" sz="2400" dirty="0">
                <a:latin typeface="微软雅黑" panose="020B0503020204020204" pitchFamily="34" charset="-122"/>
                <a:ea typeface="微软雅黑" panose="020B0503020204020204" pitchFamily="34" charset="-122"/>
              </a:rPr>
              <a:t>-DEA</a:t>
            </a:r>
            <a:r>
              <a:rPr lang="zh-CN" altLang="en-US" sz="2400" smtClean="0">
                <a:latin typeface="微软雅黑" panose="020B0503020204020204" pitchFamily="34" charset="-122"/>
                <a:ea typeface="微软雅黑" panose="020B0503020204020204" pitchFamily="34" charset="-122"/>
              </a:rPr>
              <a:t>值</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375049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415498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8.2.2 </a:t>
            </a:r>
            <a:r>
              <a:rPr lang="zh-CN" altLang="en-US" sz="2400" b="1" dirty="0">
                <a:latin typeface="微软雅黑" panose="020B0503020204020204" pitchFamily="34" charset="-122"/>
                <a:ea typeface="微软雅黑" panose="020B0503020204020204" pitchFamily="34" charset="-122"/>
              </a:rPr>
              <a:t>股票衍生变量</a:t>
            </a:r>
            <a:r>
              <a:rPr lang="zh-CN" altLang="en-US" sz="2400" b="1" dirty="0" smtClean="0">
                <a:latin typeface="微软雅黑" panose="020B0503020204020204" pitchFamily="34" charset="-122"/>
                <a:ea typeface="微软雅黑" panose="020B0503020204020204" pitchFamily="34" charset="-122"/>
              </a:rPr>
              <a:t>生成</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(8) </a:t>
            </a:r>
            <a:r>
              <a:rPr lang="zh-CN" altLang="en-US" sz="2400" dirty="0" smtClean="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TA-Lib</a:t>
            </a:r>
            <a:r>
              <a:rPr lang="zh-CN" altLang="en-US" sz="2400" dirty="0">
                <a:latin typeface="微软雅黑" panose="020B0503020204020204" pitchFamily="34" charset="-122"/>
                <a:ea typeface="微软雅黑" panose="020B0503020204020204" pitchFamily="34" charset="-122"/>
              </a:rPr>
              <a:t>库生成异同移动平均线</a:t>
            </a:r>
            <a:r>
              <a:rPr lang="en-US" altLang="zh-CN" sz="2400" dirty="0">
                <a:latin typeface="微软雅黑" panose="020B0503020204020204" pitchFamily="34" charset="-122"/>
                <a:ea typeface="微软雅黑" panose="020B0503020204020204" pitchFamily="34" charset="-122"/>
              </a:rPr>
              <a:t>MACD</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知识点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当</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DEA</a:t>
            </a:r>
            <a:r>
              <a:rPr lang="zh-CN" altLang="en-US" sz="2400" dirty="0">
                <a:latin typeface="微软雅黑" panose="020B0503020204020204" pitchFamily="34" charset="-122"/>
                <a:ea typeface="微软雅黑" panose="020B0503020204020204" pitchFamily="34" charset="-122"/>
              </a:rPr>
              <a:t>均大于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并向上移动时，一般表示为行情处于多头行情中，可以买入开仓或多头持</a:t>
            </a:r>
            <a:r>
              <a:rPr lang="zh-CN" altLang="en-US" sz="2400" dirty="0" smtClean="0">
                <a:latin typeface="微软雅黑" panose="020B0503020204020204" pitchFamily="34" charset="-122"/>
                <a:ea typeface="微软雅黑" panose="020B0503020204020204" pitchFamily="34" charset="-122"/>
              </a:rPr>
              <a:t>仓</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当</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DEA</a:t>
            </a:r>
            <a:r>
              <a:rPr lang="zh-CN" altLang="en-US" sz="2400" dirty="0">
                <a:latin typeface="微软雅黑" panose="020B0503020204020204" pitchFamily="34" charset="-122"/>
                <a:ea typeface="微软雅黑" panose="020B0503020204020204" pitchFamily="34" charset="-122"/>
              </a:rPr>
              <a:t>均小于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并向下移动时，一般表示为行情处于空头行情中，可以卖出开仓或</a:t>
            </a:r>
            <a:r>
              <a:rPr lang="zh-CN" altLang="en-US" sz="2400" dirty="0" smtClean="0">
                <a:latin typeface="微软雅黑" panose="020B0503020204020204" pitchFamily="34" charset="-122"/>
                <a:ea typeface="微软雅黑" panose="020B0503020204020204" pitchFamily="34" charset="-122"/>
              </a:rPr>
              <a:t>观望</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当</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DEA</a:t>
            </a:r>
            <a:r>
              <a:rPr lang="zh-CN" altLang="en-US" sz="2400" dirty="0">
                <a:latin typeface="微软雅黑" panose="020B0503020204020204" pitchFamily="34" charset="-122"/>
                <a:ea typeface="微软雅黑" panose="020B0503020204020204" pitchFamily="34" charset="-122"/>
              </a:rPr>
              <a:t>均大于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但都向下移动时，一般表示为行情处于下跌阶段，可以卖出开仓或</a:t>
            </a:r>
            <a:r>
              <a:rPr lang="zh-CN" altLang="en-US" sz="2400" dirty="0" smtClean="0">
                <a:latin typeface="微软雅黑" panose="020B0503020204020204" pitchFamily="34" charset="-122"/>
                <a:ea typeface="微软雅黑" panose="020B0503020204020204" pitchFamily="34" charset="-122"/>
              </a:rPr>
              <a:t>观望</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当</a:t>
            </a:r>
            <a:r>
              <a:rPr lang="en-US" altLang="zh-CN" sz="2400" dirty="0">
                <a:latin typeface="微软雅黑" panose="020B0503020204020204" pitchFamily="34" charset="-122"/>
                <a:ea typeface="微软雅黑" panose="020B0503020204020204" pitchFamily="34" charset="-122"/>
              </a:rPr>
              <a:t>DIF</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DEA</a:t>
            </a:r>
            <a:r>
              <a:rPr lang="zh-CN" altLang="en-US" sz="2400" dirty="0">
                <a:latin typeface="微软雅黑" panose="020B0503020204020204" pitchFamily="34" charset="-122"/>
                <a:ea typeface="微软雅黑" panose="020B0503020204020204" pitchFamily="34" charset="-122"/>
              </a:rPr>
              <a:t>均小于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时但向上移动时，一般表示为行情即将上涨，股票将上涨，可以买入开仓或多头持</a:t>
            </a:r>
            <a:r>
              <a:rPr lang="zh-CN" altLang="en-US" sz="2400" dirty="0" smtClean="0">
                <a:latin typeface="微软雅黑" panose="020B0503020204020204" pitchFamily="34" charset="-122"/>
                <a:ea typeface="微软雅黑" panose="020B0503020204020204" pitchFamily="34" charset="-122"/>
              </a:rPr>
              <a:t>仓</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1060006" y="410198"/>
            <a:ext cx="10071988"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8.2 </a:t>
            </a:r>
            <a:r>
              <a:rPr lang="zh-CN" altLang="en-US" sz="6000" b="1" dirty="0">
                <a:latin typeface="微软雅黑" panose="020B0503020204020204" pitchFamily="34" charset="-122"/>
                <a:ea typeface="微软雅黑" panose="020B0503020204020204" pitchFamily="34" charset="-122"/>
              </a:rPr>
              <a:t>量化金融 </a:t>
            </a:r>
            <a:r>
              <a:rPr lang="en-US" altLang="zh-CN" sz="6000" b="1" dirty="0">
                <a:latin typeface="微软雅黑" panose="020B0503020204020204" pitchFamily="34" charset="-122"/>
                <a:ea typeface="微软雅黑" panose="020B0503020204020204" pitchFamily="34" charset="-122"/>
              </a:rPr>
              <a:t>- </a:t>
            </a:r>
            <a:r>
              <a:rPr lang="zh-CN" altLang="en-US" sz="6000" b="1" dirty="0">
                <a:latin typeface="微软雅黑" panose="020B0503020204020204" pitchFamily="34" charset="-122"/>
                <a:ea typeface="微软雅黑" panose="020B0503020204020204" pitchFamily="34" charset="-122"/>
              </a:rPr>
              <a:t>股票数据获取</a:t>
            </a:r>
            <a:endParaRPr lang="zh-CN" altLang="en-US" sz="6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765843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8.3.1 </a:t>
            </a:r>
            <a:r>
              <a:rPr lang="zh-CN" altLang="en-US" sz="2400" b="1" dirty="0">
                <a:latin typeface="微软雅黑" panose="020B0503020204020204" pitchFamily="34" charset="-122"/>
                <a:ea typeface="微软雅黑" panose="020B0503020204020204" pitchFamily="34" charset="-122"/>
              </a:rPr>
              <a:t>多因子模型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引入</a:t>
            </a:r>
            <a:r>
              <a:rPr lang="zh-CN" altLang="en-US" sz="2400" dirty="0">
                <a:latin typeface="微软雅黑" panose="020B0503020204020204" pitchFamily="34" charset="-122"/>
                <a:ea typeface="微软雅黑" panose="020B0503020204020204" pitchFamily="34" charset="-122"/>
              </a:rPr>
              <a:t>之后需要用到的库</a:t>
            </a:r>
          </a:p>
          <a:p>
            <a:r>
              <a:rPr lang="zh-CN" altLang="en-US" sz="2400" dirty="0">
                <a:latin typeface="微软雅黑" panose="020B0503020204020204" pitchFamily="34" charset="-122"/>
                <a:ea typeface="微软雅黑" panose="020B0503020204020204" pitchFamily="34" charset="-122"/>
              </a:rPr>
              <a:t>这里我们首先通过如下代码引入代码需要用到的相关库：</a:t>
            </a: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8493" y="2997051"/>
            <a:ext cx="9155011" cy="3273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991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8.3.1 </a:t>
            </a:r>
            <a:r>
              <a:rPr lang="zh-CN" altLang="en-US" sz="2400" b="1" dirty="0">
                <a:latin typeface="微软雅黑" panose="020B0503020204020204" pitchFamily="34" charset="-122"/>
                <a:ea typeface="微软雅黑" panose="020B0503020204020204" pitchFamily="34" charset="-122"/>
              </a:rPr>
              <a:t>多因子模型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股票</a:t>
            </a:r>
            <a:r>
              <a:rPr lang="zh-CN" altLang="en-US" sz="2400" dirty="0">
                <a:latin typeface="微软雅黑" panose="020B0503020204020204" pitchFamily="34" charset="-122"/>
                <a:ea typeface="微软雅黑" panose="020B0503020204020204" pitchFamily="34" charset="-122"/>
              </a:rPr>
              <a:t>数据处理与衍生变量</a:t>
            </a:r>
            <a:r>
              <a:rPr lang="zh-CN" altLang="en-US" sz="2400" dirty="0" smtClean="0">
                <a:latin typeface="微软雅黑" panose="020B0503020204020204" pitchFamily="34" charset="-122"/>
                <a:ea typeface="微软雅黑" panose="020B0503020204020204" pitchFamily="34" charset="-122"/>
              </a:rPr>
              <a:t>生成</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这里将</a:t>
            </a:r>
            <a:r>
              <a:rPr lang="en-US" altLang="zh-CN" sz="2400" dirty="0">
                <a:latin typeface="微软雅黑" panose="020B0503020204020204" pitchFamily="34" charset="-122"/>
                <a:ea typeface="微软雅黑" panose="020B0503020204020204" pitchFamily="34" charset="-122"/>
              </a:rPr>
              <a:t>8.2</a:t>
            </a:r>
            <a:r>
              <a:rPr lang="zh-CN" altLang="en-US" sz="2400" dirty="0">
                <a:latin typeface="微软雅黑" panose="020B0503020204020204" pitchFamily="34" charset="-122"/>
                <a:ea typeface="微软雅黑" panose="020B0503020204020204" pitchFamily="34" charset="-122"/>
              </a:rPr>
              <a:t>节股票基本数据和股票衍生变量数据的相关代码汇总</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620" y="2808367"/>
            <a:ext cx="8154761" cy="3635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11946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8.3.1 </a:t>
            </a:r>
            <a:r>
              <a:rPr lang="zh-CN" altLang="en-US" sz="2400" b="1" dirty="0">
                <a:latin typeface="微软雅黑" panose="020B0503020204020204" pitchFamily="34" charset="-122"/>
                <a:ea typeface="微软雅黑" panose="020B0503020204020204" pitchFamily="34" charset="-122"/>
              </a:rPr>
              <a:t>多因子模型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股票</a:t>
            </a:r>
            <a:r>
              <a:rPr lang="zh-CN" altLang="en-US" sz="2400" dirty="0">
                <a:latin typeface="微软雅黑" panose="020B0503020204020204" pitchFamily="34" charset="-122"/>
                <a:ea typeface="微软雅黑" panose="020B0503020204020204" pitchFamily="34" charset="-122"/>
              </a:rPr>
              <a:t>数据处理与衍生变量</a:t>
            </a:r>
            <a:r>
              <a:rPr lang="zh-CN" altLang="en-US" sz="2400" dirty="0" smtClean="0">
                <a:latin typeface="微软雅黑" panose="020B0503020204020204" pitchFamily="34" charset="-122"/>
                <a:ea typeface="微软雅黑" panose="020B0503020204020204" pitchFamily="34" charset="-122"/>
              </a:rPr>
              <a:t>生成</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这里将</a:t>
            </a:r>
            <a:r>
              <a:rPr lang="en-US" altLang="zh-CN" sz="2400" dirty="0">
                <a:latin typeface="微软雅黑" panose="020B0503020204020204" pitchFamily="34" charset="-122"/>
                <a:ea typeface="微软雅黑" panose="020B0503020204020204" pitchFamily="34" charset="-122"/>
              </a:rPr>
              <a:t>8.2</a:t>
            </a:r>
            <a:r>
              <a:rPr lang="zh-CN" altLang="en-US" sz="2400" dirty="0">
                <a:latin typeface="微软雅黑" panose="020B0503020204020204" pitchFamily="34" charset="-122"/>
                <a:ea typeface="微软雅黑" panose="020B0503020204020204" pitchFamily="34" charset="-122"/>
              </a:rPr>
              <a:t>节股票基本数据和股票衍生变量数据的相关代码汇总</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942" y="2808367"/>
            <a:ext cx="8244114" cy="3978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8412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8.3.1 </a:t>
            </a:r>
            <a:r>
              <a:rPr lang="zh-CN" altLang="en-US" sz="2400" b="1" dirty="0">
                <a:latin typeface="微软雅黑" panose="020B0503020204020204" pitchFamily="34" charset="-122"/>
                <a:ea typeface="微软雅黑" panose="020B0503020204020204" pitchFamily="34" charset="-122"/>
              </a:rPr>
              <a:t>多因子模型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变量和目标变量提取</a:t>
            </a:r>
          </a:p>
          <a:p>
            <a:r>
              <a:rPr lang="zh-CN" altLang="en-US" sz="2400" dirty="0">
                <a:latin typeface="微软雅黑" panose="020B0503020204020204" pitchFamily="34" charset="-122"/>
                <a:ea typeface="微软雅黑" panose="020B0503020204020204" pitchFamily="34" charset="-122"/>
              </a:rPr>
              <a:t>首先我们来进行特征变量和目标变量的提取，代码如下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我们是通过今天的股价信息来预测下一天的股价涨跌情况，相对应的代码如下所示：</a:t>
            </a: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448" b="35894"/>
          <a:stretch/>
        </p:blipFill>
        <p:spPr bwMode="auto">
          <a:xfrm>
            <a:off x="2406707" y="3033486"/>
            <a:ext cx="7378583" cy="537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4777"/>
          <a:stretch/>
        </p:blipFill>
        <p:spPr bwMode="auto">
          <a:xfrm>
            <a:off x="2406705" y="5252392"/>
            <a:ext cx="7378583" cy="380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84777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8.3.1 </a:t>
            </a:r>
            <a:r>
              <a:rPr lang="zh-CN" altLang="en-US" sz="2400" b="1" dirty="0">
                <a:latin typeface="微软雅黑" panose="020B0503020204020204" pitchFamily="34" charset="-122"/>
                <a:ea typeface="微软雅黑" panose="020B0503020204020204" pitchFamily="34" charset="-122"/>
              </a:rPr>
              <a:t>多因子模型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变量和目标变量提取</a:t>
            </a:r>
          </a:p>
          <a:p>
            <a:r>
              <a:rPr lang="zh-CN" altLang="en-US" sz="2400" dirty="0">
                <a:latin typeface="微软雅黑" panose="020B0503020204020204" pitchFamily="34" charset="-122"/>
                <a:ea typeface="微软雅黑" panose="020B0503020204020204" pitchFamily="34" charset="-122"/>
              </a:rPr>
              <a:t>其中</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库中的</a:t>
            </a:r>
            <a:r>
              <a:rPr lang="en-US" altLang="zh-CN" sz="2400" dirty="0">
                <a:latin typeface="微软雅黑" panose="020B0503020204020204" pitchFamily="34" charset="-122"/>
                <a:ea typeface="微软雅黑" panose="020B0503020204020204" pitchFamily="34" charset="-122"/>
              </a:rPr>
              <a:t>where()</a:t>
            </a:r>
            <a:r>
              <a:rPr lang="zh-CN" altLang="en-US" sz="2400" dirty="0">
                <a:latin typeface="微软雅黑" panose="020B0503020204020204" pitchFamily="34" charset="-122"/>
                <a:ea typeface="微软雅黑" panose="020B0503020204020204" pitchFamily="34" charset="-122"/>
              </a:rPr>
              <a:t>函数的使用方法如下图所示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n</a:t>
            </a:r>
            <a:r>
              <a:rPr lang="en-US" altLang="zh-CN" sz="2400" dirty="0" err="1" smtClean="0">
                <a:latin typeface="微软雅黑" panose="020B0503020204020204" pitchFamily="34" charset="-122"/>
                <a:ea typeface="微软雅黑" panose="020B0503020204020204" pitchFamily="34" charset="-122"/>
              </a:rPr>
              <a:t>p.where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判断条件，瞒足条件的贼值，不</a:t>
            </a:r>
            <a:r>
              <a:rPr lang="zh-CN" altLang="en-US" sz="2400" dirty="0">
                <a:latin typeface="微软雅黑" panose="020B0503020204020204" pitchFamily="34" charset="-122"/>
                <a:ea typeface="微软雅黑" panose="020B0503020204020204" pitchFamily="34" charset="-122"/>
              </a:rPr>
              <a:t>瞒足条件的贼</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其中</a:t>
            </a:r>
            <a:r>
              <a:rPr lang="en-US" altLang="zh-CN" sz="2400" dirty="0" err="1">
                <a:latin typeface="微软雅黑" panose="020B0503020204020204" pitchFamily="34" charset="-122"/>
                <a:ea typeface="微软雅黑" panose="020B0503020204020204" pitchFamily="34" charset="-122"/>
              </a:rPr>
              <a:t>df</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price_change</a:t>
            </a:r>
            <a:r>
              <a:rPr lang="en-US" altLang="zh-CN" sz="2400" dirty="0">
                <a:latin typeface="微软雅黑" panose="020B0503020204020204" pitchFamily="34" charset="-122"/>
                <a:ea typeface="微软雅黑" panose="020B0503020204020204" pitchFamily="34" charset="-122"/>
              </a:rPr>
              <a:t>'].shift(-1)</a:t>
            </a:r>
            <a:r>
              <a:rPr lang="zh-CN" altLang="en-US" sz="2400" dirty="0">
                <a:latin typeface="微软雅黑" panose="020B0503020204020204" pitchFamily="34" charset="-122"/>
                <a:ea typeface="微软雅黑" panose="020B0503020204020204" pitchFamily="34" charset="-122"/>
              </a:rPr>
              <a:t>则是利用</a:t>
            </a:r>
            <a:r>
              <a:rPr lang="en-US" altLang="zh-CN" sz="2400" dirty="0">
                <a:latin typeface="微软雅黑" panose="020B0503020204020204" pitchFamily="34" charset="-122"/>
                <a:ea typeface="微软雅黑" panose="020B0503020204020204" pitchFamily="34" charset="-122"/>
              </a:rPr>
              <a:t>shift()</a:t>
            </a:r>
            <a:r>
              <a:rPr lang="zh-CN" altLang="en-US" sz="2400" dirty="0">
                <a:latin typeface="微软雅黑" panose="020B0503020204020204" pitchFamily="34" charset="-122"/>
                <a:ea typeface="微软雅黑" panose="020B0503020204020204" pitchFamily="34" charset="-122"/>
              </a:rPr>
              <a:t>函数将</a:t>
            </a:r>
            <a:r>
              <a:rPr lang="en-US" altLang="zh-CN" sz="2400" dirty="0" err="1">
                <a:latin typeface="微软雅黑" panose="020B0503020204020204" pitchFamily="34" charset="-122"/>
                <a:ea typeface="微软雅黑" panose="020B0503020204020204" pitchFamily="34" charset="-122"/>
              </a:rPr>
              <a:t>price_change</a:t>
            </a:r>
            <a:r>
              <a:rPr lang="zh-CN" altLang="en-US" sz="2400" dirty="0">
                <a:latin typeface="微软雅黑" panose="020B0503020204020204" pitchFamily="34" charset="-122"/>
                <a:ea typeface="微软雅黑" panose="020B0503020204020204" pitchFamily="34" charset="-122"/>
              </a:rPr>
              <a:t>（股价变化）这一列往上移动一行，这样就获得了每一行对应的下一天股价涨跌</a:t>
            </a:r>
            <a:r>
              <a:rPr lang="zh-CN" altLang="en-US" sz="2400" dirty="0" smtClean="0">
                <a:latin typeface="微软雅黑" panose="020B0503020204020204" pitchFamily="34" charset="-122"/>
                <a:ea typeface="微软雅黑" panose="020B0503020204020204" pitchFamily="34" charset="-122"/>
              </a:rPr>
              <a:t>情况</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下</a:t>
            </a:r>
            <a:r>
              <a:rPr lang="zh-CN" altLang="en-US" sz="2400" dirty="0">
                <a:latin typeface="微软雅黑" panose="020B0503020204020204" pitchFamily="34" charset="-122"/>
                <a:ea typeface="微软雅黑" panose="020B0503020204020204" pitchFamily="34" charset="-122"/>
              </a:rPr>
              <a:t>一天股价涨了的我们则</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赋值为</a:t>
            </a:r>
            <a:r>
              <a:rPr lang="zh-CN" altLang="en-US" sz="2400" dirty="0" smtClean="0">
                <a:latin typeface="微软雅黑" panose="020B0503020204020204" pitchFamily="34" charset="-122"/>
                <a:ea typeface="微软雅黑" panose="020B0503020204020204" pitchFamily="34" charset="-122"/>
              </a:rPr>
              <a:t>数字 </a:t>
            </a:r>
            <a:r>
              <a:rPr lang="en-US" altLang="zh-CN" sz="2400" dirty="0" smtClean="0">
                <a:latin typeface="微软雅黑" panose="020B0503020204020204" pitchFamily="34" charset="-122"/>
                <a:ea typeface="微软雅黑" panose="020B0503020204020204" pitchFamily="34" charset="-122"/>
              </a:rPr>
              <a:t>1</a:t>
            </a: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下</a:t>
            </a:r>
            <a:r>
              <a:rPr lang="zh-CN" altLang="en-US" sz="2400" dirty="0">
                <a:latin typeface="微软雅黑" panose="020B0503020204020204" pitchFamily="34" charset="-122"/>
                <a:ea typeface="微软雅黑" panose="020B0503020204020204" pitchFamily="34" charset="-122"/>
              </a:rPr>
              <a:t>一天股价跌了</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我们</a:t>
            </a:r>
            <a:r>
              <a:rPr lang="zh-CN" altLang="en-US" sz="2400" dirty="0" smtClean="0">
                <a:latin typeface="微软雅黑" panose="020B0503020204020204" pitchFamily="34" charset="-122"/>
                <a:ea typeface="微软雅黑" panose="020B0503020204020204" pitchFamily="34" charset="-122"/>
              </a:rPr>
              <a:t>则</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赋值为数字</a:t>
            </a:r>
            <a:r>
              <a:rPr lang="en-US" altLang="zh-CN" sz="2400" dirty="0" smtClean="0">
                <a:latin typeface="微软雅黑" panose="020B0503020204020204" pitchFamily="34" charset="-122"/>
                <a:ea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86033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8.3.1 </a:t>
            </a:r>
            <a:r>
              <a:rPr lang="zh-CN" altLang="en-US" sz="2400" b="1" dirty="0">
                <a:latin typeface="微软雅黑" panose="020B0503020204020204" pitchFamily="34" charset="-122"/>
                <a:ea typeface="微软雅黑" panose="020B0503020204020204" pitchFamily="34" charset="-122"/>
              </a:rPr>
              <a:t>多因子模型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训练集</a:t>
            </a:r>
            <a:r>
              <a:rPr lang="zh-CN" altLang="en-US" sz="2400" dirty="0">
                <a:latin typeface="微软雅黑" panose="020B0503020204020204" pitchFamily="34" charset="-122"/>
                <a:ea typeface="微软雅黑" panose="020B0503020204020204" pitchFamily="34" charset="-122"/>
              </a:rPr>
              <a:t>和测试集</a:t>
            </a:r>
            <a:r>
              <a:rPr lang="zh-CN" altLang="en-US" sz="2400" dirty="0" smtClean="0">
                <a:latin typeface="微软雅黑" panose="020B0503020204020204" pitchFamily="34" charset="-122"/>
                <a:ea typeface="微软雅黑" panose="020B0503020204020204" pitchFamily="34" charset="-122"/>
              </a:rPr>
              <a:t>数据划分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我们要将原始数据集进行分割</a:t>
            </a:r>
            <a:r>
              <a:rPr lang="zh-CN" altLang="en-US" sz="2400" dirty="0" smtClean="0">
                <a:latin typeface="微软雅黑" panose="020B0503020204020204" pitchFamily="34" charset="-122"/>
                <a:ea typeface="微软雅黑" panose="020B0503020204020204" pitchFamily="34" charset="-122"/>
              </a:rPr>
              <a:t>，训练集</a:t>
            </a:r>
            <a:r>
              <a:rPr lang="zh-CN" altLang="en-US" sz="2400" dirty="0">
                <a:latin typeface="微软雅黑" panose="020B0503020204020204" pitchFamily="34" charset="-122"/>
                <a:ea typeface="微软雅黑" panose="020B0503020204020204" pitchFamily="34" charset="-122"/>
              </a:rPr>
              <a:t>与测试集的划分</a:t>
            </a:r>
            <a:r>
              <a:rPr lang="zh-CN" altLang="en-US" sz="2400" b="1" dirty="0">
                <a:latin typeface="微软雅黑" panose="020B0503020204020204" pitchFamily="34" charset="-122"/>
                <a:ea typeface="微软雅黑" panose="020B0503020204020204" pitchFamily="34" charset="-122"/>
              </a:rPr>
              <a:t>要按照时间序列划分</a:t>
            </a:r>
            <a:r>
              <a:rPr lang="zh-CN" altLang="en-US" sz="2400" dirty="0">
                <a:latin typeface="微软雅黑" panose="020B0503020204020204" pitchFamily="34" charset="-122"/>
                <a:ea typeface="微软雅黑" panose="020B0503020204020204" pitchFamily="34" charset="-122"/>
              </a:rPr>
              <a:t>，而不是像之前利用</a:t>
            </a:r>
            <a:r>
              <a:rPr lang="en-US" altLang="zh-CN" sz="2400" dirty="0" err="1">
                <a:latin typeface="微软雅黑" panose="020B0503020204020204" pitchFamily="34" charset="-122"/>
                <a:ea typeface="微软雅黑" panose="020B0503020204020204" pitchFamily="34" charset="-122"/>
              </a:rPr>
              <a:t>train_test_split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进行划分。原因在于股票价格的变化趋势具有时间性，如果我们随机划分，则会破坏时间性特征，因为我们是根据当天数据来预测下一天的股价涨跌情况，而不是任意一天的股票数据来预测下一天的股价涨跌情况。</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因此，我们将前</a:t>
            </a:r>
            <a:r>
              <a:rPr lang="en-US" altLang="zh-CN" sz="2400" dirty="0">
                <a:latin typeface="微软雅黑" panose="020B0503020204020204" pitchFamily="34" charset="-122"/>
                <a:ea typeface="微软雅黑" panose="020B0503020204020204" pitchFamily="34" charset="-122"/>
              </a:rPr>
              <a:t>90%</a:t>
            </a:r>
            <a:r>
              <a:rPr lang="zh-CN" altLang="en-US" sz="2400" dirty="0">
                <a:latin typeface="微软雅黑" panose="020B0503020204020204" pitchFamily="34" charset="-122"/>
                <a:ea typeface="微软雅黑" panose="020B0503020204020204" pitchFamily="34" charset="-122"/>
              </a:rPr>
              <a:t>的数据作为训练集，后</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的数据作为测试集，代码如下：</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3575" y="5024358"/>
            <a:ext cx="7584848" cy="17779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891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4154984"/>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8.1.1 </a:t>
            </a:r>
            <a:r>
              <a:rPr lang="zh-CN" altLang="en-US" sz="2400" b="1" dirty="0">
                <a:latin typeface="微软雅黑" panose="020B0503020204020204" pitchFamily="34" charset="-122"/>
                <a:ea typeface="微软雅黑" panose="020B0503020204020204" pitchFamily="34" charset="-122"/>
              </a:rPr>
              <a:t>集成模型</a:t>
            </a:r>
            <a:r>
              <a:rPr lang="zh-CN" altLang="en-US" sz="2400" b="1" dirty="0" smtClean="0">
                <a:latin typeface="微软雅黑" panose="020B0503020204020204" pitchFamily="34" charset="-122"/>
                <a:ea typeface="微软雅黑" panose="020B0503020204020204" pitchFamily="34" charset="-122"/>
              </a:rPr>
              <a:t>简介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Boosting</a:t>
            </a:r>
            <a:r>
              <a:rPr lang="zh-CN" altLang="en-US" sz="2400" dirty="0" smtClean="0">
                <a:latin typeface="微软雅黑" panose="020B0503020204020204" pitchFamily="34" charset="-122"/>
                <a:ea typeface="微软雅黑" panose="020B0503020204020204" pitchFamily="34" charset="-122"/>
              </a:rPr>
              <a:t>算法</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Boosting</a:t>
            </a:r>
            <a:r>
              <a:rPr lang="zh-CN" altLang="en-US" sz="2400" dirty="0">
                <a:latin typeface="微软雅黑" panose="020B0503020204020204" pitchFamily="34" charset="-122"/>
                <a:ea typeface="微软雅黑" panose="020B0503020204020204" pitchFamily="34" charset="-122"/>
              </a:rPr>
              <a:t>算法的本质是将弱学习器提升为强学习器，它和</a:t>
            </a:r>
            <a:r>
              <a:rPr lang="en-US" altLang="zh-CN" sz="2400" dirty="0">
                <a:latin typeface="微软雅黑" panose="020B0503020204020204" pitchFamily="34" charset="-122"/>
                <a:ea typeface="微软雅黑" panose="020B0503020204020204" pitchFamily="34" charset="-122"/>
              </a:rPr>
              <a:t>Bagging</a:t>
            </a:r>
            <a:r>
              <a:rPr lang="zh-CN" altLang="en-US" sz="2400" dirty="0">
                <a:latin typeface="微软雅黑" panose="020B0503020204020204" pitchFamily="34" charset="-122"/>
                <a:ea typeface="微软雅黑" panose="020B0503020204020204" pitchFamily="34" charset="-122"/>
              </a:rPr>
              <a:t>的区别在于，</a:t>
            </a:r>
            <a:r>
              <a:rPr lang="en-US" altLang="zh-CN" sz="2400" dirty="0">
                <a:latin typeface="微软雅黑" panose="020B0503020204020204" pitchFamily="34" charset="-122"/>
                <a:ea typeface="微软雅黑" panose="020B0503020204020204" pitchFamily="34" charset="-122"/>
              </a:rPr>
              <a:t>Bagging</a:t>
            </a:r>
            <a:r>
              <a:rPr lang="zh-CN" altLang="en-US" sz="2400" dirty="0">
                <a:latin typeface="微软雅黑" panose="020B0503020204020204" pitchFamily="34" charset="-122"/>
                <a:ea typeface="微软雅黑" panose="020B0503020204020204" pitchFamily="34" charset="-122"/>
              </a:rPr>
              <a:t>对待所有的基础模型一视同仁。而</a:t>
            </a:r>
            <a:r>
              <a:rPr lang="en-US" altLang="zh-CN" sz="2400" dirty="0">
                <a:latin typeface="微软雅黑" panose="020B0503020204020204" pitchFamily="34" charset="-122"/>
                <a:ea typeface="微软雅黑" panose="020B0503020204020204" pitchFamily="34" charset="-122"/>
              </a:rPr>
              <a:t>Boosting</a:t>
            </a:r>
            <a:r>
              <a:rPr lang="zh-CN" altLang="en-US" sz="2400" dirty="0">
                <a:latin typeface="微软雅黑" panose="020B0503020204020204" pitchFamily="34" charset="-122"/>
                <a:ea typeface="微软雅黑" panose="020B0503020204020204" pitchFamily="34" charset="-122"/>
              </a:rPr>
              <a:t>则做到了对于基础模型的“区别对待”，通俗来讲，</a:t>
            </a:r>
            <a:r>
              <a:rPr lang="en-US" altLang="zh-CN" sz="2400" dirty="0">
                <a:latin typeface="微软雅黑" panose="020B0503020204020204" pitchFamily="34" charset="-122"/>
                <a:ea typeface="微软雅黑" panose="020B0503020204020204" pitchFamily="34" charset="-122"/>
              </a:rPr>
              <a:t>Boosting</a:t>
            </a:r>
            <a:r>
              <a:rPr lang="zh-CN" altLang="en-US" sz="2400" dirty="0">
                <a:latin typeface="微软雅黑" panose="020B0503020204020204" pitchFamily="34" charset="-122"/>
                <a:ea typeface="微软雅黑" panose="020B0503020204020204" pitchFamily="34" charset="-122"/>
              </a:rPr>
              <a:t>算法注重“培养精英”和“重视错误”。</a:t>
            </a:r>
          </a:p>
          <a:p>
            <a:endParaRPr lang="zh-CN" altLang="en-US" sz="2400"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“培养精英”</a:t>
            </a:r>
            <a:r>
              <a:rPr lang="zh-CN" altLang="en-US" sz="2400" dirty="0">
                <a:latin typeface="微软雅黑" panose="020B0503020204020204" pitchFamily="34" charset="-122"/>
                <a:ea typeface="微软雅黑" panose="020B0503020204020204" pitchFamily="34" charset="-122"/>
              </a:rPr>
              <a:t>，即每一轮对于预测结果较为准确的基础模型，会给予它一个较大的权重，表现不好的基础模型则会降低它的权重。这样在最终预测时，“优秀模型”的权重是大的，相当于它可以投出多票，而“一般模型”只能在投票时投出一票或不能投票</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41952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2" y="1608038"/>
            <a:ext cx="10682514"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8.3.1 </a:t>
            </a:r>
            <a:r>
              <a:rPr lang="zh-CN" altLang="en-US" sz="2400" b="1" dirty="0">
                <a:latin typeface="微软雅黑" panose="020B0503020204020204" pitchFamily="34" charset="-122"/>
                <a:ea typeface="微软雅黑" panose="020B0503020204020204" pitchFamily="34" charset="-122"/>
              </a:rPr>
              <a:t>多因子模型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模型搭建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划分好训练集和测试集之后，我们开始构建模型，代码</a:t>
            </a:r>
            <a:r>
              <a:rPr lang="zh-CN" altLang="en-US" sz="2400" dirty="0" smtClean="0">
                <a:latin typeface="微软雅黑" panose="020B0503020204020204" pitchFamily="34" charset="-122"/>
                <a:ea typeface="微软雅黑" panose="020B0503020204020204" pitchFamily="34" charset="-122"/>
              </a:rPr>
              <a:t>如下</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引入模型并设置好相关参数后，通过</a:t>
            </a:r>
            <a:r>
              <a:rPr lang="en-US" altLang="zh-CN" sz="2400" dirty="0">
                <a:latin typeface="微软雅黑" panose="020B0503020204020204" pitchFamily="34" charset="-122"/>
                <a:ea typeface="微软雅黑" panose="020B0503020204020204" pitchFamily="34" charset="-122"/>
              </a:rPr>
              <a:t>fit()</a:t>
            </a:r>
            <a:r>
              <a:rPr lang="zh-CN" altLang="en-US" sz="2400" dirty="0">
                <a:latin typeface="微软雅黑" panose="020B0503020204020204" pitchFamily="34" charset="-122"/>
                <a:ea typeface="微软雅黑" panose="020B0503020204020204" pitchFamily="34" charset="-122"/>
              </a:rPr>
              <a:t>函数即可训练模型。</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409" y="2968699"/>
            <a:ext cx="6759180" cy="10643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88690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54741" y="1608038"/>
            <a:ext cx="10835711" cy="452431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8.3.1 </a:t>
            </a:r>
            <a:r>
              <a:rPr lang="zh-CN" altLang="en-US" sz="2400" b="1" dirty="0">
                <a:latin typeface="微软雅黑" panose="020B0503020204020204" pitchFamily="34" charset="-122"/>
                <a:ea typeface="微软雅黑" panose="020B0503020204020204" pitchFamily="34" charset="-122"/>
              </a:rPr>
              <a:t>多因子模型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模型搭建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几个参数的含义</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max_depth</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每个决策树的最大深度，这里设置树的最大深度为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，也即共</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层</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n_estimators</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设置基模型：决策树模型的个数，这里设置为数字</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，也就是说该随机森林中共有</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个决策树</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min_samples_leaf</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在叶节点处所需的最小样本数，这里设置为数字</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，也就是如果叶子节点的样本数小于</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则停止分裂</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random_state</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随机状态参数，使得每次运行的结果都是一样的，数字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没有特殊含义，可以换成其他数字。</a:t>
            </a:r>
          </a:p>
          <a:p>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6805756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8.3.2</a:t>
            </a:r>
            <a:r>
              <a:rPr lang="zh-CN" altLang="en-US" sz="2400" b="1" dirty="0" smtClean="0">
                <a:latin typeface="微软雅黑" panose="020B0503020204020204" pitchFamily="34" charset="-122"/>
                <a:ea typeface="微软雅黑" panose="020B0503020204020204" pitchFamily="34" charset="-122"/>
              </a:rPr>
              <a:t>模型</a:t>
            </a:r>
            <a:r>
              <a:rPr lang="zh-CN" altLang="en-US" sz="2400" b="1" dirty="0">
                <a:latin typeface="微软雅黑" panose="020B0503020204020204" pitchFamily="34" charset="-122"/>
                <a:ea typeface="微软雅黑" panose="020B0503020204020204" pitchFamily="34" charset="-122"/>
              </a:rPr>
              <a:t>使用与</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预测</a:t>
            </a:r>
            <a:r>
              <a:rPr lang="zh-CN" altLang="en-US" sz="2400" dirty="0">
                <a:latin typeface="微软雅黑" panose="020B0503020204020204" pitchFamily="34" charset="-122"/>
                <a:ea typeface="微软雅黑" panose="020B0503020204020204" pitchFamily="34" charset="-122"/>
              </a:rPr>
              <a:t>下一天的涨跌情况</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predict()</a:t>
            </a:r>
            <a:r>
              <a:rPr lang="zh-CN" altLang="en-US" sz="2400" dirty="0">
                <a:latin typeface="微软雅黑" panose="020B0503020204020204" pitchFamily="34" charset="-122"/>
                <a:ea typeface="微软雅黑" panose="020B0503020204020204" pitchFamily="34" charset="-122"/>
              </a:rPr>
              <a:t>函数可以直接预测结果，代码如下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list()</a:t>
            </a:r>
            <a:r>
              <a:rPr lang="zh-CN" altLang="en-US" sz="2400" dirty="0">
                <a:latin typeface="微软雅黑" panose="020B0503020204020204" pitchFamily="34" charset="-122"/>
                <a:ea typeface="微软雅黑" panose="020B0503020204020204" pitchFamily="34" charset="-122"/>
              </a:rPr>
              <a:t>函数将其转换为列表，代码如下：</a:t>
            </a: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4091" y="4655026"/>
            <a:ext cx="4783818" cy="11557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130" y="2965450"/>
            <a:ext cx="4249738" cy="630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120456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8.3.2</a:t>
            </a:r>
            <a:r>
              <a:rPr lang="zh-CN" altLang="en-US" sz="2400" b="1" dirty="0" smtClean="0">
                <a:latin typeface="微软雅黑" panose="020B0503020204020204" pitchFamily="34" charset="-122"/>
                <a:ea typeface="微软雅黑" panose="020B0503020204020204" pitchFamily="34" charset="-122"/>
              </a:rPr>
              <a:t>模型</a:t>
            </a:r>
            <a:r>
              <a:rPr lang="zh-CN" altLang="en-US" sz="2400" b="1" dirty="0">
                <a:latin typeface="微软雅黑" panose="020B0503020204020204" pitchFamily="34" charset="-122"/>
                <a:ea typeface="微软雅黑" panose="020B0503020204020204" pitchFamily="34" charset="-122"/>
              </a:rPr>
              <a:t>使用与</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预测</a:t>
            </a:r>
            <a:r>
              <a:rPr lang="zh-CN" altLang="en-US" sz="2400" dirty="0">
                <a:latin typeface="微软雅黑" panose="020B0503020204020204" pitchFamily="34" charset="-122"/>
                <a:ea typeface="微软雅黑" panose="020B0503020204020204" pitchFamily="34" charset="-122"/>
              </a:rPr>
              <a:t>下一天的涨跌情况</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predict_proba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则可以预测属于各个分类的概率，代码如下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获取的</a:t>
            </a:r>
            <a:r>
              <a:rPr lang="en-US" altLang="zh-CN" sz="2400" dirty="0" err="1">
                <a:latin typeface="微软雅黑" panose="020B0503020204020204" pitchFamily="34" charset="-122"/>
                <a:ea typeface="微软雅黑" panose="020B0503020204020204" pitchFamily="34" charset="-122"/>
              </a:rPr>
              <a:t>y_pred_proba</a:t>
            </a:r>
            <a:r>
              <a:rPr lang="zh-CN" altLang="en-US" sz="2400" dirty="0">
                <a:latin typeface="微软雅黑" panose="020B0503020204020204" pitchFamily="34" charset="-122"/>
                <a:ea typeface="微软雅黑" panose="020B0503020204020204" pitchFamily="34" charset="-122"/>
              </a:rPr>
              <a:t>是一个二维数组，其中第一列为分类为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（下一天股价下跌）的概率，第二列为分类为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（下一天股价上涨）的概率，如下所示：</a:t>
            </a: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9756" y="3008083"/>
            <a:ext cx="4727669" cy="54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2445958367"/>
              </p:ext>
            </p:extLst>
          </p:nvPr>
        </p:nvGraphicFramePr>
        <p:xfrm>
          <a:off x="3387271" y="4678249"/>
          <a:ext cx="5417458" cy="2103120"/>
        </p:xfrm>
        <a:graphic>
          <a:graphicData uri="http://schemas.openxmlformats.org/drawingml/2006/table">
            <a:tbl>
              <a:tblPr/>
              <a:tblGrid>
                <a:gridCol w="2708729"/>
                <a:gridCol w="2708729"/>
              </a:tblGrid>
              <a:tr h="285750">
                <a:tc>
                  <a:txBody>
                    <a:bodyPr/>
                    <a:lstStyle/>
                    <a:p>
                      <a:pPr algn="ctr" fontAlgn="t"/>
                      <a:r>
                        <a:rPr lang="zh-CN" altLang="en-US" b="1">
                          <a:effectLst/>
                          <a:latin typeface="微软雅黑" panose="020B0503020204020204" pitchFamily="34" charset="-122"/>
                          <a:ea typeface="微软雅黑" panose="020B0503020204020204" pitchFamily="34" charset="-122"/>
                        </a:rPr>
                        <a:t>分类为</a:t>
                      </a:r>
                      <a:r>
                        <a:rPr lang="en-US" altLang="zh-CN" b="1">
                          <a:effectLst/>
                          <a:latin typeface="微软雅黑" panose="020B0503020204020204" pitchFamily="34" charset="-122"/>
                          <a:ea typeface="微软雅黑" panose="020B0503020204020204" pitchFamily="34" charset="-122"/>
                        </a:rPr>
                        <a:t>-1</a:t>
                      </a:r>
                      <a:r>
                        <a:rPr lang="zh-CN" altLang="en-US" b="1">
                          <a:effectLst/>
                          <a:latin typeface="微软雅黑" panose="020B0503020204020204" pitchFamily="34" charset="-122"/>
                          <a:ea typeface="微软雅黑" panose="020B0503020204020204" pitchFamily="34" charset="-122"/>
                        </a:rPr>
                        <a:t>的概率</a:t>
                      </a:r>
                      <a:endParaRPr lang="zh-CN" altLang="en-US">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b="1">
                          <a:effectLst/>
                          <a:latin typeface="微软雅黑" panose="020B0503020204020204" pitchFamily="34" charset="-122"/>
                          <a:ea typeface="微软雅黑" panose="020B0503020204020204" pitchFamily="34" charset="-122"/>
                        </a:rPr>
                        <a:t>分类为</a:t>
                      </a:r>
                      <a:r>
                        <a:rPr lang="en-US" altLang="zh-CN" b="1">
                          <a:effectLst/>
                          <a:latin typeface="微软雅黑" panose="020B0503020204020204" pitchFamily="34" charset="-122"/>
                          <a:ea typeface="微软雅黑" panose="020B0503020204020204" pitchFamily="34" charset="-122"/>
                        </a:rPr>
                        <a:t>1</a:t>
                      </a:r>
                      <a:r>
                        <a:rPr lang="zh-CN" altLang="en-US" b="1">
                          <a:effectLst/>
                          <a:latin typeface="微软雅黑" panose="020B0503020204020204" pitchFamily="34" charset="-122"/>
                          <a:ea typeface="微软雅黑" panose="020B0503020204020204" pitchFamily="34" charset="-122"/>
                        </a:rPr>
                        <a:t>的概率</a:t>
                      </a:r>
                      <a:endParaRPr lang="zh-CN" altLang="en-US">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66700">
                <a:tc>
                  <a:txBody>
                    <a:bodyPr/>
                    <a:lstStyle/>
                    <a:p>
                      <a:pPr algn="ctr" fontAlgn="t"/>
                      <a:r>
                        <a:rPr lang="en-US" altLang="zh-CN">
                          <a:effectLst/>
                          <a:latin typeface="微软雅黑" panose="020B0503020204020204" pitchFamily="34" charset="-122"/>
                          <a:ea typeface="微软雅黑" panose="020B0503020204020204" pitchFamily="34" charset="-122"/>
                        </a:rPr>
                        <a:t>0.52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a:effectLst/>
                          <a:latin typeface="微软雅黑" panose="020B0503020204020204" pitchFamily="34" charset="-122"/>
                          <a:ea typeface="微软雅黑" panose="020B0503020204020204" pitchFamily="34" charset="-122"/>
                        </a:rPr>
                        <a:t>0.48</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a:effectLst/>
                          <a:latin typeface="微软雅黑" panose="020B0503020204020204" pitchFamily="34" charset="-122"/>
                          <a:ea typeface="微软雅黑" panose="020B0503020204020204" pitchFamily="34" charset="-122"/>
                        </a:rPr>
                        <a:t>0.52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a:effectLst/>
                          <a:latin typeface="微软雅黑" panose="020B0503020204020204" pitchFamily="34" charset="-122"/>
                          <a:ea typeface="微软雅黑" panose="020B0503020204020204" pitchFamily="34" charset="-122"/>
                        </a:rPr>
                        <a:t>0.48</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a:effectLst/>
                          <a:latin typeface="微软雅黑" panose="020B0503020204020204" pitchFamily="34" charset="-122"/>
                          <a:ea typeface="微软雅黑" panose="020B0503020204020204" pitchFamily="34" charset="-122"/>
                        </a:rPr>
                        <a:t>0.53</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a:effectLst/>
                          <a:latin typeface="微软雅黑" panose="020B0503020204020204" pitchFamily="34" charset="-122"/>
                          <a:ea typeface="微软雅黑" panose="020B0503020204020204" pitchFamily="34" charset="-122"/>
                        </a:rPr>
                        <a:t>0.47</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a:effectLst/>
                          <a:latin typeface="微软雅黑" panose="020B0503020204020204" pitchFamily="34" charset="-122"/>
                          <a:ea typeface="微软雅黑" panose="020B0503020204020204" pitchFamily="34" charset="-122"/>
                        </a:rPr>
                        <a:t>0.51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a:effectLst/>
                          <a:latin typeface="微软雅黑" panose="020B0503020204020204" pitchFamily="34" charset="-122"/>
                          <a:ea typeface="微软雅黑" panose="020B0503020204020204" pitchFamily="34" charset="-122"/>
                        </a:rPr>
                        <a:t>0.49</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a:effectLst/>
                          <a:latin typeface="微软雅黑" panose="020B0503020204020204" pitchFamily="34" charset="-122"/>
                          <a:ea typeface="微软雅黑" panose="020B0503020204020204" pitchFamily="34" charset="-122"/>
                        </a:rPr>
                        <a:t>0.47</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dirty="0">
                          <a:effectLst/>
                          <a:latin typeface="微软雅黑" panose="020B0503020204020204" pitchFamily="34" charset="-122"/>
                          <a:ea typeface="微软雅黑" panose="020B0503020204020204" pitchFamily="34" charset="-122"/>
                        </a:rPr>
                        <a:t>0.53</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231893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8.3.2</a:t>
            </a:r>
            <a:r>
              <a:rPr lang="zh-CN" altLang="en-US" sz="2400" b="1" dirty="0" smtClean="0">
                <a:latin typeface="微软雅黑" panose="020B0503020204020204" pitchFamily="34" charset="-122"/>
                <a:ea typeface="微软雅黑" panose="020B0503020204020204" pitchFamily="34" charset="-122"/>
              </a:rPr>
              <a:t>模型</a:t>
            </a:r>
            <a:r>
              <a:rPr lang="zh-CN" altLang="en-US" sz="2400" b="1" dirty="0">
                <a:latin typeface="微软雅黑" panose="020B0503020204020204" pitchFamily="34" charset="-122"/>
                <a:ea typeface="微软雅黑" panose="020B0503020204020204" pitchFamily="34" charset="-122"/>
              </a:rPr>
              <a:t>使用与</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分析</a:t>
            </a:r>
            <a:r>
              <a:rPr lang="zh-CN" altLang="en-US" sz="2400" dirty="0">
                <a:latin typeface="微软雅黑" panose="020B0503020204020204" pitchFamily="34" charset="-122"/>
                <a:ea typeface="微软雅黑" panose="020B0503020204020204" pitchFamily="34" charset="-122"/>
              </a:rPr>
              <a:t>数据特征的</a:t>
            </a:r>
            <a:r>
              <a:rPr lang="zh-CN" altLang="en-US" sz="2400" dirty="0" smtClean="0">
                <a:latin typeface="微软雅黑" panose="020B0503020204020204" pitchFamily="34" charset="-122"/>
                <a:ea typeface="微软雅黑" panose="020B0503020204020204" pitchFamily="34" charset="-122"/>
              </a:rPr>
              <a:t>重要性</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通过如下代码我们可以分析各个特征变量的特征重要性</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如下代码可以更好的展示特征及其特征重要性：</a:t>
            </a: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2992" y="2857047"/>
            <a:ext cx="3726014" cy="5433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7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930" y="1271972"/>
            <a:ext cx="3248025" cy="5419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8867" y="4053157"/>
            <a:ext cx="5580139" cy="2092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03496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8.3.3 </a:t>
            </a:r>
            <a:r>
              <a:rPr lang="zh-CN" altLang="en-US" sz="2400" b="1" dirty="0">
                <a:latin typeface="微软雅黑" panose="020B0503020204020204" pitchFamily="34" charset="-122"/>
                <a:ea typeface="微软雅黑" panose="020B0503020204020204" pitchFamily="34" charset="-122"/>
              </a:rPr>
              <a:t>参数调</a:t>
            </a:r>
            <a:r>
              <a:rPr lang="zh-CN" altLang="en-US" sz="2400" b="1" dirty="0" smtClean="0">
                <a:latin typeface="微软雅黑" panose="020B0503020204020204" pitchFamily="34" charset="-122"/>
                <a:ea typeface="微软雅黑" panose="020B0503020204020204" pitchFamily="34" charset="-122"/>
              </a:rPr>
              <a:t>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根据</a:t>
            </a:r>
            <a:r>
              <a:rPr lang="en-US" altLang="zh-CN" sz="2400" dirty="0">
                <a:latin typeface="微软雅黑" panose="020B0503020204020204" pitchFamily="34" charset="-122"/>
                <a:ea typeface="微软雅黑" panose="020B0503020204020204" pitchFamily="34" charset="-122"/>
              </a:rPr>
              <a:t>5.3</a:t>
            </a:r>
            <a:r>
              <a:rPr lang="zh-CN" altLang="en-US" sz="2400" dirty="0">
                <a:latin typeface="微软雅黑" panose="020B0503020204020204" pitchFamily="34" charset="-122"/>
                <a:ea typeface="微软雅黑" panose="020B0503020204020204" pitchFamily="34" charset="-122"/>
              </a:rPr>
              <a:t>节参数调优相关知识点，通过如下代码导入</a:t>
            </a:r>
            <a:r>
              <a:rPr lang="en-US" altLang="zh-CN" sz="2400" dirty="0" err="1">
                <a:latin typeface="微软雅黑" panose="020B0503020204020204" pitchFamily="34" charset="-122"/>
                <a:ea typeface="微软雅黑" panose="020B0503020204020204" pitchFamily="34" charset="-122"/>
              </a:rPr>
              <a:t>GridSearchCV</a:t>
            </a:r>
            <a:r>
              <a:rPr lang="zh-CN" altLang="en-US" sz="2400" dirty="0">
                <a:latin typeface="微软雅黑" panose="020B0503020204020204" pitchFamily="34" charset="-122"/>
                <a:ea typeface="微软雅黑" panose="020B0503020204020204" pitchFamily="34" charset="-122"/>
              </a:rPr>
              <a:t>库</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设置分类器中调参的</a:t>
            </a:r>
            <a:r>
              <a:rPr lang="zh-CN" altLang="en-US" sz="2400" dirty="0" smtClean="0">
                <a:latin typeface="微软雅黑" panose="020B0503020204020204" pitchFamily="34" charset="-122"/>
                <a:ea typeface="微软雅黑" panose="020B0503020204020204" pitchFamily="34" charset="-122"/>
              </a:rPr>
              <a:t>范围，并</a:t>
            </a:r>
            <a:r>
              <a:rPr lang="zh-CN" altLang="en-US" sz="2400" dirty="0">
                <a:latin typeface="微软雅黑" panose="020B0503020204020204" pitchFamily="34" charset="-122"/>
                <a:ea typeface="微软雅黑" panose="020B0503020204020204" pitchFamily="34" charset="-122"/>
              </a:rPr>
              <a:t>设置</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n_estimators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的参数选择为</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三个选项，</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max_depth</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的取值范范围</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min_samples_leaf</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取值范围</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a:t>
            </a: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7896" y="3890963"/>
            <a:ext cx="8316206" cy="1493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4439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8.3.3 </a:t>
            </a:r>
            <a:r>
              <a:rPr lang="zh-CN" altLang="en-US" sz="2400" b="1" dirty="0">
                <a:latin typeface="微软雅黑" panose="020B0503020204020204" pitchFamily="34" charset="-122"/>
                <a:ea typeface="微软雅黑" panose="020B0503020204020204" pitchFamily="34" charset="-122"/>
              </a:rPr>
              <a:t>参数调</a:t>
            </a:r>
            <a:r>
              <a:rPr lang="zh-CN" altLang="en-US" sz="2400" b="1" dirty="0" smtClean="0">
                <a:latin typeface="微软雅黑" panose="020B0503020204020204" pitchFamily="34" charset="-122"/>
                <a:ea typeface="微软雅黑" panose="020B0503020204020204" pitchFamily="34" charset="-122"/>
              </a:rPr>
              <a:t>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将新构建的分类器和预选参数送入</a:t>
            </a:r>
            <a:r>
              <a:rPr lang="en-US" altLang="zh-CN" sz="2400" dirty="0" err="1">
                <a:latin typeface="微软雅黑" panose="020B0503020204020204" pitchFamily="34" charset="-122"/>
                <a:ea typeface="微软雅黑" panose="020B0503020204020204" pitchFamily="34" charset="-122"/>
              </a:rPr>
              <a:t>GridSearchCV</a:t>
            </a:r>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cv=6</a:t>
            </a:r>
            <a:r>
              <a:rPr lang="zh-CN" altLang="en-US" sz="2400" dirty="0">
                <a:latin typeface="微软雅黑" panose="020B0503020204020204" pitchFamily="34" charset="-122"/>
                <a:ea typeface="微软雅黑" panose="020B0503020204020204" pitchFamily="34" charset="-122"/>
              </a:rPr>
              <a:t>表示交叉验证</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次。模型评价准则</a:t>
            </a:r>
            <a:r>
              <a:rPr lang="en-US" altLang="zh-CN" sz="2400" dirty="0">
                <a:latin typeface="微软雅黑" panose="020B0503020204020204" pitchFamily="34" charset="-122"/>
                <a:ea typeface="微软雅黑" panose="020B0503020204020204" pitchFamily="34" charset="-122"/>
              </a:rPr>
              <a:t>scoring</a:t>
            </a:r>
            <a:r>
              <a:rPr lang="zh-CN" altLang="en-US" sz="2400" dirty="0">
                <a:latin typeface="微软雅黑" panose="020B0503020204020204" pitchFamily="34" charset="-122"/>
                <a:ea typeface="微软雅黑" panose="020B0503020204020204" pitchFamily="34" charset="-122"/>
              </a:rPr>
              <a:t>参数这里选择默认参数：</a:t>
            </a:r>
            <a:r>
              <a:rPr lang="en-US" altLang="zh-CN" sz="2400" dirty="0">
                <a:latin typeface="微软雅黑" panose="020B0503020204020204" pitchFamily="34" charset="-122"/>
                <a:ea typeface="微软雅黑" panose="020B0503020204020204" pitchFamily="34" charset="-122"/>
              </a:rPr>
              <a:t>'accuracy', </a:t>
            </a:r>
            <a:r>
              <a:rPr lang="zh-CN" altLang="en-US" sz="2400" dirty="0">
                <a:latin typeface="微软雅黑" panose="020B0503020204020204" pitchFamily="34" charset="-122"/>
                <a:ea typeface="微软雅黑" panose="020B0503020204020204" pitchFamily="34" charset="-122"/>
              </a:rPr>
              <a:t>即按准确度评分，如果设置成</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roc_auc</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表示以</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评分作为模型评价准则</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通过如下代码传入训练数据，并查看调参的最优</a:t>
            </a:r>
            <a:r>
              <a:rPr lang="zh-CN" altLang="en-US" sz="2400" dirty="0" smtClean="0">
                <a:latin typeface="微软雅黑" panose="020B0503020204020204" pitchFamily="34" charset="-122"/>
                <a:ea typeface="微软雅黑" panose="020B0503020204020204" pitchFamily="34" charset="-122"/>
              </a:rPr>
              <a:t>结果：</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3822" y="3920445"/>
            <a:ext cx="6524354" cy="1464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4814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83099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8.3.3 </a:t>
            </a:r>
            <a:r>
              <a:rPr lang="zh-CN" altLang="en-US" sz="2400" b="1" dirty="0">
                <a:latin typeface="微软雅黑" panose="020B0503020204020204" pitchFamily="34" charset="-122"/>
                <a:ea typeface="微软雅黑" panose="020B0503020204020204" pitchFamily="34" charset="-122"/>
              </a:rPr>
              <a:t>参数调</a:t>
            </a:r>
            <a:r>
              <a:rPr lang="zh-CN" altLang="en-US" sz="2400" b="1" dirty="0" smtClean="0">
                <a:latin typeface="微软雅黑" panose="020B0503020204020204" pitchFamily="34" charset="-122"/>
                <a:ea typeface="微软雅黑" panose="020B0503020204020204" pitchFamily="34" charset="-122"/>
              </a:rPr>
              <a:t>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通过打印</a:t>
            </a:r>
            <a:r>
              <a:rPr lang="en-US" altLang="zh-CN" sz="2400" dirty="0" err="1">
                <a:latin typeface="微软雅黑" panose="020B0503020204020204" pitchFamily="34" charset="-122"/>
                <a:ea typeface="微软雅黑" panose="020B0503020204020204" pitchFamily="34" charset="-122"/>
              </a:rPr>
              <a:t>grid_search.best_params</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获得最终参数调优显示结果为：</a:t>
            </a: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28" y="3027129"/>
            <a:ext cx="6937344" cy="54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49655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83099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8.3.3 </a:t>
            </a:r>
            <a:r>
              <a:rPr lang="zh-CN" altLang="en-US" sz="2400" b="1" dirty="0">
                <a:latin typeface="微软雅黑" panose="020B0503020204020204" pitchFamily="34" charset="-122"/>
                <a:ea typeface="微软雅黑" panose="020B0503020204020204" pitchFamily="34" charset="-122"/>
              </a:rPr>
              <a:t>参数调</a:t>
            </a:r>
            <a:r>
              <a:rPr lang="zh-CN" altLang="en-US" sz="2400" b="1" dirty="0" smtClean="0">
                <a:latin typeface="微软雅黑" panose="020B0503020204020204" pitchFamily="34" charset="-122"/>
                <a:ea typeface="微软雅黑" panose="020B0503020204020204" pitchFamily="34" charset="-122"/>
              </a:rPr>
              <a:t>优</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更多参数的含义可以参考下表：</a:t>
            </a: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183387195"/>
              </p:ext>
            </p:extLst>
          </p:nvPr>
        </p:nvGraphicFramePr>
        <p:xfrm>
          <a:off x="624115" y="2497727"/>
          <a:ext cx="10943771" cy="4080240"/>
        </p:xfrm>
        <a:graphic>
          <a:graphicData uri="http://schemas.openxmlformats.org/drawingml/2006/table">
            <a:tbl>
              <a:tblPr>
                <a:tableStyleId>{5940675A-B579-460E-94D1-54222C63F5DA}</a:tableStyleId>
              </a:tblPr>
              <a:tblGrid>
                <a:gridCol w="2641600"/>
                <a:gridCol w="3570514"/>
                <a:gridCol w="4731657"/>
              </a:tblGrid>
              <a:tr h="65412">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7110" marB="711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取值</a:t>
                      </a:r>
                    </a:p>
                  </a:txBody>
                  <a:tcPr marL="0" marR="0" marT="7110" marB="7110" anchor="ctr"/>
                </a:tc>
              </a:tr>
              <a:tr h="65412">
                <a:tc>
                  <a:txBody>
                    <a:bodyPr/>
                    <a:lstStyle/>
                    <a:p>
                      <a:pPr algn="ctr" fontAlgn="ctr"/>
                      <a:r>
                        <a:rPr lang="en-US" sz="2400">
                          <a:effectLst/>
                          <a:latin typeface="微软雅黑" panose="020B0503020204020204" pitchFamily="34" charset="-122"/>
                          <a:ea typeface="微软雅黑" panose="020B0503020204020204" pitchFamily="34" charset="-122"/>
                        </a:rPr>
                        <a:t>n_estimators</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弱分类器决策树的个数</a:t>
                      </a:r>
                    </a:p>
                  </a:txBody>
                  <a:tcPr marL="0" marR="0" marT="7110" marB="7110"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型数据，默认取</a:t>
                      </a:r>
                      <a:r>
                        <a:rPr lang="en-US" altLang="zh-CN" sz="2400">
                          <a:effectLst/>
                          <a:latin typeface="微软雅黑" panose="020B0503020204020204" pitchFamily="34" charset="-122"/>
                          <a:ea typeface="微软雅黑" panose="020B0503020204020204" pitchFamily="34" charset="-122"/>
                        </a:rPr>
                        <a:t>10</a:t>
                      </a:r>
                    </a:p>
                  </a:txBody>
                  <a:tcPr marL="0" marR="0" marT="7110" marB="7110" anchor="ctr"/>
                </a:tc>
              </a:tr>
              <a:tr h="270181">
                <a:tc>
                  <a:txBody>
                    <a:bodyPr/>
                    <a:lstStyle/>
                    <a:p>
                      <a:pPr algn="ctr" fontAlgn="ctr"/>
                      <a:r>
                        <a:rPr lang="en-US" sz="2400">
                          <a:effectLst/>
                          <a:latin typeface="微软雅黑" panose="020B0503020204020204" pitchFamily="34" charset="-122"/>
                          <a:ea typeface="微软雅黑" panose="020B0503020204020204" pitchFamily="34" charset="-122"/>
                        </a:rPr>
                        <a:t>criterion</a:t>
                      </a:r>
                    </a:p>
                  </a:txBody>
                  <a:tcPr marL="0" marR="0" marT="7110" marB="711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评判标准</a:t>
                      </a:r>
                    </a:p>
                  </a:txBody>
                  <a:tcPr marL="0" marR="0" marT="7110" marB="7110"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字符串型，节点分裂条件的判别标准，取值为</a:t>
                      </a:r>
                      <a:r>
                        <a:rPr lang="en-US" altLang="zh-CN" sz="2400" dirty="0">
                          <a:effectLst/>
                          <a:latin typeface="微软雅黑" panose="020B0503020204020204" pitchFamily="34" charset="-122"/>
                          <a:ea typeface="微软雅黑" panose="020B0503020204020204" pitchFamily="34" charset="-122"/>
                        </a:rPr>
                        <a:t>"entropy"</a:t>
                      </a:r>
                      <a:r>
                        <a:rPr lang="zh-CN" altLang="en-US" sz="2400" dirty="0">
                          <a:effectLst/>
                          <a:latin typeface="微软雅黑" panose="020B0503020204020204" pitchFamily="34" charset="-122"/>
                          <a:ea typeface="微软雅黑" panose="020B0503020204020204" pitchFamily="34" charset="-122"/>
                        </a:rPr>
                        <a:t>信息熵和</a:t>
                      </a:r>
                      <a:r>
                        <a:rPr lang="en-US" altLang="zh-CN" sz="2400" dirty="0">
                          <a:effectLst/>
                          <a:latin typeface="微软雅黑" panose="020B0503020204020204" pitchFamily="34" charset="-122"/>
                          <a:ea typeface="微软雅黑" panose="020B0503020204020204" pitchFamily="34" charset="-122"/>
                        </a:rPr>
                        <a:t>"</a:t>
                      </a:r>
                      <a:r>
                        <a:rPr lang="en-US" altLang="zh-CN" sz="2400" dirty="0" err="1">
                          <a:effectLst/>
                          <a:latin typeface="微软雅黑" panose="020B0503020204020204" pitchFamily="34" charset="-122"/>
                          <a:ea typeface="微软雅黑" panose="020B0503020204020204" pitchFamily="34" charset="-122"/>
                        </a:rPr>
                        <a:t>gini</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基尼系数，默认选择</a:t>
                      </a:r>
                      <a:r>
                        <a:rPr lang="en-US" altLang="zh-CN" sz="2400" dirty="0">
                          <a:effectLst/>
                          <a:latin typeface="微软雅黑" panose="020B0503020204020204" pitchFamily="34" charset="-122"/>
                          <a:ea typeface="微软雅黑" panose="020B0503020204020204" pitchFamily="34" charset="-122"/>
                        </a:rPr>
                        <a:t>"</a:t>
                      </a:r>
                      <a:r>
                        <a:rPr lang="en-US" altLang="zh-CN" sz="2400" dirty="0" err="1">
                          <a:effectLst/>
                          <a:latin typeface="微软雅黑" panose="020B0503020204020204" pitchFamily="34" charset="-122"/>
                          <a:ea typeface="微软雅黑" panose="020B0503020204020204" pitchFamily="34" charset="-122"/>
                        </a:rPr>
                        <a:t>gini</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；对于回归模型则默认为</a:t>
                      </a:r>
                      <a:r>
                        <a:rPr lang="en-US" altLang="zh-CN" sz="2400" dirty="0">
                          <a:effectLst/>
                          <a:latin typeface="微软雅黑" panose="020B0503020204020204" pitchFamily="34" charset="-122"/>
                          <a:ea typeface="微软雅黑" panose="020B0503020204020204" pitchFamily="34" charset="-122"/>
                        </a:rPr>
                        <a:t>"</a:t>
                      </a:r>
                      <a:r>
                        <a:rPr lang="en-US" altLang="zh-CN" sz="2400" dirty="0" err="1">
                          <a:effectLst/>
                          <a:latin typeface="微软雅黑" panose="020B0503020204020204" pitchFamily="34" charset="-122"/>
                          <a:ea typeface="微软雅黑" panose="020B0503020204020204" pitchFamily="34" charset="-122"/>
                        </a:rPr>
                        <a:t>mse</a:t>
                      </a:r>
                      <a:r>
                        <a:rPr lang="en-US" altLang="zh-CN" sz="2400" dirty="0">
                          <a:effectLst/>
                          <a:latin typeface="微软雅黑" panose="020B0503020204020204" pitchFamily="34" charset="-122"/>
                          <a:ea typeface="微软雅黑" panose="020B0503020204020204" pitchFamily="34" charset="-122"/>
                        </a:rPr>
                        <a:t>"</a:t>
                      </a:r>
                      <a:r>
                        <a:rPr lang="zh-CN" altLang="en-US" sz="2400" dirty="0">
                          <a:effectLst/>
                          <a:latin typeface="微软雅黑" panose="020B0503020204020204" pitchFamily="34" charset="-122"/>
                          <a:ea typeface="微软雅黑" panose="020B0503020204020204" pitchFamily="34" charset="-122"/>
                        </a:rPr>
                        <a:t>，表示</a:t>
                      </a:r>
                      <a:r>
                        <a:rPr lang="zh-CN" altLang="en-US" sz="2400" dirty="0" smtClean="0">
                          <a:effectLst/>
                          <a:latin typeface="微软雅黑" panose="020B0503020204020204" pitchFamily="34" charset="-122"/>
                          <a:ea typeface="微软雅黑" panose="020B0503020204020204" pitchFamily="34" charset="-122"/>
                        </a:rPr>
                        <a:t>均方误差</a:t>
                      </a:r>
                      <a:endParaRPr lang="zh-CN" altLang="en-US" sz="2400" dirty="0">
                        <a:effectLst/>
                        <a:latin typeface="微软雅黑" panose="020B0503020204020204" pitchFamily="34" charset="-122"/>
                        <a:ea typeface="微软雅黑" panose="020B0503020204020204" pitchFamily="34" charset="-122"/>
                      </a:endParaRPr>
                    </a:p>
                  </a:txBody>
                  <a:tcPr marL="0" marR="0" marT="7110" marB="7110" anchor="ctr"/>
                </a:tc>
              </a:tr>
              <a:tr h="218989">
                <a:tc>
                  <a:txBody>
                    <a:bodyPr/>
                    <a:lstStyle/>
                    <a:p>
                      <a:pPr algn="ctr" fontAlgn="ctr"/>
                      <a:r>
                        <a:rPr lang="en-US" sz="2400">
                          <a:effectLst/>
                          <a:latin typeface="微软雅黑" panose="020B0503020204020204" pitchFamily="34" charset="-122"/>
                          <a:ea typeface="微软雅黑" panose="020B0503020204020204" pitchFamily="34" charset="-122"/>
                        </a:rPr>
                        <a:t>max_depth</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基础模型的最大深度</a:t>
                      </a:r>
                    </a:p>
                  </a:txBody>
                  <a:tcPr marL="0" marR="0" marT="7110" marB="7110"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整数或者</a:t>
                      </a:r>
                      <a:r>
                        <a:rPr lang="en-US" altLang="zh-CN" sz="2400" dirty="0">
                          <a:effectLst/>
                          <a:latin typeface="微软雅黑" panose="020B0503020204020204" pitchFamily="34" charset="-122"/>
                          <a:ea typeface="微软雅黑" panose="020B0503020204020204" pitchFamily="34" charset="-122"/>
                        </a:rPr>
                        <a:t>None,</a:t>
                      </a:r>
                      <a:r>
                        <a:rPr lang="zh-CN" altLang="en-US" sz="2400" dirty="0">
                          <a:effectLst/>
                          <a:latin typeface="微软雅黑" panose="020B0503020204020204" pitchFamily="34" charset="-122"/>
                          <a:ea typeface="微软雅黑" panose="020B0503020204020204" pitchFamily="34" charset="-122"/>
                        </a:rPr>
                        <a:t>如果为</a:t>
                      </a:r>
                      <a:r>
                        <a:rPr lang="en-US" altLang="zh-CN" sz="2400" dirty="0">
                          <a:effectLst/>
                          <a:latin typeface="微软雅黑" panose="020B0503020204020204" pitchFamily="34" charset="-122"/>
                          <a:ea typeface="微软雅黑" panose="020B0503020204020204" pitchFamily="34" charset="-122"/>
                        </a:rPr>
                        <a:t>None</a:t>
                      </a:r>
                      <a:r>
                        <a:rPr lang="zh-CN" altLang="en-US" sz="2400" dirty="0">
                          <a:effectLst/>
                          <a:latin typeface="微软雅黑" panose="020B0503020204020204" pitchFamily="34" charset="-122"/>
                          <a:ea typeface="微软雅黑" panose="020B0503020204020204" pitchFamily="34" charset="-122"/>
                        </a:rPr>
                        <a:t>，那么会扩展节点，直到所有叶子是纯净的，或者所有叶子包含少于</a:t>
                      </a:r>
                      <a:r>
                        <a:rPr lang="en-US" altLang="zh-CN" sz="2400" dirty="0" err="1">
                          <a:effectLst/>
                          <a:latin typeface="微软雅黑" panose="020B0503020204020204" pitchFamily="34" charset="-122"/>
                          <a:ea typeface="微软雅黑" panose="020B0503020204020204" pitchFamily="34" charset="-122"/>
                        </a:rPr>
                        <a:t>min_samples_split</a:t>
                      </a:r>
                      <a:r>
                        <a:rPr lang="zh-CN" altLang="en-US" sz="2400" dirty="0">
                          <a:effectLst/>
                          <a:latin typeface="微软雅黑" panose="020B0503020204020204" pitchFamily="34" charset="-122"/>
                          <a:ea typeface="微软雅黑" panose="020B0503020204020204" pitchFamily="34" charset="-122"/>
                        </a:rPr>
                        <a:t>的样本</a:t>
                      </a:r>
                    </a:p>
                  </a:txBody>
                  <a:tcPr marL="0" marR="0" marT="7110" marB="7110" anchor="ctr"/>
                </a:tc>
              </a:tr>
            </a:tbl>
          </a:graphicData>
        </a:graphic>
      </p:graphicFrame>
    </p:spTree>
    <p:extLst>
      <p:ext uri="{BB962C8B-B14F-4D97-AF65-F5344CB8AC3E}">
        <p14:creationId xmlns:p14="http://schemas.microsoft.com/office/powerpoint/2010/main" val="564305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453650146"/>
              </p:ext>
            </p:extLst>
          </p:nvPr>
        </p:nvGraphicFramePr>
        <p:xfrm>
          <a:off x="612775" y="1467212"/>
          <a:ext cx="10943771" cy="5177520"/>
        </p:xfrm>
        <a:graphic>
          <a:graphicData uri="http://schemas.openxmlformats.org/drawingml/2006/table">
            <a:tbl>
              <a:tblPr>
                <a:tableStyleId>{5940675A-B579-460E-94D1-54222C63F5DA}</a:tableStyleId>
              </a:tblPr>
              <a:tblGrid>
                <a:gridCol w="2641600"/>
                <a:gridCol w="3570514"/>
                <a:gridCol w="4731657"/>
              </a:tblGrid>
              <a:tr h="65412">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7110" marB="711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取值</a:t>
                      </a:r>
                    </a:p>
                  </a:txBody>
                  <a:tcPr marL="0" marR="0" marT="7110" marB="7110" anchor="ctr"/>
                </a:tc>
              </a:tr>
              <a:tr h="167797">
                <a:tc>
                  <a:txBody>
                    <a:bodyPr/>
                    <a:lstStyle/>
                    <a:p>
                      <a:pPr algn="ctr" fontAlgn="ctr"/>
                      <a:r>
                        <a:rPr lang="en-US" sz="2400" dirty="0" err="1">
                          <a:effectLst/>
                          <a:latin typeface="微软雅黑" panose="020B0503020204020204" pitchFamily="34" charset="-122"/>
                          <a:ea typeface="微软雅黑" panose="020B0503020204020204" pitchFamily="34" charset="-122"/>
                        </a:rPr>
                        <a:t>min_samples_split</a:t>
                      </a:r>
                      <a:endParaRPr lang="en-US" sz="2400" dirty="0">
                        <a:effectLst/>
                        <a:latin typeface="微软雅黑" panose="020B0503020204020204" pitchFamily="34" charset="-122"/>
                        <a:ea typeface="微软雅黑" panose="020B0503020204020204" pitchFamily="34" charset="-122"/>
                      </a:endParaRP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分割内部节点所需要的最小样本数量</a:t>
                      </a:r>
                    </a:p>
                  </a:txBody>
                  <a:tcPr marL="0" marR="0" marT="7110" marB="7110" anchor="ctr"/>
                </a:tc>
                <a:tc>
                  <a:txBody>
                    <a:bodyPr/>
                    <a:lstStyle/>
                    <a:p>
                      <a:pPr fontAlgn="ctr"/>
                      <a:r>
                        <a:rPr lang="zh-CN" altLang="en-US" sz="2400">
                          <a:effectLst/>
                          <a:latin typeface="微软雅黑" panose="020B0503020204020204" pitchFamily="34" charset="-122"/>
                          <a:ea typeface="微软雅黑" panose="020B0503020204020204" pitchFamily="34" charset="-122"/>
                        </a:rPr>
                        <a:t>如果为整数，那么该值为最小样本数量；如果为浮点型，这是一个百分比</a:t>
                      </a:r>
                    </a:p>
                  </a:txBody>
                  <a:tcPr marL="0" marR="0" marT="7110" marB="7110" anchor="ctr"/>
                </a:tc>
              </a:tr>
              <a:tr h="167797">
                <a:tc>
                  <a:txBody>
                    <a:bodyPr/>
                    <a:lstStyle/>
                    <a:p>
                      <a:pPr algn="ctr" fontAlgn="ctr"/>
                      <a:r>
                        <a:rPr lang="en-US" sz="2400">
                          <a:effectLst/>
                          <a:latin typeface="微软雅黑" panose="020B0503020204020204" pitchFamily="34" charset="-122"/>
                          <a:ea typeface="微软雅黑" panose="020B0503020204020204" pitchFamily="34" charset="-122"/>
                        </a:rPr>
                        <a:t>min_samples_leaf</a:t>
                      </a:r>
                    </a:p>
                  </a:txBody>
                  <a:tcPr marL="0" marR="0" marT="7110" marB="711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叶子节点上的最小样本数量</a:t>
                      </a:r>
                    </a:p>
                  </a:txBody>
                  <a:tcPr marL="0" marR="0" marT="7110" marB="7110"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如果为整数，那么该值为最小样本数量；如果为浮点型，这是一个百分比</a:t>
                      </a:r>
                    </a:p>
                  </a:txBody>
                  <a:tcPr marL="0" marR="0" marT="7110" marB="7110" anchor="ctr"/>
                </a:tc>
              </a:tr>
              <a:tr h="167797">
                <a:tc>
                  <a:txBody>
                    <a:bodyPr/>
                    <a:lstStyle/>
                    <a:p>
                      <a:pPr algn="ctr" fontAlgn="ctr"/>
                      <a:r>
                        <a:rPr lang="en-US" sz="2400" dirty="0" err="1">
                          <a:effectLst/>
                          <a:latin typeface="微软雅黑" panose="020B0503020204020204" pitchFamily="34" charset="-122"/>
                          <a:ea typeface="微软雅黑" panose="020B0503020204020204" pitchFamily="34" charset="-122"/>
                        </a:rPr>
                        <a:t>min_weight_fraction_leaf</a:t>
                      </a:r>
                      <a:endParaRPr lang="en-US" sz="2400" dirty="0">
                        <a:effectLst/>
                        <a:latin typeface="微软雅黑" panose="020B0503020204020204" pitchFamily="34" charset="-122"/>
                        <a:ea typeface="微软雅黑" panose="020B0503020204020204" pitchFamily="34" charset="-122"/>
                      </a:endParaRP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叶子节点最小的样本权重和</a:t>
                      </a:r>
                    </a:p>
                  </a:txBody>
                  <a:tcPr marL="0" marR="0" marT="7110" marB="7110"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默认取</a:t>
                      </a:r>
                      <a:r>
                        <a:rPr lang="en-US" altLang="zh-CN" sz="2400" dirty="0">
                          <a:effectLst/>
                          <a:latin typeface="微软雅黑" panose="020B0503020204020204" pitchFamily="34" charset="-122"/>
                          <a:ea typeface="微软雅黑" panose="020B0503020204020204" pitchFamily="34" charset="-122"/>
                        </a:rPr>
                        <a:t>0</a:t>
                      </a:r>
                      <a:r>
                        <a:rPr lang="zh-CN" altLang="en-US" sz="2400" dirty="0">
                          <a:effectLst/>
                          <a:latin typeface="微软雅黑" panose="020B0503020204020204" pitchFamily="34" charset="-122"/>
                          <a:ea typeface="微软雅黑" panose="020B0503020204020204" pitchFamily="34" charset="-122"/>
                        </a:rPr>
                        <a:t>，即不考虑权重问题，如果小于该数值，该叶子节点会和兄弟节点一起被剪枝（即剔除该叶子节点和其兄弟节点，并停止分裂）。如果较多样本有缺失值或者样本的分布类别偏差很大，则需考虑样本权重</a:t>
                      </a:r>
                      <a:r>
                        <a:rPr lang="zh-CN" altLang="en-US" sz="2400" dirty="0" smtClean="0">
                          <a:effectLst/>
                          <a:latin typeface="微软雅黑" panose="020B0503020204020204" pitchFamily="34" charset="-122"/>
                          <a:ea typeface="微软雅黑" panose="020B0503020204020204" pitchFamily="34" charset="-122"/>
                        </a:rPr>
                        <a:t>问题</a:t>
                      </a:r>
                      <a:endParaRPr lang="zh-CN" altLang="en-US" sz="2400" dirty="0">
                        <a:effectLst/>
                        <a:latin typeface="微软雅黑" panose="020B0503020204020204" pitchFamily="34" charset="-122"/>
                        <a:ea typeface="微软雅黑" panose="020B0503020204020204" pitchFamily="34" charset="-122"/>
                      </a:endParaRPr>
                    </a:p>
                  </a:txBody>
                  <a:tcPr marL="0" marR="0" marT="7110" marB="7110" anchor="ctr"/>
                </a:tc>
              </a:tr>
            </a:tbl>
          </a:graphicData>
        </a:graphic>
      </p:graphicFrame>
    </p:spTree>
    <p:extLst>
      <p:ext uri="{BB962C8B-B14F-4D97-AF65-F5344CB8AC3E}">
        <p14:creationId xmlns:p14="http://schemas.microsoft.com/office/powerpoint/2010/main" val="1258370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8.1.1 </a:t>
            </a:r>
            <a:r>
              <a:rPr lang="zh-CN" altLang="en-US" sz="2400" b="1" dirty="0">
                <a:latin typeface="微软雅黑" panose="020B0503020204020204" pitchFamily="34" charset="-122"/>
                <a:ea typeface="微软雅黑" panose="020B0503020204020204" pitchFamily="34" charset="-122"/>
              </a:rPr>
              <a:t>集成模型</a:t>
            </a:r>
            <a:r>
              <a:rPr lang="zh-CN" altLang="en-US" sz="2400" b="1" dirty="0" smtClean="0">
                <a:latin typeface="微软雅黑" panose="020B0503020204020204" pitchFamily="34" charset="-122"/>
                <a:ea typeface="微软雅黑" panose="020B0503020204020204" pitchFamily="34" charset="-122"/>
              </a:rPr>
              <a:t>简介</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Boosting</a:t>
            </a:r>
            <a:r>
              <a:rPr lang="zh-CN" altLang="en-US" sz="2400" dirty="0" smtClean="0">
                <a:latin typeface="微软雅黑" panose="020B0503020204020204" pitchFamily="34" charset="-122"/>
                <a:ea typeface="微软雅黑" panose="020B0503020204020204" pitchFamily="34" charset="-122"/>
              </a:rPr>
              <a:t>算法</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“重视错误”</a:t>
            </a:r>
            <a:r>
              <a:rPr lang="zh-CN" altLang="en-US" sz="2400" dirty="0">
                <a:latin typeface="微软雅黑" panose="020B0503020204020204" pitchFamily="34" charset="-122"/>
                <a:ea typeface="微软雅黑" panose="020B0503020204020204" pitchFamily="34" charset="-122"/>
              </a:rPr>
              <a:t>，即在每一轮训练后改变训练数据的权值或概率分布，通过提高那些在前一轮被基础模型预测错误样例的权值，减小前一轮预测正确样例的权值，来使得分类器对误分的数据有较高的重视程度，从而提升模型的整体效果</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其原理如下所示：</a:t>
            </a:r>
          </a:p>
        </p:txBody>
      </p:sp>
      <p:pic>
        <p:nvPicPr>
          <p:cNvPr id="2050" name="Picture 2" descr="https://uploader.shimo.im/f/ybNSIkupMYEAngF8.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779" y="4811030"/>
            <a:ext cx="10152442" cy="1052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92244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40135588"/>
              </p:ext>
            </p:extLst>
          </p:nvPr>
        </p:nvGraphicFramePr>
        <p:xfrm>
          <a:off x="646682" y="1481727"/>
          <a:ext cx="10943771" cy="5177520"/>
        </p:xfrm>
        <a:graphic>
          <a:graphicData uri="http://schemas.openxmlformats.org/drawingml/2006/table">
            <a:tbl>
              <a:tblPr>
                <a:tableStyleId>{5940675A-B579-460E-94D1-54222C63F5DA}</a:tableStyleId>
              </a:tblPr>
              <a:tblGrid>
                <a:gridCol w="2641600"/>
                <a:gridCol w="3570514"/>
                <a:gridCol w="4731657"/>
              </a:tblGrid>
              <a:tr h="65412">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7110" marB="711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取值</a:t>
                      </a:r>
                    </a:p>
                  </a:txBody>
                  <a:tcPr marL="0" marR="0" marT="7110" marB="7110" anchor="ctr"/>
                </a:tc>
              </a:tr>
              <a:tr h="474950">
                <a:tc>
                  <a:txBody>
                    <a:bodyPr/>
                    <a:lstStyle/>
                    <a:p>
                      <a:pPr algn="ctr" fontAlgn="ctr"/>
                      <a:r>
                        <a:rPr lang="en-US" sz="2400" dirty="0" err="1">
                          <a:effectLst/>
                          <a:latin typeface="微软雅黑" panose="020B0503020204020204" pitchFamily="34" charset="-122"/>
                          <a:ea typeface="微软雅黑" panose="020B0503020204020204" pitchFamily="34" charset="-122"/>
                        </a:rPr>
                        <a:t>max_features</a:t>
                      </a:r>
                      <a:endParaRPr lang="en-US" sz="2400" dirty="0">
                        <a:effectLst/>
                        <a:latin typeface="微软雅黑" panose="020B0503020204020204" pitchFamily="34" charset="-122"/>
                        <a:ea typeface="微软雅黑" panose="020B0503020204020204" pitchFamily="34" charset="-122"/>
                      </a:endParaRP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寻找最佳切割时要考虑的特征数量</a:t>
                      </a:r>
                    </a:p>
                  </a:txBody>
                  <a:tcPr marL="0" marR="0" marT="7110" marB="7110" anchor="ctr"/>
                </a:tc>
                <a:tc>
                  <a:txBody>
                    <a:bodyPr/>
                    <a:lstStyle/>
                    <a:p>
                      <a:pPr fontAlgn="ctr"/>
                      <a:r>
                        <a:rPr lang="en-US"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a:t>
                      </a:r>
                      <a:r>
                        <a:rPr lang="en-US"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a:t>
                      </a:r>
                      <a:r>
                        <a:rPr lang="en-US" sz="2400">
                          <a:effectLst/>
                          <a:latin typeface="微软雅黑" panose="020B0503020204020204" pitchFamily="34" charset="-122"/>
                          <a:ea typeface="微软雅黑" panose="020B0503020204020204" pitchFamily="34" charset="-122"/>
                        </a:rPr>
                        <a:t>string</a:t>
                      </a:r>
                      <a:r>
                        <a:rPr lang="zh-CN" altLang="en-US" sz="2400">
                          <a:effectLst/>
                          <a:latin typeface="微软雅黑" panose="020B0503020204020204" pitchFamily="34" charset="-122"/>
                          <a:ea typeface="微软雅黑" panose="020B0503020204020204" pitchFamily="34" charset="-122"/>
                        </a:rPr>
                        <a:t>型或者</a:t>
                      </a:r>
                      <a:r>
                        <a:rPr lang="en-US"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如果为</a:t>
                      </a:r>
                      <a:r>
                        <a:rPr lang="en-US" sz="2400">
                          <a:effectLst/>
                          <a:latin typeface="微软雅黑" panose="020B0503020204020204" pitchFamily="34" charset="-122"/>
                          <a:ea typeface="微软雅黑" panose="020B0503020204020204" pitchFamily="34" charset="-122"/>
                        </a:rPr>
                        <a:t>int</a:t>
                      </a:r>
                      <a:r>
                        <a:rPr lang="zh-CN" altLang="en-US" sz="2400">
                          <a:effectLst/>
                          <a:latin typeface="微软雅黑" panose="020B0503020204020204" pitchFamily="34" charset="-122"/>
                          <a:ea typeface="微软雅黑" panose="020B0503020204020204" pitchFamily="34" charset="-122"/>
                        </a:rPr>
                        <a:t>型，代表要考虑的特征数量；如果为</a:t>
                      </a:r>
                      <a:r>
                        <a:rPr lang="en-US"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型，即百分比；如果为</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auto'，</a:t>
                      </a:r>
                      <a:r>
                        <a:rPr lang="zh-CN" altLang="en-US" sz="2400">
                          <a:effectLst/>
                          <a:latin typeface="微软雅黑" panose="020B0503020204020204" pitchFamily="34" charset="-122"/>
                          <a:ea typeface="微软雅黑" panose="020B0503020204020204" pitchFamily="34" charset="-122"/>
                        </a:rPr>
                        <a:t>代表</a:t>
                      </a:r>
                      <a:r>
                        <a:rPr lang="en-US" sz="2400">
                          <a:effectLst/>
                          <a:latin typeface="微软雅黑" panose="020B0503020204020204" pitchFamily="34" charset="-122"/>
                          <a:ea typeface="微软雅黑" panose="020B0503020204020204" pitchFamily="34" charset="-122"/>
                        </a:rPr>
                        <a:t>sqrt(n_features)；</a:t>
                      </a:r>
                      <a:r>
                        <a:rPr lang="zh-CN" altLang="en-US" sz="2400">
                          <a:effectLst/>
                          <a:latin typeface="微软雅黑" panose="020B0503020204020204" pitchFamily="34" charset="-122"/>
                          <a:ea typeface="微软雅黑" panose="020B0503020204020204" pitchFamily="34" charset="-122"/>
                        </a:rPr>
                        <a:t>如果为</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sqrt'，</a:t>
                      </a:r>
                      <a:r>
                        <a:rPr lang="zh-CN" altLang="en-US" sz="2400">
                          <a:effectLst/>
                          <a:latin typeface="微软雅黑" panose="020B0503020204020204" pitchFamily="34" charset="-122"/>
                          <a:ea typeface="微软雅黑" panose="020B0503020204020204" pitchFamily="34" charset="-122"/>
                        </a:rPr>
                        <a:t>和</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auto'</a:t>
                      </a:r>
                      <a:r>
                        <a:rPr lang="zh-CN" altLang="en-US" sz="2400">
                          <a:effectLst/>
                          <a:latin typeface="微软雅黑" panose="020B0503020204020204" pitchFamily="34" charset="-122"/>
                          <a:ea typeface="微软雅黑" panose="020B0503020204020204" pitchFamily="34" charset="-122"/>
                        </a:rPr>
                        <a:t>一样；如果为</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log2'，</a:t>
                      </a:r>
                      <a:r>
                        <a:rPr lang="zh-CN" altLang="en-US" sz="2400">
                          <a:effectLst/>
                          <a:latin typeface="微软雅黑" panose="020B0503020204020204" pitchFamily="34" charset="-122"/>
                          <a:ea typeface="微软雅黑" panose="020B0503020204020204" pitchFamily="34" charset="-122"/>
                        </a:rPr>
                        <a:t>代表</a:t>
                      </a:r>
                      <a:r>
                        <a:rPr lang="en-US" sz="2400">
                          <a:effectLst/>
                          <a:latin typeface="微软雅黑" panose="020B0503020204020204" pitchFamily="34" charset="-122"/>
                          <a:ea typeface="微软雅黑" panose="020B0503020204020204" pitchFamily="34" charset="-122"/>
                        </a:rPr>
                        <a:t>log2(n_features)；</a:t>
                      </a:r>
                      <a:r>
                        <a:rPr lang="zh-CN" altLang="en-US" sz="2400">
                          <a:effectLst/>
                          <a:latin typeface="微软雅黑" panose="020B0503020204020204" pitchFamily="34" charset="-122"/>
                          <a:ea typeface="微软雅黑" panose="020B0503020204020204" pitchFamily="34" charset="-122"/>
                        </a:rPr>
                        <a:t>如果为</a:t>
                      </a:r>
                      <a:r>
                        <a:rPr lang="en-US"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代表</a:t>
                      </a:r>
                      <a:r>
                        <a:rPr lang="en-US" sz="2400">
                          <a:effectLst/>
                          <a:latin typeface="微软雅黑" panose="020B0503020204020204" pitchFamily="34" charset="-122"/>
                          <a:ea typeface="微软雅黑" panose="020B0503020204020204" pitchFamily="34" charset="-122"/>
                        </a:rPr>
                        <a:t>n_features；</a:t>
                      </a:r>
                      <a:r>
                        <a:rPr lang="zh-CN" altLang="en-US" sz="2400">
                          <a:effectLst/>
                          <a:latin typeface="微软雅黑" panose="020B0503020204020204" pitchFamily="34" charset="-122"/>
                          <a:ea typeface="微软雅黑" panose="020B0503020204020204" pitchFamily="34" charset="-122"/>
                        </a:rPr>
                        <a:t>默认取</a:t>
                      </a:r>
                      <a:r>
                        <a:rPr lang="en-US" altLang="zh-CN" sz="2400">
                          <a:effectLst/>
                          <a:latin typeface="微软雅黑" panose="020B0503020204020204" pitchFamily="34" charset="-122"/>
                          <a:ea typeface="微软雅黑" panose="020B0503020204020204" pitchFamily="34" charset="-122"/>
                        </a:rPr>
                        <a:t>'</a:t>
                      </a:r>
                      <a:r>
                        <a:rPr lang="en-US" sz="2400">
                          <a:effectLst/>
                          <a:latin typeface="微软雅黑" panose="020B0503020204020204" pitchFamily="34" charset="-122"/>
                          <a:ea typeface="微软雅黑" panose="020B0503020204020204" pitchFamily="34" charset="-122"/>
                        </a:rPr>
                        <a:t>auto'</a:t>
                      </a:r>
                    </a:p>
                  </a:txBody>
                  <a:tcPr marL="0" marR="0" marT="7110" marB="7110" anchor="ctr"/>
                </a:tc>
              </a:tr>
              <a:tr h="116604">
                <a:tc>
                  <a:txBody>
                    <a:bodyPr/>
                    <a:lstStyle/>
                    <a:p>
                      <a:pPr algn="ctr" fontAlgn="ctr"/>
                      <a:r>
                        <a:rPr lang="en-US" sz="2400">
                          <a:effectLst/>
                          <a:latin typeface="微软雅黑" panose="020B0503020204020204" pitchFamily="34" charset="-122"/>
                          <a:ea typeface="微软雅黑" panose="020B0503020204020204" pitchFamily="34" charset="-122"/>
                        </a:rPr>
                        <a:t>max_leaf_nodes</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最大叶子节点数</a:t>
                      </a:r>
                    </a:p>
                  </a:txBody>
                  <a:tcPr marL="0" marR="0" marT="7110" marB="7110" anchor="ctr"/>
                </a:tc>
                <a:tc>
                  <a:txBody>
                    <a:bodyPr/>
                    <a:lstStyle/>
                    <a:p>
                      <a:pPr fontAlgn="ctr"/>
                      <a:r>
                        <a:rPr lang="zh-CN" altLang="en-US" sz="2400">
                          <a:effectLst/>
                          <a:latin typeface="微软雅黑" panose="020B0503020204020204" pitchFamily="34" charset="-122"/>
                          <a:ea typeface="微软雅黑" panose="020B0503020204020204" pitchFamily="34" charset="-122"/>
                        </a:rPr>
                        <a:t>整数或者</a:t>
                      </a:r>
                      <a:r>
                        <a:rPr lang="en-US" altLang="zh-CN"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默认为</a:t>
                      </a:r>
                      <a:r>
                        <a:rPr lang="en-US" altLang="zh-CN"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如果为</a:t>
                      </a:r>
                      <a:r>
                        <a:rPr lang="en-US" altLang="zh-CN" sz="2400">
                          <a:effectLst/>
                          <a:latin typeface="微软雅黑" panose="020B0503020204020204" pitchFamily="34" charset="-122"/>
                          <a:ea typeface="微软雅黑" panose="020B0503020204020204" pitchFamily="34" charset="-122"/>
                        </a:rPr>
                        <a:t>None</a:t>
                      </a:r>
                      <a:r>
                        <a:rPr lang="zh-CN" altLang="en-US" sz="2400">
                          <a:effectLst/>
                          <a:latin typeface="微软雅黑" panose="020B0503020204020204" pitchFamily="34" charset="-122"/>
                          <a:ea typeface="微软雅黑" panose="020B0503020204020204" pitchFamily="34" charset="-122"/>
                        </a:rPr>
                        <a:t>，不限制叶子结点的数量</a:t>
                      </a:r>
                    </a:p>
                  </a:txBody>
                  <a:tcPr marL="0" marR="0" marT="7110" marB="7110" anchor="ctr"/>
                </a:tc>
              </a:tr>
              <a:tr h="167797">
                <a:tc>
                  <a:txBody>
                    <a:bodyPr/>
                    <a:lstStyle/>
                    <a:p>
                      <a:pPr algn="ctr" fontAlgn="ctr"/>
                      <a:r>
                        <a:rPr lang="en-US" sz="2400">
                          <a:effectLst/>
                          <a:latin typeface="微软雅黑" panose="020B0503020204020204" pitchFamily="34" charset="-122"/>
                          <a:ea typeface="微软雅黑" panose="020B0503020204020204" pitchFamily="34" charset="-122"/>
                        </a:rPr>
                        <a:t>min_impurity_decrease</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分裂节点阈值</a:t>
                      </a:r>
                    </a:p>
                  </a:txBody>
                  <a:tcPr marL="0" marR="0" marT="7110" marB="7110" anchor="ctr"/>
                </a:tc>
                <a:tc>
                  <a:txBody>
                    <a:bodyPr/>
                    <a:lstStyle/>
                    <a:p>
                      <a:pPr fontAlgn="ctr"/>
                      <a:r>
                        <a:rPr lang="zh-CN" altLang="en-US" sz="2400" dirty="0">
                          <a:effectLst/>
                          <a:latin typeface="微软雅黑" panose="020B0503020204020204" pitchFamily="34" charset="-122"/>
                          <a:ea typeface="微软雅黑" panose="020B0503020204020204" pitchFamily="34" charset="-122"/>
                        </a:rPr>
                        <a:t>如果节点的分裂导致不纯度的下降大于或等于该参数，则分裂该节点，浮点型，默认为</a:t>
                      </a:r>
                      <a:r>
                        <a:rPr lang="en-US" altLang="zh-CN" sz="2400" dirty="0" smtClean="0">
                          <a:effectLst/>
                          <a:latin typeface="微软雅黑" panose="020B0503020204020204" pitchFamily="34" charset="-122"/>
                          <a:ea typeface="微软雅黑" panose="020B0503020204020204" pitchFamily="34" charset="-122"/>
                        </a:rPr>
                        <a:t>0</a:t>
                      </a:r>
                      <a:endParaRPr lang="en-US" altLang="zh-CN" sz="2400" dirty="0">
                        <a:effectLst/>
                        <a:latin typeface="微软雅黑" panose="020B0503020204020204" pitchFamily="34" charset="-122"/>
                        <a:ea typeface="微软雅黑" panose="020B0503020204020204" pitchFamily="34" charset="-122"/>
                      </a:endParaRPr>
                    </a:p>
                  </a:txBody>
                  <a:tcPr marL="0" marR="0" marT="7110" marB="7110" anchor="ctr"/>
                </a:tc>
              </a:tr>
            </a:tbl>
          </a:graphicData>
        </a:graphic>
      </p:graphicFrame>
    </p:spTree>
    <p:extLst>
      <p:ext uri="{BB962C8B-B14F-4D97-AF65-F5344CB8AC3E}">
        <p14:creationId xmlns:p14="http://schemas.microsoft.com/office/powerpoint/2010/main" val="234817192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478085078"/>
              </p:ext>
            </p:extLst>
          </p:nvPr>
        </p:nvGraphicFramePr>
        <p:xfrm>
          <a:off x="530961" y="1300500"/>
          <a:ext cx="11130079" cy="5557500"/>
        </p:xfrm>
        <a:graphic>
          <a:graphicData uri="http://schemas.openxmlformats.org/drawingml/2006/table">
            <a:tbl>
              <a:tblPr>
                <a:tableStyleId>{5940675A-B579-460E-94D1-54222C63F5DA}</a:tableStyleId>
              </a:tblPr>
              <a:tblGrid>
                <a:gridCol w="2686571"/>
                <a:gridCol w="3631299"/>
                <a:gridCol w="4812209"/>
              </a:tblGrid>
              <a:tr h="65412">
                <a:tc>
                  <a:txBody>
                    <a:bodyPr/>
                    <a:lstStyle/>
                    <a:p>
                      <a:pPr algn="ctr" fontAlgn="ctr"/>
                      <a:r>
                        <a:rPr lang="zh-CN" altLang="en-US" sz="2400" dirty="0">
                          <a:effectLst/>
                          <a:latin typeface="微软雅黑" panose="020B0503020204020204" pitchFamily="34" charset="-122"/>
                          <a:ea typeface="微软雅黑" panose="020B0503020204020204" pitchFamily="34" charset="-122"/>
                        </a:rPr>
                        <a:t>参数</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意义</a:t>
                      </a:r>
                    </a:p>
                  </a:txBody>
                  <a:tcPr marL="0" marR="0" marT="7110" marB="711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取值</a:t>
                      </a:r>
                    </a:p>
                  </a:txBody>
                  <a:tcPr marL="0" marR="0" marT="7110" marB="7110" anchor="ctr"/>
                </a:tc>
              </a:tr>
              <a:tr h="167797">
                <a:tc>
                  <a:txBody>
                    <a:bodyPr/>
                    <a:lstStyle/>
                    <a:p>
                      <a:pPr algn="ctr" fontAlgn="ctr"/>
                      <a:r>
                        <a:rPr lang="en-US" sz="2400" dirty="0" err="1">
                          <a:effectLst/>
                          <a:latin typeface="微软雅黑" panose="020B0503020204020204" pitchFamily="34" charset="-122"/>
                          <a:ea typeface="微软雅黑" panose="020B0503020204020204" pitchFamily="34" charset="-122"/>
                        </a:rPr>
                        <a:t>min_impurity_split</a:t>
                      </a:r>
                      <a:endParaRPr lang="en-US" sz="2400" dirty="0">
                        <a:effectLst/>
                        <a:latin typeface="微软雅黑" panose="020B0503020204020204" pitchFamily="34" charset="-122"/>
                        <a:ea typeface="微软雅黑" panose="020B0503020204020204" pitchFamily="34" charset="-122"/>
                      </a:endParaRP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停止树生长的阈值</a:t>
                      </a:r>
                    </a:p>
                  </a:txBody>
                  <a:tcPr marL="0" marR="0" marT="7110" marB="7110" anchor="ctr"/>
                </a:tc>
                <a:tc>
                  <a:txBody>
                    <a:bodyPr/>
                    <a:lstStyle/>
                    <a:p>
                      <a:pPr fontAlgn="ctr"/>
                      <a:r>
                        <a:rPr lang="zh-CN" altLang="en-US" sz="2400">
                          <a:effectLst/>
                          <a:latin typeface="微软雅黑" panose="020B0503020204020204" pitchFamily="34" charset="-122"/>
                          <a:ea typeface="微软雅黑" panose="020B0503020204020204" pitchFamily="34" charset="-122"/>
                        </a:rPr>
                        <a:t>如果节点的不纯度高于阈值，就进行分裂，否则就是叶子节点；取值为</a:t>
                      </a:r>
                      <a:r>
                        <a:rPr lang="en-US" altLang="zh-CN" sz="2400">
                          <a:effectLst/>
                          <a:latin typeface="微软雅黑" panose="020B0503020204020204" pitchFamily="34" charset="-122"/>
                          <a:ea typeface="微软雅黑" panose="020B0503020204020204" pitchFamily="34" charset="-122"/>
                        </a:rPr>
                        <a:t>float</a:t>
                      </a:r>
                      <a:r>
                        <a:rPr lang="zh-CN" altLang="en-US" sz="2400">
                          <a:effectLst/>
                          <a:latin typeface="微软雅黑" panose="020B0503020204020204" pitchFamily="34" charset="-122"/>
                          <a:ea typeface="微软雅黑" panose="020B0503020204020204" pitchFamily="34" charset="-122"/>
                        </a:rPr>
                        <a:t>型，默认为</a:t>
                      </a:r>
                      <a:r>
                        <a:rPr lang="en-US" altLang="zh-CN" sz="2400">
                          <a:effectLst/>
                          <a:latin typeface="微软雅黑" panose="020B0503020204020204" pitchFamily="34" charset="-122"/>
                          <a:ea typeface="微软雅黑" panose="020B0503020204020204" pitchFamily="34" charset="-122"/>
                        </a:rPr>
                        <a:t>1e-7</a:t>
                      </a:r>
                    </a:p>
                  </a:txBody>
                  <a:tcPr marL="0" marR="0" marT="7110" marB="7110" anchor="ctr"/>
                </a:tc>
              </a:tr>
              <a:tr h="167797">
                <a:tc>
                  <a:txBody>
                    <a:bodyPr/>
                    <a:lstStyle/>
                    <a:p>
                      <a:pPr algn="ctr" fontAlgn="ctr"/>
                      <a:r>
                        <a:rPr lang="en-US" sz="2400">
                          <a:effectLst/>
                          <a:latin typeface="微软雅黑" panose="020B0503020204020204" pitchFamily="34" charset="-122"/>
                          <a:ea typeface="微软雅黑" panose="020B0503020204020204" pitchFamily="34" charset="-122"/>
                        </a:rPr>
                        <a:t>bootstrap</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是否有放回地采样</a:t>
                      </a:r>
                    </a:p>
                  </a:txBody>
                  <a:tcPr marL="0" marR="0" marT="7110" marB="7110"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True</a:t>
                      </a:r>
                      <a:r>
                        <a:rPr lang="zh-CN" altLang="en-US" sz="2400">
                          <a:effectLst/>
                          <a:latin typeface="微软雅黑" panose="020B0503020204020204" pitchFamily="34" charset="-122"/>
                          <a:ea typeface="微软雅黑" panose="020B0503020204020204" pitchFamily="34" charset="-122"/>
                        </a:rPr>
                        <a:t>代表有放回地采样，取值为</a:t>
                      </a:r>
                      <a:r>
                        <a:rPr lang="en-US" altLang="zh-CN" sz="2400">
                          <a:effectLst/>
                          <a:latin typeface="微软雅黑" panose="020B0503020204020204" pitchFamily="34" charset="-122"/>
                          <a:ea typeface="微软雅黑" panose="020B0503020204020204" pitchFamily="34" charset="-122"/>
                        </a:rPr>
                        <a:t>False</a:t>
                      </a:r>
                      <a:r>
                        <a:rPr lang="zh-CN" altLang="en-US" sz="2400">
                          <a:effectLst/>
                          <a:latin typeface="微软雅黑" panose="020B0503020204020204" pitchFamily="34" charset="-122"/>
                          <a:ea typeface="微软雅黑" panose="020B0503020204020204" pitchFamily="34" charset="-122"/>
                        </a:rPr>
                        <a:t>代表建立每棵决策树时采取所有的数据；默认取</a:t>
                      </a:r>
                      <a:r>
                        <a:rPr lang="en-US" altLang="zh-CN" sz="2400">
                          <a:effectLst/>
                          <a:latin typeface="微软雅黑" panose="020B0503020204020204" pitchFamily="34" charset="-122"/>
                          <a:ea typeface="微软雅黑" panose="020B0503020204020204" pitchFamily="34" charset="-122"/>
                        </a:rPr>
                        <a:t>True</a:t>
                      </a:r>
                    </a:p>
                  </a:txBody>
                  <a:tcPr marL="0" marR="0" marT="7110" marB="7110" anchor="ctr"/>
                </a:tc>
              </a:tr>
              <a:tr h="218989">
                <a:tc>
                  <a:txBody>
                    <a:bodyPr/>
                    <a:lstStyle/>
                    <a:p>
                      <a:pPr algn="ctr" fontAlgn="ctr"/>
                      <a:r>
                        <a:rPr lang="en-US" sz="2400">
                          <a:effectLst/>
                          <a:latin typeface="微软雅黑" panose="020B0503020204020204" pitchFamily="34" charset="-122"/>
                          <a:ea typeface="微软雅黑" panose="020B0503020204020204" pitchFamily="34" charset="-122"/>
                        </a:rPr>
                        <a:t>oob_score</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是否使用带外样本来估计泛化精度</a:t>
                      </a:r>
                    </a:p>
                  </a:txBody>
                  <a:tcPr marL="0" marR="0" marT="7110" marB="7110" anchor="ctr"/>
                </a:tc>
                <a:tc>
                  <a:txBody>
                    <a:bodyPr/>
                    <a:lstStyle/>
                    <a:p>
                      <a:pPr fontAlgn="ctr"/>
                      <a:r>
                        <a:rPr lang="zh-CN" altLang="en-US" sz="2400">
                          <a:effectLst/>
                          <a:latin typeface="微软雅黑" panose="020B0503020204020204" pitchFamily="34" charset="-122"/>
                          <a:ea typeface="微软雅黑" panose="020B0503020204020204" pitchFamily="34" charset="-122"/>
                        </a:rPr>
                        <a:t>取值为</a:t>
                      </a:r>
                      <a:r>
                        <a:rPr lang="en-US" altLang="zh-CN" sz="2400">
                          <a:effectLst/>
                          <a:latin typeface="微软雅黑" panose="020B0503020204020204" pitchFamily="34" charset="-122"/>
                          <a:ea typeface="微软雅黑" panose="020B0503020204020204" pitchFamily="34" charset="-122"/>
                        </a:rPr>
                        <a:t>True</a:t>
                      </a:r>
                      <a:r>
                        <a:rPr lang="zh-CN" altLang="en-US" sz="2400">
                          <a:effectLst/>
                          <a:latin typeface="微软雅黑" panose="020B0503020204020204" pitchFamily="34" charset="-122"/>
                          <a:ea typeface="微软雅黑" panose="020B0503020204020204" pitchFamily="34" charset="-122"/>
                        </a:rPr>
                        <a:t>则代表选用带外样本（即</a:t>
                      </a:r>
                      <a:r>
                        <a:rPr lang="en-US" altLang="zh-CN" sz="2400">
                          <a:effectLst/>
                          <a:latin typeface="微软雅黑" panose="020B0503020204020204" pitchFamily="34" charset="-122"/>
                          <a:ea typeface="微软雅黑" panose="020B0503020204020204" pitchFamily="34" charset="-122"/>
                        </a:rPr>
                        <a:t>bootstrap</a:t>
                      </a:r>
                      <a:r>
                        <a:rPr lang="zh-CN" altLang="en-US" sz="2400">
                          <a:effectLst/>
                          <a:latin typeface="微软雅黑" panose="020B0503020204020204" pitchFamily="34" charset="-122"/>
                          <a:ea typeface="微软雅黑" panose="020B0503020204020204" pitchFamily="34" charset="-122"/>
                        </a:rPr>
                        <a:t>采样后剩下的样本）作为验证集，对训练结果进行验证，默认取</a:t>
                      </a:r>
                      <a:r>
                        <a:rPr lang="en-US" altLang="zh-CN" sz="2400">
                          <a:effectLst/>
                          <a:latin typeface="微软雅黑" panose="020B0503020204020204" pitchFamily="34" charset="-122"/>
                          <a:ea typeface="微软雅黑" panose="020B0503020204020204" pitchFamily="34" charset="-122"/>
                        </a:rPr>
                        <a:t>False</a:t>
                      </a:r>
                    </a:p>
                  </a:txBody>
                  <a:tcPr marL="0" marR="0" marT="7110" marB="7110" anchor="ctr"/>
                </a:tc>
              </a:tr>
              <a:tr h="218989">
                <a:tc>
                  <a:txBody>
                    <a:bodyPr/>
                    <a:lstStyle/>
                    <a:p>
                      <a:pPr algn="ctr" fontAlgn="ctr"/>
                      <a:r>
                        <a:rPr lang="en-US" sz="2400">
                          <a:effectLst/>
                          <a:latin typeface="微软雅黑" panose="020B0503020204020204" pitchFamily="34" charset="-122"/>
                          <a:ea typeface="微软雅黑" panose="020B0503020204020204" pitchFamily="34" charset="-122"/>
                        </a:rPr>
                        <a:t>n_jobs</a:t>
                      </a:r>
                    </a:p>
                  </a:txBody>
                  <a:tcPr marL="0" marR="0" marT="7110" marB="711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并行性</a:t>
                      </a:r>
                    </a:p>
                  </a:txBody>
                  <a:tcPr marL="0" marR="0" marT="7110" marB="7110" anchor="ctr"/>
                </a:tc>
                <a:tc>
                  <a:txBody>
                    <a:bodyPr/>
                    <a:lstStyle/>
                    <a:p>
                      <a:pPr fontAlgn="ctr"/>
                      <a:r>
                        <a:rPr lang="en-US" altLang="zh-CN" sz="2400" dirty="0">
                          <a:effectLst/>
                          <a:latin typeface="微软雅黑" panose="020B0503020204020204" pitchFamily="34" charset="-122"/>
                          <a:ea typeface="微软雅黑" panose="020B0503020204020204" pitchFamily="34" charset="-122"/>
                        </a:rPr>
                        <a:t>None</a:t>
                      </a:r>
                      <a:r>
                        <a:rPr lang="zh-CN" altLang="en-US" sz="2400" dirty="0">
                          <a:effectLst/>
                          <a:latin typeface="微软雅黑" panose="020B0503020204020204" pitchFamily="34" charset="-122"/>
                          <a:ea typeface="微软雅黑" panose="020B0503020204020204" pitchFamily="34" charset="-122"/>
                        </a:rPr>
                        <a:t>值或</a:t>
                      </a:r>
                      <a:r>
                        <a:rPr lang="en-US" altLang="zh-CN" sz="2400" dirty="0" err="1">
                          <a:effectLst/>
                          <a:latin typeface="微软雅黑" panose="020B0503020204020204" pitchFamily="34" charset="-122"/>
                          <a:ea typeface="微软雅黑" panose="020B0503020204020204" pitchFamily="34" charset="-122"/>
                        </a:rPr>
                        <a:t>int</a:t>
                      </a:r>
                      <a:r>
                        <a:rPr lang="zh-CN" altLang="en-US" sz="2400" dirty="0">
                          <a:effectLst/>
                          <a:latin typeface="微软雅黑" panose="020B0503020204020204" pitchFamily="34" charset="-122"/>
                          <a:ea typeface="微软雅黑" panose="020B0503020204020204" pitchFamily="34" charset="-122"/>
                        </a:rPr>
                        <a:t>整数，指定并行性，默认值为</a:t>
                      </a:r>
                      <a:r>
                        <a:rPr lang="en-US" altLang="zh-CN" sz="2400" dirty="0">
                          <a:effectLst/>
                          <a:latin typeface="微软雅黑" panose="020B0503020204020204" pitchFamily="34" charset="-122"/>
                          <a:ea typeface="微软雅黑" panose="020B0503020204020204" pitchFamily="34" charset="-122"/>
                        </a:rPr>
                        <a:t>None</a:t>
                      </a:r>
                      <a:r>
                        <a:rPr lang="zh-CN" altLang="en-US" sz="2400" dirty="0">
                          <a:effectLst/>
                          <a:latin typeface="微软雅黑" panose="020B0503020204020204" pitchFamily="34" charset="-122"/>
                          <a:ea typeface="微软雅黑" panose="020B0503020204020204" pitchFamily="34" charset="-122"/>
                        </a:rPr>
                        <a:t>或者数字</a:t>
                      </a: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，如果设置成</a:t>
                      </a: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，则表示将任务派发到所有</a:t>
                      </a:r>
                      <a:r>
                        <a:rPr lang="en-US" altLang="zh-CN" sz="2400" dirty="0">
                          <a:effectLst/>
                          <a:latin typeface="微软雅黑" panose="020B0503020204020204" pitchFamily="34" charset="-122"/>
                          <a:ea typeface="微软雅黑" panose="020B0503020204020204" pitchFamily="34" charset="-122"/>
                        </a:rPr>
                        <a:t>CPU</a:t>
                      </a:r>
                      <a:r>
                        <a:rPr lang="zh-CN" altLang="en-US" sz="2400" dirty="0">
                          <a:effectLst/>
                          <a:latin typeface="微软雅黑" panose="020B0503020204020204" pitchFamily="34" charset="-122"/>
                          <a:ea typeface="微软雅黑" panose="020B0503020204020204" pitchFamily="34" charset="-122"/>
                        </a:rPr>
                        <a:t>上</a:t>
                      </a:r>
                    </a:p>
                  </a:txBody>
                  <a:tcPr marL="0" marR="0" marT="7110" marB="7110" anchor="ctr"/>
                </a:tc>
              </a:tr>
            </a:tbl>
          </a:graphicData>
        </a:graphic>
      </p:graphicFrame>
    </p:spTree>
    <p:extLst>
      <p:ext uri="{BB962C8B-B14F-4D97-AF65-F5344CB8AC3E}">
        <p14:creationId xmlns:p14="http://schemas.microsoft.com/office/powerpoint/2010/main" val="241377363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678144" y="1608038"/>
                <a:ext cx="10835711" cy="447949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8.3.3 </a:t>
                </a:r>
                <a:r>
                  <a:rPr lang="zh-CN" altLang="en-US" sz="2400" b="1" dirty="0" smtClean="0">
                    <a:latin typeface="微软雅黑" panose="020B0503020204020204" pitchFamily="34" charset="-122"/>
                    <a:ea typeface="微软雅黑" panose="020B0503020204020204" pitchFamily="34" charset="-122"/>
                  </a:rPr>
                  <a:t>收益</a:t>
                </a:r>
                <a:r>
                  <a:rPr lang="zh-CN" altLang="en-US" sz="2400" b="1" dirty="0">
                    <a:latin typeface="微软雅黑" panose="020B0503020204020204" pitchFamily="34" charset="-122"/>
                    <a:ea typeface="微软雅黑" panose="020B0503020204020204" pitchFamily="34" charset="-122"/>
                  </a:rPr>
                  <a:t>回测曲线</a:t>
                </a:r>
                <a:r>
                  <a:rPr lang="zh-CN" altLang="en-US" sz="2400" b="1" dirty="0" smtClean="0">
                    <a:latin typeface="微软雅黑" panose="020B0503020204020204" pitchFamily="34" charset="-122"/>
                    <a:ea typeface="微软雅黑" panose="020B0503020204020204" pitchFamily="34" charset="-122"/>
                  </a:rPr>
                  <a:t>绘制</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我们已经评估了模型的预测准确度，不过在实际应用中，我们更关心它的收益回测曲线，也就是看根据我们搭建的模型，最终获得结果是否比不利用模型获得的结果更好</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计算通过预测后一只股票的价格变化与原数据的价格变化，采用如下代码获取预测值，这里再次强调，这里是根据当天股价预测第二天的股价涨跌情况</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计算</a:t>
                </a:r>
                <a:r>
                  <a:rPr lang="zh-CN" altLang="en-US" sz="2400" dirty="0">
                    <a:latin typeface="微软雅黑" panose="020B0503020204020204" pitchFamily="34" charset="-122"/>
                    <a:ea typeface="微软雅黑" panose="020B0503020204020204" pitchFamily="34" charset="-122"/>
                  </a:rPr>
                  <a:t>每天的股票价格变化率，用当天收盘价与前一天收盘价的差价比上前一天的收盘价。例如，</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号收盘价</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元，</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号收盘价</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元，则</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号的变化率</a:t>
                </a:r>
                <a:r>
                  <a:rPr lang="zh-CN" altLang="en-US" sz="2400" dirty="0" smtClean="0">
                    <a:latin typeface="微软雅黑" panose="020B0503020204020204" pitchFamily="34" charset="-122"/>
                    <a:ea typeface="微软雅黑" panose="020B0503020204020204" pitchFamily="34" charset="-122"/>
                  </a:rPr>
                  <a:t>为：</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f>
                        <m:fPr>
                          <m:ctrlPr>
                            <a:rPr lang="en-US" altLang="zh-CN" sz="2400" i="1" dirty="0">
                              <a:latin typeface="Cambria Math"/>
                            </a:rPr>
                          </m:ctrlPr>
                        </m:fPr>
                        <m:num>
                          <m:r>
                            <a:rPr lang="en-US" altLang="zh-CN" sz="2400" i="1" dirty="0">
                              <a:latin typeface="Cambria Math"/>
                            </a:rPr>
                            <m:t>1.2−1.0</m:t>
                          </m:r>
                        </m:num>
                        <m:den>
                          <m:r>
                            <a:rPr lang="en-US" altLang="zh-CN" sz="2400" b="0" i="1" dirty="0" smtClean="0">
                              <a:latin typeface="Cambria Math"/>
                            </a:rPr>
                            <m:t>1.0</m:t>
                          </m:r>
                        </m:den>
                      </m:f>
                      <m:r>
                        <a:rPr lang="en-US" altLang="zh-CN" sz="2400" i="1" dirty="0">
                          <a:latin typeface="Cambria Math"/>
                        </a:rPr>
                        <m:t> = 0.2</m:t>
                      </m:r>
                    </m:oMath>
                  </m:oMathPara>
                </a14:m>
                <a:endParaRPr lang="zh-CN" altLang="en-US" sz="2400" dirty="0">
                  <a:latin typeface="微软雅黑" panose="020B0503020204020204" pitchFamily="34" charset="-122"/>
                  <a:ea typeface="微软雅黑" panose="020B0503020204020204" pitchFamily="34" charset="-122"/>
                </a:endParaRPr>
              </a:p>
            </p:txBody>
          </p:sp>
        </mc:Choice>
        <mc:Fallback>
          <p:sp>
            <p:nvSpPr>
              <p:cNvPr id="2" name="矩形 1"/>
              <p:cNvSpPr>
                <a:spLocks noRot="1" noChangeAspect="1" noMove="1" noResize="1" noEditPoints="1" noAdjustHandles="1" noChangeArrowheads="1" noChangeShapeType="1" noTextEdit="1"/>
              </p:cNvSpPr>
              <p:nvPr/>
            </p:nvSpPr>
            <p:spPr>
              <a:xfrm>
                <a:off x="678144" y="1608038"/>
                <a:ext cx="10835711" cy="4479496"/>
              </a:xfrm>
              <a:prstGeom prst="rect">
                <a:avLst/>
              </a:prstGeom>
              <a:blipFill rotWithShape="1">
                <a:blip r:embed="rId2"/>
                <a:stretch>
                  <a:fillRect l="-844" t="-1088"/>
                </a:stretch>
              </a:blipFill>
            </p:spPr>
            <p:txBody>
              <a:bodyPr/>
              <a:lstStyle/>
              <a:p>
                <a:r>
                  <a:rPr lang="zh-CN" altLang="en-US">
                    <a:noFill/>
                  </a:rPr>
                  <a:t> </a:t>
                </a:r>
              </a:p>
            </p:txBody>
          </p:sp>
        </mc:Fallback>
      </mc:AlternateContent>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87200023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678144" y="1608038"/>
                <a:ext cx="10835711" cy="378565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8.3.3 </a:t>
                </a:r>
                <a:r>
                  <a:rPr lang="zh-CN" altLang="en-US" sz="2400" b="1" dirty="0" smtClean="0">
                    <a:latin typeface="微软雅黑" panose="020B0503020204020204" pitchFamily="34" charset="-122"/>
                    <a:ea typeface="微软雅黑" panose="020B0503020204020204" pitchFamily="34" charset="-122"/>
                  </a:rPr>
                  <a:t>收益</a:t>
                </a:r>
                <a:r>
                  <a:rPr lang="zh-CN" altLang="en-US" sz="2400" b="1" dirty="0">
                    <a:latin typeface="微软雅黑" panose="020B0503020204020204" pitchFamily="34" charset="-122"/>
                    <a:ea typeface="微软雅黑" panose="020B0503020204020204" pitchFamily="34" charset="-122"/>
                  </a:rPr>
                  <a:t>回测曲线</a:t>
                </a:r>
                <a:r>
                  <a:rPr lang="zh-CN" altLang="en-US" sz="2400" b="1" dirty="0" smtClean="0">
                    <a:latin typeface="微软雅黑" panose="020B0503020204020204" pitchFamily="34" charset="-122"/>
                    <a:ea typeface="微软雅黑" panose="020B0503020204020204" pitchFamily="34" charset="-122"/>
                  </a:rPr>
                  <a:t>绘制</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已知了预测结果，以及每天的股价变化率，我们就能来计算累计的收益率了，并根据收益率来绘制收益回测曲线，或者叫作净值曲线了。</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首先计算原始股票价格的收益率情况，这里主要用到了</a:t>
                </a:r>
                <a:r>
                  <a:rPr lang="en-US" altLang="zh-CN" sz="2400" dirty="0" err="1">
                    <a:latin typeface="微软雅黑" panose="020B0503020204020204" pitchFamily="34" charset="-122"/>
                    <a:ea typeface="微软雅黑" panose="020B0503020204020204" pitchFamily="34" charset="-122"/>
                  </a:rPr>
                  <a:t>cumprod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a:t>
                </a:r>
                <a:r>
                  <a:rPr lang="en-US" altLang="zh-CN" sz="2400" dirty="0" err="1">
                    <a:latin typeface="微软雅黑" panose="020B0503020204020204" pitchFamily="34" charset="-122"/>
                    <a:ea typeface="微软雅黑" panose="020B0503020204020204" pitchFamily="34" charset="-122"/>
                  </a:rPr>
                  <a:t>cumprod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函数是累乘函数，例如初始价格是</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天内的价格变化率为</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，那么通过</a:t>
                </a:r>
                <a:r>
                  <a:rPr lang="en-US" altLang="zh-CN" sz="2400" dirty="0" err="1">
                    <a:latin typeface="微软雅黑" panose="020B0503020204020204" pitchFamily="34" charset="-122"/>
                    <a:ea typeface="微软雅黑" panose="020B0503020204020204" pitchFamily="34" charset="-122"/>
                  </a:rPr>
                  <a:t>comproud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函数可以求得两天后的价格</a:t>
                </a:r>
                <a:r>
                  <a:rPr lang="zh-CN" altLang="en-US" sz="2400" dirty="0" smtClean="0">
                    <a:latin typeface="微软雅黑" panose="020B0503020204020204" pitchFamily="34" charset="-122"/>
                    <a:ea typeface="微软雅黑" panose="020B0503020204020204" pitchFamily="34" charset="-122"/>
                  </a:rPr>
                  <a:t>为：</a:t>
                </a:r>
                <a:endParaRPr lang="en-US" altLang="zh-CN" sz="2400" dirty="0" smtClean="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sz="2400" i="1" dirty="0" smtClean="0">
                          <a:latin typeface="Cambria Math"/>
                          <a:ea typeface="微软雅黑" panose="020B0503020204020204" pitchFamily="34" charset="-122"/>
                        </a:rPr>
                        <m:t>1</m:t>
                      </m:r>
                      <m:r>
                        <a:rPr lang="en-US" altLang="zh-CN" sz="2400" i="1" dirty="0">
                          <a:latin typeface="Cambria Math"/>
                          <a:ea typeface="微软雅黑" panose="020B0503020204020204" pitchFamily="34" charset="-122"/>
                        </a:rPr>
                        <m:t>∗(1+10%)∗(1+10%) = </m:t>
                      </m:r>
                      <m:r>
                        <a:rPr lang="en-US" altLang="zh-CN" sz="2400" i="1" dirty="0" smtClean="0">
                          <a:latin typeface="Cambria Math"/>
                          <a:ea typeface="微软雅黑" panose="020B0503020204020204" pitchFamily="34" charset="-122"/>
                        </a:rPr>
                        <m:t>1.21</m:t>
                      </m:r>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此时</a:t>
                </a:r>
                <a:r>
                  <a:rPr lang="zh-CN" altLang="en-US" sz="2400" dirty="0">
                    <a:latin typeface="微软雅黑" panose="020B0503020204020204" pitchFamily="34" charset="-122"/>
                    <a:ea typeface="微软雅黑" panose="020B0503020204020204" pitchFamily="34" charset="-122"/>
                  </a:rPr>
                  <a:t>也表明两天的收益率为</a:t>
                </a:r>
                <a:r>
                  <a:rPr lang="en-US" altLang="zh-CN" sz="2400" dirty="0">
                    <a:latin typeface="微软雅黑" panose="020B0503020204020204" pitchFamily="34" charset="-122"/>
                    <a:ea typeface="微软雅黑" panose="020B0503020204020204" pitchFamily="34" charset="-122"/>
                  </a:rPr>
                  <a:t>21</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然后计算根据策略预测后的收益率</a:t>
                </a:r>
                <a:r>
                  <a:rPr lang="zh-CN" altLang="en-US" sz="2400" dirty="0" smtClean="0">
                    <a:latin typeface="微软雅黑" panose="020B0503020204020204" pitchFamily="34" charset="-122"/>
                    <a:ea typeface="微软雅黑" panose="020B0503020204020204" pitchFamily="34" charset="-122"/>
                  </a:rPr>
                  <a:t>情况。</a:t>
                </a:r>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2" name="矩形 1"/>
              <p:cNvSpPr>
                <a:spLocks noRot="1" noChangeAspect="1" noMove="1" noResize="1" noEditPoints="1" noAdjustHandles="1" noChangeArrowheads="1" noChangeShapeType="1" noTextEdit="1"/>
              </p:cNvSpPr>
              <p:nvPr/>
            </p:nvSpPr>
            <p:spPr>
              <a:xfrm>
                <a:off x="678144" y="1608038"/>
                <a:ext cx="10835711" cy="3785652"/>
              </a:xfrm>
              <a:prstGeom prst="rect">
                <a:avLst/>
              </a:prstGeom>
              <a:blipFill rotWithShape="1">
                <a:blip r:embed="rId2"/>
                <a:stretch>
                  <a:fillRect l="-844" t="-1288" b="-2738"/>
                </a:stretch>
              </a:blipFill>
            </p:spPr>
            <p:txBody>
              <a:bodyPr/>
              <a:lstStyle/>
              <a:p>
                <a:r>
                  <a:rPr lang="zh-CN" altLang="en-US">
                    <a:noFill/>
                  </a:rPr>
                  <a:t> </a:t>
                </a:r>
              </a:p>
            </p:txBody>
          </p:sp>
        </mc:Fallback>
      </mc:AlternateContent>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77560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83099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8.3.3 </a:t>
            </a:r>
            <a:r>
              <a:rPr lang="zh-CN" altLang="en-US" sz="2400" b="1" dirty="0" smtClean="0">
                <a:latin typeface="微软雅黑" panose="020B0503020204020204" pitchFamily="34" charset="-122"/>
                <a:ea typeface="微软雅黑" panose="020B0503020204020204" pitchFamily="34" charset="-122"/>
              </a:rPr>
              <a:t>收益</a:t>
            </a:r>
            <a:r>
              <a:rPr lang="zh-CN" altLang="en-US" sz="2400" b="1" dirty="0">
                <a:latin typeface="微软雅黑" panose="020B0503020204020204" pitchFamily="34" charset="-122"/>
                <a:ea typeface="微软雅黑" panose="020B0503020204020204" pitchFamily="34" charset="-122"/>
              </a:rPr>
              <a:t>回测曲线</a:t>
            </a:r>
            <a:r>
              <a:rPr lang="zh-CN" altLang="en-US" sz="2400" b="1" dirty="0" smtClean="0">
                <a:latin typeface="微软雅黑" panose="020B0503020204020204" pitchFamily="34" charset="-122"/>
                <a:ea typeface="微软雅黑" panose="020B0503020204020204" pitchFamily="34" charset="-122"/>
              </a:rPr>
              <a:t>绘制</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如下：</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911" y="2757941"/>
            <a:ext cx="7290177" cy="198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53947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8.3.3 </a:t>
            </a:r>
            <a:r>
              <a:rPr lang="zh-CN" altLang="en-US" sz="2400" b="1" dirty="0" smtClean="0">
                <a:latin typeface="微软雅黑" panose="020B0503020204020204" pitchFamily="34" charset="-122"/>
                <a:ea typeface="微软雅黑" panose="020B0503020204020204" pitchFamily="34" charset="-122"/>
              </a:rPr>
              <a:t>收益</a:t>
            </a:r>
            <a:r>
              <a:rPr lang="zh-CN" altLang="en-US" sz="2400" b="1" dirty="0">
                <a:latin typeface="微软雅黑" panose="020B0503020204020204" pitchFamily="34" charset="-122"/>
                <a:ea typeface="微软雅黑" panose="020B0503020204020204" pitchFamily="34" charset="-122"/>
              </a:rPr>
              <a:t>回测曲线</a:t>
            </a:r>
            <a:r>
              <a:rPr lang="zh-CN" altLang="en-US" sz="2400" b="1" dirty="0" smtClean="0">
                <a:latin typeface="微软雅黑" panose="020B0503020204020204" pitchFamily="34" charset="-122"/>
                <a:ea typeface="微软雅黑" panose="020B0503020204020204" pitchFamily="34" charset="-122"/>
              </a:rPr>
              <a:t>绘制</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X_test</a:t>
            </a:r>
            <a:r>
              <a:rPr lang="en-US" altLang="zh-CN" sz="2400" dirty="0">
                <a:latin typeface="微软雅黑" panose="020B0503020204020204" pitchFamily="34" charset="-122"/>
                <a:ea typeface="微软雅黑" panose="020B0503020204020204" pitchFamily="34" charset="-122"/>
              </a:rPr>
              <a:t>[['strategy', 'origin']].tail()</a:t>
            </a:r>
            <a:r>
              <a:rPr lang="zh-CN" altLang="en-US" sz="2400" dirty="0">
                <a:latin typeface="微软雅黑" panose="020B0503020204020204" pitchFamily="34" charset="-122"/>
                <a:ea typeface="微软雅黑" panose="020B0503020204020204" pitchFamily="34" charset="-122"/>
              </a:rPr>
              <a:t>我们可以查看最后</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行的收益情况，也即我们开始设定的结束日期</a:t>
            </a:r>
            <a:r>
              <a:rPr lang="en-US" altLang="zh-CN" sz="2400" dirty="0">
                <a:latin typeface="微软雅黑" panose="020B0503020204020204" pitchFamily="34" charset="-122"/>
                <a:ea typeface="微软雅黑" panose="020B0503020204020204" pitchFamily="34" charset="-122"/>
              </a:rPr>
              <a:t>2019-12-31</a:t>
            </a:r>
            <a:r>
              <a:rPr lang="zh-CN" altLang="en-US" sz="2400" dirty="0">
                <a:latin typeface="微软雅黑" panose="020B0503020204020204" pitchFamily="34" charset="-122"/>
                <a:ea typeface="微软雅黑" panose="020B0503020204020204" pitchFamily="34" charset="-122"/>
              </a:rPr>
              <a:t>时的收益情况，如下图所示：</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0" name="Picture 2" descr="https://uploader.shimo.im/f/XiTJvbscDAcQ6ld7.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487" y="3197905"/>
            <a:ext cx="3629025" cy="2962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5442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8144" y="1608038"/>
            <a:ext cx="10835711" cy="83099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8.3.3 </a:t>
            </a:r>
            <a:r>
              <a:rPr lang="zh-CN" altLang="en-US" sz="2400" b="1" dirty="0" smtClean="0">
                <a:latin typeface="微软雅黑" panose="020B0503020204020204" pitchFamily="34" charset="-122"/>
                <a:ea typeface="微软雅黑" panose="020B0503020204020204" pitchFamily="34" charset="-122"/>
              </a:rPr>
              <a:t>收益</a:t>
            </a:r>
            <a:r>
              <a:rPr lang="zh-CN" altLang="en-US" sz="2400" b="1" dirty="0">
                <a:latin typeface="微软雅黑" panose="020B0503020204020204" pitchFamily="34" charset="-122"/>
                <a:ea typeface="微软雅黑" panose="020B0503020204020204" pitchFamily="34" charset="-122"/>
              </a:rPr>
              <a:t>回测曲线</a:t>
            </a:r>
            <a:r>
              <a:rPr lang="zh-CN" altLang="en-US" sz="2400" b="1" dirty="0" smtClean="0">
                <a:latin typeface="微软雅黑" panose="020B0503020204020204" pitchFamily="34" charset="-122"/>
                <a:ea typeface="微软雅黑" panose="020B0503020204020204" pitchFamily="34" charset="-122"/>
              </a:rPr>
              <a:t>绘制</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通过如下代码将收益情况删除空值后可视化，并设置</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轴刻度自动倾斜：</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601547" y="410198"/>
            <a:ext cx="10988906"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8.3 </a:t>
            </a:r>
            <a:r>
              <a:rPr lang="zh-CN" altLang="en-US" sz="5000" b="1" dirty="0">
                <a:latin typeface="微软雅黑" panose="020B0503020204020204" pitchFamily="34" charset="-122"/>
                <a:ea typeface="微软雅黑" panose="020B0503020204020204" pitchFamily="34" charset="-122"/>
              </a:rPr>
              <a:t>量化金融 </a:t>
            </a:r>
            <a:r>
              <a:rPr lang="en-US" altLang="zh-CN" sz="5000" b="1" dirty="0">
                <a:latin typeface="微软雅黑" panose="020B0503020204020204" pitchFamily="34" charset="-122"/>
                <a:ea typeface="微软雅黑" panose="020B0503020204020204" pitchFamily="34" charset="-122"/>
              </a:rPr>
              <a:t>- </a:t>
            </a:r>
            <a:r>
              <a:rPr lang="zh-CN" altLang="en-US" sz="5000" b="1" dirty="0">
                <a:latin typeface="微软雅黑" panose="020B0503020204020204" pitchFamily="34" charset="-122"/>
                <a:ea typeface="微软雅黑" panose="020B0503020204020204" pitchFamily="34" charset="-122"/>
              </a:rPr>
              <a:t>股票涨跌预测模型搭建</a:t>
            </a:r>
            <a:endParaRPr lang="zh-CN" altLang="en-US" sz="5000" dirty="0">
              <a:latin typeface="微软雅黑" panose="020B0503020204020204" pitchFamily="34" charset="-122"/>
              <a:ea typeface="微软雅黑" panose="020B0503020204020204" pitchFamily="34" charset="-122"/>
            </a:endParaRPr>
          </a:p>
        </p:txBody>
      </p:sp>
      <p:sp>
        <p:nvSpPr>
          <p:cNvPr id="3" name="AutoShape 2" descr="https://uploader.shimo.im/f/rd7iXLJw6RMZPkbV.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s://uploader.shimo.im/f/rd7iXLJw6RMZPkbV.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6" descr="https://uploader.shimo.im/f/VcxDECaQfAICuPbv.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gy29TixSc40MpMbn.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568" y="2627721"/>
            <a:ext cx="5208862" cy="3410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90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8.1.2 </a:t>
            </a:r>
            <a:r>
              <a:rPr lang="zh-CN" altLang="en-US" sz="2400" b="1" dirty="0">
                <a:latin typeface="微软雅黑" panose="020B0503020204020204" pitchFamily="34" charset="-122"/>
                <a:ea typeface="微软雅黑" panose="020B0503020204020204" pitchFamily="34" charset="-122"/>
              </a:rPr>
              <a:t>随机森林模型的</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随机</a:t>
            </a:r>
            <a:r>
              <a:rPr lang="zh-CN" altLang="en-US" sz="2400" b="1" dirty="0">
                <a:latin typeface="微软雅黑" panose="020B0503020204020204" pitchFamily="34" charset="-122"/>
                <a:ea typeface="微软雅黑" panose="020B0503020204020204" pitchFamily="34" charset="-122"/>
              </a:rPr>
              <a:t>森林</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Random Forest</a:t>
            </a:r>
            <a:r>
              <a:rPr lang="zh-CN" altLang="en-US" sz="2400" dirty="0">
                <a:latin typeface="微软雅黑" panose="020B0503020204020204" pitchFamily="34" charset="-122"/>
                <a:ea typeface="微软雅黑" panose="020B0503020204020204" pitchFamily="34" charset="-122"/>
              </a:rPr>
              <a:t>）是一种经典的</a:t>
            </a:r>
            <a:r>
              <a:rPr lang="en-US" altLang="zh-CN" sz="2400" dirty="0">
                <a:latin typeface="微软雅黑" panose="020B0503020204020204" pitchFamily="34" charset="-122"/>
                <a:ea typeface="微软雅黑" panose="020B0503020204020204" pitchFamily="34" charset="-122"/>
              </a:rPr>
              <a:t>Bagging</a:t>
            </a:r>
            <a:r>
              <a:rPr lang="zh-CN" altLang="en-US" sz="2400" dirty="0">
                <a:latin typeface="微软雅黑" panose="020B0503020204020204" pitchFamily="34" charset="-122"/>
                <a:ea typeface="微软雅黑" panose="020B0503020204020204" pitchFamily="34" charset="-122"/>
              </a:rPr>
              <a:t>模型，其弱学习器为决策树模型。如下图所示，随机森林模型会在原始数据集中随机抽样，构成</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个不同的样本数据集，然后根据这些数据集搭建</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个不同的决策树模型，最后根据这些决策树模型的平均值（针对回归模型）或者投票（针对分类模型）情况来获取最终结果。</a:t>
            </a:r>
          </a:p>
        </p:txBody>
      </p:sp>
    </p:spTree>
    <p:extLst>
      <p:ext uri="{BB962C8B-B14F-4D97-AF65-F5344CB8AC3E}">
        <p14:creationId xmlns:p14="http://schemas.microsoft.com/office/powerpoint/2010/main" val="118709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00797" y="540826"/>
            <a:ext cx="11790407" cy="861774"/>
          </a:xfrm>
          <a:prstGeom prst="rect">
            <a:avLst/>
          </a:prstGeom>
        </p:spPr>
        <p:txBody>
          <a:bodyPr wrap="none">
            <a:spAutoFit/>
          </a:bodyPr>
          <a:lstStyle/>
          <a:p>
            <a:r>
              <a:rPr lang="en-US" altLang="zh-CN" sz="5000" b="1" dirty="0">
                <a:latin typeface="微软雅黑" panose="020B0503020204020204" pitchFamily="34" charset="-122"/>
                <a:ea typeface="微软雅黑" panose="020B0503020204020204" pitchFamily="34" charset="-122"/>
              </a:rPr>
              <a:t>8.1 </a:t>
            </a:r>
            <a:r>
              <a:rPr lang="zh-CN" altLang="en-US" sz="5000" b="1" dirty="0">
                <a:latin typeface="微软雅黑" panose="020B0503020204020204" pitchFamily="34" charset="-122"/>
                <a:ea typeface="微软雅黑" panose="020B0503020204020204" pitchFamily="34" charset="-122"/>
              </a:rPr>
              <a:t>随机森林模型的基本原理和代码实现</a:t>
            </a:r>
            <a:endParaRPr lang="zh-CN" altLang="en-US" sz="5000" dirty="0">
              <a:latin typeface="微软雅黑" panose="020B0503020204020204" pitchFamily="34" charset="-122"/>
              <a:ea typeface="微软雅黑" panose="020B0503020204020204" pitchFamily="34" charset="-122"/>
            </a:endParaRPr>
          </a:p>
        </p:txBody>
      </p:sp>
      <p:sp>
        <p:nvSpPr>
          <p:cNvPr id="2" name="TextBox 1"/>
          <p:cNvSpPr txBox="1"/>
          <p:nvPr/>
        </p:nvSpPr>
        <p:spPr>
          <a:xfrm>
            <a:off x="921657" y="1640114"/>
            <a:ext cx="10348686"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8.1.2 </a:t>
            </a:r>
            <a:r>
              <a:rPr lang="zh-CN" altLang="en-US" sz="2400" b="1" dirty="0">
                <a:latin typeface="微软雅黑" panose="020B0503020204020204" pitchFamily="34" charset="-122"/>
                <a:ea typeface="微软雅黑" panose="020B0503020204020204" pitchFamily="34" charset="-122"/>
              </a:rPr>
              <a:t>随机森林模型的</a:t>
            </a:r>
            <a:r>
              <a:rPr lang="zh-CN" altLang="en-US" sz="2400" b="1" dirty="0" smtClean="0">
                <a:latin typeface="微软雅黑" panose="020B0503020204020204" pitchFamily="34" charset="-122"/>
                <a:ea typeface="微软雅黑" panose="020B0503020204020204" pitchFamily="34" charset="-122"/>
              </a:rPr>
              <a:t>基本原理</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4098" name="Picture 2" descr="https://uploader.shimo.im/f/7tnFac21Em41NgW7.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1837" y="2192791"/>
            <a:ext cx="5648325"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01564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5151</TotalTime>
  <Words>6488</Words>
  <Application>Microsoft Office PowerPoint</Application>
  <PresentationFormat>自定义</PresentationFormat>
  <Paragraphs>668</Paragraphs>
  <Slides>76</Slides>
  <Notes>0</Notes>
  <HiddenSlides>0</HiddenSlides>
  <MMClips>0</MMClips>
  <ScaleCrop>false</ScaleCrop>
  <HeadingPairs>
    <vt:vector size="4" baseType="variant">
      <vt:variant>
        <vt:lpstr>主题</vt:lpstr>
      </vt:variant>
      <vt:variant>
        <vt:i4>1</vt:i4>
      </vt:variant>
      <vt:variant>
        <vt:lpstr>幻灯片标题</vt:lpstr>
      </vt:variant>
      <vt:variant>
        <vt:i4>76</vt:i4>
      </vt:variant>
    </vt:vector>
  </HeadingPairs>
  <TitlesOfParts>
    <vt:vector size="7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154</cp:revision>
  <dcterms:created xsi:type="dcterms:W3CDTF">2020-01-08T06:45:46Z</dcterms:created>
  <dcterms:modified xsi:type="dcterms:W3CDTF">2020-03-19T04:38:41Z</dcterms:modified>
</cp:coreProperties>
</file>