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8" r:id="rId5"/>
    <p:sldId id="314" r:id="rId6"/>
    <p:sldId id="270" r:id="rId7"/>
    <p:sldId id="285" r:id="rId8"/>
    <p:sldId id="272" r:id="rId9"/>
    <p:sldId id="273" r:id="rId10"/>
    <p:sldId id="277" r:id="rId11"/>
    <p:sldId id="279" r:id="rId12"/>
    <p:sldId id="261" r:id="rId13"/>
    <p:sldId id="278" r:id="rId14"/>
    <p:sldId id="284" r:id="rId15"/>
    <p:sldId id="344" r:id="rId16"/>
    <p:sldId id="345" r:id="rId17"/>
    <p:sldId id="282" r:id="rId18"/>
    <p:sldId id="276" r:id="rId19"/>
    <p:sldId id="264" r:id="rId20"/>
    <p:sldId id="260" r:id="rId21"/>
    <p:sldId id="263" r:id="rId22"/>
    <p:sldId id="257" r:id="rId23"/>
    <p:sldId id="262" r:id="rId24"/>
    <p:sldId id="259" r:id="rId25"/>
    <p:sldId id="275" r:id="rId26"/>
    <p:sldId id="291" r:id="rId27"/>
    <p:sldId id="292" r:id="rId28"/>
    <p:sldId id="293" r:id="rId29"/>
    <p:sldId id="294" r:id="rId30"/>
    <p:sldId id="295" r:id="rId31"/>
    <p:sldId id="296" r:id="rId3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99" d="100"/>
          <a:sy n="99" d="100"/>
        </p:scale>
        <p:origin x="-1326" y="-96"/>
      </p:cViewPr>
      <p:guideLst>
        <p:guide orient="horz" pos="2160"/>
        <p:guide pos="289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51"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任意多边形 18"/>
            <p:cNvSpPr/>
            <p:nvPr/>
          </p:nvSpPr>
          <p:spPr>
            <a:xfrm>
              <a:off x="35926" y="5135025"/>
              <a:ext cx="9108074" cy="838869"/>
            </a:xfrm>
            <a:custGeom>
              <a:avLst/>
              <a:gdLst>
                <a:gd name="txL" fmla="*/ 0 w 5760"/>
                <a:gd name="txT" fmla="*/ 0 h 528"/>
                <a:gd name="txR" fmla="*/ 5760 w 5760"/>
                <a:gd name="txB" fmla="*/ 528 h 528"/>
              </a:gdLst>
              <a:ahLst/>
              <a:cxnLst>
                <a:cxn ang="0">
                  <a:pos x="0" y="0"/>
                </a:cxn>
                <a:cxn ang="0">
                  <a:pos x="5760" y="0"/>
                </a:cxn>
                <a:cxn ang="0">
                  <a:pos x="5760" y="528"/>
                </a:cxn>
                <a:cxn ang="0">
                  <a:pos x="48" y="0"/>
                </a:cxn>
              </a:cxnLst>
              <a:rect l="txL" t="txT" r="txR" b="txB"/>
              <a:pathLst>
                <a:path w="5760" h="528">
                  <a:moveTo>
                    <a:pt x="0" y="0"/>
                  </a:moveTo>
                  <a:lnTo>
                    <a:pt x="5760" y="0"/>
                  </a:lnTo>
                  <a:lnTo>
                    <a:pt x="5760" y="528"/>
                  </a:lnTo>
                  <a:lnTo>
                    <a:pt x="48" y="0"/>
                  </a:lnTo>
                </a:path>
              </a:pathLst>
            </a:custGeom>
            <a:solidFill>
              <a:srgbClr val="000000">
                <a:alpha val="100000"/>
              </a:srgbClr>
            </a:solidFill>
            <a:ln w="9525">
              <a:noFill/>
            </a:ln>
          </p:spPr>
          <p:txBody>
            <a:bodyPr/>
            <a:p>
              <a:endParaRPr lang="zh-CN" altLang="en-US"/>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宋体" panose="02010600030101010101" pitchFamily="2" charset="-122"/>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solidFill>
                  <a:srgbClr val="FFFFFF"/>
                </a:solidFill>
              </a:rPr>
            </a:fld>
            <a:endParaRPr lang="en-US" altLang="zh-CN"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51"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任意多边形 18"/>
            <p:cNvSpPr/>
            <p:nvPr/>
          </p:nvSpPr>
          <p:spPr>
            <a:xfrm>
              <a:off x="35926" y="5135025"/>
              <a:ext cx="9108074" cy="838869"/>
            </a:xfrm>
            <a:custGeom>
              <a:avLst/>
              <a:gdLst>
                <a:gd name="txL" fmla="*/ 0 w 5760"/>
                <a:gd name="txT" fmla="*/ 0 h 528"/>
                <a:gd name="txR" fmla="*/ 5760 w 5760"/>
                <a:gd name="txB" fmla="*/ 528 h 528"/>
              </a:gdLst>
              <a:ahLst/>
              <a:cxnLst>
                <a:cxn ang="0">
                  <a:pos x="0" y="0"/>
                </a:cxn>
                <a:cxn ang="0">
                  <a:pos x="5760" y="0"/>
                </a:cxn>
                <a:cxn ang="0">
                  <a:pos x="5760" y="528"/>
                </a:cxn>
                <a:cxn ang="0">
                  <a:pos x="48" y="0"/>
                </a:cxn>
              </a:cxnLst>
              <a:rect l="txL" t="txT" r="txR" b="txB"/>
              <a:pathLst>
                <a:path w="5760" h="528">
                  <a:moveTo>
                    <a:pt x="0" y="0"/>
                  </a:moveTo>
                  <a:lnTo>
                    <a:pt x="5760" y="0"/>
                  </a:lnTo>
                  <a:lnTo>
                    <a:pt x="5760" y="528"/>
                  </a:lnTo>
                  <a:lnTo>
                    <a:pt x="48" y="0"/>
                  </a:lnTo>
                </a:path>
              </a:pathLst>
            </a:custGeom>
            <a:solidFill>
              <a:srgbClr val="000000">
                <a:alpha val="100000"/>
              </a:srgbClr>
            </a:solidFill>
            <a:ln w="9525">
              <a:noFill/>
            </a:ln>
          </p:spPr>
          <p:txBody>
            <a:bodyPr/>
            <a:p>
              <a:endParaRPr lang="zh-CN" altLang="en-US"/>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宋体" panose="02010600030101010101" pitchFamily="2" charset="-122"/>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solidFill>
                  <a:srgbClr val="FFFFFF"/>
                </a:solidFill>
              </a:rPr>
            </a:fld>
            <a:endParaRPr lang="en-US" altLang="zh-CN" dirty="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任意多边形 15"/>
          <p:cNvSpPr/>
          <p:nvPr/>
        </p:nvSpPr>
        <p:spPr>
          <a:xfrm>
            <a:off x="485775" y="5938838"/>
            <a:ext cx="3690938" cy="933450"/>
          </a:xfrm>
          <a:custGeom>
            <a:avLst/>
            <a:gdLst>
              <a:gd name="txL" fmla="*/ 0 w 5591"/>
              <a:gd name="txT" fmla="*/ 0 h 588"/>
              <a:gd name="txR" fmla="*/ 5591 w 5591"/>
              <a:gd name="txB" fmla="*/ 588 h 588"/>
            </a:gdLst>
            <a:ahLst/>
            <a:cxnLst>
              <a:cxn ang="0">
                <a:pos x="0" y="0"/>
              </a:cxn>
              <a:cxn ang="0">
                <a:pos x="5760" y="0"/>
              </a:cxn>
              <a:cxn ang="0">
                <a:pos x="5760" y="528"/>
              </a:cxn>
              <a:cxn ang="0">
                <a:pos x="48" y="0"/>
              </a:cxn>
            </a:cxnLst>
            <a:rect l="txL" t="txT" r="txR" b="txB"/>
            <a:pathLst>
              <a:path w="5591" h="588">
                <a:moveTo>
                  <a:pt x="0" y="0"/>
                </a:moveTo>
                <a:lnTo>
                  <a:pt x="5591" y="585"/>
                </a:lnTo>
                <a:lnTo>
                  <a:pt x="4415" y="588"/>
                </a:lnTo>
                <a:lnTo>
                  <a:pt x="12" y="4"/>
                </a:lnTo>
              </a:path>
            </a:pathLst>
          </a:custGeom>
          <a:solidFill>
            <a:srgbClr val="000000">
              <a:alpha val="100000"/>
            </a:srgbClr>
          </a:solidFill>
          <a:ln w="9525">
            <a:noFill/>
          </a:ln>
        </p:spPr>
        <p:txBody>
          <a:bodyPr/>
          <a:p>
            <a:endParaRPr lang="zh-CN" altLang="en-US"/>
          </a:p>
        </p:txBody>
      </p:sp>
      <p:sp>
        <p:nvSpPr>
          <p:cNvPr id="17" name="直角三角形 16"/>
          <p:cNvSpPr/>
          <p:nvPr/>
        </p:nvSpPr>
        <p:spPr bwMode="auto">
          <a:xfrm>
            <a:off x="-6042" y="5791253"/>
            <a:ext cx="3402313"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smtClean="0"/>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任意多边形 15"/>
          <p:cNvSpPr/>
          <p:nvPr/>
        </p:nvSpPr>
        <p:spPr>
          <a:xfrm>
            <a:off x="485775" y="5938838"/>
            <a:ext cx="3690938" cy="933450"/>
          </a:xfrm>
          <a:custGeom>
            <a:avLst/>
            <a:gdLst>
              <a:gd name="txL" fmla="*/ 0 w 5591"/>
              <a:gd name="txT" fmla="*/ 0 h 588"/>
              <a:gd name="txR" fmla="*/ 5591 w 5591"/>
              <a:gd name="txB" fmla="*/ 588 h 588"/>
            </a:gdLst>
            <a:ahLst/>
            <a:cxnLst>
              <a:cxn ang="0">
                <a:pos x="0" y="0"/>
              </a:cxn>
              <a:cxn ang="0">
                <a:pos x="5760" y="0"/>
              </a:cxn>
              <a:cxn ang="0">
                <a:pos x="5760" y="528"/>
              </a:cxn>
              <a:cxn ang="0">
                <a:pos x="48" y="0"/>
              </a:cxn>
            </a:cxnLst>
            <a:rect l="txL" t="txT" r="txR" b="txB"/>
            <a:pathLst>
              <a:path w="5591" h="588">
                <a:moveTo>
                  <a:pt x="0" y="0"/>
                </a:moveTo>
                <a:lnTo>
                  <a:pt x="5591" y="585"/>
                </a:lnTo>
                <a:lnTo>
                  <a:pt x="4415" y="588"/>
                </a:lnTo>
                <a:lnTo>
                  <a:pt x="12" y="4"/>
                </a:lnTo>
              </a:path>
            </a:pathLst>
          </a:custGeom>
          <a:solidFill>
            <a:srgbClr val="000000">
              <a:alpha val="100000"/>
            </a:srgbClr>
          </a:solidFill>
          <a:ln w="9525">
            <a:noFill/>
          </a:ln>
        </p:spPr>
        <p:txBody>
          <a:bodyPr/>
          <a:p>
            <a:endParaRPr lang="zh-CN" altLang="en-US"/>
          </a:p>
        </p:txBody>
      </p:sp>
      <p:sp>
        <p:nvSpPr>
          <p:cNvPr id="17" name="直角三角形 16"/>
          <p:cNvSpPr/>
          <p:nvPr/>
        </p:nvSpPr>
        <p:spPr bwMode="auto">
          <a:xfrm>
            <a:off x="-6042" y="5791253"/>
            <a:ext cx="3402313"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smtClean="0"/>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任意多边形 11"/>
          <p:cNvSpPr/>
          <p:nvPr/>
        </p:nvSpPr>
        <p:spPr>
          <a:xfrm>
            <a:off x="485775" y="5938838"/>
            <a:ext cx="3690938" cy="933450"/>
          </a:xfrm>
          <a:custGeom>
            <a:avLst/>
            <a:gdLst>
              <a:gd name="txL" fmla="*/ 0 w 5591"/>
              <a:gd name="txT" fmla="*/ 0 h 588"/>
              <a:gd name="txR" fmla="*/ 5591 w 5591"/>
              <a:gd name="txB" fmla="*/ 588 h 588"/>
            </a:gdLst>
            <a:ahLst/>
            <a:cxnLst>
              <a:cxn ang="0">
                <a:pos x="0" y="0"/>
              </a:cxn>
              <a:cxn ang="0">
                <a:pos x="5760" y="0"/>
              </a:cxn>
              <a:cxn ang="0">
                <a:pos x="5760" y="528"/>
              </a:cxn>
              <a:cxn ang="0">
                <a:pos x="48" y="0"/>
              </a:cxn>
            </a:cxnLst>
            <a:rect l="txL" t="txT" r="txR" b="txB"/>
            <a:pathLst>
              <a:path w="5591" h="588">
                <a:moveTo>
                  <a:pt x="0" y="0"/>
                </a:moveTo>
                <a:lnTo>
                  <a:pt x="5591" y="585"/>
                </a:lnTo>
                <a:lnTo>
                  <a:pt x="4415" y="588"/>
                </a:lnTo>
                <a:lnTo>
                  <a:pt x="12" y="4"/>
                </a:lnTo>
              </a:path>
            </a:pathLst>
          </a:custGeom>
          <a:solidFill>
            <a:srgbClr val="000000">
              <a:alpha val="100000"/>
            </a:srgbClr>
          </a:solidFill>
          <a:ln w="9525">
            <a:noFill/>
          </a:ln>
        </p:spPr>
        <p:txBody>
          <a:bodyPr/>
          <a:p>
            <a:endParaRPr lang="zh-CN" altLang="en-US"/>
          </a:p>
        </p:txBody>
      </p:sp>
      <p:sp>
        <p:nvSpPr>
          <p:cNvPr id="14" name="直角三角形 13"/>
          <p:cNvSpPr/>
          <p:nvPr/>
        </p:nvSpPr>
        <p:spPr bwMode="auto">
          <a:xfrm>
            <a:off x="-6042" y="5791253"/>
            <a:ext cx="3402313"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1033" name="文本占位符 29"/>
          <p:cNvSpPr>
            <a:spLocks noGrp="1"/>
          </p:cNvSpPr>
          <p:nvPr>
            <p:ph type="body" idx="1"/>
          </p:nvPr>
        </p:nvSpPr>
        <p:spPr>
          <a:xfrm>
            <a:off x="457200" y="1481138"/>
            <a:ext cx="82296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a:defRPr sz="10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2pPr>
      <a:lvl3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3pPr>
      <a:lvl4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4pPr>
      <a:lvl5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9pPr>
    </p:titleStyle>
    <p:bodyStyle>
      <a:lvl1pPr marL="365125" indent="-255905"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任意多边形 11"/>
          <p:cNvSpPr/>
          <p:nvPr/>
        </p:nvSpPr>
        <p:spPr>
          <a:xfrm>
            <a:off x="485775" y="5938838"/>
            <a:ext cx="3690938" cy="933450"/>
          </a:xfrm>
          <a:custGeom>
            <a:avLst/>
            <a:gdLst>
              <a:gd name="txL" fmla="*/ 0 w 5591"/>
              <a:gd name="txT" fmla="*/ 0 h 588"/>
              <a:gd name="txR" fmla="*/ 5591 w 5591"/>
              <a:gd name="txB" fmla="*/ 588 h 588"/>
            </a:gdLst>
            <a:ahLst/>
            <a:cxnLst>
              <a:cxn ang="0">
                <a:pos x="0" y="0"/>
              </a:cxn>
              <a:cxn ang="0">
                <a:pos x="5760" y="0"/>
              </a:cxn>
              <a:cxn ang="0">
                <a:pos x="5760" y="528"/>
              </a:cxn>
              <a:cxn ang="0">
                <a:pos x="48" y="0"/>
              </a:cxn>
            </a:cxnLst>
            <a:rect l="txL" t="txT" r="txR" b="txB"/>
            <a:pathLst>
              <a:path w="5591" h="588">
                <a:moveTo>
                  <a:pt x="0" y="0"/>
                </a:moveTo>
                <a:lnTo>
                  <a:pt x="5591" y="585"/>
                </a:lnTo>
                <a:lnTo>
                  <a:pt x="4415" y="588"/>
                </a:lnTo>
                <a:lnTo>
                  <a:pt x="12" y="4"/>
                </a:lnTo>
              </a:path>
            </a:pathLst>
          </a:custGeom>
          <a:solidFill>
            <a:srgbClr val="000000">
              <a:alpha val="100000"/>
            </a:srgbClr>
          </a:solidFill>
          <a:ln w="9525">
            <a:noFill/>
          </a:ln>
        </p:spPr>
        <p:txBody>
          <a:bodyPr/>
          <a:p>
            <a:endParaRPr lang="zh-CN" altLang="en-US"/>
          </a:p>
        </p:txBody>
      </p:sp>
      <p:sp>
        <p:nvSpPr>
          <p:cNvPr id="14" name="直角三角形 13"/>
          <p:cNvSpPr/>
          <p:nvPr/>
        </p:nvSpPr>
        <p:spPr bwMode="auto">
          <a:xfrm>
            <a:off x="-6042" y="5791253"/>
            <a:ext cx="3402313"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1033" name="文本占位符 29"/>
          <p:cNvSpPr>
            <a:spLocks noGrp="1"/>
          </p:cNvSpPr>
          <p:nvPr>
            <p:ph type="body" idx="1"/>
          </p:nvPr>
        </p:nvSpPr>
        <p:spPr>
          <a:xfrm>
            <a:off x="457200" y="1481138"/>
            <a:ext cx="82296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a:defRPr sz="10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2pPr>
      <a:lvl3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3pPr>
      <a:lvl4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4pPr>
      <a:lvl5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9pPr>
    </p:titleStyle>
    <p:bodyStyle>
      <a:lvl1pPr marL="365125" indent="-255905"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noFill/>
          <a:ln>
            <a:noFill/>
          </a:ln>
          <a:effectLst/>
          <a:sp3d prstMaterial="plastic"/>
        </p:spPr>
        <p:txBody>
          <a:bodyPr vert="horz" anchor="b">
            <a:normAutofit/>
            <a:scene3d>
              <a:camera prst="orthographicFront"/>
              <a:lightRig rig="soft" dir="t"/>
            </a:scene3d>
            <a:sp3d prstMaterial="softEdge">
              <a:bevelT w="25400" h="25400"/>
            </a:sp3d>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48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操作系统习题</a:t>
            </a:r>
            <a:endParaRPr kumimoji="0" lang="zh-CN" altLang="en-US" sz="48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9219" name="Rectangle 3"/>
          <p:cNvSpPr>
            <a:spLocks noGrp="1"/>
          </p:cNvSpPr>
          <p:nvPr>
            <p:ph type="subTitle" idx="1"/>
          </p:nvPr>
        </p:nvSpPr>
        <p:spPr>
          <a:xfrm>
            <a:off x="685800" y="3611563"/>
            <a:ext cx="7772400" cy="1200150"/>
          </a:xfrm>
        </p:spPr>
        <p:txBody>
          <a:bodyPr vert="horz" wrap="square" lIns="45720" tIns="45720" rIns="45720" bIns="45720" anchor="t" anchorCtr="0"/>
          <a:p>
            <a:pPr marR="0" eaLnBrk="1" hangingPunct="1">
              <a:buSzPct val="68000"/>
            </a:pPr>
            <a:endParaRPr lang="zh-CN" altLang="zh-CN"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idx="1"/>
          </p:nvPr>
        </p:nvSpPr>
        <p:spPr/>
        <p:txBody>
          <a:bodyPr vert="horz" wrap="square" lIns="91440" tIns="45720" rIns="91440" bIns="45720" anchor="t" anchorCtr="0"/>
          <a:p>
            <a:pPr marL="609600" indent="-609600" eaLnBrk="1" hangingPunct="1"/>
            <a:r>
              <a:rPr lang="zh-CN" altLang="en-US" dirty="0"/>
              <a:t>用</a:t>
            </a:r>
            <a:r>
              <a:rPr lang="en-US" altLang="zh-CN" dirty="0"/>
              <a:t>P</a:t>
            </a:r>
            <a:r>
              <a:rPr lang="zh-CN" altLang="en-US" dirty="0"/>
              <a:t>、</a:t>
            </a:r>
            <a:r>
              <a:rPr lang="en-US" altLang="zh-CN" dirty="0"/>
              <a:t>V</a:t>
            </a:r>
            <a:r>
              <a:rPr lang="zh-CN" altLang="en-US" dirty="0"/>
              <a:t>操作实现下述问题的解。桌子有一个盘子，可以存放一个水果。父亲总是放苹果到盘子中，而母亲总是放香蕉到盘子中：一个儿子专等吃盘子中的香蕉，而一个女儿专等吃盘子中的苹果。（说明信号量的作用和初值）</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4"/>
          <p:cNvSpPr/>
          <p:nvPr/>
        </p:nvSpPr>
        <p:spPr>
          <a:xfrm>
            <a:off x="1403350" y="476250"/>
            <a:ext cx="7488238" cy="6048375"/>
          </a:xfrm>
          <a:prstGeom prst="rect">
            <a:avLst/>
          </a:prstGeom>
          <a:noFill/>
          <a:ln w="9525">
            <a:noFill/>
          </a:ln>
        </p:spPr>
        <p:txBody>
          <a:bodyPr>
            <a:spAutoFit/>
          </a:bodyPr>
          <a:p>
            <a:r>
              <a:rPr lang="zh-CN" altLang="en-US" sz="2000" b="1" dirty="0">
                <a:latin typeface="Arial" panose="020B0604020202020204" pitchFamily="34" charset="0"/>
              </a:rPr>
              <a:t>解 设信号量：</a:t>
            </a:r>
            <a:r>
              <a:rPr lang="en-US" altLang="zh-CN" sz="2000" b="1" dirty="0">
                <a:latin typeface="Arial" panose="020B0604020202020204" pitchFamily="34" charset="0"/>
              </a:rPr>
              <a:t>SE=1 (</a:t>
            </a:r>
            <a:r>
              <a:rPr lang="zh-CN" altLang="en-US" sz="2000" b="1" dirty="0">
                <a:latin typeface="Arial" panose="020B0604020202020204" pitchFamily="34" charset="0"/>
              </a:rPr>
              <a:t>空盘子</a:t>
            </a:r>
            <a:r>
              <a:rPr lang="en-US" altLang="zh-CN" sz="2000" b="1" dirty="0">
                <a:latin typeface="Arial" panose="020B0604020202020204" pitchFamily="34" charset="0"/>
              </a:rPr>
              <a:t>)</a:t>
            </a:r>
            <a:r>
              <a:rPr lang="zh-CN" altLang="en-US" sz="2000" b="1" dirty="0">
                <a:latin typeface="Arial" panose="020B0604020202020204" pitchFamily="34" charset="0"/>
              </a:rPr>
              <a:t>；</a:t>
            </a:r>
            <a:r>
              <a:rPr lang="en-US" altLang="zh-CN" sz="2000" b="1" dirty="0">
                <a:latin typeface="Arial" panose="020B0604020202020204" pitchFamily="34" charset="0"/>
              </a:rPr>
              <a:t>SA</a:t>
            </a:r>
            <a:r>
              <a:rPr lang="zh-CN" altLang="en-US" sz="2000" b="1" dirty="0">
                <a:latin typeface="Arial" panose="020B0604020202020204" pitchFamily="34" charset="0"/>
              </a:rPr>
              <a:t>＝</a:t>
            </a:r>
            <a:r>
              <a:rPr lang="en-US" altLang="zh-CN" sz="2000" b="1" dirty="0">
                <a:latin typeface="Arial" panose="020B0604020202020204" pitchFamily="34" charset="0"/>
              </a:rPr>
              <a:t>0 </a:t>
            </a:r>
            <a:r>
              <a:rPr lang="zh-CN" altLang="en-US" sz="2000" b="1" dirty="0">
                <a:latin typeface="Arial" panose="020B0604020202020204" pitchFamily="34" charset="0"/>
              </a:rPr>
              <a:t>（放了苹果的盘子）；</a:t>
            </a:r>
            <a:r>
              <a:rPr lang="en-US" altLang="zh-CN" sz="2000" b="1" dirty="0">
                <a:latin typeface="Arial" panose="020B0604020202020204" pitchFamily="34" charset="0"/>
              </a:rPr>
              <a:t>SB=0 (</a:t>
            </a:r>
            <a:r>
              <a:rPr lang="zh-CN" altLang="en-US" sz="2000" b="1" dirty="0">
                <a:latin typeface="Arial" panose="020B0604020202020204" pitchFamily="34" charset="0"/>
              </a:rPr>
              <a:t>放了香蕉的盘子</a:t>
            </a:r>
            <a:r>
              <a:rPr lang="en-US" altLang="zh-CN" sz="2000" b="1" dirty="0">
                <a:latin typeface="Arial" panose="020B0604020202020204" pitchFamily="34" charset="0"/>
              </a:rPr>
              <a:t>)</a:t>
            </a:r>
            <a:endParaRPr lang="en-US" altLang="zh-CN" sz="2000" b="1" dirty="0">
              <a:latin typeface="Arial" panose="020B0604020202020204" pitchFamily="34" charset="0"/>
            </a:endParaRPr>
          </a:p>
          <a:p>
            <a:endParaRPr lang="en-US" altLang="zh-CN" sz="2000" b="1" dirty="0">
              <a:latin typeface="Arial" panose="020B0604020202020204" pitchFamily="34" charset="0"/>
            </a:endParaRPr>
          </a:p>
          <a:p>
            <a:r>
              <a:rPr lang="zh-CN" altLang="en-US" sz="2000" b="1" dirty="0">
                <a:latin typeface="Arial" panose="020B0604020202020204" pitchFamily="34" charset="0"/>
              </a:rPr>
              <a:t>父亲</a:t>
            </a:r>
            <a:endParaRPr lang="zh-CN" altLang="en-US" sz="2000" b="1" dirty="0">
              <a:latin typeface="Arial" panose="020B0604020202020204" pitchFamily="34" charset="0"/>
            </a:endParaRPr>
          </a:p>
          <a:p>
            <a:r>
              <a:rPr lang="en-US" altLang="zh-CN" sz="2000" b="1" dirty="0">
                <a:latin typeface="Arial" panose="020B0604020202020204" pitchFamily="34" charset="0"/>
              </a:rPr>
              <a:t>REPEAT</a:t>
            </a:r>
            <a:endParaRPr lang="en-US" altLang="zh-CN" sz="2000" b="1" dirty="0">
              <a:latin typeface="Arial" panose="020B0604020202020204" pitchFamily="34" charset="0"/>
            </a:endParaRPr>
          </a:p>
          <a:p>
            <a:r>
              <a:rPr lang="zh-CN" altLang="en-US" sz="2000" b="1" dirty="0">
                <a:latin typeface="Arial" panose="020B0604020202020204" pitchFamily="34" charset="0"/>
              </a:rPr>
              <a:t>剥香蕉</a:t>
            </a:r>
            <a:endParaRPr lang="zh-CN" altLang="en-US" sz="2000" b="1" dirty="0">
              <a:latin typeface="Arial" panose="020B0604020202020204" pitchFamily="34" charset="0"/>
            </a:endParaRPr>
          </a:p>
          <a:p>
            <a:r>
              <a:rPr lang="en-US" altLang="zh-CN" sz="2000" b="1" dirty="0">
                <a:latin typeface="Arial" panose="020B0604020202020204" pitchFamily="34" charset="0"/>
              </a:rPr>
              <a:t>P(SE)</a:t>
            </a:r>
            <a:endParaRPr lang="en-US" altLang="zh-CN" sz="2000" b="1" dirty="0">
              <a:latin typeface="Arial" panose="020B0604020202020204" pitchFamily="34" charset="0"/>
            </a:endParaRPr>
          </a:p>
          <a:p>
            <a:r>
              <a:rPr lang="zh-CN" altLang="en-US" sz="2000" b="1" dirty="0">
                <a:latin typeface="Arial" panose="020B0604020202020204" pitchFamily="34" charset="0"/>
              </a:rPr>
              <a:t>放香蕉</a:t>
            </a:r>
            <a:endParaRPr lang="zh-CN" altLang="en-US" sz="2000" b="1" dirty="0">
              <a:latin typeface="Arial" panose="020B0604020202020204" pitchFamily="34" charset="0"/>
            </a:endParaRPr>
          </a:p>
          <a:p>
            <a:r>
              <a:rPr lang="en-US" altLang="zh-CN" sz="2000" b="1" dirty="0">
                <a:latin typeface="Arial" panose="020B0604020202020204" pitchFamily="34" charset="0"/>
              </a:rPr>
              <a:t>V(SB)</a:t>
            </a:r>
            <a:endParaRPr lang="en-US" altLang="zh-CN" sz="2000" b="1" dirty="0">
              <a:latin typeface="Arial" panose="020B0604020202020204" pitchFamily="34" charset="0"/>
            </a:endParaRPr>
          </a:p>
          <a:p>
            <a:r>
              <a:rPr lang="en-US" altLang="zh-CN" sz="2000" b="1" dirty="0">
                <a:latin typeface="Arial" panose="020B0604020202020204" pitchFamily="34" charset="0"/>
              </a:rPr>
              <a:t>UNTIL FALSE</a:t>
            </a:r>
            <a:endParaRPr lang="en-US" altLang="zh-CN" sz="2000" b="1" dirty="0">
              <a:latin typeface="Arial" panose="020B0604020202020204" pitchFamily="34" charset="0"/>
            </a:endParaRPr>
          </a:p>
          <a:p>
            <a:r>
              <a:rPr lang="zh-CN" altLang="en-US" sz="2000" b="1" dirty="0">
                <a:latin typeface="Arial" panose="020B0604020202020204" pitchFamily="34" charset="0"/>
              </a:rPr>
              <a:t>母亲</a:t>
            </a:r>
            <a:endParaRPr lang="zh-CN" altLang="en-US" sz="2000" b="1" dirty="0">
              <a:latin typeface="Arial" panose="020B0604020202020204" pitchFamily="34" charset="0"/>
            </a:endParaRPr>
          </a:p>
          <a:p>
            <a:r>
              <a:rPr lang="en-US" altLang="zh-CN" sz="2000" b="1" dirty="0">
                <a:latin typeface="Arial" panose="020B0604020202020204" pitchFamily="34" charset="0"/>
              </a:rPr>
              <a:t>REPEAT</a:t>
            </a:r>
            <a:endParaRPr lang="en-US" altLang="zh-CN" sz="2000" b="1" dirty="0">
              <a:latin typeface="Arial" panose="020B0604020202020204" pitchFamily="34" charset="0"/>
            </a:endParaRPr>
          </a:p>
          <a:p>
            <a:r>
              <a:rPr lang="zh-CN" altLang="en-US" sz="2000" b="1" dirty="0">
                <a:latin typeface="Arial" panose="020B0604020202020204" pitchFamily="34" charset="0"/>
              </a:rPr>
              <a:t>削苹果</a:t>
            </a:r>
            <a:endParaRPr lang="zh-CN" altLang="en-US" sz="2000" b="1" dirty="0">
              <a:latin typeface="Arial" panose="020B0604020202020204" pitchFamily="34" charset="0"/>
            </a:endParaRPr>
          </a:p>
          <a:p>
            <a:r>
              <a:rPr lang="en-US" altLang="zh-CN" sz="2000" b="1" dirty="0">
                <a:latin typeface="Arial" panose="020B0604020202020204" pitchFamily="34" charset="0"/>
              </a:rPr>
              <a:t>P(SE)</a:t>
            </a:r>
            <a:endParaRPr lang="en-US" altLang="zh-CN" sz="2000" b="1" dirty="0">
              <a:latin typeface="Arial" panose="020B0604020202020204" pitchFamily="34" charset="0"/>
            </a:endParaRPr>
          </a:p>
          <a:p>
            <a:r>
              <a:rPr lang="zh-CN" altLang="en-US" sz="2000" b="1" dirty="0">
                <a:latin typeface="Arial" panose="020B0604020202020204" pitchFamily="34" charset="0"/>
              </a:rPr>
              <a:t>放苹果</a:t>
            </a:r>
            <a:endParaRPr lang="zh-CN" altLang="en-US" sz="2000" b="1" dirty="0">
              <a:latin typeface="Arial" panose="020B0604020202020204" pitchFamily="34" charset="0"/>
            </a:endParaRPr>
          </a:p>
          <a:p>
            <a:r>
              <a:rPr lang="en-US" altLang="zh-CN" sz="2000" b="1" dirty="0">
                <a:latin typeface="Arial" panose="020B0604020202020204" pitchFamily="34" charset="0"/>
              </a:rPr>
              <a:t>V(SA)</a:t>
            </a:r>
            <a:endParaRPr lang="en-US" altLang="zh-CN" sz="2000" b="1" dirty="0">
              <a:latin typeface="Arial" panose="020B0604020202020204" pitchFamily="34" charset="0"/>
            </a:endParaRPr>
          </a:p>
          <a:p>
            <a:r>
              <a:rPr lang="en-US" altLang="zh-CN" sz="2000" b="1" dirty="0">
                <a:latin typeface="Arial" panose="020B0604020202020204" pitchFamily="34" charset="0"/>
              </a:rPr>
              <a:t>UNTIL FALSE</a:t>
            </a:r>
            <a:endParaRPr lang="en-US" altLang="zh-CN" sz="2000" b="1" dirty="0">
              <a:latin typeface="Arial" panose="020B0604020202020204" pitchFamily="34" charset="0"/>
            </a:endParaRPr>
          </a:p>
          <a:p>
            <a:endParaRPr lang="en-US" altLang="zh-CN" sz="2000" b="1" dirty="0">
              <a:latin typeface="Arial" panose="020B0604020202020204" pitchFamily="34" charset="0"/>
            </a:endParaRPr>
          </a:p>
          <a:p>
            <a:pPr>
              <a:spcBef>
                <a:spcPct val="50000"/>
              </a:spcBef>
            </a:pPr>
            <a:endParaRPr lang="en-US" altLang="zh-CN" dirty="0">
              <a:latin typeface="Arial" panose="020B0604020202020204" pitchFamily="34" charset="0"/>
            </a:endParaRPr>
          </a:p>
        </p:txBody>
      </p:sp>
      <p:sp>
        <p:nvSpPr>
          <p:cNvPr id="19459" name="Rectangle 5"/>
          <p:cNvSpPr/>
          <p:nvPr/>
        </p:nvSpPr>
        <p:spPr>
          <a:xfrm>
            <a:off x="3708400" y="2060575"/>
            <a:ext cx="4572000" cy="3444875"/>
          </a:xfrm>
          <a:prstGeom prst="rect">
            <a:avLst/>
          </a:prstGeom>
          <a:noFill/>
          <a:ln w="9525">
            <a:noFill/>
          </a:ln>
        </p:spPr>
        <p:txBody>
          <a:bodyPr>
            <a:spAutoFit/>
          </a:bodyPr>
          <a:p>
            <a:r>
              <a:rPr lang="zh-CN" altLang="en-US" sz="2000" b="1" dirty="0">
                <a:latin typeface="Arial" panose="020B0604020202020204" pitchFamily="34" charset="0"/>
              </a:rPr>
              <a:t>儿子</a:t>
            </a:r>
            <a:endParaRPr lang="zh-CN" altLang="en-US" sz="2000" b="1" dirty="0">
              <a:latin typeface="Arial" panose="020B0604020202020204" pitchFamily="34" charset="0"/>
            </a:endParaRPr>
          </a:p>
          <a:p>
            <a:r>
              <a:rPr lang="en-US" altLang="zh-CN" sz="2000" b="1" dirty="0">
                <a:latin typeface="Arial" panose="020B0604020202020204" pitchFamily="34" charset="0"/>
              </a:rPr>
              <a:t>P(SA)</a:t>
            </a:r>
            <a:endParaRPr lang="en-US" altLang="zh-CN" sz="2000" b="1" dirty="0">
              <a:latin typeface="Arial" panose="020B0604020202020204" pitchFamily="34" charset="0"/>
            </a:endParaRPr>
          </a:p>
          <a:p>
            <a:r>
              <a:rPr lang="zh-CN" altLang="en-US" sz="2000" b="1" dirty="0">
                <a:latin typeface="Arial" panose="020B0604020202020204" pitchFamily="34" charset="0"/>
              </a:rPr>
              <a:t>拿苹果</a:t>
            </a:r>
            <a:endParaRPr lang="zh-CN" altLang="en-US" sz="2000" b="1" dirty="0">
              <a:latin typeface="Arial" panose="020B0604020202020204" pitchFamily="34" charset="0"/>
            </a:endParaRPr>
          </a:p>
          <a:p>
            <a:r>
              <a:rPr lang="en-US" altLang="zh-CN" sz="2000" b="1" dirty="0">
                <a:latin typeface="Arial" panose="020B0604020202020204" pitchFamily="34" charset="0"/>
              </a:rPr>
              <a:t>V(SE)</a:t>
            </a:r>
            <a:endParaRPr lang="en-US" altLang="zh-CN" sz="2000" b="1" dirty="0">
              <a:latin typeface="Arial" panose="020B0604020202020204" pitchFamily="34" charset="0"/>
            </a:endParaRPr>
          </a:p>
          <a:p>
            <a:r>
              <a:rPr lang="zh-CN" altLang="en-US" sz="2000" b="1" dirty="0">
                <a:latin typeface="Arial" panose="020B0604020202020204" pitchFamily="34" charset="0"/>
              </a:rPr>
              <a:t>吃苹果</a:t>
            </a:r>
            <a:endParaRPr lang="zh-CN" altLang="en-US" sz="2000" b="1" dirty="0">
              <a:latin typeface="Arial" panose="020B0604020202020204" pitchFamily="34" charset="0"/>
            </a:endParaRPr>
          </a:p>
          <a:p>
            <a:endParaRPr lang="zh-CN" altLang="en-US" sz="2000" b="1" dirty="0">
              <a:latin typeface="Arial" panose="020B0604020202020204" pitchFamily="34" charset="0"/>
            </a:endParaRPr>
          </a:p>
          <a:p>
            <a:r>
              <a:rPr lang="zh-CN" altLang="en-US" sz="2000" b="1" dirty="0">
                <a:latin typeface="Arial" panose="020B0604020202020204" pitchFamily="34" charset="0"/>
              </a:rPr>
              <a:t>女儿</a:t>
            </a:r>
            <a:endParaRPr lang="zh-CN" altLang="en-US" sz="2000" b="1" dirty="0">
              <a:latin typeface="Arial" panose="020B0604020202020204" pitchFamily="34" charset="0"/>
            </a:endParaRPr>
          </a:p>
          <a:p>
            <a:r>
              <a:rPr lang="en-US" altLang="zh-CN" sz="2000" b="1" dirty="0">
                <a:latin typeface="Arial" panose="020B0604020202020204" pitchFamily="34" charset="0"/>
              </a:rPr>
              <a:t>P(SB)</a:t>
            </a:r>
            <a:endParaRPr lang="en-US" altLang="zh-CN" sz="2000" b="1" dirty="0">
              <a:latin typeface="Arial" panose="020B0604020202020204" pitchFamily="34" charset="0"/>
            </a:endParaRPr>
          </a:p>
          <a:p>
            <a:r>
              <a:rPr lang="zh-CN" altLang="en-US" sz="2000" b="1" dirty="0">
                <a:latin typeface="Arial" panose="020B0604020202020204" pitchFamily="34" charset="0"/>
              </a:rPr>
              <a:t>拿香蕉</a:t>
            </a:r>
            <a:endParaRPr lang="zh-CN" altLang="en-US" sz="2000" b="1" dirty="0">
              <a:latin typeface="Arial" panose="020B0604020202020204" pitchFamily="34" charset="0"/>
            </a:endParaRPr>
          </a:p>
          <a:p>
            <a:r>
              <a:rPr lang="en-US" altLang="zh-CN" sz="2000" b="1" dirty="0">
                <a:latin typeface="Arial" panose="020B0604020202020204" pitchFamily="34" charset="0"/>
              </a:rPr>
              <a:t>V(SE)</a:t>
            </a:r>
            <a:endParaRPr lang="en-US" altLang="zh-CN" sz="2000" b="1" dirty="0">
              <a:latin typeface="Arial" panose="020B0604020202020204" pitchFamily="34" charset="0"/>
            </a:endParaRPr>
          </a:p>
          <a:p>
            <a:r>
              <a:rPr lang="zh-CN" altLang="en-US" sz="2000" b="1" dirty="0">
                <a:latin typeface="Arial" panose="020B0604020202020204" pitchFamily="34" charset="0"/>
              </a:rPr>
              <a:t>吃香蕉</a:t>
            </a:r>
            <a:endParaRPr lang="zh-CN" altLang="en-US" sz="2000" b="1"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a:xfrm>
            <a:off x="457200" y="765175"/>
            <a:ext cx="8229600" cy="5360988"/>
          </a:xfrm>
        </p:spPr>
        <p:txBody>
          <a:bodyPr vert="horz" wrap="square" lIns="91440" tIns="45720" rIns="91440" bIns="45720" anchor="t" anchorCtr="0"/>
          <a:p>
            <a:pPr eaLnBrk="1" hangingPunct="1">
              <a:buFontTx/>
              <a:buNone/>
            </a:pPr>
            <a:r>
              <a:rPr lang="zh-CN" altLang="zh-CN" dirty="0"/>
              <a:t>理发店里有一位理发师，一把理发椅和</a:t>
            </a:r>
            <a:r>
              <a:rPr lang="en-US" altLang="zh-CN" dirty="0"/>
              <a:t>N</a:t>
            </a:r>
            <a:r>
              <a:rPr lang="zh-CN" altLang="zh-CN" dirty="0"/>
              <a:t>把供等候理发的顾客坐的椅子</a:t>
            </a:r>
            <a:endParaRPr lang="zh-CN" altLang="zh-CN" dirty="0"/>
          </a:p>
          <a:p>
            <a:pPr eaLnBrk="1" hangingPunct="1">
              <a:buFontTx/>
              <a:buNone/>
            </a:pPr>
            <a:r>
              <a:rPr lang="en-US" altLang="zh-CN" dirty="0"/>
              <a:t> </a:t>
            </a:r>
            <a:r>
              <a:rPr lang="zh-CN" altLang="zh-CN" dirty="0"/>
              <a:t>如果没有顾客</a:t>
            </a:r>
            <a:r>
              <a:rPr lang="en-US" altLang="zh-CN" dirty="0"/>
              <a:t>,</a:t>
            </a:r>
            <a:r>
              <a:rPr lang="zh-CN" altLang="zh-CN" dirty="0"/>
              <a:t>则理发师便在理发椅上睡觉。当一个顾客到来时，他必须先唤醒理发师</a:t>
            </a:r>
            <a:endParaRPr lang="zh-CN" altLang="zh-CN" dirty="0"/>
          </a:p>
          <a:p>
            <a:pPr eaLnBrk="1" hangingPunct="1">
              <a:buFontTx/>
              <a:buNone/>
            </a:pPr>
            <a:r>
              <a:rPr lang="en-US" altLang="zh-CN" dirty="0"/>
              <a:t>	</a:t>
            </a:r>
            <a:r>
              <a:rPr lang="zh-CN" altLang="zh-CN" dirty="0"/>
              <a:t>如果顾客到来时理发师正在理发，则如果有空椅子，可坐下来等；否则离开</a:t>
            </a:r>
            <a:endParaRPr lang="zh-CN" altLang="zh-CN" dirty="0"/>
          </a:p>
          <a:p>
            <a:pPr eaLnBrk="1" hangingPunct="1">
              <a:buFontTx/>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2"/>
          <p:cNvSpPr>
            <a:spLocks noGrp="1"/>
          </p:cNvSpPr>
          <p:nvPr>
            <p:ph idx="1"/>
          </p:nvPr>
        </p:nvSpPr>
        <p:spPr>
          <a:xfrm>
            <a:off x="251460" y="116205"/>
            <a:ext cx="8229600" cy="1418590"/>
          </a:xfrm>
        </p:spPr>
        <p:txBody>
          <a:bodyPr vert="horz" wrap="square" lIns="91440" tIns="45720" rIns="91440" bIns="45720" anchor="t" anchorCtr="0"/>
          <a:p>
            <a:pPr eaLnBrk="1" hangingPunct="1">
              <a:buFontTx/>
              <a:buNone/>
            </a:pPr>
            <a:r>
              <a:rPr lang="en-US" altLang="zh-CN" sz="2400" dirty="0"/>
              <a:t>Cust =0; </a:t>
            </a:r>
            <a:r>
              <a:rPr lang="zh-CN" altLang="zh-CN" sz="2400" dirty="0"/>
              <a:t>表示等待理发</a:t>
            </a:r>
            <a:r>
              <a:rPr lang="zh-CN" altLang="zh-CN" sz="2400" dirty="0"/>
              <a:t>的顾客资源；</a:t>
            </a:r>
            <a:endParaRPr lang="zh-CN" altLang="zh-CN" sz="2400" dirty="0"/>
          </a:p>
          <a:p>
            <a:pPr eaLnBrk="1" hangingPunct="1">
              <a:buFontTx/>
              <a:buNone/>
            </a:pPr>
            <a:r>
              <a:rPr lang="en-US" altLang="zh-CN" sz="2400" dirty="0"/>
              <a:t>Barber=1;</a:t>
            </a:r>
            <a:r>
              <a:rPr lang="zh-CN" altLang="zh-CN" sz="2400" dirty="0"/>
              <a:t>表示</a:t>
            </a:r>
            <a:r>
              <a:rPr lang="zh-CN" altLang="zh-CN" sz="2400" dirty="0"/>
              <a:t>理发师</a:t>
            </a:r>
            <a:endParaRPr lang="zh-CN" altLang="zh-CN" sz="2400" dirty="0"/>
          </a:p>
          <a:p>
            <a:pPr eaLnBrk="1" hangingPunct="1">
              <a:buFontTx/>
              <a:buNone/>
            </a:pPr>
            <a:r>
              <a:rPr lang="en-US" altLang="zh-CN" sz="2400" dirty="0"/>
              <a:t>custNum </a:t>
            </a:r>
            <a:r>
              <a:rPr lang="zh-CN" altLang="zh-CN" sz="2400" dirty="0"/>
              <a:t>关键资源，表示当前顾客数量</a:t>
            </a:r>
            <a:endParaRPr lang="zh-CN" altLang="zh-CN" sz="2400" dirty="0"/>
          </a:p>
          <a:p>
            <a:pPr eaLnBrk="1" hangingPunct="1">
              <a:buFontTx/>
              <a:buNone/>
            </a:pPr>
            <a:r>
              <a:rPr lang="en-US" altLang="zh-CN" dirty="0"/>
              <a:t>mutex=1</a:t>
            </a:r>
            <a:endParaRPr lang="en-US" altLang="zh-CN" dirty="0"/>
          </a:p>
        </p:txBody>
      </p:sp>
      <p:sp>
        <p:nvSpPr>
          <p:cNvPr id="4" name="内容占位符 2"/>
          <p:cNvSpPr txBox="1"/>
          <p:nvPr/>
        </p:nvSpPr>
        <p:spPr bwMode="auto">
          <a:xfrm>
            <a:off x="467360" y="2082165"/>
            <a:ext cx="2797175" cy="4464050"/>
          </a:xfrm>
          <a:prstGeom prst="rect">
            <a:avLst/>
          </a:prstGeom>
          <a:noFill/>
          <a:ln w="9525">
            <a:noFill/>
            <a:miter lim="800000"/>
          </a:ln>
          <a:effectLst/>
        </p:spPr>
        <p:txBody>
          <a:bodyPr/>
          <a:lstStyle/>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Coming//</a:t>
            </a:r>
            <a:r>
              <a:rPr kumimoji="0" lang="zh-CN" altLang="zh-CN" sz="2400" kern="1200" cap="none" spc="0" normalizeH="0" baseline="0" noProof="0" dirty="0">
                <a:latin typeface="Arial" panose="020B0604020202020204" pitchFamily="34" charset="0"/>
                <a:ea typeface="宋体" panose="02010600030101010101" pitchFamily="2" charset="-122"/>
                <a:cs typeface="+mn-cs"/>
              </a:rPr>
              <a:t>顾客来到</a:t>
            </a:r>
            <a:endParaRPr kumimoji="0" lang="zh-CN"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P(</a:t>
            </a:r>
            <a:r>
              <a:rPr kumimoji="0" lang="en-US" altLang="zh-CN" sz="2400" kern="1200" cap="none" spc="0" normalizeH="0" baseline="0" noProof="0" dirty="0" err="1">
                <a:latin typeface="Arial" panose="020B0604020202020204" pitchFamily="34" charset="0"/>
                <a:ea typeface="宋体" panose="02010600030101010101" pitchFamily="2" charset="-122"/>
                <a:cs typeface="+mn-cs"/>
              </a:rPr>
              <a:t>mutex</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endParaRPr kumimoji="0" lang="zh-CN"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if(</a:t>
            </a:r>
            <a:r>
              <a:rPr kumimoji="0" lang="en-US" altLang="zh-CN" sz="2400" kern="1200" cap="none" spc="0" normalizeH="0" baseline="0" noProof="0" dirty="0" err="1">
                <a:latin typeface="Arial" panose="020B0604020202020204" pitchFamily="34" charset="0"/>
                <a:ea typeface="宋体" panose="02010600030101010101" pitchFamily="2" charset="-122"/>
                <a:cs typeface="+mn-cs"/>
              </a:rPr>
              <a:t>custNum&gt;=</a:t>
            </a:r>
            <a:r>
              <a:rPr kumimoji="0" lang="en-US" altLang="zh-CN" sz="2400" kern="1200" cap="none" spc="0" normalizeH="0" baseline="0" noProof="0" dirty="0">
                <a:latin typeface="Arial" panose="020B0604020202020204" pitchFamily="34" charset="0"/>
                <a:ea typeface="宋体" panose="02010600030101010101" pitchFamily="2" charset="-122"/>
                <a:cs typeface="+mn-cs"/>
              </a:rPr>
              <a:t>N+1){</a:t>
            </a:r>
            <a:endParaRPr kumimoji="0" lang="zh-CN"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V(</a:t>
            </a:r>
            <a:r>
              <a:rPr kumimoji="0" lang="en-US" altLang="zh-CN" sz="2400" kern="1200" cap="none" spc="0" normalizeH="0" baseline="0" noProof="0" dirty="0" err="1">
                <a:latin typeface="Arial" panose="020B0604020202020204" pitchFamily="34" charset="0"/>
                <a:ea typeface="宋体" panose="02010600030101010101" pitchFamily="2" charset="-122"/>
                <a:cs typeface="+mn-cs"/>
              </a:rPr>
              <a:t>mutex</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endParaRPr kumimoji="0" lang="zh-CN"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lang="zh-CN" altLang="zh-CN" sz="2400" noProof="0" dirty="0">
                <a:sym typeface="+mn-ea"/>
              </a:rPr>
              <a:t>离开；</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}else{ </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lang="en-US" altLang="zh-CN" sz="2400" dirty="0">
                <a:sym typeface="+mn-ea"/>
              </a:rPr>
              <a:t>custNum++</a:t>
            </a:r>
            <a:r>
              <a:rPr lang="zh-CN" altLang="zh-CN" sz="2400" dirty="0">
                <a:sym typeface="+mn-ea"/>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lang="en-US" altLang="zh-CN" sz="2400" noProof="0" dirty="0">
                <a:sym typeface="+mn-ea"/>
              </a:rPr>
              <a:t>V(</a:t>
            </a:r>
            <a:r>
              <a:rPr lang="en-US" altLang="zh-CN" sz="2400" noProof="0" dirty="0" err="1">
                <a:sym typeface="+mn-ea"/>
              </a:rPr>
              <a:t>mutex</a:t>
            </a:r>
            <a:r>
              <a:rPr lang="en-US" altLang="zh-CN" sz="2400" noProof="0" dirty="0">
                <a:sym typeface="+mn-ea"/>
              </a:rPr>
              <a:t>)</a:t>
            </a:r>
            <a:endParaRPr kumimoji="0" lang="zh-CN"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		</a:t>
            </a:r>
            <a:endParaRPr kumimoji="0" lang="zh-CN" altLang="en-US" sz="2400" kern="0" cap="none" spc="0" normalizeH="0" baseline="0" noProof="0" dirty="0">
              <a:latin typeface="+mn-lt"/>
              <a:ea typeface="+mn-ea"/>
              <a:cs typeface="+mn-cs"/>
            </a:endParaRPr>
          </a:p>
        </p:txBody>
      </p:sp>
      <p:sp>
        <p:nvSpPr>
          <p:cNvPr id="21508" name="矩形 4"/>
          <p:cNvSpPr/>
          <p:nvPr/>
        </p:nvSpPr>
        <p:spPr>
          <a:xfrm>
            <a:off x="3347403" y="2348548"/>
            <a:ext cx="3024187" cy="3046095"/>
          </a:xfrm>
          <a:prstGeom prst="rect">
            <a:avLst/>
          </a:prstGeom>
          <a:noFill/>
          <a:ln w="9525">
            <a:noFill/>
          </a:ln>
        </p:spPr>
        <p:txBody>
          <a:bodyPr>
            <a:spAutoFit/>
          </a:bodyPr>
          <a:p>
            <a:r>
              <a:rPr lang="en-US" altLang="zh-CN" sz="2400" dirty="0">
                <a:latin typeface="Arial" panose="020B0604020202020204" pitchFamily="34" charset="0"/>
              </a:rPr>
              <a:t>   V</a:t>
            </a:r>
            <a:r>
              <a:rPr lang="zh-CN" altLang="en-US" sz="2400" dirty="0">
                <a:sym typeface="+mn-ea"/>
              </a:rPr>
              <a:t>（</a:t>
            </a:r>
            <a:r>
              <a:rPr lang="en-US" altLang="zh-CN" sz="2400" dirty="0">
                <a:sym typeface="+mn-ea"/>
              </a:rPr>
              <a:t>Cust </a:t>
            </a:r>
            <a:r>
              <a:rPr lang="zh-CN" altLang="en-US" sz="2400" dirty="0">
                <a:sym typeface="+mn-ea"/>
              </a:rPr>
              <a:t>）</a:t>
            </a:r>
            <a:endParaRPr lang="en-US" altLang="zh-CN" sz="2400" dirty="0">
              <a:latin typeface="Arial" panose="020B0604020202020204" pitchFamily="34" charset="0"/>
            </a:endParaRPr>
          </a:p>
          <a:p>
            <a:r>
              <a:rPr lang="en-US" altLang="zh-CN" sz="2400" dirty="0">
                <a:latin typeface="Arial" panose="020B0604020202020204" pitchFamily="34" charset="0"/>
              </a:rPr>
              <a:t>   </a:t>
            </a:r>
            <a:r>
              <a:rPr lang="en-US" altLang="zh-CN" sz="2400" dirty="0">
                <a:sym typeface="+mn-ea"/>
              </a:rPr>
              <a:t>P (</a:t>
            </a:r>
            <a:r>
              <a:rPr lang="en-US" altLang="zh-CN" sz="2400" dirty="0">
                <a:sym typeface="+mn-ea"/>
              </a:rPr>
              <a:t>Barber</a:t>
            </a:r>
            <a:r>
              <a:rPr lang="en-US" altLang="zh-CN" sz="2400" dirty="0">
                <a:sym typeface="+mn-ea"/>
              </a:rPr>
              <a:t>) </a:t>
            </a:r>
            <a:endParaRPr lang="zh-CN" altLang="zh-CN" sz="2400" dirty="0">
              <a:latin typeface="Arial" panose="020B0604020202020204" pitchFamily="34" charset="0"/>
            </a:endParaRPr>
          </a:p>
          <a:p>
            <a:r>
              <a:rPr lang="en-US" altLang="zh-CN" sz="2400" dirty="0">
                <a:latin typeface="Arial" panose="020B0604020202020204" pitchFamily="34" charset="0"/>
              </a:rPr>
              <a:t>    </a:t>
            </a:r>
            <a:r>
              <a:rPr lang="zh-CN" altLang="zh-CN" sz="2400" dirty="0">
                <a:latin typeface="Arial" panose="020B0604020202020204" pitchFamily="34" charset="0"/>
              </a:rPr>
              <a:t>理发；</a:t>
            </a:r>
            <a:endParaRPr lang="zh-CN" altLang="zh-CN" sz="2400" dirty="0">
              <a:latin typeface="Arial" panose="020B0604020202020204" pitchFamily="34" charset="0"/>
            </a:endParaRPr>
          </a:p>
          <a:p>
            <a:r>
              <a:rPr lang="en-US" altLang="zh-CN" sz="2400" dirty="0">
                <a:latin typeface="Arial" panose="020B0604020202020204" pitchFamily="34" charset="0"/>
              </a:rPr>
              <a:t>    P(mutex)</a:t>
            </a:r>
            <a:endParaRPr lang="zh-CN" altLang="zh-CN" sz="2400" dirty="0">
              <a:latin typeface="Arial" panose="020B0604020202020204" pitchFamily="34" charset="0"/>
            </a:endParaRPr>
          </a:p>
          <a:p>
            <a:r>
              <a:rPr lang="en-US" altLang="zh-CN" sz="2400" dirty="0">
                <a:latin typeface="Arial" panose="020B0604020202020204" pitchFamily="34" charset="0"/>
              </a:rPr>
              <a:t>    custNum--</a:t>
            </a:r>
            <a:r>
              <a:rPr lang="zh-CN" altLang="zh-CN" sz="2400" dirty="0">
                <a:latin typeface="Arial" panose="020B0604020202020204" pitchFamily="34" charset="0"/>
              </a:rPr>
              <a:t>；</a:t>
            </a:r>
            <a:endParaRPr lang="zh-CN" altLang="zh-CN" sz="2400" dirty="0">
              <a:latin typeface="Arial" panose="020B0604020202020204" pitchFamily="34" charset="0"/>
            </a:endParaRPr>
          </a:p>
          <a:p>
            <a:r>
              <a:rPr lang="en-US" altLang="zh-CN" sz="2400" dirty="0">
                <a:latin typeface="Arial" panose="020B0604020202020204" pitchFamily="34" charset="0"/>
              </a:rPr>
              <a:t>    V(mutex)</a:t>
            </a:r>
            <a:endParaRPr lang="zh-CN" altLang="zh-CN" sz="2400" dirty="0">
              <a:latin typeface="Arial" panose="020B0604020202020204" pitchFamily="34" charset="0"/>
            </a:endParaRPr>
          </a:p>
          <a:p>
            <a:r>
              <a:rPr lang="en-US" altLang="zh-CN" sz="2400" dirty="0">
                <a:latin typeface="Arial" panose="020B0604020202020204" pitchFamily="34" charset="0"/>
              </a:rPr>
              <a:t>    </a:t>
            </a:r>
            <a:r>
              <a:rPr lang="en-US" altLang="zh-CN" sz="2400" dirty="0">
                <a:sym typeface="+mn-ea"/>
              </a:rPr>
              <a:t> </a:t>
            </a:r>
            <a:r>
              <a:rPr lang="zh-CN" altLang="zh-CN" sz="2400" dirty="0">
                <a:sym typeface="+mn-ea"/>
              </a:rPr>
              <a:t>离开；</a:t>
            </a:r>
            <a:endParaRPr lang="zh-CN" altLang="zh-CN" sz="2400" dirty="0">
              <a:latin typeface="Arial" panose="020B0604020202020204" pitchFamily="34" charset="0"/>
            </a:endParaRPr>
          </a:p>
          <a:p>
            <a:r>
              <a:rPr lang="en-US" altLang="zh-CN" sz="2400" dirty="0">
                <a:latin typeface="Arial" panose="020B0604020202020204" pitchFamily="34" charset="0"/>
              </a:rPr>
              <a:t>}</a:t>
            </a:r>
            <a:endParaRPr lang="zh-CN" altLang="zh-CN" sz="2400" dirty="0">
              <a:latin typeface="Arial" panose="020B0604020202020204" pitchFamily="34" charset="0"/>
            </a:endParaRPr>
          </a:p>
        </p:txBody>
      </p:sp>
      <p:sp>
        <p:nvSpPr>
          <p:cNvPr id="21509" name="矩形 5"/>
          <p:cNvSpPr/>
          <p:nvPr/>
        </p:nvSpPr>
        <p:spPr>
          <a:xfrm>
            <a:off x="6228080" y="2132330"/>
            <a:ext cx="2209165" cy="2306955"/>
          </a:xfrm>
          <a:prstGeom prst="rect">
            <a:avLst/>
          </a:prstGeom>
          <a:noFill/>
          <a:ln w="9525">
            <a:noFill/>
          </a:ln>
        </p:spPr>
        <p:txBody>
          <a:bodyPr wrap="square">
            <a:spAutoFit/>
          </a:bodyPr>
          <a:p>
            <a:r>
              <a:rPr lang="zh-CN" altLang="zh-CN" sz="2400" dirty="0">
                <a:latin typeface="Arial" panose="020B0604020202020204" pitchFamily="34" charset="0"/>
              </a:rPr>
              <a:t>理发师进程：</a:t>
            </a:r>
            <a:endParaRPr lang="zh-CN" altLang="zh-CN" sz="2400" dirty="0">
              <a:latin typeface="Arial" panose="020B0604020202020204" pitchFamily="34" charset="0"/>
            </a:endParaRPr>
          </a:p>
          <a:p>
            <a:r>
              <a:rPr lang="en-US" altLang="zh-CN" sz="2400" dirty="0">
                <a:latin typeface="Arial" panose="020B0604020202020204" pitchFamily="34" charset="0"/>
              </a:rPr>
              <a:t>While{		</a:t>
            </a:r>
            <a:endParaRPr lang="zh-CN" altLang="zh-CN" sz="2400" dirty="0">
              <a:latin typeface="Arial" panose="020B0604020202020204" pitchFamily="34" charset="0"/>
            </a:endParaRPr>
          </a:p>
          <a:p>
            <a:r>
              <a:rPr lang="en-US" altLang="zh-CN" sz="2400" dirty="0">
                <a:latin typeface="Arial" panose="020B0604020202020204" pitchFamily="34" charset="0"/>
              </a:rPr>
              <a:t>   P</a:t>
            </a:r>
            <a:r>
              <a:rPr lang="zh-CN" altLang="en-US" sz="2400" dirty="0">
                <a:latin typeface="Arial" panose="020B0604020202020204" pitchFamily="34" charset="0"/>
              </a:rPr>
              <a:t>（</a:t>
            </a:r>
            <a:r>
              <a:rPr lang="en-US" altLang="zh-CN" sz="2400" dirty="0">
                <a:sym typeface="+mn-ea"/>
              </a:rPr>
              <a:t>Cust </a:t>
            </a:r>
            <a:r>
              <a:rPr lang="zh-CN" altLang="en-US" sz="2400" dirty="0">
                <a:latin typeface="Arial" panose="020B0604020202020204" pitchFamily="34" charset="0"/>
              </a:rPr>
              <a:t>）</a:t>
            </a:r>
            <a:endParaRPr lang="zh-CN" altLang="en-US" sz="2400" dirty="0">
              <a:latin typeface="Arial" panose="020B0604020202020204" pitchFamily="34" charset="0"/>
            </a:endParaRPr>
          </a:p>
          <a:p>
            <a:r>
              <a:rPr lang="zh-CN" altLang="en-US" sz="2400" dirty="0">
                <a:latin typeface="Arial" panose="020B0604020202020204" pitchFamily="34" charset="0"/>
              </a:rPr>
              <a:t> </a:t>
            </a:r>
            <a:r>
              <a:rPr lang="en-US" altLang="zh-CN" sz="2400" dirty="0">
                <a:latin typeface="Arial" panose="020B0604020202020204" pitchFamily="34" charset="0"/>
              </a:rPr>
              <a:t>  </a:t>
            </a:r>
            <a:r>
              <a:rPr lang="zh-CN" altLang="en-US" sz="2400" dirty="0">
                <a:latin typeface="Arial" panose="020B0604020202020204" pitchFamily="34" charset="0"/>
              </a:rPr>
              <a:t>理发</a:t>
            </a:r>
            <a:endParaRPr lang="zh-CN" altLang="en-US" sz="2400" dirty="0">
              <a:latin typeface="Arial" panose="020B0604020202020204" pitchFamily="34" charset="0"/>
            </a:endParaRPr>
          </a:p>
          <a:p>
            <a:r>
              <a:rPr lang="zh-CN" altLang="en-US" sz="2400" dirty="0">
                <a:latin typeface="Arial" panose="020B0604020202020204" pitchFamily="34" charset="0"/>
              </a:rPr>
              <a:t> </a:t>
            </a:r>
            <a:r>
              <a:rPr lang="en-US" altLang="zh-CN" sz="2400" dirty="0">
                <a:latin typeface="Arial" panose="020B0604020202020204" pitchFamily="34" charset="0"/>
              </a:rPr>
              <a:t>  V (</a:t>
            </a:r>
            <a:r>
              <a:rPr lang="en-US" altLang="zh-CN" sz="2400" dirty="0">
                <a:sym typeface="+mn-ea"/>
              </a:rPr>
              <a:t>Barber</a:t>
            </a:r>
            <a:r>
              <a:rPr lang="en-US" altLang="zh-CN" sz="2400" dirty="0">
                <a:latin typeface="Arial" panose="020B0604020202020204" pitchFamily="34" charset="0"/>
              </a:rPr>
              <a:t>)    </a:t>
            </a:r>
            <a:endParaRPr lang="en-US" altLang="zh-CN" sz="2400" dirty="0">
              <a:latin typeface="Arial" panose="020B0604020202020204" pitchFamily="34" charset="0"/>
            </a:endParaRPr>
          </a:p>
          <a:p>
            <a:r>
              <a:rPr lang="en-US" altLang="zh-CN" sz="2400" dirty="0">
                <a:latin typeface="Arial" panose="020B0604020202020204" pitchFamily="34" charset="0"/>
              </a:rPr>
              <a:t>  }</a:t>
            </a:r>
            <a:endParaRPr lang="zh-CN" altLang="zh-CN" sz="2400"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内容占位符 1"/>
          <p:cNvSpPr>
            <a:spLocks noGrp="1"/>
          </p:cNvSpPr>
          <p:nvPr>
            <p:ph idx="1"/>
          </p:nvPr>
        </p:nvSpPr>
        <p:spPr>
          <a:xfrm>
            <a:off x="457200" y="188278"/>
            <a:ext cx="8229600" cy="4525962"/>
          </a:xfrm>
        </p:spPr>
        <p:txBody>
          <a:bodyPr vert="horz" wrap="square" lIns="91440" tIns="45720" rIns="91440" bIns="45720" anchor="t" anchorCtr="0"/>
          <a:p>
            <a:pPr marL="107950" indent="0" eaLnBrk="1" hangingPunct="1">
              <a:buNone/>
            </a:pPr>
            <a:r>
              <a:rPr lang="zh-CN" altLang="en-US" dirty="0"/>
              <a:t>银行有</a:t>
            </a:r>
            <a:r>
              <a:rPr lang="en-US" altLang="zh-CN" dirty="0"/>
              <a:t>n</a:t>
            </a:r>
            <a:r>
              <a:rPr lang="zh-CN" altLang="en-US" dirty="0"/>
              <a:t>个柜员</a:t>
            </a:r>
            <a:r>
              <a:rPr lang="en-US" altLang="zh-CN" dirty="0"/>
              <a:t>,</a:t>
            </a:r>
            <a:r>
              <a:rPr lang="zh-CN" altLang="en-US" dirty="0"/>
              <a:t>每个顾客进入银行后先取一个号</a:t>
            </a:r>
            <a:r>
              <a:rPr lang="en-US" altLang="zh-CN" dirty="0"/>
              <a:t>,</a:t>
            </a:r>
            <a:r>
              <a:rPr lang="zh-CN" altLang="en-US" dirty="0"/>
              <a:t>并且等着叫号</a:t>
            </a:r>
            <a:r>
              <a:rPr lang="en-US" altLang="zh-CN" dirty="0"/>
              <a:t>,</a:t>
            </a:r>
            <a:r>
              <a:rPr lang="zh-CN" altLang="en-US" dirty="0"/>
              <a:t>当一个柜员空闲后，就叫下一个号</a:t>
            </a:r>
            <a:r>
              <a:rPr lang="en-US" altLang="zh-CN" dirty="0"/>
              <a:t>.</a:t>
            </a:r>
            <a:endParaRPr lang="zh-CN" altLang="en-US" dirty="0"/>
          </a:p>
        </p:txBody>
      </p:sp>
      <p:sp>
        <p:nvSpPr>
          <p:cNvPr id="33794" name="内容占位符 1"/>
          <p:cNvSpPr>
            <a:spLocks noGrp="1"/>
          </p:cNvSpPr>
          <p:nvPr/>
        </p:nvSpPr>
        <p:spPr>
          <a:xfrm>
            <a:off x="683895" y="1196340"/>
            <a:ext cx="3887788" cy="5256213"/>
          </a:xfrm>
          <a:prstGeom prst="rect">
            <a:avLst/>
          </a:prstGeom>
          <a:noFill/>
          <a:ln w="9525">
            <a:noFill/>
          </a:ln>
        </p:spPr>
        <p:txBody>
          <a:bodyPr vert="horz" wrap="square" lIns="91440" tIns="45720" rIns="91440" bIns="45720" anchor="t" anchorCtr="0"/>
          <a:lstStyle>
            <a:lvl1pPr marL="365125" indent="-255905"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7950" indent="0" eaLnBrk="1" hangingPunct="1">
              <a:buNone/>
            </a:pPr>
            <a:r>
              <a:rPr lang="en-US" altLang="zh-CN" sz="2000" dirty="0"/>
              <a:t>begin</a:t>
            </a:r>
            <a:endParaRPr lang="en-US" altLang="zh-CN" sz="2000" dirty="0"/>
          </a:p>
          <a:p>
            <a:pPr marL="107950" indent="0" eaLnBrk="1" hangingPunct="1">
              <a:buNone/>
            </a:pPr>
            <a:r>
              <a:rPr lang="en-US" altLang="zh-CN" sz="2000" dirty="0"/>
              <a:t>var mutex=1,customer_count=0:</a:t>
            </a:r>
            <a:endParaRPr lang="en-US" altLang="zh-CN" sz="2000" dirty="0"/>
          </a:p>
          <a:p>
            <a:pPr marL="107950" indent="0" eaLnBrk="1" hangingPunct="1">
              <a:buNone/>
            </a:pPr>
            <a:r>
              <a:rPr lang="en-US" altLang="zh-CN" sz="2000" dirty="0"/>
              <a:t>services=</a:t>
            </a:r>
            <a:r>
              <a:rPr lang="en-US" altLang="zh-CN" sz="2000" dirty="0"/>
              <a:t>n</a:t>
            </a:r>
            <a:endParaRPr lang="en-US" altLang="zh-CN" sz="2000" dirty="0"/>
          </a:p>
          <a:p>
            <a:pPr marL="107950" indent="0" eaLnBrk="1" hangingPunct="1">
              <a:buNone/>
            </a:pPr>
            <a:r>
              <a:rPr lang="en-US" altLang="zh-CN" sz="2000" dirty="0"/>
              <a:t>semaphore;</a:t>
            </a:r>
            <a:endParaRPr lang="en-US" altLang="zh-CN" sz="2000" dirty="0"/>
          </a:p>
          <a:p>
            <a:pPr marL="107950" indent="0" eaLnBrk="1" hangingPunct="1">
              <a:buNone/>
            </a:pPr>
            <a:r>
              <a:rPr lang="en-US" altLang="zh-CN" sz="2000" dirty="0"/>
              <a:t>cobegin</a:t>
            </a:r>
            <a:endParaRPr lang="en-US" altLang="zh-CN" sz="2000" dirty="0"/>
          </a:p>
          <a:p>
            <a:pPr marL="107950" indent="0" eaLnBrk="1" hangingPunct="1">
              <a:buNone/>
            </a:pPr>
            <a:r>
              <a:rPr lang="en-US" altLang="zh-CN" sz="2000" dirty="0"/>
              <a:t>process customer</a:t>
            </a:r>
            <a:endParaRPr lang="en-US" altLang="zh-CN" sz="2000" dirty="0"/>
          </a:p>
          <a:p>
            <a:pPr marL="107950" indent="0" eaLnBrk="1" hangingPunct="1">
              <a:buNone/>
            </a:pPr>
            <a:r>
              <a:rPr lang="en-US" altLang="zh-CN" sz="2000" dirty="0"/>
              <a:t>begin</a:t>
            </a:r>
            <a:endParaRPr lang="en-US" altLang="zh-CN" sz="2000" dirty="0"/>
          </a:p>
          <a:p>
            <a:pPr marL="107950" indent="0" eaLnBrk="1" hangingPunct="1">
              <a:buNone/>
            </a:pPr>
            <a:r>
              <a:rPr lang="en-US" altLang="zh-CN" sz="2000" dirty="0"/>
              <a:t>p(mutex);</a:t>
            </a:r>
            <a:endParaRPr lang="en-US" altLang="zh-CN" sz="2000" dirty="0"/>
          </a:p>
          <a:p>
            <a:pPr marL="107950" indent="0" eaLnBrk="1" hangingPunct="1">
              <a:buNone/>
            </a:pPr>
            <a:r>
              <a:rPr lang="zh-CN" altLang="en-US" sz="2000" dirty="0">
                <a:sym typeface="+mn-ea"/>
              </a:rPr>
              <a:t>取号码；</a:t>
            </a:r>
            <a:endParaRPr lang="zh-CN" altLang="en-US" sz="2000" dirty="0"/>
          </a:p>
          <a:p>
            <a:pPr marL="107950" indent="0" eaLnBrk="1" hangingPunct="1">
              <a:buNone/>
            </a:pPr>
            <a:r>
              <a:rPr lang="en-US" altLang="zh-CN" sz="2000" dirty="0"/>
              <a:t>v(mutex);</a:t>
            </a:r>
            <a:endParaRPr lang="en-US" altLang="zh-CN" sz="2000" dirty="0"/>
          </a:p>
          <a:p>
            <a:pPr marL="107950" indent="0" eaLnBrk="1" hangingPunct="1">
              <a:buNone/>
            </a:pPr>
            <a:r>
              <a:rPr lang="zh-CN" altLang="en-US" sz="2000" dirty="0">
                <a:sym typeface="+mn-ea"/>
              </a:rPr>
              <a:t>等待</a:t>
            </a:r>
            <a:r>
              <a:rPr lang="zh-CN" altLang="en-US" sz="2000" dirty="0">
                <a:sym typeface="+mn-ea"/>
              </a:rPr>
              <a:t>叫号；</a:t>
            </a:r>
            <a:endParaRPr lang="zh-CN" altLang="en-US" sz="2000" dirty="0"/>
          </a:p>
          <a:p>
            <a:pPr marL="107950" indent="0" eaLnBrk="1" hangingPunct="1">
              <a:buNone/>
            </a:pPr>
            <a:r>
              <a:rPr lang="en-US" altLang="zh-CN" sz="2000" dirty="0"/>
              <a:t>v(customer_count);</a:t>
            </a:r>
            <a:endParaRPr lang="en-US" altLang="zh-CN" sz="2000" dirty="0"/>
          </a:p>
          <a:p>
            <a:pPr marL="107950" indent="0" eaLnBrk="1" hangingPunct="1">
              <a:buNone/>
            </a:pPr>
            <a:r>
              <a:rPr lang="en-US" altLang="zh-CN" sz="2000" dirty="0"/>
              <a:t>end</a:t>
            </a:r>
            <a:endParaRPr lang="en-US" altLang="zh-CN" sz="2000" dirty="0"/>
          </a:p>
        </p:txBody>
      </p:sp>
      <p:sp>
        <p:nvSpPr>
          <p:cNvPr id="33795" name="内容占位符 1"/>
          <p:cNvSpPr txBox="1"/>
          <p:nvPr/>
        </p:nvSpPr>
        <p:spPr>
          <a:xfrm>
            <a:off x="5075873" y="1268730"/>
            <a:ext cx="3887787" cy="4525963"/>
          </a:xfrm>
          <a:prstGeom prst="rect">
            <a:avLst/>
          </a:prstGeom>
          <a:noFill/>
          <a:ln w="9525">
            <a:noFill/>
          </a:ln>
        </p:spPr>
        <p:txBody>
          <a:bodyPr/>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process serversi(i=1,...,n)</a:t>
            </a:r>
            <a:endParaRPr lang="en-US" altLang="zh-CN"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begin</a:t>
            </a:r>
            <a:endParaRPr lang="en-US" altLang="zh-CN"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repeat</a:t>
            </a:r>
            <a:endParaRPr lang="en-US" altLang="zh-CN"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p(customer_count);</a:t>
            </a:r>
            <a:endParaRPr lang="en-US" altLang="zh-CN"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p(mutex);</a:t>
            </a:r>
            <a:endParaRPr lang="en-US" altLang="zh-CN"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zh-CN" altLang="en-US" sz="2000" dirty="0">
                <a:latin typeface="Lucida Sans Unicode" panose="020B0602030504020204" pitchFamily="34" charset="0"/>
                <a:ea typeface="黑体" panose="02010609060101010101" pitchFamily="2" charset="-122"/>
              </a:rPr>
              <a:t>从队列中取下一个号码；</a:t>
            </a:r>
            <a:endParaRPr lang="zh-CN" altLang="en-US"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v(mutex);</a:t>
            </a:r>
            <a:endParaRPr lang="en-US" altLang="zh-CN"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zh-CN" altLang="en-US" sz="2000" dirty="0">
                <a:latin typeface="Lucida Sans Unicode" panose="020B0602030504020204" pitchFamily="34" charset="0"/>
                <a:ea typeface="黑体" panose="02010609060101010101" pitchFamily="2" charset="-122"/>
              </a:rPr>
              <a:t>为该号码持有者服务；</a:t>
            </a:r>
            <a:endParaRPr lang="zh-CN" altLang="en-US"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end</a:t>
            </a:r>
            <a:endParaRPr lang="en-US" altLang="zh-CN" sz="2000"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sz="2000" dirty="0">
                <a:latin typeface="Lucida Sans Unicode" panose="020B0602030504020204" pitchFamily="34" charset="0"/>
                <a:ea typeface="黑体" panose="02010609060101010101" pitchFamily="2" charset="-122"/>
              </a:rPr>
              <a:t>coend</a:t>
            </a:r>
            <a:endParaRPr lang="zh-CN" altLang="en-US" sz="2000" dirty="0">
              <a:latin typeface="Lucida Sans Unicode" panose="020B0602030504020204" pitchFamily="34" charset="0"/>
              <a:ea typeface="黑体" panose="0201060906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Box 2"/>
          <p:cNvSpPr txBox="1"/>
          <p:nvPr/>
        </p:nvSpPr>
        <p:spPr>
          <a:xfrm>
            <a:off x="611188" y="1052513"/>
            <a:ext cx="7416800" cy="2308225"/>
          </a:xfrm>
          <a:prstGeom prst="rect">
            <a:avLst/>
          </a:prstGeom>
          <a:noFill/>
          <a:ln w="9525">
            <a:noFill/>
          </a:ln>
        </p:spPr>
        <p:txBody>
          <a:bodyPr>
            <a:spAutoFit/>
          </a:bodyPr>
          <a:p>
            <a:r>
              <a:rPr lang="zh-CN" altLang="en-US" sz="2400" b="1" dirty="0">
                <a:latin typeface="Arial" panose="020B0604020202020204" pitchFamily="34" charset="0"/>
              </a:rPr>
              <a:t>某宾馆门前有一个出租车停车位，假定每位乘客出门要坐出租车，并且约定，如果有其他乘客在停车位等车，则在旁边等待，此停车位有车则乘坐。对出租车约定：如果停车位已有车，则等待停车位；否则则在停车位等待乘客，有顾客则载客离开，试用</a:t>
            </a:r>
            <a:r>
              <a:rPr lang="en-US" altLang="zh-CN" sz="2400" b="1" dirty="0">
                <a:latin typeface="Arial" panose="020B0604020202020204" pitchFamily="34" charset="0"/>
              </a:rPr>
              <a:t>PV </a:t>
            </a:r>
            <a:r>
              <a:rPr lang="zh-CN" altLang="en-US" sz="2400" b="1" dirty="0">
                <a:latin typeface="Arial" panose="020B0604020202020204" pitchFamily="34" charset="0"/>
              </a:rPr>
              <a:t>操作描述乘客与出租车行为</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24579" name="Picture 3"/>
          <p:cNvPicPr>
            <a:picLocks noChangeAspect="1"/>
          </p:cNvPicPr>
          <p:nvPr/>
        </p:nvPicPr>
        <p:blipFill>
          <a:blip r:embed="rId1"/>
          <a:stretch>
            <a:fillRect/>
          </a:stretch>
        </p:blipFill>
        <p:spPr>
          <a:xfrm>
            <a:off x="323850" y="1484313"/>
            <a:ext cx="5473700" cy="2468562"/>
          </a:xfrm>
          <a:prstGeom prst="rect">
            <a:avLst/>
          </a:prstGeom>
          <a:noFill/>
          <a:ln w="9525">
            <a:noFill/>
          </a:ln>
        </p:spPr>
      </p:pic>
      <p:pic>
        <p:nvPicPr>
          <p:cNvPr id="24580" name="Picture 4"/>
          <p:cNvPicPr>
            <a:picLocks noChangeAspect="1"/>
          </p:cNvPicPr>
          <p:nvPr/>
        </p:nvPicPr>
        <p:blipFill>
          <a:blip r:embed="rId2"/>
          <a:stretch>
            <a:fillRect/>
          </a:stretch>
        </p:blipFill>
        <p:spPr>
          <a:xfrm>
            <a:off x="827088" y="3860800"/>
            <a:ext cx="6913562" cy="2630488"/>
          </a:xfrm>
          <a:prstGeom prst="rect">
            <a:avLst/>
          </a:prstGeom>
          <a:noFill/>
          <a:ln w="9525">
            <a:noFill/>
          </a:ln>
        </p:spPr>
      </p:pic>
      <p:sp>
        <p:nvSpPr>
          <p:cNvPr id="24581" name="Text Box 5"/>
          <p:cNvSpPr txBox="1"/>
          <p:nvPr/>
        </p:nvSpPr>
        <p:spPr>
          <a:xfrm>
            <a:off x="6156325" y="1989138"/>
            <a:ext cx="2663825" cy="1158875"/>
          </a:xfrm>
          <a:prstGeom prst="rect">
            <a:avLst/>
          </a:prstGeom>
          <a:noFill/>
          <a:ln w="9525">
            <a:noFill/>
          </a:ln>
        </p:spPr>
        <p:txBody>
          <a:bodyPr>
            <a:spAutoFit/>
          </a:bodyPr>
          <a:p>
            <a:pPr>
              <a:spcBef>
                <a:spcPct val="50000"/>
              </a:spcBef>
            </a:pPr>
            <a:r>
              <a:rPr lang="en-US" altLang="zh-CN" sz="2000" b="1" dirty="0">
                <a:latin typeface="Arial" panose="020B0604020202020204" pitchFamily="34" charset="0"/>
              </a:rPr>
              <a:t>1</a:t>
            </a:r>
            <a:r>
              <a:rPr lang="zh-CN" altLang="en-US" sz="2000" b="1" dirty="0">
                <a:latin typeface="Arial" panose="020B0604020202020204" pitchFamily="34" charset="0"/>
              </a:rPr>
              <a:t>） 画出资源分配图</a:t>
            </a:r>
            <a:endParaRPr lang="zh-CN" altLang="en-US" sz="2000" b="1" dirty="0">
              <a:latin typeface="Arial" panose="020B0604020202020204" pitchFamily="34" charset="0"/>
            </a:endParaRPr>
          </a:p>
          <a:p>
            <a:pPr>
              <a:spcBef>
                <a:spcPct val="50000"/>
              </a:spcBef>
            </a:pPr>
            <a:r>
              <a:rPr lang="en-US" altLang="zh-CN" sz="2000" b="1" dirty="0">
                <a:latin typeface="Arial" panose="020B0604020202020204" pitchFamily="34" charset="0"/>
              </a:rPr>
              <a:t>2</a:t>
            </a:r>
            <a:r>
              <a:rPr lang="zh-CN" altLang="en-US" sz="2000" b="1" dirty="0">
                <a:latin typeface="Arial" panose="020B0604020202020204" pitchFamily="34" charset="0"/>
              </a:rPr>
              <a:t>）化简资源分配图，判断是否死锁</a:t>
            </a:r>
            <a:endParaRPr lang="zh-CN" altLang="en-US" sz="2000" b="1"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idx="1"/>
          </p:nvPr>
        </p:nvSpPr>
        <p:spPr>
          <a:xfrm>
            <a:off x="457200" y="1600200"/>
            <a:ext cx="8229600" cy="3052763"/>
          </a:xfrm>
        </p:spPr>
        <p:txBody>
          <a:bodyPr vert="horz" wrap="square" lIns="91440" tIns="45720" rIns="91440" bIns="45720" anchor="t" anchorCtr="0"/>
          <a:p>
            <a:pPr marL="609600" indent="-609600" eaLnBrk="1" hangingPunct="1">
              <a:lnSpc>
                <a:spcPct val="80000"/>
              </a:lnSpc>
              <a:buFontTx/>
              <a:buNone/>
            </a:pPr>
            <a:r>
              <a:rPr lang="zh-CN" altLang="en-US" sz="2800" dirty="0"/>
              <a:t>假设某系统中有三种资源（</a:t>
            </a:r>
            <a:r>
              <a:rPr lang="en-US" altLang="zh-CN" sz="2800" dirty="0"/>
              <a:t>R1</a:t>
            </a:r>
            <a:r>
              <a:rPr lang="zh-CN" altLang="en-US" sz="2800" dirty="0"/>
              <a:t>，</a:t>
            </a:r>
            <a:r>
              <a:rPr lang="en-US" altLang="zh-CN" sz="2800" dirty="0"/>
              <a:t>R2</a:t>
            </a:r>
            <a:r>
              <a:rPr lang="zh-CN" altLang="en-US" sz="2800" dirty="0"/>
              <a:t>，</a:t>
            </a:r>
            <a:r>
              <a:rPr lang="en-US" altLang="zh-CN" sz="2800" dirty="0"/>
              <a:t>R3</a:t>
            </a:r>
            <a:r>
              <a:rPr lang="zh-CN" altLang="en-US" sz="2800" dirty="0"/>
              <a:t>），在某时刻系统中共有四个进程。进程</a:t>
            </a:r>
            <a:r>
              <a:rPr lang="en-US" altLang="zh-CN" sz="2800" dirty="0"/>
              <a:t>P1</a:t>
            </a:r>
            <a:r>
              <a:rPr lang="zh-CN" altLang="en-US" sz="2800" dirty="0"/>
              <a:t>，</a:t>
            </a:r>
            <a:r>
              <a:rPr lang="en-US" altLang="zh-CN" sz="2800" dirty="0"/>
              <a:t>P2</a:t>
            </a:r>
            <a:r>
              <a:rPr lang="zh-CN" altLang="en-US" sz="2800" dirty="0"/>
              <a:t>，</a:t>
            </a:r>
            <a:r>
              <a:rPr lang="en-US" altLang="zh-CN" sz="2800" dirty="0"/>
              <a:t>P3</a:t>
            </a:r>
            <a:r>
              <a:rPr lang="zh-CN" altLang="en-US" sz="2800" dirty="0"/>
              <a:t>，</a:t>
            </a:r>
            <a:r>
              <a:rPr lang="en-US" altLang="zh-CN" sz="2800" dirty="0"/>
              <a:t>P4</a:t>
            </a:r>
            <a:r>
              <a:rPr lang="zh-CN" altLang="en-US" sz="2800" dirty="0"/>
              <a:t>的最大资源需求向量和此时已分配的资源数向量分别是：系统中当前可用资源向量为（</a:t>
            </a:r>
            <a:r>
              <a:rPr lang="en-US" altLang="zh-CN" sz="2800" dirty="0"/>
              <a:t>1</a:t>
            </a:r>
            <a:r>
              <a:rPr lang="zh-CN" altLang="en-US" sz="2800" dirty="0"/>
              <a:t>，</a:t>
            </a:r>
            <a:r>
              <a:rPr lang="en-US" altLang="zh-CN" sz="2800" dirty="0"/>
              <a:t>1</a:t>
            </a:r>
            <a:r>
              <a:rPr lang="zh-CN" altLang="en-US" sz="2800" dirty="0"/>
              <a:t>，</a:t>
            </a:r>
            <a:r>
              <a:rPr lang="en-US" altLang="zh-CN" sz="2800" dirty="0"/>
              <a:t>2</a:t>
            </a:r>
            <a:r>
              <a:rPr lang="zh-CN" altLang="en-US" sz="2800" dirty="0"/>
              <a:t>）。问：</a:t>
            </a:r>
            <a:endParaRPr lang="zh-CN" altLang="en-US" sz="2800" dirty="0"/>
          </a:p>
          <a:p>
            <a:pPr marL="609600" indent="-609600" eaLnBrk="1" hangingPunct="1">
              <a:lnSpc>
                <a:spcPct val="80000"/>
              </a:lnSpc>
              <a:buFontTx/>
              <a:buNone/>
            </a:pPr>
            <a:r>
              <a:rPr lang="zh-CN" altLang="en-US" sz="2800" dirty="0"/>
              <a:t>如果进程</a:t>
            </a:r>
            <a:r>
              <a:rPr lang="en-US" altLang="zh-CN" sz="2800" dirty="0"/>
              <a:t>P2</a:t>
            </a:r>
            <a:r>
              <a:rPr lang="zh-CN" altLang="en-US" sz="2800" dirty="0"/>
              <a:t>发出资源请求向量（</a:t>
            </a:r>
            <a:r>
              <a:rPr lang="en-US" altLang="zh-CN" sz="2800" dirty="0"/>
              <a:t>1</a:t>
            </a:r>
            <a:r>
              <a:rPr lang="zh-CN" altLang="en-US" sz="2800" dirty="0"/>
              <a:t>，</a:t>
            </a:r>
            <a:r>
              <a:rPr lang="en-US" altLang="zh-CN" sz="2800" dirty="0"/>
              <a:t>0</a:t>
            </a:r>
            <a:r>
              <a:rPr lang="zh-CN" altLang="en-US" sz="2800" dirty="0"/>
              <a:t>，</a:t>
            </a:r>
            <a:r>
              <a:rPr lang="en-US" altLang="zh-CN" sz="2800" dirty="0"/>
              <a:t>1</a:t>
            </a:r>
            <a:r>
              <a:rPr lang="zh-CN" altLang="en-US" sz="2800" dirty="0"/>
              <a:t>），系统能否将资源分配给它？为什么？ </a:t>
            </a:r>
            <a:endParaRPr lang="zh-CN" altLang="en-US" sz="2800" dirty="0"/>
          </a:p>
          <a:p>
            <a:pPr marL="609600" indent="-609600" eaLnBrk="1" hangingPunct="1">
              <a:lnSpc>
                <a:spcPct val="80000"/>
              </a:lnSpc>
              <a:buFontTx/>
              <a:buNone/>
            </a:pPr>
            <a:r>
              <a:rPr lang="zh-CN" altLang="en-US" sz="2800" dirty="0"/>
              <a:t>如果进程</a:t>
            </a:r>
            <a:r>
              <a:rPr lang="en-US" altLang="zh-CN" sz="2800" dirty="0"/>
              <a:t>P1</a:t>
            </a:r>
            <a:r>
              <a:rPr lang="zh-CN" altLang="en-US" sz="2800" dirty="0"/>
              <a:t>发出资源请求向量（</a:t>
            </a:r>
            <a:r>
              <a:rPr lang="en-US" altLang="zh-CN" sz="2800" dirty="0"/>
              <a:t>1</a:t>
            </a:r>
            <a:r>
              <a:rPr lang="zh-CN" altLang="en-US" sz="2800" dirty="0"/>
              <a:t>，</a:t>
            </a:r>
            <a:r>
              <a:rPr lang="en-US" altLang="zh-CN" sz="2800" dirty="0"/>
              <a:t>0</a:t>
            </a:r>
            <a:r>
              <a:rPr lang="zh-CN" altLang="en-US" sz="2800" dirty="0"/>
              <a:t>，</a:t>
            </a:r>
            <a:r>
              <a:rPr lang="en-US" altLang="zh-CN" sz="2800" dirty="0"/>
              <a:t>1</a:t>
            </a:r>
            <a:r>
              <a:rPr lang="zh-CN" altLang="en-US" sz="2800" dirty="0"/>
              <a:t>）呢？ </a:t>
            </a:r>
            <a:endParaRPr lang="zh-CN" altLang="en-US" sz="2800" dirty="0"/>
          </a:p>
        </p:txBody>
      </p:sp>
      <p:sp>
        <p:nvSpPr>
          <p:cNvPr id="25603" name="Rectangle 4"/>
          <p:cNvSpPr/>
          <p:nvPr/>
        </p:nvSpPr>
        <p:spPr>
          <a:xfrm>
            <a:off x="0" y="4652963"/>
            <a:ext cx="8316913" cy="1917700"/>
          </a:xfrm>
          <a:prstGeom prst="rect">
            <a:avLst/>
          </a:prstGeom>
          <a:noFill/>
          <a:ln w="9525">
            <a:noFill/>
          </a:ln>
        </p:spPr>
        <p:txBody>
          <a:bodyPr wrap="none" anchor="ctr" anchorCtr="0">
            <a:spAutoFit/>
          </a:bodyPr>
          <a:p>
            <a:pPr algn="ctr"/>
            <a:r>
              <a:rPr lang="zh-CN" altLang="en-US" sz="2400" b="1" dirty="0">
                <a:latin typeface="Arial" panose="020B0604020202020204" pitchFamily="34" charset="0"/>
              </a:rPr>
              <a:t>　当前已分配到资源　　　　　最大资源需求</a:t>
            </a:r>
            <a:endParaRPr lang="zh-CN" altLang="en-US" sz="2400" b="1" dirty="0">
              <a:latin typeface="Arial" panose="020B0604020202020204" pitchFamily="34" charset="0"/>
            </a:endParaRPr>
          </a:p>
          <a:p>
            <a:pPr algn="ctr"/>
            <a:r>
              <a:rPr lang="zh-CN" altLang="en-US" sz="2400" b="1" dirty="0">
                <a:latin typeface="Arial" panose="020B0604020202020204" pitchFamily="34" charset="0"/>
              </a:rPr>
              <a:t>　　　</a:t>
            </a:r>
            <a:r>
              <a:rPr lang="en-US" altLang="zh-CN" sz="2400" b="1" dirty="0">
                <a:latin typeface="Arial" panose="020B0604020202020204" pitchFamily="34" charset="0"/>
              </a:rPr>
              <a:t>P1</a:t>
            </a:r>
            <a:r>
              <a:rPr lang="zh-CN" altLang="en-US" sz="2400" b="1" dirty="0">
                <a:latin typeface="Arial" panose="020B0604020202020204" pitchFamily="34" charset="0"/>
              </a:rPr>
              <a:t>　　　（</a:t>
            </a:r>
            <a:r>
              <a:rPr lang="en-US" altLang="zh-CN" sz="2400" b="1" dirty="0">
                <a:latin typeface="Arial" panose="020B0604020202020204" pitchFamily="34" charset="0"/>
              </a:rPr>
              <a:t>1</a:t>
            </a:r>
            <a:r>
              <a:rPr lang="zh-CN" altLang="en-US" sz="2400" b="1" dirty="0">
                <a:latin typeface="Arial" panose="020B0604020202020204" pitchFamily="34" charset="0"/>
              </a:rPr>
              <a:t>，</a:t>
            </a:r>
            <a:r>
              <a:rPr lang="en-US" altLang="zh-CN" sz="2400" b="1" dirty="0">
                <a:latin typeface="Arial" panose="020B0604020202020204" pitchFamily="34" charset="0"/>
              </a:rPr>
              <a:t>0</a:t>
            </a:r>
            <a:r>
              <a:rPr lang="zh-CN" altLang="en-US" sz="2400" b="1" dirty="0">
                <a:latin typeface="Arial" panose="020B0604020202020204" pitchFamily="34" charset="0"/>
              </a:rPr>
              <a:t>，</a:t>
            </a:r>
            <a:r>
              <a:rPr lang="en-US" altLang="zh-CN" sz="2400" b="1" dirty="0">
                <a:latin typeface="Arial" panose="020B0604020202020204" pitchFamily="34" charset="0"/>
              </a:rPr>
              <a:t>0</a:t>
            </a:r>
            <a:r>
              <a:rPr lang="zh-CN" altLang="en-US" sz="2400" b="1" dirty="0">
                <a:latin typeface="Arial" panose="020B0604020202020204" pitchFamily="34" charset="0"/>
              </a:rPr>
              <a:t>）　　　　　　　（</a:t>
            </a:r>
            <a:r>
              <a:rPr lang="en-US" altLang="zh-CN" sz="2400" b="1" dirty="0">
                <a:latin typeface="Arial" panose="020B0604020202020204" pitchFamily="34" charset="0"/>
              </a:rPr>
              <a:t>3</a:t>
            </a:r>
            <a:r>
              <a:rPr lang="zh-CN" altLang="en-US" sz="2400" b="1" dirty="0">
                <a:latin typeface="Arial" panose="020B0604020202020204" pitchFamily="34" charset="0"/>
              </a:rPr>
              <a:t>，</a:t>
            </a:r>
            <a:r>
              <a:rPr lang="en-US" altLang="zh-CN" sz="2400" b="1" dirty="0">
                <a:latin typeface="Arial" panose="020B0604020202020204" pitchFamily="34" charset="0"/>
              </a:rPr>
              <a:t>2</a:t>
            </a:r>
            <a:r>
              <a:rPr lang="zh-CN" altLang="en-US" sz="2400" b="1" dirty="0">
                <a:latin typeface="Arial" panose="020B0604020202020204" pitchFamily="34" charset="0"/>
              </a:rPr>
              <a:t>，</a:t>
            </a:r>
            <a:r>
              <a:rPr lang="en-US" altLang="zh-CN" sz="2400" b="1" dirty="0">
                <a:latin typeface="Arial" panose="020B0604020202020204" pitchFamily="34" charset="0"/>
              </a:rPr>
              <a:t>2</a:t>
            </a:r>
            <a:r>
              <a:rPr lang="zh-CN" altLang="en-US" sz="2400" b="1" dirty="0">
                <a:latin typeface="Arial" panose="020B0604020202020204" pitchFamily="34" charset="0"/>
              </a:rPr>
              <a:t>）　</a:t>
            </a:r>
            <a:endParaRPr lang="zh-CN" altLang="en-US" sz="2400" b="1" dirty="0">
              <a:latin typeface="Arial" panose="020B0604020202020204" pitchFamily="34" charset="0"/>
            </a:endParaRPr>
          </a:p>
          <a:p>
            <a:pPr algn="ctr"/>
            <a:r>
              <a:rPr lang="zh-CN" altLang="en-US" sz="2400" b="1" dirty="0">
                <a:latin typeface="Arial" panose="020B0604020202020204" pitchFamily="34" charset="0"/>
              </a:rPr>
              <a:t>　　</a:t>
            </a:r>
            <a:r>
              <a:rPr lang="en-US" altLang="zh-CN" sz="2400" b="1" dirty="0">
                <a:latin typeface="Arial" panose="020B0604020202020204" pitchFamily="34" charset="0"/>
              </a:rPr>
              <a:t>P2</a:t>
            </a:r>
            <a:r>
              <a:rPr lang="zh-CN" altLang="en-US" sz="2400" b="1" dirty="0">
                <a:latin typeface="Arial" panose="020B0604020202020204" pitchFamily="34" charset="0"/>
              </a:rPr>
              <a:t>　　　（</a:t>
            </a:r>
            <a:r>
              <a:rPr lang="en-US" altLang="zh-CN" sz="2400" b="1" dirty="0">
                <a:latin typeface="Arial" panose="020B0604020202020204" pitchFamily="34" charset="0"/>
              </a:rPr>
              <a:t>5</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　　　　　　　（</a:t>
            </a:r>
            <a:r>
              <a:rPr lang="en-US" altLang="zh-CN" sz="2400" b="1" dirty="0">
                <a:latin typeface="Arial" panose="020B0604020202020204" pitchFamily="34" charset="0"/>
              </a:rPr>
              <a:t>6</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a:t>
            </a:r>
            <a:r>
              <a:rPr lang="en-US" altLang="zh-CN" sz="2400" b="1" dirty="0">
                <a:latin typeface="Arial" panose="020B0604020202020204" pitchFamily="34" charset="0"/>
              </a:rPr>
              <a:t>3</a:t>
            </a:r>
            <a:r>
              <a:rPr lang="zh-CN" altLang="en-US" sz="2400" b="1" dirty="0">
                <a:latin typeface="Arial" panose="020B0604020202020204" pitchFamily="34" charset="0"/>
              </a:rPr>
              <a:t>） </a:t>
            </a:r>
            <a:endParaRPr lang="zh-CN" altLang="en-US" sz="2400" b="1" dirty="0">
              <a:latin typeface="Arial" panose="020B0604020202020204" pitchFamily="34" charset="0"/>
            </a:endParaRPr>
          </a:p>
          <a:p>
            <a:pPr algn="ctr"/>
            <a:r>
              <a:rPr lang="zh-CN" altLang="en-US" sz="2400" b="1" dirty="0">
                <a:latin typeface="Arial" panose="020B0604020202020204" pitchFamily="34" charset="0"/>
              </a:rPr>
              <a:t>          </a:t>
            </a:r>
            <a:r>
              <a:rPr lang="en-US" altLang="zh-CN" sz="2400" b="1" dirty="0">
                <a:latin typeface="Arial" panose="020B0604020202020204" pitchFamily="34" charset="0"/>
              </a:rPr>
              <a:t>P3</a:t>
            </a:r>
            <a:r>
              <a:rPr lang="zh-CN" altLang="en-US" sz="2400" b="1" dirty="0">
                <a:latin typeface="Arial" panose="020B0604020202020204" pitchFamily="34" charset="0"/>
              </a:rPr>
              <a:t>　　　（</a:t>
            </a:r>
            <a:r>
              <a:rPr lang="en-US" altLang="zh-CN" sz="2400" b="1" dirty="0">
                <a:latin typeface="Arial" panose="020B0604020202020204" pitchFamily="34" charset="0"/>
              </a:rPr>
              <a:t>2</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　　　　　　　（</a:t>
            </a:r>
            <a:r>
              <a:rPr lang="en-US" altLang="zh-CN" sz="2400" b="1" dirty="0">
                <a:latin typeface="Arial" panose="020B0604020202020204" pitchFamily="34" charset="0"/>
              </a:rPr>
              <a:t>3</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a:t>
            </a:r>
            <a:r>
              <a:rPr lang="en-US" altLang="zh-CN" sz="2400" b="1" dirty="0">
                <a:latin typeface="Arial" panose="020B0604020202020204" pitchFamily="34" charset="0"/>
              </a:rPr>
              <a:t>4</a:t>
            </a:r>
            <a:r>
              <a:rPr lang="zh-CN" altLang="en-US" sz="2400" b="1" dirty="0">
                <a:latin typeface="Arial" panose="020B0604020202020204" pitchFamily="34" charset="0"/>
              </a:rPr>
              <a:t>）　</a:t>
            </a:r>
            <a:endParaRPr lang="zh-CN" altLang="en-US" sz="2400" b="1" dirty="0">
              <a:latin typeface="Arial" panose="020B0604020202020204" pitchFamily="34" charset="0"/>
            </a:endParaRPr>
          </a:p>
          <a:p>
            <a:pPr algn="ctr"/>
            <a:r>
              <a:rPr lang="zh-CN" altLang="en-US" sz="2400" b="1" dirty="0">
                <a:latin typeface="Arial" panose="020B0604020202020204" pitchFamily="34" charset="0"/>
              </a:rPr>
              <a:t>　　</a:t>
            </a:r>
            <a:r>
              <a:rPr lang="en-US" altLang="zh-CN" sz="2400" b="1" dirty="0">
                <a:latin typeface="Arial" panose="020B0604020202020204" pitchFamily="34" charset="0"/>
              </a:rPr>
              <a:t>P4</a:t>
            </a:r>
            <a:r>
              <a:rPr lang="zh-CN" altLang="en-US" sz="2400" b="1" dirty="0">
                <a:latin typeface="Arial" panose="020B0604020202020204" pitchFamily="34" charset="0"/>
              </a:rPr>
              <a:t>　　　（</a:t>
            </a:r>
            <a:r>
              <a:rPr lang="en-US" altLang="zh-CN" sz="2400" b="1" dirty="0">
                <a:latin typeface="Arial" panose="020B0604020202020204" pitchFamily="34" charset="0"/>
              </a:rPr>
              <a:t>0</a:t>
            </a:r>
            <a:r>
              <a:rPr lang="zh-CN" altLang="en-US" sz="2400" b="1" dirty="0">
                <a:latin typeface="Arial" panose="020B0604020202020204" pitchFamily="34" charset="0"/>
              </a:rPr>
              <a:t>，</a:t>
            </a:r>
            <a:r>
              <a:rPr lang="en-US" altLang="zh-CN" sz="2400" b="1" dirty="0">
                <a:latin typeface="Arial" panose="020B0604020202020204" pitchFamily="34" charset="0"/>
              </a:rPr>
              <a:t>0</a:t>
            </a:r>
            <a:r>
              <a:rPr lang="zh-CN" altLang="en-US" sz="2400" b="1" dirty="0">
                <a:latin typeface="Arial" panose="020B0604020202020204" pitchFamily="34" charset="0"/>
              </a:rPr>
              <a:t>，</a:t>
            </a:r>
            <a:r>
              <a:rPr lang="en-US" altLang="zh-CN" sz="2400" b="1" dirty="0">
                <a:latin typeface="Arial" panose="020B0604020202020204" pitchFamily="34" charset="0"/>
              </a:rPr>
              <a:t>2</a:t>
            </a:r>
            <a:r>
              <a:rPr lang="zh-CN" altLang="en-US" sz="2400" b="1" dirty="0">
                <a:latin typeface="Arial" panose="020B0604020202020204" pitchFamily="34" charset="0"/>
              </a:rPr>
              <a:t>）　　　　　　　（</a:t>
            </a:r>
            <a:r>
              <a:rPr lang="en-US" altLang="zh-CN" sz="2400" b="1" dirty="0">
                <a:latin typeface="Arial" panose="020B0604020202020204" pitchFamily="34" charset="0"/>
              </a:rPr>
              <a:t>4</a:t>
            </a:r>
            <a:r>
              <a:rPr lang="zh-CN" altLang="en-US" sz="2400" b="1" dirty="0">
                <a:latin typeface="Arial" panose="020B0604020202020204" pitchFamily="34" charset="0"/>
              </a:rPr>
              <a:t>，</a:t>
            </a:r>
            <a:r>
              <a:rPr lang="en-US" altLang="zh-CN" sz="2400" b="1" dirty="0">
                <a:latin typeface="Arial" panose="020B0604020202020204" pitchFamily="34" charset="0"/>
              </a:rPr>
              <a:t>2</a:t>
            </a:r>
            <a:r>
              <a:rPr lang="zh-CN" altLang="en-US" sz="2400" b="1" dirty="0">
                <a:latin typeface="Arial" panose="020B0604020202020204" pitchFamily="34" charset="0"/>
              </a:rPr>
              <a:t>，</a:t>
            </a:r>
            <a:r>
              <a:rPr lang="en-US" altLang="zh-CN" sz="2400" b="1" dirty="0">
                <a:latin typeface="Arial" panose="020B0604020202020204" pitchFamily="34" charset="0"/>
              </a:rPr>
              <a:t>2</a:t>
            </a:r>
            <a:r>
              <a:rPr lang="zh-CN" altLang="en-US" sz="2400" b="1" dirty="0">
                <a:latin typeface="Arial" panose="020B0604020202020204" pitchFamily="34" charset="0"/>
              </a:rPr>
              <a:t>）</a:t>
            </a:r>
            <a:r>
              <a:rPr lang="zh-CN" altLang="en-US"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p:cNvSpPr>
          <p:nvPr>
            <p:ph idx="1"/>
          </p:nvPr>
        </p:nvSpPr>
        <p:spPr>
          <a:xfrm>
            <a:off x="457200" y="1600200"/>
            <a:ext cx="8229600" cy="2333625"/>
          </a:xfrm>
        </p:spPr>
        <p:txBody>
          <a:bodyPr vert="horz" wrap="square" lIns="91440" tIns="45720" rIns="91440" bIns="45720" anchor="t" anchorCtr="0"/>
          <a:p>
            <a:pPr marL="812800" indent="-812800" eaLnBrk="1" hangingPunct="1">
              <a:lnSpc>
                <a:spcPct val="80000"/>
              </a:lnSpc>
              <a:buFontTx/>
              <a:buNone/>
            </a:pPr>
            <a:r>
              <a:rPr lang="zh-CN" altLang="en-US" sz="2800" b="1" dirty="0"/>
              <a:t>设有</a:t>
            </a:r>
            <a:r>
              <a:rPr lang="en-US" altLang="zh-CN" sz="2800" b="1" dirty="0"/>
              <a:t>4</a:t>
            </a:r>
            <a:r>
              <a:rPr lang="zh-CN" altLang="en-US" sz="2800" b="1" dirty="0"/>
              <a:t>道作业，它们的提交时间及执行时间如表所示。试计算在单道程序环境下，分别采用最短作业优先调度算法和最高响应比优先作业调度算法时的平均周转时间和平均带权周转时间，并指出它们的调度顺序。（以表格的形式描述作业的运行情况</a:t>
            </a:r>
            <a:endParaRPr lang="zh-CN" altLang="en-US" sz="2800" b="1" dirty="0"/>
          </a:p>
        </p:txBody>
      </p:sp>
      <p:sp>
        <p:nvSpPr>
          <p:cNvPr id="26627" name="Rectangle 4"/>
          <p:cNvSpPr/>
          <p:nvPr/>
        </p:nvSpPr>
        <p:spPr>
          <a:xfrm>
            <a:off x="0" y="2744788"/>
            <a:ext cx="9144000" cy="0"/>
          </a:xfrm>
          <a:prstGeom prst="rect">
            <a:avLst/>
          </a:prstGeom>
          <a:noFill/>
          <a:ln w="9525">
            <a:noFill/>
          </a:ln>
        </p:spPr>
        <p:txBody>
          <a:bodyPr wrap="none" anchor="ctr" anchorCtr="0">
            <a:spAutoFit/>
          </a:bodyPr>
          <a:p>
            <a:pPr defTabSz="914400">
              <a:tabLst>
                <a:tab pos="266700" algn="l"/>
              </a:tabLst>
            </a:pPr>
            <a:endParaRPr lang="zh-CN" altLang="zh-CN" dirty="0">
              <a:latin typeface="Arial" panose="020B0604020202020204" pitchFamily="34" charset="0"/>
            </a:endParaRPr>
          </a:p>
        </p:txBody>
      </p:sp>
      <p:graphicFrame>
        <p:nvGraphicFramePr>
          <p:cNvPr id="6248" name="Group 104"/>
          <p:cNvGraphicFramePr>
            <a:graphicFrameLocks noGrp="1"/>
          </p:cNvGraphicFramePr>
          <p:nvPr/>
        </p:nvGraphicFramePr>
        <p:xfrm>
          <a:off x="1403350" y="4005263"/>
          <a:ext cx="5251450" cy="2286000"/>
        </p:xfrm>
        <a:graphic>
          <a:graphicData uri="http://schemas.openxmlformats.org/drawingml/2006/table">
            <a:tbl>
              <a:tblPr/>
              <a:tblGrid>
                <a:gridCol w="1593850"/>
                <a:gridCol w="1939925"/>
                <a:gridCol w="1717675"/>
              </a:tblGrid>
              <a:tr h="3270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执行时间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10:40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3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54" name="Rectangle 101"/>
          <p:cNvSpPr/>
          <p:nvPr/>
        </p:nvSpPr>
        <p:spPr>
          <a:xfrm>
            <a:off x="0" y="4111625"/>
            <a:ext cx="9144000" cy="0"/>
          </a:xfrm>
          <a:prstGeom prst="rect">
            <a:avLst/>
          </a:prstGeom>
          <a:noFill/>
          <a:ln w="9525">
            <a:noFill/>
          </a:ln>
        </p:spPr>
        <p:txBody>
          <a:bodyPr wrap="none" anchor="ctr" anchorCtr="0">
            <a:spAutoFit/>
          </a:bodyPr>
          <a:p>
            <a:endParaRPr lang="zh-CN" altLang="zh-CN"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p:nvPr/>
        </p:nvSpPr>
        <p:spPr>
          <a:xfrm>
            <a:off x="395288" y="260350"/>
            <a:ext cx="8424862" cy="2282825"/>
          </a:xfrm>
          <a:prstGeom prst="rect">
            <a:avLst/>
          </a:prstGeom>
          <a:noFill/>
          <a:ln w="9525">
            <a:noFill/>
          </a:ln>
        </p:spPr>
        <p:txBody>
          <a:bodyPr anchor="ctr" anchorCtr="0">
            <a:spAutoFit/>
          </a:bodyPr>
          <a:p>
            <a:pPr>
              <a:buNone/>
            </a:pPr>
            <a:r>
              <a:rPr lang="en-US" altLang="zh-CN" sz="2400" dirty="0">
                <a:latin typeface="宋体" panose="02010600030101010101" pitchFamily="2" charset="-122"/>
                <a:cs typeface="Times New Roman" panose="02020603050405020304" pitchFamily="18" charset="0"/>
              </a:rPr>
              <a:t>1. </a:t>
            </a:r>
            <a:r>
              <a:rPr lang="zh-CN" altLang="en-US" sz="2400" b="1" dirty="0">
                <a:latin typeface="宋体" panose="02010600030101010101" pitchFamily="2" charset="-122"/>
                <a:ea typeface="黑体" panose="02010609060101010101" pitchFamily="2" charset="-122"/>
              </a:rPr>
              <a:t>设有</a:t>
            </a:r>
            <a:r>
              <a:rPr lang="en-US" altLang="zh-CN" sz="2400" b="1" dirty="0">
                <a:latin typeface="宋体" panose="02010600030101010101" pitchFamily="2" charset="-122"/>
                <a:cs typeface="Times New Roman" panose="02020603050405020304" pitchFamily="18" charset="0"/>
              </a:rPr>
              <a:t>4</a:t>
            </a:r>
            <a:r>
              <a:rPr lang="zh-CN" altLang="en-US" sz="2400" b="1" dirty="0">
                <a:latin typeface="宋体" panose="02010600030101010101" pitchFamily="2" charset="-122"/>
                <a:ea typeface="黑体" panose="02010609060101010101" pitchFamily="2" charset="-122"/>
              </a:rPr>
              <a:t>道作业，它们的提交时间及执行时间如表所示。试计算在双道程序环境下（内存中作业调度按照优先级调度，优先级越小级别越高），采用先进先出调度算法、最高响应比调度算法和最短作业优先调度算法时的平均周转时间和平均带权周转时间，并指出它们的调度顺序。（</a:t>
            </a:r>
            <a:r>
              <a:rPr lang="en-US" altLang="zh-CN" sz="2400" b="1" dirty="0">
                <a:latin typeface="宋体" panose="02010600030101010101" pitchFamily="2" charset="-122"/>
                <a:cs typeface="Times New Roman" panose="02020603050405020304" pitchFamily="18" charset="0"/>
              </a:rPr>
              <a:t>9</a:t>
            </a:r>
            <a:r>
              <a:rPr lang="zh-CN" altLang="en-US" sz="2400" b="1" dirty="0">
                <a:latin typeface="宋体" panose="02010600030101010101" pitchFamily="2" charset="-122"/>
                <a:ea typeface="黑体" panose="02010609060101010101" pitchFamily="2" charset="-122"/>
              </a:rPr>
              <a:t>分）</a:t>
            </a:r>
            <a:endParaRPr lang="zh-CN" altLang="en-US" sz="2400" b="1" dirty="0">
              <a:latin typeface="Arial" panose="020B0604020202020204" pitchFamily="34" charset="0"/>
            </a:endParaRPr>
          </a:p>
          <a:p>
            <a:pPr eaLnBrk="0" hangingPunct="0">
              <a:buNone/>
            </a:pPr>
            <a:endParaRPr lang="en-US" altLang="zh-CN" sz="2400" b="1" dirty="0">
              <a:latin typeface="Arial" panose="020B0604020202020204" pitchFamily="34" charset="0"/>
            </a:endParaRPr>
          </a:p>
        </p:txBody>
      </p:sp>
      <p:graphicFrame>
        <p:nvGraphicFramePr>
          <p:cNvPr id="9330" name="Group 114"/>
          <p:cNvGraphicFramePr>
            <a:graphicFrameLocks noGrp="1"/>
          </p:cNvGraphicFramePr>
          <p:nvPr/>
        </p:nvGraphicFramePr>
        <p:xfrm>
          <a:off x="1116013" y="2565400"/>
          <a:ext cx="6969125" cy="2305050"/>
        </p:xfrm>
        <a:graphic>
          <a:graphicData uri="http://schemas.openxmlformats.org/drawingml/2006/table">
            <a:tbl>
              <a:tblPr/>
              <a:tblGrid>
                <a:gridCol w="1593850"/>
                <a:gridCol w="1939925"/>
                <a:gridCol w="1717675"/>
                <a:gridCol w="1717675"/>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作业号</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提交时间</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执行时间（分钟）</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优先级</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9:00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60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9:15</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9:40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3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9:50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idx="1"/>
          </p:nvPr>
        </p:nvSpPr>
        <p:spPr>
          <a:xfrm>
            <a:off x="468313" y="620713"/>
            <a:ext cx="8229600" cy="4525962"/>
          </a:xfrm>
        </p:spPr>
        <p:txBody>
          <a:bodyPr vert="horz" wrap="square" lIns="91440" tIns="45720" rIns="91440" bIns="45720" anchor="t" anchorCtr="0"/>
          <a:p>
            <a:pPr eaLnBrk="1" hangingPunct="1">
              <a:buFontTx/>
              <a:buNone/>
            </a:pPr>
            <a:r>
              <a:rPr lang="zh-CN" altLang="en-US" sz="2800" b="1" dirty="0"/>
              <a:t>（一）   图书馆有</a:t>
            </a:r>
            <a:r>
              <a:rPr lang="en-US" altLang="zh-CN" sz="2800" b="1" dirty="0"/>
              <a:t>100</a:t>
            </a:r>
            <a:r>
              <a:rPr lang="zh-CN" altLang="en-US" sz="2800" b="1" dirty="0"/>
              <a:t>个座位，每位进入图书馆的读者要在登记表上登记，退出时要在登记表上注销。要几个程序？有多少个进程？</a:t>
            </a:r>
            <a:endParaRPr lang="zh-CN" altLang="en-US" sz="2800" b="1" dirty="0"/>
          </a:p>
          <a:p>
            <a:pPr eaLnBrk="1" hangingPunct="1">
              <a:buFontTx/>
              <a:buNone/>
            </a:pPr>
            <a:r>
              <a:rPr lang="zh-CN" altLang="en-US" sz="2800" b="1" dirty="0"/>
              <a:t>（答：一个程序；为每个读者设一个进程）</a:t>
            </a:r>
            <a:endParaRPr lang="zh-CN" altLang="en-US" sz="2800" b="1" dirty="0"/>
          </a:p>
          <a:p>
            <a:pPr eaLnBrk="1" hangingPunct="1">
              <a:buFontTx/>
              <a:buNone/>
            </a:pPr>
            <a:endParaRPr lang="zh-CN" altLang="en-US" sz="2800" b="1" dirty="0"/>
          </a:p>
          <a:p>
            <a:pPr eaLnBrk="1" hangingPunct="1">
              <a:buFontTx/>
              <a:buNone/>
            </a:pPr>
            <a:r>
              <a:rPr lang="zh-CN" altLang="en-US" sz="2800" b="1" dirty="0"/>
              <a:t>（</a:t>
            </a:r>
            <a:r>
              <a:rPr lang="en-US" altLang="zh-CN" sz="2800" b="1" dirty="0"/>
              <a:t>1</a:t>
            </a:r>
            <a:r>
              <a:rPr lang="zh-CN" altLang="en-US" sz="2800" b="1" dirty="0"/>
              <a:t>）       当图书馆中没有座位时，后到的读者在图书馆为等待（阻塞）</a:t>
            </a:r>
            <a:endParaRPr lang="zh-CN" altLang="en-US" sz="2800" b="1" dirty="0"/>
          </a:p>
          <a:p>
            <a:pPr eaLnBrk="1" hangingPunct="1">
              <a:buFontTx/>
              <a:buNone/>
            </a:pPr>
            <a:r>
              <a:rPr lang="zh-CN" altLang="en-US" sz="2800" b="1" dirty="0"/>
              <a:t>（</a:t>
            </a:r>
            <a:r>
              <a:rPr lang="en-US" altLang="zh-CN" sz="2800" b="1" dirty="0"/>
              <a:t>2</a:t>
            </a:r>
            <a:r>
              <a:rPr lang="zh-CN" altLang="en-US" sz="2800" b="1" dirty="0"/>
              <a:t>）       当图书馆中没有座位时，后到的读者不等待，立即回家。</a:t>
            </a:r>
            <a:endParaRPr lang="zh-CN" altLang="en-US" sz="2800" b="1" dirty="0"/>
          </a:p>
          <a:p>
            <a:pPr eaLnBrk="1" hangingPunct="1">
              <a:buFont typeface="Wingdings 3" pitchFamily="18" charset="2"/>
              <a:buChar char=""/>
            </a:pPr>
            <a:endParaRPr lang="zh-CN" altLang="en-US" sz="2800" b="1" dirty="0"/>
          </a:p>
          <a:p>
            <a:pPr eaLnBrk="1" hangingPunct="1">
              <a:buFont typeface="Wingdings 3" pitchFamily="18" charset="2"/>
              <a:buChar char=""/>
            </a:pPr>
            <a:endParaRPr lang="zh-CN" altLang="en-US" sz="2800" dirty="0"/>
          </a:p>
          <a:p>
            <a:pPr eaLnBrk="1" hangingPunct="1">
              <a:buFont typeface="Wingdings 3" pitchFamily="18" charset="2"/>
              <a:buChar char=""/>
            </a:pPr>
            <a:endParaRPr lang="zh-CN" altLang="en-US" sz="2800" dirty="0"/>
          </a:p>
          <a:p>
            <a:pPr eaLnBrk="1" hangingPunct="1">
              <a:buFont typeface="Wingdings 3" pitchFamily="18" charset="2"/>
              <a:buChar char=""/>
            </a:pP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4"/>
          <p:cNvSpPr/>
          <p:nvPr/>
        </p:nvSpPr>
        <p:spPr>
          <a:xfrm>
            <a:off x="0" y="404813"/>
            <a:ext cx="8675688" cy="1917700"/>
          </a:xfrm>
          <a:prstGeom prst="rect">
            <a:avLst/>
          </a:prstGeom>
          <a:noFill/>
          <a:ln w="9525">
            <a:noFill/>
          </a:ln>
        </p:spPr>
        <p:txBody>
          <a:bodyPr anchor="ctr" anchorCtr="0">
            <a:spAutoFit/>
          </a:bodyPr>
          <a:p>
            <a:r>
              <a:rPr lang="zh-CN" altLang="en-US" sz="2400" b="1" dirty="0">
                <a:latin typeface="宋体" panose="02010600030101010101" pitchFamily="2" charset="-122"/>
                <a:cs typeface="Times New Roman" panose="02020603050405020304" pitchFamily="18" charset="0"/>
              </a:rPr>
              <a:t>四、在一个分段存储管理系统中，其段表如表</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所示。试求表</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中逻辑地址对应的物理地址是什么？如果不能计算，请给出理由。</a:t>
            </a:r>
            <a:r>
              <a:rPr lang="en-US" altLang="zh-CN" sz="2400" b="1" dirty="0">
                <a:latin typeface="宋体" panose="02010600030101010101" pitchFamily="2" charset="-122"/>
                <a:cs typeface="Times New Roman" panose="02020603050405020304" pitchFamily="18" charset="0"/>
              </a:rPr>
              <a:t>(7</a:t>
            </a:r>
            <a:r>
              <a:rPr lang="zh-CN" altLang="en-US" sz="2400" b="1" dirty="0">
                <a:latin typeface="宋体" panose="02010600030101010101" pitchFamily="2" charset="-122"/>
                <a:cs typeface="Times New Roman" panose="02020603050405020304" pitchFamily="18" charset="0"/>
              </a:rPr>
              <a:t>分</a:t>
            </a:r>
            <a:r>
              <a:rPr lang="en-US" altLang="zh-CN" sz="2400" b="1" dirty="0">
                <a:latin typeface="宋体" panose="02010600030101010101" pitchFamily="2" charset="-122"/>
                <a:cs typeface="Times New Roman" panose="02020603050405020304" pitchFamily="18" charset="0"/>
              </a:rPr>
              <a:t>)</a:t>
            </a:r>
            <a:endParaRPr lang="en-US" altLang="zh-CN" sz="2400" b="1" dirty="0">
              <a:latin typeface="Arial" panose="020B0604020202020204" pitchFamily="34" charset="0"/>
            </a:endParaRPr>
          </a:p>
          <a:p>
            <a:pPr eaLnBrk="0" hangingPunct="0"/>
            <a:r>
              <a:rPr lang="zh-CN" altLang="en-US" sz="2400" dirty="0">
                <a:latin typeface="宋体" panose="02010600030101010101" pitchFamily="2" charset="-122"/>
                <a:cs typeface="Times New Roman" panose="02020603050405020304" pitchFamily="18" charset="0"/>
              </a:rPr>
              <a:t>表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cs typeface="Times New Roman" panose="02020603050405020304" pitchFamily="18" charset="0"/>
              </a:rPr>
              <a:t>　段表</a:t>
            </a:r>
            <a:endParaRPr lang="zh-CN" altLang="en-US" sz="2400" dirty="0">
              <a:latin typeface="Arial" panose="020B0604020202020204" pitchFamily="34" charset="0"/>
            </a:endParaRPr>
          </a:p>
          <a:p>
            <a:pPr eaLnBrk="0" hangingPunct="0"/>
            <a:endParaRPr lang="en-US" altLang="zh-CN" sz="2400" dirty="0">
              <a:latin typeface="Arial" panose="020B0604020202020204" pitchFamily="34" charset="0"/>
            </a:endParaRPr>
          </a:p>
        </p:txBody>
      </p:sp>
      <p:graphicFrame>
        <p:nvGraphicFramePr>
          <p:cNvPr id="3286" name="Group 214"/>
          <p:cNvGraphicFramePr>
            <a:graphicFrameLocks noGrp="1"/>
          </p:cNvGraphicFramePr>
          <p:nvPr/>
        </p:nvGraphicFramePr>
        <p:xfrm>
          <a:off x="2195513" y="1700213"/>
          <a:ext cx="5362575" cy="2193925"/>
        </p:xfrm>
        <a:graphic>
          <a:graphicData uri="http://schemas.openxmlformats.org/drawingml/2006/table">
            <a:tbl>
              <a:tblPr/>
              <a:tblGrid>
                <a:gridCol w="1601787"/>
                <a:gridCol w="1931988"/>
                <a:gridCol w="1828800"/>
              </a:tblGrid>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段号</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内存起始地址</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段长</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2450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1938</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705" name="Rectangle 119"/>
          <p:cNvSpPr/>
          <p:nvPr/>
        </p:nvSpPr>
        <p:spPr>
          <a:xfrm>
            <a:off x="0" y="3644900"/>
            <a:ext cx="2165350" cy="822325"/>
          </a:xfrm>
          <a:prstGeom prst="rect">
            <a:avLst/>
          </a:prstGeom>
          <a:noFill/>
          <a:ln w="9525">
            <a:noFill/>
          </a:ln>
        </p:spPr>
        <p:txBody>
          <a:bodyPr wrap="none" anchor="ctr" anchorCtr="0">
            <a:spAutoFit/>
          </a:bodyPr>
          <a:p>
            <a:r>
              <a:rPr lang="zh-CN" altLang="en-US" sz="2400" dirty="0">
                <a:latin typeface="Times New Roman" panose="02020603050405020304" pitchFamily="18" charset="0"/>
                <a:cs typeface="Times New Roman" panose="02020603050405020304" pitchFamily="18" charset="0"/>
              </a:rPr>
              <a:t>表</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　逻辑地址</a:t>
            </a:r>
            <a:endParaRPr lang="zh-CN" altLang="en-US" sz="2400" dirty="0">
              <a:latin typeface="Arial" panose="020B0604020202020204" pitchFamily="34" charset="0"/>
            </a:endParaRPr>
          </a:p>
          <a:p>
            <a:pPr eaLnBrk="0" hangingPunct="0"/>
            <a:endParaRPr lang="en-US" altLang="zh-CN" sz="2400" dirty="0">
              <a:latin typeface="Arial" panose="020B0604020202020204" pitchFamily="34" charset="0"/>
            </a:endParaRPr>
          </a:p>
        </p:txBody>
      </p:sp>
      <p:graphicFrame>
        <p:nvGraphicFramePr>
          <p:cNvPr id="3285" name="Group 213"/>
          <p:cNvGraphicFramePr>
            <a:graphicFrameLocks noGrp="1"/>
          </p:cNvGraphicFramePr>
          <p:nvPr/>
        </p:nvGraphicFramePr>
        <p:xfrm>
          <a:off x="2916238" y="4302125"/>
          <a:ext cx="3311525" cy="2560638"/>
        </p:xfrm>
        <a:graphic>
          <a:graphicData uri="http://schemas.openxmlformats.org/drawingml/2006/table">
            <a:tbl>
              <a:tblPr/>
              <a:tblGrid>
                <a:gridCol w="1593850"/>
                <a:gridCol w="1717675"/>
              </a:tblGrid>
              <a:tr h="36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段号</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段内位移</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732" name="Rectangle 206"/>
          <p:cNvSpPr/>
          <p:nvPr/>
        </p:nvSpPr>
        <p:spPr>
          <a:xfrm>
            <a:off x="0" y="5946775"/>
            <a:ext cx="9144000" cy="0"/>
          </a:xfrm>
          <a:prstGeom prst="rect">
            <a:avLst/>
          </a:prstGeom>
          <a:noFill/>
          <a:ln w="9525">
            <a:noFill/>
          </a:ln>
        </p:spPr>
        <p:txBody>
          <a:bodyPr wrap="none" anchor="ctr" anchorCtr="0">
            <a:spAutoFit/>
          </a:bodyPr>
          <a:p>
            <a:endParaRPr lang="zh-CN" altLang="zh-CN"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4"/>
          <p:cNvSpPr/>
          <p:nvPr/>
        </p:nvSpPr>
        <p:spPr>
          <a:xfrm>
            <a:off x="323850" y="260350"/>
            <a:ext cx="8569325" cy="1800225"/>
          </a:xfrm>
          <a:prstGeom prst="rect">
            <a:avLst/>
          </a:prstGeom>
          <a:noFill/>
          <a:ln w="9525">
            <a:noFill/>
          </a:ln>
        </p:spPr>
        <p:txBody>
          <a:bodyPr anchor="ctr" anchorCtr="0">
            <a:spAutoFit/>
          </a:bodyPr>
          <a:p>
            <a:pPr>
              <a:buNone/>
            </a:pPr>
            <a:r>
              <a:rPr lang="zh-CN" altLang="en-US" sz="2800" dirty="0">
                <a:latin typeface="宋体" panose="02010600030101010101" pitchFamily="2" charset="-122"/>
                <a:ea typeface="黑体" panose="02010609060101010101" pitchFamily="2" charset="-122"/>
              </a:rPr>
              <a:t>在一个分页存储管理系统中，其页表如表</a:t>
            </a:r>
            <a:r>
              <a:rPr lang="en-US" altLang="zh-CN" sz="2800" dirty="0">
                <a:latin typeface="宋体" panose="02010600030101010101" pitchFamily="2" charset="-122"/>
                <a:ea typeface="黑体" panose="02010609060101010101" pitchFamily="2" charset="-122"/>
              </a:rPr>
              <a:t>1</a:t>
            </a:r>
            <a:r>
              <a:rPr lang="zh-CN" altLang="en-US" sz="2800" dirty="0">
                <a:latin typeface="宋体" panose="02010600030101010101" pitchFamily="2" charset="-122"/>
                <a:ea typeface="黑体" panose="02010609060101010101" pitchFamily="2" charset="-122"/>
              </a:rPr>
              <a:t>所示。试求表</a:t>
            </a:r>
            <a:r>
              <a:rPr lang="en-US" altLang="zh-CN" sz="2800" dirty="0">
                <a:latin typeface="宋体" panose="02010600030101010101" pitchFamily="2" charset="-122"/>
                <a:ea typeface="黑体" panose="02010609060101010101" pitchFamily="2" charset="-122"/>
              </a:rPr>
              <a:t>2</a:t>
            </a:r>
            <a:r>
              <a:rPr lang="zh-CN" altLang="en-US" sz="2800" dirty="0">
                <a:latin typeface="宋体" panose="02010600030101010101" pitchFamily="2" charset="-122"/>
                <a:ea typeface="黑体" panose="02010609060101010101" pitchFamily="2" charset="-122"/>
              </a:rPr>
              <a:t>中逻辑地址对应的物理地址是什么？（如果是非法地址请说明原因）（</a:t>
            </a:r>
            <a:r>
              <a:rPr lang="en-US" altLang="zh-CN" sz="2800" dirty="0">
                <a:latin typeface="宋体" panose="02010600030101010101" pitchFamily="2" charset="-122"/>
                <a:ea typeface="黑体" panose="02010609060101010101" pitchFamily="2" charset="-122"/>
              </a:rPr>
              <a:t>6</a:t>
            </a:r>
            <a:r>
              <a:rPr lang="zh-CN" altLang="en-US" sz="2800" dirty="0">
                <a:latin typeface="宋体" panose="02010600030101010101" pitchFamily="2" charset="-122"/>
                <a:ea typeface="黑体" panose="02010609060101010101" pitchFamily="2" charset="-122"/>
              </a:rPr>
              <a:t>分）</a:t>
            </a:r>
            <a:endParaRPr lang="zh-CN" altLang="en-US" sz="2800" dirty="0">
              <a:latin typeface="Arial" panose="020B0604020202020204" pitchFamily="34" charset="0"/>
              <a:ea typeface="黑体" panose="02010609060101010101" pitchFamily="2" charset="-122"/>
            </a:endParaRPr>
          </a:p>
          <a:p>
            <a:pPr eaLnBrk="0" hangingPunct="0">
              <a:buNone/>
            </a:pPr>
            <a:r>
              <a:rPr lang="zh-CN" altLang="en-US" sz="2800" dirty="0">
                <a:latin typeface="宋体" panose="02010600030101010101" pitchFamily="2" charset="-122"/>
                <a:ea typeface="黑体" panose="02010609060101010101" pitchFamily="2" charset="-122"/>
              </a:rPr>
              <a:t>表 </a:t>
            </a:r>
            <a:r>
              <a:rPr lang="en-US" altLang="zh-CN" sz="2800" dirty="0">
                <a:latin typeface="宋体" panose="02010600030101010101" pitchFamily="2" charset="-122"/>
                <a:ea typeface="黑体" panose="02010609060101010101" pitchFamily="2" charset="-122"/>
              </a:rPr>
              <a:t>4.1</a:t>
            </a:r>
            <a:r>
              <a:rPr lang="zh-CN" altLang="en-US" sz="2800" dirty="0">
                <a:latin typeface="宋体" panose="02010600030101010101" pitchFamily="2" charset="-122"/>
                <a:ea typeface="黑体" panose="02010609060101010101" pitchFamily="2" charset="-122"/>
              </a:rPr>
              <a:t>　页表</a:t>
            </a:r>
            <a:endParaRPr lang="zh-CN" altLang="en-US" sz="2800" dirty="0">
              <a:latin typeface="Arial" panose="020B0604020202020204" pitchFamily="34" charset="0"/>
              <a:ea typeface="Times New Roman" panose="02020603050405020304" pitchFamily="18" charset="0"/>
            </a:endParaRPr>
          </a:p>
        </p:txBody>
      </p:sp>
      <p:graphicFrame>
        <p:nvGraphicFramePr>
          <p:cNvPr id="8358" name="Group 166"/>
          <p:cNvGraphicFramePr>
            <a:graphicFrameLocks noGrp="1"/>
          </p:cNvGraphicFramePr>
          <p:nvPr/>
        </p:nvGraphicFramePr>
        <p:xfrm>
          <a:off x="2827338" y="1649413"/>
          <a:ext cx="3533775" cy="2193925"/>
        </p:xfrm>
        <a:graphic>
          <a:graphicData uri="http://schemas.openxmlformats.org/drawingml/2006/table">
            <a:tbl>
              <a:tblPr/>
              <a:tblGrid>
                <a:gridCol w="1593850"/>
                <a:gridCol w="1939925"/>
              </a:tblGrid>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逻辑页号</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物理页号</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5</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8</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22" name="Rectangle 79"/>
          <p:cNvSpPr/>
          <p:nvPr/>
        </p:nvSpPr>
        <p:spPr>
          <a:xfrm>
            <a:off x="468313" y="3429000"/>
            <a:ext cx="2060575" cy="671513"/>
          </a:xfrm>
          <a:prstGeom prst="rect">
            <a:avLst/>
          </a:prstGeom>
          <a:noFill/>
          <a:ln w="9525">
            <a:noFill/>
          </a:ln>
        </p:spPr>
        <p:txBody>
          <a:bodyPr wrap="none" anchor="ctr" anchorCtr="0">
            <a:spAutoFit/>
          </a:bodyPr>
          <a:p>
            <a:pPr>
              <a:buNone/>
            </a:pPr>
            <a:r>
              <a:rPr lang="zh-CN" altLang="en-US" sz="2000" dirty="0">
                <a:latin typeface="Arial" panose="020B0604020202020204" pitchFamily="34" charset="0"/>
                <a:ea typeface="黑体" panose="02010609060101010101" pitchFamily="2" charset="-122"/>
              </a:rPr>
              <a:t>表</a:t>
            </a:r>
            <a:r>
              <a:rPr lang="en-US" altLang="zh-CN" sz="2000" dirty="0">
                <a:latin typeface="Arial" panose="020B0604020202020204" pitchFamily="34" charset="0"/>
                <a:ea typeface="黑体" panose="02010609060101010101" pitchFamily="2" charset="-122"/>
              </a:rPr>
              <a:t>4.2</a:t>
            </a:r>
            <a:r>
              <a:rPr lang="zh-CN" altLang="en-US" sz="2000" dirty="0">
                <a:latin typeface="Arial" panose="020B0604020202020204" pitchFamily="34" charset="0"/>
                <a:ea typeface="黑体" panose="02010609060101010101" pitchFamily="2" charset="-122"/>
              </a:rPr>
              <a:t>　逻辑地址</a:t>
            </a:r>
            <a:endParaRPr lang="zh-CN" altLang="en-US" sz="2000" dirty="0">
              <a:latin typeface="Arial" panose="020B0604020202020204" pitchFamily="34" charset="0"/>
              <a:ea typeface="黑体" panose="02010609060101010101" pitchFamily="2" charset="-122"/>
            </a:endParaRPr>
          </a:p>
          <a:p>
            <a:pPr eaLnBrk="0" hangingPunct="0">
              <a:buNone/>
            </a:pPr>
            <a:endParaRPr lang="en-US" altLang="zh-CN" dirty="0">
              <a:latin typeface="Arial" panose="020B0604020202020204" pitchFamily="34" charset="0"/>
              <a:ea typeface="黑体" panose="02010609060101010101" pitchFamily="2" charset="-122"/>
            </a:endParaRPr>
          </a:p>
        </p:txBody>
      </p:sp>
      <p:graphicFrame>
        <p:nvGraphicFramePr>
          <p:cNvPr id="8359" name="Group 167"/>
          <p:cNvGraphicFramePr>
            <a:graphicFrameLocks noGrp="1"/>
          </p:cNvGraphicFramePr>
          <p:nvPr/>
        </p:nvGraphicFramePr>
        <p:xfrm>
          <a:off x="2938463" y="3941763"/>
          <a:ext cx="3311525" cy="2773365"/>
        </p:xfrm>
        <a:graphic>
          <a:graphicData uri="http://schemas.openxmlformats.org/drawingml/2006/table">
            <a:tbl>
              <a:tblPr/>
              <a:tblGrid>
                <a:gridCol w="1593850"/>
                <a:gridCol w="1717675"/>
              </a:tblGrid>
              <a:tr h="3961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页号</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页内地址</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430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213</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500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400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112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322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468313" y="1484313"/>
            <a:ext cx="8229600" cy="4525962"/>
          </a:xfrm>
        </p:spPr>
        <p:txBody>
          <a:bodyPr vert="horz" wrap="square" lIns="91440" tIns="45720" rIns="91440" bIns="45720" anchor="t" anchorCtr="0"/>
          <a:p>
            <a:pPr marL="812800" indent="-812800" eaLnBrk="1" hangingPunct="1">
              <a:buFontTx/>
              <a:buNone/>
            </a:pPr>
            <a:r>
              <a:rPr lang="zh-CN" altLang="en-US" b="1" dirty="0"/>
              <a:t>有一个虚拟存储系统。分配给某进程</a:t>
            </a:r>
            <a:r>
              <a:rPr lang="en-US" altLang="zh-CN" b="1" dirty="0"/>
              <a:t>3</a:t>
            </a:r>
            <a:r>
              <a:rPr lang="zh-CN" altLang="en-US" b="1" dirty="0"/>
              <a:t>页内存，开始时内存为空，页面访问序列如下：</a:t>
            </a:r>
            <a:r>
              <a:rPr lang="en-US" altLang="zh-CN" b="1" dirty="0"/>
              <a:t>3</a:t>
            </a:r>
            <a:r>
              <a:rPr lang="zh-CN" altLang="en-US" b="1" dirty="0"/>
              <a:t>、</a:t>
            </a:r>
            <a:r>
              <a:rPr lang="en-US" altLang="zh-CN" b="1" dirty="0"/>
              <a:t>5</a:t>
            </a:r>
            <a:r>
              <a:rPr lang="zh-CN" altLang="en-US" b="1" dirty="0"/>
              <a:t>、</a:t>
            </a:r>
            <a:r>
              <a:rPr lang="en-US" altLang="zh-CN" b="1" dirty="0"/>
              <a:t>4</a:t>
            </a:r>
            <a:r>
              <a:rPr lang="zh-CN" altLang="en-US" b="1" dirty="0"/>
              <a:t>、</a:t>
            </a:r>
            <a:r>
              <a:rPr lang="en-US" altLang="zh-CN" b="1" dirty="0"/>
              <a:t>3</a:t>
            </a:r>
            <a:r>
              <a:rPr lang="zh-CN" altLang="en-US" b="1" dirty="0"/>
              <a:t>、</a:t>
            </a:r>
            <a:r>
              <a:rPr lang="en-US" altLang="zh-CN" b="1" dirty="0"/>
              <a:t>1</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2</a:t>
            </a:r>
            <a:r>
              <a:rPr lang="zh-CN" altLang="en-US" b="1" dirty="0"/>
              <a:t>、</a:t>
            </a:r>
            <a:r>
              <a:rPr lang="en-US" altLang="zh-CN" b="1" dirty="0"/>
              <a:t>5</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5</a:t>
            </a:r>
            <a:r>
              <a:rPr lang="zh-CN" altLang="en-US" b="1" dirty="0"/>
              <a:t>、</a:t>
            </a:r>
            <a:r>
              <a:rPr lang="en-US" altLang="zh-CN" b="1" dirty="0"/>
              <a:t>1</a:t>
            </a:r>
            <a:r>
              <a:rPr lang="zh-CN" altLang="en-US" b="1" dirty="0"/>
              <a:t>、</a:t>
            </a:r>
            <a:r>
              <a:rPr lang="en-US" altLang="zh-CN" b="1" dirty="0"/>
              <a:t>6</a:t>
            </a:r>
            <a:r>
              <a:rPr lang="zh-CN" altLang="en-US" b="1" dirty="0"/>
              <a:t>、</a:t>
            </a:r>
            <a:r>
              <a:rPr lang="en-US" altLang="zh-CN" b="1" dirty="0"/>
              <a:t>1</a:t>
            </a:r>
            <a:r>
              <a:rPr lang="zh-CN" altLang="en-US" b="1" dirty="0"/>
              <a:t>、</a:t>
            </a:r>
            <a:r>
              <a:rPr lang="en-US" altLang="zh-CN" b="1" dirty="0"/>
              <a:t>6</a:t>
            </a:r>
            <a:r>
              <a:rPr lang="zh-CN" altLang="en-US" b="1" dirty="0"/>
              <a:t>、</a:t>
            </a:r>
            <a:r>
              <a:rPr lang="en-US" altLang="zh-CN" b="1" dirty="0"/>
              <a:t>2</a:t>
            </a:r>
            <a:r>
              <a:rPr lang="zh-CN" altLang="en-US" b="1" dirty="0"/>
              <a:t>（</a:t>
            </a:r>
            <a:r>
              <a:rPr lang="en-US" altLang="zh-CN" b="1" dirty="0"/>
              <a:t>8</a:t>
            </a:r>
            <a:r>
              <a:rPr lang="zh-CN" altLang="en-US" b="1" dirty="0"/>
              <a:t>分）</a:t>
            </a:r>
            <a:endParaRPr lang="zh-CN" altLang="en-US" b="1" dirty="0"/>
          </a:p>
          <a:p>
            <a:pPr marL="812800" indent="-812800" eaLnBrk="1" hangingPunct="1">
              <a:buFontTx/>
              <a:buNone/>
            </a:pPr>
            <a:r>
              <a:rPr lang="zh-CN" altLang="en-US" b="1" dirty="0"/>
              <a:t>（</a:t>
            </a:r>
            <a:r>
              <a:rPr lang="en-US" altLang="zh-CN" b="1" dirty="0"/>
              <a:t>1</a:t>
            </a:r>
            <a:r>
              <a:rPr lang="zh-CN" altLang="en-US" b="1" dirty="0"/>
              <a:t>） 若采用理想页面置换算法（</a:t>
            </a:r>
            <a:r>
              <a:rPr lang="en-US" altLang="zh-CN" b="1" dirty="0"/>
              <a:t>OPT</a:t>
            </a:r>
            <a:r>
              <a:rPr lang="zh-CN" altLang="en-US" b="1" dirty="0"/>
              <a:t>），缺页次数为多少？</a:t>
            </a:r>
            <a:endParaRPr lang="zh-CN" altLang="en-US" b="1" dirty="0"/>
          </a:p>
          <a:p>
            <a:pPr marL="812800" indent="-812800" eaLnBrk="1" hangingPunct="1">
              <a:buFontTx/>
              <a:buNone/>
            </a:pPr>
            <a:r>
              <a:rPr lang="zh-CN" altLang="en-US" b="1" dirty="0"/>
              <a:t>（</a:t>
            </a:r>
            <a:r>
              <a:rPr lang="en-US" altLang="zh-CN" b="1" dirty="0"/>
              <a:t>2</a:t>
            </a:r>
            <a:r>
              <a:rPr lang="zh-CN" altLang="en-US" b="1" dirty="0"/>
              <a:t>） 若采用最近最少使用页面置换算法（</a:t>
            </a:r>
            <a:r>
              <a:rPr lang="en-US" altLang="zh-CN" b="1" dirty="0"/>
              <a:t>LRU</a:t>
            </a:r>
            <a:r>
              <a:rPr lang="zh-CN" altLang="en-US" b="1" dirty="0"/>
              <a:t>），缺页次数为多少？</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nvSpPr>
        <p:spPr>
          <a:xfrm>
            <a:off x="539750" y="1196975"/>
            <a:ext cx="7991475" cy="3081338"/>
          </a:xfrm>
          <a:prstGeom prst="rect">
            <a:avLst/>
          </a:prstGeom>
          <a:noFill/>
          <a:ln w="9525">
            <a:noFill/>
          </a:ln>
        </p:spPr>
        <p:txBody>
          <a:bodyPr anchor="ctr" anchorCtr="0">
            <a:spAutoFit/>
          </a:bodyPr>
          <a:p>
            <a:pPr defTabSz="914400">
              <a:tabLst>
                <a:tab pos="266700" algn="l"/>
              </a:tabLst>
            </a:pPr>
            <a:r>
              <a:rPr lang="zh-CN" altLang="en-US" sz="2800" b="1" dirty="0">
                <a:latin typeface="Arial" panose="020B0604020202020204" pitchFamily="34" charset="0"/>
              </a:rPr>
              <a:t>假定一磁盘有</a:t>
            </a:r>
            <a:r>
              <a:rPr lang="en-US" altLang="zh-CN" sz="2800" b="1" dirty="0">
                <a:latin typeface="Arial" panose="020B0604020202020204" pitchFamily="34" charset="0"/>
              </a:rPr>
              <a:t>200</a:t>
            </a:r>
            <a:r>
              <a:rPr lang="zh-CN" altLang="en-US" sz="2800" b="1" dirty="0">
                <a:latin typeface="Arial" panose="020B0604020202020204" pitchFamily="34" charset="0"/>
              </a:rPr>
              <a:t>个柱面，编号为</a:t>
            </a:r>
            <a:r>
              <a:rPr lang="en-US" altLang="zh-CN" sz="2800" b="1" dirty="0">
                <a:latin typeface="Arial" panose="020B0604020202020204" pitchFamily="34" charset="0"/>
              </a:rPr>
              <a:t>0~199</a:t>
            </a:r>
            <a:r>
              <a:rPr lang="zh-CN" altLang="en-US" sz="2800" b="1" dirty="0">
                <a:latin typeface="Arial" panose="020B0604020202020204" pitchFamily="34" charset="0"/>
              </a:rPr>
              <a:t>，磁臂刚刚完成</a:t>
            </a:r>
            <a:r>
              <a:rPr lang="en-US" altLang="zh-CN" sz="2800" b="1" dirty="0">
                <a:latin typeface="Arial" panose="020B0604020202020204" pitchFamily="34" charset="0"/>
              </a:rPr>
              <a:t>115</a:t>
            </a:r>
            <a:r>
              <a:rPr lang="zh-CN" altLang="en-US" sz="2800" b="1" dirty="0">
                <a:latin typeface="Arial" panose="020B0604020202020204" pitchFamily="34" charset="0"/>
              </a:rPr>
              <a:t>号柱面服务请求，现在位置在</a:t>
            </a:r>
            <a:r>
              <a:rPr lang="en-US" altLang="zh-CN" sz="2800" b="1" dirty="0">
                <a:latin typeface="Arial" panose="020B0604020202020204" pitchFamily="34" charset="0"/>
              </a:rPr>
              <a:t>93</a:t>
            </a:r>
            <a:r>
              <a:rPr lang="zh-CN" altLang="en-US" sz="2800" b="1" dirty="0">
                <a:latin typeface="Arial" panose="020B0604020202020204" pitchFamily="34" charset="0"/>
              </a:rPr>
              <a:t>号柱面上，如果请求队列的先后顺序为：</a:t>
            </a:r>
            <a:endParaRPr lang="zh-CN" altLang="en-US" sz="2800" b="1" dirty="0">
              <a:latin typeface="Arial" panose="020B0604020202020204" pitchFamily="34" charset="0"/>
            </a:endParaRPr>
          </a:p>
          <a:p>
            <a:pPr defTabSz="914400">
              <a:tabLst>
                <a:tab pos="266700" algn="l"/>
              </a:tabLst>
            </a:pPr>
            <a:r>
              <a:rPr lang="en-US" altLang="zh-CN" sz="2800" b="1" dirty="0">
                <a:latin typeface="Arial" panose="020B0604020202020204" pitchFamily="34" charset="0"/>
              </a:rPr>
              <a:t>89</a:t>
            </a:r>
            <a:r>
              <a:rPr lang="zh-CN" altLang="en-US" sz="2800" b="1" dirty="0">
                <a:latin typeface="Arial" panose="020B0604020202020204" pitchFamily="34" charset="0"/>
              </a:rPr>
              <a:t>，</a:t>
            </a:r>
            <a:r>
              <a:rPr lang="en-US" altLang="zh-CN" sz="2800" b="1" dirty="0">
                <a:latin typeface="Arial" panose="020B0604020202020204" pitchFamily="34" charset="0"/>
              </a:rPr>
              <a:t>137</a:t>
            </a:r>
            <a:r>
              <a:rPr lang="zh-CN" altLang="en-US" sz="2800" b="1" dirty="0">
                <a:latin typeface="Arial" panose="020B0604020202020204" pitchFamily="34" charset="0"/>
              </a:rPr>
              <a:t>，</a:t>
            </a:r>
            <a:r>
              <a:rPr lang="en-US" altLang="zh-CN" sz="2800" b="1" dirty="0">
                <a:latin typeface="Arial" panose="020B0604020202020204" pitchFamily="34" charset="0"/>
              </a:rPr>
              <a:t>99</a:t>
            </a:r>
            <a:r>
              <a:rPr lang="zh-CN" altLang="en-US" sz="2800" b="1" dirty="0">
                <a:latin typeface="Arial" panose="020B0604020202020204" pitchFamily="34" charset="0"/>
              </a:rPr>
              <a:t>，</a:t>
            </a:r>
            <a:r>
              <a:rPr lang="en-US" altLang="zh-CN" sz="2800" b="1" dirty="0">
                <a:latin typeface="Arial" panose="020B0604020202020204" pitchFamily="34" charset="0"/>
              </a:rPr>
              <a:t>187</a:t>
            </a:r>
            <a:r>
              <a:rPr lang="zh-CN" altLang="en-US" sz="2800" b="1" dirty="0">
                <a:latin typeface="Arial" panose="020B0604020202020204" pitchFamily="34" charset="0"/>
              </a:rPr>
              <a:t>，</a:t>
            </a:r>
            <a:r>
              <a:rPr lang="en-US" altLang="zh-CN" sz="2800" b="1" dirty="0">
                <a:latin typeface="Arial" panose="020B0604020202020204" pitchFamily="34" charset="0"/>
              </a:rPr>
              <a:t>93</a:t>
            </a:r>
            <a:r>
              <a:rPr lang="zh-CN" altLang="en-US" sz="2800" b="1" dirty="0">
                <a:latin typeface="Arial" panose="020B0604020202020204" pitchFamily="34" charset="0"/>
              </a:rPr>
              <a:t>，</a:t>
            </a:r>
            <a:r>
              <a:rPr lang="en-US" altLang="zh-CN" sz="2800" b="1" dirty="0">
                <a:latin typeface="Arial" panose="020B0604020202020204" pitchFamily="34" charset="0"/>
              </a:rPr>
              <a:t>190</a:t>
            </a:r>
            <a:r>
              <a:rPr lang="zh-CN" altLang="en-US" sz="2800" b="1" dirty="0">
                <a:latin typeface="Arial" panose="020B0604020202020204" pitchFamily="34" charset="0"/>
              </a:rPr>
              <a:t>，</a:t>
            </a:r>
            <a:r>
              <a:rPr lang="en-US" altLang="zh-CN" sz="2800" b="1" dirty="0">
                <a:latin typeface="Arial" panose="020B0604020202020204" pitchFamily="34" charset="0"/>
              </a:rPr>
              <a:t>122</a:t>
            </a:r>
            <a:r>
              <a:rPr lang="zh-CN" altLang="en-US" sz="2800" b="1" dirty="0">
                <a:latin typeface="Arial" panose="020B0604020202020204" pitchFamily="34" charset="0"/>
              </a:rPr>
              <a:t>，</a:t>
            </a:r>
            <a:r>
              <a:rPr lang="en-US" altLang="zh-CN" sz="2800" b="1" dirty="0">
                <a:latin typeface="Arial" panose="020B0604020202020204" pitchFamily="34" charset="0"/>
              </a:rPr>
              <a:t>185</a:t>
            </a:r>
            <a:r>
              <a:rPr lang="zh-CN" altLang="en-US" sz="2800" b="1" dirty="0">
                <a:latin typeface="Arial" panose="020B0604020202020204" pitchFamily="34" charset="0"/>
              </a:rPr>
              <a:t>，</a:t>
            </a:r>
            <a:r>
              <a:rPr lang="en-US" altLang="zh-CN" sz="2800" b="1" dirty="0">
                <a:latin typeface="Arial" panose="020B0604020202020204" pitchFamily="34" charset="0"/>
              </a:rPr>
              <a:t>120</a:t>
            </a:r>
            <a:endParaRPr lang="en-US" altLang="zh-CN" sz="2800" b="1" dirty="0">
              <a:latin typeface="Arial" panose="020B0604020202020204" pitchFamily="34" charset="0"/>
            </a:endParaRPr>
          </a:p>
          <a:p>
            <a:pPr defTabSz="914400">
              <a:tabLst>
                <a:tab pos="266700" algn="l"/>
              </a:tabLst>
            </a:pPr>
            <a:r>
              <a:rPr lang="zh-CN" altLang="en-US" sz="2800" b="1" dirty="0">
                <a:latin typeface="Arial" panose="020B0604020202020204" pitchFamily="34" charset="0"/>
              </a:rPr>
              <a:t>为完成上述请求，分别计算在最短查找时间优先法和电梯算法下存取臂移动的总量是多少？并给出存取臂移动顺序。（</a:t>
            </a:r>
            <a:r>
              <a:rPr lang="en-US" altLang="zh-CN" sz="2800" b="1" dirty="0">
                <a:latin typeface="Arial" panose="020B0604020202020204" pitchFamily="34" charset="0"/>
              </a:rPr>
              <a:t>8</a:t>
            </a:r>
            <a:r>
              <a:rPr lang="zh-CN" altLang="en-US" sz="2800" b="1" dirty="0">
                <a:latin typeface="Arial" panose="020B0604020202020204" pitchFamily="34" charset="0"/>
              </a:rPr>
              <a:t>分</a:t>
            </a:r>
            <a:r>
              <a:rPr lang="zh-CN" altLang="en-US" sz="2800" dirty="0">
                <a:latin typeface="Arial" panose="020B0604020202020204" pitchFamily="34" charset="0"/>
              </a:rPr>
              <a:t>）</a:t>
            </a:r>
            <a:endParaRPr lang="zh-CN" altLang="en-US" sz="2800"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395536" y="188640"/>
            <a:ext cx="8229600" cy="222312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设有</a:t>
            </a:r>
            <a:r>
              <a:rPr kumimoji="0" lang="en-US" altLang="zh-CN"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8</a:t>
            </a:r>
            <a: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个程序</a:t>
            </a:r>
            <a:r>
              <a:rPr kumimoji="0" lang="en-US" altLang="zh-CN"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prog1,prog2,…prog8</a:t>
            </a:r>
            <a: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。它们在并发系统中执行时有如下图所示的制约关</a:t>
            </a:r>
            <a:b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br>
            <a: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系</a:t>
            </a:r>
            <a:r>
              <a:rPr kumimoji="0" lang="en-US" altLang="zh-CN"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 </a:t>
            </a:r>
            <a: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使用</a:t>
            </a:r>
            <a:r>
              <a:rPr kumimoji="0" lang="en-US" altLang="zh-CN"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P</a:t>
            </a:r>
            <a: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a:t>
            </a:r>
            <a:r>
              <a:rPr kumimoji="0" lang="en-US" altLang="zh-CN"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V</a:t>
            </a:r>
            <a:r>
              <a:rPr kumimoji="0" lang="zh-CN" altLang="en-US" sz="28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j-cs"/>
              </a:rPr>
              <a:t>操作实现这些程序间的同步。</a:t>
            </a:r>
            <a:endPar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j-cs"/>
            </a:endParaRPr>
          </a:p>
        </p:txBody>
      </p:sp>
      <p:pic>
        <p:nvPicPr>
          <p:cNvPr id="34819" name="Picture 2"/>
          <p:cNvPicPr>
            <a:picLocks noChangeAspect="1"/>
          </p:cNvPicPr>
          <p:nvPr/>
        </p:nvPicPr>
        <p:blipFill>
          <a:blip r:embed="rId1"/>
          <a:stretch>
            <a:fillRect/>
          </a:stretch>
        </p:blipFill>
        <p:spPr>
          <a:xfrm>
            <a:off x="2411413" y="2133600"/>
            <a:ext cx="4968875" cy="4503738"/>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1"/>
          <p:cNvSpPr>
            <a:spLocks noGrp="1"/>
          </p:cNvSpPr>
          <p:nvPr>
            <p:ph idx="1"/>
          </p:nvPr>
        </p:nvSpPr>
        <p:spPr>
          <a:xfrm>
            <a:off x="250825" y="188913"/>
            <a:ext cx="8229600" cy="4525962"/>
          </a:xfrm>
        </p:spPr>
        <p:txBody>
          <a:bodyPr vert="horz" wrap="square" lIns="91440" tIns="45720" rIns="91440" bIns="45720" anchor="t" anchorCtr="0"/>
          <a:p>
            <a:pPr marL="107950" indent="0" eaLnBrk="1" hangingPunct="1">
              <a:buNone/>
            </a:pPr>
            <a:r>
              <a:rPr lang="zh-CN" altLang="en-US" dirty="0"/>
              <a:t>一个从键盘输入到打印机输出的数据处理流程图如图所示。其中键盘输入进程通过</a:t>
            </a:r>
            <a:endParaRPr lang="zh-CN" altLang="en-US" dirty="0"/>
          </a:p>
          <a:p>
            <a:pPr marL="107950" indent="0" eaLnBrk="1" hangingPunct="1">
              <a:buNone/>
            </a:pPr>
            <a:r>
              <a:rPr lang="zh-CN" altLang="en-US" dirty="0"/>
              <a:t>缓冲区</a:t>
            </a:r>
            <a:r>
              <a:rPr lang="en-US" altLang="zh-CN" dirty="0"/>
              <a:t>buf1</a:t>
            </a:r>
            <a:r>
              <a:rPr lang="zh-CN" altLang="en-US" dirty="0"/>
              <a:t>把数绝传送给计算进程，计算进程把处理结果通过</a:t>
            </a:r>
            <a:r>
              <a:rPr lang="en-US" altLang="zh-CN" dirty="0"/>
              <a:t>buf2</a:t>
            </a:r>
            <a:r>
              <a:rPr lang="zh-CN" altLang="en-US" dirty="0"/>
              <a:t>传送给打印进程。假</a:t>
            </a:r>
            <a:endParaRPr lang="zh-CN" altLang="en-US" dirty="0"/>
          </a:p>
          <a:p>
            <a:pPr marL="107950" indent="0" eaLnBrk="1" hangingPunct="1">
              <a:buNone/>
            </a:pPr>
            <a:r>
              <a:rPr lang="zh-CN" altLang="en-US" dirty="0"/>
              <a:t>设上述两个缓冲区的大小分别为</a:t>
            </a:r>
            <a:r>
              <a:rPr lang="en-US" altLang="zh-CN" dirty="0"/>
              <a:t>n1</a:t>
            </a:r>
            <a:r>
              <a:rPr lang="zh-CN" altLang="en-US" dirty="0"/>
              <a:t>和</a:t>
            </a:r>
            <a:r>
              <a:rPr lang="en-US" altLang="zh-CN" dirty="0"/>
              <a:t>n2</a:t>
            </a:r>
            <a:r>
              <a:rPr lang="zh-CN" altLang="en-US" dirty="0"/>
              <a:t>，试写出键盘输入进程、计算进程及打印进程间</a:t>
            </a:r>
            <a:endParaRPr lang="zh-CN" altLang="en-US" dirty="0"/>
          </a:p>
          <a:p>
            <a:pPr marL="107950" indent="0" eaLnBrk="1" hangingPunct="1">
              <a:buNone/>
            </a:pPr>
            <a:r>
              <a:rPr lang="zh-CN" altLang="en-US" dirty="0"/>
              <a:t>的同步算法。</a:t>
            </a:r>
            <a:endParaRPr lang="zh-CN" altLang="en-US" dirty="0"/>
          </a:p>
        </p:txBody>
      </p:sp>
      <p:pic>
        <p:nvPicPr>
          <p:cNvPr id="35843" name="Picture 3"/>
          <p:cNvPicPr>
            <a:picLocks noChangeAspect="1"/>
          </p:cNvPicPr>
          <p:nvPr/>
        </p:nvPicPr>
        <p:blipFill>
          <a:blip r:embed="rId1"/>
          <a:stretch>
            <a:fillRect/>
          </a:stretch>
        </p:blipFill>
        <p:spPr>
          <a:xfrm>
            <a:off x="250825" y="3457575"/>
            <a:ext cx="8504238" cy="90805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404813"/>
            <a:ext cx="8229600" cy="5602288"/>
          </a:xfrm>
        </p:spPr>
        <p:txBody>
          <a:bodyPr vert="horz" wrap="square" lIns="91440" tIns="45720" rIns="91440" bIns="45720" numCol="1" anchor="t" anchorCtr="0" compatLnSpc="1"/>
          <a:lstStyle/>
          <a:p>
            <a:pPr marL="10922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defRPr/>
            </a:pP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把学生和监考老师都看做进程，学生有</a:t>
            </a: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N</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个人，教师</a:t>
            </a: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人，考场门口每次只能进出一个人，进考场原则是先来先进，当</a:t>
            </a: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N</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个学生都进入考场后，教师才能发试卷。学生交卷后可以离开考场，教师要等收上来全部试卷并封装试卷后才能离开考场。</a:t>
            </a:r>
            <a:endParaRPr kumimoji="0" lang="zh-CN" alt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panose="05000000000000000000" pitchFamily="2" charset="2"/>
              <a:buChar char="l"/>
              <a:defRPr/>
            </a:pP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问共需设置几个进程？</a:t>
            </a:r>
            <a:endParaRPr kumimoji="0" lang="zh-CN" alt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panose="05000000000000000000" pitchFamily="2" charset="2"/>
              <a:buChar char="l"/>
              <a:defRPr/>
            </a:pP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使用</a:t>
            </a: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P,V</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操作解决上述问题中的同步和互斥关系</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1"/>
          <p:cNvSpPr>
            <a:spLocks noGrp="1"/>
          </p:cNvSpPr>
          <p:nvPr>
            <p:ph idx="1"/>
          </p:nvPr>
        </p:nvSpPr>
        <p:spPr>
          <a:xfrm>
            <a:off x="1547813" y="0"/>
            <a:ext cx="6696075" cy="6513513"/>
          </a:xfrm>
        </p:spPr>
        <p:txBody>
          <a:bodyPr vert="horz" wrap="square" lIns="91440" tIns="45720" rIns="91440" bIns="45720" anchor="t" anchorCtr="0"/>
          <a:p>
            <a:pPr marL="107950" indent="0" eaLnBrk="1" hangingPunct="1">
              <a:buNone/>
            </a:pPr>
            <a:r>
              <a:rPr lang="en-US" altLang="zh-CN" sz="1300" b="1" dirty="0"/>
              <a:t>var mutex,Beginready,Testready,Endready:semaphore;</a:t>
            </a:r>
            <a:endParaRPr lang="en-US" altLang="zh-CN" sz="1300" b="1" dirty="0"/>
          </a:p>
          <a:p>
            <a:pPr marL="107950" indent="0" eaLnBrk="1" hangingPunct="1">
              <a:buNone/>
            </a:pPr>
            <a:r>
              <a:rPr lang="en-US" altLang="zh-CN" sz="1300" b="1" dirty="0"/>
              <a:t>//mutex</a:t>
            </a:r>
            <a:r>
              <a:rPr lang="zh-CN" altLang="en-US" sz="1300" b="1" dirty="0"/>
              <a:t>用以标示教室门这个临界资源</a:t>
            </a:r>
            <a:endParaRPr lang="zh-CN" altLang="en-US" sz="1300" b="1" dirty="0"/>
          </a:p>
          <a:p>
            <a:pPr marL="107950" indent="0" eaLnBrk="1" hangingPunct="1">
              <a:buNone/>
            </a:pPr>
            <a:r>
              <a:rPr lang="en-US" altLang="zh-CN" sz="1300" b="1" dirty="0"/>
              <a:t>//beginready</a:t>
            </a:r>
            <a:r>
              <a:rPr lang="zh-CN" altLang="en-US" sz="1300" b="1" dirty="0"/>
              <a:t>等待考生来全，标示考试开始</a:t>
            </a:r>
            <a:endParaRPr lang="zh-CN" altLang="en-US" sz="1300" b="1" dirty="0"/>
          </a:p>
          <a:p>
            <a:pPr marL="107950" indent="0" eaLnBrk="1" hangingPunct="1">
              <a:buNone/>
            </a:pPr>
            <a:r>
              <a:rPr lang="en-US" altLang="zh-CN" sz="1300" b="1" dirty="0"/>
              <a:t>mutex:=1;</a:t>
            </a:r>
            <a:endParaRPr lang="en-US" altLang="zh-CN" sz="1300" b="1" dirty="0"/>
          </a:p>
          <a:p>
            <a:pPr marL="107950" indent="0" eaLnBrk="1" hangingPunct="1">
              <a:buNone/>
            </a:pPr>
            <a:r>
              <a:rPr lang="en-US" altLang="zh-CN" sz="1300" b="1" dirty="0"/>
              <a:t>Beginready:=-(N-1);</a:t>
            </a:r>
            <a:endParaRPr lang="en-US" altLang="zh-CN" sz="1300" b="1" dirty="0"/>
          </a:p>
          <a:p>
            <a:pPr marL="107950" indent="0" eaLnBrk="1" hangingPunct="1">
              <a:buNone/>
            </a:pPr>
            <a:r>
              <a:rPr lang="en-US" altLang="zh-CN" sz="1300" b="1" dirty="0"/>
              <a:t>Testready:=0; /</a:t>
            </a:r>
            <a:r>
              <a:rPr lang="zh-CN" altLang="en-US" sz="1300" b="1" dirty="0"/>
              <a:t>开始</a:t>
            </a:r>
            <a:r>
              <a:rPr lang="zh-CN" altLang="en-US" sz="1300" b="1" dirty="0"/>
              <a:t>允许考试</a:t>
            </a:r>
            <a:endParaRPr lang="en-US" altLang="zh-CN" sz="1300" b="1" dirty="0"/>
          </a:p>
          <a:p>
            <a:pPr marL="107950" indent="0" eaLnBrk="1" hangingPunct="1">
              <a:buNone/>
            </a:pPr>
            <a:r>
              <a:rPr lang="en-US" altLang="zh-CN" sz="1300" b="1" dirty="0"/>
              <a:t>Endready:=-(N-1);</a:t>
            </a:r>
            <a:endParaRPr lang="en-US" altLang="zh-CN" sz="1300" b="1" dirty="0"/>
          </a:p>
          <a:p>
            <a:pPr marL="107950" indent="0" eaLnBrk="1" hangingPunct="1">
              <a:buNone/>
            </a:pPr>
            <a:endParaRPr lang="en-US" altLang="zh-CN" sz="1300" b="1" dirty="0"/>
          </a:p>
          <a:p>
            <a:pPr marL="107950" indent="0" eaLnBrk="1" hangingPunct="1">
              <a:buNone/>
            </a:pPr>
            <a:r>
              <a:rPr lang="en-US" altLang="zh-CN" sz="1300" b="1" dirty="0"/>
              <a:t>Procedure Student                   Procedure Teacher</a:t>
            </a:r>
            <a:endParaRPr lang="en-US" altLang="zh-CN" sz="1300" b="1" dirty="0"/>
          </a:p>
          <a:p>
            <a:pPr marL="107950" indent="0" eaLnBrk="1" hangingPunct="1">
              <a:buNone/>
            </a:pPr>
            <a:r>
              <a:rPr lang="en-US" altLang="zh-CN" sz="1300" b="1" dirty="0"/>
              <a:t>P(mutex);                                      P(mutex);</a:t>
            </a:r>
            <a:endParaRPr lang="en-US" altLang="zh-CN" sz="1300" b="1" dirty="0"/>
          </a:p>
          <a:p>
            <a:pPr marL="107950" indent="0" eaLnBrk="1" hangingPunct="1">
              <a:buNone/>
            </a:pPr>
            <a:r>
              <a:rPr lang="en-US" altLang="zh-CN" sz="1300" b="1" dirty="0"/>
              <a:t>Enter;                                              Enter;</a:t>
            </a:r>
            <a:endParaRPr lang="en-US" altLang="zh-CN" sz="1300" b="1" dirty="0"/>
          </a:p>
          <a:p>
            <a:pPr marL="107950" indent="0" eaLnBrk="1" hangingPunct="1">
              <a:buNone/>
            </a:pPr>
            <a:r>
              <a:rPr lang="en-US" altLang="zh-CN" sz="1300" b="1" dirty="0"/>
              <a:t>v(mutex);                                      v(mutex);</a:t>
            </a:r>
            <a:endParaRPr lang="en-US" altLang="zh-CN" sz="1300" b="1" dirty="0"/>
          </a:p>
          <a:p>
            <a:pPr marL="107950" indent="0" eaLnBrk="1" hangingPunct="1">
              <a:buNone/>
            </a:pPr>
            <a:r>
              <a:rPr lang="en-US" altLang="zh-CN" sz="1300" b="1" dirty="0"/>
              <a:t>Waiting;</a:t>
            </a:r>
            <a:endParaRPr lang="en-US" altLang="zh-CN" sz="1300" b="1" dirty="0"/>
          </a:p>
          <a:p>
            <a:pPr marL="107950" indent="0" eaLnBrk="1" hangingPunct="1">
              <a:buNone/>
            </a:pPr>
            <a:r>
              <a:rPr lang="en-US" altLang="zh-CN" sz="1300" b="1" dirty="0"/>
              <a:t>v(Beginready);</a:t>
            </a:r>
            <a:endParaRPr lang="en-US" altLang="zh-CN" sz="1300" b="1" dirty="0"/>
          </a:p>
          <a:p>
            <a:pPr marL="107950" indent="0" eaLnBrk="1" hangingPunct="1">
              <a:buNone/>
            </a:pPr>
            <a:r>
              <a:rPr lang="en-US" altLang="zh-CN" sz="1300" b="1" dirty="0"/>
              <a:t>-----------------------------------------------</a:t>
            </a:r>
            <a:endParaRPr lang="en-US" altLang="zh-CN" sz="1300" b="1" dirty="0"/>
          </a:p>
          <a:p>
            <a:pPr marL="107950" indent="0" eaLnBrk="1" hangingPunct="1">
              <a:buNone/>
            </a:pPr>
            <a:r>
              <a:rPr lang="en-US" altLang="zh-CN" sz="1300" b="1" dirty="0"/>
              <a:t>                                                 p(Beginready);</a:t>
            </a:r>
            <a:endParaRPr lang="en-US" altLang="zh-CN" sz="1300" b="1" dirty="0"/>
          </a:p>
          <a:p>
            <a:pPr marL="107950" indent="0" eaLnBrk="1" hangingPunct="1">
              <a:buNone/>
            </a:pPr>
            <a:r>
              <a:rPr lang="en-US" altLang="zh-CN" sz="1300" b="1" dirty="0"/>
              <a:t>                                                   </a:t>
            </a:r>
            <a:r>
              <a:rPr lang="zh-CN" altLang="en-US" sz="1300" b="1" dirty="0"/>
              <a:t>发卷子</a:t>
            </a:r>
            <a:r>
              <a:rPr lang="en-US" altLang="zh-CN" sz="1300" b="1" dirty="0"/>
              <a:t>;</a:t>
            </a:r>
            <a:endParaRPr lang="en-US" altLang="zh-CN" sz="1300" b="1" dirty="0"/>
          </a:p>
          <a:p>
            <a:pPr marL="107950" indent="0" eaLnBrk="1" hangingPunct="1">
              <a:buNone/>
            </a:pPr>
            <a:r>
              <a:rPr lang="en-US" altLang="zh-CN" sz="1300" b="1" dirty="0"/>
              <a:t>                                                 for</a:t>
            </a:r>
            <a:r>
              <a:rPr lang="zh-CN" altLang="en-US" sz="1300" b="1" dirty="0"/>
              <a:t>（</a:t>
            </a:r>
            <a:r>
              <a:rPr lang="en-US" altLang="zh-CN" sz="1300" b="1" dirty="0"/>
              <a:t>i=0</a:t>
            </a:r>
            <a:r>
              <a:rPr lang="zh-CN" altLang="en-US" sz="1300" b="1" dirty="0"/>
              <a:t>；</a:t>
            </a:r>
            <a:r>
              <a:rPr lang="en-US" altLang="zh-CN" sz="1300" b="1" dirty="0"/>
              <a:t>i&lt;n;i++</a:t>
            </a:r>
            <a:r>
              <a:rPr lang="zh-CN" altLang="en-US" sz="1300" b="1" dirty="0"/>
              <a:t>）</a:t>
            </a:r>
            <a:r>
              <a:rPr lang="en-US" altLang="zh-CN" sz="1300" b="1" dirty="0"/>
              <a:t>{ v(</a:t>
            </a:r>
            <a:r>
              <a:rPr lang="en-US" altLang="zh-CN" sz="1300" b="1" dirty="0"/>
              <a:t>Testready)};</a:t>
            </a:r>
            <a:endParaRPr lang="en-US" altLang="zh-CN" sz="1300" b="1" dirty="0"/>
          </a:p>
          <a:p>
            <a:pPr marL="107950" indent="0" eaLnBrk="1" hangingPunct="1">
              <a:buNone/>
            </a:pPr>
            <a:r>
              <a:rPr lang="en-US" altLang="zh-CN" sz="1300" b="1" dirty="0"/>
              <a:t>-----------------------------------------------</a:t>
            </a:r>
            <a:endParaRPr lang="en-US" altLang="zh-CN" sz="1300" b="1" dirty="0"/>
          </a:p>
          <a:p>
            <a:pPr marL="107950" indent="0" eaLnBrk="1" hangingPunct="1">
              <a:buNone/>
            </a:pPr>
            <a:r>
              <a:rPr lang="en-US" altLang="zh-CN" sz="1300" b="1" dirty="0"/>
              <a:t>p(Testready);</a:t>
            </a:r>
            <a:endParaRPr lang="en-US" altLang="zh-CN" sz="1300" b="1" dirty="0"/>
          </a:p>
          <a:p>
            <a:pPr marL="107950" indent="0" eaLnBrk="1" hangingPunct="1">
              <a:buNone/>
            </a:pPr>
            <a:r>
              <a:rPr lang="zh-CN" altLang="en-US" sz="1300" b="1" dirty="0"/>
              <a:t>答题</a:t>
            </a:r>
            <a:r>
              <a:rPr lang="en-US" altLang="zh-CN" sz="1300" b="1" dirty="0"/>
              <a:t>;</a:t>
            </a:r>
            <a:endParaRPr lang="en-US" altLang="zh-CN" sz="1300" b="1" dirty="0"/>
          </a:p>
          <a:p>
            <a:pPr marL="107950" indent="0" eaLnBrk="1" hangingPunct="1">
              <a:buNone/>
            </a:pPr>
            <a:r>
              <a:rPr lang="zh-CN" altLang="en-US" sz="1300" b="1" dirty="0"/>
              <a:t>交卷</a:t>
            </a:r>
            <a:r>
              <a:rPr lang="en-US" altLang="zh-CN" sz="1300" b="1" dirty="0"/>
              <a:t>;</a:t>
            </a:r>
            <a:endParaRPr lang="en-US" altLang="zh-CN" sz="1300" b="1" dirty="0"/>
          </a:p>
          <a:p>
            <a:pPr marL="107950" indent="0" eaLnBrk="1" hangingPunct="1">
              <a:buNone/>
            </a:pPr>
            <a:r>
              <a:rPr lang="en-US" altLang="zh-CN" sz="1300" b="1" dirty="0"/>
              <a:t>v(Endready);</a:t>
            </a:r>
            <a:endParaRPr lang="en-US" altLang="zh-CN" sz="1300" b="1" dirty="0"/>
          </a:p>
          <a:p>
            <a:pPr marL="107950" indent="0" eaLnBrk="1" hangingPunct="1">
              <a:buNone/>
            </a:pPr>
            <a:r>
              <a:rPr lang="zh-CN" altLang="en-US" sz="1300" b="1" dirty="0">
                <a:sym typeface="+mn-ea"/>
              </a:rPr>
              <a:t>离开</a:t>
            </a:r>
            <a:r>
              <a:rPr lang="en-US" altLang="zh-CN" sz="1300" b="1" dirty="0">
                <a:sym typeface="+mn-ea"/>
              </a:rPr>
              <a:t>;</a:t>
            </a:r>
            <a:endParaRPr lang="en-US" altLang="zh-CN" sz="1300" b="1" dirty="0"/>
          </a:p>
          <a:p>
            <a:pPr marL="107950" indent="0" eaLnBrk="1" hangingPunct="1">
              <a:buNone/>
            </a:pPr>
            <a:r>
              <a:rPr lang="en-US" altLang="zh-CN" sz="1300" b="1" dirty="0"/>
              <a:t>----------------------------------------------</a:t>
            </a:r>
            <a:endParaRPr lang="en-US" altLang="zh-CN" sz="1300" b="1" dirty="0"/>
          </a:p>
          <a:p>
            <a:pPr marL="107950" indent="0" eaLnBrk="1" hangingPunct="1">
              <a:buNone/>
            </a:pPr>
            <a:r>
              <a:rPr lang="en-US" altLang="zh-CN" sz="1300" b="1" dirty="0"/>
              <a:t>                                                p(Endready);</a:t>
            </a:r>
            <a:endParaRPr lang="en-US" altLang="zh-CN" sz="1300" b="1" dirty="0"/>
          </a:p>
          <a:p>
            <a:pPr marL="107950" indent="0" eaLnBrk="1" hangingPunct="1">
              <a:buNone/>
            </a:pPr>
            <a:r>
              <a:rPr lang="zh-CN" altLang="en-US" sz="1300" b="1" dirty="0"/>
              <a:t>                                                封卷离开</a:t>
            </a:r>
            <a:r>
              <a:rPr lang="en-US" altLang="zh-CN" sz="1300" b="1" dirty="0"/>
              <a:t>;</a:t>
            </a:r>
            <a:endParaRPr lang="zh-CN" altLang="en-US" sz="13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内容占位符 1"/>
          <p:cNvSpPr>
            <a:spLocks noGrp="1"/>
          </p:cNvSpPr>
          <p:nvPr>
            <p:ph idx="1"/>
          </p:nvPr>
        </p:nvSpPr>
        <p:spPr>
          <a:xfrm>
            <a:off x="323850" y="188913"/>
            <a:ext cx="8229600" cy="1727200"/>
          </a:xfrm>
        </p:spPr>
        <p:txBody>
          <a:bodyPr vert="horz" wrap="square" lIns="91440" tIns="45720" rIns="91440" bIns="45720" anchor="t" anchorCtr="0"/>
          <a:p>
            <a:pPr marL="107950" indent="0" eaLnBrk="1" hangingPunct="1">
              <a:buNone/>
            </a:pPr>
            <a:r>
              <a:rPr lang="zh-CN" altLang="en-US" dirty="0"/>
              <a:t>在南开大学至天津大学间有一条弯曲的路，每次只允许一辆自行车通过，但中间有小的安全岛</a:t>
            </a:r>
            <a:r>
              <a:rPr lang="en-US" altLang="zh-CN" dirty="0"/>
              <a:t>M</a:t>
            </a:r>
            <a:r>
              <a:rPr lang="zh-CN" altLang="en-US" dirty="0"/>
              <a:t>（同时允许两辆车），可供两辆车在已进入两端小车错车，设计算法并使用</a:t>
            </a:r>
            <a:r>
              <a:rPr lang="en-US" altLang="zh-CN" dirty="0"/>
              <a:t>P</a:t>
            </a:r>
            <a:r>
              <a:rPr lang="zh-CN" altLang="en-US" dirty="0"/>
              <a:t>，</a:t>
            </a:r>
            <a:r>
              <a:rPr lang="en-US" altLang="zh-CN" dirty="0"/>
              <a:t>V</a:t>
            </a:r>
            <a:r>
              <a:rPr lang="zh-CN" altLang="en-US" dirty="0"/>
              <a:t>实现。</a:t>
            </a:r>
            <a:endParaRPr lang="zh-CN" altLang="en-US" dirty="0"/>
          </a:p>
        </p:txBody>
      </p:sp>
      <p:pic>
        <p:nvPicPr>
          <p:cNvPr id="38915" name="Picture 2"/>
          <p:cNvPicPr>
            <a:picLocks noChangeAspect="1"/>
          </p:cNvPicPr>
          <p:nvPr/>
        </p:nvPicPr>
        <p:blipFill>
          <a:blip r:embed="rId1"/>
          <a:stretch>
            <a:fillRect/>
          </a:stretch>
        </p:blipFill>
        <p:spPr>
          <a:xfrm>
            <a:off x="2268538" y="2276475"/>
            <a:ext cx="4313237" cy="209232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内容占位符 1"/>
          <p:cNvSpPr>
            <a:spLocks noGrp="1"/>
          </p:cNvSpPr>
          <p:nvPr>
            <p:ph idx="1"/>
          </p:nvPr>
        </p:nvSpPr>
        <p:spPr>
          <a:xfrm>
            <a:off x="1042988" y="-12700"/>
            <a:ext cx="3889375" cy="6832600"/>
          </a:xfrm>
        </p:spPr>
        <p:txBody>
          <a:bodyPr vert="horz" wrap="square" lIns="91440" tIns="45720" rIns="91440" bIns="45720" anchor="t" anchorCtr="0"/>
          <a:p>
            <a:pPr marL="107950" indent="0" eaLnBrk="1" hangingPunct="1">
              <a:buNone/>
            </a:pPr>
            <a:r>
              <a:rPr lang="en-US" altLang="zh-CN" sz="1800" dirty="0"/>
              <a:t>var T2N, N2T,L,M,K:semaphore;</a:t>
            </a:r>
            <a:endParaRPr lang="en-US" altLang="zh-CN" sz="1800" dirty="0"/>
          </a:p>
          <a:p>
            <a:pPr marL="107950" indent="0" eaLnBrk="1" hangingPunct="1">
              <a:buNone/>
            </a:pPr>
            <a:r>
              <a:rPr lang="en-US" altLang="zh-CN" sz="1800" dirty="0"/>
              <a:t>T2N:=1;</a:t>
            </a:r>
            <a:endParaRPr lang="en-US" altLang="zh-CN" sz="1800" dirty="0"/>
          </a:p>
          <a:p>
            <a:pPr marL="107950" indent="0" eaLnBrk="1" hangingPunct="1">
              <a:buNone/>
            </a:pPr>
            <a:r>
              <a:rPr lang="en-US" altLang="zh-CN" sz="1800" dirty="0"/>
              <a:t>N2T:=1;</a:t>
            </a:r>
            <a:endParaRPr lang="en-US" altLang="zh-CN" sz="1800" dirty="0"/>
          </a:p>
          <a:p>
            <a:pPr marL="107950" indent="0" eaLnBrk="1" hangingPunct="1">
              <a:buNone/>
            </a:pPr>
            <a:r>
              <a:rPr lang="en-US" altLang="zh-CN" sz="1800" dirty="0"/>
              <a:t>L:=1;</a:t>
            </a:r>
            <a:endParaRPr lang="en-US" altLang="zh-CN" sz="1800" dirty="0"/>
          </a:p>
          <a:p>
            <a:pPr marL="107950" indent="0" eaLnBrk="1" hangingPunct="1">
              <a:buNone/>
            </a:pPr>
            <a:r>
              <a:rPr lang="en-US" altLang="zh-CN" sz="1800" dirty="0"/>
              <a:t>K:=1;</a:t>
            </a:r>
            <a:endParaRPr lang="en-US" altLang="zh-CN" sz="1800" dirty="0"/>
          </a:p>
          <a:p>
            <a:pPr marL="107950" indent="0" eaLnBrk="1" hangingPunct="1">
              <a:buNone/>
            </a:pPr>
            <a:r>
              <a:rPr lang="en-US" altLang="zh-CN" sz="1800" dirty="0"/>
              <a:t>M:=2;</a:t>
            </a:r>
            <a:endParaRPr lang="en-US" altLang="zh-CN" sz="1800" dirty="0"/>
          </a:p>
          <a:p>
            <a:pPr marL="107950" indent="0" eaLnBrk="1" hangingPunct="1">
              <a:buNone/>
            </a:pPr>
            <a:r>
              <a:rPr lang="en-US" altLang="zh-CN" sz="1800" dirty="0"/>
              <a:t>cobegin</a:t>
            </a:r>
            <a:endParaRPr lang="en-US" altLang="zh-CN" sz="1800" dirty="0"/>
          </a:p>
          <a:p>
            <a:pPr marL="107950" indent="0" eaLnBrk="1" hangingPunct="1">
              <a:buNone/>
            </a:pPr>
            <a:r>
              <a:rPr lang="en-US" altLang="zh-CN" sz="1800" dirty="0"/>
              <a:t>Procedure Bike T2N</a:t>
            </a:r>
            <a:endParaRPr lang="en-US" altLang="zh-CN" sz="1800" dirty="0"/>
          </a:p>
          <a:p>
            <a:pPr marL="107950" indent="0" eaLnBrk="1" hangingPunct="1">
              <a:buNone/>
            </a:pPr>
            <a:r>
              <a:rPr lang="en-US" altLang="zh-CN" sz="1800" dirty="0"/>
              <a:t>begin</a:t>
            </a:r>
            <a:endParaRPr lang="en-US" altLang="zh-CN" sz="1800" dirty="0"/>
          </a:p>
          <a:p>
            <a:pPr marL="107950" indent="0" eaLnBrk="1" hangingPunct="1">
              <a:buNone/>
            </a:pPr>
            <a:r>
              <a:rPr lang="en-US" altLang="zh-CN" sz="1800" dirty="0"/>
              <a:t>p(T2N);</a:t>
            </a:r>
            <a:endParaRPr lang="en-US" altLang="zh-CN" sz="1800" dirty="0"/>
          </a:p>
          <a:p>
            <a:pPr marL="107950" indent="0" eaLnBrk="1" hangingPunct="1">
              <a:buNone/>
            </a:pPr>
            <a:r>
              <a:rPr lang="en-US" altLang="zh-CN" sz="1800" dirty="0"/>
              <a:t>p(L);</a:t>
            </a:r>
            <a:endParaRPr lang="en-US" altLang="zh-CN" sz="1800" dirty="0"/>
          </a:p>
          <a:p>
            <a:pPr marL="107950" indent="0" eaLnBrk="1" hangingPunct="1">
              <a:buNone/>
            </a:pPr>
            <a:r>
              <a:rPr lang="en-US" altLang="zh-CN" sz="1800" dirty="0"/>
              <a:t>go T to L;</a:t>
            </a:r>
            <a:endParaRPr lang="en-US" altLang="zh-CN" sz="1800" dirty="0"/>
          </a:p>
          <a:p>
            <a:pPr marL="107950" indent="0" eaLnBrk="1" hangingPunct="1">
              <a:buNone/>
            </a:pPr>
            <a:r>
              <a:rPr lang="en-US" altLang="zh-CN" sz="1800" dirty="0"/>
              <a:t>p(M);</a:t>
            </a:r>
            <a:endParaRPr lang="en-US" altLang="zh-CN" sz="1800" dirty="0"/>
          </a:p>
          <a:p>
            <a:pPr marL="107950" indent="0" eaLnBrk="1" hangingPunct="1">
              <a:buNone/>
            </a:pPr>
            <a:r>
              <a:rPr lang="en-US" altLang="zh-CN" sz="1800" dirty="0"/>
              <a:t>go into M;</a:t>
            </a:r>
            <a:endParaRPr lang="en-US" altLang="zh-CN" sz="1800" dirty="0"/>
          </a:p>
          <a:p>
            <a:pPr marL="107950" indent="0" eaLnBrk="1" hangingPunct="1">
              <a:buNone/>
            </a:pPr>
            <a:r>
              <a:rPr lang="en-US" altLang="zh-CN" sz="1800" dirty="0"/>
              <a:t>V(L);</a:t>
            </a:r>
            <a:endParaRPr lang="en-US" altLang="zh-CN" sz="1800" dirty="0"/>
          </a:p>
          <a:p>
            <a:pPr marL="107950" indent="0" eaLnBrk="1" hangingPunct="1">
              <a:buNone/>
            </a:pPr>
            <a:r>
              <a:rPr lang="en-US" altLang="zh-CN" sz="1800" dirty="0"/>
              <a:t>P(k);</a:t>
            </a:r>
            <a:endParaRPr lang="en-US" altLang="zh-CN" sz="1800" dirty="0"/>
          </a:p>
          <a:p>
            <a:pPr marL="107950" indent="0" eaLnBrk="1" hangingPunct="1">
              <a:buNone/>
            </a:pPr>
            <a:r>
              <a:rPr lang="en-US" altLang="zh-CN" sz="1800" dirty="0"/>
              <a:t>go K to s;</a:t>
            </a:r>
            <a:endParaRPr lang="en-US" altLang="zh-CN" sz="1800" dirty="0"/>
          </a:p>
          <a:p>
            <a:pPr marL="107950" indent="0" eaLnBrk="1" hangingPunct="1">
              <a:buNone/>
            </a:pPr>
            <a:r>
              <a:rPr lang="en-US" altLang="zh-CN" sz="1800" dirty="0"/>
              <a:t>V(M);</a:t>
            </a:r>
            <a:endParaRPr lang="en-US" altLang="zh-CN" sz="1800" dirty="0"/>
          </a:p>
          <a:p>
            <a:pPr marL="107950" indent="0" eaLnBrk="1" hangingPunct="1">
              <a:buNone/>
            </a:pPr>
            <a:r>
              <a:rPr lang="en-US" altLang="zh-CN" sz="1800" dirty="0"/>
              <a:t>V(k);</a:t>
            </a:r>
            <a:endParaRPr lang="en-US" altLang="zh-CN" sz="1800" dirty="0"/>
          </a:p>
          <a:p>
            <a:pPr marL="107950" indent="0" eaLnBrk="1" hangingPunct="1">
              <a:buNone/>
            </a:pPr>
            <a:r>
              <a:rPr lang="en-US" altLang="zh-CN" sz="1800" dirty="0"/>
              <a:t>V(T2N);</a:t>
            </a:r>
            <a:endParaRPr lang="en-US" altLang="zh-CN" sz="1800" dirty="0"/>
          </a:p>
          <a:p>
            <a:pPr marL="107950" indent="0" eaLnBrk="1" hangingPunct="1">
              <a:buNone/>
            </a:pPr>
            <a:r>
              <a:rPr lang="en-US" altLang="zh-CN" sz="1800" dirty="0"/>
              <a:t>end</a:t>
            </a:r>
            <a:endParaRPr lang="zh-CN" altLang="en-US" sz="1800" dirty="0"/>
          </a:p>
        </p:txBody>
      </p:sp>
      <p:sp>
        <p:nvSpPr>
          <p:cNvPr id="39939" name="内容占位符 1"/>
          <p:cNvSpPr txBox="1"/>
          <p:nvPr/>
        </p:nvSpPr>
        <p:spPr>
          <a:xfrm>
            <a:off x="5003800" y="1989138"/>
            <a:ext cx="3889375" cy="4581525"/>
          </a:xfrm>
          <a:prstGeom prst="rect">
            <a:avLst/>
          </a:prstGeom>
          <a:noFill/>
          <a:ln w="9525">
            <a:noFill/>
          </a:ln>
        </p:spPr>
        <p:txBody>
          <a:bodyPr/>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Procedure Bike N2T</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begin</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P(N2T);</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p(k);</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go v to k;</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p(M);</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go into M;</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V(k);</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P(L);</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go L to T;</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V(M);</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V(L);</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V(N2T);</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end</a:t>
            </a:r>
            <a:endParaRPr lang="en-US" altLang="zh-CN" dirty="0">
              <a:latin typeface="Lucida Sans Unicode" panose="020B0602030504020204" pitchFamily="34" charset="0"/>
              <a:ea typeface="黑体" panose="02010609060101010101" pitchFamily="2" charset="-122"/>
            </a:endParaRPr>
          </a:p>
          <a:p>
            <a:pPr marL="107950">
              <a:spcBef>
                <a:spcPts val="400"/>
              </a:spcBef>
              <a:buClr>
                <a:schemeClr val="accent1"/>
              </a:buClr>
              <a:buSzPct val="68000"/>
              <a:buFont typeface="Wingdings 3" pitchFamily="18" charset="2"/>
              <a:buNone/>
            </a:pPr>
            <a:r>
              <a:rPr lang="en-US" altLang="zh-CN" dirty="0">
                <a:latin typeface="Lucida Sans Unicode" panose="020B0602030504020204" pitchFamily="34" charset="0"/>
                <a:ea typeface="黑体" panose="02010609060101010101" pitchFamily="2" charset="-122"/>
              </a:rPr>
              <a:t>coend</a:t>
            </a:r>
            <a:endParaRPr lang="zh-CN" altLang="en-US" dirty="0">
              <a:latin typeface="Lucida Sans Unicode" panose="020B0602030504020204" pitchFamily="34" charset="0"/>
              <a:ea typeface="黑体" panose="0201060906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4"/>
          <p:cNvSpPr/>
          <p:nvPr/>
        </p:nvSpPr>
        <p:spPr>
          <a:xfrm>
            <a:off x="467360" y="620078"/>
            <a:ext cx="2519363" cy="3784600"/>
          </a:xfrm>
          <a:prstGeom prst="rect">
            <a:avLst/>
          </a:prstGeom>
          <a:noFill/>
          <a:ln w="9525">
            <a:noFill/>
          </a:ln>
        </p:spPr>
        <p:txBody>
          <a:bodyPr anchor="ctr" anchorCtr="0">
            <a:spAutoFit/>
          </a:bodyPr>
          <a:p>
            <a:r>
              <a:rPr lang="zh-CN" altLang="en-US" sz="2000" b="1" dirty="0">
                <a:latin typeface="Arial" panose="020B0604020202020204" pitchFamily="34" charset="0"/>
              </a:rPr>
              <a:t>（</a:t>
            </a:r>
            <a:r>
              <a:rPr lang="en-US" altLang="zh-CN" sz="2000" b="1" dirty="0">
                <a:latin typeface="Arial" panose="020B0604020202020204" pitchFamily="34" charset="0"/>
              </a:rPr>
              <a:t>1</a:t>
            </a:r>
            <a:r>
              <a:rPr lang="zh-CN" altLang="en-US" sz="2000" b="1" dirty="0">
                <a:latin typeface="Arial" panose="020B0604020202020204" pitchFamily="34" charset="0"/>
              </a:rPr>
              <a:t>）解</a:t>
            </a:r>
            <a:br>
              <a:rPr lang="zh-CN" altLang="en-US" sz="2000" b="1" dirty="0">
                <a:latin typeface="Arial" panose="020B0604020202020204" pitchFamily="34" charset="0"/>
              </a:rPr>
            </a:br>
            <a:r>
              <a:rPr lang="zh-CN" altLang="en-US" sz="2000" b="1" dirty="0">
                <a:latin typeface="Arial" panose="020B0604020202020204" pitchFamily="34" charset="0"/>
              </a:rPr>
              <a:t>设信号量 </a:t>
            </a:r>
            <a:r>
              <a:rPr lang="en-US" altLang="zh-CN" sz="2000" b="1" dirty="0">
                <a:latin typeface="Arial" panose="020B0604020202020204" pitchFamily="34" charset="0"/>
              </a:rPr>
              <a:t>Seat=100</a:t>
            </a:r>
            <a:endParaRPr lang="en-US" altLang="zh-CN" sz="2000" b="1" dirty="0">
              <a:latin typeface="Arial" panose="020B0604020202020204" pitchFamily="34" charset="0"/>
            </a:endParaRPr>
          </a:p>
          <a:p>
            <a:r>
              <a:rPr lang="en-US" altLang="zh-CN" sz="2000" b="1" dirty="0">
                <a:latin typeface="Arial" panose="020B0604020202020204" pitchFamily="34" charset="0"/>
              </a:rPr>
              <a:t>Mutex=1</a:t>
            </a:r>
            <a:br>
              <a:rPr lang="en-US" altLang="zh-CN" sz="2000" b="1" dirty="0">
                <a:latin typeface="Arial" panose="020B0604020202020204" pitchFamily="34" charset="0"/>
              </a:rPr>
            </a:br>
            <a:endParaRPr lang="en-US" altLang="zh-CN" sz="2000" b="1" dirty="0">
              <a:latin typeface="Arial" panose="020B0604020202020204" pitchFamily="34" charset="0"/>
            </a:endParaRPr>
          </a:p>
          <a:p>
            <a:r>
              <a:rPr lang="en-US" altLang="zh-CN" sz="2000" b="1" dirty="0">
                <a:latin typeface="Arial" panose="020B0604020202020204" pitchFamily="34" charset="0"/>
              </a:rPr>
              <a:t>P (Seat)</a:t>
            </a:r>
            <a:endParaRPr lang="en-US" altLang="zh-CN" sz="2000" b="1" dirty="0">
              <a:latin typeface="Arial" panose="020B0604020202020204" pitchFamily="34" charset="0"/>
            </a:endParaRPr>
          </a:p>
          <a:p>
            <a:r>
              <a:rPr lang="en-US" altLang="zh-CN" sz="2000" b="1" dirty="0">
                <a:latin typeface="Arial" panose="020B0604020202020204" pitchFamily="34" charset="0"/>
              </a:rPr>
              <a:t>P</a:t>
            </a:r>
            <a:r>
              <a:rPr lang="zh-CN" altLang="en-US" sz="2000" b="1" dirty="0">
                <a:latin typeface="Arial" panose="020B0604020202020204" pitchFamily="34" charset="0"/>
              </a:rPr>
              <a:t>（</a:t>
            </a:r>
            <a:r>
              <a:rPr lang="en-US" altLang="zh-CN" sz="2000" b="1" dirty="0">
                <a:latin typeface="Arial" panose="020B0604020202020204" pitchFamily="34" charset="0"/>
              </a:rPr>
              <a:t>Mutex</a:t>
            </a:r>
            <a:r>
              <a:rPr lang="zh-CN" altLang="en-US" sz="2000" b="1" dirty="0">
                <a:latin typeface="Arial" panose="020B0604020202020204" pitchFamily="34" charset="0"/>
              </a:rPr>
              <a:t>）</a:t>
            </a:r>
            <a:endParaRPr lang="zh-CN" altLang="en-US" sz="2000" b="1" dirty="0">
              <a:latin typeface="Arial" panose="020B0604020202020204" pitchFamily="34" charset="0"/>
            </a:endParaRPr>
          </a:p>
          <a:p>
            <a:r>
              <a:rPr lang="zh-CN" altLang="en-US" sz="2000" b="1" dirty="0">
                <a:latin typeface="Arial" panose="020B0604020202020204" pitchFamily="34" charset="0"/>
              </a:rPr>
              <a:t>登记</a:t>
            </a:r>
            <a:endParaRPr lang="zh-CN" altLang="en-US" sz="2000" b="1" dirty="0">
              <a:latin typeface="Arial" panose="020B0604020202020204" pitchFamily="34" charset="0"/>
            </a:endParaRPr>
          </a:p>
          <a:p>
            <a:r>
              <a:rPr lang="en-US" altLang="zh-CN" sz="2000" b="1" dirty="0">
                <a:latin typeface="Arial" panose="020B0604020202020204" pitchFamily="34" charset="0"/>
              </a:rPr>
              <a:t>V</a:t>
            </a:r>
            <a:r>
              <a:rPr lang="zh-CN" altLang="en-US" sz="2000" b="1" dirty="0">
                <a:latin typeface="Arial" panose="020B0604020202020204" pitchFamily="34" charset="0"/>
              </a:rPr>
              <a:t>（</a:t>
            </a:r>
            <a:r>
              <a:rPr lang="en-US" altLang="zh-CN" sz="2000" b="1" dirty="0">
                <a:latin typeface="Arial" panose="020B0604020202020204" pitchFamily="34" charset="0"/>
              </a:rPr>
              <a:t>Mutex</a:t>
            </a:r>
            <a:r>
              <a:rPr lang="zh-CN" altLang="en-US" sz="2000" b="1" dirty="0">
                <a:latin typeface="Arial" panose="020B0604020202020204" pitchFamily="34" charset="0"/>
              </a:rPr>
              <a:t>）</a:t>
            </a:r>
            <a:br>
              <a:rPr lang="en-US" altLang="zh-CN" sz="2000" b="1" dirty="0">
                <a:latin typeface="Arial" panose="020B0604020202020204" pitchFamily="34" charset="0"/>
              </a:rPr>
            </a:br>
            <a:r>
              <a:rPr lang="en-US" altLang="zh-CN" sz="2000" b="1" dirty="0">
                <a:latin typeface="Arial" panose="020B0604020202020204" pitchFamily="34" charset="0"/>
              </a:rPr>
              <a:t>  </a:t>
            </a:r>
            <a:r>
              <a:rPr lang="zh-CN" altLang="en-US" sz="2000" b="1" dirty="0">
                <a:latin typeface="Arial" panose="020B0604020202020204" pitchFamily="34" charset="0"/>
              </a:rPr>
              <a:t>进入</a:t>
            </a:r>
            <a:br>
              <a:rPr lang="zh-CN" altLang="en-US" sz="2000" b="1" dirty="0">
                <a:latin typeface="Arial" panose="020B0604020202020204" pitchFamily="34" charset="0"/>
              </a:rPr>
            </a:br>
            <a:r>
              <a:rPr lang="en-US" altLang="zh-CN" sz="2000" b="1" dirty="0">
                <a:latin typeface="Arial" panose="020B0604020202020204" pitchFamily="34" charset="0"/>
              </a:rPr>
              <a:t>V (S</a:t>
            </a:r>
            <a:r>
              <a:rPr lang="en-US" altLang="zh-CN" sz="2000" b="1" dirty="0">
                <a:latin typeface="Arial" panose="020B0604020202020204" pitchFamily="34" charset="0"/>
              </a:rPr>
              <a:t>eat)</a:t>
            </a:r>
            <a:endParaRPr lang="en-US" altLang="zh-CN" sz="2000" b="1" dirty="0">
              <a:latin typeface="Arial" panose="020B0604020202020204" pitchFamily="34" charset="0"/>
            </a:endParaRPr>
          </a:p>
          <a:p>
            <a:r>
              <a:rPr lang="zh-CN" altLang="en-US" sz="2000" b="1" dirty="0">
                <a:latin typeface="Arial" panose="020B0604020202020204" pitchFamily="34" charset="0"/>
              </a:rPr>
              <a:t>离开</a:t>
            </a:r>
            <a:br>
              <a:rPr lang="en-US" altLang="zh-CN" sz="2000" b="1" dirty="0">
                <a:latin typeface="Arial" panose="020B0604020202020204" pitchFamily="34" charset="0"/>
              </a:rPr>
            </a:br>
            <a:endParaRPr lang="en-US" altLang="zh-CN" sz="2000" b="1" dirty="0">
              <a:latin typeface="Arial" panose="020B0604020202020204" pitchFamily="34" charset="0"/>
            </a:endParaRPr>
          </a:p>
        </p:txBody>
      </p:sp>
      <p:sp>
        <p:nvSpPr>
          <p:cNvPr id="11267" name="Rectangle 5"/>
          <p:cNvSpPr/>
          <p:nvPr/>
        </p:nvSpPr>
        <p:spPr>
          <a:xfrm>
            <a:off x="3419475" y="331788"/>
            <a:ext cx="4537075" cy="5908040"/>
          </a:xfrm>
          <a:prstGeom prst="rect">
            <a:avLst/>
          </a:prstGeom>
          <a:noFill/>
          <a:ln w="9525">
            <a:noFill/>
          </a:ln>
        </p:spPr>
        <p:txBody>
          <a:bodyPr>
            <a:spAutoFit/>
          </a:bodyPr>
          <a:p>
            <a:r>
              <a:rPr lang="en-US" altLang="zh-CN" b="1" dirty="0">
                <a:latin typeface="Arial" panose="020B0604020202020204" pitchFamily="34" charset="0"/>
              </a:rPr>
              <a:t>(2)</a:t>
            </a:r>
            <a:r>
              <a:rPr lang="zh-CN" altLang="en-US" b="1" dirty="0">
                <a:latin typeface="Arial" panose="020B0604020202020204" pitchFamily="34" charset="0"/>
              </a:rPr>
              <a:t>解</a:t>
            </a:r>
            <a:endParaRPr lang="zh-CN" altLang="en-US" b="1" dirty="0">
              <a:latin typeface="Arial" panose="020B0604020202020204" pitchFamily="34" charset="0"/>
            </a:endParaRPr>
          </a:p>
          <a:p>
            <a:r>
              <a:rPr lang="zh-CN" altLang="en-US" b="1" dirty="0">
                <a:latin typeface="Arial" panose="020B0604020202020204" pitchFamily="34" charset="0"/>
              </a:rPr>
              <a:t>设信号量：</a:t>
            </a:r>
            <a:r>
              <a:rPr lang="en-US" altLang="zh-CN" b="1" dirty="0">
                <a:latin typeface="Arial" panose="020B0604020202020204" pitchFamily="34" charset="0"/>
              </a:rPr>
              <a:t>Mutext=1 (</a:t>
            </a:r>
            <a:r>
              <a:rPr lang="zh-CN" altLang="en-US" b="1" dirty="0">
                <a:latin typeface="Arial" panose="020B0604020202020204" pitchFamily="34" charset="0"/>
              </a:rPr>
              <a:t>东西方互斥</a:t>
            </a:r>
            <a:r>
              <a:rPr lang="en-US" altLang="zh-CN" b="1" dirty="0">
                <a:latin typeface="Arial" panose="020B0604020202020204" pitchFamily="34" charset="0"/>
              </a:rPr>
              <a:t>)  S=1</a:t>
            </a:r>
            <a:endParaRPr lang="en-US" altLang="zh-CN" b="1" dirty="0">
              <a:latin typeface="Arial" panose="020B0604020202020204" pitchFamily="34" charset="0"/>
            </a:endParaRPr>
          </a:p>
          <a:p>
            <a:r>
              <a:rPr lang="en-US" altLang="zh-CN" b="1" dirty="0">
                <a:latin typeface="Arial" panose="020B0604020202020204" pitchFamily="34" charset="0"/>
              </a:rPr>
              <a:t>        int </a:t>
            </a:r>
            <a:r>
              <a:rPr lang="en-US" altLang="zh-CN" b="1" dirty="0">
                <a:latin typeface="Arial" panose="020B0604020202020204" pitchFamily="34" charset="0"/>
              </a:rPr>
              <a:t>reader=0</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en-US" altLang="zh-CN" b="1" dirty="0">
                <a:latin typeface="Arial" panose="020B0604020202020204" pitchFamily="34" charset="0"/>
              </a:rPr>
              <a:t> </a:t>
            </a:r>
            <a:r>
              <a:rPr lang="zh-CN" altLang="en-US" b="1" dirty="0">
                <a:latin typeface="Arial" panose="020B0604020202020204" pitchFamily="34" charset="0"/>
              </a:rPr>
              <a:t>来到</a:t>
            </a:r>
            <a:endParaRPr lang="zh-CN" altLang="en-US" b="1" dirty="0">
              <a:latin typeface="Arial" panose="020B0604020202020204" pitchFamily="34" charset="0"/>
            </a:endParaRPr>
          </a:p>
          <a:p>
            <a:r>
              <a:rPr lang="en-US" altLang="zh-CN" b="1" dirty="0">
                <a:latin typeface="Arial" panose="020B0604020202020204" pitchFamily="34" charset="0"/>
              </a:rPr>
              <a:t>P</a:t>
            </a:r>
            <a:r>
              <a:rPr lang="zh-CN" altLang="en-US" b="1" dirty="0">
                <a:latin typeface="Arial" panose="020B0604020202020204" pitchFamily="34" charset="0"/>
              </a:rPr>
              <a:t>（</a:t>
            </a:r>
            <a:r>
              <a:rPr lang="en-US" altLang="zh-CN" b="1" dirty="0">
                <a:latin typeface="Arial" panose="020B0604020202020204" pitchFamily="34" charset="0"/>
              </a:rPr>
              <a:t>S</a:t>
            </a:r>
            <a:r>
              <a:rPr lang="zh-CN" altLang="en-US" b="1" dirty="0">
                <a:latin typeface="Arial" panose="020B0604020202020204" pitchFamily="34" charset="0"/>
              </a:rPr>
              <a:t>）</a:t>
            </a:r>
            <a:endParaRPr lang="zh-CN" altLang="en-US" b="1" dirty="0">
              <a:latin typeface="Arial" panose="020B0604020202020204" pitchFamily="34" charset="0"/>
            </a:endParaRPr>
          </a:p>
          <a:p>
            <a:r>
              <a:rPr lang="zh-CN" altLang="en-US" b="1" dirty="0">
                <a:latin typeface="Arial" panose="020B0604020202020204" pitchFamily="34" charset="0"/>
              </a:rPr>
              <a:t> </a:t>
            </a:r>
            <a:r>
              <a:rPr lang="en-US" altLang="zh-CN" b="1" dirty="0">
                <a:latin typeface="Arial" panose="020B0604020202020204" pitchFamily="34" charset="0"/>
              </a:rPr>
              <a:t>if</a:t>
            </a:r>
            <a:r>
              <a:rPr lang="zh-CN" altLang="en-US" b="1" dirty="0">
                <a:latin typeface="Arial" panose="020B0604020202020204" pitchFamily="34" charset="0"/>
              </a:rPr>
              <a:t>（</a:t>
            </a:r>
            <a:r>
              <a:rPr lang="en-US" altLang="zh-CN" b="1" dirty="0">
                <a:latin typeface="Arial" panose="020B0604020202020204" pitchFamily="34" charset="0"/>
              </a:rPr>
              <a:t>reader&gt;=100){</a:t>
            </a:r>
            <a:endParaRPr lang="en-US" altLang="zh-CN" b="1" dirty="0">
              <a:latin typeface="Arial" panose="020B0604020202020204" pitchFamily="34" charset="0"/>
            </a:endParaRPr>
          </a:p>
          <a:p>
            <a:r>
              <a:rPr lang="en-US" altLang="zh-CN" b="1" dirty="0">
                <a:latin typeface="Arial" panose="020B0604020202020204" pitchFamily="34" charset="0"/>
              </a:rPr>
              <a:t>   </a:t>
            </a:r>
            <a:r>
              <a:rPr lang="en-US" altLang="zh-CN" b="1" dirty="0">
                <a:sym typeface="+mn-ea"/>
              </a:rPr>
              <a:t>V</a:t>
            </a:r>
            <a:r>
              <a:rPr lang="zh-CN" altLang="en-US" b="1" dirty="0">
                <a:sym typeface="+mn-ea"/>
              </a:rPr>
              <a:t>（</a:t>
            </a:r>
            <a:r>
              <a:rPr lang="en-US" altLang="zh-CN" b="1" dirty="0">
                <a:sym typeface="+mn-ea"/>
              </a:rPr>
              <a:t>S</a:t>
            </a:r>
            <a:r>
              <a:rPr lang="zh-CN" altLang="en-US" b="1" dirty="0">
                <a:sym typeface="+mn-ea"/>
              </a:rPr>
              <a:t>）</a:t>
            </a:r>
            <a:r>
              <a:rPr lang="en-US" altLang="zh-CN" b="1" dirty="0">
                <a:sym typeface="+mn-ea"/>
              </a:rPr>
              <a:t>;</a:t>
            </a:r>
            <a:endParaRPr lang="zh-CN" altLang="en-US" b="1" dirty="0">
              <a:latin typeface="Arial" panose="020B0604020202020204" pitchFamily="34" charset="0"/>
            </a:endParaRPr>
          </a:p>
          <a:p>
            <a:r>
              <a:rPr lang="en-US" altLang="zh-CN" b="1" dirty="0">
                <a:latin typeface="Arial" panose="020B0604020202020204" pitchFamily="34" charset="0"/>
              </a:rPr>
              <a:t>   exit;</a:t>
            </a:r>
            <a:endParaRPr lang="en-US" altLang="zh-CN" b="1" dirty="0">
              <a:latin typeface="Arial" panose="020B0604020202020204" pitchFamily="34" charset="0"/>
            </a:endParaRPr>
          </a:p>
          <a:p>
            <a:r>
              <a:rPr lang="en-US" altLang="zh-CN" b="1" dirty="0">
                <a:latin typeface="Arial" panose="020B0604020202020204" pitchFamily="34" charset="0"/>
              </a:rPr>
              <a:t>  }else{</a:t>
            </a:r>
            <a:endParaRPr lang="en-US" altLang="zh-CN" b="1" dirty="0">
              <a:latin typeface="Arial" panose="020B0604020202020204" pitchFamily="34" charset="0"/>
            </a:endParaRPr>
          </a:p>
          <a:p>
            <a:r>
              <a:rPr lang="en-US" altLang="zh-CN" b="1" dirty="0">
                <a:sym typeface="+mn-ea"/>
              </a:rPr>
              <a:t>  reader++</a:t>
            </a:r>
            <a:r>
              <a:rPr lang="zh-CN" altLang="en-US" b="1" dirty="0">
                <a:sym typeface="+mn-ea"/>
              </a:rPr>
              <a:t>；</a:t>
            </a:r>
            <a:endParaRPr lang="en-US" altLang="zh-CN" b="1" dirty="0">
              <a:latin typeface="Arial" panose="020B0604020202020204" pitchFamily="34" charset="0"/>
            </a:endParaRPr>
          </a:p>
          <a:p>
            <a:r>
              <a:rPr lang="en-US" altLang="zh-CN" b="1" dirty="0">
                <a:sym typeface="+mn-ea"/>
              </a:rPr>
              <a:t>  V</a:t>
            </a:r>
            <a:r>
              <a:rPr lang="zh-CN" altLang="en-US" b="1" dirty="0">
                <a:sym typeface="+mn-ea"/>
              </a:rPr>
              <a:t>（</a:t>
            </a:r>
            <a:r>
              <a:rPr lang="en-US" altLang="zh-CN" b="1" dirty="0">
                <a:sym typeface="+mn-ea"/>
              </a:rPr>
              <a:t>S</a:t>
            </a:r>
            <a:r>
              <a:rPr lang="zh-CN" altLang="en-US" b="1" dirty="0">
                <a:sym typeface="+mn-ea"/>
              </a:rPr>
              <a:t>）</a:t>
            </a:r>
            <a:r>
              <a:rPr lang="en-US" altLang="zh-CN" b="1" dirty="0">
                <a:sym typeface="+mn-ea"/>
              </a:rPr>
              <a:t>}</a:t>
            </a:r>
            <a:endParaRPr lang="en-US" altLang="zh-CN" b="1" dirty="0">
              <a:sym typeface="+mn-ea"/>
            </a:endParaRPr>
          </a:p>
          <a:p>
            <a:r>
              <a:rPr lang="en-US" altLang="zh-CN" b="1" dirty="0">
                <a:sym typeface="+mn-ea"/>
              </a:rPr>
              <a:t> P</a:t>
            </a:r>
            <a:r>
              <a:rPr lang="zh-CN" altLang="en-US" b="1" dirty="0">
                <a:sym typeface="+mn-ea"/>
              </a:rPr>
              <a:t>（</a:t>
            </a:r>
            <a:r>
              <a:rPr lang="en-US" altLang="zh-CN" b="1" dirty="0">
                <a:sym typeface="+mn-ea"/>
              </a:rPr>
              <a:t>Mutex</a:t>
            </a:r>
            <a:r>
              <a:rPr lang="zh-CN" altLang="en-US" b="1" dirty="0">
                <a:sym typeface="+mn-ea"/>
              </a:rPr>
              <a:t>）</a:t>
            </a:r>
            <a:endParaRPr lang="zh-CN" altLang="en-US" b="1" dirty="0">
              <a:latin typeface="Arial" panose="020B0604020202020204" pitchFamily="34" charset="0"/>
            </a:endParaRPr>
          </a:p>
          <a:p>
            <a:r>
              <a:rPr lang="en-US" altLang="zh-CN" b="1" dirty="0">
                <a:sym typeface="+mn-ea"/>
              </a:rPr>
              <a:t>  </a:t>
            </a:r>
            <a:r>
              <a:rPr lang="zh-CN" altLang="en-US" b="1" dirty="0">
                <a:sym typeface="+mn-ea"/>
              </a:rPr>
              <a:t>登记</a:t>
            </a:r>
            <a:endParaRPr lang="zh-CN" altLang="en-US" b="1" dirty="0">
              <a:latin typeface="Arial" panose="020B0604020202020204" pitchFamily="34" charset="0"/>
            </a:endParaRPr>
          </a:p>
          <a:p>
            <a:r>
              <a:rPr lang="en-US" altLang="zh-CN" b="1" dirty="0">
                <a:sym typeface="+mn-ea"/>
              </a:rPr>
              <a:t>  V</a:t>
            </a:r>
            <a:r>
              <a:rPr lang="zh-CN" altLang="en-US" b="1" dirty="0">
                <a:sym typeface="+mn-ea"/>
              </a:rPr>
              <a:t>（</a:t>
            </a:r>
            <a:r>
              <a:rPr lang="en-US" altLang="zh-CN" b="1" dirty="0">
                <a:sym typeface="+mn-ea"/>
              </a:rPr>
              <a:t>Mutex</a:t>
            </a:r>
            <a:r>
              <a:rPr lang="zh-CN" altLang="en-US" b="1" dirty="0">
                <a:sym typeface="+mn-ea"/>
              </a:rPr>
              <a:t>）</a:t>
            </a:r>
            <a:br>
              <a:rPr lang="en-US" altLang="zh-CN" b="1" dirty="0">
                <a:sym typeface="+mn-ea"/>
              </a:rPr>
            </a:br>
            <a:r>
              <a:rPr lang="en-US" altLang="zh-CN" b="1" dirty="0">
                <a:sym typeface="+mn-ea"/>
              </a:rPr>
              <a:t>  </a:t>
            </a:r>
            <a:r>
              <a:rPr lang="zh-CN" altLang="en-US" b="1" dirty="0">
                <a:sym typeface="+mn-ea"/>
              </a:rPr>
              <a:t>进入</a:t>
            </a:r>
            <a:endParaRPr lang="zh-CN" altLang="en-US" b="1" dirty="0">
              <a:sym typeface="+mn-ea"/>
            </a:endParaRPr>
          </a:p>
          <a:p>
            <a:r>
              <a:rPr lang="zh-CN" altLang="en-US" b="1" dirty="0">
                <a:sym typeface="+mn-ea"/>
              </a:rPr>
              <a:t> </a:t>
            </a:r>
            <a:r>
              <a:rPr lang="en-US" altLang="zh-CN" b="1" dirty="0">
                <a:sym typeface="+mn-ea"/>
              </a:rPr>
              <a:t> </a:t>
            </a:r>
            <a:endParaRPr lang="en-US" altLang="zh-CN" b="1" dirty="0">
              <a:latin typeface="Arial" panose="020B0604020202020204" pitchFamily="34" charset="0"/>
              <a:sym typeface="+mn-ea"/>
            </a:endParaRPr>
          </a:p>
          <a:p>
            <a:r>
              <a:rPr lang="en-US" altLang="zh-CN" b="1" dirty="0">
                <a:sym typeface="+mn-ea"/>
              </a:rPr>
              <a:t>  P</a:t>
            </a:r>
            <a:r>
              <a:rPr lang="zh-CN" altLang="en-US" b="1" dirty="0">
                <a:sym typeface="+mn-ea"/>
              </a:rPr>
              <a:t>（</a:t>
            </a:r>
            <a:r>
              <a:rPr lang="en-US" altLang="zh-CN" b="1" dirty="0">
                <a:sym typeface="+mn-ea"/>
              </a:rPr>
              <a:t>S</a:t>
            </a:r>
            <a:r>
              <a:rPr lang="zh-CN" altLang="en-US" b="1" dirty="0">
                <a:sym typeface="+mn-ea"/>
              </a:rPr>
              <a:t>）</a:t>
            </a:r>
            <a:endParaRPr lang="zh-CN" altLang="en-US" b="1" dirty="0">
              <a:latin typeface="Arial" panose="020B0604020202020204" pitchFamily="34" charset="0"/>
            </a:endParaRPr>
          </a:p>
          <a:p>
            <a:r>
              <a:rPr lang="en-US" altLang="zh-CN" b="1" dirty="0">
                <a:sym typeface="+mn-ea"/>
              </a:rPr>
              <a:t>  reader--</a:t>
            </a:r>
            <a:r>
              <a:rPr lang="zh-CN" altLang="en-US" b="1" dirty="0">
                <a:sym typeface="+mn-ea"/>
              </a:rPr>
              <a:t>；</a:t>
            </a:r>
            <a:endParaRPr lang="en-US" altLang="zh-CN" b="1" dirty="0">
              <a:latin typeface="Arial" panose="020B0604020202020204" pitchFamily="34" charset="0"/>
            </a:endParaRPr>
          </a:p>
          <a:p>
            <a:r>
              <a:rPr lang="en-US" altLang="zh-CN" b="1" dirty="0">
                <a:latin typeface="Arial" panose="020B0604020202020204" pitchFamily="34" charset="0"/>
              </a:rPr>
              <a:t>  </a:t>
            </a:r>
            <a:r>
              <a:rPr lang="en-US" altLang="zh-CN" b="1" dirty="0">
                <a:sym typeface="+mn-ea"/>
              </a:rPr>
              <a:t>V</a:t>
            </a:r>
            <a:r>
              <a:rPr lang="zh-CN" altLang="en-US" b="1" dirty="0">
                <a:sym typeface="+mn-ea"/>
              </a:rPr>
              <a:t>（</a:t>
            </a:r>
            <a:r>
              <a:rPr lang="en-US" altLang="zh-CN" b="1" dirty="0">
                <a:sym typeface="+mn-ea"/>
              </a:rPr>
              <a:t>S</a:t>
            </a:r>
            <a:r>
              <a:rPr lang="zh-CN" altLang="en-US" b="1" dirty="0">
                <a:sym typeface="+mn-ea"/>
              </a:rPr>
              <a:t>）</a:t>
            </a:r>
            <a:endParaRPr lang="en-US" altLang="zh-CN" b="1" dirty="0">
              <a:latin typeface="Arial" panose="020B0604020202020204" pitchFamily="34" charset="0"/>
            </a:endParaRPr>
          </a:p>
          <a:p>
            <a:r>
              <a:rPr lang="en-US" altLang="zh-CN" b="1" dirty="0">
                <a:sym typeface="+mn-ea"/>
              </a:rPr>
              <a:t>  </a:t>
            </a:r>
            <a:r>
              <a:rPr lang="zh-CN" altLang="en-US" b="1" dirty="0">
                <a:sym typeface="+mn-ea"/>
              </a:rPr>
              <a:t>离开</a:t>
            </a:r>
            <a:endParaRPr lang="en-US" altLang="zh-CN" b="1" dirty="0">
              <a:latin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idx="1"/>
          </p:nvPr>
        </p:nvSpPr>
        <p:spPr>
          <a:xfrm>
            <a:off x="468313" y="692150"/>
            <a:ext cx="8229600" cy="4525963"/>
          </a:xfrm>
        </p:spPr>
        <p:txBody>
          <a:bodyPr vert="horz" wrap="square" lIns="91440" tIns="45720" rIns="91440" bIns="45720" anchor="t" anchorCtr="0"/>
          <a:p>
            <a:pPr eaLnBrk="1" hangingPunct="1">
              <a:buFontTx/>
              <a:buNone/>
            </a:pPr>
            <a:r>
              <a:rPr lang="zh-CN" altLang="en-US" sz="2800" dirty="0"/>
              <a:t>（二）  有一座东西方向的独木桥；用</a:t>
            </a:r>
            <a:r>
              <a:rPr lang="en-US" altLang="zh-CN" sz="2800" dirty="0"/>
              <a:t>P,V</a:t>
            </a:r>
            <a:r>
              <a:rPr lang="zh-CN" altLang="en-US" sz="2800" dirty="0"/>
              <a:t>操作实现：</a:t>
            </a:r>
            <a:endParaRPr lang="zh-CN" altLang="en-US" sz="2800" dirty="0"/>
          </a:p>
          <a:p>
            <a:pPr eaLnBrk="1" hangingPunct="1">
              <a:buFontTx/>
              <a:buNone/>
            </a:pPr>
            <a:r>
              <a:rPr lang="zh-CN" altLang="en-US" sz="2800" dirty="0"/>
              <a:t>（</a:t>
            </a:r>
            <a:r>
              <a:rPr lang="en-US" altLang="zh-CN" sz="2800" dirty="0"/>
              <a:t>1</a:t>
            </a:r>
            <a:r>
              <a:rPr lang="zh-CN" altLang="en-US" sz="2800" dirty="0"/>
              <a:t>）       每次只允许一个人过桥；</a:t>
            </a:r>
            <a:endParaRPr lang="zh-CN" altLang="en-US" sz="2800" dirty="0"/>
          </a:p>
          <a:p>
            <a:pPr eaLnBrk="1" hangingPunct="1">
              <a:buFontTx/>
              <a:buNone/>
            </a:pPr>
            <a:r>
              <a:rPr lang="zh-CN" altLang="en-US" sz="2800" dirty="0"/>
              <a:t>（</a:t>
            </a:r>
            <a:r>
              <a:rPr lang="en-US" altLang="zh-CN" sz="2800" dirty="0"/>
              <a:t>2</a:t>
            </a:r>
            <a:r>
              <a:rPr lang="zh-CN" altLang="en-US" sz="2800" dirty="0"/>
              <a:t>）       当独木桥上有行人时，同方向的行人可以同时过桥，相反方向的人必须等待。</a:t>
            </a:r>
            <a:endParaRPr lang="zh-CN" altLang="en-US" sz="2800" dirty="0"/>
          </a:p>
          <a:p>
            <a:pPr eaLnBrk="1" hangingPunct="1">
              <a:buFontTx/>
              <a:buNone/>
            </a:pPr>
            <a:r>
              <a:rPr lang="zh-CN" altLang="en-US" sz="2800" dirty="0"/>
              <a:t>（</a:t>
            </a:r>
            <a:r>
              <a:rPr lang="en-US" altLang="zh-CN" sz="2800" dirty="0"/>
              <a:t>3</a:t>
            </a:r>
            <a:r>
              <a:rPr lang="zh-CN" altLang="en-US" sz="2800" dirty="0"/>
              <a:t>）       当独木桥上有自东向西的行人时，同方向的行人可以同时过桥，从西向东的方向，只允许一个人单独过桥。（此问题和读者与写者问题相同</a:t>
            </a:r>
            <a:r>
              <a:rPr lang="en-US" altLang="zh-CN" sz="2800" dirty="0"/>
              <a:t>,</a:t>
            </a:r>
            <a:r>
              <a:rPr lang="zh-CN" altLang="en-US" sz="2800" dirty="0"/>
              <a:t>东向西的为读者，西向东的为写者）。</a:t>
            </a:r>
            <a:endParaRPr lang="zh-CN" altLang="en-US" sz="2800" dirty="0"/>
          </a:p>
          <a:p>
            <a:pPr eaLnBrk="1" hangingPunct="1">
              <a:buFont typeface="Wingdings 3" pitchFamily="18" charset="2"/>
              <a:buChar char=""/>
            </a:pPr>
            <a:endParaRPr lang="zh-CN" altLang="en-US" sz="2800" dirty="0"/>
          </a:p>
          <a:p>
            <a:pPr eaLnBrk="1" hangingPunct="1">
              <a:buFont typeface="Wingdings 3" pitchFamily="18" charset="2"/>
              <a:buChar char=""/>
            </a:pPr>
            <a:endParaRPr lang="zh-CN" altLang="en-US" sz="2800" dirty="0"/>
          </a:p>
          <a:p>
            <a:pPr eaLnBrk="1" hangingPunct="1">
              <a:buFont typeface="Wingdings 3" pitchFamily="18" charset="2"/>
              <a:buChar char=""/>
            </a:pP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4"/>
          <p:cNvSpPr/>
          <p:nvPr/>
        </p:nvSpPr>
        <p:spPr>
          <a:xfrm>
            <a:off x="0" y="1628775"/>
            <a:ext cx="2519363" cy="1920875"/>
          </a:xfrm>
          <a:prstGeom prst="rect">
            <a:avLst/>
          </a:prstGeom>
          <a:noFill/>
          <a:ln w="9525">
            <a:noFill/>
          </a:ln>
        </p:spPr>
        <p:txBody>
          <a:bodyPr anchor="ctr" anchorCtr="0">
            <a:spAutoFit/>
          </a:bodyPr>
          <a:p>
            <a:r>
              <a:rPr lang="zh-CN" altLang="en-US" sz="2000" b="1" dirty="0">
                <a:latin typeface="Arial" panose="020B0604020202020204" pitchFamily="34" charset="0"/>
              </a:rPr>
              <a:t>（</a:t>
            </a:r>
            <a:r>
              <a:rPr lang="en-US" altLang="zh-CN" sz="2000" b="1" dirty="0">
                <a:latin typeface="Arial" panose="020B0604020202020204" pitchFamily="34" charset="0"/>
              </a:rPr>
              <a:t>1</a:t>
            </a:r>
            <a:r>
              <a:rPr lang="zh-CN" altLang="en-US" sz="2000" b="1" dirty="0">
                <a:latin typeface="Arial" panose="020B0604020202020204" pitchFamily="34" charset="0"/>
              </a:rPr>
              <a:t>）解</a:t>
            </a:r>
            <a:br>
              <a:rPr lang="zh-CN" altLang="en-US" sz="2000" b="1" dirty="0">
                <a:latin typeface="Arial" panose="020B0604020202020204" pitchFamily="34" charset="0"/>
              </a:rPr>
            </a:br>
            <a:r>
              <a:rPr lang="zh-CN" altLang="en-US" sz="2000" b="1" dirty="0">
                <a:latin typeface="Arial" panose="020B0604020202020204" pitchFamily="34" charset="0"/>
              </a:rPr>
              <a:t>设信号量 </a:t>
            </a:r>
            <a:r>
              <a:rPr lang="en-US" altLang="zh-CN" sz="2000" b="1" dirty="0">
                <a:latin typeface="Arial" panose="020B0604020202020204" pitchFamily="34" charset="0"/>
              </a:rPr>
              <a:t>MUTEX=1</a:t>
            </a:r>
            <a:br>
              <a:rPr lang="en-US" altLang="zh-CN" sz="2000" b="1" dirty="0">
                <a:latin typeface="Arial" panose="020B0604020202020204" pitchFamily="34" charset="0"/>
              </a:rPr>
            </a:br>
            <a:r>
              <a:rPr lang="en-US" altLang="zh-CN" sz="2000" b="1" dirty="0">
                <a:latin typeface="Arial" panose="020B0604020202020204" pitchFamily="34" charset="0"/>
              </a:rPr>
              <a:t>P (MUTEX)</a:t>
            </a:r>
            <a:br>
              <a:rPr lang="en-US" altLang="zh-CN" sz="2000" b="1" dirty="0">
                <a:latin typeface="Arial" panose="020B0604020202020204" pitchFamily="34" charset="0"/>
              </a:rPr>
            </a:br>
            <a:r>
              <a:rPr lang="en-US" altLang="zh-CN" sz="2000" b="1" dirty="0">
                <a:latin typeface="Arial" panose="020B0604020202020204" pitchFamily="34" charset="0"/>
              </a:rPr>
              <a:t>  </a:t>
            </a:r>
            <a:r>
              <a:rPr lang="zh-CN" altLang="en-US" sz="2000" b="1" dirty="0">
                <a:latin typeface="Arial" panose="020B0604020202020204" pitchFamily="34" charset="0"/>
              </a:rPr>
              <a:t>过桥</a:t>
            </a:r>
            <a:br>
              <a:rPr lang="zh-CN" altLang="en-US" sz="2000" b="1" dirty="0">
                <a:latin typeface="Arial" panose="020B0604020202020204" pitchFamily="34" charset="0"/>
              </a:rPr>
            </a:br>
            <a:r>
              <a:rPr lang="en-US" altLang="zh-CN" sz="2000" b="1" dirty="0">
                <a:latin typeface="Arial" panose="020B0604020202020204" pitchFamily="34" charset="0"/>
              </a:rPr>
              <a:t>V (MUTEX)</a:t>
            </a:r>
            <a:br>
              <a:rPr lang="en-US" altLang="zh-CN" sz="2000" b="1" dirty="0">
                <a:latin typeface="Arial" panose="020B0604020202020204" pitchFamily="34" charset="0"/>
              </a:rPr>
            </a:br>
            <a:endParaRPr lang="en-US" altLang="zh-CN" sz="2000" b="1" dirty="0">
              <a:latin typeface="Arial" panose="020B0604020202020204" pitchFamily="34" charset="0"/>
            </a:endParaRPr>
          </a:p>
        </p:txBody>
      </p:sp>
      <p:sp>
        <p:nvSpPr>
          <p:cNvPr id="11267" name="Rectangle 5"/>
          <p:cNvSpPr/>
          <p:nvPr/>
        </p:nvSpPr>
        <p:spPr>
          <a:xfrm>
            <a:off x="2771775" y="404813"/>
            <a:ext cx="4537075" cy="6094412"/>
          </a:xfrm>
          <a:prstGeom prst="rect">
            <a:avLst/>
          </a:prstGeom>
          <a:noFill/>
          <a:ln w="9525">
            <a:noFill/>
          </a:ln>
        </p:spPr>
        <p:txBody>
          <a:bodyPr>
            <a:spAutoFit/>
          </a:bodyPr>
          <a:p>
            <a:r>
              <a:rPr lang="en-US" altLang="zh-CN" b="1" dirty="0">
                <a:latin typeface="Arial" panose="020B0604020202020204" pitchFamily="34" charset="0"/>
              </a:rPr>
              <a:t>(2)</a:t>
            </a:r>
            <a:r>
              <a:rPr lang="zh-CN" altLang="en-US" b="1" dirty="0">
                <a:latin typeface="Arial" panose="020B0604020202020204" pitchFamily="34" charset="0"/>
              </a:rPr>
              <a:t>解</a:t>
            </a:r>
            <a:endParaRPr lang="zh-CN" altLang="en-US" b="1" dirty="0">
              <a:latin typeface="Arial" panose="020B0604020202020204" pitchFamily="34" charset="0"/>
            </a:endParaRPr>
          </a:p>
          <a:p>
            <a:r>
              <a:rPr lang="zh-CN" altLang="en-US" b="1" dirty="0">
                <a:latin typeface="Arial" panose="020B0604020202020204" pitchFamily="34" charset="0"/>
              </a:rPr>
              <a:t>设信号量： </a:t>
            </a:r>
            <a:r>
              <a:rPr lang="en-US" altLang="zh-CN" b="1" dirty="0">
                <a:latin typeface="Arial" panose="020B0604020202020204" pitchFamily="34" charset="0"/>
              </a:rPr>
              <a:t>MUTEX=1 (</a:t>
            </a:r>
            <a:r>
              <a:rPr lang="zh-CN" altLang="en-US" b="1" dirty="0">
                <a:latin typeface="Arial" panose="020B0604020202020204" pitchFamily="34" charset="0"/>
              </a:rPr>
              <a:t>东西方互斥</a:t>
            </a:r>
            <a:r>
              <a:rPr lang="en-US" altLang="zh-CN" b="1" dirty="0">
                <a:latin typeface="Arial" panose="020B0604020202020204" pitchFamily="34" charset="0"/>
              </a:rPr>
              <a:t>)</a:t>
            </a:r>
            <a:endParaRPr lang="en-US" altLang="zh-CN" b="1" dirty="0">
              <a:latin typeface="Arial" panose="020B0604020202020204" pitchFamily="34" charset="0"/>
            </a:endParaRPr>
          </a:p>
          <a:p>
            <a:r>
              <a:rPr lang="en-US" altLang="zh-CN" b="1" dirty="0">
                <a:latin typeface="Arial" panose="020B0604020202020204" pitchFamily="34" charset="0"/>
              </a:rPr>
              <a:t>      MD=1    (</a:t>
            </a:r>
            <a:r>
              <a:rPr lang="zh-CN" altLang="en-US" b="1" dirty="0">
                <a:latin typeface="Arial" panose="020B0604020202020204" pitchFamily="34" charset="0"/>
              </a:rPr>
              <a:t>东向西使用计数变量互斥</a:t>
            </a:r>
            <a:r>
              <a:rPr lang="en-US" altLang="zh-CN" b="1" dirty="0">
                <a:latin typeface="Arial" panose="020B0604020202020204" pitchFamily="34" charset="0"/>
              </a:rPr>
              <a:t>)</a:t>
            </a:r>
            <a:endParaRPr lang="en-US" altLang="zh-CN" b="1" dirty="0">
              <a:latin typeface="Arial" panose="020B0604020202020204" pitchFamily="34" charset="0"/>
            </a:endParaRPr>
          </a:p>
          <a:p>
            <a:r>
              <a:rPr lang="en-US" altLang="zh-CN" b="1" dirty="0">
                <a:latin typeface="Arial" panose="020B0604020202020204" pitchFamily="34" charset="0"/>
              </a:rPr>
              <a:t>   MX=1    (</a:t>
            </a:r>
            <a:r>
              <a:rPr lang="zh-CN" altLang="en-US" b="1" dirty="0">
                <a:latin typeface="Arial" panose="020B0604020202020204" pitchFamily="34" charset="0"/>
              </a:rPr>
              <a:t>西向东使用计数变量互斥</a:t>
            </a:r>
            <a:r>
              <a:rPr lang="en-US" altLang="zh-CN" b="1" dirty="0">
                <a:latin typeface="Arial" panose="020B0604020202020204" pitchFamily="34" charset="0"/>
              </a:rPr>
              <a:t>)</a:t>
            </a:r>
            <a:endParaRPr lang="en-US" altLang="zh-CN" b="1" dirty="0">
              <a:latin typeface="Arial" panose="020B0604020202020204" pitchFamily="34" charset="0"/>
            </a:endParaRPr>
          </a:p>
          <a:p>
            <a:r>
              <a:rPr lang="zh-CN" altLang="en-US" b="1" dirty="0">
                <a:latin typeface="Arial" panose="020B0604020202020204" pitchFamily="34" charset="0"/>
              </a:rPr>
              <a:t>设整型变量： </a:t>
            </a:r>
            <a:r>
              <a:rPr lang="en-US" altLang="zh-CN" b="1" dirty="0">
                <a:latin typeface="Arial" panose="020B0604020202020204" pitchFamily="34" charset="0"/>
              </a:rPr>
              <a:t>CD=0  (</a:t>
            </a:r>
            <a:r>
              <a:rPr lang="zh-CN" altLang="en-US" b="1" dirty="0">
                <a:latin typeface="Arial" panose="020B0604020202020204" pitchFamily="34" charset="0"/>
              </a:rPr>
              <a:t>东向西的已上桥人数</a:t>
            </a:r>
            <a:r>
              <a:rPr lang="en-US" altLang="zh-CN" b="1" dirty="0">
                <a:latin typeface="Arial" panose="020B0604020202020204" pitchFamily="34" charset="0"/>
              </a:rPr>
              <a:t>)</a:t>
            </a:r>
            <a:endParaRPr lang="en-US" altLang="zh-CN" b="1" dirty="0">
              <a:latin typeface="Arial" panose="020B0604020202020204" pitchFamily="34" charset="0"/>
            </a:endParaRPr>
          </a:p>
          <a:p>
            <a:r>
              <a:rPr lang="en-US" altLang="zh-CN" b="1" dirty="0">
                <a:latin typeface="Arial" panose="020B0604020202020204" pitchFamily="34" charset="0"/>
              </a:rPr>
              <a:t>        CX=0  (</a:t>
            </a:r>
            <a:r>
              <a:rPr lang="zh-CN" altLang="en-US" b="1" dirty="0">
                <a:latin typeface="Arial" panose="020B0604020202020204" pitchFamily="34" charset="0"/>
              </a:rPr>
              <a:t>西向东的已上桥人数</a:t>
            </a:r>
            <a:r>
              <a:rPr lang="en-US" altLang="zh-CN" b="1" dirty="0">
                <a:latin typeface="Arial" panose="020B0604020202020204" pitchFamily="34" charset="0"/>
              </a:rPr>
              <a:t>)</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从东向西：</a:t>
            </a:r>
            <a:endParaRPr lang="zh-CN" altLang="en-US" b="1" dirty="0">
              <a:latin typeface="Arial" panose="020B0604020202020204" pitchFamily="34" charset="0"/>
            </a:endParaRPr>
          </a:p>
          <a:p>
            <a:r>
              <a:rPr lang="en-US" altLang="zh-CN" b="1" dirty="0">
                <a:latin typeface="Arial" panose="020B0604020202020204" pitchFamily="34" charset="0"/>
              </a:rPr>
              <a:t>P (MD)</a:t>
            </a:r>
            <a:endParaRPr lang="en-US" altLang="zh-CN" b="1" dirty="0">
              <a:latin typeface="Arial" panose="020B0604020202020204" pitchFamily="34" charset="0"/>
            </a:endParaRPr>
          </a:p>
          <a:p>
            <a:r>
              <a:rPr lang="en-US" altLang="zh-CN" b="1" dirty="0">
                <a:latin typeface="Arial" panose="020B0604020202020204" pitchFamily="34" charset="0"/>
              </a:rPr>
              <a:t>IF (CD=0)</a:t>
            </a:r>
            <a:endParaRPr lang="en-US" altLang="zh-CN" b="1" dirty="0">
              <a:latin typeface="Arial" panose="020B0604020202020204" pitchFamily="34" charset="0"/>
            </a:endParaRPr>
          </a:p>
          <a:p>
            <a:r>
              <a:rPr lang="en-US" altLang="zh-CN" b="1" dirty="0">
                <a:latin typeface="Arial" panose="020B0604020202020204" pitchFamily="34" charset="0"/>
              </a:rPr>
              <a:t>{P (MUTEX)  }</a:t>
            </a:r>
            <a:endParaRPr lang="en-US" altLang="zh-CN" b="1" dirty="0">
              <a:latin typeface="Arial" panose="020B0604020202020204" pitchFamily="34" charset="0"/>
            </a:endParaRPr>
          </a:p>
          <a:p>
            <a:r>
              <a:rPr lang="en-US" altLang="zh-CN" b="1" dirty="0">
                <a:latin typeface="Arial" panose="020B0604020202020204" pitchFamily="34" charset="0"/>
              </a:rPr>
              <a:t>CD=CD+1</a:t>
            </a:r>
            <a:endParaRPr lang="en-US" altLang="zh-CN" b="1" dirty="0">
              <a:latin typeface="Arial" panose="020B0604020202020204" pitchFamily="34" charset="0"/>
            </a:endParaRPr>
          </a:p>
          <a:p>
            <a:r>
              <a:rPr lang="en-US" altLang="zh-CN" b="1" dirty="0">
                <a:latin typeface="Arial" panose="020B0604020202020204" pitchFamily="34" charset="0"/>
              </a:rPr>
              <a:t>V (MD)</a:t>
            </a:r>
            <a:endParaRPr lang="en-US" altLang="zh-CN" b="1" dirty="0">
              <a:latin typeface="Arial" panose="020B0604020202020204" pitchFamily="34" charset="0"/>
            </a:endParaRPr>
          </a:p>
          <a:p>
            <a:r>
              <a:rPr lang="zh-CN" altLang="en-US" dirty="0">
                <a:latin typeface="Arial" panose="020B0604020202020204" pitchFamily="34" charset="0"/>
              </a:rPr>
              <a:t>过桥</a:t>
            </a:r>
            <a:endParaRPr lang="zh-CN" altLang="en-US" dirty="0">
              <a:latin typeface="Arial" panose="020B0604020202020204" pitchFamily="34" charset="0"/>
            </a:endParaRPr>
          </a:p>
          <a:p>
            <a:r>
              <a:rPr lang="en-US" altLang="zh-CN" b="1" dirty="0">
                <a:latin typeface="Arial" panose="020B0604020202020204" pitchFamily="34" charset="0"/>
              </a:rPr>
              <a:t>P (MD)</a:t>
            </a:r>
            <a:endParaRPr lang="en-US" altLang="zh-CN" b="1" dirty="0">
              <a:latin typeface="Arial" panose="020B0604020202020204" pitchFamily="34" charset="0"/>
            </a:endParaRPr>
          </a:p>
          <a:p>
            <a:r>
              <a:rPr lang="en-US" altLang="zh-CN" b="1" dirty="0">
                <a:latin typeface="Arial" panose="020B0604020202020204" pitchFamily="34" charset="0"/>
              </a:rPr>
              <a:t>CD=CD-1</a:t>
            </a:r>
            <a:endParaRPr lang="en-US" altLang="zh-CN" b="1" dirty="0">
              <a:latin typeface="Arial" panose="020B0604020202020204" pitchFamily="34" charset="0"/>
            </a:endParaRPr>
          </a:p>
          <a:p>
            <a:r>
              <a:rPr lang="en-US" altLang="zh-CN" b="1" dirty="0">
                <a:latin typeface="Arial" panose="020B0604020202020204" pitchFamily="34" charset="0"/>
              </a:rPr>
              <a:t>IF (CD=0)</a:t>
            </a:r>
            <a:endParaRPr lang="en-US" altLang="zh-CN" b="1" dirty="0">
              <a:latin typeface="Arial" panose="020B0604020202020204" pitchFamily="34" charset="0"/>
            </a:endParaRPr>
          </a:p>
          <a:p>
            <a:r>
              <a:rPr lang="en-US" altLang="zh-CN" b="1" dirty="0">
                <a:latin typeface="Arial" panose="020B0604020202020204" pitchFamily="34" charset="0"/>
              </a:rPr>
              <a:t>{V (MUTEX)  }</a:t>
            </a:r>
            <a:endParaRPr lang="en-US" altLang="zh-CN" b="1" dirty="0">
              <a:latin typeface="Arial" panose="020B0604020202020204" pitchFamily="34" charset="0"/>
            </a:endParaRPr>
          </a:p>
          <a:p>
            <a:r>
              <a:rPr lang="en-US" altLang="zh-CN" b="1" dirty="0">
                <a:latin typeface="Arial" panose="020B0604020202020204" pitchFamily="34" charset="0"/>
              </a:rPr>
              <a:t>V (MD)</a:t>
            </a:r>
            <a:endParaRPr lang="en-US" altLang="zh-CN" b="1" dirty="0">
              <a:latin typeface="Arial" panose="020B0604020202020204" pitchFamily="34" charset="0"/>
            </a:endParaRPr>
          </a:p>
          <a:p>
            <a:endParaRPr lang="en-US" altLang="zh-CN" b="1" dirty="0">
              <a:latin typeface="Arial" panose="020B0604020202020204" pitchFamily="34" charset="0"/>
            </a:endParaRPr>
          </a:p>
          <a:p>
            <a:endParaRPr lang="en-US" altLang="zh-CN" b="1" dirty="0">
              <a:latin typeface="Arial" panose="020B0604020202020204" pitchFamily="34" charset="0"/>
            </a:endParaRPr>
          </a:p>
        </p:txBody>
      </p:sp>
      <p:sp>
        <p:nvSpPr>
          <p:cNvPr id="11268" name="Rectangle 6"/>
          <p:cNvSpPr/>
          <p:nvPr/>
        </p:nvSpPr>
        <p:spPr>
          <a:xfrm>
            <a:off x="4787900" y="2205038"/>
            <a:ext cx="4572000" cy="2246312"/>
          </a:xfrm>
          <a:prstGeom prst="rect">
            <a:avLst/>
          </a:prstGeom>
          <a:noFill/>
          <a:ln w="9525">
            <a:noFill/>
          </a:ln>
        </p:spPr>
        <p:txBody>
          <a:bodyPr>
            <a:spAutoFit/>
          </a:bodyPr>
          <a:p>
            <a:r>
              <a:rPr lang="zh-CN" altLang="en-US" sz="2000" dirty="0">
                <a:latin typeface="Arial" panose="020B0604020202020204" pitchFamily="34" charset="0"/>
              </a:rPr>
              <a:t>从西向东：</a:t>
            </a:r>
            <a:endParaRPr lang="zh-CN" altLang="en-US" sz="2000" dirty="0">
              <a:latin typeface="Arial" panose="020B0604020202020204" pitchFamily="34" charset="0"/>
            </a:endParaRPr>
          </a:p>
          <a:p>
            <a:r>
              <a:rPr lang="en-US" altLang="zh-CN" sz="2000" dirty="0">
                <a:latin typeface="Arial" panose="020B0604020202020204" pitchFamily="34" charset="0"/>
              </a:rPr>
              <a:t>P (MX)</a:t>
            </a:r>
            <a:endParaRPr lang="en-US" altLang="zh-CN" sz="2000" dirty="0">
              <a:latin typeface="Arial" panose="020B0604020202020204" pitchFamily="34" charset="0"/>
            </a:endParaRPr>
          </a:p>
          <a:p>
            <a:r>
              <a:rPr lang="en-US" altLang="zh-CN" sz="2000" dirty="0">
                <a:latin typeface="Arial" panose="020B0604020202020204" pitchFamily="34" charset="0"/>
              </a:rPr>
              <a:t>IF (CX=0)</a:t>
            </a:r>
            <a:endParaRPr lang="en-US" altLang="zh-CN" sz="2000" dirty="0">
              <a:latin typeface="Arial" panose="020B0604020202020204" pitchFamily="34" charset="0"/>
            </a:endParaRPr>
          </a:p>
          <a:p>
            <a:r>
              <a:rPr lang="en-US" altLang="zh-CN" sz="2000" dirty="0">
                <a:latin typeface="Arial" panose="020B0604020202020204" pitchFamily="34" charset="0"/>
              </a:rPr>
              <a:t>{P (MUTEX)  }</a:t>
            </a:r>
            <a:endParaRPr lang="en-US" altLang="zh-CN" sz="2000" dirty="0">
              <a:latin typeface="Arial" panose="020B0604020202020204" pitchFamily="34" charset="0"/>
            </a:endParaRPr>
          </a:p>
          <a:p>
            <a:r>
              <a:rPr lang="en-US" altLang="zh-CN" sz="2000" dirty="0">
                <a:latin typeface="Arial" panose="020B0604020202020204" pitchFamily="34" charset="0"/>
              </a:rPr>
              <a:t>CX=CX+1</a:t>
            </a:r>
            <a:endParaRPr lang="en-US" altLang="zh-CN" sz="2000" dirty="0">
              <a:latin typeface="Arial" panose="020B0604020202020204" pitchFamily="34" charset="0"/>
            </a:endParaRPr>
          </a:p>
          <a:p>
            <a:r>
              <a:rPr lang="en-US" altLang="zh-CN" sz="2000" dirty="0">
                <a:latin typeface="Arial" panose="020B0604020202020204" pitchFamily="34" charset="0"/>
              </a:rPr>
              <a:t>V (MX)</a:t>
            </a:r>
            <a:endParaRPr lang="en-US" altLang="zh-CN" sz="2000" dirty="0">
              <a:latin typeface="Arial" panose="020B0604020202020204" pitchFamily="34" charset="0"/>
            </a:endParaRPr>
          </a:p>
          <a:p>
            <a:endParaRPr lang="en-US" altLang="zh-CN" sz="2000" dirty="0">
              <a:latin typeface="Arial" panose="020B0604020202020204" pitchFamily="34" charset="0"/>
            </a:endParaRPr>
          </a:p>
        </p:txBody>
      </p:sp>
      <p:sp>
        <p:nvSpPr>
          <p:cNvPr id="11269" name="Rectangle 7"/>
          <p:cNvSpPr/>
          <p:nvPr/>
        </p:nvSpPr>
        <p:spPr>
          <a:xfrm>
            <a:off x="4932363" y="4149725"/>
            <a:ext cx="4572000" cy="1920875"/>
          </a:xfrm>
          <a:prstGeom prst="rect">
            <a:avLst/>
          </a:prstGeom>
          <a:noFill/>
          <a:ln w="9525">
            <a:noFill/>
          </a:ln>
        </p:spPr>
        <p:txBody>
          <a:bodyPr>
            <a:spAutoFit/>
          </a:bodyPr>
          <a:p>
            <a:r>
              <a:rPr lang="zh-CN" altLang="en-US" sz="2000" b="1" dirty="0">
                <a:latin typeface="Arial" panose="020B0604020202020204" pitchFamily="34" charset="0"/>
              </a:rPr>
              <a:t>过桥</a:t>
            </a:r>
            <a:endParaRPr lang="zh-CN" altLang="en-US" sz="2000" b="1" dirty="0">
              <a:latin typeface="Arial" panose="020B0604020202020204" pitchFamily="34" charset="0"/>
            </a:endParaRPr>
          </a:p>
          <a:p>
            <a:r>
              <a:rPr lang="en-US" altLang="zh-CN" sz="2000" b="1" dirty="0">
                <a:latin typeface="Arial" panose="020B0604020202020204" pitchFamily="34" charset="0"/>
              </a:rPr>
              <a:t>P (MX)</a:t>
            </a:r>
            <a:endParaRPr lang="en-US" altLang="zh-CN" sz="2000" b="1" dirty="0">
              <a:latin typeface="Arial" panose="020B0604020202020204" pitchFamily="34" charset="0"/>
            </a:endParaRPr>
          </a:p>
          <a:p>
            <a:r>
              <a:rPr lang="en-US" altLang="zh-CN" sz="2000" b="1" dirty="0">
                <a:latin typeface="Arial" panose="020B0604020202020204" pitchFamily="34" charset="0"/>
              </a:rPr>
              <a:t>CX=CX-1</a:t>
            </a:r>
            <a:endParaRPr lang="en-US" altLang="zh-CN" sz="2000" b="1" dirty="0">
              <a:latin typeface="Arial" panose="020B0604020202020204" pitchFamily="34" charset="0"/>
            </a:endParaRPr>
          </a:p>
          <a:p>
            <a:r>
              <a:rPr lang="en-US" altLang="zh-CN" sz="2000" b="1" dirty="0">
                <a:latin typeface="Arial" panose="020B0604020202020204" pitchFamily="34" charset="0"/>
              </a:rPr>
              <a:t>IF (CX=0)</a:t>
            </a:r>
            <a:endParaRPr lang="en-US" altLang="zh-CN" sz="2000" b="1" dirty="0">
              <a:latin typeface="Arial" panose="020B0604020202020204" pitchFamily="34" charset="0"/>
            </a:endParaRPr>
          </a:p>
          <a:p>
            <a:r>
              <a:rPr lang="en-US" altLang="zh-CN" sz="2000" b="1" dirty="0">
                <a:latin typeface="Arial" panose="020B0604020202020204" pitchFamily="34" charset="0"/>
              </a:rPr>
              <a:t>{V (MUTEX)  }</a:t>
            </a:r>
            <a:endParaRPr lang="en-US" altLang="zh-CN" sz="2000" b="1" dirty="0">
              <a:latin typeface="Arial" panose="020B0604020202020204" pitchFamily="34" charset="0"/>
            </a:endParaRPr>
          </a:p>
          <a:p>
            <a:r>
              <a:rPr lang="en-US" altLang="zh-CN" sz="2000" b="1" dirty="0">
                <a:latin typeface="Arial" panose="020B0604020202020204" pitchFamily="34" charset="0"/>
              </a:rPr>
              <a:t>V (MX)</a:t>
            </a:r>
            <a:endParaRPr lang="en-US" altLang="zh-CN" sz="2000" b="1"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p:txBody>
          <a:bodyPr vert="horz" wrap="square" lIns="91440" tIns="45720" rIns="91440" bIns="45720" anchor="t" anchorCtr="0"/>
          <a:p>
            <a:pPr eaLnBrk="1" hangingPunct="1">
              <a:buFontTx/>
              <a:buNone/>
            </a:pPr>
            <a:r>
              <a:rPr lang="en-US" altLang="zh-CN" dirty="0"/>
              <a:t> </a:t>
            </a:r>
            <a:r>
              <a:rPr lang="zh-CN" altLang="en-US" dirty="0"/>
              <a:t>有一个俱乐部，有甲乙两个服务员，当顾客有请求时，甲负责送烟，乙负责送火，无顾客请求时，服务员睡眠。顾客自己不能带烟和火，当顾客要抽烟时，可请求服务员送烟和火，烟和火还未送到时，顾客必须等待。</a:t>
            </a:r>
            <a:endParaRPr lang="zh-CN" altLang="en-US" dirty="0"/>
          </a:p>
          <a:p>
            <a:pPr eaLnBrk="1" hangingPunct="1">
              <a:buFont typeface="Wingdings 3" pitchFamily="18" charset="2"/>
              <a:buChar char=""/>
            </a:pPr>
            <a:endParaRPr lang="en-US" altLang="zh-CN" dirty="0"/>
          </a:p>
          <a:p>
            <a:pPr eaLnBrk="1" hangingPunct="1">
              <a:buFont typeface="Wingdings 3" pitchFamily="18" charset="2"/>
              <a:buChar char=""/>
            </a:pPr>
            <a:endParaRPr lang="en-US" altLang="zh-CN" dirty="0"/>
          </a:p>
          <a:p>
            <a:pPr eaLnBrk="1" hangingPunct="1">
              <a:buFont typeface="Wingdings 3" pitchFamily="18" charset="2"/>
              <a:buChar char=""/>
            </a:pPr>
            <a:endParaRPr lang="en-US" altLang="zh-CN" dirty="0"/>
          </a:p>
          <a:p>
            <a:pPr eaLnBrk="1" hangingPunct="1">
              <a:buFont typeface="Wingdings 3" pitchFamily="18" charset="2"/>
              <a:buChar char=""/>
            </a:pPr>
            <a:endParaRPr lang="en-US" altLang="zh-CN" dirty="0"/>
          </a:p>
        </p:txBody>
      </p:sp>
      <p:sp>
        <p:nvSpPr>
          <p:cNvPr id="7170"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5"/>
          <p:cNvSpPr/>
          <p:nvPr/>
        </p:nvSpPr>
        <p:spPr>
          <a:xfrm>
            <a:off x="468313" y="1412875"/>
            <a:ext cx="2114550" cy="2557463"/>
          </a:xfrm>
          <a:prstGeom prst="rect">
            <a:avLst/>
          </a:prstGeom>
          <a:noFill/>
          <a:ln w="9525">
            <a:noFill/>
          </a:ln>
        </p:spPr>
        <p:txBody>
          <a:bodyPr wrap="none" anchor="ctr" anchorCtr="0">
            <a:spAutoFit/>
          </a:bodyPr>
          <a:p>
            <a:r>
              <a:rPr lang="zh-CN" altLang="en-US" sz="2400" dirty="0">
                <a:latin typeface="Arial" panose="020B0604020202020204" pitchFamily="34" charset="0"/>
              </a:rPr>
              <a:t>甲服务员</a:t>
            </a:r>
            <a:br>
              <a:rPr lang="zh-CN" altLang="en-US" sz="2400" dirty="0">
                <a:latin typeface="Arial" panose="020B0604020202020204" pitchFamily="34" charset="0"/>
              </a:rPr>
            </a:br>
            <a:r>
              <a:rPr lang="en-US" altLang="zh-CN" sz="2400" dirty="0">
                <a:latin typeface="Arial" panose="020B0604020202020204" pitchFamily="34" charset="0"/>
              </a:rPr>
              <a:t>REPEAT</a:t>
            </a:r>
            <a:br>
              <a:rPr lang="en-US" altLang="zh-CN" sz="2400" dirty="0">
                <a:latin typeface="Arial" panose="020B0604020202020204" pitchFamily="34" charset="0"/>
              </a:rPr>
            </a:br>
            <a:r>
              <a:rPr lang="en-US" altLang="zh-CN" sz="2400" dirty="0">
                <a:latin typeface="Arial" panose="020B0604020202020204" pitchFamily="34" charset="0"/>
              </a:rPr>
              <a:t>P(SY)</a:t>
            </a:r>
            <a:br>
              <a:rPr lang="en-US" altLang="zh-CN" sz="2400" dirty="0">
                <a:latin typeface="Arial" panose="020B0604020202020204" pitchFamily="34" charset="0"/>
              </a:rPr>
            </a:br>
            <a:r>
              <a:rPr lang="zh-CN" altLang="en-US" sz="2400" dirty="0">
                <a:latin typeface="Arial" panose="020B0604020202020204" pitchFamily="34" charset="0"/>
              </a:rPr>
              <a:t>送烟</a:t>
            </a:r>
            <a:br>
              <a:rPr lang="zh-CN" altLang="en-US" sz="2400" dirty="0">
                <a:latin typeface="Arial" panose="020B0604020202020204" pitchFamily="34" charset="0"/>
              </a:rPr>
            </a:br>
            <a:r>
              <a:rPr lang="en-US" altLang="zh-CN" sz="2400" dirty="0">
                <a:latin typeface="Arial" panose="020B0604020202020204" pitchFamily="34" charset="0"/>
              </a:rPr>
              <a:t>V(CY)</a:t>
            </a:r>
            <a:br>
              <a:rPr lang="en-US" altLang="zh-CN" sz="2400" dirty="0">
                <a:latin typeface="Arial" panose="020B0604020202020204" pitchFamily="34" charset="0"/>
              </a:rPr>
            </a:br>
            <a:r>
              <a:rPr lang="en-US" altLang="zh-CN" sz="2400" dirty="0">
                <a:latin typeface="Arial" panose="020B0604020202020204" pitchFamily="34" charset="0"/>
              </a:rPr>
              <a:t>UNTIL FALSE</a:t>
            </a:r>
            <a:br>
              <a:rPr lang="en-US" altLang="zh-CN" dirty="0">
                <a:latin typeface="Arial" panose="020B0604020202020204" pitchFamily="34" charset="0"/>
              </a:rPr>
            </a:br>
            <a:endParaRPr lang="en-US" altLang="zh-CN" dirty="0">
              <a:latin typeface="Arial" panose="020B0604020202020204" pitchFamily="34" charset="0"/>
            </a:endParaRPr>
          </a:p>
        </p:txBody>
      </p:sp>
      <p:sp>
        <p:nvSpPr>
          <p:cNvPr id="15363" name="Rectangle 6"/>
          <p:cNvSpPr/>
          <p:nvPr/>
        </p:nvSpPr>
        <p:spPr>
          <a:xfrm>
            <a:off x="3276600" y="1916113"/>
            <a:ext cx="2227263" cy="2282825"/>
          </a:xfrm>
          <a:prstGeom prst="rect">
            <a:avLst/>
          </a:prstGeom>
          <a:noFill/>
          <a:ln w="9525">
            <a:noFill/>
          </a:ln>
        </p:spPr>
        <p:txBody>
          <a:bodyPr wrap="none" anchor="ctr" anchorCtr="0">
            <a:spAutoFit/>
          </a:bodyPr>
          <a:p>
            <a:r>
              <a:rPr lang="zh-CN" altLang="en-US" sz="2400" b="1" dirty="0">
                <a:latin typeface="Arial" panose="020B0604020202020204" pitchFamily="34" charset="0"/>
              </a:rPr>
              <a:t>乙服务员</a:t>
            </a:r>
            <a:br>
              <a:rPr lang="zh-CN" altLang="en-US" sz="2400" b="1" dirty="0">
                <a:latin typeface="Arial" panose="020B0604020202020204" pitchFamily="34" charset="0"/>
              </a:rPr>
            </a:br>
            <a:r>
              <a:rPr lang="en-US" altLang="zh-CN" sz="2400" b="1" dirty="0">
                <a:latin typeface="Arial" panose="020B0604020202020204" pitchFamily="34" charset="0"/>
              </a:rPr>
              <a:t>REPEAT</a:t>
            </a:r>
            <a:br>
              <a:rPr lang="en-US" altLang="zh-CN" sz="2400" b="1" dirty="0">
                <a:latin typeface="Arial" panose="020B0604020202020204" pitchFamily="34" charset="0"/>
              </a:rPr>
            </a:br>
            <a:r>
              <a:rPr lang="en-US" altLang="zh-CN" sz="2400" b="1" dirty="0">
                <a:latin typeface="Arial" panose="020B0604020202020204" pitchFamily="34" charset="0"/>
              </a:rPr>
              <a:t>P(SH)</a:t>
            </a:r>
            <a:br>
              <a:rPr lang="en-US" altLang="zh-CN" sz="2400" b="1" dirty="0">
                <a:latin typeface="Arial" panose="020B0604020202020204" pitchFamily="34" charset="0"/>
              </a:rPr>
            </a:br>
            <a:r>
              <a:rPr lang="zh-CN" altLang="en-US" sz="2400" b="1" dirty="0">
                <a:latin typeface="Arial" panose="020B0604020202020204" pitchFamily="34" charset="0"/>
              </a:rPr>
              <a:t>送火</a:t>
            </a:r>
            <a:br>
              <a:rPr lang="zh-CN" altLang="en-US" sz="2400" b="1" dirty="0">
                <a:latin typeface="Arial" panose="020B0604020202020204" pitchFamily="34" charset="0"/>
              </a:rPr>
            </a:br>
            <a:r>
              <a:rPr lang="en-US" altLang="zh-CN" sz="2400" b="1" dirty="0">
                <a:latin typeface="Arial" panose="020B0604020202020204" pitchFamily="34" charset="0"/>
              </a:rPr>
              <a:t>V(CH)</a:t>
            </a:r>
            <a:br>
              <a:rPr lang="en-US" altLang="zh-CN" sz="2400" b="1" dirty="0">
                <a:latin typeface="Arial" panose="020B0604020202020204" pitchFamily="34" charset="0"/>
              </a:rPr>
            </a:br>
            <a:r>
              <a:rPr lang="en-US" altLang="zh-CN" sz="2400" b="1" dirty="0">
                <a:latin typeface="Arial" panose="020B0604020202020204" pitchFamily="34" charset="0"/>
              </a:rPr>
              <a:t>UNTIL FALSE</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15364" name="Rectangle 7"/>
          <p:cNvSpPr/>
          <p:nvPr/>
        </p:nvSpPr>
        <p:spPr>
          <a:xfrm>
            <a:off x="5651500" y="2852738"/>
            <a:ext cx="3492500" cy="2922587"/>
          </a:xfrm>
          <a:prstGeom prst="rect">
            <a:avLst/>
          </a:prstGeom>
          <a:noFill/>
          <a:ln w="9525">
            <a:noFill/>
          </a:ln>
        </p:spPr>
        <p:txBody>
          <a:bodyPr>
            <a:spAutoFit/>
          </a:bodyPr>
          <a:p>
            <a:r>
              <a:rPr lang="zh-CN" altLang="en-US" sz="2400" b="1" dirty="0">
                <a:latin typeface="Arial" panose="020B0604020202020204" pitchFamily="34" charset="0"/>
              </a:rPr>
              <a:t>顾客</a:t>
            </a:r>
            <a:endParaRPr lang="zh-CN" altLang="en-US" sz="2400" b="1" dirty="0">
              <a:latin typeface="Arial" panose="020B0604020202020204" pitchFamily="34" charset="0"/>
            </a:endParaRPr>
          </a:p>
          <a:p>
            <a:r>
              <a:rPr lang="en-US" altLang="zh-CN" sz="2400" b="1" dirty="0">
                <a:latin typeface="Arial" panose="020B0604020202020204" pitchFamily="34" charset="0"/>
              </a:rPr>
              <a:t>V(SY)  /*</a:t>
            </a:r>
            <a:r>
              <a:rPr lang="zh-CN" altLang="en-US" sz="2400" b="1" dirty="0">
                <a:latin typeface="Arial" panose="020B0604020202020204" pitchFamily="34" charset="0"/>
              </a:rPr>
              <a:t>（请求送烟）*</a:t>
            </a:r>
            <a:r>
              <a:rPr lang="en-US" altLang="zh-CN" sz="2400" b="1" dirty="0">
                <a:latin typeface="Arial" panose="020B0604020202020204" pitchFamily="34" charset="0"/>
              </a:rPr>
              <a:t>/</a:t>
            </a:r>
            <a:endParaRPr lang="en-US" altLang="zh-CN" sz="2400" b="1" dirty="0">
              <a:latin typeface="Arial" panose="020B0604020202020204" pitchFamily="34" charset="0"/>
            </a:endParaRPr>
          </a:p>
          <a:p>
            <a:r>
              <a:rPr lang="en-US" altLang="zh-CN" sz="2400" b="1" dirty="0">
                <a:latin typeface="Arial" panose="020B0604020202020204" pitchFamily="34" charset="0"/>
              </a:rPr>
              <a:t>V(SH)  /*</a:t>
            </a:r>
            <a:r>
              <a:rPr lang="zh-CN" altLang="en-US" sz="2400" b="1" dirty="0">
                <a:latin typeface="Arial" panose="020B0604020202020204" pitchFamily="34" charset="0"/>
              </a:rPr>
              <a:t>（请求送火）*</a:t>
            </a:r>
            <a:r>
              <a:rPr lang="en-US" altLang="zh-CN" sz="2400" b="1" dirty="0">
                <a:latin typeface="Arial" panose="020B0604020202020204" pitchFamily="34" charset="0"/>
              </a:rPr>
              <a:t>/</a:t>
            </a:r>
            <a:endParaRPr lang="en-US" altLang="zh-CN" sz="2400" b="1" dirty="0">
              <a:latin typeface="Arial" panose="020B0604020202020204" pitchFamily="34" charset="0"/>
            </a:endParaRPr>
          </a:p>
          <a:p>
            <a:r>
              <a:rPr lang="en-US" altLang="zh-CN" sz="2400" b="1" dirty="0">
                <a:latin typeface="Arial" panose="020B0604020202020204" pitchFamily="34" charset="0"/>
              </a:rPr>
              <a:t>P(CY)  /* (</a:t>
            </a:r>
            <a:r>
              <a:rPr lang="zh-CN" altLang="en-US" sz="2400" b="1" dirty="0">
                <a:latin typeface="Arial" panose="020B0604020202020204" pitchFamily="34" charset="0"/>
              </a:rPr>
              <a:t>等烟</a:t>
            </a:r>
            <a:r>
              <a:rPr lang="en-US" altLang="zh-CN" sz="2400" b="1" dirty="0">
                <a:latin typeface="Arial" panose="020B0604020202020204" pitchFamily="34" charset="0"/>
              </a:rPr>
              <a:t>)  */</a:t>
            </a:r>
            <a:endParaRPr lang="en-US" altLang="zh-CN" sz="2400" b="1" dirty="0">
              <a:latin typeface="Arial" panose="020B0604020202020204" pitchFamily="34" charset="0"/>
            </a:endParaRPr>
          </a:p>
          <a:p>
            <a:r>
              <a:rPr lang="en-US" altLang="zh-CN" sz="2400" b="1" dirty="0">
                <a:latin typeface="Arial" panose="020B0604020202020204" pitchFamily="34" charset="0"/>
              </a:rPr>
              <a:t>P(CH)  /* (</a:t>
            </a:r>
            <a:r>
              <a:rPr lang="zh-CN" altLang="en-US" sz="2400" b="1" dirty="0">
                <a:latin typeface="Arial" panose="020B0604020202020204" pitchFamily="34" charset="0"/>
              </a:rPr>
              <a:t>等火</a:t>
            </a:r>
            <a:r>
              <a:rPr lang="en-US" altLang="zh-CN" sz="2400" b="1" dirty="0">
                <a:latin typeface="Arial" panose="020B0604020202020204" pitchFamily="34" charset="0"/>
              </a:rPr>
              <a:t>)  */</a:t>
            </a:r>
            <a:endParaRPr lang="en-US" altLang="zh-CN" sz="2400" b="1" dirty="0">
              <a:latin typeface="Arial" panose="020B0604020202020204" pitchFamily="34" charset="0"/>
            </a:endParaRPr>
          </a:p>
          <a:p>
            <a:r>
              <a:rPr lang="zh-CN" altLang="en-US" sz="2400" b="1" dirty="0">
                <a:latin typeface="Arial" panose="020B0604020202020204" pitchFamily="34" charset="0"/>
              </a:rPr>
              <a:t>抽烟</a:t>
            </a:r>
            <a:endParaRPr lang="zh-CN" altLang="en-US" sz="2400" b="1" dirty="0">
              <a:latin typeface="Arial" panose="020B0604020202020204" pitchFamily="34" charset="0"/>
            </a:endParaRPr>
          </a:p>
          <a:p>
            <a:endParaRPr lang="zh-CN" altLang="en-US" sz="2400" b="1" dirty="0">
              <a:latin typeface="Arial" panose="020B0604020202020204" pitchFamily="34" charset="0"/>
            </a:endParaRPr>
          </a:p>
          <a:p>
            <a:endParaRPr lang="en-US" altLang="zh-CN" dirty="0">
              <a:latin typeface="Arial" panose="020B0604020202020204" pitchFamily="34" charset="0"/>
            </a:endParaRPr>
          </a:p>
        </p:txBody>
      </p:sp>
      <p:sp>
        <p:nvSpPr>
          <p:cNvPr id="15365" name="矩形 6"/>
          <p:cNvSpPr/>
          <p:nvPr/>
        </p:nvSpPr>
        <p:spPr>
          <a:xfrm>
            <a:off x="827088" y="476250"/>
            <a:ext cx="6015037" cy="523875"/>
          </a:xfrm>
          <a:prstGeom prst="rect">
            <a:avLst/>
          </a:prstGeom>
          <a:noFill/>
          <a:ln w="9525">
            <a:noFill/>
          </a:ln>
        </p:spPr>
        <p:txBody>
          <a:bodyPr wrap="none">
            <a:spAutoFit/>
          </a:bodyPr>
          <a:p>
            <a:r>
              <a:rPr lang="zh-CN" altLang="en-US" sz="2800" b="1" dirty="0">
                <a:latin typeface="Arial" panose="020B0604020202020204" pitchFamily="34" charset="0"/>
              </a:rPr>
              <a:t>设信号量：</a:t>
            </a:r>
            <a:r>
              <a:rPr lang="en-US" altLang="zh-CN" sz="2800" b="1" dirty="0">
                <a:latin typeface="Arial" panose="020B0604020202020204" pitchFamily="34" charset="0"/>
              </a:rPr>
              <a:t>SY, SH,CY,CH:</a:t>
            </a:r>
            <a:r>
              <a:rPr lang="zh-CN" altLang="en-US" sz="2800" b="1" dirty="0">
                <a:latin typeface="Arial" panose="020B0604020202020204" pitchFamily="34" charset="0"/>
              </a:rPr>
              <a:t>初值都为</a:t>
            </a:r>
            <a:r>
              <a:rPr lang="en-US" altLang="zh-CN" sz="2800" b="1" dirty="0">
                <a:latin typeface="Arial" panose="020B0604020202020204" pitchFamily="34" charset="0"/>
              </a:rPr>
              <a:t>0</a:t>
            </a:r>
            <a:endParaRPr lang="en-US" altLang="zh-CN" sz="2800" b="1"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p:cNvSpPr>
          <p:nvPr>
            <p:ph idx="1"/>
          </p:nvPr>
        </p:nvSpPr>
        <p:spPr/>
        <p:txBody>
          <a:bodyPr vert="horz" wrap="square" lIns="91440" tIns="45720" rIns="91440" bIns="45720" anchor="t" anchorCtr="0"/>
          <a:p>
            <a:pPr eaLnBrk="1" hangingPunct="1">
              <a:buFontTx/>
              <a:buNone/>
            </a:pPr>
            <a:r>
              <a:rPr lang="zh-CN" altLang="en-US" sz="2400" dirty="0"/>
              <a:t>五）</a:t>
            </a:r>
            <a:r>
              <a:rPr lang="zh-CN" altLang="en-US" sz="2800" b="1" dirty="0"/>
              <a:t>有一个超市，最多可容纳</a:t>
            </a:r>
            <a:r>
              <a:rPr lang="en-US" altLang="zh-CN" sz="2800" b="1" dirty="0"/>
              <a:t>N</a:t>
            </a:r>
            <a:r>
              <a:rPr lang="zh-CN" altLang="en-US" sz="2800" b="1" dirty="0"/>
              <a:t>个人进入购物，当</a:t>
            </a:r>
            <a:r>
              <a:rPr lang="en-US" altLang="zh-CN" sz="2800" b="1" dirty="0"/>
              <a:t>N</a:t>
            </a:r>
            <a:r>
              <a:rPr lang="zh-CN" altLang="en-US" sz="2800" b="1" dirty="0"/>
              <a:t>个顾客满员时，后到的顾客在超市外等待；超市中只有一个收银员。</a:t>
            </a:r>
            <a:r>
              <a:rPr lang="en-US" altLang="zh-CN" sz="2800" b="1" dirty="0"/>
              <a:t> </a:t>
            </a:r>
            <a:r>
              <a:rPr lang="zh-CN" altLang="en-US" sz="2800" b="1" dirty="0"/>
              <a:t>可以把顾客和收银员看作两类进程，两类进程间存在同步关系。写出用</a:t>
            </a:r>
            <a:r>
              <a:rPr lang="en-US" altLang="zh-CN" sz="2800" b="1" dirty="0"/>
              <a:t>P;V</a:t>
            </a:r>
            <a:r>
              <a:rPr lang="zh-CN" altLang="en-US" sz="2800" b="1" dirty="0"/>
              <a:t>操作实现的两类进程的算法</a:t>
            </a:r>
            <a:endParaRPr lang="zh-CN" altLang="en-US" sz="2800" b="1" dirty="0"/>
          </a:p>
          <a:p>
            <a:pPr eaLnBrk="1" hangingPunct="1">
              <a:buFont typeface="Wingdings 3" pitchFamily="18" charset="2"/>
              <a:buChar char=""/>
            </a:pPr>
            <a:endParaRPr lang="zh-CN" altLang="en-US" dirty="0"/>
          </a:p>
          <a:p>
            <a:pPr eaLnBrk="1" hangingPunct="1">
              <a:buFont typeface="Wingdings 3" pitchFamily="18" charset="2"/>
              <a:buChar char=""/>
            </a:pPr>
            <a:endParaRPr lang="zh-CN" altLang="en-US" dirty="0"/>
          </a:p>
          <a:p>
            <a:pPr eaLnBrk="1" hangingPunct="1">
              <a:buFont typeface="Wingdings 3" pitchFamily="18" charset="2"/>
              <a:buChar char=""/>
            </a:pPr>
            <a:endParaRPr lang="zh-CN" altLang="en-US" dirty="0"/>
          </a:p>
          <a:p>
            <a:pPr eaLnBrk="1" hangingPunct="1">
              <a:buFont typeface="Wingdings 3" pitchFamily="18" charset="2"/>
              <a:buChar char=""/>
            </a:pPr>
            <a:endParaRPr lang="en-US" altLang="zh-CN" dirty="0"/>
          </a:p>
        </p:txBody>
      </p:sp>
      <p:sp>
        <p:nvSpPr>
          <p:cNvPr id="9218"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a:spLocks noGrp="1"/>
          </p:cNvSpPr>
          <p:nvPr>
            <p:ph idx="1"/>
          </p:nvPr>
        </p:nvSpPr>
        <p:spPr>
          <a:xfrm>
            <a:off x="457200" y="1481455"/>
            <a:ext cx="7787005" cy="4525645"/>
          </a:xfrm>
        </p:spPr>
        <p:txBody>
          <a:bodyPr vert="horz" wrap="square" lIns="91440" tIns="45720" rIns="91440" bIns="45720" anchor="t" anchorCtr="0"/>
          <a:p>
            <a:pPr eaLnBrk="1" hangingPunct="1">
              <a:lnSpc>
                <a:spcPct val="80000"/>
              </a:lnSpc>
              <a:buFontTx/>
              <a:buNone/>
            </a:pPr>
            <a:r>
              <a:rPr lang="zh-CN" altLang="en-US" sz="2000" b="1" dirty="0"/>
              <a:t>解：设信号量：</a:t>
            </a:r>
            <a:r>
              <a:rPr lang="en-US" altLang="zh-CN" sz="2000" b="1" dirty="0"/>
              <a:t>S=0</a:t>
            </a:r>
            <a:r>
              <a:rPr lang="zh-CN" altLang="en-US" sz="2000" b="1" dirty="0"/>
              <a:t>，</a:t>
            </a:r>
            <a:r>
              <a:rPr lang="en-US" altLang="zh-CN" sz="2000" b="1" dirty="0"/>
              <a:t>C=0 (</a:t>
            </a:r>
            <a:r>
              <a:rPr lang="zh-CN" altLang="en-US" sz="2000" b="1" dirty="0"/>
              <a:t>顾客与收银员的同步信号量</a:t>
            </a:r>
            <a:r>
              <a:rPr lang="en-US" altLang="zh-CN" sz="2000" b="1" dirty="0"/>
              <a:t>)</a:t>
            </a:r>
            <a:r>
              <a:rPr lang="zh-CN" altLang="en-US" sz="2000" b="1" dirty="0"/>
              <a:t>，</a:t>
            </a:r>
            <a:r>
              <a:rPr lang="en-US" altLang="zh-CN" sz="2000" b="1" dirty="0"/>
              <a:t>M=N</a:t>
            </a:r>
            <a:endParaRPr lang="en-US" altLang="zh-CN" sz="2000" b="1" dirty="0"/>
          </a:p>
          <a:p>
            <a:pPr eaLnBrk="1" hangingPunct="1">
              <a:lnSpc>
                <a:spcPct val="80000"/>
              </a:lnSpc>
              <a:buFontTx/>
              <a:buNone/>
            </a:pPr>
            <a:endParaRPr lang="en-US" altLang="zh-CN" sz="2000" b="1" dirty="0"/>
          </a:p>
          <a:p>
            <a:pPr eaLnBrk="1" hangingPunct="1">
              <a:lnSpc>
                <a:spcPct val="150000"/>
              </a:lnSpc>
              <a:buFontTx/>
              <a:buNone/>
            </a:pPr>
            <a:r>
              <a:rPr lang="zh-CN" altLang="en-US" sz="2000" b="1" dirty="0"/>
              <a:t>收银员</a:t>
            </a:r>
            <a:endParaRPr lang="zh-CN" altLang="en-US" sz="2000" b="1" dirty="0"/>
          </a:p>
          <a:p>
            <a:pPr eaLnBrk="1" hangingPunct="1">
              <a:lnSpc>
                <a:spcPct val="150000"/>
              </a:lnSpc>
              <a:buFontTx/>
              <a:buNone/>
            </a:pPr>
            <a:r>
              <a:rPr lang="en-US" altLang="zh-CN" sz="2000" b="1" dirty="0"/>
              <a:t>P(S)</a:t>
            </a:r>
            <a:endParaRPr lang="en-US" altLang="zh-CN" sz="2000" b="1" dirty="0"/>
          </a:p>
          <a:p>
            <a:pPr eaLnBrk="1" hangingPunct="1">
              <a:lnSpc>
                <a:spcPct val="150000"/>
              </a:lnSpc>
              <a:buFontTx/>
              <a:buNone/>
            </a:pPr>
            <a:r>
              <a:rPr lang="zh-CN" altLang="en-US" sz="2000" b="1" dirty="0"/>
              <a:t>收银</a:t>
            </a:r>
            <a:endParaRPr lang="zh-CN" altLang="en-US" sz="2000" b="1" dirty="0"/>
          </a:p>
          <a:p>
            <a:pPr eaLnBrk="1" hangingPunct="1">
              <a:lnSpc>
                <a:spcPct val="150000"/>
              </a:lnSpc>
              <a:buFontTx/>
              <a:buNone/>
            </a:pPr>
            <a:r>
              <a:rPr lang="en-US" altLang="zh-CN" sz="2000" b="1" dirty="0"/>
              <a:t>V(C)</a:t>
            </a:r>
            <a:endParaRPr lang="en-US" altLang="zh-CN" sz="2000" b="1" dirty="0"/>
          </a:p>
          <a:p>
            <a:pPr eaLnBrk="1" hangingPunct="1">
              <a:lnSpc>
                <a:spcPct val="80000"/>
              </a:lnSpc>
              <a:buFontTx/>
              <a:buNone/>
            </a:pPr>
            <a:endParaRPr lang="en-US" altLang="zh-CN" sz="2000" b="1" dirty="0"/>
          </a:p>
          <a:p>
            <a:pPr eaLnBrk="1" hangingPunct="1">
              <a:lnSpc>
                <a:spcPct val="80000"/>
              </a:lnSpc>
              <a:buFont typeface="Wingdings 3" pitchFamily="18" charset="2"/>
              <a:buChar char=""/>
            </a:pPr>
            <a:endParaRPr lang="en-US" altLang="zh-CN" sz="1600" b="1" dirty="0"/>
          </a:p>
        </p:txBody>
      </p:sp>
      <p:sp>
        <p:nvSpPr>
          <p:cNvPr id="10242"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3" name="文本框 2"/>
          <p:cNvSpPr txBox="1"/>
          <p:nvPr/>
        </p:nvSpPr>
        <p:spPr>
          <a:xfrm>
            <a:off x="2771775" y="1916430"/>
            <a:ext cx="2540000" cy="2584450"/>
          </a:xfrm>
          <a:prstGeom prst="rect">
            <a:avLst/>
          </a:prstGeom>
          <a:noFill/>
        </p:spPr>
        <p:txBody>
          <a:bodyPr wrap="square" rtlCol="0" anchor="t">
            <a:spAutoFit/>
          </a:bodyPr>
          <a:p>
            <a:pPr eaLnBrk="1" hangingPunct="1">
              <a:lnSpc>
                <a:spcPct val="150000"/>
              </a:lnSpc>
              <a:buFontTx/>
              <a:buNone/>
            </a:pPr>
            <a:r>
              <a:rPr lang="zh-CN" altLang="en-US" b="1" dirty="0">
                <a:sym typeface="+mn-ea"/>
              </a:rPr>
              <a:t>顾客</a:t>
            </a:r>
            <a:endParaRPr lang="zh-CN" altLang="en-US" b="1" dirty="0"/>
          </a:p>
          <a:p>
            <a:pPr eaLnBrk="1" hangingPunct="1">
              <a:lnSpc>
                <a:spcPct val="150000"/>
              </a:lnSpc>
              <a:buFontTx/>
              <a:buNone/>
            </a:pPr>
            <a:r>
              <a:rPr lang="en-US" altLang="zh-CN" b="1" dirty="0">
                <a:sym typeface="+mn-ea"/>
              </a:rPr>
              <a:t>P(M)</a:t>
            </a:r>
            <a:endParaRPr lang="en-US" altLang="zh-CN" b="1" dirty="0"/>
          </a:p>
          <a:p>
            <a:pPr eaLnBrk="1" hangingPunct="1">
              <a:lnSpc>
                <a:spcPct val="150000"/>
              </a:lnSpc>
              <a:buFontTx/>
              <a:buNone/>
            </a:pPr>
            <a:r>
              <a:rPr lang="zh-CN" altLang="en-US" b="1" dirty="0">
                <a:sym typeface="+mn-ea"/>
              </a:rPr>
              <a:t>进入店内购物</a:t>
            </a:r>
            <a:endParaRPr lang="zh-CN" altLang="en-US" b="1" dirty="0"/>
          </a:p>
          <a:p>
            <a:pPr eaLnBrk="1" hangingPunct="1">
              <a:lnSpc>
                <a:spcPct val="150000"/>
              </a:lnSpc>
              <a:buFontTx/>
              <a:buNone/>
            </a:pPr>
            <a:r>
              <a:rPr lang="en-US" altLang="zh-CN" b="1" dirty="0">
                <a:sym typeface="+mn-ea"/>
              </a:rPr>
              <a:t>V(S)</a:t>
            </a:r>
            <a:endParaRPr lang="en-US" altLang="zh-CN" b="1" dirty="0"/>
          </a:p>
          <a:p>
            <a:pPr eaLnBrk="1" hangingPunct="1">
              <a:lnSpc>
                <a:spcPct val="150000"/>
              </a:lnSpc>
              <a:buFontTx/>
              <a:buNone/>
            </a:pPr>
            <a:r>
              <a:rPr lang="en-US" altLang="zh-CN" b="1" dirty="0">
                <a:sym typeface="+mn-ea"/>
              </a:rPr>
              <a:t>P(C)</a:t>
            </a:r>
            <a:endParaRPr lang="en-US" altLang="zh-CN" b="1" dirty="0"/>
          </a:p>
          <a:p>
            <a:pPr eaLnBrk="1" hangingPunct="1">
              <a:lnSpc>
                <a:spcPct val="150000"/>
              </a:lnSpc>
              <a:buFontTx/>
              <a:buNone/>
            </a:pPr>
            <a:r>
              <a:rPr lang="en-US" altLang="zh-CN" b="1" dirty="0">
                <a:sym typeface="+mn-ea"/>
              </a:rPr>
              <a:t>V(M)</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5232</Words>
  <Application>WPS 演示</Application>
  <PresentationFormat>全屏显示(4:3)</PresentationFormat>
  <Paragraphs>533</Paragraphs>
  <Slides>29</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29</vt:i4>
      </vt:variant>
    </vt:vector>
  </HeadingPairs>
  <TitlesOfParts>
    <vt:vector size="46" baseType="lpstr">
      <vt:lpstr>Arial</vt:lpstr>
      <vt:lpstr>宋体</vt:lpstr>
      <vt:lpstr>Wingdings</vt:lpstr>
      <vt:lpstr>Lucida Sans Unicode</vt:lpstr>
      <vt:lpstr>黑体</vt:lpstr>
      <vt:lpstr>Wingdings 3</vt:lpstr>
      <vt:lpstr>Symbol</vt:lpstr>
      <vt:lpstr>Verdana</vt:lpstr>
      <vt:lpstr>Wingdings 2</vt:lpstr>
      <vt:lpstr>Wingdings</vt:lpstr>
      <vt:lpstr>Wingdings 2</vt:lpstr>
      <vt:lpstr>微软雅黑</vt:lpstr>
      <vt:lpstr>Arial Unicode MS</vt:lpstr>
      <vt:lpstr>Calibri</vt:lpstr>
      <vt:lpstr>Times New Roman</vt:lpstr>
      <vt:lpstr>聚合</vt:lpstr>
      <vt:lpstr>1_聚合</vt:lpstr>
      <vt:lpstr>操作系统习题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设有8个程序prog1,prog2,…prog8。它们在并发系统中执行时有如下图所示的制约关 系, 使用P、V操作实现这些程序间的同步。</vt:lpstr>
      <vt:lpstr>PowerPoint 演示文稿</vt:lpstr>
      <vt:lpstr>PowerPoint 演示文稿</vt:lpstr>
      <vt:lpstr>PowerPoint 演示文稿</vt:lpstr>
      <vt:lpstr>PowerPoint 演示文稿</vt:lpstr>
      <vt:lpstr>PowerPoint 演示文稿</vt:lpstr>
    </vt:vector>
  </TitlesOfParts>
  <Company>www.ftpdown.com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操作系统作业</dc:title>
  <dc:creator>ztao</dc:creator>
  <cp:lastModifiedBy>张涛</cp:lastModifiedBy>
  <cp:revision>29</cp:revision>
  <dcterms:created xsi:type="dcterms:W3CDTF">2007-03-29T14:18:00Z</dcterms:created>
  <dcterms:modified xsi:type="dcterms:W3CDTF">2021-05-07T00:15:07Z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F645CAFBE4544570A7435826B9777A9A</vt:lpwstr>
  </property>
  <property fmtid="{D5CDD505-2E9C-101B-9397-08002B2CF9AE}" pid="3" name="KSOProductBuildVer">
    <vt:lpwstr>2052-11.1.0.10356</vt:lpwstr>
  </property>
</Properties>
</file>