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95" r:id="rId3"/>
    <p:sldId id="257" r:id="rId4"/>
    <p:sldId id="324" r:id="rId5"/>
    <p:sldId id="311" r:id="rId6"/>
    <p:sldId id="308" r:id="rId7"/>
    <p:sldId id="278" r:id="rId8"/>
    <p:sldId id="260" r:id="rId9"/>
    <p:sldId id="325" r:id="rId10"/>
    <p:sldId id="261" r:id="rId11"/>
    <p:sldId id="310" r:id="rId12"/>
    <p:sldId id="326" r:id="rId13"/>
    <p:sldId id="272" r:id="rId14"/>
    <p:sldId id="282" r:id="rId15"/>
    <p:sldId id="283" r:id="rId16"/>
    <p:sldId id="284" r:id="rId17"/>
    <p:sldId id="294" r:id="rId18"/>
    <p:sldId id="286" r:id="rId19"/>
    <p:sldId id="316" r:id="rId20"/>
    <p:sldId id="317" r:id="rId21"/>
    <p:sldId id="318" r:id="rId22"/>
    <p:sldId id="319" r:id="rId23"/>
    <p:sldId id="277" r:id="rId24"/>
    <p:sldId id="266" r:id="rId25"/>
    <p:sldId id="267" r:id="rId26"/>
    <p:sldId id="323" r:id="rId27"/>
    <p:sldId id="320" r:id="rId28"/>
    <p:sldId id="304" r:id="rId29"/>
    <p:sldId id="264" r:id="rId30"/>
    <p:sldId id="327" r:id="rId31"/>
  </p:sldIdLst>
  <p:sldSz cx="9144000" cy="6858000" type="screen4x3"/>
  <p:notesSz cx="6858000" cy="9144000"/>
  <p:kinsoku lang="en-US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2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66FF"/>
    <a:srgbClr val="0099FF"/>
    <a:srgbClr val="F0AD04"/>
    <a:srgbClr val="FFFFB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07"/>
    <p:restoredTop sz="94668"/>
  </p:normalViewPr>
  <p:slideViewPr>
    <p:cSldViewPr showGuides="1">
      <p:cViewPr>
        <p:scale>
          <a:sx n="75" d="100"/>
          <a:sy n="75" d="100"/>
        </p:scale>
        <p:origin x="-52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0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02" name="页眉占位符 5120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20000"/>
              </a:spcBef>
            </a:pPr>
            <a:endParaRPr lang="zh-CN" altLang="en-US" sz="1200" b="1" dirty="0">
              <a:latin typeface="宋体" panose="02010600030101010101" pitchFamily="2" charset="-122"/>
            </a:endParaRPr>
          </a:p>
        </p:txBody>
      </p:sp>
      <p:sp>
        <p:nvSpPr>
          <p:cNvPr id="51203" name="日期占位符 5120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>
              <a:spcBef>
                <a:spcPct val="20000"/>
              </a:spcBef>
            </a:pPr>
            <a:endParaRPr lang="zh-CN" altLang="en-US" sz="1200" b="1" dirty="0">
              <a:latin typeface="宋体" panose="02010600030101010101" pitchFamily="2" charset="-122"/>
            </a:endParaRPr>
          </a:p>
        </p:txBody>
      </p:sp>
      <p:sp>
        <p:nvSpPr>
          <p:cNvPr id="51204" name="幻灯片图像占位符 51203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05" name="文本占位符 51204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06" name="页脚占位符 5120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>
              <a:spcBef>
                <a:spcPct val="20000"/>
              </a:spcBef>
            </a:pPr>
            <a:endParaRPr lang="zh-CN" altLang="en-US" sz="1200" b="1" dirty="0">
              <a:latin typeface="宋体" panose="02010600030101010101" pitchFamily="2" charset="-122"/>
            </a:endParaRPr>
          </a:p>
        </p:txBody>
      </p:sp>
      <p:sp>
        <p:nvSpPr>
          <p:cNvPr id="51207" name="灯片编号占位符 5120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20000"/>
              </a:spcBef>
            </a:pPr>
            <a:fld id="{9A0DB2DC-4C9A-4742-B13C-FB6460FD3503}" type="slidenum">
              <a:rPr lang="zh-CN" altLang="en-US" sz="1200" b="1" dirty="0">
                <a:latin typeface="宋体" panose="02010600030101010101" pitchFamily="2" charset="-122"/>
              </a:rPr>
            </a:fld>
            <a:endParaRPr lang="zh-CN" altLang="en-US" sz="1200" b="1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42" name="组合 10241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0243" name="任意多边形 10242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4" name="任意多边形 10243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45" name="标题 10244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6" name="副标题 10245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0247" name="日期占位符 1024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8" name="页脚占位符 1024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9" name="灯片编号占位符 1024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9218" name="组合 9217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任意多边形 9218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任意多边形 9219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21" name="标题 9220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22" name="日期占位符 922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3" name="页脚占位符 922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4" name="灯片编号占位符 922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5" name="文本占位符 922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200" b="1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ln/>
        </p:spPr>
        <p:txBody>
          <a:bodyPr lIns="92075" tIns="46038" rIns="92075" bIns="46038" anchor="ctr"/>
          <a:p>
            <a:r>
              <a:rPr lang="zh-CN" altLang="en-US" b="1" dirty="0"/>
              <a:t>第一章  计算机系统概论</a:t>
            </a:r>
            <a:endParaRPr lang="zh-CN" altLang="en-US" b="1" dirty="0"/>
          </a:p>
        </p:txBody>
      </p:sp>
      <p:sp>
        <p:nvSpPr>
          <p:cNvPr id="49156" name="文本框 49155"/>
          <p:cNvSpPr txBox="1"/>
          <p:nvPr/>
        </p:nvSpPr>
        <p:spPr>
          <a:xfrm>
            <a:off x="1925638" y="2098675"/>
            <a:ext cx="3649662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18" charset="0"/>
              </a:rPr>
              <a:t>1.1 计算机系统简介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9159" name="文本框 49158"/>
          <p:cNvSpPr txBox="1"/>
          <p:nvPr/>
        </p:nvSpPr>
        <p:spPr>
          <a:xfrm>
            <a:off x="1930400" y="4427538"/>
            <a:ext cx="56705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3200" dirty="0">
                <a:latin typeface="Times New Roman" panose="02020603050405020304" pitchFamily="18" charset="0"/>
              </a:rPr>
              <a:t>1.3 计算机硬件的主要技术指标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9160" name="文本框 49159"/>
          <p:cNvSpPr txBox="1"/>
          <p:nvPr/>
        </p:nvSpPr>
        <p:spPr>
          <a:xfrm>
            <a:off x="1930400" y="3262313"/>
            <a:ext cx="4044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18" charset="0"/>
              </a:rPr>
              <a:t>1.2 计算机的基本组成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48" name="矩形 7784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7849" name="文本框 77848"/>
          <p:cNvSpPr txBox="1"/>
          <p:nvPr/>
        </p:nvSpPr>
        <p:spPr>
          <a:xfrm>
            <a:off x="996950" y="349250"/>
            <a:ext cx="53276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冯</a:t>
            </a:r>
            <a:r>
              <a:rPr lang="zh-CN" altLang="en-US" sz="3600" dirty="0">
                <a:latin typeface="Times New Roman" panose="02020603050405020304" pitchFamily="18" charset="0"/>
              </a:rPr>
              <a:t>·</a:t>
            </a:r>
            <a:r>
              <a:rPr lang="zh-CN" altLang="en-US" sz="3600" dirty="0">
                <a:latin typeface="宋体" panose="02010600030101010101" pitchFamily="2" charset="-122"/>
              </a:rPr>
              <a:t>诺依曼计算机硬件框图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grpSp>
        <p:nvGrpSpPr>
          <p:cNvPr id="77850" name="组合 77849"/>
          <p:cNvGrpSpPr/>
          <p:nvPr/>
        </p:nvGrpSpPr>
        <p:grpSpPr>
          <a:xfrm>
            <a:off x="457200" y="1989138"/>
            <a:ext cx="7931150" cy="3671887"/>
            <a:chOff x="288" y="1253"/>
            <a:chExt cx="4917" cy="2211"/>
          </a:xfrm>
        </p:grpSpPr>
        <p:sp>
          <p:nvSpPr>
            <p:cNvPr id="77851" name="矩形 77850"/>
            <p:cNvSpPr/>
            <p:nvPr/>
          </p:nvSpPr>
          <p:spPr>
            <a:xfrm>
              <a:off x="2438" y="1253"/>
              <a:ext cx="794" cy="426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2" name="矩形 77851"/>
            <p:cNvSpPr/>
            <p:nvPr/>
          </p:nvSpPr>
          <p:spPr>
            <a:xfrm>
              <a:off x="2500" y="1314"/>
              <a:ext cx="665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存储器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77853" name="矩形 77852"/>
            <p:cNvSpPr/>
            <p:nvPr/>
          </p:nvSpPr>
          <p:spPr>
            <a:xfrm>
              <a:off x="828" y="2115"/>
              <a:ext cx="953" cy="424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4" name="矩形 77853"/>
            <p:cNvSpPr/>
            <p:nvPr/>
          </p:nvSpPr>
          <p:spPr>
            <a:xfrm>
              <a:off x="869" y="2179"/>
              <a:ext cx="885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输入设备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77855" name="矩形 77854"/>
            <p:cNvSpPr/>
            <p:nvPr/>
          </p:nvSpPr>
          <p:spPr>
            <a:xfrm>
              <a:off x="2425" y="2115"/>
              <a:ext cx="795" cy="424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6" name="矩形 77855"/>
            <p:cNvSpPr/>
            <p:nvPr/>
          </p:nvSpPr>
          <p:spPr>
            <a:xfrm>
              <a:off x="2500" y="2179"/>
              <a:ext cx="665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运算器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77857" name="矩形 77856"/>
            <p:cNvSpPr/>
            <p:nvPr/>
          </p:nvSpPr>
          <p:spPr>
            <a:xfrm>
              <a:off x="2413" y="3038"/>
              <a:ext cx="794" cy="426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8" name="矩形 77857"/>
            <p:cNvSpPr/>
            <p:nvPr/>
          </p:nvSpPr>
          <p:spPr>
            <a:xfrm>
              <a:off x="2466" y="3094"/>
              <a:ext cx="664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控制器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77859" name="矩形 77858"/>
            <p:cNvSpPr/>
            <p:nvPr/>
          </p:nvSpPr>
          <p:spPr>
            <a:xfrm>
              <a:off x="3879" y="2115"/>
              <a:ext cx="953" cy="424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0" name="矩形 77859"/>
            <p:cNvSpPr/>
            <p:nvPr/>
          </p:nvSpPr>
          <p:spPr>
            <a:xfrm>
              <a:off x="3909" y="2179"/>
              <a:ext cx="886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输出设备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77861" name="任意多边形 77860"/>
            <p:cNvSpPr/>
            <p:nvPr/>
          </p:nvSpPr>
          <p:spPr>
            <a:xfrm>
              <a:off x="1296" y="2543"/>
              <a:ext cx="1104" cy="721"/>
            </a:xfrm>
            <a:custGeom>
              <a:avLst/>
              <a:gdLst/>
              <a:ahLst/>
              <a:cxnLst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2" name="任意多边形 77861"/>
            <p:cNvSpPr/>
            <p:nvPr/>
          </p:nvSpPr>
          <p:spPr>
            <a:xfrm>
              <a:off x="2194" y="1439"/>
              <a:ext cx="478" cy="1597"/>
            </a:xfrm>
            <a:custGeom>
              <a:avLst/>
              <a:gdLst/>
              <a:ahLst/>
              <a:cxnLst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3" name="任意多边形 77862"/>
            <p:cNvSpPr/>
            <p:nvPr/>
          </p:nvSpPr>
          <p:spPr>
            <a:xfrm>
              <a:off x="2928" y="2544"/>
              <a:ext cx="1" cy="494"/>
            </a:xfrm>
            <a:custGeom>
              <a:avLst/>
              <a:gdLst/>
              <a:ahLst/>
              <a:cxnLst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4" name="任意多边形 77863"/>
            <p:cNvSpPr/>
            <p:nvPr/>
          </p:nvSpPr>
          <p:spPr>
            <a:xfrm>
              <a:off x="3210" y="2544"/>
              <a:ext cx="1110" cy="816"/>
            </a:xfrm>
            <a:custGeom>
              <a:avLst/>
              <a:gdLst/>
              <a:ahLst/>
              <a:cxnLst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5" name="任意多边形 77864"/>
            <p:cNvSpPr/>
            <p:nvPr/>
          </p:nvSpPr>
          <p:spPr>
            <a:xfrm>
              <a:off x="2682" y="1677"/>
              <a:ext cx="1" cy="435"/>
            </a:xfrm>
            <a:custGeom>
              <a:avLst/>
              <a:gdLst/>
              <a:ahLst/>
              <a:cxnLst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6" name="任意多边形 77865"/>
            <p:cNvSpPr/>
            <p:nvPr/>
          </p:nvSpPr>
          <p:spPr>
            <a:xfrm>
              <a:off x="2923" y="1680"/>
              <a:ext cx="1" cy="429"/>
            </a:xfrm>
            <a:custGeom>
              <a:avLst/>
              <a:gdLst/>
              <a:ahLst/>
              <a:cxnLst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7" name="任意多边形 77866"/>
            <p:cNvSpPr/>
            <p:nvPr/>
          </p:nvSpPr>
          <p:spPr>
            <a:xfrm>
              <a:off x="2921" y="1872"/>
              <a:ext cx="583" cy="1299"/>
            </a:xfrm>
            <a:custGeom>
              <a:avLst/>
              <a:gdLst/>
              <a:ahLst/>
              <a:cxnLst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oval" w="sm" len="sm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8" name="任意多边形 77867"/>
            <p:cNvSpPr/>
            <p:nvPr/>
          </p:nvSpPr>
          <p:spPr>
            <a:xfrm>
              <a:off x="288" y="2303"/>
              <a:ext cx="536" cy="1"/>
            </a:xfrm>
            <a:custGeom>
              <a:avLst/>
              <a:gdLst/>
              <a:ahLst/>
              <a:cxnLst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9" name="任意多边形 77868"/>
            <p:cNvSpPr/>
            <p:nvPr/>
          </p:nvSpPr>
          <p:spPr>
            <a:xfrm>
              <a:off x="1776" y="2304"/>
              <a:ext cx="650" cy="1"/>
            </a:xfrm>
            <a:custGeom>
              <a:avLst/>
              <a:gdLst/>
              <a:ahLst/>
              <a:cxnLst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70" name="任意多边形 77869"/>
            <p:cNvSpPr/>
            <p:nvPr/>
          </p:nvSpPr>
          <p:spPr>
            <a:xfrm>
              <a:off x="3216" y="2304"/>
              <a:ext cx="660" cy="1"/>
            </a:xfrm>
            <a:custGeom>
              <a:avLst/>
              <a:gdLst/>
              <a:ahLst/>
              <a:cxnLst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71" name="任意多边形 77870"/>
            <p:cNvSpPr/>
            <p:nvPr/>
          </p:nvSpPr>
          <p:spPr>
            <a:xfrm>
              <a:off x="4837" y="2304"/>
              <a:ext cx="368" cy="1"/>
            </a:xfrm>
            <a:custGeom>
              <a:avLst/>
              <a:gdLst/>
              <a:ahLst/>
              <a:cxnLst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文本框 102401"/>
          <p:cNvSpPr txBox="1"/>
          <p:nvPr/>
        </p:nvSpPr>
        <p:spPr>
          <a:xfrm>
            <a:off x="487363" y="457200"/>
            <a:ext cx="64468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二、计算机硬件框图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102403" name="矩形 10240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2404" name="文本框 102403"/>
          <p:cNvSpPr txBox="1"/>
          <p:nvPr/>
        </p:nvSpPr>
        <p:spPr>
          <a:xfrm>
            <a:off x="898525" y="1390650"/>
            <a:ext cx="67103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1. 以存储器为中心的计算机硬件框图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102405" name="组合 102404"/>
          <p:cNvGrpSpPr/>
          <p:nvPr/>
        </p:nvGrpSpPr>
        <p:grpSpPr>
          <a:xfrm>
            <a:off x="228600" y="2373313"/>
            <a:ext cx="8626475" cy="4114800"/>
            <a:chOff x="144" y="1495"/>
            <a:chExt cx="5434" cy="2592"/>
          </a:xfrm>
        </p:grpSpPr>
        <p:grpSp>
          <p:nvGrpSpPr>
            <p:cNvPr id="102406" name="组合 102405"/>
            <p:cNvGrpSpPr/>
            <p:nvPr/>
          </p:nvGrpSpPr>
          <p:grpSpPr>
            <a:xfrm>
              <a:off x="144" y="1495"/>
              <a:ext cx="5434" cy="2592"/>
              <a:chOff x="144" y="1495"/>
              <a:chExt cx="5434" cy="2592"/>
            </a:xfrm>
          </p:grpSpPr>
          <p:sp>
            <p:nvSpPr>
              <p:cNvPr id="102407" name="矩形 102406"/>
              <p:cNvSpPr/>
              <p:nvPr/>
            </p:nvSpPr>
            <p:spPr>
              <a:xfrm>
                <a:off x="2205" y="3979"/>
                <a:ext cx="207" cy="1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08" name="文本框 102407"/>
              <p:cNvSpPr txBox="1"/>
              <p:nvPr/>
            </p:nvSpPr>
            <p:spPr>
              <a:xfrm>
                <a:off x="144" y="2649"/>
                <a:ext cx="56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zh-CN" altLang="en-US" sz="2800" dirty="0">
                    <a:latin typeface="宋体" panose="02010600030101010101" pitchFamily="2" charset="-122"/>
                  </a:rPr>
                  <a:t>程序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409" name="矩形 102408"/>
              <p:cNvSpPr/>
              <p:nvPr/>
            </p:nvSpPr>
            <p:spPr>
              <a:xfrm>
                <a:off x="4721" y="2748"/>
                <a:ext cx="857" cy="5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10" name="矩形 102409"/>
              <p:cNvSpPr/>
              <p:nvPr/>
            </p:nvSpPr>
            <p:spPr>
              <a:xfrm>
                <a:off x="2448" y="2407"/>
                <a:ext cx="864" cy="377"/>
              </a:xfrm>
              <a:prstGeom prst="rect">
                <a:avLst/>
              </a:prstGeom>
              <a:noFill/>
              <a:ln w="254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zh-CN" altLang="en-US" sz="2800" dirty="0">
                    <a:latin typeface="宋体" panose="02010600030101010101" pitchFamily="2" charset="-122"/>
                  </a:rPr>
                  <a:t>存储器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411" name="矩形 102410"/>
              <p:cNvSpPr/>
              <p:nvPr/>
            </p:nvSpPr>
            <p:spPr>
              <a:xfrm>
                <a:off x="3936" y="2400"/>
                <a:ext cx="1056" cy="384"/>
              </a:xfrm>
              <a:prstGeom prst="rect">
                <a:avLst/>
              </a:prstGeom>
              <a:noFill/>
              <a:ln w="254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zh-CN" altLang="en-US" sz="2800" dirty="0">
                    <a:latin typeface="宋体" panose="02010600030101010101" pitchFamily="2" charset="-122"/>
                  </a:rPr>
                  <a:t>输出设备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412" name="矩形 102411"/>
              <p:cNvSpPr/>
              <p:nvPr/>
            </p:nvSpPr>
            <p:spPr>
              <a:xfrm>
                <a:off x="768" y="2400"/>
                <a:ext cx="1056" cy="384"/>
              </a:xfrm>
              <a:prstGeom prst="rect">
                <a:avLst/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zh-CN" altLang="en-US" sz="2800" dirty="0">
                    <a:latin typeface="宋体" panose="02010600030101010101" pitchFamily="2" charset="-122"/>
                  </a:rPr>
                  <a:t>输入设备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413" name="矩形 102412"/>
              <p:cNvSpPr/>
              <p:nvPr/>
            </p:nvSpPr>
            <p:spPr>
              <a:xfrm>
                <a:off x="2448" y="3312"/>
                <a:ext cx="864" cy="377"/>
              </a:xfrm>
              <a:prstGeom prst="rect">
                <a:avLst/>
              </a:prstGeom>
              <a:noFill/>
              <a:ln w="254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zh-CN" altLang="en-US" sz="2800" dirty="0">
                    <a:latin typeface="宋体" panose="02010600030101010101" pitchFamily="2" charset="-122"/>
                  </a:rPr>
                  <a:t>运算器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414" name="矩形 102413"/>
              <p:cNvSpPr/>
              <p:nvPr/>
            </p:nvSpPr>
            <p:spPr>
              <a:xfrm>
                <a:off x="2448" y="1495"/>
                <a:ext cx="864" cy="377"/>
              </a:xfrm>
              <a:prstGeom prst="rect">
                <a:avLst/>
              </a:prstGeom>
              <a:noFill/>
              <a:ln w="254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zh-CN" altLang="en-US" sz="2800" dirty="0">
                    <a:latin typeface="宋体" panose="02010600030101010101" pitchFamily="2" charset="-122"/>
                  </a:rPr>
                  <a:t>控制器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415" name="右箭头 102414"/>
              <p:cNvSpPr/>
              <p:nvPr/>
            </p:nvSpPr>
            <p:spPr>
              <a:xfrm>
                <a:off x="185" y="2491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16" name="右箭头 102415"/>
              <p:cNvSpPr/>
              <p:nvPr/>
            </p:nvSpPr>
            <p:spPr>
              <a:xfrm>
                <a:off x="1824" y="2496"/>
                <a:ext cx="613" cy="192"/>
              </a:xfrm>
              <a:prstGeom prst="rightArrow">
                <a:avLst>
                  <a:gd name="adj1" fmla="val 50000"/>
                  <a:gd name="adj2" fmla="val 79817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17" name="右箭头 102416"/>
              <p:cNvSpPr/>
              <p:nvPr/>
            </p:nvSpPr>
            <p:spPr>
              <a:xfrm>
                <a:off x="3312" y="2496"/>
                <a:ext cx="615" cy="192"/>
              </a:xfrm>
              <a:prstGeom prst="rightArrow">
                <a:avLst>
                  <a:gd name="adj1" fmla="val 50000"/>
                  <a:gd name="adj2" fmla="val 80078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18" name="右箭头 102417"/>
              <p:cNvSpPr/>
              <p:nvPr/>
            </p:nvSpPr>
            <p:spPr>
              <a:xfrm>
                <a:off x="4992" y="2496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19" name="任意多边形 102418"/>
              <p:cNvSpPr/>
              <p:nvPr/>
            </p:nvSpPr>
            <p:spPr>
              <a:xfrm>
                <a:off x="2016" y="1776"/>
                <a:ext cx="435" cy="768"/>
              </a:xfrm>
              <a:custGeom>
                <a:avLst/>
                <a:gdLst/>
                <a:ahLst/>
                <a:cxnLst/>
                <a:pathLst>
                  <a:path w="435" h="742">
                    <a:moveTo>
                      <a:pt x="0" y="742"/>
                    </a:moveTo>
                    <a:lnTo>
                      <a:pt x="0" y="1"/>
                    </a:lnTo>
                    <a:lnTo>
                      <a:pt x="435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20" name="直接连接符 102419"/>
              <p:cNvSpPr/>
              <p:nvPr/>
            </p:nvSpPr>
            <p:spPr>
              <a:xfrm flipV="1">
                <a:off x="2640" y="1872"/>
                <a:ext cx="0" cy="528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dash"/>
                <a:headEnd type="none" w="med" len="med"/>
                <a:tailEnd type="stealth" w="med" len="med"/>
              </a:ln>
            </p:spPr>
          </p:sp>
          <p:sp>
            <p:nvSpPr>
              <p:cNvPr id="102421" name="直接连接符 102420"/>
              <p:cNvSpPr/>
              <p:nvPr/>
            </p:nvSpPr>
            <p:spPr>
              <a:xfrm rot="10800000" flipV="1">
                <a:off x="3072" y="1872"/>
                <a:ext cx="0" cy="528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02422" name="上箭头 102421"/>
              <p:cNvSpPr/>
              <p:nvPr/>
            </p:nvSpPr>
            <p:spPr>
              <a:xfrm>
                <a:off x="2784" y="1872"/>
                <a:ext cx="144" cy="528"/>
              </a:xfrm>
              <a:prstGeom prst="upArrow">
                <a:avLst>
                  <a:gd name="adj1" fmla="val 50000"/>
                  <a:gd name="adj2" fmla="val 91666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23" name="任意多边形 102422"/>
              <p:cNvSpPr/>
              <p:nvPr/>
            </p:nvSpPr>
            <p:spPr>
              <a:xfrm>
                <a:off x="2016" y="2640"/>
                <a:ext cx="432" cy="864"/>
              </a:xfrm>
              <a:custGeom>
                <a:avLst/>
                <a:gdLst/>
                <a:ahLst/>
                <a:cxnLst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solid"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24" name="上箭头 102423"/>
              <p:cNvSpPr/>
              <p:nvPr/>
            </p:nvSpPr>
            <p:spPr>
              <a:xfrm>
                <a:off x="2976" y="2784"/>
                <a:ext cx="144" cy="528"/>
              </a:xfrm>
              <a:prstGeom prst="upArrow">
                <a:avLst>
                  <a:gd name="adj1" fmla="val 50000"/>
                  <a:gd name="adj2" fmla="val 91666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25" name="上箭头 102424"/>
              <p:cNvSpPr/>
              <p:nvPr/>
            </p:nvSpPr>
            <p:spPr>
              <a:xfrm rot="10800000">
                <a:off x="2592" y="2784"/>
                <a:ext cx="144" cy="521"/>
              </a:xfrm>
              <a:prstGeom prst="upArrow">
                <a:avLst>
                  <a:gd name="adj1" fmla="val 50000"/>
                  <a:gd name="adj2" fmla="val 90451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26" name="任意多边形 102425"/>
              <p:cNvSpPr/>
              <p:nvPr/>
            </p:nvSpPr>
            <p:spPr>
              <a:xfrm>
                <a:off x="3312" y="2640"/>
                <a:ext cx="288" cy="864"/>
              </a:xfrm>
              <a:custGeom>
                <a:avLst/>
                <a:gdLst/>
                <a:ahLst/>
                <a:cxnLst/>
                <a:pathLst>
                  <a:path w="288" h="864">
                    <a:moveTo>
                      <a:pt x="0" y="864"/>
                    </a:moveTo>
                    <a:lnTo>
                      <a:pt x="288" y="864"/>
                    </a:lnTo>
                    <a:lnTo>
                      <a:pt x="288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27" name="任意多边形 102426"/>
              <p:cNvSpPr/>
              <p:nvPr/>
            </p:nvSpPr>
            <p:spPr>
              <a:xfrm>
                <a:off x="3312" y="1776"/>
                <a:ext cx="288" cy="768"/>
              </a:xfrm>
              <a:custGeom>
                <a:avLst/>
                <a:gdLst/>
                <a:ahLst/>
                <a:cxnLst/>
                <a:pathLst>
                  <a:path w="288" h="720">
                    <a:moveTo>
                      <a:pt x="288" y="720"/>
                    </a:moveTo>
                    <a:lnTo>
                      <a:pt x="28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dash"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28" name="任意多边形 102427"/>
              <p:cNvSpPr/>
              <p:nvPr/>
            </p:nvSpPr>
            <p:spPr>
              <a:xfrm>
                <a:off x="1488" y="1680"/>
                <a:ext cx="960" cy="720"/>
              </a:xfrm>
              <a:custGeom>
                <a:avLst/>
                <a:gdLst/>
                <a:ahLst/>
                <a:cxnLst/>
                <a:pathLst>
                  <a:path w="960" h="672">
                    <a:moveTo>
                      <a:pt x="0" y="672"/>
                    </a:moveTo>
                    <a:lnTo>
                      <a:pt x="0" y="0"/>
                    </a:lnTo>
                    <a:lnTo>
                      <a:pt x="96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dash"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29" name="任意多边形 102428"/>
              <p:cNvSpPr/>
              <p:nvPr/>
            </p:nvSpPr>
            <p:spPr>
              <a:xfrm>
                <a:off x="1104" y="1584"/>
                <a:ext cx="1344" cy="816"/>
              </a:xfrm>
              <a:custGeom>
                <a:avLst/>
                <a:gdLst/>
                <a:ahLst/>
                <a:cxnLst/>
                <a:pathLst>
                  <a:path w="1344" h="864">
                    <a:moveTo>
                      <a:pt x="1344" y="0"/>
                    </a:moveTo>
                    <a:lnTo>
                      <a:pt x="0" y="0"/>
                    </a:lnTo>
                    <a:lnTo>
                      <a:pt x="0" y="864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solid"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30" name="任意多边形 102429"/>
              <p:cNvSpPr/>
              <p:nvPr/>
            </p:nvSpPr>
            <p:spPr>
              <a:xfrm>
                <a:off x="3312" y="1680"/>
                <a:ext cx="912" cy="720"/>
              </a:xfrm>
              <a:custGeom>
                <a:avLst/>
                <a:gdLst/>
                <a:ahLst/>
                <a:cxnLst/>
                <a:pathLst>
                  <a:path w="960" h="720">
                    <a:moveTo>
                      <a:pt x="960" y="720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dash"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31" name="任意多边形 102430"/>
              <p:cNvSpPr/>
              <p:nvPr/>
            </p:nvSpPr>
            <p:spPr>
              <a:xfrm>
                <a:off x="3312" y="1584"/>
                <a:ext cx="1296" cy="816"/>
              </a:xfrm>
              <a:custGeom>
                <a:avLst/>
                <a:gdLst/>
                <a:ahLst/>
                <a:cxnLst/>
                <a:pathLst>
                  <a:path w="1296" h="816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816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solid"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432" name="文本框 102431"/>
              <p:cNvSpPr txBox="1"/>
              <p:nvPr/>
            </p:nvSpPr>
            <p:spPr>
              <a:xfrm>
                <a:off x="144" y="2172"/>
                <a:ext cx="5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宋体" panose="02010600030101010101" pitchFamily="2" charset="-122"/>
                  </a:rPr>
                  <a:t>数据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433" name="文本框 102432"/>
              <p:cNvSpPr txBox="1"/>
              <p:nvPr/>
            </p:nvSpPr>
            <p:spPr>
              <a:xfrm>
                <a:off x="4944" y="2649"/>
                <a:ext cx="5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宋体" panose="02010600030101010101" pitchFamily="2" charset="-122"/>
                  </a:rPr>
                  <a:t>结果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434" name="文本框 102433"/>
              <p:cNvSpPr txBox="1"/>
              <p:nvPr/>
            </p:nvSpPr>
            <p:spPr>
              <a:xfrm>
                <a:off x="4944" y="2172"/>
                <a:ext cx="5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宋体" panose="02010600030101010101" pitchFamily="2" charset="-122"/>
                  </a:rPr>
                  <a:t>计算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02435" name="任意多边形 102434"/>
            <p:cNvSpPr/>
            <p:nvPr/>
          </p:nvSpPr>
          <p:spPr>
            <a:xfrm>
              <a:off x="183" y="2547"/>
              <a:ext cx="1" cy="78"/>
            </a:xfrm>
            <a:custGeom>
              <a:avLst/>
              <a:gdLst/>
              <a:ahLst/>
              <a:cxnLst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 cap="flat" cmpd="sng">
              <a:solidFill>
                <a:srgbClr val="0033D8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3" name="文本框 24582"/>
          <p:cNvSpPr txBox="1"/>
          <p:nvPr/>
        </p:nvSpPr>
        <p:spPr>
          <a:xfrm>
            <a:off x="2909888" y="914400"/>
            <a:ext cx="727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宋体" panose="02010600030101010101" pitchFamily="2" charset="-122"/>
              </a:rPr>
              <a:t>ALU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4582" name="文本框 24581"/>
          <p:cNvSpPr txBox="1"/>
          <p:nvPr/>
        </p:nvSpPr>
        <p:spPr>
          <a:xfrm>
            <a:off x="3232150" y="1981200"/>
            <a:ext cx="898525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主存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辅存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4586" name="左大括号 24585"/>
          <p:cNvSpPr/>
          <p:nvPr/>
        </p:nvSpPr>
        <p:spPr>
          <a:xfrm>
            <a:off x="2987675" y="2149475"/>
            <a:ext cx="152400" cy="765175"/>
          </a:xfrm>
          <a:prstGeom prst="leftBrace">
            <a:avLst>
              <a:gd name="adj1" fmla="val 4184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87" name="右大括号 24586"/>
          <p:cNvSpPr/>
          <p:nvPr/>
        </p:nvSpPr>
        <p:spPr>
          <a:xfrm>
            <a:off x="3733800" y="1143000"/>
            <a:ext cx="152400" cy="762000"/>
          </a:xfrm>
          <a:prstGeom prst="rightBrace">
            <a:avLst>
              <a:gd name="adj1" fmla="val 41666"/>
              <a:gd name="adj2" fmla="val 47454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88" name="文本框 24587"/>
          <p:cNvSpPr txBox="1"/>
          <p:nvPr/>
        </p:nvSpPr>
        <p:spPr>
          <a:xfrm>
            <a:off x="3975100" y="1219200"/>
            <a:ext cx="727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800">
                <a:solidFill>
                  <a:schemeClr val="folHlink"/>
                </a:solidFill>
                <a:latin typeface="宋体" panose="02010600030101010101" pitchFamily="2" charset="-122"/>
              </a:rPr>
              <a:t>CPU</a:t>
            </a:r>
            <a:endParaRPr lang="en-US" altLang="zh-CN" sz="280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24589" name="右大括号 24588"/>
          <p:cNvSpPr/>
          <p:nvPr/>
        </p:nvSpPr>
        <p:spPr>
          <a:xfrm>
            <a:off x="4953000" y="1447800"/>
            <a:ext cx="152400" cy="990600"/>
          </a:xfrm>
          <a:prstGeom prst="rightBrace">
            <a:avLst>
              <a:gd name="adj1" fmla="val 5416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90" name="文本框 24589"/>
          <p:cNvSpPr txBox="1"/>
          <p:nvPr/>
        </p:nvSpPr>
        <p:spPr>
          <a:xfrm>
            <a:off x="5181600" y="16922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宋体" panose="02010600030101010101" pitchFamily="2" charset="-122"/>
              </a:rPr>
              <a:t>主机</a:t>
            </a:r>
            <a:endParaRPr lang="zh-CN" altLang="en-US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24592" name="文本框 24591"/>
          <p:cNvSpPr txBox="1"/>
          <p:nvPr/>
        </p:nvSpPr>
        <p:spPr>
          <a:xfrm>
            <a:off x="5181600" y="3100388"/>
            <a:ext cx="7270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solidFill>
                  <a:schemeClr val="folHlink"/>
                </a:solidFill>
                <a:latin typeface="宋体" panose="02010600030101010101" pitchFamily="2" charset="-122"/>
              </a:rPr>
              <a:t>I/O</a:t>
            </a:r>
            <a:endParaRPr lang="en-US" altLang="zh-CN" sz="280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24594" name="右大括号 24593"/>
          <p:cNvSpPr/>
          <p:nvPr/>
        </p:nvSpPr>
        <p:spPr>
          <a:xfrm>
            <a:off x="6324600" y="1981200"/>
            <a:ext cx="152400" cy="1447800"/>
          </a:xfrm>
          <a:prstGeom prst="rightBrace">
            <a:avLst>
              <a:gd name="adj1" fmla="val 7916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95" name="文本框 24594"/>
          <p:cNvSpPr txBox="1"/>
          <p:nvPr/>
        </p:nvSpPr>
        <p:spPr>
          <a:xfrm>
            <a:off x="6557963" y="2362200"/>
            <a:ext cx="8858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solidFill>
                  <a:schemeClr val="folHlink"/>
                </a:solidFill>
                <a:latin typeface="宋体" panose="02010600030101010101" pitchFamily="2" charset="-122"/>
              </a:rPr>
              <a:t>硬件</a:t>
            </a:r>
            <a:endParaRPr lang="zh-CN" altLang="en-US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24644" name="文本框 24643"/>
          <p:cNvSpPr txBox="1"/>
          <p:nvPr/>
        </p:nvSpPr>
        <p:spPr>
          <a:xfrm>
            <a:off x="3003550" y="1538288"/>
            <a:ext cx="5461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宋体" panose="02010600030101010101" pitchFamily="2" charset="-122"/>
              </a:rPr>
              <a:t>CU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4651" name="文本框 24650"/>
          <p:cNvSpPr txBox="1"/>
          <p:nvPr/>
        </p:nvSpPr>
        <p:spPr>
          <a:xfrm>
            <a:off x="606425" y="301625"/>
            <a:ext cx="57943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宋体" panose="02010600030101010101" pitchFamily="2" charset="-122"/>
              </a:rPr>
              <a:t>.现代计算机硬件框图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grpSp>
        <p:nvGrpSpPr>
          <p:cNvPr id="24681" name="组合 24680"/>
          <p:cNvGrpSpPr/>
          <p:nvPr/>
        </p:nvGrpSpPr>
        <p:grpSpPr>
          <a:xfrm>
            <a:off x="1323975" y="914400"/>
            <a:ext cx="2867025" cy="3140075"/>
            <a:chOff x="834" y="576"/>
            <a:chExt cx="1806" cy="1978"/>
          </a:xfrm>
        </p:grpSpPr>
        <p:sp>
          <p:nvSpPr>
            <p:cNvPr id="24580" name="文本框 24579"/>
            <p:cNvSpPr txBox="1"/>
            <p:nvPr/>
          </p:nvSpPr>
          <p:spPr>
            <a:xfrm>
              <a:off x="834" y="1392"/>
              <a:ext cx="113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000" dirty="0">
                  <a:latin typeface="宋体" panose="02010600030101010101" pitchFamily="2" charset="-122"/>
                </a:rPr>
                <a:t>存储器</a:t>
              </a:r>
              <a:endParaRPr lang="zh-CN" altLang="en-US" sz="3000" dirty="0">
                <a:latin typeface="宋体" panose="02010600030101010101" pitchFamily="2" charset="-122"/>
              </a:endParaRPr>
            </a:p>
          </p:txBody>
        </p:sp>
        <p:sp>
          <p:nvSpPr>
            <p:cNvPr id="24581" name="文本框 24580"/>
            <p:cNvSpPr txBox="1"/>
            <p:nvPr/>
          </p:nvSpPr>
          <p:spPr>
            <a:xfrm>
              <a:off x="834" y="1824"/>
              <a:ext cx="175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000" dirty="0">
                  <a:latin typeface="宋体" panose="02010600030101010101" pitchFamily="2" charset="-122"/>
                </a:rPr>
                <a:t>输入设备</a:t>
              </a:r>
              <a:endParaRPr lang="zh-CN" altLang="en-US" sz="3000" dirty="0">
                <a:latin typeface="宋体" panose="02010600030101010101" pitchFamily="2" charset="-122"/>
              </a:endParaRPr>
            </a:p>
          </p:txBody>
        </p:sp>
        <p:sp>
          <p:nvSpPr>
            <p:cNvPr id="24584" name="文本框 24583"/>
            <p:cNvSpPr txBox="1"/>
            <p:nvPr/>
          </p:nvSpPr>
          <p:spPr>
            <a:xfrm>
              <a:off x="834" y="576"/>
              <a:ext cx="133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000" dirty="0">
                  <a:latin typeface="宋体" panose="02010600030101010101" pitchFamily="2" charset="-122"/>
                </a:rPr>
                <a:t>运算器</a:t>
              </a:r>
              <a:endParaRPr lang="zh-CN" altLang="en-US" sz="3000" dirty="0">
                <a:latin typeface="宋体" panose="02010600030101010101" pitchFamily="2" charset="-122"/>
              </a:endParaRPr>
            </a:p>
          </p:txBody>
        </p:sp>
        <p:sp>
          <p:nvSpPr>
            <p:cNvPr id="24652" name="文本框 24651"/>
            <p:cNvSpPr txBox="1"/>
            <p:nvPr/>
          </p:nvSpPr>
          <p:spPr>
            <a:xfrm>
              <a:off x="834" y="2208"/>
              <a:ext cx="180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000" dirty="0">
                  <a:latin typeface="宋体" panose="02010600030101010101" pitchFamily="2" charset="-122"/>
                </a:rPr>
                <a:t>输出设备</a:t>
              </a:r>
              <a:endParaRPr lang="zh-CN" altLang="en-US" sz="3000" dirty="0">
                <a:latin typeface="宋体" panose="02010600030101010101" pitchFamily="2" charset="-122"/>
              </a:endParaRPr>
            </a:p>
          </p:txBody>
        </p:sp>
        <p:sp>
          <p:nvSpPr>
            <p:cNvPr id="24653" name="文本框 24652"/>
            <p:cNvSpPr txBox="1"/>
            <p:nvPr/>
          </p:nvSpPr>
          <p:spPr>
            <a:xfrm>
              <a:off x="834" y="960"/>
              <a:ext cx="118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000" dirty="0">
                  <a:latin typeface="宋体" panose="02010600030101010101" pitchFamily="2" charset="-122"/>
                </a:rPr>
                <a:t>控制器</a:t>
              </a:r>
              <a:endParaRPr lang="zh-CN" altLang="en-US" sz="30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24668" name="矩形 2466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4680" name="组合 24679"/>
          <p:cNvGrpSpPr/>
          <p:nvPr/>
        </p:nvGrpSpPr>
        <p:grpSpPr>
          <a:xfrm>
            <a:off x="1400175" y="4200525"/>
            <a:ext cx="6448425" cy="2428875"/>
            <a:chOff x="882" y="2646"/>
            <a:chExt cx="4062" cy="1530"/>
          </a:xfrm>
        </p:grpSpPr>
        <p:sp>
          <p:nvSpPr>
            <p:cNvPr id="24599" name="矩形 24598"/>
            <p:cNvSpPr/>
            <p:nvPr/>
          </p:nvSpPr>
          <p:spPr>
            <a:xfrm>
              <a:off x="2201" y="2838"/>
              <a:ext cx="1436" cy="1247"/>
            </a:xfrm>
            <a:prstGeom prst="rect">
              <a:avLst/>
            </a:prstGeom>
            <a:noFill/>
            <a:ln w="27051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8" name="矩形 24607"/>
            <p:cNvSpPr/>
            <p:nvPr/>
          </p:nvSpPr>
          <p:spPr>
            <a:xfrm>
              <a:off x="2389" y="3078"/>
              <a:ext cx="1133" cy="384"/>
            </a:xfrm>
            <a:prstGeom prst="rect">
              <a:avLst/>
            </a:prstGeom>
            <a:noFill/>
            <a:ln w="26988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3200">
                  <a:latin typeface="宋体" panose="02010600030101010101" pitchFamily="2" charset="-122"/>
                </a:rPr>
                <a:t>ALU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  <p:sp>
          <p:nvSpPr>
            <p:cNvPr id="24630" name="矩形 24629"/>
            <p:cNvSpPr/>
            <p:nvPr/>
          </p:nvSpPr>
          <p:spPr>
            <a:xfrm>
              <a:off x="2710" y="2848"/>
              <a:ext cx="3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24631" name="矩形 24630"/>
            <p:cNvSpPr/>
            <p:nvPr/>
          </p:nvSpPr>
          <p:spPr>
            <a:xfrm>
              <a:off x="882" y="2646"/>
              <a:ext cx="2906" cy="1530"/>
            </a:xfrm>
            <a:prstGeom prst="rect">
              <a:avLst/>
            </a:prstGeom>
            <a:noFill/>
            <a:ln w="27051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3" name="矩形 24632"/>
            <p:cNvSpPr/>
            <p:nvPr/>
          </p:nvSpPr>
          <p:spPr>
            <a:xfrm>
              <a:off x="1720" y="2694"/>
              <a:ext cx="38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400" dirty="0">
                  <a:latin typeface="宋体" panose="02010600030101010101" pitchFamily="2" charset="-122"/>
                </a:rPr>
                <a:t>主机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24614" name="矩形 24613"/>
            <p:cNvSpPr/>
            <p:nvPr/>
          </p:nvSpPr>
          <p:spPr>
            <a:xfrm>
              <a:off x="4305" y="2646"/>
              <a:ext cx="639" cy="1530"/>
            </a:xfrm>
            <a:prstGeom prst="rect">
              <a:avLst/>
            </a:prstGeom>
            <a:noFill/>
            <a:ln w="27051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8" name="文本框 24637"/>
            <p:cNvSpPr txBox="1"/>
            <p:nvPr/>
          </p:nvSpPr>
          <p:spPr>
            <a:xfrm>
              <a:off x="4290" y="3174"/>
              <a:ext cx="624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600">
                  <a:latin typeface="宋体" panose="02010600030101010101" pitchFamily="2" charset="-122"/>
                </a:rPr>
                <a:t>I/O</a:t>
              </a:r>
              <a:endParaRPr lang="en-US" altLang="zh-CN" sz="3600">
                <a:latin typeface="宋体" panose="02010600030101010101" pitchFamily="2" charset="-122"/>
              </a:endParaRPr>
            </a:p>
          </p:txBody>
        </p:sp>
        <p:sp>
          <p:nvSpPr>
            <p:cNvPr id="24654" name="矩形 24653"/>
            <p:cNvSpPr/>
            <p:nvPr/>
          </p:nvSpPr>
          <p:spPr>
            <a:xfrm>
              <a:off x="2389" y="3606"/>
              <a:ext cx="1133" cy="384"/>
            </a:xfrm>
            <a:prstGeom prst="rect">
              <a:avLst/>
            </a:prstGeom>
            <a:noFill/>
            <a:ln w="26988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3200">
                  <a:latin typeface="宋体" panose="02010600030101010101" pitchFamily="2" charset="-122"/>
                </a:rPr>
                <a:t>CU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  <p:sp>
          <p:nvSpPr>
            <p:cNvPr id="24656" name="任意多边形 24655"/>
            <p:cNvSpPr/>
            <p:nvPr/>
          </p:nvSpPr>
          <p:spPr>
            <a:xfrm>
              <a:off x="2944" y="3460"/>
              <a:ext cx="1" cy="146"/>
            </a:xfrm>
            <a:custGeom>
              <a:avLst/>
              <a:gdLst/>
              <a:ahLst/>
              <a:cxnLst/>
              <a:pathLst>
                <a:path w="1" h="146">
                  <a:moveTo>
                    <a:pt x="0" y="14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0" name="矩形 24599"/>
            <p:cNvSpPr/>
            <p:nvPr/>
          </p:nvSpPr>
          <p:spPr>
            <a:xfrm>
              <a:off x="1026" y="2838"/>
              <a:ext cx="640" cy="1247"/>
            </a:xfrm>
            <a:prstGeom prst="rect">
              <a:avLst/>
            </a:prstGeom>
            <a:noFill/>
            <a:ln w="27051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24657" name="文本框 24656"/>
            <p:cNvSpPr txBox="1"/>
            <p:nvPr/>
          </p:nvSpPr>
          <p:spPr>
            <a:xfrm>
              <a:off x="1138" y="3015"/>
              <a:ext cx="405" cy="8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600" dirty="0">
                  <a:latin typeface="宋体" panose="02010600030101010101" pitchFamily="2" charset="-122"/>
                </a:rPr>
                <a:t>主</a:t>
              </a:r>
              <a:endParaRPr lang="zh-CN" altLang="en-US" sz="3600" dirty="0"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3600" dirty="0">
                  <a:latin typeface="宋体" panose="02010600030101010101" pitchFamily="2" charset="-122"/>
                </a:rPr>
                <a:t>存</a:t>
              </a:r>
              <a:endParaRPr lang="zh-CN" altLang="en-US" sz="3600" dirty="0">
                <a:latin typeface="宋体" panose="02010600030101010101" pitchFamily="2" charset="-122"/>
              </a:endParaRPr>
            </a:p>
          </p:txBody>
        </p:sp>
        <p:sp>
          <p:nvSpPr>
            <p:cNvPr id="24664" name="任意多边形 24663"/>
            <p:cNvSpPr/>
            <p:nvPr/>
          </p:nvSpPr>
          <p:spPr>
            <a:xfrm>
              <a:off x="3790" y="3889"/>
              <a:ext cx="514" cy="1"/>
            </a:xfrm>
            <a:custGeom>
              <a:avLst/>
              <a:gdLst/>
              <a:ahLst/>
              <a:cxnLst/>
              <a:pathLst>
                <a:path w="514" h="1">
                  <a:moveTo>
                    <a:pt x="0" y="0"/>
                  </a:moveTo>
                  <a:lnTo>
                    <a:pt x="514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74" name="任意多边形 24673"/>
            <p:cNvSpPr/>
            <p:nvPr/>
          </p:nvSpPr>
          <p:spPr>
            <a:xfrm>
              <a:off x="1669" y="3803"/>
              <a:ext cx="527" cy="1"/>
            </a:xfrm>
            <a:custGeom>
              <a:avLst/>
              <a:gdLst/>
              <a:ahLst/>
              <a:cxnLst/>
              <a:pathLst>
                <a:path w="527" h="1">
                  <a:moveTo>
                    <a:pt x="527" y="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75" name="左右箭头 24674"/>
            <p:cNvSpPr/>
            <p:nvPr/>
          </p:nvSpPr>
          <p:spPr>
            <a:xfrm>
              <a:off x="1686" y="3222"/>
              <a:ext cx="492" cy="144"/>
            </a:xfrm>
            <a:prstGeom prst="leftRightArrow">
              <a:avLst>
                <a:gd name="adj1" fmla="val 50000"/>
                <a:gd name="adj2" fmla="val 68333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76" name="左右箭头 24675"/>
            <p:cNvSpPr/>
            <p:nvPr/>
          </p:nvSpPr>
          <p:spPr>
            <a:xfrm>
              <a:off x="3810" y="3222"/>
              <a:ext cx="480" cy="144"/>
            </a:xfrm>
            <a:prstGeom prst="leftRightArrow">
              <a:avLst>
                <a:gd name="adj1" fmla="val 50000"/>
                <a:gd name="adj2" fmla="val 66666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682" name="右大括号 24681"/>
          <p:cNvSpPr/>
          <p:nvPr/>
        </p:nvSpPr>
        <p:spPr>
          <a:xfrm>
            <a:off x="4953000" y="2971800"/>
            <a:ext cx="152400" cy="990600"/>
          </a:xfrm>
          <a:prstGeom prst="rightBrace">
            <a:avLst>
              <a:gd name="adj1" fmla="val 5416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2" grpId="0"/>
      <p:bldP spid="24588" grpId="0"/>
      <p:bldP spid="24590" grpId="0"/>
      <p:bldP spid="24592" grpId="0"/>
      <p:bldP spid="24595" grpId="0"/>
      <p:bldP spid="246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4" name="文本框 35843"/>
          <p:cNvSpPr txBox="1"/>
          <p:nvPr/>
        </p:nvSpPr>
        <p:spPr>
          <a:xfrm>
            <a:off x="1003300" y="1190625"/>
            <a:ext cx="47879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</a:rPr>
              <a:t>.上机前的准备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35845" name="文本框 35844"/>
          <p:cNvSpPr txBox="1"/>
          <p:nvPr/>
        </p:nvSpPr>
        <p:spPr>
          <a:xfrm>
            <a:off x="1552575" y="1866900"/>
            <a:ext cx="31718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 建立数学模型    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35938" name="组合 35937"/>
          <p:cNvGrpSpPr/>
          <p:nvPr/>
        </p:nvGrpSpPr>
        <p:grpSpPr>
          <a:xfrm>
            <a:off x="1981200" y="3105150"/>
            <a:ext cx="5383213" cy="838200"/>
            <a:chOff x="1265" y="1956"/>
            <a:chExt cx="3391" cy="528"/>
          </a:xfrm>
        </p:grpSpPr>
        <p:sp>
          <p:nvSpPr>
            <p:cNvPr id="35848" name="直接连接符 35847"/>
            <p:cNvSpPr/>
            <p:nvPr/>
          </p:nvSpPr>
          <p:spPr>
            <a:xfrm>
              <a:off x="2287" y="2208"/>
              <a:ext cx="222" cy="1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49" name="直接连接符 35848"/>
            <p:cNvSpPr/>
            <p:nvPr/>
          </p:nvSpPr>
          <p:spPr>
            <a:xfrm>
              <a:off x="2815" y="2207"/>
              <a:ext cx="225" cy="1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0" name="直接连接符 35849"/>
            <p:cNvSpPr/>
            <p:nvPr/>
          </p:nvSpPr>
          <p:spPr>
            <a:xfrm>
              <a:off x="3343" y="2207"/>
              <a:ext cx="232" cy="1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1" name="直接连接符 35850"/>
            <p:cNvSpPr/>
            <p:nvPr/>
          </p:nvSpPr>
          <p:spPr>
            <a:xfrm>
              <a:off x="3858" y="2207"/>
              <a:ext cx="228" cy="1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3" name="矩形 35852"/>
            <p:cNvSpPr/>
            <p:nvPr/>
          </p:nvSpPr>
          <p:spPr>
            <a:xfrm>
              <a:off x="4187" y="2064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Symbol" panose="05050102010706020507" pitchFamily="18" charset="2"/>
                </a:rPr>
                <a:t>-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54" name="矩形 35853"/>
            <p:cNvSpPr/>
            <p:nvPr/>
          </p:nvSpPr>
          <p:spPr>
            <a:xfrm>
              <a:off x="3671" y="2064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Symbol" panose="05050102010706020507" pitchFamily="18" charset="2"/>
                </a:rPr>
                <a:t>+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55" name="矩形 35854"/>
            <p:cNvSpPr/>
            <p:nvPr/>
          </p:nvSpPr>
          <p:spPr>
            <a:xfrm>
              <a:off x="3131" y="2064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Symbol" panose="05050102010706020507" pitchFamily="18" charset="2"/>
                </a:rPr>
                <a:t>-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56" name="矩形 35855"/>
            <p:cNvSpPr/>
            <p:nvPr/>
          </p:nvSpPr>
          <p:spPr>
            <a:xfrm>
              <a:off x="2615" y="2064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Symbol" panose="05050102010706020507" pitchFamily="18" charset="2"/>
                </a:rPr>
                <a:t>+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57" name="矩形 35856"/>
            <p:cNvSpPr/>
            <p:nvPr/>
          </p:nvSpPr>
          <p:spPr>
            <a:xfrm>
              <a:off x="2087" y="2064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Symbol" panose="05050102010706020507" pitchFamily="18" charset="2"/>
                </a:rPr>
                <a:t>-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58" name="矩形 35857"/>
            <p:cNvSpPr/>
            <p:nvPr/>
          </p:nvSpPr>
          <p:spPr>
            <a:xfrm>
              <a:off x="1716" y="2064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Symbol" panose="05050102010706020507" pitchFamily="18" charset="2"/>
                </a:rPr>
                <a:t>=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59" name="矩形 35858"/>
            <p:cNvSpPr/>
            <p:nvPr/>
          </p:nvSpPr>
          <p:spPr>
            <a:xfrm>
              <a:off x="4037" y="2215"/>
              <a:ext cx="8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i="1" dirty="0">
                  <a:latin typeface="Times New Roman" panose="02020603050405020304" pitchFamily="18" charset="0"/>
                </a:rPr>
                <a:t>!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60" name="矩形 35859"/>
            <p:cNvSpPr/>
            <p:nvPr/>
          </p:nvSpPr>
          <p:spPr>
            <a:xfrm>
              <a:off x="3940" y="1956"/>
              <a:ext cx="18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9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5861" name="矩形 35860"/>
            <p:cNvSpPr/>
            <p:nvPr/>
          </p:nvSpPr>
          <p:spPr>
            <a:xfrm>
              <a:off x="3503" y="2215"/>
              <a:ext cx="8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i="1" dirty="0">
                  <a:latin typeface="Times New Roman" panose="02020603050405020304" pitchFamily="18" charset="0"/>
                </a:rPr>
                <a:t>!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62" name="矩形 35861"/>
            <p:cNvSpPr/>
            <p:nvPr/>
          </p:nvSpPr>
          <p:spPr>
            <a:xfrm>
              <a:off x="3425" y="1956"/>
              <a:ext cx="18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7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5863" name="矩形 35862"/>
            <p:cNvSpPr/>
            <p:nvPr/>
          </p:nvSpPr>
          <p:spPr>
            <a:xfrm>
              <a:off x="2992" y="2215"/>
              <a:ext cx="8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i="1" dirty="0">
                  <a:latin typeface="Times New Roman" panose="02020603050405020304" pitchFamily="18" charset="0"/>
                </a:rPr>
                <a:t>!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64" name="矩形 35863"/>
            <p:cNvSpPr/>
            <p:nvPr/>
          </p:nvSpPr>
          <p:spPr>
            <a:xfrm>
              <a:off x="2897" y="1956"/>
              <a:ext cx="18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5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5865" name="矩形 35864"/>
            <p:cNvSpPr/>
            <p:nvPr/>
          </p:nvSpPr>
          <p:spPr>
            <a:xfrm>
              <a:off x="2460" y="2215"/>
              <a:ext cx="8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i="1" dirty="0">
                  <a:latin typeface="Times New Roman" panose="02020603050405020304" pitchFamily="18" charset="0"/>
                </a:rPr>
                <a:t>!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66" name="矩形 35865"/>
            <p:cNvSpPr/>
            <p:nvPr/>
          </p:nvSpPr>
          <p:spPr>
            <a:xfrm>
              <a:off x="2369" y="1956"/>
              <a:ext cx="18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3</a:t>
              </a:r>
              <a:endParaRPr lang="en-US" altLang="zh-CN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5867" name="矩形 35866"/>
            <p:cNvSpPr/>
            <p:nvPr/>
          </p:nvSpPr>
          <p:spPr>
            <a:xfrm>
              <a:off x="1918" y="2064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5868" name="矩形 35867"/>
            <p:cNvSpPr/>
            <p:nvPr/>
          </p:nvSpPr>
          <p:spPr>
            <a:xfrm>
              <a:off x="1571" y="2064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5869" name="矩形 35868"/>
            <p:cNvSpPr/>
            <p:nvPr/>
          </p:nvSpPr>
          <p:spPr>
            <a:xfrm>
              <a:off x="3928" y="2208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9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70" name="矩形 35869"/>
            <p:cNvSpPr/>
            <p:nvPr/>
          </p:nvSpPr>
          <p:spPr>
            <a:xfrm>
              <a:off x="3414" y="2208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7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71" name="矩形 35870"/>
            <p:cNvSpPr/>
            <p:nvPr/>
          </p:nvSpPr>
          <p:spPr>
            <a:xfrm>
              <a:off x="2885" y="2208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5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72" name="矩形 35871"/>
            <p:cNvSpPr/>
            <p:nvPr/>
          </p:nvSpPr>
          <p:spPr>
            <a:xfrm>
              <a:off x="2357" y="2208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3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73" name="矩形 35872"/>
            <p:cNvSpPr/>
            <p:nvPr/>
          </p:nvSpPr>
          <p:spPr>
            <a:xfrm>
              <a:off x="1265" y="2064"/>
              <a:ext cx="27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sin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5879" name="文本框 35878"/>
            <p:cNvSpPr txBox="1"/>
            <p:nvPr/>
          </p:nvSpPr>
          <p:spPr>
            <a:xfrm>
              <a:off x="4316" y="1989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…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35920" name="文本框 35919"/>
          <p:cNvSpPr txBox="1"/>
          <p:nvPr/>
        </p:nvSpPr>
        <p:spPr>
          <a:xfrm>
            <a:off x="1552575" y="4730750"/>
            <a:ext cx="26193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 编制解题程序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5923" name="文本框 35922"/>
          <p:cNvSpPr txBox="1"/>
          <p:nvPr/>
        </p:nvSpPr>
        <p:spPr>
          <a:xfrm>
            <a:off x="1552575" y="2597150"/>
            <a:ext cx="3476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 确定计算方法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5924" name="文本框 35923"/>
          <p:cNvSpPr txBox="1"/>
          <p:nvPr/>
        </p:nvSpPr>
        <p:spPr>
          <a:xfrm>
            <a:off x="1905000" y="5272088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宋体" panose="02010600030101010101" pitchFamily="2" charset="-122"/>
              </a:rPr>
              <a:t>程序 </a:t>
            </a:r>
            <a:r>
              <a:rPr lang="zh-CN" altLang="en-US" sz="2400" dirty="0">
                <a:latin typeface="Times New Roman" panose="02020603050405020304" pitchFamily="18" charset="0"/>
              </a:rPr>
              <a:t>—</a:t>
            </a:r>
            <a:r>
              <a:rPr lang="zh-CN" altLang="en-US" sz="2400" dirty="0">
                <a:latin typeface="宋体" panose="02010600030101010101" pitchFamily="2" charset="-122"/>
              </a:rPr>
              <a:t> 运算的 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全部步骤</a:t>
            </a:r>
            <a:endParaRPr lang="zh-CN" altLang="en-US" sz="2400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grpSp>
        <p:nvGrpSpPr>
          <p:cNvPr id="35941" name="组合 35940"/>
          <p:cNvGrpSpPr/>
          <p:nvPr/>
        </p:nvGrpSpPr>
        <p:grpSpPr>
          <a:xfrm>
            <a:off x="2019300" y="3844925"/>
            <a:ext cx="5829300" cy="869950"/>
            <a:chOff x="1272" y="2422"/>
            <a:chExt cx="3672" cy="548"/>
          </a:xfrm>
        </p:grpSpPr>
        <p:sp>
          <p:nvSpPr>
            <p:cNvPr id="35929" name="文本框 35928"/>
            <p:cNvSpPr txBox="1"/>
            <p:nvPr/>
          </p:nvSpPr>
          <p:spPr>
            <a:xfrm>
              <a:off x="3386" y="2520"/>
              <a:ext cx="15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0, 1, 2,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35886" name="任意多边形 35885"/>
            <p:cNvSpPr/>
            <p:nvPr/>
          </p:nvSpPr>
          <p:spPr>
            <a:xfrm>
              <a:off x="1894" y="2700"/>
              <a:ext cx="186" cy="1"/>
            </a:xfrm>
            <a:custGeom>
              <a:avLst/>
              <a:gdLst/>
              <a:ahLst/>
              <a:cxnLst/>
              <a:pathLst>
                <a:path w="186" h="1">
                  <a:moveTo>
                    <a:pt x="0" y="0"/>
                  </a:moveTo>
                  <a:lnTo>
                    <a:pt x="186" y="0"/>
                  </a:lnTo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87" name="任意多边形 35886"/>
            <p:cNvSpPr/>
            <p:nvPr/>
          </p:nvSpPr>
          <p:spPr>
            <a:xfrm>
              <a:off x="2602" y="2697"/>
              <a:ext cx="237" cy="3"/>
            </a:xfrm>
            <a:custGeom>
              <a:avLst/>
              <a:gdLst/>
              <a:ahLst/>
              <a:cxnLst/>
              <a:pathLst>
                <a:path w="237" h="3">
                  <a:moveTo>
                    <a:pt x="0" y="3"/>
                  </a:moveTo>
                  <a:lnTo>
                    <a:pt x="237" y="0"/>
                  </a:lnTo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88" name="矩形 35887"/>
            <p:cNvSpPr/>
            <p:nvPr/>
          </p:nvSpPr>
          <p:spPr>
            <a:xfrm>
              <a:off x="4368" y="2520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)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92" name="矩形 35891"/>
            <p:cNvSpPr/>
            <p:nvPr/>
          </p:nvSpPr>
          <p:spPr>
            <a:xfrm>
              <a:off x="2952" y="2520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(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93" name="矩形 35892"/>
            <p:cNvSpPr/>
            <p:nvPr/>
          </p:nvSpPr>
          <p:spPr>
            <a:xfrm>
              <a:off x="2856" y="2520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)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94" name="矩形 35893"/>
            <p:cNvSpPr/>
            <p:nvPr/>
          </p:nvSpPr>
          <p:spPr>
            <a:xfrm>
              <a:off x="2118" y="2520"/>
              <a:ext cx="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(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95" name="矩形 35894"/>
            <p:cNvSpPr/>
            <p:nvPr/>
          </p:nvSpPr>
          <p:spPr>
            <a:xfrm>
              <a:off x="1927" y="2701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2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896" name="矩形 35895"/>
            <p:cNvSpPr/>
            <p:nvPr/>
          </p:nvSpPr>
          <p:spPr>
            <a:xfrm>
              <a:off x="1927" y="2422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1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902" name="矩形 35901"/>
            <p:cNvSpPr/>
            <p:nvPr/>
          </p:nvSpPr>
          <p:spPr>
            <a:xfrm>
              <a:off x="3090" y="2520"/>
              <a:ext cx="12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 i="1">
                  <a:latin typeface="Times New Roman" panose="02020603050405020304" pitchFamily="18" charset="0"/>
                </a:rPr>
                <a:t>n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5903" name="矩形 35902"/>
            <p:cNvSpPr/>
            <p:nvPr/>
          </p:nvSpPr>
          <p:spPr>
            <a:xfrm>
              <a:off x="2649" y="2647"/>
              <a:ext cx="18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800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8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5904" name="矩形 35903"/>
            <p:cNvSpPr/>
            <p:nvPr/>
          </p:nvSpPr>
          <p:spPr>
            <a:xfrm>
              <a:off x="2612" y="2429"/>
              <a:ext cx="16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 i="1">
                  <a:latin typeface="Times New Roman" panose="02020603050405020304" pitchFamily="18" charset="0"/>
                </a:rPr>
                <a:t> x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5905" name="矩形 35904"/>
            <p:cNvSpPr/>
            <p:nvPr/>
          </p:nvSpPr>
          <p:spPr>
            <a:xfrm>
              <a:off x="2238" y="2520"/>
              <a:ext cx="18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800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8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5906" name="矩形 35905"/>
            <p:cNvSpPr/>
            <p:nvPr/>
          </p:nvSpPr>
          <p:spPr>
            <a:xfrm>
              <a:off x="1492" y="2535"/>
              <a:ext cx="12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3200" i="1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5911" name="矩形 35910"/>
            <p:cNvSpPr/>
            <p:nvPr/>
          </p:nvSpPr>
          <p:spPr>
            <a:xfrm>
              <a:off x="3276" y="2520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Symbol" panose="05050102010706020507" pitchFamily="18" charset="2"/>
                </a:rPr>
                <a:t>=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912" name="矩形 35911"/>
            <p:cNvSpPr/>
            <p:nvPr/>
          </p:nvSpPr>
          <p:spPr>
            <a:xfrm>
              <a:off x="2439" y="2536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Symbol" panose="05050102010706020507" pitchFamily="18" charset="2"/>
                </a:rPr>
                <a:t>+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913" name="矩形 35912"/>
            <p:cNvSpPr/>
            <p:nvPr/>
          </p:nvSpPr>
          <p:spPr>
            <a:xfrm>
              <a:off x="1693" y="2541"/>
              <a:ext cx="1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Symbol" panose="05050102010706020507" pitchFamily="18" charset="2"/>
                </a:rPr>
                <a:t>=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916" name="文本框 35915"/>
            <p:cNvSpPr txBox="1"/>
            <p:nvPr/>
          </p:nvSpPr>
          <p:spPr>
            <a:xfrm>
              <a:off x="1272" y="255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√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5917" name="直接连接符 35916"/>
            <p:cNvSpPr/>
            <p:nvPr/>
          </p:nvSpPr>
          <p:spPr>
            <a:xfrm>
              <a:off x="1496" y="2649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2" name="文本框 35921"/>
            <p:cNvSpPr txBox="1"/>
            <p:nvPr/>
          </p:nvSpPr>
          <p:spPr>
            <a:xfrm>
              <a:off x="4032" y="244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…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35934" name="文本框 35933"/>
          <p:cNvSpPr txBox="1"/>
          <p:nvPr/>
        </p:nvSpPr>
        <p:spPr>
          <a:xfrm>
            <a:off x="1905000" y="5729288"/>
            <a:ext cx="3532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宋体" panose="02010600030101010101" pitchFamily="2" charset="-122"/>
              </a:rPr>
              <a:t>指令 </a:t>
            </a:r>
            <a:r>
              <a:rPr lang="zh-CN" altLang="en-US" sz="2400" dirty="0">
                <a:latin typeface="Times New Roman" panose="02020603050405020304" pitchFamily="18" charset="0"/>
              </a:rPr>
              <a:t>—</a:t>
            </a:r>
            <a:r>
              <a:rPr lang="zh-CN" altLang="en-US" sz="2400" dirty="0">
                <a:latin typeface="宋体" panose="02010600030101010101" pitchFamily="2" charset="-122"/>
              </a:rPr>
              <a:t> 每 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一个步骤</a:t>
            </a:r>
            <a:endParaRPr lang="zh-CN" altLang="en-US" sz="2400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35936" name="矩形 3593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937" name="文本框 35936"/>
          <p:cNvSpPr txBox="1"/>
          <p:nvPr/>
        </p:nvSpPr>
        <p:spPr>
          <a:xfrm>
            <a:off x="457200" y="265113"/>
            <a:ext cx="6553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三、计算机的工作步骤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  <p:bldP spid="35920" grpId="0"/>
      <p:bldP spid="35923" grpId="0"/>
      <p:bldP spid="35924" grpId="0"/>
      <p:bldP spid="359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71" name="文本框 36870"/>
          <p:cNvSpPr txBox="1"/>
          <p:nvPr/>
        </p:nvSpPr>
        <p:spPr>
          <a:xfrm>
            <a:off x="1216025" y="1881188"/>
            <a:ext cx="350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>
                <a:latin typeface="宋体" panose="02010600030101010101" pitchFamily="2" charset="-122"/>
              </a:rPr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</a:rPr>
              <a:t>至运算器中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72" name="文本框 36871"/>
          <p:cNvSpPr txBox="1"/>
          <p:nvPr/>
        </p:nvSpPr>
        <p:spPr>
          <a:xfrm>
            <a:off x="1216025" y="2490788"/>
            <a:ext cx="34321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在运算器中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73" name="文本框 36872"/>
          <p:cNvSpPr txBox="1"/>
          <p:nvPr/>
        </p:nvSpPr>
        <p:spPr>
          <a:xfrm>
            <a:off x="1216025" y="3100388"/>
            <a:ext cx="3584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乘以</a:t>
            </a:r>
            <a:r>
              <a:rPr lang="en-US" altLang="zh-CN" sz="2800">
                <a:latin typeface="宋体" panose="02010600030101010101" pitchFamily="2" charset="-122"/>
              </a:rPr>
              <a:t>a </a:t>
            </a:r>
            <a:r>
              <a:rPr lang="zh-CN" altLang="en-US" sz="2800" dirty="0">
                <a:latin typeface="宋体" panose="02010600030101010101" pitchFamily="2" charset="-122"/>
              </a:rPr>
              <a:t>在运算器中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74" name="文本框 36873"/>
          <p:cNvSpPr txBox="1"/>
          <p:nvPr/>
        </p:nvSpPr>
        <p:spPr>
          <a:xfrm>
            <a:off x="1216025" y="3709988"/>
            <a:ext cx="36607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>
                <a:latin typeface="宋体" panose="02010600030101010101" pitchFamily="2" charset="-122"/>
              </a:rPr>
              <a:t>存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2    </a:t>
            </a:r>
            <a:r>
              <a:rPr lang="zh-CN" altLang="en-US" sz="2800" dirty="0">
                <a:latin typeface="宋体" panose="02010600030101010101" pitchFamily="2" charset="-122"/>
              </a:rPr>
              <a:t>在存储器中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36875" name="文本框 36874"/>
          <p:cNvSpPr txBox="1"/>
          <p:nvPr/>
        </p:nvSpPr>
        <p:spPr>
          <a:xfrm>
            <a:off x="1216025" y="4319588"/>
            <a:ext cx="3584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>
                <a:latin typeface="宋体" panose="02010600030101010101" pitchFamily="2" charset="-122"/>
              </a:rPr>
              <a:t>取</a:t>
            </a:r>
            <a:r>
              <a:rPr lang="en-US" altLang="zh-CN" sz="2800">
                <a:latin typeface="宋体" panose="02010600030101010101" pitchFamily="2" charset="-122"/>
              </a:rPr>
              <a:t>b   </a:t>
            </a:r>
            <a:r>
              <a:rPr lang="zh-CN" altLang="en-US" sz="2800" dirty="0">
                <a:latin typeface="宋体" panose="02010600030101010101" pitchFamily="2" charset="-122"/>
              </a:rPr>
              <a:t>至运算器中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76" name="文本框 36875"/>
          <p:cNvSpPr txBox="1"/>
          <p:nvPr/>
        </p:nvSpPr>
        <p:spPr>
          <a:xfrm>
            <a:off x="1216025" y="4929188"/>
            <a:ext cx="36607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在运算器中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77" name="文本框 36876"/>
          <p:cNvSpPr txBox="1"/>
          <p:nvPr/>
        </p:nvSpPr>
        <p:spPr>
          <a:xfrm>
            <a:off x="1216025" y="5538788"/>
            <a:ext cx="35845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>
                <a:latin typeface="宋体" panose="02010600030101010101" pitchFamily="2" charset="-122"/>
              </a:rPr>
              <a:t>加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  <a:r>
              <a:rPr lang="zh-CN" altLang="en-US" sz="100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在运算器中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78" name="文本框 36877"/>
          <p:cNvSpPr txBox="1"/>
          <p:nvPr/>
        </p:nvSpPr>
        <p:spPr>
          <a:xfrm>
            <a:off x="1216025" y="6148388"/>
            <a:ext cx="3584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>
                <a:latin typeface="宋体" panose="02010600030101010101" pitchFamily="2" charset="-122"/>
              </a:rPr>
              <a:t>加</a:t>
            </a:r>
            <a:r>
              <a:rPr lang="en-US" altLang="zh-CN" sz="2800">
                <a:latin typeface="宋体" panose="02010600030101010101" pitchFamily="2" charset="-122"/>
              </a:rPr>
              <a:t>c   </a:t>
            </a:r>
            <a:r>
              <a:rPr lang="zh-CN" altLang="en-US" sz="2800" dirty="0">
                <a:latin typeface="宋体" panose="02010600030101010101" pitchFamily="2" charset="-122"/>
              </a:rPr>
              <a:t>在运算器中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80" name="文本框 36879"/>
          <p:cNvSpPr txBox="1"/>
          <p:nvPr/>
        </p:nvSpPr>
        <p:spPr>
          <a:xfrm>
            <a:off x="4648200" y="1143000"/>
            <a:ext cx="375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= (</a:t>
            </a:r>
            <a:r>
              <a:rPr lang="en-US" altLang="zh-CN" sz="3200">
                <a:latin typeface="宋体" panose="02010600030101010101" pitchFamily="2" charset="-122"/>
              </a:rPr>
              <a:t>a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latin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3200">
                <a:latin typeface="宋体" panose="02010600030101010101" pitchFamily="2" charset="-122"/>
              </a:rPr>
              <a:t>b</a:t>
            </a:r>
            <a:r>
              <a:rPr lang="en-US" altLang="zh-CN" sz="320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latin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3200">
                <a:latin typeface="宋体" panose="02010600030101010101" pitchFamily="2" charset="-122"/>
              </a:rPr>
              <a:t>c 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36881" name="文本框 36880"/>
          <p:cNvSpPr txBox="1"/>
          <p:nvPr/>
        </p:nvSpPr>
        <p:spPr>
          <a:xfrm>
            <a:off x="5105400" y="1881188"/>
            <a:ext cx="373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>
                <a:latin typeface="宋体" panose="02010600030101010101" pitchFamily="2" charset="-122"/>
              </a:rPr>
              <a:t>取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</a:rPr>
              <a:t>至运算器中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82" name="文本框 36881"/>
          <p:cNvSpPr txBox="1"/>
          <p:nvPr/>
        </p:nvSpPr>
        <p:spPr>
          <a:xfrm>
            <a:off x="5105400" y="24907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乘以</a:t>
            </a:r>
            <a:r>
              <a:rPr lang="en-US" altLang="zh-CN" sz="2800">
                <a:latin typeface="宋体" panose="02010600030101010101" pitchFamily="2" charset="-122"/>
              </a:rPr>
              <a:t>a </a:t>
            </a:r>
            <a:r>
              <a:rPr lang="zh-CN" altLang="en-US" sz="2800" dirty="0">
                <a:latin typeface="宋体" panose="02010600030101010101" pitchFamily="2" charset="-122"/>
              </a:rPr>
              <a:t>在运算器中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83" name="文本框 36882"/>
          <p:cNvSpPr txBox="1"/>
          <p:nvPr/>
        </p:nvSpPr>
        <p:spPr>
          <a:xfrm>
            <a:off x="5105400" y="31003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>
                <a:latin typeface="宋体" panose="02010600030101010101" pitchFamily="2" charset="-122"/>
              </a:rPr>
              <a:t>加</a:t>
            </a:r>
            <a:r>
              <a:rPr lang="en-US" altLang="zh-CN" sz="2800">
                <a:latin typeface="宋体" panose="02010600030101010101" pitchFamily="2" charset="-122"/>
              </a:rPr>
              <a:t>b   </a:t>
            </a:r>
            <a:r>
              <a:rPr lang="zh-CN" altLang="en-US" sz="2800" dirty="0">
                <a:latin typeface="宋体" panose="02010600030101010101" pitchFamily="2" charset="-122"/>
              </a:rPr>
              <a:t>在运算器中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84" name="文本框 36883"/>
          <p:cNvSpPr txBox="1"/>
          <p:nvPr/>
        </p:nvSpPr>
        <p:spPr>
          <a:xfrm>
            <a:off x="5105400" y="3709988"/>
            <a:ext cx="3810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乘以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在运算器中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85" name="文本框 36884"/>
          <p:cNvSpPr txBox="1"/>
          <p:nvPr/>
        </p:nvSpPr>
        <p:spPr>
          <a:xfrm>
            <a:off x="5105400" y="4319588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>
                <a:latin typeface="宋体" panose="02010600030101010101" pitchFamily="2" charset="-122"/>
              </a:rPr>
              <a:t>加</a:t>
            </a:r>
            <a:r>
              <a:rPr lang="en-US" altLang="zh-CN" sz="2800">
                <a:latin typeface="宋体" panose="02010600030101010101" pitchFamily="2" charset="-122"/>
              </a:rPr>
              <a:t>c   </a:t>
            </a:r>
            <a:r>
              <a:rPr lang="zh-CN" altLang="en-US" sz="2800" dirty="0">
                <a:latin typeface="宋体" panose="02010600030101010101" pitchFamily="2" charset="-122"/>
              </a:rPr>
              <a:t>在运算器中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6888" name="文本框 36887"/>
          <p:cNvSpPr txBox="1"/>
          <p:nvPr/>
        </p:nvSpPr>
        <p:spPr>
          <a:xfrm>
            <a:off x="685800" y="1143000"/>
            <a:ext cx="41322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dirty="0">
                <a:latin typeface="Times New Roman" panose="02020603050405020304" pitchFamily="18" charset="0"/>
              </a:rPr>
              <a:t>计算     </a:t>
            </a:r>
            <a:r>
              <a:rPr lang="en-US" altLang="zh-CN" sz="3200">
                <a:latin typeface="Times New Roman" panose="02020603050405020304" pitchFamily="18" charset="0"/>
              </a:rPr>
              <a:t>a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 baseline="30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200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200">
                <a:latin typeface="Times New Roman" panose="02020603050405020304" pitchFamily="18" charset="0"/>
              </a:rPr>
              <a:t>c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6889" name="矩形 3688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90" name="文本框 36889"/>
          <p:cNvSpPr txBox="1"/>
          <p:nvPr/>
        </p:nvSpPr>
        <p:spPr>
          <a:xfrm>
            <a:off x="457200" y="228600"/>
            <a:ext cx="3810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编程举例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36872" grpId="0"/>
      <p:bldP spid="36873" grpId="0"/>
      <p:bldP spid="36874" grpId="0"/>
      <p:bldP spid="36875" grpId="0"/>
      <p:bldP spid="36876" grpId="0"/>
      <p:bldP spid="36877" grpId="0"/>
      <p:bldP spid="36878" grpId="0"/>
      <p:bldP spid="36880" grpId="0"/>
      <p:bldP spid="36881" grpId="0"/>
      <p:bldP spid="36882" grpId="0"/>
      <p:bldP spid="36883" grpId="0"/>
      <p:bldP spid="36884" grpId="0"/>
      <p:bldP spid="36885" grpId="0"/>
      <p:bldP spid="368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01" name="文本框 37900"/>
          <p:cNvSpPr txBox="1"/>
          <p:nvPr/>
        </p:nvSpPr>
        <p:spPr>
          <a:xfrm>
            <a:off x="762000" y="2833688"/>
            <a:ext cx="36226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000001   0000001000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7903" name="文本框 37902"/>
          <p:cNvSpPr txBox="1"/>
          <p:nvPr/>
        </p:nvSpPr>
        <p:spPr>
          <a:xfrm>
            <a:off x="762000" y="53863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打印     </a:t>
            </a:r>
            <a:r>
              <a:rPr lang="zh-CN" altLang="en-US" sz="9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7904" name="文本框 37903"/>
          <p:cNvSpPr txBox="1"/>
          <p:nvPr/>
        </p:nvSpPr>
        <p:spPr>
          <a:xfrm>
            <a:off x="762000" y="60261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停机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7898" name="文本框 37897"/>
          <p:cNvSpPr txBox="1"/>
          <p:nvPr/>
        </p:nvSpPr>
        <p:spPr>
          <a:xfrm>
            <a:off x="762000" y="22860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取数     </a:t>
            </a:r>
            <a:r>
              <a:rPr lang="en-US" altLang="zh-CN" sz="2800">
                <a:latin typeface="宋体" panose="02010600030101010101" pitchFamily="2" charset="-122"/>
              </a:rPr>
              <a:t>α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grpSp>
        <p:nvGrpSpPr>
          <p:cNvPr id="37940" name="组合 37939"/>
          <p:cNvGrpSpPr/>
          <p:nvPr/>
        </p:nvGrpSpPr>
        <p:grpSpPr>
          <a:xfrm>
            <a:off x="5884863" y="2286000"/>
            <a:ext cx="2590800" cy="519113"/>
            <a:chOff x="3888" y="1488"/>
            <a:chExt cx="1632" cy="327"/>
          </a:xfrm>
        </p:grpSpPr>
        <p:sp>
          <p:nvSpPr>
            <p:cNvPr id="37930" name="文本框 37929"/>
            <p:cNvSpPr txBox="1"/>
            <p:nvPr/>
          </p:nvSpPr>
          <p:spPr>
            <a:xfrm>
              <a:off x="3888" y="1488"/>
              <a:ext cx="16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</a:rPr>
                <a:t>[α]     ACC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37905" name="直接连接符 37904"/>
            <p:cNvSpPr/>
            <p:nvPr/>
          </p:nvSpPr>
          <p:spPr>
            <a:xfrm>
              <a:off x="4560" y="1659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37899" name="文本框 37898"/>
          <p:cNvSpPr txBox="1"/>
          <p:nvPr/>
        </p:nvSpPr>
        <p:spPr>
          <a:xfrm>
            <a:off x="762000" y="35052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存数     </a:t>
            </a:r>
            <a:r>
              <a:rPr lang="en-US" altLang="zh-CN" sz="2800">
                <a:latin typeface="宋体" panose="02010600030101010101" pitchFamily="2" charset="-122"/>
              </a:rPr>
              <a:t>β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grpSp>
        <p:nvGrpSpPr>
          <p:cNvPr id="37941" name="组合 37940"/>
          <p:cNvGrpSpPr/>
          <p:nvPr/>
        </p:nvGrpSpPr>
        <p:grpSpPr>
          <a:xfrm>
            <a:off x="5700713" y="3505200"/>
            <a:ext cx="4343400" cy="519113"/>
            <a:chOff x="3772" y="2256"/>
            <a:chExt cx="2736" cy="327"/>
          </a:xfrm>
        </p:grpSpPr>
        <p:sp>
          <p:nvSpPr>
            <p:cNvPr id="37931" name="文本框 37930"/>
            <p:cNvSpPr txBox="1"/>
            <p:nvPr/>
          </p:nvSpPr>
          <p:spPr>
            <a:xfrm>
              <a:off x="3772" y="2256"/>
              <a:ext cx="27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</a:rPr>
                <a:t>[ACC]   </a:t>
              </a:r>
              <a:r>
                <a:rPr lang="en-US" altLang="zh-CN" sz="1600">
                  <a:latin typeface="宋体" panose="02010600030101010101" pitchFamily="2" charset="-122"/>
                </a:rPr>
                <a:t>   </a:t>
              </a:r>
              <a:r>
                <a:rPr lang="en-US" altLang="zh-CN" sz="2800">
                  <a:latin typeface="宋体" panose="02010600030101010101" pitchFamily="2" charset="-122"/>
                </a:rPr>
                <a:t>β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37907" name="直接连接符 37906"/>
            <p:cNvSpPr/>
            <p:nvPr/>
          </p:nvSpPr>
          <p:spPr>
            <a:xfrm>
              <a:off x="4560" y="2439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37900" name="文本框 37899"/>
          <p:cNvSpPr txBox="1"/>
          <p:nvPr/>
        </p:nvSpPr>
        <p:spPr>
          <a:xfrm>
            <a:off x="762000" y="4090988"/>
            <a:ext cx="3962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加       </a:t>
            </a:r>
            <a:r>
              <a:rPr lang="en-US" altLang="zh-CN" sz="2800">
                <a:latin typeface="宋体" panose="02010600030101010101" pitchFamily="2" charset="-122"/>
              </a:rPr>
              <a:t>γ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37942" name="组合 37941"/>
          <p:cNvGrpSpPr/>
          <p:nvPr/>
        </p:nvGrpSpPr>
        <p:grpSpPr>
          <a:xfrm>
            <a:off x="4794250" y="4090988"/>
            <a:ext cx="4495800" cy="519112"/>
            <a:chOff x="3201" y="2625"/>
            <a:chExt cx="2832" cy="327"/>
          </a:xfrm>
        </p:grpSpPr>
        <p:sp>
          <p:nvSpPr>
            <p:cNvPr id="37932" name="文本框 37931"/>
            <p:cNvSpPr txBox="1"/>
            <p:nvPr/>
          </p:nvSpPr>
          <p:spPr>
            <a:xfrm>
              <a:off x="3201" y="2625"/>
              <a:ext cx="28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>
                  <a:latin typeface="宋体" panose="02010600030101010101" pitchFamily="2" charset="-122"/>
                </a:rPr>
                <a:t>[ACC]+[γ]    </a:t>
              </a:r>
              <a:r>
                <a:rPr lang="en-US" altLang="zh-CN" sz="900">
                  <a:latin typeface="宋体" panose="02010600030101010101" pitchFamily="2" charset="-122"/>
                </a:rPr>
                <a:t>   </a:t>
              </a:r>
              <a:r>
                <a:rPr lang="en-US" altLang="zh-CN" sz="2800">
                  <a:latin typeface="宋体" panose="02010600030101010101" pitchFamily="2" charset="-122"/>
                </a:rPr>
                <a:t>ACC</a:t>
              </a:r>
              <a:endParaRPr lang="zh-CN" altLang="en-US" sz="3200">
                <a:latin typeface="宋体" panose="02010600030101010101" pitchFamily="2" charset="-122"/>
              </a:endParaRPr>
            </a:p>
          </p:txBody>
        </p:sp>
        <p:sp>
          <p:nvSpPr>
            <p:cNvPr id="37908" name="直接连接符 37907"/>
            <p:cNvSpPr/>
            <p:nvPr/>
          </p:nvSpPr>
          <p:spPr>
            <a:xfrm>
              <a:off x="4560" y="2832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37902" name="文本框 37901"/>
          <p:cNvSpPr txBox="1"/>
          <p:nvPr/>
        </p:nvSpPr>
        <p:spPr>
          <a:xfrm>
            <a:off x="762000" y="4776788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乘       </a:t>
            </a:r>
            <a:r>
              <a:rPr lang="en-US" altLang="zh-CN" sz="2800">
                <a:latin typeface="宋体" panose="02010600030101010101" pitchFamily="2" charset="-122"/>
              </a:rPr>
              <a:t>δ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grpSp>
        <p:nvGrpSpPr>
          <p:cNvPr id="37943" name="组合 37942"/>
          <p:cNvGrpSpPr/>
          <p:nvPr/>
        </p:nvGrpSpPr>
        <p:grpSpPr>
          <a:xfrm>
            <a:off x="4724400" y="4776788"/>
            <a:ext cx="4038600" cy="519112"/>
            <a:chOff x="3157" y="3057"/>
            <a:chExt cx="2544" cy="327"/>
          </a:xfrm>
        </p:grpSpPr>
        <p:sp>
          <p:nvSpPr>
            <p:cNvPr id="37933" name="文本框 37932"/>
            <p:cNvSpPr txBox="1"/>
            <p:nvPr/>
          </p:nvSpPr>
          <p:spPr>
            <a:xfrm>
              <a:off x="3157" y="3057"/>
              <a:ext cx="2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>
                  <a:latin typeface="宋体" panose="02010600030101010101" pitchFamily="2" charset="-122"/>
                </a:rPr>
                <a:t>[ACC]</a:t>
              </a:r>
              <a:r>
                <a:rPr lang="en-US" altLang="zh-CN" sz="2000">
                  <a:latin typeface="宋体" panose="02010600030101010101" pitchFamily="2" charset="-122"/>
                </a:rPr>
                <a:t>×</a:t>
              </a:r>
              <a:r>
                <a:rPr lang="en-US" altLang="zh-CN" sz="2800">
                  <a:latin typeface="宋体" panose="02010600030101010101" pitchFamily="2" charset="-122"/>
                </a:rPr>
                <a:t>[δ]     ACC</a:t>
              </a:r>
              <a:endParaRPr lang="zh-CN" altLang="en-US" sz="3200">
                <a:latin typeface="宋体" panose="02010600030101010101" pitchFamily="2" charset="-122"/>
              </a:endParaRPr>
            </a:p>
          </p:txBody>
        </p:sp>
        <p:sp>
          <p:nvSpPr>
            <p:cNvPr id="37909" name="直接连接符 37908"/>
            <p:cNvSpPr/>
            <p:nvPr/>
          </p:nvSpPr>
          <p:spPr>
            <a:xfrm>
              <a:off x="4560" y="3240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37916" name="文本框 37915"/>
          <p:cNvSpPr txBox="1"/>
          <p:nvPr/>
        </p:nvSpPr>
        <p:spPr>
          <a:xfrm>
            <a:off x="523875" y="473075"/>
            <a:ext cx="29464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3600" dirty="0">
                <a:latin typeface="宋体" panose="02010600030101010101" pitchFamily="2" charset="-122"/>
              </a:rPr>
              <a:t>指令格式举例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37917" name="矩形 3791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7945" name="组合 37944"/>
          <p:cNvGrpSpPr/>
          <p:nvPr/>
        </p:nvGrpSpPr>
        <p:grpSpPr>
          <a:xfrm>
            <a:off x="685800" y="1447800"/>
            <a:ext cx="3810000" cy="617538"/>
            <a:chOff x="480" y="960"/>
            <a:chExt cx="2736" cy="389"/>
          </a:xfrm>
        </p:grpSpPr>
        <p:sp>
          <p:nvSpPr>
            <p:cNvPr id="37893" name="矩形 37892"/>
            <p:cNvSpPr/>
            <p:nvPr/>
          </p:nvSpPr>
          <p:spPr>
            <a:xfrm>
              <a:off x="480" y="965"/>
              <a:ext cx="2736" cy="38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5" name="文本框 37894"/>
            <p:cNvSpPr txBox="1"/>
            <p:nvPr/>
          </p:nvSpPr>
          <p:spPr>
            <a:xfrm>
              <a:off x="532" y="974"/>
              <a:ext cx="9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操作码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7896" name="文本框 37895"/>
            <p:cNvSpPr txBox="1"/>
            <p:nvPr/>
          </p:nvSpPr>
          <p:spPr>
            <a:xfrm>
              <a:off x="1919" y="974"/>
              <a:ext cx="9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地址码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7928" name="直接连接符 37927"/>
            <p:cNvSpPr/>
            <p:nvPr/>
          </p:nvSpPr>
          <p:spPr>
            <a:xfrm>
              <a:off x="1497" y="960"/>
              <a:ext cx="0" cy="384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944" name="组合 37943"/>
          <p:cNvGrpSpPr/>
          <p:nvPr/>
        </p:nvGrpSpPr>
        <p:grpSpPr>
          <a:xfrm>
            <a:off x="4832350" y="5386388"/>
            <a:ext cx="4953000" cy="519112"/>
            <a:chOff x="3225" y="3441"/>
            <a:chExt cx="3120" cy="327"/>
          </a:xfrm>
        </p:grpSpPr>
        <p:sp>
          <p:nvSpPr>
            <p:cNvPr id="37936" name="文本框 37935"/>
            <p:cNvSpPr txBox="1"/>
            <p:nvPr/>
          </p:nvSpPr>
          <p:spPr>
            <a:xfrm>
              <a:off x="3225" y="3441"/>
              <a:ext cx="31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>
                  <a:latin typeface="宋体" panose="02010600030101010101" pitchFamily="2" charset="-122"/>
                </a:rPr>
                <a:t>     </a:t>
              </a:r>
              <a:r>
                <a:rPr lang="en-US" altLang="zh-CN" sz="900">
                  <a:latin typeface="宋体" panose="02010600030101010101" pitchFamily="2" charset="-122"/>
                </a:rPr>
                <a:t>  </a:t>
              </a:r>
              <a:r>
                <a:rPr lang="en-US" altLang="zh-CN" sz="2800">
                  <a:latin typeface="宋体" panose="02010600030101010101" pitchFamily="2" charset="-122"/>
                </a:rPr>
                <a:t>[</a:t>
              </a:r>
              <a:r>
                <a:rPr lang="en-US" altLang="zh-CN" sz="900">
                  <a:latin typeface="宋体" panose="02010600030101010101" pitchFamily="2" charset="-122"/>
                </a:rPr>
                <a:t> </a:t>
              </a:r>
              <a:r>
                <a:rPr lang="en-US" altLang="zh-CN" sz="2800">
                  <a:latin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en-US" altLang="zh-CN" sz="900">
                  <a:latin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en-US" altLang="zh-CN" sz="2800">
                  <a:latin typeface="宋体" panose="02010600030101010101" pitchFamily="2" charset="-122"/>
                </a:rPr>
                <a:t>]     </a:t>
              </a:r>
              <a:r>
                <a:rPr lang="zh-CN" altLang="en-US" sz="2800" dirty="0">
                  <a:latin typeface="宋体" panose="02010600030101010101" pitchFamily="2" charset="-122"/>
                </a:rPr>
                <a:t>打印机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7939" name="直接连接符 37938"/>
            <p:cNvSpPr/>
            <p:nvPr/>
          </p:nvSpPr>
          <p:spPr>
            <a:xfrm>
              <a:off x="4560" y="3600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/>
      <p:bldP spid="37903" grpId="0"/>
      <p:bldP spid="37904" grpId="0"/>
      <p:bldP spid="37898" grpId="0"/>
      <p:bldP spid="37899" grpId="0"/>
      <p:bldP spid="37900" grpId="0"/>
      <p:bldP spid="379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284" name="表格 48283"/>
          <p:cNvGraphicFramePr/>
          <p:nvPr/>
        </p:nvGraphicFramePr>
        <p:xfrm>
          <a:off x="304800" y="838200"/>
          <a:ext cx="7848600" cy="5929313"/>
        </p:xfrm>
        <a:graphic>
          <a:graphicData uri="http://schemas.openxmlformats.org/drawingml/2006/table">
            <a:tbl>
              <a:tblPr/>
              <a:tblGrid>
                <a:gridCol w="2032000"/>
                <a:gridCol w="1016000"/>
                <a:gridCol w="1524000"/>
                <a:gridCol w="3276600"/>
              </a:tblGrid>
              <a:tr h="395288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指令和数据存于主存单元的地址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 指令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              注释</a:t>
                      </a: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操作码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地址码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0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000001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0000001000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取数</a:t>
                      </a:r>
                      <a:r>
                        <a:rPr lang="en-US" altLang="zh-CN" sz="2000" b="1" i="1"/>
                        <a:t>x</a:t>
                      </a:r>
                      <a:r>
                        <a:rPr lang="zh-CN" altLang="en-US" sz="2000" b="1"/>
                        <a:t>至</a:t>
                      </a:r>
                      <a:r>
                        <a:rPr lang="en-US" altLang="zh-CN" sz="2000" b="1"/>
                        <a:t>ACC</a:t>
                      </a:r>
                      <a:endParaRPr lang="en-US" altLang="zh-CN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1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000100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0000001001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/>
                        <a:t>乘</a:t>
                      </a:r>
                      <a:r>
                        <a:rPr lang="en-US" altLang="zh-CN" sz="2000" b="1"/>
                        <a:t>a</a:t>
                      </a:r>
                      <a:r>
                        <a:rPr lang="zh-CN" altLang="en-US" sz="2000" b="1"/>
                        <a:t>得</a:t>
                      </a:r>
                      <a:r>
                        <a:rPr lang="en-US" altLang="zh-CN" sz="2000" b="1"/>
                        <a:t>a</a:t>
                      </a:r>
                      <a:r>
                        <a:rPr lang="en-US" altLang="zh-CN" sz="2000" b="1" i="1"/>
                        <a:t>x</a:t>
                      </a:r>
                      <a:r>
                        <a:rPr lang="zh-CN" altLang="en-US" sz="2000" b="1" dirty="0"/>
                        <a:t>存于</a:t>
                      </a:r>
                      <a:r>
                        <a:rPr lang="en-US" altLang="zh-CN" sz="2000" b="1"/>
                        <a:t>ACC</a:t>
                      </a:r>
                      <a:r>
                        <a:rPr lang="zh-CN" altLang="en-US" sz="2000" b="1" dirty="0"/>
                        <a:t>中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2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000011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0000001010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/>
                        <a:t>加</a:t>
                      </a:r>
                      <a:r>
                        <a:rPr lang="en-US" altLang="zh-CN" sz="2000" b="1"/>
                        <a:t>b</a:t>
                      </a:r>
                      <a:r>
                        <a:rPr lang="zh-CN" altLang="en-US" sz="2000" b="1"/>
                        <a:t>得</a:t>
                      </a:r>
                      <a:r>
                        <a:rPr lang="en-US" altLang="zh-CN" sz="2000" b="1"/>
                        <a:t>a</a:t>
                      </a:r>
                      <a:r>
                        <a:rPr lang="en-US" altLang="zh-CN" sz="2000" b="1" i="1"/>
                        <a:t>x</a:t>
                      </a:r>
                      <a:r>
                        <a:rPr lang="en-US" altLang="zh-CN" sz="2000" b="1"/>
                        <a:t>+b,</a:t>
                      </a:r>
                      <a:r>
                        <a:rPr lang="zh-CN" altLang="en-US" sz="2000" b="1" dirty="0"/>
                        <a:t>存于</a:t>
                      </a:r>
                      <a:r>
                        <a:rPr lang="en-US" altLang="zh-CN" sz="2000" b="1"/>
                        <a:t>ACC</a:t>
                      </a:r>
                      <a:r>
                        <a:rPr lang="zh-CN" altLang="en-US" sz="2000" b="1" dirty="0"/>
                        <a:t>中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3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000100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0000001000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/>
                        <a:t>乘</a:t>
                      </a:r>
                      <a:r>
                        <a:rPr lang="en-US" altLang="zh-CN" sz="2000" b="1" i="1"/>
                        <a:t>x</a:t>
                      </a:r>
                      <a:r>
                        <a:rPr lang="zh-CN" altLang="en-US" sz="2000" b="1" dirty="0"/>
                        <a:t>得（</a:t>
                      </a:r>
                      <a:r>
                        <a:rPr lang="en-US" altLang="zh-CN" sz="2000" b="1"/>
                        <a:t>a</a:t>
                      </a:r>
                      <a:r>
                        <a:rPr lang="en-US" altLang="zh-CN" sz="2000" b="1" i="1"/>
                        <a:t>x</a:t>
                      </a:r>
                      <a:r>
                        <a:rPr lang="en-US" altLang="zh-CN" sz="2000" b="1"/>
                        <a:t>+b)</a:t>
                      </a:r>
                      <a:r>
                        <a:rPr lang="en-US" altLang="zh-CN" sz="2000" b="1" i="1"/>
                        <a:t>x</a:t>
                      </a:r>
                      <a:r>
                        <a:rPr lang="en-US" altLang="zh-CN" sz="2000" b="1"/>
                        <a:t>,</a:t>
                      </a:r>
                      <a:r>
                        <a:rPr lang="zh-CN" altLang="en-US" sz="2000" b="1" dirty="0"/>
                        <a:t>存于</a:t>
                      </a:r>
                      <a:r>
                        <a:rPr lang="en-US" altLang="zh-CN" sz="2000" b="1"/>
                        <a:t>ACC</a:t>
                      </a:r>
                      <a:r>
                        <a:rPr lang="zh-CN" altLang="en-US" sz="2000" b="1" dirty="0"/>
                        <a:t>中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4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000011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0000001011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/>
                        <a:t>加</a:t>
                      </a:r>
                      <a:r>
                        <a:rPr lang="en-US" altLang="zh-CN" sz="2000" b="1"/>
                        <a:t>c</a:t>
                      </a:r>
                      <a:r>
                        <a:rPr lang="zh-CN" altLang="en-US" sz="2000" b="1"/>
                        <a:t>得</a:t>
                      </a:r>
                      <a:r>
                        <a:rPr lang="en-US" altLang="zh-CN" sz="2000" b="1"/>
                        <a:t>a</a:t>
                      </a:r>
                      <a:r>
                        <a:rPr lang="en-US" altLang="zh-CN" sz="2000" b="1" i="1"/>
                        <a:t>x</a:t>
                      </a:r>
                      <a:r>
                        <a:rPr lang="en-US" altLang="zh-CN" sz="2000" b="1" baseline="30000"/>
                        <a:t>2</a:t>
                      </a: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altLang="zh-CN" sz="2000" b="1" dirty="0" err="1"/>
                        <a:t>b</a:t>
                      </a:r>
                      <a:r>
                        <a:rPr lang="en-US" altLang="zh-CN" sz="2000" b="1" i="1" dirty="0" err="1"/>
                        <a:t>x</a:t>
                      </a: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altLang="zh-CN" sz="2000" b="1"/>
                        <a:t>c,</a:t>
                      </a:r>
                      <a:r>
                        <a:rPr lang="zh-CN" altLang="en-US" sz="2000" b="1" dirty="0"/>
                        <a:t>存于</a:t>
                      </a:r>
                      <a:r>
                        <a:rPr lang="en-US" altLang="zh-CN" sz="2000" b="1"/>
                        <a:t>ACC</a:t>
                      </a:r>
                      <a:endParaRPr lang="en-US" altLang="zh-CN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5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000010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0000001100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/>
                        <a:t>将</a:t>
                      </a:r>
                      <a:r>
                        <a:rPr lang="en-US" altLang="zh-CN" sz="2000" b="1"/>
                        <a:t>a</a:t>
                      </a:r>
                      <a:r>
                        <a:rPr lang="en-US" altLang="zh-CN" sz="2000" b="1" i="1"/>
                        <a:t>x</a:t>
                      </a:r>
                      <a:r>
                        <a:rPr lang="en-US" altLang="zh-CN" sz="2000" b="1" baseline="30000"/>
                        <a:t>2</a:t>
                      </a: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altLang="zh-CN" sz="2000" b="1" dirty="0" err="1"/>
                        <a:t>b</a:t>
                      </a:r>
                      <a:r>
                        <a:rPr lang="en-US" altLang="zh-CN" sz="2000" b="1" i="1" dirty="0" err="1"/>
                        <a:t>x</a:t>
                      </a: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altLang="zh-CN" sz="2000" b="1"/>
                        <a:t>c</a:t>
                      </a:r>
                      <a:r>
                        <a:rPr lang="zh-CN" altLang="en-US" sz="2000" b="1" dirty="0"/>
                        <a:t>存于主存单元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6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000101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0000001100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打印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7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000110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停机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8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     </a:t>
                      </a:r>
                      <a:r>
                        <a:rPr lang="en-US" altLang="zh-CN" sz="2000" b="1" i="1"/>
                        <a:t>x</a:t>
                      </a:r>
                      <a:endParaRPr lang="en-US" altLang="zh-CN" sz="2000" b="1" i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原始数据</a:t>
                      </a:r>
                      <a:r>
                        <a:rPr lang="en-US" altLang="zh-CN" sz="2000" b="1" i="1"/>
                        <a:t>x</a:t>
                      </a:r>
                      <a:endParaRPr lang="en-US" altLang="zh-CN" sz="2000" b="1" i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9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     </a:t>
                      </a:r>
                      <a:r>
                        <a:rPr lang="en-US" altLang="zh-CN" sz="2000" b="1"/>
                        <a:t>a</a:t>
                      </a:r>
                      <a:endParaRPr lang="en-US" altLang="zh-CN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原始数据</a:t>
                      </a:r>
                      <a:r>
                        <a:rPr lang="en-US" altLang="zh-CN" sz="2000" b="1"/>
                        <a:t>a</a:t>
                      </a:r>
                      <a:endParaRPr lang="en-US" altLang="zh-CN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10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     </a:t>
                      </a:r>
                      <a:r>
                        <a:rPr lang="en-US" altLang="zh-CN" sz="2000" b="1"/>
                        <a:t>b</a:t>
                      </a:r>
                      <a:endParaRPr lang="en-US" altLang="zh-CN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原始数据</a:t>
                      </a:r>
                      <a:r>
                        <a:rPr lang="en-US" altLang="zh-CN" sz="2000" b="1"/>
                        <a:t>b</a:t>
                      </a:r>
                      <a:endParaRPr lang="en-US" altLang="zh-CN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11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      </a:t>
                      </a:r>
                      <a:r>
                        <a:rPr lang="en-US" altLang="zh-CN" sz="2000" b="1"/>
                        <a:t>c</a:t>
                      </a:r>
                      <a:endParaRPr lang="en-US" altLang="zh-CN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原始数据</a:t>
                      </a:r>
                      <a:r>
                        <a:rPr lang="en-US" altLang="zh-CN" sz="2000" b="1"/>
                        <a:t>c</a:t>
                      </a:r>
                      <a:endParaRPr lang="en-US" altLang="zh-CN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          12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存放结果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86" name="矩形 4828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8287" name="文本框 48286"/>
          <p:cNvSpPr txBox="1"/>
          <p:nvPr/>
        </p:nvSpPr>
        <p:spPr>
          <a:xfrm>
            <a:off x="288925" y="120650"/>
            <a:ext cx="55530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计算 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i="1">
                <a:latin typeface="Times New Roman" panose="02020603050405020304" pitchFamily="18" charset="0"/>
              </a:rPr>
              <a:t>x</a:t>
            </a:r>
            <a:r>
              <a:rPr lang="en-US" altLang="zh-CN" sz="3600" baseline="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dirty="0" err="1">
                <a:latin typeface="Times New Roman" panose="02020603050405020304" pitchFamily="18" charset="0"/>
              </a:rPr>
              <a:t>b</a:t>
            </a:r>
            <a:r>
              <a:rPr lang="en-US" altLang="zh-CN" sz="36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>
                <a:latin typeface="Times New Roman" panose="02020603050405020304" pitchFamily="18" charset="0"/>
              </a:rPr>
              <a:t>c  </a:t>
            </a:r>
            <a:r>
              <a:rPr lang="zh-CN" altLang="en-US" sz="3600" dirty="0">
                <a:latin typeface="Times New Roman" panose="02020603050405020304" pitchFamily="18" charset="0"/>
              </a:rPr>
              <a:t>程序清单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145" name="表格 40144"/>
          <p:cNvGraphicFramePr/>
          <p:nvPr/>
        </p:nvGraphicFramePr>
        <p:xfrm>
          <a:off x="3505200" y="1905000"/>
          <a:ext cx="5334000" cy="4267200"/>
        </p:xfrm>
        <a:graphic>
          <a:graphicData uri="http://schemas.openxmlformats.org/drawingml/2006/table">
            <a:tbl>
              <a:tblPr/>
              <a:tblGrid>
                <a:gridCol w="923925"/>
                <a:gridCol w="1565275"/>
                <a:gridCol w="1549400"/>
                <a:gridCol w="1295400"/>
              </a:tblGrid>
              <a:tr h="5603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ACC</a:t>
                      </a:r>
                      <a:endParaRPr lang="en-US" altLang="zh-CN" sz="24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MQ</a:t>
                      </a:r>
                      <a:endParaRPr lang="en-US" altLang="zh-CN" sz="24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 X</a:t>
                      </a:r>
                      <a:endParaRPr lang="en-US" altLang="zh-CN" sz="2400" b="1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5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110" name="文本框 40109"/>
          <p:cNvSpPr txBox="1"/>
          <p:nvPr/>
        </p:nvSpPr>
        <p:spPr>
          <a:xfrm>
            <a:off x="490538" y="225425"/>
            <a:ext cx="4313237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36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宋体" panose="02010600030101010101" pitchFamily="2" charset="-122"/>
              </a:rPr>
              <a:t>.计算机的解题过程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40112" name="文本框 40111"/>
          <p:cNvSpPr txBox="1"/>
          <p:nvPr/>
        </p:nvSpPr>
        <p:spPr>
          <a:xfrm>
            <a:off x="1149350" y="966788"/>
            <a:ext cx="7308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宋体" panose="02010600030101010101" pitchFamily="2" charset="-122"/>
              </a:rPr>
              <a:t>(1)运算器的基本组成及操作过程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40114" name="矩形 4011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40127" name="组合 40126"/>
          <p:cNvGrpSpPr/>
          <p:nvPr/>
        </p:nvGrpSpPr>
        <p:grpSpPr>
          <a:xfrm>
            <a:off x="685800" y="1905000"/>
            <a:ext cx="2514600" cy="4343400"/>
            <a:chOff x="288" y="1200"/>
            <a:chExt cx="1584" cy="2736"/>
          </a:xfrm>
        </p:grpSpPr>
        <p:sp>
          <p:nvSpPr>
            <p:cNvPr id="40091" name="矩形 40090"/>
            <p:cNvSpPr/>
            <p:nvPr/>
          </p:nvSpPr>
          <p:spPr>
            <a:xfrm>
              <a:off x="767" y="3575"/>
              <a:ext cx="58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400" dirty="0">
                  <a:latin typeface="宋体" panose="02010600030101010101" pitchFamily="2" charset="-122"/>
                </a:rPr>
                <a:t>运算器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40092" name="矩形 40091"/>
            <p:cNvSpPr/>
            <p:nvPr/>
          </p:nvSpPr>
          <p:spPr>
            <a:xfrm>
              <a:off x="1236" y="1440"/>
              <a:ext cx="518" cy="37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093" name="矩形 40092"/>
            <p:cNvSpPr/>
            <p:nvPr/>
          </p:nvSpPr>
          <p:spPr>
            <a:xfrm>
              <a:off x="1296" y="1495"/>
              <a:ext cx="38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MQ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40101" name="矩形 40100"/>
            <p:cNvSpPr/>
            <p:nvPr/>
          </p:nvSpPr>
          <p:spPr>
            <a:xfrm>
              <a:off x="437" y="1440"/>
              <a:ext cx="517" cy="37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102" name="矩形 40101"/>
            <p:cNvSpPr/>
            <p:nvPr/>
          </p:nvSpPr>
          <p:spPr>
            <a:xfrm>
              <a:off x="448" y="1495"/>
              <a:ext cx="48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40103" name="矩形 40102"/>
            <p:cNvSpPr/>
            <p:nvPr/>
          </p:nvSpPr>
          <p:spPr>
            <a:xfrm>
              <a:off x="437" y="2237"/>
              <a:ext cx="517" cy="37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104" name="矩形 40103"/>
            <p:cNvSpPr/>
            <p:nvPr/>
          </p:nvSpPr>
          <p:spPr>
            <a:xfrm>
              <a:off x="451" y="2276"/>
              <a:ext cx="47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ALU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40105" name="矩形 40104"/>
            <p:cNvSpPr/>
            <p:nvPr/>
          </p:nvSpPr>
          <p:spPr>
            <a:xfrm>
              <a:off x="437" y="3041"/>
              <a:ext cx="515" cy="372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40106" name="矩形 40105"/>
            <p:cNvSpPr/>
            <p:nvPr/>
          </p:nvSpPr>
          <p:spPr>
            <a:xfrm>
              <a:off x="624" y="3091"/>
              <a:ext cx="16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40109" name="矩形 40108"/>
            <p:cNvSpPr/>
            <p:nvPr/>
          </p:nvSpPr>
          <p:spPr>
            <a:xfrm>
              <a:off x="288" y="1200"/>
              <a:ext cx="1584" cy="27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117" name="上箭头 40116"/>
            <p:cNvSpPr/>
            <p:nvPr/>
          </p:nvSpPr>
          <p:spPr>
            <a:xfrm>
              <a:off x="768" y="1842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119" name="任意多边形 40118"/>
            <p:cNvSpPr/>
            <p:nvPr/>
          </p:nvSpPr>
          <p:spPr>
            <a:xfrm>
              <a:off x="960" y="1704"/>
              <a:ext cx="276" cy="3"/>
            </a:xfrm>
            <a:custGeom>
              <a:avLst/>
              <a:gdLst/>
              <a:ahLst/>
              <a:cxnLst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121" name="任意多边形 40120"/>
            <p:cNvSpPr/>
            <p:nvPr/>
          </p:nvSpPr>
          <p:spPr>
            <a:xfrm>
              <a:off x="959" y="1539"/>
              <a:ext cx="277" cy="1"/>
            </a:xfrm>
            <a:custGeom>
              <a:avLst/>
              <a:gdLst/>
              <a:ahLst/>
              <a:cxnLst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123" name="上箭头 40122"/>
            <p:cNvSpPr/>
            <p:nvPr/>
          </p:nvSpPr>
          <p:spPr>
            <a:xfrm>
              <a:off x="649" y="2639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124" name="上箭头 40123"/>
            <p:cNvSpPr/>
            <p:nvPr/>
          </p:nvSpPr>
          <p:spPr>
            <a:xfrm rot="10800000">
              <a:off x="533" y="1812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0128" name="文本框 40127"/>
          <p:cNvSpPr txBox="1"/>
          <p:nvPr/>
        </p:nvSpPr>
        <p:spPr>
          <a:xfrm>
            <a:off x="4495800" y="25146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被加数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40129" name="文本框 40128"/>
          <p:cNvSpPr txBox="1"/>
          <p:nvPr/>
        </p:nvSpPr>
        <p:spPr>
          <a:xfrm>
            <a:off x="4495800" y="34290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被减数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40131" name="文本框 40130"/>
          <p:cNvSpPr txBox="1"/>
          <p:nvPr/>
        </p:nvSpPr>
        <p:spPr>
          <a:xfrm>
            <a:off x="4495800" y="5257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被除数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40132" name="文本框 40131"/>
          <p:cNvSpPr txBox="1"/>
          <p:nvPr/>
        </p:nvSpPr>
        <p:spPr>
          <a:xfrm>
            <a:off x="6019800" y="4343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乘数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33" name="文本框 40132"/>
          <p:cNvSpPr txBox="1"/>
          <p:nvPr/>
        </p:nvSpPr>
        <p:spPr>
          <a:xfrm>
            <a:off x="6019800" y="5486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商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34" name="文本框 40133"/>
          <p:cNvSpPr txBox="1"/>
          <p:nvPr/>
        </p:nvSpPr>
        <p:spPr>
          <a:xfrm>
            <a:off x="7620000" y="2667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加数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35" name="文本框 40134"/>
          <p:cNvSpPr txBox="1"/>
          <p:nvPr/>
        </p:nvSpPr>
        <p:spPr>
          <a:xfrm>
            <a:off x="7620000" y="3581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减数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36" name="文本框 40135"/>
          <p:cNvSpPr txBox="1"/>
          <p:nvPr/>
        </p:nvSpPr>
        <p:spPr>
          <a:xfrm>
            <a:off x="7620000" y="45720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被乘数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37" name="文本框 40136"/>
          <p:cNvSpPr txBox="1"/>
          <p:nvPr/>
        </p:nvSpPr>
        <p:spPr>
          <a:xfrm>
            <a:off x="7620000" y="5486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除数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38" name="文本框 40137"/>
          <p:cNvSpPr txBox="1"/>
          <p:nvPr/>
        </p:nvSpPr>
        <p:spPr>
          <a:xfrm>
            <a:off x="3581400" y="26670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加法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39" name="文本框 40138"/>
          <p:cNvSpPr txBox="1"/>
          <p:nvPr/>
        </p:nvSpPr>
        <p:spPr>
          <a:xfrm>
            <a:off x="3581400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减法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40" name="文本框 40139"/>
          <p:cNvSpPr txBox="1"/>
          <p:nvPr/>
        </p:nvSpPr>
        <p:spPr>
          <a:xfrm>
            <a:off x="3581400" y="4572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乘法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41" name="文本框 40140"/>
          <p:cNvSpPr txBox="1"/>
          <p:nvPr/>
        </p:nvSpPr>
        <p:spPr>
          <a:xfrm>
            <a:off x="3581400" y="5486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除法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42" name="文本框 40141"/>
          <p:cNvSpPr txBox="1"/>
          <p:nvPr/>
        </p:nvSpPr>
        <p:spPr>
          <a:xfrm>
            <a:off x="4495800" y="2903538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43" name="文本框 40142"/>
          <p:cNvSpPr txBox="1"/>
          <p:nvPr/>
        </p:nvSpPr>
        <p:spPr>
          <a:xfrm>
            <a:off x="4495800" y="3849688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差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144" name="文本框 40143"/>
          <p:cNvSpPr txBox="1"/>
          <p:nvPr/>
        </p:nvSpPr>
        <p:spPr>
          <a:xfrm>
            <a:off x="4495800" y="56388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余数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40147" name="组合 40146"/>
          <p:cNvGrpSpPr/>
          <p:nvPr/>
        </p:nvGrpSpPr>
        <p:grpSpPr>
          <a:xfrm>
            <a:off x="4495800" y="4551363"/>
            <a:ext cx="3429000" cy="630237"/>
            <a:chOff x="2832" y="2867"/>
            <a:chExt cx="2160" cy="397"/>
          </a:xfrm>
        </p:grpSpPr>
        <p:sp>
          <p:nvSpPr>
            <p:cNvPr id="40130" name="文本框 40129"/>
            <p:cNvSpPr txBox="1"/>
            <p:nvPr/>
          </p:nvSpPr>
          <p:spPr>
            <a:xfrm>
              <a:off x="2832" y="2867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乘积高位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0146" name="文本框 40145"/>
            <p:cNvSpPr txBox="1"/>
            <p:nvPr/>
          </p:nvSpPr>
          <p:spPr>
            <a:xfrm>
              <a:off x="3792" y="2976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乘积低位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12" grpId="0"/>
      <p:bldP spid="40128" grpId="0"/>
      <p:bldP spid="40129" grpId="0"/>
      <p:bldP spid="40131" grpId="0"/>
      <p:bldP spid="40132" grpId="0"/>
      <p:bldP spid="40133" grpId="0"/>
      <p:bldP spid="40134" grpId="0"/>
      <p:bldP spid="40135" grpId="0"/>
      <p:bldP spid="40136" grpId="0"/>
      <p:bldP spid="40137" grpId="0"/>
      <p:bldP spid="40138" grpId="0"/>
      <p:bldP spid="40139" grpId="0"/>
      <p:bldP spid="40140" grpId="0"/>
      <p:bldP spid="40141" grpId="0"/>
      <p:bldP spid="40142" grpId="0"/>
      <p:bldP spid="40143" grpId="0"/>
      <p:bldP spid="401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5063" name="组合 85062"/>
          <p:cNvGrpSpPr/>
          <p:nvPr/>
        </p:nvGrpSpPr>
        <p:grpSpPr>
          <a:xfrm>
            <a:off x="990600" y="1631950"/>
            <a:ext cx="2514600" cy="4343400"/>
            <a:chOff x="624" y="1028"/>
            <a:chExt cx="1584" cy="2736"/>
          </a:xfrm>
        </p:grpSpPr>
        <p:sp>
          <p:nvSpPr>
            <p:cNvPr id="84995" name="矩形 84994"/>
            <p:cNvSpPr/>
            <p:nvPr/>
          </p:nvSpPr>
          <p:spPr>
            <a:xfrm>
              <a:off x="1105" y="3403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400" dirty="0">
                  <a:latin typeface="宋体" panose="02010600030101010101" pitchFamily="2" charset="-122"/>
                </a:rPr>
                <a:t>运算器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84996" name="矩形 84995"/>
            <p:cNvSpPr/>
            <p:nvPr/>
          </p:nvSpPr>
          <p:spPr>
            <a:xfrm>
              <a:off x="1572" y="1268"/>
              <a:ext cx="518" cy="37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4997" name="矩形 84996"/>
            <p:cNvSpPr/>
            <p:nvPr/>
          </p:nvSpPr>
          <p:spPr>
            <a:xfrm>
              <a:off x="1632" y="1323"/>
              <a:ext cx="38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MQ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4998" name="矩形 84997"/>
            <p:cNvSpPr/>
            <p:nvPr/>
          </p:nvSpPr>
          <p:spPr>
            <a:xfrm>
              <a:off x="773" y="1268"/>
              <a:ext cx="517" cy="37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4999" name="矩形 84998"/>
            <p:cNvSpPr/>
            <p:nvPr/>
          </p:nvSpPr>
          <p:spPr>
            <a:xfrm>
              <a:off x="784" y="1323"/>
              <a:ext cx="48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5000" name="矩形 84999"/>
            <p:cNvSpPr/>
            <p:nvPr/>
          </p:nvSpPr>
          <p:spPr>
            <a:xfrm>
              <a:off x="773" y="2065"/>
              <a:ext cx="517" cy="37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1" name="矩形 85000"/>
            <p:cNvSpPr/>
            <p:nvPr/>
          </p:nvSpPr>
          <p:spPr>
            <a:xfrm>
              <a:off x="787" y="2104"/>
              <a:ext cx="47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ALU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5002" name="矩形 85001"/>
            <p:cNvSpPr/>
            <p:nvPr/>
          </p:nvSpPr>
          <p:spPr>
            <a:xfrm>
              <a:off x="773" y="2869"/>
              <a:ext cx="515" cy="372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85003" name="矩形 85002"/>
            <p:cNvSpPr/>
            <p:nvPr/>
          </p:nvSpPr>
          <p:spPr>
            <a:xfrm>
              <a:off x="942" y="2900"/>
              <a:ext cx="16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5004" name="矩形 85003"/>
            <p:cNvSpPr/>
            <p:nvPr/>
          </p:nvSpPr>
          <p:spPr>
            <a:xfrm>
              <a:off x="624" y="1028"/>
              <a:ext cx="1584" cy="27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5" name="上箭头 85004"/>
            <p:cNvSpPr/>
            <p:nvPr/>
          </p:nvSpPr>
          <p:spPr>
            <a:xfrm>
              <a:off x="1104" y="1670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6" name="任意多边形 85005"/>
            <p:cNvSpPr/>
            <p:nvPr/>
          </p:nvSpPr>
          <p:spPr>
            <a:xfrm>
              <a:off x="1296" y="1532"/>
              <a:ext cx="276" cy="3"/>
            </a:xfrm>
            <a:custGeom>
              <a:avLst/>
              <a:gdLst/>
              <a:ahLst/>
              <a:cxnLst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7" name="任意多边形 85006"/>
            <p:cNvSpPr/>
            <p:nvPr/>
          </p:nvSpPr>
          <p:spPr>
            <a:xfrm>
              <a:off x="1295" y="1367"/>
              <a:ext cx="277" cy="1"/>
            </a:xfrm>
            <a:custGeom>
              <a:avLst/>
              <a:gdLst/>
              <a:ahLst/>
              <a:cxnLst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8" name="上箭头 85007"/>
            <p:cNvSpPr/>
            <p:nvPr/>
          </p:nvSpPr>
          <p:spPr>
            <a:xfrm>
              <a:off x="985" y="2467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9" name="上箭头 85008"/>
            <p:cNvSpPr/>
            <p:nvPr/>
          </p:nvSpPr>
          <p:spPr>
            <a:xfrm rot="10800000">
              <a:off x="869" y="1640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5094" name="组合 85093"/>
          <p:cNvGrpSpPr/>
          <p:nvPr/>
        </p:nvGrpSpPr>
        <p:grpSpPr>
          <a:xfrm>
            <a:off x="1227138" y="2012950"/>
            <a:ext cx="7415212" cy="1209675"/>
            <a:chOff x="773" y="1268"/>
            <a:chExt cx="4671" cy="762"/>
          </a:xfrm>
        </p:grpSpPr>
        <p:grpSp>
          <p:nvGrpSpPr>
            <p:cNvPr id="85093" name="组合 85092"/>
            <p:cNvGrpSpPr/>
            <p:nvPr/>
          </p:nvGrpSpPr>
          <p:grpSpPr>
            <a:xfrm>
              <a:off x="773" y="1268"/>
              <a:ext cx="4671" cy="762"/>
              <a:chOff x="773" y="1268"/>
              <a:chExt cx="4671" cy="762"/>
            </a:xfrm>
          </p:grpSpPr>
          <p:sp>
            <p:nvSpPr>
              <p:cNvPr id="85019" name="文本框 85018"/>
              <p:cNvSpPr txBox="1"/>
              <p:nvPr/>
            </p:nvSpPr>
            <p:spPr>
              <a:xfrm>
                <a:off x="3384" y="1665"/>
                <a:ext cx="206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3200">
                    <a:latin typeface="宋体" panose="02010600030101010101" pitchFamily="2" charset="-122"/>
                  </a:rPr>
                  <a:t>ACC      </a:t>
                </a:r>
                <a:r>
                  <a:rPr lang="zh-CN" altLang="en-US" sz="3200" dirty="0">
                    <a:latin typeface="宋体" panose="02010600030101010101" pitchFamily="2" charset="-122"/>
                  </a:rPr>
                  <a:t>被加数</a:t>
                </a:r>
                <a:endParaRPr lang="zh-CN" altLang="en-US" sz="3200" dirty="0">
                  <a:latin typeface="宋体" panose="02010600030101010101" pitchFamily="2" charset="-122"/>
                </a:endParaRPr>
              </a:p>
            </p:txBody>
          </p:sp>
          <p:grpSp>
            <p:nvGrpSpPr>
              <p:cNvPr id="85050" name="组合 85049"/>
              <p:cNvGrpSpPr/>
              <p:nvPr/>
            </p:nvGrpSpPr>
            <p:grpSpPr>
              <a:xfrm>
                <a:off x="773" y="1268"/>
                <a:ext cx="517" cy="371"/>
                <a:chOff x="773" y="1268"/>
                <a:chExt cx="517" cy="371"/>
              </a:xfrm>
            </p:grpSpPr>
            <p:sp>
              <p:nvSpPr>
                <p:cNvPr id="85021" name="矩形 85020"/>
                <p:cNvSpPr/>
                <p:nvPr/>
              </p:nvSpPr>
              <p:spPr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5022" name="矩形 85021"/>
                <p:cNvSpPr/>
                <p:nvPr/>
              </p:nvSpPr>
              <p:spPr>
                <a:xfrm>
                  <a:off x="784" y="1323"/>
                  <a:ext cx="486" cy="2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ACC</a:t>
                  </a:r>
                  <a:endParaRPr lang="en-US" altLang="zh-CN" sz="2800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5023" name="文本框 85022"/>
            <p:cNvSpPr txBox="1"/>
            <p:nvPr/>
          </p:nvSpPr>
          <p:spPr>
            <a:xfrm>
              <a:off x="2580" y="1665"/>
              <a:ext cx="76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初态 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85031" name="文本框 85030"/>
          <p:cNvSpPr txBox="1"/>
          <p:nvPr/>
        </p:nvSpPr>
        <p:spPr>
          <a:xfrm>
            <a:off x="381000" y="425450"/>
            <a:ext cx="487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① 加法操作过程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85032" name="矩形 8503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85090" name="组合 85089"/>
          <p:cNvGrpSpPr/>
          <p:nvPr/>
        </p:nvGrpSpPr>
        <p:grpSpPr>
          <a:xfrm>
            <a:off x="1227138" y="2603500"/>
            <a:ext cx="5005387" cy="2295525"/>
            <a:chOff x="773" y="1640"/>
            <a:chExt cx="3153" cy="1446"/>
          </a:xfrm>
        </p:grpSpPr>
        <p:grpSp>
          <p:nvGrpSpPr>
            <p:cNvPr id="85089" name="组合 85088"/>
            <p:cNvGrpSpPr/>
            <p:nvPr/>
          </p:nvGrpSpPr>
          <p:grpSpPr>
            <a:xfrm>
              <a:off x="869" y="1640"/>
              <a:ext cx="3057" cy="1446"/>
              <a:chOff x="869" y="1640"/>
              <a:chExt cx="3057" cy="1446"/>
            </a:xfrm>
          </p:grpSpPr>
          <p:sp>
            <p:nvSpPr>
              <p:cNvPr id="85043" name="文本框 85042"/>
              <p:cNvSpPr txBox="1"/>
              <p:nvPr/>
            </p:nvSpPr>
            <p:spPr>
              <a:xfrm>
                <a:off x="2640" y="2721"/>
                <a:ext cx="128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zh-CN" altLang="en-US" sz="3200">
                    <a:latin typeface="宋体" panose="02010600030101010101" pitchFamily="2" charset="-122"/>
                  </a:rPr>
                  <a:t>[</a:t>
                </a:r>
                <a:r>
                  <a:rPr lang="en-US" altLang="zh-CN" sz="3200">
                    <a:latin typeface="宋体" panose="02010600030101010101" pitchFamily="2" charset="-122"/>
                  </a:rPr>
                  <a:t>ACC]+[X]</a:t>
                </a:r>
                <a:endParaRPr lang="zh-CN" altLang="en-US" sz="3200">
                  <a:latin typeface="宋体" panose="02010600030101010101" pitchFamily="2" charset="-122"/>
                </a:endParaRPr>
              </a:p>
            </p:txBody>
          </p:sp>
          <p:sp>
            <p:nvSpPr>
              <p:cNvPr id="85044" name="上箭头 85043"/>
              <p:cNvSpPr/>
              <p:nvPr/>
            </p:nvSpPr>
            <p:spPr>
              <a:xfrm>
                <a:off x="985" y="2467"/>
                <a:ext cx="91" cy="397"/>
              </a:xfrm>
              <a:prstGeom prst="upArrow">
                <a:avLst>
                  <a:gd name="adj1" fmla="val 49453"/>
                  <a:gd name="adj2" fmla="val 85717"/>
                </a:avLst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045" name="上箭头 85044"/>
              <p:cNvSpPr/>
              <p:nvPr/>
            </p:nvSpPr>
            <p:spPr>
              <a:xfrm rot="10800000">
                <a:off x="869" y="1640"/>
                <a:ext cx="91" cy="397"/>
              </a:xfrm>
              <a:prstGeom prst="upArrow">
                <a:avLst>
                  <a:gd name="adj1" fmla="val 49453"/>
                  <a:gd name="adj2" fmla="val 85717"/>
                </a:avLst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5053" name="组合 85052"/>
            <p:cNvGrpSpPr/>
            <p:nvPr/>
          </p:nvGrpSpPr>
          <p:grpSpPr>
            <a:xfrm>
              <a:off x="773" y="2065"/>
              <a:ext cx="517" cy="373"/>
              <a:chOff x="773" y="2065"/>
              <a:chExt cx="517" cy="373"/>
            </a:xfrm>
          </p:grpSpPr>
          <p:sp>
            <p:nvSpPr>
              <p:cNvPr id="85047" name="矩形 85046"/>
              <p:cNvSpPr/>
              <p:nvPr/>
            </p:nvSpPr>
            <p:spPr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048" name="矩形 85047"/>
              <p:cNvSpPr/>
              <p:nvPr/>
            </p:nvSpPr>
            <p:spPr>
              <a:xfrm>
                <a:off x="787" y="2104"/>
                <a:ext cx="473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ALU</a:t>
                </a:r>
                <a:endPara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85097" name="组合 85096"/>
          <p:cNvGrpSpPr/>
          <p:nvPr/>
        </p:nvGrpSpPr>
        <p:grpSpPr>
          <a:xfrm>
            <a:off x="1227138" y="3481388"/>
            <a:ext cx="7383462" cy="1663700"/>
            <a:chOff x="773" y="2193"/>
            <a:chExt cx="4651" cy="1048"/>
          </a:xfrm>
        </p:grpSpPr>
        <p:sp>
          <p:nvSpPr>
            <p:cNvPr id="85026" name="文本框 85025"/>
            <p:cNvSpPr txBox="1"/>
            <p:nvPr/>
          </p:nvSpPr>
          <p:spPr>
            <a:xfrm>
              <a:off x="3422" y="2193"/>
              <a:ext cx="20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>
                  <a:latin typeface="宋体" panose="02010600030101010101" pitchFamily="2" charset="-122"/>
                </a:rPr>
                <a:t>[</a:t>
              </a:r>
              <a:r>
                <a:rPr lang="en-US" altLang="zh-CN" sz="3200">
                  <a:latin typeface="宋体" panose="02010600030101010101" pitchFamily="2" charset="-122"/>
                </a:rPr>
                <a:t>M]      X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  <p:grpSp>
          <p:nvGrpSpPr>
            <p:cNvPr id="85058" name="组合 85057"/>
            <p:cNvGrpSpPr/>
            <p:nvPr/>
          </p:nvGrpSpPr>
          <p:grpSpPr>
            <a:xfrm>
              <a:off x="773" y="2869"/>
              <a:ext cx="515" cy="372"/>
              <a:chOff x="773" y="2869"/>
              <a:chExt cx="515" cy="372"/>
            </a:xfrm>
          </p:grpSpPr>
          <p:sp>
            <p:nvSpPr>
              <p:cNvPr id="85029" name="矩形 85028"/>
              <p:cNvSpPr/>
              <p:nvPr/>
            </p:nvSpPr>
            <p:spPr>
              <a:xfrm>
                <a:off x="773" y="2869"/>
                <a:ext cx="515" cy="372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3200" dirty="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5030" name="矩形 85029"/>
              <p:cNvSpPr/>
              <p:nvPr/>
            </p:nvSpPr>
            <p:spPr>
              <a:xfrm>
                <a:off x="942" y="2900"/>
                <a:ext cx="16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5067" name="直接连接符 85066"/>
            <p:cNvSpPr/>
            <p:nvPr/>
          </p:nvSpPr>
          <p:spPr>
            <a:xfrm>
              <a:off x="4032" y="2400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5096" name="组合 85095"/>
          <p:cNvGrpSpPr/>
          <p:nvPr/>
        </p:nvGrpSpPr>
        <p:grpSpPr>
          <a:xfrm>
            <a:off x="1227138" y="2012950"/>
            <a:ext cx="6891337" cy="2886075"/>
            <a:chOff x="773" y="1268"/>
            <a:chExt cx="4341" cy="1818"/>
          </a:xfrm>
        </p:grpSpPr>
        <p:grpSp>
          <p:nvGrpSpPr>
            <p:cNvPr id="85095" name="组合 85094"/>
            <p:cNvGrpSpPr/>
            <p:nvPr/>
          </p:nvGrpSpPr>
          <p:grpSpPr>
            <a:xfrm>
              <a:off x="4032" y="2721"/>
              <a:ext cx="1082" cy="365"/>
              <a:chOff x="4032" y="2721"/>
              <a:chExt cx="1082" cy="365"/>
            </a:xfrm>
          </p:grpSpPr>
          <p:sp>
            <p:nvSpPr>
              <p:cNvPr id="85035" name="文本框 85034"/>
              <p:cNvSpPr txBox="1"/>
              <p:nvPr/>
            </p:nvSpPr>
            <p:spPr>
              <a:xfrm>
                <a:off x="4608" y="2721"/>
                <a:ext cx="50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3200">
                    <a:latin typeface="宋体" panose="02010600030101010101" pitchFamily="2" charset="-122"/>
                  </a:rPr>
                  <a:t>ACC</a:t>
                </a:r>
                <a:endParaRPr lang="en-US" altLang="zh-CN" sz="3200">
                  <a:latin typeface="宋体" panose="02010600030101010101" pitchFamily="2" charset="-122"/>
                </a:endParaRPr>
              </a:p>
            </p:txBody>
          </p:sp>
          <p:sp>
            <p:nvSpPr>
              <p:cNvPr id="85036" name="直接连接符 85035"/>
              <p:cNvSpPr/>
              <p:nvPr/>
            </p:nvSpPr>
            <p:spPr>
              <a:xfrm>
                <a:off x="4032" y="2900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  <p:grpSp>
          <p:nvGrpSpPr>
            <p:cNvPr id="85049" name="组合 85048"/>
            <p:cNvGrpSpPr/>
            <p:nvPr/>
          </p:nvGrpSpPr>
          <p:grpSpPr>
            <a:xfrm>
              <a:off x="773" y="1268"/>
              <a:ext cx="517" cy="371"/>
              <a:chOff x="773" y="1268"/>
              <a:chExt cx="517" cy="371"/>
            </a:xfrm>
          </p:grpSpPr>
          <p:sp>
            <p:nvSpPr>
              <p:cNvPr id="85039" name="矩形 85038"/>
              <p:cNvSpPr/>
              <p:nvPr/>
            </p:nvSpPr>
            <p:spPr>
              <a:xfrm>
                <a:off x="773" y="1268"/>
                <a:ext cx="517" cy="371"/>
              </a:xfrm>
              <a:prstGeom prst="rect">
                <a:avLst/>
              </a:prstGeom>
              <a:solidFill>
                <a:srgbClr val="CC9900"/>
              </a:solidFill>
              <a:ln w="38100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040" name="矩形 85039"/>
              <p:cNvSpPr/>
              <p:nvPr/>
            </p:nvSpPr>
            <p:spPr>
              <a:xfrm>
                <a:off x="781" y="1323"/>
                <a:ext cx="492" cy="275"/>
              </a:xfrm>
              <a:prstGeom prst="rect">
                <a:avLst/>
              </a:prstGeom>
              <a:solidFill>
                <a:srgbClr val="CC9900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ACC</a:t>
                </a:r>
                <a:endPara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5071" name="上箭头 85070"/>
            <p:cNvSpPr/>
            <p:nvPr/>
          </p:nvSpPr>
          <p:spPr>
            <a:xfrm>
              <a:off x="1072" y="1632"/>
              <a:ext cx="144" cy="432"/>
            </a:xfrm>
            <a:prstGeom prst="upArrow">
              <a:avLst>
                <a:gd name="adj1" fmla="val 58333"/>
                <a:gd name="adj2" fmla="val 93750"/>
              </a:avLst>
            </a:prstGeom>
            <a:solidFill>
              <a:srgbClr val="CC99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5087" name="组合 85086"/>
          <p:cNvGrpSpPr/>
          <p:nvPr/>
        </p:nvGrpSpPr>
        <p:grpSpPr>
          <a:xfrm>
            <a:off x="4098925" y="1622425"/>
            <a:ext cx="4206875" cy="654050"/>
            <a:chOff x="2582" y="1022"/>
            <a:chExt cx="2650" cy="412"/>
          </a:xfrm>
        </p:grpSpPr>
        <p:sp>
          <p:nvSpPr>
            <p:cNvPr id="85011" name="文本框 85010"/>
            <p:cNvSpPr txBox="1"/>
            <p:nvPr/>
          </p:nvSpPr>
          <p:spPr>
            <a:xfrm>
              <a:off x="2582" y="1028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指令 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85013" name="矩形 85012"/>
            <p:cNvSpPr/>
            <p:nvPr/>
          </p:nvSpPr>
          <p:spPr>
            <a:xfrm>
              <a:off x="3575" y="1028"/>
              <a:ext cx="1657" cy="4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15" name="文本框 85014"/>
            <p:cNvSpPr txBox="1"/>
            <p:nvPr/>
          </p:nvSpPr>
          <p:spPr>
            <a:xfrm>
              <a:off x="3804" y="1035"/>
              <a:ext cx="37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加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85016" name="文本框 85015"/>
            <p:cNvSpPr txBox="1"/>
            <p:nvPr/>
          </p:nvSpPr>
          <p:spPr>
            <a:xfrm>
              <a:off x="4574" y="1035"/>
              <a:ext cx="51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dist" fontAlgn="ctr"/>
              <a:r>
                <a:rPr lang="en-US" altLang="zh-CN" sz="3200">
                  <a:latin typeface="宋体" panose="02010600030101010101" pitchFamily="2" charset="-122"/>
                </a:rPr>
                <a:t>M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  <p:sp>
          <p:nvSpPr>
            <p:cNvPr id="85086" name="任意多边形 85085"/>
            <p:cNvSpPr/>
            <p:nvPr/>
          </p:nvSpPr>
          <p:spPr>
            <a:xfrm>
              <a:off x="4416" y="1022"/>
              <a:ext cx="1" cy="412"/>
            </a:xfrm>
            <a:custGeom>
              <a:avLst/>
              <a:gdLst/>
              <a:ahLst/>
              <a:cxnLst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80" name="矩形 8707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7127" name="文本框 87126"/>
          <p:cNvSpPr txBox="1"/>
          <p:nvPr/>
        </p:nvSpPr>
        <p:spPr>
          <a:xfrm>
            <a:off x="381000" y="425450"/>
            <a:ext cx="487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② 减法操作过程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grpSp>
        <p:nvGrpSpPr>
          <p:cNvPr id="87157" name="组合 87156"/>
          <p:cNvGrpSpPr/>
          <p:nvPr/>
        </p:nvGrpSpPr>
        <p:grpSpPr>
          <a:xfrm>
            <a:off x="990600" y="1631950"/>
            <a:ext cx="2514600" cy="4343400"/>
            <a:chOff x="624" y="1028"/>
            <a:chExt cx="1584" cy="2736"/>
          </a:xfrm>
        </p:grpSpPr>
        <p:sp>
          <p:nvSpPr>
            <p:cNvPr id="87158" name="矩形 87157"/>
            <p:cNvSpPr/>
            <p:nvPr/>
          </p:nvSpPr>
          <p:spPr>
            <a:xfrm>
              <a:off x="1105" y="3403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400" dirty="0">
                  <a:latin typeface="宋体" panose="02010600030101010101" pitchFamily="2" charset="-122"/>
                </a:rPr>
                <a:t>运算器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87159" name="矩形 87158"/>
            <p:cNvSpPr/>
            <p:nvPr/>
          </p:nvSpPr>
          <p:spPr>
            <a:xfrm>
              <a:off x="1572" y="1268"/>
              <a:ext cx="518" cy="37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60" name="矩形 87159"/>
            <p:cNvSpPr/>
            <p:nvPr/>
          </p:nvSpPr>
          <p:spPr>
            <a:xfrm>
              <a:off x="1632" y="1323"/>
              <a:ext cx="38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MQ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7161" name="矩形 87160"/>
            <p:cNvSpPr/>
            <p:nvPr/>
          </p:nvSpPr>
          <p:spPr>
            <a:xfrm>
              <a:off x="773" y="1268"/>
              <a:ext cx="517" cy="37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62" name="矩形 87161"/>
            <p:cNvSpPr/>
            <p:nvPr/>
          </p:nvSpPr>
          <p:spPr>
            <a:xfrm>
              <a:off x="784" y="1323"/>
              <a:ext cx="48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7163" name="矩形 87162"/>
            <p:cNvSpPr/>
            <p:nvPr/>
          </p:nvSpPr>
          <p:spPr>
            <a:xfrm>
              <a:off x="773" y="2065"/>
              <a:ext cx="517" cy="37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64" name="矩形 87163"/>
            <p:cNvSpPr/>
            <p:nvPr/>
          </p:nvSpPr>
          <p:spPr>
            <a:xfrm>
              <a:off x="787" y="2104"/>
              <a:ext cx="47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ALU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7165" name="矩形 87164"/>
            <p:cNvSpPr/>
            <p:nvPr/>
          </p:nvSpPr>
          <p:spPr>
            <a:xfrm>
              <a:off x="773" y="2869"/>
              <a:ext cx="515" cy="372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87166" name="矩形 87165"/>
            <p:cNvSpPr/>
            <p:nvPr/>
          </p:nvSpPr>
          <p:spPr>
            <a:xfrm>
              <a:off x="942" y="2900"/>
              <a:ext cx="16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7167" name="矩形 87166"/>
            <p:cNvSpPr/>
            <p:nvPr/>
          </p:nvSpPr>
          <p:spPr>
            <a:xfrm>
              <a:off x="624" y="1028"/>
              <a:ext cx="1584" cy="27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68" name="上箭头 87167"/>
            <p:cNvSpPr/>
            <p:nvPr/>
          </p:nvSpPr>
          <p:spPr>
            <a:xfrm>
              <a:off x="1104" y="1670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69" name="任意多边形 87168"/>
            <p:cNvSpPr/>
            <p:nvPr/>
          </p:nvSpPr>
          <p:spPr>
            <a:xfrm>
              <a:off x="1296" y="1532"/>
              <a:ext cx="276" cy="3"/>
            </a:xfrm>
            <a:custGeom>
              <a:avLst/>
              <a:gdLst/>
              <a:ahLst/>
              <a:cxnLst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70" name="任意多边形 87169"/>
            <p:cNvSpPr/>
            <p:nvPr/>
          </p:nvSpPr>
          <p:spPr>
            <a:xfrm>
              <a:off x="1295" y="1367"/>
              <a:ext cx="277" cy="1"/>
            </a:xfrm>
            <a:custGeom>
              <a:avLst/>
              <a:gdLst/>
              <a:ahLst/>
              <a:cxnLst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71" name="上箭头 87170"/>
            <p:cNvSpPr/>
            <p:nvPr/>
          </p:nvSpPr>
          <p:spPr>
            <a:xfrm>
              <a:off x="985" y="2467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72" name="上箭头 87171"/>
            <p:cNvSpPr/>
            <p:nvPr/>
          </p:nvSpPr>
          <p:spPr>
            <a:xfrm rot="10800000">
              <a:off x="869" y="1640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7196" name="组合 87195"/>
          <p:cNvGrpSpPr/>
          <p:nvPr/>
        </p:nvGrpSpPr>
        <p:grpSpPr>
          <a:xfrm>
            <a:off x="4098925" y="1622425"/>
            <a:ext cx="4206875" cy="654050"/>
            <a:chOff x="2582" y="1022"/>
            <a:chExt cx="2650" cy="412"/>
          </a:xfrm>
        </p:grpSpPr>
        <p:sp>
          <p:nvSpPr>
            <p:cNvPr id="87197" name="文本框 87196"/>
            <p:cNvSpPr txBox="1"/>
            <p:nvPr/>
          </p:nvSpPr>
          <p:spPr>
            <a:xfrm>
              <a:off x="2582" y="1028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指令 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87198" name="矩形 87197"/>
            <p:cNvSpPr/>
            <p:nvPr/>
          </p:nvSpPr>
          <p:spPr>
            <a:xfrm>
              <a:off x="3575" y="1028"/>
              <a:ext cx="1657" cy="4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99" name="文本框 87198"/>
            <p:cNvSpPr txBox="1"/>
            <p:nvPr/>
          </p:nvSpPr>
          <p:spPr>
            <a:xfrm>
              <a:off x="3804" y="1035"/>
              <a:ext cx="37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减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87200" name="文本框 87199"/>
            <p:cNvSpPr txBox="1"/>
            <p:nvPr/>
          </p:nvSpPr>
          <p:spPr>
            <a:xfrm>
              <a:off x="4574" y="1035"/>
              <a:ext cx="51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dist" fontAlgn="ctr"/>
              <a:r>
                <a:rPr lang="en-US" altLang="zh-CN" sz="3200">
                  <a:latin typeface="宋体" panose="02010600030101010101" pitchFamily="2" charset="-122"/>
                </a:rPr>
                <a:t>M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  <p:sp>
          <p:nvSpPr>
            <p:cNvPr id="87201" name="任意多边形 87200"/>
            <p:cNvSpPr/>
            <p:nvPr/>
          </p:nvSpPr>
          <p:spPr>
            <a:xfrm>
              <a:off x="4416" y="1022"/>
              <a:ext cx="1" cy="412"/>
            </a:xfrm>
            <a:custGeom>
              <a:avLst/>
              <a:gdLst/>
              <a:ahLst/>
              <a:cxnLst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7208" name="组合 87207"/>
          <p:cNvGrpSpPr/>
          <p:nvPr/>
        </p:nvGrpSpPr>
        <p:grpSpPr>
          <a:xfrm>
            <a:off x="1227138" y="2012950"/>
            <a:ext cx="7415212" cy="1209675"/>
            <a:chOff x="773" y="1268"/>
            <a:chExt cx="4671" cy="762"/>
          </a:xfrm>
        </p:grpSpPr>
        <p:grpSp>
          <p:nvGrpSpPr>
            <p:cNvPr id="87209" name="组合 87208"/>
            <p:cNvGrpSpPr/>
            <p:nvPr/>
          </p:nvGrpSpPr>
          <p:grpSpPr>
            <a:xfrm>
              <a:off x="773" y="1268"/>
              <a:ext cx="4671" cy="762"/>
              <a:chOff x="773" y="1268"/>
              <a:chExt cx="4671" cy="762"/>
            </a:xfrm>
          </p:grpSpPr>
          <p:sp>
            <p:nvSpPr>
              <p:cNvPr id="87210" name="文本框 87209"/>
              <p:cNvSpPr txBox="1"/>
              <p:nvPr/>
            </p:nvSpPr>
            <p:spPr>
              <a:xfrm>
                <a:off x="3384" y="1665"/>
                <a:ext cx="206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3200">
                    <a:latin typeface="宋体" panose="02010600030101010101" pitchFamily="2" charset="-122"/>
                  </a:rPr>
                  <a:t>ACC      </a:t>
                </a:r>
                <a:r>
                  <a:rPr lang="zh-CN" altLang="en-US" sz="3200" dirty="0">
                    <a:latin typeface="宋体" panose="02010600030101010101" pitchFamily="2" charset="-122"/>
                  </a:rPr>
                  <a:t>被减数</a:t>
                </a:r>
                <a:endParaRPr lang="zh-CN" altLang="en-US" sz="3200" dirty="0">
                  <a:latin typeface="宋体" panose="02010600030101010101" pitchFamily="2" charset="-122"/>
                </a:endParaRPr>
              </a:p>
            </p:txBody>
          </p:sp>
          <p:grpSp>
            <p:nvGrpSpPr>
              <p:cNvPr id="87211" name="组合 87210"/>
              <p:cNvGrpSpPr/>
              <p:nvPr/>
            </p:nvGrpSpPr>
            <p:grpSpPr>
              <a:xfrm>
                <a:off x="773" y="1268"/>
                <a:ext cx="517" cy="371"/>
                <a:chOff x="773" y="1268"/>
                <a:chExt cx="517" cy="371"/>
              </a:xfrm>
            </p:grpSpPr>
            <p:sp>
              <p:nvSpPr>
                <p:cNvPr id="87212" name="矩形 87211"/>
                <p:cNvSpPr/>
                <p:nvPr/>
              </p:nvSpPr>
              <p:spPr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7213" name="矩形 87212"/>
                <p:cNvSpPr/>
                <p:nvPr/>
              </p:nvSpPr>
              <p:spPr>
                <a:xfrm>
                  <a:off x="784" y="1323"/>
                  <a:ext cx="486" cy="2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ACC</a:t>
                  </a:r>
                  <a:endParaRPr lang="en-US" altLang="zh-CN" sz="2800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7214" name="文本框 87213"/>
            <p:cNvSpPr txBox="1"/>
            <p:nvPr/>
          </p:nvSpPr>
          <p:spPr>
            <a:xfrm>
              <a:off x="2580" y="1665"/>
              <a:ext cx="76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初态 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87215" name="组合 87214"/>
          <p:cNvGrpSpPr/>
          <p:nvPr/>
        </p:nvGrpSpPr>
        <p:grpSpPr>
          <a:xfrm>
            <a:off x="1227138" y="3481388"/>
            <a:ext cx="7383462" cy="1663700"/>
            <a:chOff x="773" y="2193"/>
            <a:chExt cx="4651" cy="1048"/>
          </a:xfrm>
        </p:grpSpPr>
        <p:sp>
          <p:nvSpPr>
            <p:cNvPr id="87216" name="文本框 87215"/>
            <p:cNvSpPr txBox="1"/>
            <p:nvPr/>
          </p:nvSpPr>
          <p:spPr>
            <a:xfrm>
              <a:off x="3422" y="2193"/>
              <a:ext cx="20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>
                  <a:latin typeface="宋体" panose="02010600030101010101" pitchFamily="2" charset="-122"/>
                </a:rPr>
                <a:t>[</a:t>
              </a:r>
              <a:r>
                <a:rPr lang="en-US" altLang="zh-CN" sz="3200">
                  <a:latin typeface="宋体" panose="02010600030101010101" pitchFamily="2" charset="-122"/>
                </a:rPr>
                <a:t>M]      X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  <p:grpSp>
          <p:nvGrpSpPr>
            <p:cNvPr id="87217" name="组合 87216"/>
            <p:cNvGrpSpPr/>
            <p:nvPr/>
          </p:nvGrpSpPr>
          <p:grpSpPr>
            <a:xfrm>
              <a:off x="773" y="2869"/>
              <a:ext cx="515" cy="372"/>
              <a:chOff x="773" y="2869"/>
              <a:chExt cx="515" cy="372"/>
            </a:xfrm>
          </p:grpSpPr>
          <p:sp>
            <p:nvSpPr>
              <p:cNvPr id="87218" name="矩形 87217"/>
              <p:cNvSpPr/>
              <p:nvPr/>
            </p:nvSpPr>
            <p:spPr>
              <a:xfrm>
                <a:off x="773" y="2869"/>
                <a:ext cx="515" cy="372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3200" dirty="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7219" name="矩形 87218"/>
              <p:cNvSpPr/>
              <p:nvPr/>
            </p:nvSpPr>
            <p:spPr>
              <a:xfrm>
                <a:off x="942" y="2900"/>
                <a:ext cx="16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7220" name="直接连接符 87219"/>
            <p:cNvSpPr/>
            <p:nvPr/>
          </p:nvSpPr>
          <p:spPr>
            <a:xfrm>
              <a:off x="4032" y="2400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7221" name="组合 87220"/>
          <p:cNvGrpSpPr/>
          <p:nvPr/>
        </p:nvGrpSpPr>
        <p:grpSpPr>
          <a:xfrm>
            <a:off x="1227138" y="2603500"/>
            <a:ext cx="5005387" cy="2295525"/>
            <a:chOff x="773" y="1640"/>
            <a:chExt cx="3153" cy="1446"/>
          </a:xfrm>
        </p:grpSpPr>
        <p:grpSp>
          <p:nvGrpSpPr>
            <p:cNvPr id="87222" name="组合 87221"/>
            <p:cNvGrpSpPr/>
            <p:nvPr/>
          </p:nvGrpSpPr>
          <p:grpSpPr>
            <a:xfrm>
              <a:off x="869" y="1640"/>
              <a:ext cx="3057" cy="1446"/>
              <a:chOff x="869" y="1640"/>
              <a:chExt cx="3057" cy="1446"/>
            </a:xfrm>
          </p:grpSpPr>
          <p:sp>
            <p:nvSpPr>
              <p:cNvPr id="87223" name="文本框 87222"/>
              <p:cNvSpPr txBox="1"/>
              <p:nvPr/>
            </p:nvSpPr>
            <p:spPr>
              <a:xfrm>
                <a:off x="2640" y="2721"/>
                <a:ext cx="128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zh-CN" altLang="en-US" sz="3200">
                    <a:latin typeface="宋体" panose="02010600030101010101" pitchFamily="2" charset="-122"/>
                  </a:rPr>
                  <a:t>[</a:t>
                </a:r>
                <a:r>
                  <a:rPr lang="en-US" altLang="zh-CN" sz="3200">
                    <a:latin typeface="宋体" panose="02010600030101010101" pitchFamily="2" charset="-122"/>
                  </a:rPr>
                  <a:t>ACC]-[X]</a:t>
                </a:r>
                <a:endParaRPr lang="zh-CN" altLang="en-US" sz="3200">
                  <a:latin typeface="宋体" panose="02010600030101010101" pitchFamily="2" charset="-122"/>
                </a:endParaRPr>
              </a:p>
            </p:txBody>
          </p:sp>
          <p:sp>
            <p:nvSpPr>
              <p:cNvPr id="87224" name="上箭头 87223"/>
              <p:cNvSpPr/>
              <p:nvPr/>
            </p:nvSpPr>
            <p:spPr>
              <a:xfrm>
                <a:off x="985" y="2467"/>
                <a:ext cx="91" cy="397"/>
              </a:xfrm>
              <a:prstGeom prst="upArrow">
                <a:avLst>
                  <a:gd name="adj1" fmla="val 49453"/>
                  <a:gd name="adj2" fmla="val 85717"/>
                </a:avLst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7225" name="上箭头 87224"/>
              <p:cNvSpPr/>
              <p:nvPr/>
            </p:nvSpPr>
            <p:spPr>
              <a:xfrm rot="10800000">
                <a:off x="869" y="1640"/>
                <a:ext cx="91" cy="397"/>
              </a:xfrm>
              <a:prstGeom prst="upArrow">
                <a:avLst>
                  <a:gd name="adj1" fmla="val 49453"/>
                  <a:gd name="adj2" fmla="val 85717"/>
                </a:avLst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7226" name="组合 87225"/>
            <p:cNvGrpSpPr/>
            <p:nvPr/>
          </p:nvGrpSpPr>
          <p:grpSpPr>
            <a:xfrm>
              <a:off x="773" y="2065"/>
              <a:ext cx="517" cy="373"/>
              <a:chOff x="773" y="2065"/>
              <a:chExt cx="517" cy="373"/>
            </a:xfrm>
          </p:grpSpPr>
          <p:sp>
            <p:nvSpPr>
              <p:cNvPr id="87227" name="矩形 87226"/>
              <p:cNvSpPr/>
              <p:nvPr/>
            </p:nvSpPr>
            <p:spPr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7228" name="矩形 87227"/>
              <p:cNvSpPr/>
              <p:nvPr/>
            </p:nvSpPr>
            <p:spPr>
              <a:xfrm>
                <a:off x="787" y="2104"/>
                <a:ext cx="473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ALU</a:t>
                </a:r>
                <a:endPara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87229" name="组合 87228"/>
          <p:cNvGrpSpPr/>
          <p:nvPr/>
        </p:nvGrpSpPr>
        <p:grpSpPr>
          <a:xfrm>
            <a:off x="1227138" y="2012950"/>
            <a:ext cx="6891337" cy="2886075"/>
            <a:chOff x="773" y="1268"/>
            <a:chExt cx="4341" cy="1818"/>
          </a:xfrm>
        </p:grpSpPr>
        <p:grpSp>
          <p:nvGrpSpPr>
            <p:cNvPr id="87230" name="组合 87229"/>
            <p:cNvGrpSpPr/>
            <p:nvPr/>
          </p:nvGrpSpPr>
          <p:grpSpPr>
            <a:xfrm>
              <a:off x="4032" y="2721"/>
              <a:ext cx="1082" cy="365"/>
              <a:chOff x="4032" y="2721"/>
              <a:chExt cx="1082" cy="365"/>
            </a:xfrm>
          </p:grpSpPr>
          <p:sp>
            <p:nvSpPr>
              <p:cNvPr id="87231" name="文本框 87230"/>
              <p:cNvSpPr txBox="1"/>
              <p:nvPr/>
            </p:nvSpPr>
            <p:spPr>
              <a:xfrm>
                <a:off x="4608" y="2721"/>
                <a:ext cx="50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3200">
                    <a:latin typeface="宋体" panose="02010600030101010101" pitchFamily="2" charset="-122"/>
                  </a:rPr>
                  <a:t>ACC</a:t>
                </a:r>
                <a:endParaRPr lang="en-US" altLang="zh-CN" sz="3200">
                  <a:latin typeface="宋体" panose="02010600030101010101" pitchFamily="2" charset="-122"/>
                </a:endParaRPr>
              </a:p>
            </p:txBody>
          </p:sp>
          <p:sp>
            <p:nvSpPr>
              <p:cNvPr id="87232" name="直接连接符 87231"/>
              <p:cNvSpPr/>
              <p:nvPr/>
            </p:nvSpPr>
            <p:spPr>
              <a:xfrm>
                <a:off x="4032" y="2900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  <p:grpSp>
          <p:nvGrpSpPr>
            <p:cNvPr id="87233" name="组合 87232"/>
            <p:cNvGrpSpPr/>
            <p:nvPr/>
          </p:nvGrpSpPr>
          <p:grpSpPr>
            <a:xfrm>
              <a:off x="773" y="1268"/>
              <a:ext cx="517" cy="371"/>
              <a:chOff x="773" y="1268"/>
              <a:chExt cx="517" cy="371"/>
            </a:xfrm>
          </p:grpSpPr>
          <p:sp>
            <p:nvSpPr>
              <p:cNvPr id="87234" name="矩形 87233"/>
              <p:cNvSpPr/>
              <p:nvPr/>
            </p:nvSpPr>
            <p:spPr>
              <a:xfrm>
                <a:off x="773" y="1268"/>
                <a:ext cx="517" cy="371"/>
              </a:xfrm>
              <a:prstGeom prst="rect">
                <a:avLst/>
              </a:prstGeom>
              <a:solidFill>
                <a:srgbClr val="CC9900"/>
              </a:solidFill>
              <a:ln w="38100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7235" name="矩形 87234"/>
              <p:cNvSpPr/>
              <p:nvPr/>
            </p:nvSpPr>
            <p:spPr>
              <a:xfrm>
                <a:off x="781" y="1323"/>
                <a:ext cx="492" cy="275"/>
              </a:xfrm>
              <a:prstGeom prst="rect">
                <a:avLst/>
              </a:prstGeom>
              <a:solidFill>
                <a:srgbClr val="CC9900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ACC</a:t>
                </a:r>
                <a:endPara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7236" name="上箭头 87235"/>
            <p:cNvSpPr/>
            <p:nvPr/>
          </p:nvSpPr>
          <p:spPr>
            <a:xfrm>
              <a:off x="1072" y="1632"/>
              <a:ext cx="144" cy="432"/>
            </a:xfrm>
            <a:prstGeom prst="upArrow">
              <a:avLst>
                <a:gd name="adj1" fmla="val 58333"/>
                <a:gd name="adj2" fmla="val 93750"/>
              </a:avLst>
            </a:prstGeom>
            <a:solidFill>
              <a:srgbClr val="CC99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 lIns="92075" tIns="46038" rIns="92075" bIns="46038" anchor="ctr"/>
          <a:p>
            <a:r>
              <a:rPr lang="zh-CN" altLang="en-US" b="1" dirty="0"/>
              <a:t>1.1 计算机系统简介</a:t>
            </a:r>
            <a:endParaRPr lang="zh-CN" altLang="en-US" b="1" dirty="0"/>
          </a:p>
        </p:txBody>
      </p:sp>
      <p:sp>
        <p:nvSpPr>
          <p:cNvPr id="6171" name="文本框 6170"/>
          <p:cNvSpPr txBox="1"/>
          <p:nvPr/>
        </p:nvSpPr>
        <p:spPr>
          <a:xfrm>
            <a:off x="4144963" y="4819650"/>
            <a:ext cx="3627437" cy="1098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3000" dirty="0">
                <a:latin typeface="Times New Roman" panose="02020603050405020304" pitchFamily="18" charset="0"/>
              </a:rPr>
              <a:t>由具有各类特殊功能</a:t>
            </a:r>
            <a:endParaRPr lang="zh-CN" altLang="en-US" sz="3000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3000" dirty="0">
                <a:latin typeface="Times New Roman" panose="02020603050405020304" pitchFamily="18" charset="0"/>
              </a:rPr>
              <a:t>的信息（程序）组成</a:t>
            </a:r>
            <a:endParaRPr lang="en-US" altLang="zh-CN" sz="3000">
              <a:latin typeface="Times New Roman" panose="02020603050405020304" pitchFamily="18" charset="0"/>
            </a:endParaRPr>
          </a:p>
        </p:txBody>
      </p:sp>
      <p:sp>
        <p:nvSpPr>
          <p:cNvPr id="6181" name="文本框 6180"/>
          <p:cNvSpPr txBox="1"/>
          <p:nvPr/>
        </p:nvSpPr>
        <p:spPr>
          <a:xfrm>
            <a:off x="1219200" y="2163763"/>
            <a:ext cx="4876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1. </a:t>
            </a:r>
            <a:r>
              <a:rPr lang="zh-CN" altLang="en-US" sz="3200" dirty="0">
                <a:latin typeface="宋体" panose="02010600030101010101" pitchFamily="2" charset="-122"/>
              </a:rPr>
              <a:t>计算机系统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6184" name="文本框 6183"/>
          <p:cNvSpPr txBox="1"/>
          <p:nvPr/>
        </p:nvSpPr>
        <p:spPr>
          <a:xfrm>
            <a:off x="2101850" y="2895600"/>
            <a:ext cx="641350" cy="2895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000" dirty="0">
                <a:latin typeface="宋体" panose="02010600030101010101" pitchFamily="2" charset="-122"/>
              </a:rPr>
              <a:t>计算机系统</a:t>
            </a:r>
            <a:endParaRPr lang="zh-CN" altLang="en-US" sz="3000" dirty="0">
              <a:latin typeface="宋体" panose="02010600030101010101" pitchFamily="2" charset="-122"/>
            </a:endParaRPr>
          </a:p>
        </p:txBody>
      </p:sp>
      <p:sp>
        <p:nvSpPr>
          <p:cNvPr id="6185" name="文本框 6184"/>
          <p:cNvSpPr txBox="1"/>
          <p:nvPr/>
        </p:nvSpPr>
        <p:spPr>
          <a:xfrm>
            <a:off x="4144963" y="3271838"/>
            <a:ext cx="2862262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3000" dirty="0">
                <a:latin typeface="宋体" panose="02010600030101010101" pitchFamily="2" charset="-122"/>
              </a:rPr>
              <a:t>计算机的实体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en-US" sz="3000" dirty="0">
                <a:latin typeface="宋体" panose="02010600030101010101" pitchFamily="2" charset="-122"/>
              </a:rPr>
              <a:t>如主机、外设等</a:t>
            </a:r>
            <a:endParaRPr lang="en-US" altLang="zh-CN" sz="3000">
              <a:latin typeface="宋体" panose="02010600030101010101" pitchFamily="2" charset="-122"/>
            </a:endParaRPr>
          </a:p>
        </p:txBody>
      </p:sp>
      <p:sp>
        <p:nvSpPr>
          <p:cNvPr id="6189" name="文本框 6188"/>
          <p:cNvSpPr txBox="1"/>
          <p:nvPr/>
        </p:nvSpPr>
        <p:spPr>
          <a:xfrm>
            <a:off x="301625" y="1263650"/>
            <a:ext cx="57848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3600" dirty="0">
                <a:latin typeface="Times New Roman" panose="02020603050405020304" pitchFamily="18" charset="0"/>
              </a:rPr>
              <a:t>一、 计算机软、硬件的概念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163" name="任意多边形 6162"/>
          <p:cNvSpPr/>
          <p:nvPr/>
        </p:nvSpPr>
        <p:spPr>
          <a:xfrm>
            <a:off x="2743200" y="3505200"/>
            <a:ext cx="304800" cy="1676400"/>
          </a:xfrm>
          <a:custGeom>
            <a:avLst/>
            <a:gdLst/>
            <a:ahLst/>
            <a:cxnLst/>
            <a:pathLst>
              <a:path w="40" h="347">
                <a:moveTo>
                  <a:pt x="40" y="0"/>
                </a:moveTo>
                <a:cubicBezTo>
                  <a:pt x="29" y="0"/>
                  <a:pt x="20" y="13"/>
                  <a:pt x="20" y="29"/>
                </a:cubicBezTo>
                <a:lnTo>
                  <a:pt x="20" y="145"/>
                </a:lnTo>
                <a:cubicBezTo>
                  <a:pt x="20" y="161"/>
                  <a:pt x="11" y="173"/>
                  <a:pt x="0" y="173"/>
                </a:cubicBezTo>
                <a:cubicBezTo>
                  <a:pt x="11" y="173"/>
                  <a:pt x="20" y="186"/>
                  <a:pt x="20" y="202"/>
                </a:cubicBezTo>
                <a:lnTo>
                  <a:pt x="20" y="318"/>
                </a:lnTo>
                <a:cubicBezTo>
                  <a:pt x="20" y="334"/>
                  <a:pt x="29" y="347"/>
                  <a:pt x="40" y="347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193" name="组合 6192"/>
          <p:cNvGrpSpPr/>
          <p:nvPr/>
        </p:nvGrpSpPr>
        <p:grpSpPr>
          <a:xfrm>
            <a:off x="3108325" y="3271838"/>
            <a:ext cx="946150" cy="2097087"/>
            <a:chOff x="1958" y="2061"/>
            <a:chExt cx="596" cy="1321"/>
          </a:xfrm>
        </p:grpSpPr>
        <p:sp>
          <p:nvSpPr>
            <p:cNvPr id="6190" name="文本框 6189"/>
            <p:cNvSpPr txBox="1"/>
            <p:nvPr/>
          </p:nvSpPr>
          <p:spPr>
            <a:xfrm>
              <a:off x="1958" y="2061"/>
              <a:ext cx="59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0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硬件</a:t>
              </a:r>
              <a:endParaRPr lang="zh-CN" altLang="en-US" sz="3000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91" name="文本框 6190"/>
            <p:cNvSpPr txBox="1"/>
            <p:nvPr/>
          </p:nvSpPr>
          <p:spPr>
            <a:xfrm>
              <a:off x="1958" y="3036"/>
              <a:ext cx="59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0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软件</a:t>
              </a:r>
              <a:endParaRPr lang="zh-CN" altLang="en-US" sz="3000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/>
      <p:bldP spid="6181" grpId="0"/>
      <p:bldP spid="6184" grpId="0"/>
      <p:bldP spid="6185" grpId="0"/>
      <p:bldP spid="61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067" name="组合 88066"/>
          <p:cNvGrpSpPr/>
          <p:nvPr/>
        </p:nvGrpSpPr>
        <p:grpSpPr>
          <a:xfrm>
            <a:off x="990600" y="1631950"/>
            <a:ext cx="2514600" cy="4343400"/>
            <a:chOff x="624" y="1028"/>
            <a:chExt cx="1584" cy="2736"/>
          </a:xfrm>
        </p:grpSpPr>
        <p:sp>
          <p:nvSpPr>
            <p:cNvPr id="88068" name="矩形 88067"/>
            <p:cNvSpPr/>
            <p:nvPr/>
          </p:nvSpPr>
          <p:spPr>
            <a:xfrm>
              <a:off x="1105" y="3403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400" dirty="0">
                  <a:latin typeface="宋体" panose="02010600030101010101" pitchFamily="2" charset="-122"/>
                </a:rPr>
                <a:t>运算器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88069" name="矩形 88068"/>
            <p:cNvSpPr/>
            <p:nvPr/>
          </p:nvSpPr>
          <p:spPr>
            <a:xfrm>
              <a:off x="1572" y="1268"/>
              <a:ext cx="518" cy="37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70" name="矩形 88069"/>
            <p:cNvSpPr/>
            <p:nvPr/>
          </p:nvSpPr>
          <p:spPr>
            <a:xfrm>
              <a:off x="1632" y="1323"/>
              <a:ext cx="38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MQ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8071" name="矩形 88070"/>
            <p:cNvSpPr/>
            <p:nvPr/>
          </p:nvSpPr>
          <p:spPr>
            <a:xfrm>
              <a:off x="773" y="1268"/>
              <a:ext cx="517" cy="37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72" name="矩形 88071"/>
            <p:cNvSpPr/>
            <p:nvPr/>
          </p:nvSpPr>
          <p:spPr>
            <a:xfrm>
              <a:off x="784" y="1323"/>
              <a:ext cx="48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8073" name="矩形 88072"/>
            <p:cNvSpPr/>
            <p:nvPr/>
          </p:nvSpPr>
          <p:spPr>
            <a:xfrm>
              <a:off x="773" y="2065"/>
              <a:ext cx="517" cy="37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74" name="矩形 88073"/>
            <p:cNvSpPr/>
            <p:nvPr/>
          </p:nvSpPr>
          <p:spPr>
            <a:xfrm>
              <a:off x="787" y="2104"/>
              <a:ext cx="47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ALU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8075" name="矩形 88074"/>
            <p:cNvSpPr/>
            <p:nvPr/>
          </p:nvSpPr>
          <p:spPr>
            <a:xfrm>
              <a:off x="773" y="2869"/>
              <a:ext cx="515" cy="372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88076" name="矩形 88075"/>
            <p:cNvSpPr/>
            <p:nvPr/>
          </p:nvSpPr>
          <p:spPr>
            <a:xfrm>
              <a:off x="942" y="2900"/>
              <a:ext cx="16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8077" name="矩形 88076"/>
            <p:cNvSpPr/>
            <p:nvPr/>
          </p:nvSpPr>
          <p:spPr>
            <a:xfrm>
              <a:off x="624" y="1028"/>
              <a:ext cx="1584" cy="27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78" name="上箭头 88077"/>
            <p:cNvSpPr/>
            <p:nvPr/>
          </p:nvSpPr>
          <p:spPr>
            <a:xfrm>
              <a:off x="1104" y="1670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79" name="任意多边形 88078"/>
            <p:cNvSpPr/>
            <p:nvPr/>
          </p:nvSpPr>
          <p:spPr>
            <a:xfrm>
              <a:off x="1296" y="1532"/>
              <a:ext cx="276" cy="3"/>
            </a:xfrm>
            <a:custGeom>
              <a:avLst/>
              <a:gdLst/>
              <a:ahLst/>
              <a:cxnLst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80" name="任意多边形 88079"/>
            <p:cNvSpPr/>
            <p:nvPr/>
          </p:nvSpPr>
          <p:spPr>
            <a:xfrm>
              <a:off x="1295" y="1367"/>
              <a:ext cx="277" cy="1"/>
            </a:xfrm>
            <a:custGeom>
              <a:avLst/>
              <a:gdLst/>
              <a:ahLst/>
              <a:cxnLst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81" name="上箭头 88080"/>
            <p:cNvSpPr/>
            <p:nvPr/>
          </p:nvSpPr>
          <p:spPr>
            <a:xfrm>
              <a:off x="985" y="2467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82" name="上箭头 88081"/>
            <p:cNvSpPr/>
            <p:nvPr/>
          </p:nvSpPr>
          <p:spPr>
            <a:xfrm rot="10800000">
              <a:off x="869" y="1640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8093" name="组合 88092"/>
          <p:cNvGrpSpPr/>
          <p:nvPr/>
        </p:nvGrpSpPr>
        <p:grpSpPr>
          <a:xfrm>
            <a:off x="1227138" y="2012950"/>
            <a:ext cx="820737" cy="588963"/>
            <a:chOff x="773" y="1268"/>
            <a:chExt cx="517" cy="371"/>
          </a:xfrm>
        </p:grpSpPr>
        <p:sp>
          <p:nvSpPr>
            <p:cNvPr id="88094" name="矩形 88093"/>
            <p:cNvSpPr/>
            <p:nvPr/>
          </p:nvSpPr>
          <p:spPr>
            <a:xfrm>
              <a:off x="773" y="1268"/>
              <a:ext cx="517" cy="371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95" name="矩形 88094"/>
            <p:cNvSpPr/>
            <p:nvPr/>
          </p:nvSpPr>
          <p:spPr>
            <a:xfrm>
              <a:off x="784" y="1323"/>
              <a:ext cx="48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ACC</a:t>
              </a:r>
              <a:endParaRPr lang="en-US" altLang="zh-CN" sz="28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88148" name="组合 88147"/>
          <p:cNvGrpSpPr/>
          <p:nvPr/>
        </p:nvGrpSpPr>
        <p:grpSpPr>
          <a:xfrm>
            <a:off x="4097338" y="2643188"/>
            <a:ext cx="4419600" cy="579437"/>
            <a:chOff x="2581" y="1665"/>
            <a:chExt cx="2784" cy="365"/>
          </a:xfrm>
        </p:grpSpPr>
        <p:sp>
          <p:nvSpPr>
            <p:cNvPr id="88092" name="文本框 88091"/>
            <p:cNvSpPr txBox="1"/>
            <p:nvPr/>
          </p:nvSpPr>
          <p:spPr>
            <a:xfrm>
              <a:off x="3446" y="1665"/>
              <a:ext cx="191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3200">
                  <a:latin typeface="宋体" panose="02010600030101010101" pitchFamily="2" charset="-122"/>
                </a:rPr>
                <a:t>ACC     </a:t>
              </a:r>
              <a:r>
                <a:rPr lang="zh-CN" altLang="en-US" sz="3200" dirty="0">
                  <a:latin typeface="宋体" panose="02010600030101010101" pitchFamily="2" charset="-122"/>
                </a:rPr>
                <a:t>被乘数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88096" name="文本框 88095"/>
            <p:cNvSpPr txBox="1"/>
            <p:nvPr/>
          </p:nvSpPr>
          <p:spPr>
            <a:xfrm>
              <a:off x="2581" y="1665"/>
              <a:ext cx="75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初态 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88105" name="矩形 8810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88149" name="组合 88148"/>
          <p:cNvGrpSpPr/>
          <p:nvPr/>
        </p:nvGrpSpPr>
        <p:grpSpPr>
          <a:xfrm>
            <a:off x="1227138" y="2019300"/>
            <a:ext cx="820737" cy="588963"/>
            <a:chOff x="773" y="1268"/>
            <a:chExt cx="517" cy="371"/>
          </a:xfrm>
        </p:grpSpPr>
        <p:sp>
          <p:nvSpPr>
            <p:cNvPr id="88150" name="矩形 88149"/>
            <p:cNvSpPr/>
            <p:nvPr/>
          </p:nvSpPr>
          <p:spPr>
            <a:xfrm>
              <a:off x="773" y="1268"/>
              <a:ext cx="517" cy="371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51" name="矩形 88150"/>
            <p:cNvSpPr/>
            <p:nvPr/>
          </p:nvSpPr>
          <p:spPr>
            <a:xfrm>
              <a:off x="784" y="1323"/>
              <a:ext cx="48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ACC</a:t>
              </a:r>
              <a:endParaRPr lang="en-US" altLang="zh-CN" sz="28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88244" name="组合 88243"/>
          <p:cNvGrpSpPr/>
          <p:nvPr/>
        </p:nvGrpSpPr>
        <p:grpSpPr>
          <a:xfrm>
            <a:off x="2497138" y="2014538"/>
            <a:ext cx="5278437" cy="1925637"/>
            <a:chOff x="1573" y="1269"/>
            <a:chExt cx="3325" cy="1213"/>
          </a:xfrm>
        </p:grpSpPr>
        <p:grpSp>
          <p:nvGrpSpPr>
            <p:cNvPr id="88243" name="组合 88242"/>
            <p:cNvGrpSpPr/>
            <p:nvPr/>
          </p:nvGrpSpPr>
          <p:grpSpPr>
            <a:xfrm>
              <a:off x="1573" y="1269"/>
              <a:ext cx="518" cy="371"/>
              <a:chOff x="1573" y="1269"/>
              <a:chExt cx="518" cy="371"/>
            </a:xfrm>
          </p:grpSpPr>
          <p:sp>
            <p:nvSpPr>
              <p:cNvPr id="88153" name="矩形 88152"/>
              <p:cNvSpPr/>
              <p:nvPr/>
            </p:nvSpPr>
            <p:spPr>
              <a:xfrm>
                <a:off x="1573" y="1269"/>
                <a:ext cx="518" cy="371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154" name="矩形 88153"/>
              <p:cNvSpPr/>
              <p:nvPr/>
            </p:nvSpPr>
            <p:spPr>
              <a:xfrm>
                <a:off x="1633" y="1324"/>
                <a:ext cx="385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MQ</a:t>
                </a:r>
                <a:endPara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8242" name="组合 88241"/>
            <p:cNvGrpSpPr/>
            <p:nvPr/>
          </p:nvGrpSpPr>
          <p:grpSpPr>
            <a:xfrm>
              <a:off x="3478" y="2117"/>
              <a:ext cx="1420" cy="365"/>
              <a:chOff x="3478" y="2117"/>
              <a:chExt cx="1420" cy="365"/>
            </a:xfrm>
          </p:grpSpPr>
          <p:sp>
            <p:nvSpPr>
              <p:cNvPr id="88099" name="文本框 88098"/>
              <p:cNvSpPr txBox="1"/>
              <p:nvPr/>
            </p:nvSpPr>
            <p:spPr>
              <a:xfrm>
                <a:off x="3478" y="2117"/>
                <a:ext cx="50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zh-CN" altLang="en-US" sz="3200">
                    <a:latin typeface="宋体" panose="02010600030101010101" pitchFamily="2" charset="-122"/>
                  </a:rPr>
                  <a:t>[</a:t>
                </a:r>
                <a:r>
                  <a:rPr lang="en-US" altLang="zh-CN" sz="3200">
                    <a:latin typeface="宋体" panose="02010600030101010101" pitchFamily="2" charset="-122"/>
                  </a:rPr>
                  <a:t>M]</a:t>
                </a:r>
                <a:endParaRPr lang="en-US" altLang="zh-CN" sz="3200">
                  <a:latin typeface="宋体" panose="02010600030101010101" pitchFamily="2" charset="-122"/>
                </a:endParaRPr>
              </a:p>
            </p:txBody>
          </p:sp>
          <p:sp>
            <p:nvSpPr>
              <p:cNvPr id="88180" name="任意多边形 88179"/>
              <p:cNvSpPr/>
              <p:nvPr/>
            </p:nvSpPr>
            <p:spPr>
              <a:xfrm>
                <a:off x="4023" y="2304"/>
                <a:ext cx="393" cy="1"/>
              </a:xfrm>
              <a:custGeom>
                <a:avLst/>
                <a:gdLst/>
                <a:ahLst/>
                <a:cxnLst/>
                <a:pathLst>
                  <a:path w="393" h="1">
                    <a:moveTo>
                      <a:pt x="0" y="0"/>
                    </a:moveTo>
                    <a:lnTo>
                      <a:pt x="393" y="1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184" name="文本框 88183"/>
              <p:cNvSpPr txBox="1"/>
              <p:nvPr/>
            </p:nvSpPr>
            <p:spPr>
              <a:xfrm>
                <a:off x="4522" y="2117"/>
                <a:ext cx="37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3200">
                    <a:latin typeface="宋体" panose="02010600030101010101" pitchFamily="2" charset="-122"/>
                  </a:rPr>
                  <a:t>MQ</a:t>
                </a:r>
                <a:endParaRPr lang="zh-CN" altLang="en-US" sz="320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88217" name="组合 88216"/>
          <p:cNvGrpSpPr/>
          <p:nvPr/>
        </p:nvGrpSpPr>
        <p:grpSpPr>
          <a:xfrm>
            <a:off x="4098925" y="1622425"/>
            <a:ext cx="4206875" cy="654050"/>
            <a:chOff x="2582" y="1022"/>
            <a:chExt cx="2650" cy="412"/>
          </a:xfrm>
        </p:grpSpPr>
        <p:sp>
          <p:nvSpPr>
            <p:cNvPr id="88218" name="文本框 88217"/>
            <p:cNvSpPr txBox="1"/>
            <p:nvPr/>
          </p:nvSpPr>
          <p:spPr>
            <a:xfrm>
              <a:off x="2582" y="1028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指令 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88219" name="矩形 88218"/>
            <p:cNvSpPr/>
            <p:nvPr/>
          </p:nvSpPr>
          <p:spPr>
            <a:xfrm>
              <a:off x="3575" y="1028"/>
              <a:ext cx="1657" cy="4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220" name="文本框 88219"/>
            <p:cNvSpPr txBox="1"/>
            <p:nvPr/>
          </p:nvSpPr>
          <p:spPr>
            <a:xfrm>
              <a:off x="3804" y="1035"/>
              <a:ext cx="37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乘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88221" name="文本框 88220"/>
            <p:cNvSpPr txBox="1"/>
            <p:nvPr/>
          </p:nvSpPr>
          <p:spPr>
            <a:xfrm>
              <a:off x="4574" y="1035"/>
              <a:ext cx="51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dist" fontAlgn="ctr"/>
              <a:r>
                <a:rPr lang="en-US" altLang="zh-CN" sz="3200">
                  <a:latin typeface="宋体" panose="02010600030101010101" pitchFamily="2" charset="-122"/>
                </a:rPr>
                <a:t>M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  <p:sp>
          <p:nvSpPr>
            <p:cNvPr id="88222" name="任意多边形 88221"/>
            <p:cNvSpPr/>
            <p:nvPr/>
          </p:nvSpPr>
          <p:spPr>
            <a:xfrm>
              <a:off x="4416" y="1022"/>
              <a:ext cx="1" cy="412"/>
            </a:xfrm>
            <a:custGeom>
              <a:avLst/>
              <a:gdLst/>
              <a:ahLst/>
              <a:cxnLst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8230" name="文本框 88229"/>
          <p:cNvSpPr txBox="1"/>
          <p:nvPr/>
        </p:nvSpPr>
        <p:spPr>
          <a:xfrm>
            <a:off x="381000" y="425450"/>
            <a:ext cx="487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③ 乘法操作过程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grpSp>
        <p:nvGrpSpPr>
          <p:cNvPr id="88245" name="组合 88244"/>
          <p:cNvGrpSpPr/>
          <p:nvPr/>
        </p:nvGrpSpPr>
        <p:grpSpPr>
          <a:xfrm>
            <a:off x="1227138" y="4130675"/>
            <a:ext cx="6340475" cy="1014413"/>
            <a:chOff x="773" y="2602"/>
            <a:chExt cx="3994" cy="639"/>
          </a:xfrm>
        </p:grpSpPr>
        <p:grpSp>
          <p:nvGrpSpPr>
            <p:cNvPr id="88241" name="组合 88240"/>
            <p:cNvGrpSpPr/>
            <p:nvPr/>
          </p:nvGrpSpPr>
          <p:grpSpPr>
            <a:xfrm>
              <a:off x="773" y="2602"/>
              <a:ext cx="3994" cy="639"/>
              <a:chOff x="773" y="2602"/>
              <a:chExt cx="3994" cy="639"/>
            </a:xfrm>
          </p:grpSpPr>
          <p:grpSp>
            <p:nvGrpSpPr>
              <p:cNvPr id="88101" name="组合 88100"/>
              <p:cNvGrpSpPr/>
              <p:nvPr/>
            </p:nvGrpSpPr>
            <p:grpSpPr>
              <a:xfrm>
                <a:off x="773" y="2869"/>
                <a:ext cx="515" cy="372"/>
                <a:chOff x="773" y="2869"/>
                <a:chExt cx="515" cy="372"/>
              </a:xfrm>
            </p:grpSpPr>
            <p:sp>
              <p:nvSpPr>
                <p:cNvPr id="88102" name="矩形 88101"/>
                <p:cNvSpPr/>
                <p:nvPr/>
              </p:nvSpPr>
              <p:spPr>
                <a:xfrm>
                  <a:off x="773" y="2869"/>
                  <a:ext cx="515" cy="372"/>
                </a:xfrm>
                <a:prstGeom prst="rect">
                  <a:avLst/>
                </a:prstGeom>
                <a:solidFill>
                  <a:schemeClr val="folHlink"/>
                </a:solidFill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3200" dirty="0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88103" name="矩形 88102"/>
                <p:cNvSpPr/>
                <p:nvPr/>
              </p:nvSpPr>
              <p:spPr>
                <a:xfrm>
                  <a:off x="942" y="2900"/>
                  <a:ext cx="162" cy="2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X</a:t>
                  </a:r>
                  <a:endParaRPr lang="en-US" altLang="zh-CN" sz="2800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8240" name="组合 88239"/>
              <p:cNvGrpSpPr/>
              <p:nvPr/>
            </p:nvGrpSpPr>
            <p:grpSpPr>
              <a:xfrm>
                <a:off x="3216" y="2602"/>
                <a:ext cx="1551" cy="365"/>
                <a:chOff x="3216" y="2602"/>
                <a:chExt cx="1551" cy="365"/>
              </a:xfrm>
            </p:grpSpPr>
            <p:sp>
              <p:nvSpPr>
                <p:cNvPr id="88123" name="文本框 88122"/>
                <p:cNvSpPr txBox="1"/>
                <p:nvPr/>
              </p:nvSpPr>
              <p:spPr>
                <a:xfrm>
                  <a:off x="3216" y="2602"/>
                  <a:ext cx="766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algn="ctr"/>
                  <a:r>
                    <a:rPr lang="zh-CN" altLang="en-US" sz="3200">
                      <a:latin typeface="宋体" panose="02010600030101010101" pitchFamily="2" charset="-122"/>
                    </a:rPr>
                    <a:t>[</a:t>
                  </a:r>
                  <a:r>
                    <a:rPr lang="en-US" altLang="zh-CN" sz="3200">
                      <a:latin typeface="宋体" panose="02010600030101010101" pitchFamily="2" charset="-122"/>
                    </a:rPr>
                    <a:t>ACC]</a:t>
                  </a:r>
                  <a:endParaRPr lang="en-US" altLang="zh-CN" sz="32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88185" name="文本框 88184"/>
                <p:cNvSpPr txBox="1"/>
                <p:nvPr/>
              </p:nvSpPr>
              <p:spPr>
                <a:xfrm>
                  <a:off x="4522" y="2602"/>
                  <a:ext cx="245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3200">
                      <a:latin typeface="宋体" panose="02010600030101010101" pitchFamily="2" charset="-122"/>
                    </a:rPr>
                    <a:t>X</a:t>
                  </a:r>
                  <a:endParaRPr lang="zh-CN" altLang="en-US" sz="3200">
                    <a:latin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8232" name="任意多边形 88231"/>
            <p:cNvSpPr/>
            <p:nvPr/>
          </p:nvSpPr>
          <p:spPr>
            <a:xfrm>
              <a:off x="4023" y="2784"/>
              <a:ext cx="393" cy="1"/>
            </a:xfrm>
            <a:custGeom>
              <a:avLst/>
              <a:gdLst/>
              <a:ahLst/>
              <a:cxnLst/>
              <a:pathLst>
                <a:path w="393" h="1">
                  <a:moveTo>
                    <a:pt x="0" y="0"/>
                  </a:moveTo>
                  <a:lnTo>
                    <a:pt x="393" y="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8246" name="组合 88245"/>
          <p:cNvGrpSpPr/>
          <p:nvPr/>
        </p:nvGrpSpPr>
        <p:grpSpPr>
          <a:xfrm>
            <a:off x="1227138" y="2000250"/>
            <a:ext cx="6831012" cy="3527425"/>
            <a:chOff x="773" y="1260"/>
            <a:chExt cx="4303" cy="2222"/>
          </a:xfrm>
        </p:grpSpPr>
        <p:grpSp>
          <p:nvGrpSpPr>
            <p:cNvPr id="88239" name="组合 88238"/>
            <p:cNvGrpSpPr/>
            <p:nvPr/>
          </p:nvGrpSpPr>
          <p:grpSpPr>
            <a:xfrm>
              <a:off x="773" y="1260"/>
              <a:ext cx="4303" cy="2222"/>
              <a:chOff x="773" y="1260"/>
              <a:chExt cx="4303" cy="2222"/>
            </a:xfrm>
          </p:grpSpPr>
          <p:grpSp>
            <p:nvGrpSpPr>
              <p:cNvPr id="88238" name="组合 88237"/>
              <p:cNvGrpSpPr/>
              <p:nvPr/>
            </p:nvGrpSpPr>
            <p:grpSpPr>
              <a:xfrm>
                <a:off x="773" y="1260"/>
                <a:ext cx="517" cy="371"/>
                <a:chOff x="773" y="1260"/>
                <a:chExt cx="517" cy="371"/>
              </a:xfrm>
            </p:grpSpPr>
            <p:sp>
              <p:nvSpPr>
                <p:cNvPr id="88158" name="矩形 88157"/>
                <p:cNvSpPr/>
                <p:nvPr/>
              </p:nvSpPr>
              <p:spPr>
                <a:xfrm>
                  <a:off x="773" y="1260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8159" name="矩形 88158"/>
                <p:cNvSpPr/>
                <p:nvPr/>
              </p:nvSpPr>
              <p:spPr>
                <a:xfrm>
                  <a:off x="971" y="1315"/>
                  <a:ext cx="112" cy="2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2800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8237" name="组合 88236"/>
              <p:cNvGrpSpPr/>
              <p:nvPr/>
            </p:nvGrpSpPr>
            <p:grpSpPr>
              <a:xfrm>
                <a:off x="3676" y="3060"/>
                <a:ext cx="1400" cy="422"/>
                <a:chOff x="3676" y="3060"/>
                <a:chExt cx="1400" cy="422"/>
              </a:xfrm>
            </p:grpSpPr>
            <p:sp>
              <p:nvSpPr>
                <p:cNvPr id="88132" name="文本框 88131"/>
                <p:cNvSpPr txBox="1"/>
                <p:nvPr/>
              </p:nvSpPr>
              <p:spPr>
                <a:xfrm>
                  <a:off x="3676" y="3078"/>
                  <a:ext cx="260" cy="4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algn="ctr"/>
                  <a:r>
                    <a:rPr lang="zh-CN" altLang="en-US" sz="3600">
                      <a:latin typeface="Times New Roman" panose="02020603050405020304" pitchFamily="18" charset="0"/>
                    </a:rPr>
                    <a:t>0</a:t>
                  </a:r>
                  <a:endParaRPr lang="en-US" altLang="zh-CN" sz="3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8186" name="文本框 88185"/>
                <p:cNvSpPr txBox="1"/>
                <p:nvPr/>
              </p:nvSpPr>
              <p:spPr>
                <a:xfrm>
                  <a:off x="4522" y="3060"/>
                  <a:ext cx="554" cy="4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3600">
                      <a:latin typeface="宋体" panose="02010600030101010101" pitchFamily="2" charset="-122"/>
                    </a:rPr>
                    <a:t>ACC</a:t>
                  </a:r>
                  <a:endParaRPr lang="zh-CN" altLang="en-US" sz="3200">
                    <a:latin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8233" name="任意多边形 88232"/>
            <p:cNvSpPr/>
            <p:nvPr/>
          </p:nvSpPr>
          <p:spPr>
            <a:xfrm>
              <a:off x="4023" y="3288"/>
              <a:ext cx="393" cy="1"/>
            </a:xfrm>
            <a:custGeom>
              <a:avLst/>
              <a:gdLst/>
              <a:ahLst/>
              <a:cxnLst/>
              <a:pathLst>
                <a:path w="393" h="1">
                  <a:moveTo>
                    <a:pt x="0" y="0"/>
                  </a:moveTo>
                  <a:lnTo>
                    <a:pt x="393" y="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8236" name="组合 88235"/>
          <p:cNvGrpSpPr/>
          <p:nvPr/>
        </p:nvGrpSpPr>
        <p:grpSpPr>
          <a:xfrm>
            <a:off x="1195388" y="2603500"/>
            <a:ext cx="5103812" cy="3694113"/>
            <a:chOff x="753" y="1640"/>
            <a:chExt cx="3215" cy="2327"/>
          </a:xfrm>
        </p:grpSpPr>
        <p:sp>
          <p:nvSpPr>
            <p:cNvPr id="88109" name="上箭头 88108"/>
            <p:cNvSpPr/>
            <p:nvPr/>
          </p:nvSpPr>
          <p:spPr>
            <a:xfrm>
              <a:off x="985" y="2467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10" name="上箭头 88109"/>
            <p:cNvSpPr/>
            <p:nvPr/>
          </p:nvSpPr>
          <p:spPr>
            <a:xfrm rot="10800000">
              <a:off x="869" y="1640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8111" name="组合 88110"/>
            <p:cNvGrpSpPr/>
            <p:nvPr/>
          </p:nvGrpSpPr>
          <p:grpSpPr>
            <a:xfrm>
              <a:off x="753" y="2065"/>
              <a:ext cx="541" cy="373"/>
              <a:chOff x="753" y="2065"/>
              <a:chExt cx="541" cy="373"/>
            </a:xfrm>
          </p:grpSpPr>
          <p:sp>
            <p:nvSpPr>
              <p:cNvPr id="88112" name="矩形 88111"/>
              <p:cNvSpPr/>
              <p:nvPr/>
            </p:nvSpPr>
            <p:spPr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113" name="矩形 88112"/>
              <p:cNvSpPr/>
              <p:nvPr/>
            </p:nvSpPr>
            <p:spPr>
              <a:xfrm>
                <a:off x="753" y="2104"/>
                <a:ext cx="541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/>
                <a:r>
                  <a:rPr lang="en-US" altLang="zh-CN" sz="32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ALU</a:t>
                </a:r>
                <a:endParaRPr lang="en-US" altLang="zh-CN" sz="32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8127" name="文本框 88126"/>
            <p:cNvSpPr txBox="1"/>
            <p:nvPr/>
          </p:nvSpPr>
          <p:spPr>
            <a:xfrm>
              <a:off x="2692" y="3602"/>
              <a:ext cx="12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>
                  <a:latin typeface="宋体" panose="02010600030101010101" pitchFamily="2" charset="-122"/>
                </a:rPr>
                <a:t>[</a:t>
              </a:r>
              <a:r>
                <a:rPr lang="en-US" altLang="zh-CN" sz="3200">
                  <a:latin typeface="宋体" panose="02010600030101010101" pitchFamily="2" charset="-122"/>
                </a:rPr>
                <a:t>X]</a:t>
              </a: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3200">
                  <a:latin typeface="宋体" panose="02010600030101010101" pitchFamily="2" charset="-122"/>
                </a:rPr>
                <a:t>[MQ]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</p:grpSp>
      <p:grpSp>
        <p:nvGrpSpPr>
          <p:cNvPr id="88248" name="组合 88247"/>
          <p:cNvGrpSpPr/>
          <p:nvPr/>
        </p:nvGrpSpPr>
        <p:grpSpPr>
          <a:xfrm>
            <a:off x="1227138" y="1998663"/>
            <a:ext cx="7510462" cy="4271962"/>
            <a:chOff x="773" y="1259"/>
            <a:chExt cx="4731" cy="2691"/>
          </a:xfrm>
        </p:grpSpPr>
        <p:grpSp>
          <p:nvGrpSpPr>
            <p:cNvPr id="88235" name="组合 88234"/>
            <p:cNvGrpSpPr/>
            <p:nvPr/>
          </p:nvGrpSpPr>
          <p:grpSpPr>
            <a:xfrm>
              <a:off x="773" y="1259"/>
              <a:ext cx="4731" cy="2691"/>
              <a:chOff x="773" y="1259"/>
              <a:chExt cx="4731" cy="2691"/>
            </a:xfrm>
          </p:grpSpPr>
          <p:sp>
            <p:nvSpPr>
              <p:cNvPr id="88199" name="文本框 88198"/>
              <p:cNvSpPr txBox="1"/>
              <p:nvPr/>
            </p:nvSpPr>
            <p:spPr>
              <a:xfrm>
                <a:off x="4512" y="3585"/>
                <a:ext cx="99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3200">
                    <a:latin typeface="宋体" panose="02010600030101010101" pitchFamily="2" charset="-122"/>
                  </a:rPr>
                  <a:t>ACC</a:t>
                </a:r>
                <a:r>
                  <a:rPr lang="en-US" altLang="zh-CN" sz="2800">
                    <a:latin typeface="宋体" panose="02010600030101010101" pitchFamily="2" charset="-122"/>
                  </a:rPr>
                  <a:t>∥</a:t>
                </a:r>
                <a:r>
                  <a:rPr lang="en-US" altLang="zh-CN" sz="3200">
                    <a:latin typeface="宋体" panose="02010600030101010101" pitchFamily="2" charset="-122"/>
                  </a:rPr>
                  <a:t>MQ</a:t>
                </a:r>
                <a:endParaRPr lang="zh-CN" altLang="en-US" sz="3200">
                  <a:latin typeface="宋体" panose="02010600030101010101" pitchFamily="2" charset="-122"/>
                </a:endParaRPr>
              </a:p>
            </p:txBody>
          </p:sp>
          <p:sp>
            <p:nvSpPr>
              <p:cNvPr id="88200" name="任意多边形 88199"/>
              <p:cNvSpPr/>
              <p:nvPr/>
            </p:nvSpPr>
            <p:spPr>
              <a:xfrm>
                <a:off x="1295" y="1368"/>
                <a:ext cx="277" cy="1"/>
              </a:xfrm>
              <a:custGeom>
                <a:avLst/>
                <a:gdLst/>
                <a:ahLst/>
                <a:cxnLst/>
                <a:pathLst>
                  <a:path w="277" h="1">
                    <a:moveTo>
                      <a:pt x="0" y="0"/>
                    </a:moveTo>
                    <a:lnTo>
                      <a:pt x="277" y="0"/>
                    </a:lnTo>
                  </a:path>
                </a:pathLst>
              </a:custGeom>
              <a:noFill/>
              <a:ln w="38100" cap="flat" cmpd="sng">
                <a:solidFill>
                  <a:srgbClr val="CC9900">
                    <a:alpha val="100000"/>
                  </a:srgbClr>
                </a:solidFill>
                <a:prstDash val="solid"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201" name="上箭头 88200"/>
              <p:cNvSpPr/>
              <p:nvPr/>
            </p:nvSpPr>
            <p:spPr>
              <a:xfrm>
                <a:off x="1101" y="1657"/>
                <a:ext cx="99" cy="385"/>
              </a:xfrm>
              <a:prstGeom prst="upArrow">
                <a:avLst>
                  <a:gd name="adj1" fmla="val 63638"/>
                  <a:gd name="adj2" fmla="val 97978"/>
                </a:avLst>
              </a:prstGeom>
              <a:solidFill>
                <a:srgbClr val="CC9900"/>
              </a:solidFill>
              <a:ln w="38100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8202" name="组合 88201"/>
              <p:cNvGrpSpPr/>
              <p:nvPr/>
            </p:nvGrpSpPr>
            <p:grpSpPr>
              <a:xfrm>
                <a:off x="773" y="1259"/>
                <a:ext cx="517" cy="385"/>
                <a:chOff x="773" y="1268"/>
                <a:chExt cx="517" cy="371"/>
              </a:xfrm>
            </p:grpSpPr>
            <p:sp>
              <p:nvSpPr>
                <p:cNvPr id="88203" name="矩形 88202"/>
                <p:cNvSpPr/>
                <p:nvPr/>
              </p:nvSpPr>
              <p:spPr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rgbClr val="CC9900"/>
                </a:solidFill>
                <a:ln w="38100" cap="flat" cmpd="sng">
                  <a:solidFill>
                    <a:srgbClr val="CC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8204" name="矩形 88203"/>
                <p:cNvSpPr/>
                <p:nvPr/>
              </p:nvSpPr>
              <p:spPr>
                <a:xfrm>
                  <a:off x="781" y="1323"/>
                  <a:ext cx="492" cy="265"/>
                </a:xfrm>
                <a:prstGeom prst="rect">
                  <a:avLst/>
                </a:prstGeom>
                <a:solidFill>
                  <a:srgbClr val="CC9900"/>
                </a:solidFill>
                <a:ln w="9525" cap="flat" cmpd="sng">
                  <a:solidFill>
                    <a:srgbClr val="CC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ACC</a:t>
                  </a:r>
                  <a:endParaRPr lang="en-US" altLang="zh-CN" sz="2800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8205" name="组合 88204"/>
              <p:cNvGrpSpPr/>
              <p:nvPr/>
            </p:nvGrpSpPr>
            <p:grpSpPr>
              <a:xfrm>
                <a:off x="1572" y="1269"/>
                <a:ext cx="518" cy="371"/>
                <a:chOff x="1236" y="1440"/>
                <a:chExt cx="518" cy="371"/>
              </a:xfrm>
            </p:grpSpPr>
            <p:sp>
              <p:nvSpPr>
                <p:cNvPr id="88206" name="矩形 88205"/>
                <p:cNvSpPr/>
                <p:nvPr/>
              </p:nvSpPr>
              <p:spPr>
                <a:xfrm>
                  <a:off x="1236" y="1440"/>
                  <a:ext cx="518" cy="371"/>
                </a:xfrm>
                <a:prstGeom prst="rect">
                  <a:avLst/>
                </a:prstGeom>
                <a:solidFill>
                  <a:srgbClr val="CC9900"/>
                </a:solidFill>
                <a:ln w="38100" cap="flat" cmpd="sng">
                  <a:solidFill>
                    <a:srgbClr val="CC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8207" name="矩形 88206"/>
                <p:cNvSpPr/>
                <p:nvPr/>
              </p:nvSpPr>
              <p:spPr>
                <a:xfrm>
                  <a:off x="1293" y="1495"/>
                  <a:ext cx="391" cy="275"/>
                </a:xfrm>
                <a:prstGeom prst="rect">
                  <a:avLst/>
                </a:prstGeom>
                <a:solidFill>
                  <a:srgbClr val="CC9900"/>
                </a:solidFill>
                <a:ln w="9525" cap="flat" cmpd="sng">
                  <a:solidFill>
                    <a:srgbClr val="CC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MQ</a:t>
                  </a:r>
                  <a:endParaRPr lang="en-US" altLang="zh-CN" sz="2800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8234" name="任意多边形 88233"/>
            <p:cNvSpPr/>
            <p:nvPr/>
          </p:nvSpPr>
          <p:spPr>
            <a:xfrm>
              <a:off x="4023" y="3768"/>
              <a:ext cx="393" cy="1"/>
            </a:xfrm>
            <a:custGeom>
              <a:avLst/>
              <a:gdLst/>
              <a:ahLst/>
              <a:cxnLst/>
              <a:pathLst>
                <a:path w="393" h="1">
                  <a:moveTo>
                    <a:pt x="0" y="0"/>
                  </a:moveTo>
                  <a:lnTo>
                    <a:pt x="393" y="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0114" name="组合 90113"/>
          <p:cNvGrpSpPr/>
          <p:nvPr/>
        </p:nvGrpSpPr>
        <p:grpSpPr>
          <a:xfrm>
            <a:off x="990600" y="1631950"/>
            <a:ext cx="2514600" cy="4343400"/>
            <a:chOff x="624" y="1028"/>
            <a:chExt cx="1584" cy="2736"/>
          </a:xfrm>
        </p:grpSpPr>
        <p:sp>
          <p:nvSpPr>
            <p:cNvPr id="90115" name="矩形 90114"/>
            <p:cNvSpPr/>
            <p:nvPr/>
          </p:nvSpPr>
          <p:spPr>
            <a:xfrm>
              <a:off x="1105" y="3403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400" dirty="0">
                  <a:latin typeface="宋体" panose="02010600030101010101" pitchFamily="2" charset="-122"/>
                </a:rPr>
                <a:t>运算器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90116" name="矩形 90115"/>
            <p:cNvSpPr/>
            <p:nvPr/>
          </p:nvSpPr>
          <p:spPr>
            <a:xfrm>
              <a:off x="1572" y="1268"/>
              <a:ext cx="518" cy="37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17" name="矩形 90116"/>
            <p:cNvSpPr/>
            <p:nvPr/>
          </p:nvSpPr>
          <p:spPr>
            <a:xfrm>
              <a:off x="1632" y="1323"/>
              <a:ext cx="38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MQ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90118" name="矩形 90117"/>
            <p:cNvSpPr/>
            <p:nvPr/>
          </p:nvSpPr>
          <p:spPr>
            <a:xfrm>
              <a:off x="773" y="1268"/>
              <a:ext cx="517" cy="37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19" name="矩形 90118"/>
            <p:cNvSpPr/>
            <p:nvPr/>
          </p:nvSpPr>
          <p:spPr>
            <a:xfrm>
              <a:off x="784" y="1323"/>
              <a:ext cx="48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ACC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90120" name="矩形 90119"/>
            <p:cNvSpPr/>
            <p:nvPr/>
          </p:nvSpPr>
          <p:spPr>
            <a:xfrm>
              <a:off x="773" y="2065"/>
              <a:ext cx="517" cy="37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1" name="矩形 90120"/>
            <p:cNvSpPr/>
            <p:nvPr/>
          </p:nvSpPr>
          <p:spPr>
            <a:xfrm>
              <a:off x="787" y="2104"/>
              <a:ext cx="47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ALU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90122" name="矩形 90121"/>
            <p:cNvSpPr/>
            <p:nvPr/>
          </p:nvSpPr>
          <p:spPr>
            <a:xfrm>
              <a:off x="773" y="2869"/>
              <a:ext cx="515" cy="372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90123" name="矩形 90122"/>
            <p:cNvSpPr/>
            <p:nvPr/>
          </p:nvSpPr>
          <p:spPr>
            <a:xfrm>
              <a:off x="942" y="2900"/>
              <a:ext cx="16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90124" name="矩形 90123"/>
            <p:cNvSpPr/>
            <p:nvPr/>
          </p:nvSpPr>
          <p:spPr>
            <a:xfrm>
              <a:off x="624" y="1028"/>
              <a:ext cx="1584" cy="27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5" name="上箭头 90124"/>
            <p:cNvSpPr/>
            <p:nvPr/>
          </p:nvSpPr>
          <p:spPr>
            <a:xfrm>
              <a:off x="1104" y="1670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6" name="任意多边形 90125"/>
            <p:cNvSpPr/>
            <p:nvPr/>
          </p:nvSpPr>
          <p:spPr>
            <a:xfrm>
              <a:off x="1296" y="1532"/>
              <a:ext cx="276" cy="3"/>
            </a:xfrm>
            <a:custGeom>
              <a:avLst/>
              <a:gdLst/>
              <a:ahLst/>
              <a:cxnLst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7" name="任意多边形 90126"/>
            <p:cNvSpPr/>
            <p:nvPr/>
          </p:nvSpPr>
          <p:spPr>
            <a:xfrm>
              <a:off x="1295" y="1367"/>
              <a:ext cx="277" cy="1"/>
            </a:xfrm>
            <a:custGeom>
              <a:avLst/>
              <a:gdLst/>
              <a:ahLst/>
              <a:cxnLst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8" name="上箭头 90127"/>
            <p:cNvSpPr/>
            <p:nvPr/>
          </p:nvSpPr>
          <p:spPr>
            <a:xfrm>
              <a:off x="985" y="2467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9" name="上箭头 90128"/>
            <p:cNvSpPr/>
            <p:nvPr/>
          </p:nvSpPr>
          <p:spPr>
            <a:xfrm rot="10800000">
              <a:off x="869" y="1640"/>
              <a:ext cx="91" cy="397"/>
            </a:xfrm>
            <a:prstGeom prst="upArrow">
              <a:avLst>
                <a:gd name="adj1" fmla="val 49453"/>
                <a:gd name="adj2" fmla="val 8571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0143" name="组合 90142"/>
          <p:cNvGrpSpPr/>
          <p:nvPr/>
        </p:nvGrpSpPr>
        <p:grpSpPr>
          <a:xfrm>
            <a:off x="1227138" y="2012950"/>
            <a:ext cx="7280275" cy="1209675"/>
            <a:chOff x="773" y="1268"/>
            <a:chExt cx="4586" cy="762"/>
          </a:xfrm>
        </p:grpSpPr>
        <p:grpSp>
          <p:nvGrpSpPr>
            <p:cNvPr id="90144" name="组合 90143"/>
            <p:cNvGrpSpPr/>
            <p:nvPr/>
          </p:nvGrpSpPr>
          <p:grpSpPr>
            <a:xfrm>
              <a:off x="773" y="1268"/>
              <a:ext cx="4586" cy="762"/>
              <a:chOff x="773" y="1268"/>
              <a:chExt cx="4586" cy="762"/>
            </a:xfrm>
          </p:grpSpPr>
          <p:sp>
            <p:nvSpPr>
              <p:cNvPr id="90145" name="文本框 90144"/>
              <p:cNvSpPr txBox="1"/>
              <p:nvPr/>
            </p:nvSpPr>
            <p:spPr>
              <a:xfrm>
                <a:off x="3451" y="1665"/>
                <a:ext cx="190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3200">
                    <a:latin typeface="宋体" panose="02010600030101010101" pitchFamily="2" charset="-122"/>
                  </a:rPr>
                  <a:t>ACC     </a:t>
                </a:r>
                <a:r>
                  <a:rPr lang="zh-CN" altLang="en-US" sz="3200" dirty="0">
                    <a:latin typeface="宋体" panose="02010600030101010101" pitchFamily="2" charset="-122"/>
                  </a:rPr>
                  <a:t>被除数</a:t>
                </a:r>
                <a:endParaRPr lang="zh-CN" altLang="en-US" sz="3200" dirty="0">
                  <a:latin typeface="宋体" panose="02010600030101010101" pitchFamily="2" charset="-122"/>
                </a:endParaRPr>
              </a:p>
            </p:txBody>
          </p:sp>
          <p:grpSp>
            <p:nvGrpSpPr>
              <p:cNvPr id="90146" name="组合 90145"/>
              <p:cNvGrpSpPr/>
              <p:nvPr/>
            </p:nvGrpSpPr>
            <p:grpSpPr>
              <a:xfrm>
                <a:off x="773" y="1268"/>
                <a:ext cx="517" cy="371"/>
                <a:chOff x="773" y="1268"/>
                <a:chExt cx="517" cy="371"/>
              </a:xfrm>
            </p:grpSpPr>
            <p:sp>
              <p:nvSpPr>
                <p:cNvPr id="90147" name="矩形 90146"/>
                <p:cNvSpPr/>
                <p:nvPr/>
              </p:nvSpPr>
              <p:spPr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0148" name="矩形 90147"/>
                <p:cNvSpPr/>
                <p:nvPr/>
              </p:nvSpPr>
              <p:spPr>
                <a:xfrm>
                  <a:off x="784" y="1323"/>
                  <a:ext cx="486" cy="2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ACC</a:t>
                  </a:r>
                  <a:endParaRPr lang="en-US" altLang="zh-CN" sz="2800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90149" name="文本框 90148"/>
            <p:cNvSpPr txBox="1"/>
            <p:nvPr/>
          </p:nvSpPr>
          <p:spPr>
            <a:xfrm>
              <a:off x="2581" y="1665"/>
              <a:ext cx="75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初态 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90151" name="矩形 9015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90213" name="组合 90212"/>
          <p:cNvGrpSpPr/>
          <p:nvPr/>
        </p:nvGrpSpPr>
        <p:grpSpPr>
          <a:xfrm>
            <a:off x="1227138" y="2603500"/>
            <a:ext cx="5173662" cy="2295525"/>
            <a:chOff x="773" y="1640"/>
            <a:chExt cx="3259" cy="1446"/>
          </a:xfrm>
        </p:grpSpPr>
        <p:grpSp>
          <p:nvGrpSpPr>
            <p:cNvPr id="90212" name="组合 90211"/>
            <p:cNvGrpSpPr/>
            <p:nvPr/>
          </p:nvGrpSpPr>
          <p:grpSpPr>
            <a:xfrm>
              <a:off x="869" y="1640"/>
              <a:ext cx="3163" cy="1446"/>
              <a:chOff x="869" y="1640"/>
              <a:chExt cx="3163" cy="1446"/>
            </a:xfrm>
          </p:grpSpPr>
          <p:sp>
            <p:nvSpPr>
              <p:cNvPr id="90161" name="文本框 90160"/>
              <p:cNvSpPr txBox="1"/>
              <p:nvPr/>
            </p:nvSpPr>
            <p:spPr>
              <a:xfrm>
                <a:off x="2618" y="2721"/>
                <a:ext cx="141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zh-CN" altLang="en-US" sz="3200">
                    <a:latin typeface="宋体" panose="02010600030101010101" pitchFamily="2" charset="-122"/>
                  </a:rPr>
                  <a:t>[</a:t>
                </a:r>
                <a:r>
                  <a:rPr lang="en-US" altLang="zh-CN" sz="3200">
                    <a:latin typeface="宋体" panose="02010600030101010101" pitchFamily="2" charset="-122"/>
                  </a:rPr>
                  <a:t>ACC]÷[X]</a:t>
                </a:r>
                <a:endParaRPr lang="zh-CN" altLang="en-US" sz="3200">
                  <a:latin typeface="宋体" panose="02010600030101010101" pitchFamily="2" charset="-122"/>
                </a:endParaRPr>
              </a:p>
            </p:txBody>
          </p:sp>
          <p:sp>
            <p:nvSpPr>
              <p:cNvPr id="90162" name="上箭头 90161"/>
              <p:cNvSpPr/>
              <p:nvPr/>
            </p:nvSpPr>
            <p:spPr>
              <a:xfrm>
                <a:off x="985" y="2467"/>
                <a:ext cx="91" cy="397"/>
              </a:xfrm>
              <a:prstGeom prst="upArrow">
                <a:avLst>
                  <a:gd name="adj1" fmla="val 49453"/>
                  <a:gd name="adj2" fmla="val 85717"/>
                </a:avLst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63" name="上箭头 90162"/>
              <p:cNvSpPr/>
              <p:nvPr/>
            </p:nvSpPr>
            <p:spPr>
              <a:xfrm rot="10800000">
                <a:off x="869" y="1640"/>
                <a:ext cx="91" cy="397"/>
              </a:xfrm>
              <a:prstGeom prst="upArrow">
                <a:avLst>
                  <a:gd name="adj1" fmla="val 49453"/>
                  <a:gd name="adj2" fmla="val 85717"/>
                </a:avLst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0164" name="组合 90163"/>
            <p:cNvGrpSpPr/>
            <p:nvPr/>
          </p:nvGrpSpPr>
          <p:grpSpPr>
            <a:xfrm>
              <a:off x="773" y="2065"/>
              <a:ext cx="517" cy="373"/>
              <a:chOff x="773" y="2065"/>
              <a:chExt cx="517" cy="373"/>
            </a:xfrm>
          </p:grpSpPr>
          <p:sp>
            <p:nvSpPr>
              <p:cNvPr id="90165" name="矩形 90164"/>
              <p:cNvSpPr/>
              <p:nvPr/>
            </p:nvSpPr>
            <p:spPr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0166" name="矩形 90165"/>
              <p:cNvSpPr/>
              <p:nvPr/>
            </p:nvSpPr>
            <p:spPr>
              <a:xfrm>
                <a:off x="787" y="2104"/>
                <a:ext cx="473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ALU</a:t>
                </a:r>
                <a:endPara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90220" name="组合 90219"/>
          <p:cNvGrpSpPr/>
          <p:nvPr/>
        </p:nvGrpSpPr>
        <p:grpSpPr>
          <a:xfrm>
            <a:off x="1227138" y="1995488"/>
            <a:ext cx="7307262" cy="3643312"/>
            <a:chOff x="773" y="1257"/>
            <a:chExt cx="4603" cy="2295"/>
          </a:xfrm>
        </p:grpSpPr>
        <p:grpSp>
          <p:nvGrpSpPr>
            <p:cNvPr id="90219" name="组合 90218"/>
            <p:cNvGrpSpPr/>
            <p:nvPr/>
          </p:nvGrpSpPr>
          <p:grpSpPr>
            <a:xfrm>
              <a:off x="773" y="1257"/>
              <a:ext cx="4115" cy="1829"/>
              <a:chOff x="773" y="1257"/>
              <a:chExt cx="4115" cy="1829"/>
            </a:xfrm>
          </p:grpSpPr>
          <p:grpSp>
            <p:nvGrpSpPr>
              <p:cNvPr id="90218" name="组合 90217"/>
              <p:cNvGrpSpPr/>
              <p:nvPr/>
            </p:nvGrpSpPr>
            <p:grpSpPr>
              <a:xfrm>
                <a:off x="773" y="1268"/>
                <a:ext cx="4115" cy="1818"/>
                <a:chOff x="773" y="1268"/>
                <a:chExt cx="4115" cy="1818"/>
              </a:xfrm>
            </p:grpSpPr>
            <p:grpSp>
              <p:nvGrpSpPr>
                <p:cNvPr id="90217" name="组合 90216"/>
                <p:cNvGrpSpPr/>
                <p:nvPr/>
              </p:nvGrpSpPr>
              <p:grpSpPr>
                <a:xfrm>
                  <a:off x="4032" y="2721"/>
                  <a:ext cx="856" cy="365"/>
                  <a:chOff x="4032" y="2721"/>
                  <a:chExt cx="856" cy="365"/>
                </a:xfrm>
              </p:grpSpPr>
              <p:sp>
                <p:nvSpPr>
                  <p:cNvPr id="90169" name="文本框 90168"/>
                  <p:cNvSpPr txBox="1"/>
                  <p:nvPr/>
                </p:nvSpPr>
                <p:spPr>
                  <a:xfrm>
                    <a:off x="4512" y="2721"/>
                    <a:ext cx="376" cy="3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pPr algn="ctr"/>
                    <a:r>
                      <a:rPr lang="en-US" altLang="zh-CN" sz="3200">
                        <a:latin typeface="宋体" panose="02010600030101010101" pitchFamily="2" charset="-122"/>
                      </a:rPr>
                      <a:t>MQ</a:t>
                    </a:r>
                    <a:endParaRPr lang="en-US" altLang="zh-CN" sz="32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0170" name="直接连接符 90169"/>
                  <p:cNvSpPr/>
                  <p:nvPr/>
                </p:nvSpPr>
                <p:spPr>
                  <a:xfrm>
                    <a:off x="4032" y="2900"/>
                    <a:ext cx="384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stealth" w="med" len="med"/>
                  </a:ln>
                </p:spPr>
              </p:sp>
            </p:grpSp>
            <p:sp>
              <p:nvSpPr>
                <p:cNvPr id="90171" name="上箭头 90170"/>
                <p:cNvSpPr/>
                <p:nvPr/>
              </p:nvSpPr>
              <p:spPr>
                <a:xfrm>
                  <a:off x="1101" y="1657"/>
                  <a:ext cx="99" cy="385"/>
                </a:xfrm>
                <a:prstGeom prst="upArrow">
                  <a:avLst>
                    <a:gd name="adj1" fmla="val 57574"/>
                    <a:gd name="adj2" fmla="val 96970"/>
                  </a:avLst>
                </a:prstGeom>
                <a:solidFill>
                  <a:srgbClr val="CC9900"/>
                </a:solidFill>
                <a:ln w="38100" cap="flat" cmpd="sng">
                  <a:solidFill>
                    <a:srgbClr val="CC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90216" name="组合 90215"/>
                <p:cNvGrpSpPr/>
                <p:nvPr/>
              </p:nvGrpSpPr>
              <p:grpSpPr>
                <a:xfrm>
                  <a:off x="773" y="1268"/>
                  <a:ext cx="517" cy="371"/>
                  <a:chOff x="773" y="1268"/>
                  <a:chExt cx="517" cy="371"/>
                </a:xfrm>
              </p:grpSpPr>
              <p:sp>
                <p:nvSpPr>
                  <p:cNvPr id="90173" name="矩形 90172"/>
                  <p:cNvSpPr/>
                  <p:nvPr/>
                </p:nvSpPr>
                <p:spPr>
                  <a:xfrm>
                    <a:off x="773" y="1268"/>
                    <a:ext cx="517" cy="371"/>
                  </a:xfrm>
                  <a:prstGeom prst="rect">
                    <a:avLst/>
                  </a:prstGeom>
                  <a:solidFill>
                    <a:srgbClr val="CC9900"/>
                  </a:solidFill>
                  <a:ln w="38100" cap="flat" cmpd="sng">
                    <a:solidFill>
                      <a:srgbClr val="CC99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0174" name="矩形 90173"/>
                  <p:cNvSpPr/>
                  <p:nvPr/>
                </p:nvSpPr>
                <p:spPr>
                  <a:xfrm>
                    <a:off x="781" y="1323"/>
                    <a:ext cx="492" cy="275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 cap="flat" cmpd="sng">
                    <a:solidFill>
                      <a:srgbClr val="CC99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0" tIns="0" rIns="0" bIns="0">
                    <a:spAutoFit/>
                  </a:bodyPr>
                  <a:p>
                    <a:pPr algn="ctr"/>
                    <a:r>
                      <a:rPr lang="en-US" altLang="zh-CN"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</a:rPr>
                      <a:t>ACC</a:t>
                    </a:r>
                    <a:endParaRPr lang="en-US" altLang="zh-CN" sz="2800">
                      <a:solidFill>
                        <a:schemeClr val="bg2"/>
                      </a:solidFill>
                      <a:latin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90186" name="组合 90185"/>
              <p:cNvGrpSpPr/>
              <p:nvPr/>
            </p:nvGrpSpPr>
            <p:grpSpPr>
              <a:xfrm>
                <a:off x="1572" y="1257"/>
                <a:ext cx="518" cy="383"/>
                <a:chOff x="1572" y="1257"/>
                <a:chExt cx="518" cy="383"/>
              </a:xfrm>
            </p:grpSpPr>
            <p:sp>
              <p:nvSpPr>
                <p:cNvPr id="90176" name="矩形 90175"/>
                <p:cNvSpPr/>
                <p:nvPr/>
              </p:nvSpPr>
              <p:spPr>
                <a:xfrm>
                  <a:off x="1572" y="1257"/>
                  <a:ext cx="518" cy="383"/>
                </a:xfrm>
                <a:prstGeom prst="rect">
                  <a:avLst/>
                </a:prstGeom>
                <a:solidFill>
                  <a:srgbClr val="CC9900"/>
                </a:solidFill>
                <a:ln w="38100" cap="flat" cmpd="sng">
                  <a:solidFill>
                    <a:srgbClr val="CC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0177" name="矩形 90176"/>
                <p:cNvSpPr/>
                <p:nvPr/>
              </p:nvSpPr>
              <p:spPr>
                <a:xfrm>
                  <a:off x="1629" y="1314"/>
                  <a:ext cx="391" cy="275"/>
                </a:xfrm>
                <a:prstGeom prst="rect">
                  <a:avLst/>
                </a:prstGeom>
                <a:solidFill>
                  <a:srgbClr val="CC9900"/>
                </a:solidFill>
                <a:ln w="9525" cap="flat" cmpd="sng">
                  <a:solidFill>
                    <a:srgbClr val="CC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MQ</a:t>
                  </a:r>
                  <a:endParaRPr lang="en-US" altLang="zh-CN" sz="2800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90178" name="任意多边形 90177"/>
              <p:cNvSpPr/>
              <p:nvPr/>
            </p:nvSpPr>
            <p:spPr>
              <a:xfrm rot="10800000">
                <a:off x="1295" y="1536"/>
                <a:ext cx="277" cy="1"/>
              </a:xfrm>
              <a:custGeom>
                <a:avLst/>
                <a:gdLst/>
                <a:ahLst/>
                <a:cxnLst/>
                <a:pathLst>
                  <a:path w="277" h="1">
                    <a:moveTo>
                      <a:pt x="0" y="0"/>
                    </a:moveTo>
                    <a:lnTo>
                      <a:pt x="277" y="0"/>
                    </a:lnTo>
                  </a:path>
                </a:pathLst>
              </a:custGeom>
              <a:noFill/>
              <a:ln w="38100" cap="flat" cmpd="sng">
                <a:solidFill>
                  <a:srgbClr val="CC9900">
                    <a:alpha val="100000"/>
                  </a:srgbClr>
                </a:solidFill>
                <a:prstDash val="solid"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0180" name="文本框 90179"/>
            <p:cNvSpPr txBox="1"/>
            <p:nvPr/>
          </p:nvSpPr>
          <p:spPr>
            <a:xfrm>
              <a:off x="3456" y="3187"/>
              <a:ext cx="19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余数在</a:t>
              </a:r>
              <a:r>
                <a:rPr lang="en-US" altLang="zh-CN" sz="3200">
                  <a:solidFill>
                    <a:schemeClr val="folHlink"/>
                  </a:solidFill>
                  <a:latin typeface="宋体" panose="02010600030101010101" pitchFamily="2" charset="-122"/>
                </a:rPr>
                <a:t>ACC</a:t>
              </a:r>
              <a:r>
                <a:rPr lang="zh-CN" altLang="en-US" sz="32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中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90189" name="组合 90188"/>
          <p:cNvGrpSpPr/>
          <p:nvPr/>
        </p:nvGrpSpPr>
        <p:grpSpPr>
          <a:xfrm>
            <a:off x="4098925" y="1622425"/>
            <a:ext cx="4206875" cy="654050"/>
            <a:chOff x="2582" y="1022"/>
            <a:chExt cx="2650" cy="412"/>
          </a:xfrm>
        </p:grpSpPr>
        <p:sp>
          <p:nvSpPr>
            <p:cNvPr id="90190" name="文本框 90189"/>
            <p:cNvSpPr txBox="1"/>
            <p:nvPr/>
          </p:nvSpPr>
          <p:spPr>
            <a:xfrm>
              <a:off x="2582" y="1028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指令 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90191" name="矩形 90190"/>
            <p:cNvSpPr/>
            <p:nvPr/>
          </p:nvSpPr>
          <p:spPr>
            <a:xfrm>
              <a:off x="3575" y="1028"/>
              <a:ext cx="1657" cy="4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92" name="文本框 90191"/>
            <p:cNvSpPr txBox="1"/>
            <p:nvPr/>
          </p:nvSpPr>
          <p:spPr>
            <a:xfrm>
              <a:off x="3804" y="1035"/>
              <a:ext cx="37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除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90193" name="文本框 90192"/>
            <p:cNvSpPr txBox="1"/>
            <p:nvPr/>
          </p:nvSpPr>
          <p:spPr>
            <a:xfrm>
              <a:off x="4574" y="1035"/>
              <a:ext cx="51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dist" fontAlgn="ctr"/>
              <a:r>
                <a:rPr lang="en-US" altLang="zh-CN" sz="3200">
                  <a:latin typeface="宋体" panose="02010600030101010101" pitchFamily="2" charset="-122"/>
                </a:rPr>
                <a:t>M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  <p:sp>
          <p:nvSpPr>
            <p:cNvPr id="90194" name="任意多边形 90193"/>
            <p:cNvSpPr/>
            <p:nvPr/>
          </p:nvSpPr>
          <p:spPr>
            <a:xfrm>
              <a:off x="4416" y="1022"/>
              <a:ext cx="1" cy="412"/>
            </a:xfrm>
            <a:custGeom>
              <a:avLst/>
              <a:gdLst/>
              <a:ahLst/>
              <a:cxnLst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0214" name="组合 90213"/>
          <p:cNvGrpSpPr/>
          <p:nvPr/>
        </p:nvGrpSpPr>
        <p:grpSpPr>
          <a:xfrm>
            <a:off x="1227138" y="3481388"/>
            <a:ext cx="7535862" cy="1663700"/>
            <a:chOff x="773" y="2193"/>
            <a:chExt cx="4747" cy="1048"/>
          </a:xfrm>
        </p:grpSpPr>
        <p:sp>
          <p:nvSpPr>
            <p:cNvPr id="90196" name="文本框 90195"/>
            <p:cNvSpPr txBox="1"/>
            <p:nvPr/>
          </p:nvSpPr>
          <p:spPr>
            <a:xfrm>
              <a:off x="3518" y="2193"/>
              <a:ext cx="20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>
                  <a:latin typeface="宋体" panose="02010600030101010101" pitchFamily="2" charset="-122"/>
                </a:rPr>
                <a:t>[</a:t>
              </a:r>
              <a:r>
                <a:rPr lang="en-US" altLang="zh-CN" sz="3200">
                  <a:latin typeface="宋体" panose="02010600030101010101" pitchFamily="2" charset="-122"/>
                </a:rPr>
                <a:t>M]    </a:t>
              </a:r>
              <a:r>
                <a:rPr lang="en-US" altLang="zh-CN" sz="1800">
                  <a:latin typeface="宋体" panose="02010600030101010101" pitchFamily="2" charset="-122"/>
                </a:rPr>
                <a:t> </a:t>
              </a:r>
              <a:r>
                <a:rPr lang="en-US" altLang="zh-CN" sz="3200">
                  <a:latin typeface="宋体" panose="02010600030101010101" pitchFamily="2" charset="-122"/>
                </a:rPr>
                <a:t>X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  <p:grpSp>
          <p:nvGrpSpPr>
            <p:cNvPr id="90197" name="组合 90196"/>
            <p:cNvGrpSpPr/>
            <p:nvPr/>
          </p:nvGrpSpPr>
          <p:grpSpPr>
            <a:xfrm>
              <a:off x="773" y="2869"/>
              <a:ext cx="515" cy="372"/>
              <a:chOff x="773" y="2869"/>
              <a:chExt cx="515" cy="372"/>
            </a:xfrm>
          </p:grpSpPr>
          <p:sp>
            <p:nvSpPr>
              <p:cNvPr id="90198" name="矩形 90197"/>
              <p:cNvSpPr/>
              <p:nvPr/>
            </p:nvSpPr>
            <p:spPr>
              <a:xfrm>
                <a:off x="773" y="2869"/>
                <a:ext cx="515" cy="372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3200" dirty="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0199" name="矩形 90198"/>
              <p:cNvSpPr/>
              <p:nvPr/>
            </p:nvSpPr>
            <p:spPr>
              <a:xfrm>
                <a:off x="942" y="2900"/>
                <a:ext cx="16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90200" name="直接连接符 90199"/>
            <p:cNvSpPr/>
            <p:nvPr/>
          </p:nvSpPr>
          <p:spPr>
            <a:xfrm>
              <a:off x="4032" y="2400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90205" name="文本框 90204"/>
          <p:cNvSpPr txBox="1"/>
          <p:nvPr/>
        </p:nvSpPr>
        <p:spPr>
          <a:xfrm>
            <a:off x="381000" y="425450"/>
            <a:ext cx="487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④ 除法操作过程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19" name="文本框 29718"/>
          <p:cNvSpPr txBox="1"/>
          <p:nvPr/>
        </p:nvSpPr>
        <p:spPr>
          <a:xfrm>
            <a:off x="2879725" y="147320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存储体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9720" name="文本框 29719"/>
          <p:cNvSpPr txBox="1"/>
          <p:nvPr/>
        </p:nvSpPr>
        <p:spPr>
          <a:xfrm>
            <a:off x="3124200" y="2082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大楼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9721" name="文本框 29720"/>
          <p:cNvSpPr txBox="1"/>
          <p:nvPr/>
        </p:nvSpPr>
        <p:spPr>
          <a:xfrm>
            <a:off x="2971800" y="2743200"/>
            <a:ext cx="57896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宋体" panose="02010600030101010101" pitchFamily="2" charset="-122"/>
              </a:rPr>
              <a:t>存储单元 </a:t>
            </a:r>
            <a:r>
              <a:rPr lang="zh-CN" altLang="en-US" sz="2400" dirty="0">
                <a:latin typeface="宋体" panose="02010600030101010101" pitchFamily="2" charset="-122"/>
              </a:rPr>
              <a:t>存放一串二进制代码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9722" name="文本框 29721"/>
          <p:cNvSpPr txBox="1"/>
          <p:nvPr/>
        </p:nvSpPr>
        <p:spPr>
          <a:xfrm>
            <a:off x="2971800" y="3448050"/>
            <a:ext cx="6975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宋体" panose="02010600030101010101" pitchFamily="2" charset="-122"/>
              </a:rPr>
              <a:t>存储字   </a:t>
            </a:r>
            <a:r>
              <a:rPr lang="zh-CN" altLang="en-US" sz="2400" dirty="0">
                <a:latin typeface="宋体" panose="02010600030101010101" pitchFamily="2" charset="-122"/>
              </a:rPr>
              <a:t>存储单元中二进制代码的组合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9723" name="文本框 29722"/>
          <p:cNvSpPr txBox="1"/>
          <p:nvPr/>
        </p:nvSpPr>
        <p:spPr>
          <a:xfrm>
            <a:off x="2971800" y="4152900"/>
            <a:ext cx="662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宋体" panose="02010600030101010101" pitchFamily="2" charset="-122"/>
              </a:rPr>
              <a:t>存储字长 </a:t>
            </a:r>
            <a:r>
              <a:rPr lang="zh-CN" altLang="en-US" sz="2400" dirty="0">
                <a:latin typeface="宋体" panose="02010600030101010101" pitchFamily="2" charset="-122"/>
              </a:rPr>
              <a:t>存储单元中二进制代码的位数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9724" name="文本框 29723"/>
          <p:cNvSpPr txBox="1"/>
          <p:nvPr/>
        </p:nvSpPr>
        <p:spPr>
          <a:xfrm>
            <a:off x="4613275" y="4857750"/>
            <a:ext cx="4835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宋体" panose="02010600030101010101" pitchFamily="2" charset="-122"/>
              </a:rPr>
              <a:t>每个存储单元赋予一个地址号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9725" name="文本框 29724"/>
          <p:cNvSpPr txBox="1"/>
          <p:nvPr/>
        </p:nvSpPr>
        <p:spPr>
          <a:xfrm>
            <a:off x="2968625" y="5500688"/>
            <a:ext cx="19780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solidFill>
                  <a:schemeClr val="folHlink"/>
                </a:solidFill>
                <a:latin typeface="宋体" panose="02010600030101010101" pitchFamily="2" charset="-122"/>
              </a:rPr>
              <a:t>按地址寻访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9729" name="文本框 29728"/>
          <p:cNvSpPr txBox="1"/>
          <p:nvPr/>
        </p:nvSpPr>
        <p:spPr>
          <a:xfrm>
            <a:off x="4103688" y="1495425"/>
            <a:ext cx="197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– 存储单元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9730" name="文本框 29729"/>
          <p:cNvSpPr txBox="1"/>
          <p:nvPr/>
        </p:nvSpPr>
        <p:spPr>
          <a:xfrm>
            <a:off x="5995988" y="1495425"/>
            <a:ext cx="197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– 存储元件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9731" name="文本框 29730"/>
          <p:cNvSpPr txBox="1"/>
          <p:nvPr/>
        </p:nvSpPr>
        <p:spPr>
          <a:xfrm>
            <a:off x="7880350" y="1516063"/>
            <a:ext cx="1103313" cy="427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zh-CN" altLang="en-US" sz="2200" dirty="0">
                <a:latin typeface="Times New Roman" panose="02020603050405020304" pitchFamily="18" charset="0"/>
              </a:rPr>
              <a:t>0/1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29732" name="文本框 29731"/>
          <p:cNvSpPr txBox="1"/>
          <p:nvPr/>
        </p:nvSpPr>
        <p:spPr>
          <a:xfrm>
            <a:off x="4103688" y="2082800"/>
            <a:ext cx="149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–  </a:t>
            </a:r>
            <a:r>
              <a:rPr lang="zh-CN" altLang="en-US" sz="9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房间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9733" name="文本框 29732"/>
          <p:cNvSpPr txBox="1"/>
          <p:nvPr/>
        </p:nvSpPr>
        <p:spPr>
          <a:xfrm>
            <a:off x="5995988" y="2082800"/>
            <a:ext cx="17002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– </a:t>
            </a:r>
            <a:r>
              <a:rPr lang="zh-CN" altLang="en-US" sz="9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床位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9734" name="文本框 29733"/>
          <p:cNvSpPr txBox="1"/>
          <p:nvPr/>
        </p:nvSpPr>
        <p:spPr>
          <a:xfrm>
            <a:off x="7158038" y="2108200"/>
            <a:ext cx="2062162" cy="427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200" dirty="0">
                <a:latin typeface="宋体" panose="02010600030101010101" pitchFamily="2" charset="-122"/>
              </a:rPr>
              <a:t>（无人/</a:t>
            </a:r>
            <a:r>
              <a:rPr lang="zh-CN" altLang="en-US" sz="800" dirty="0">
                <a:latin typeface="宋体" panose="02010600030101010101" pitchFamily="2" charset="-122"/>
              </a:rPr>
              <a:t> </a:t>
            </a:r>
            <a:r>
              <a:rPr lang="zh-CN" altLang="en-US" sz="2200" dirty="0">
                <a:latin typeface="宋体" panose="02010600030101010101" pitchFamily="2" charset="-122"/>
              </a:rPr>
              <a:t>有人）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29736" name="文本框 29735"/>
          <p:cNvSpPr txBox="1"/>
          <p:nvPr/>
        </p:nvSpPr>
        <p:spPr>
          <a:xfrm>
            <a:off x="793750" y="409575"/>
            <a:ext cx="45434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宋体" panose="02010600030101010101" pitchFamily="2" charset="-122"/>
              </a:rPr>
              <a:t>)存储器的基本组成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29744" name="矩形 2974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9764" name="组合 29763"/>
          <p:cNvGrpSpPr/>
          <p:nvPr/>
        </p:nvGrpSpPr>
        <p:grpSpPr>
          <a:xfrm>
            <a:off x="457200" y="1905000"/>
            <a:ext cx="2209800" cy="3352800"/>
            <a:chOff x="288" y="1200"/>
            <a:chExt cx="1392" cy="2112"/>
          </a:xfrm>
        </p:grpSpPr>
        <p:sp>
          <p:nvSpPr>
            <p:cNvPr id="29700" name="矩形 29699"/>
            <p:cNvSpPr/>
            <p:nvPr/>
          </p:nvSpPr>
          <p:spPr>
            <a:xfrm>
              <a:off x="288" y="1200"/>
              <a:ext cx="1392" cy="2112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03" name="矩形 29702"/>
            <p:cNvSpPr/>
            <p:nvPr/>
          </p:nvSpPr>
          <p:spPr>
            <a:xfrm>
              <a:off x="602" y="2928"/>
              <a:ext cx="7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400" dirty="0">
                  <a:latin typeface="宋体" panose="02010600030101010101" pitchFamily="2" charset="-122"/>
                </a:rPr>
                <a:t>主存储器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29705" name="文本框 29704"/>
            <p:cNvSpPr txBox="1"/>
            <p:nvPr/>
          </p:nvSpPr>
          <p:spPr>
            <a:xfrm>
              <a:off x="575" y="1536"/>
              <a:ext cx="7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存储体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29704" name="矩形 29703"/>
            <p:cNvSpPr/>
            <p:nvPr/>
          </p:nvSpPr>
          <p:spPr>
            <a:xfrm>
              <a:off x="444" y="1392"/>
              <a:ext cx="1056" cy="672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53" name="文本框 29752"/>
            <p:cNvSpPr txBox="1"/>
            <p:nvPr/>
          </p:nvSpPr>
          <p:spPr>
            <a:xfrm>
              <a:off x="420" y="2323"/>
              <a:ext cx="45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dist"/>
              <a:r>
                <a:rPr lang="en-US" altLang="zh-CN" sz="2800">
                  <a:latin typeface="宋体" panose="02010600030101010101" pitchFamily="2" charset="-122"/>
                </a:rPr>
                <a:t>MAR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29754" name="矩形 29753"/>
            <p:cNvSpPr/>
            <p:nvPr/>
          </p:nvSpPr>
          <p:spPr>
            <a:xfrm>
              <a:off x="384" y="2342"/>
              <a:ext cx="528" cy="3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62" name="矩形 29761"/>
            <p:cNvSpPr/>
            <p:nvPr/>
          </p:nvSpPr>
          <p:spPr>
            <a:xfrm>
              <a:off x="1056" y="2342"/>
              <a:ext cx="528" cy="3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63" name="文本框 29762"/>
            <p:cNvSpPr txBox="1"/>
            <p:nvPr/>
          </p:nvSpPr>
          <p:spPr>
            <a:xfrm>
              <a:off x="1078" y="2323"/>
              <a:ext cx="45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dist"/>
              <a:r>
                <a:rPr lang="en-US" altLang="zh-CN" sz="2800">
                  <a:latin typeface="宋体" panose="02010600030101010101" pitchFamily="2" charset="-122"/>
                </a:rPr>
                <a:t>MDR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9" grpId="0"/>
      <p:bldP spid="29720" grpId="0"/>
      <p:bldP spid="29721" grpId="0"/>
      <p:bldP spid="29722" grpId="0"/>
      <p:bldP spid="29723" grpId="0"/>
      <p:bldP spid="29724" grpId="0"/>
      <p:bldP spid="29725" grpId="0"/>
      <p:bldP spid="29729" grpId="0"/>
      <p:bldP spid="29730" grpId="0"/>
      <p:bldP spid="29731" grpId="0"/>
      <p:bldP spid="29732" grpId="0"/>
      <p:bldP spid="29733" grpId="0"/>
      <p:bldP spid="297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62" name="矩形 18461"/>
          <p:cNvSpPr/>
          <p:nvPr/>
        </p:nvSpPr>
        <p:spPr>
          <a:xfrm>
            <a:off x="3390900" y="5456238"/>
            <a:ext cx="838200" cy="914400"/>
          </a:xfrm>
          <a:prstGeom prst="rect">
            <a:avLst/>
          </a:prstGeom>
          <a:solidFill>
            <a:schemeClr val="folHlink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/>
          <a:p>
            <a:endParaRPr lang="zh-CN" altLang="en-US"/>
          </a:p>
        </p:txBody>
      </p:sp>
      <p:sp>
        <p:nvSpPr>
          <p:cNvPr id="18532" name="文本框 18531"/>
          <p:cNvSpPr txBox="1"/>
          <p:nvPr/>
        </p:nvSpPr>
        <p:spPr>
          <a:xfrm>
            <a:off x="4114800" y="1246188"/>
            <a:ext cx="7985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solidFill>
                  <a:schemeClr val="folHlink"/>
                </a:solidFill>
                <a:latin typeface="宋体" panose="02010600030101010101" pitchFamily="2" charset="-122"/>
              </a:rPr>
              <a:t>MAR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18533" name="文本框 18532"/>
          <p:cNvSpPr txBox="1"/>
          <p:nvPr/>
        </p:nvSpPr>
        <p:spPr>
          <a:xfrm>
            <a:off x="4114800" y="2489200"/>
            <a:ext cx="7985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>
                <a:solidFill>
                  <a:schemeClr val="folHlink"/>
                </a:solidFill>
                <a:latin typeface="宋体" panose="02010600030101010101" pitchFamily="2" charset="-122"/>
              </a:rPr>
              <a:t>MDR</a:t>
            </a:r>
            <a:endParaRPr lang="en-US" altLang="zh-CN" sz="3200">
              <a:latin typeface="宋体" panose="02010600030101010101" pitchFamily="2" charset="-122"/>
            </a:endParaRPr>
          </a:p>
        </p:txBody>
      </p:sp>
      <p:grpSp>
        <p:nvGrpSpPr>
          <p:cNvPr id="18589" name="组合 18588"/>
          <p:cNvGrpSpPr/>
          <p:nvPr/>
        </p:nvGrpSpPr>
        <p:grpSpPr>
          <a:xfrm>
            <a:off x="3348038" y="5084763"/>
            <a:ext cx="6477000" cy="1295400"/>
            <a:chOff x="2112" y="3211"/>
            <a:chExt cx="4080" cy="816"/>
          </a:xfrm>
        </p:grpSpPr>
        <p:grpSp>
          <p:nvGrpSpPr>
            <p:cNvPr id="18484" name="组合 18483"/>
            <p:cNvGrpSpPr/>
            <p:nvPr/>
          </p:nvGrpSpPr>
          <p:grpSpPr>
            <a:xfrm>
              <a:off x="2112" y="3361"/>
              <a:ext cx="600" cy="666"/>
              <a:chOff x="2004" y="3277"/>
              <a:chExt cx="600" cy="666"/>
            </a:xfrm>
          </p:grpSpPr>
          <p:grpSp>
            <p:nvGrpSpPr>
              <p:cNvPr id="18467" name="组合 18466"/>
              <p:cNvGrpSpPr/>
              <p:nvPr/>
            </p:nvGrpSpPr>
            <p:grpSpPr>
              <a:xfrm>
                <a:off x="2004" y="3277"/>
                <a:ext cx="600" cy="234"/>
                <a:chOff x="2052" y="3277"/>
                <a:chExt cx="600" cy="234"/>
              </a:xfrm>
            </p:grpSpPr>
            <p:sp>
              <p:nvSpPr>
                <p:cNvPr id="18463" name="十字星 18462"/>
                <p:cNvSpPr/>
                <p:nvPr/>
              </p:nvSpPr>
              <p:spPr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64" name="十字星 18463"/>
                <p:cNvSpPr/>
                <p:nvPr/>
              </p:nvSpPr>
              <p:spPr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65" name="十字星 18464"/>
                <p:cNvSpPr/>
                <p:nvPr/>
              </p:nvSpPr>
              <p:spPr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66" name="十字星 18465"/>
                <p:cNvSpPr/>
                <p:nvPr/>
              </p:nvSpPr>
              <p:spPr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8469" name="组合 18468"/>
              <p:cNvGrpSpPr/>
              <p:nvPr/>
            </p:nvGrpSpPr>
            <p:grpSpPr>
              <a:xfrm>
                <a:off x="2004" y="3565"/>
                <a:ext cx="600" cy="234"/>
                <a:chOff x="2052" y="3277"/>
                <a:chExt cx="600" cy="234"/>
              </a:xfrm>
            </p:grpSpPr>
            <p:sp>
              <p:nvSpPr>
                <p:cNvPr id="18470" name="十字星 18469"/>
                <p:cNvSpPr/>
                <p:nvPr/>
              </p:nvSpPr>
              <p:spPr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71" name="十字星 18470"/>
                <p:cNvSpPr/>
                <p:nvPr/>
              </p:nvSpPr>
              <p:spPr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72" name="十字星 18471"/>
                <p:cNvSpPr/>
                <p:nvPr/>
              </p:nvSpPr>
              <p:spPr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73" name="十字星 18472"/>
                <p:cNvSpPr/>
                <p:nvPr/>
              </p:nvSpPr>
              <p:spPr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8474" name="组合 18473"/>
              <p:cNvGrpSpPr/>
              <p:nvPr/>
            </p:nvGrpSpPr>
            <p:grpSpPr>
              <a:xfrm>
                <a:off x="2004" y="3421"/>
                <a:ext cx="600" cy="234"/>
                <a:chOff x="2052" y="3277"/>
                <a:chExt cx="600" cy="234"/>
              </a:xfrm>
            </p:grpSpPr>
            <p:sp>
              <p:nvSpPr>
                <p:cNvPr id="18475" name="十字星 18474"/>
                <p:cNvSpPr/>
                <p:nvPr/>
              </p:nvSpPr>
              <p:spPr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76" name="十字星 18475"/>
                <p:cNvSpPr/>
                <p:nvPr/>
              </p:nvSpPr>
              <p:spPr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77" name="十字星 18476"/>
                <p:cNvSpPr/>
                <p:nvPr/>
              </p:nvSpPr>
              <p:spPr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78" name="十字星 18477"/>
                <p:cNvSpPr/>
                <p:nvPr/>
              </p:nvSpPr>
              <p:spPr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8479" name="组合 18478"/>
              <p:cNvGrpSpPr/>
              <p:nvPr/>
            </p:nvGrpSpPr>
            <p:grpSpPr>
              <a:xfrm>
                <a:off x="2004" y="3709"/>
                <a:ext cx="600" cy="234"/>
                <a:chOff x="2052" y="3277"/>
                <a:chExt cx="600" cy="234"/>
              </a:xfrm>
            </p:grpSpPr>
            <p:sp>
              <p:nvSpPr>
                <p:cNvPr id="18480" name="十字星 18479"/>
                <p:cNvSpPr/>
                <p:nvPr/>
              </p:nvSpPr>
              <p:spPr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81" name="十字星 18480"/>
                <p:cNvSpPr/>
                <p:nvPr/>
              </p:nvSpPr>
              <p:spPr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82" name="十字星 18481"/>
                <p:cNvSpPr/>
                <p:nvPr/>
              </p:nvSpPr>
              <p:spPr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83" name="十字星 18482"/>
                <p:cNvSpPr/>
                <p:nvPr/>
              </p:nvSpPr>
              <p:spPr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18535" name="文本框 18534"/>
            <p:cNvSpPr txBox="1"/>
            <p:nvPr/>
          </p:nvSpPr>
          <p:spPr>
            <a:xfrm>
              <a:off x="3652" y="3211"/>
              <a:ext cx="25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latin typeface="宋体" panose="02010600030101010101" pitchFamily="2" charset="-122"/>
                </a:rPr>
                <a:t> 存储单元个数</a:t>
              </a:r>
              <a:r>
                <a:rPr lang="zh-CN" altLang="en-US" sz="1800" dirty="0">
                  <a:latin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16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590" name="组合 18589"/>
          <p:cNvGrpSpPr/>
          <p:nvPr/>
        </p:nvGrpSpPr>
        <p:grpSpPr>
          <a:xfrm>
            <a:off x="4191000" y="4076700"/>
            <a:ext cx="5181600" cy="2232025"/>
            <a:chOff x="2640" y="2568"/>
            <a:chExt cx="3264" cy="1406"/>
          </a:xfrm>
        </p:grpSpPr>
        <p:grpSp>
          <p:nvGrpSpPr>
            <p:cNvPr id="18505" name="组合 18504"/>
            <p:cNvGrpSpPr/>
            <p:nvPr/>
          </p:nvGrpSpPr>
          <p:grpSpPr>
            <a:xfrm>
              <a:off x="2640" y="2568"/>
              <a:ext cx="864" cy="954"/>
              <a:chOff x="4056" y="2640"/>
              <a:chExt cx="864" cy="954"/>
            </a:xfrm>
          </p:grpSpPr>
          <p:sp>
            <p:nvSpPr>
              <p:cNvPr id="18486" name="十字星 18485"/>
              <p:cNvSpPr/>
              <p:nvPr/>
            </p:nvSpPr>
            <p:spPr>
              <a:xfrm>
                <a:off x="4056" y="336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7" name="十字星 18486"/>
              <p:cNvSpPr/>
              <p:nvPr/>
            </p:nvSpPr>
            <p:spPr>
              <a:xfrm>
                <a:off x="4176" y="322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8" name="十字星 18487"/>
              <p:cNvSpPr/>
              <p:nvPr/>
            </p:nvSpPr>
            <p:spPr>
              <a:xfrm>
                <a:off x="4296" y="312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9" name="十字星 18488"/>
              <p:cNvSpPr/>
              <p:nvPr/>
            </p:nvSpPr>
            <p:spPr>
              <a:xfrm>
                <a:off x="4392" y="298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02" name="十字星 18501"/>
              <p:cNvSpPr/>
              <p:nvPr/>
            </p:nvSpPr>
            <p:spPr>
              <a:xfrm>
                <a:off x="4632" y="2784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03" name="十字星 18502"/>
              <p:cNvSpPr/>
              <p:nvPr/>
            </p:nvSpPr>
            <p:spPr>
              <a:xfrm>
                <a:off x="4752" y="264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04" name="十字星 18503"/>
              <p:cNvSpPr/>
              <p:nvPr/>
            </p:nvSpPr>
            <p:spPr>
              <a:xfrm>
                <a:off x="4512" y="2886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8536" name="文本框 18535"/>
            <p:cNvSpPr txBox="1"/>
            <p:nvPr/>
          </p:nvSpPr>
          <p:spPr>
            <a:xfrm>
              <a:off x="3797" y="3647"/>
              <a:ext cx="21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latin typeface="宋体" panose="02010600030101010101" pitchFamily="2" charset="-122"/>
                </a:rPr>
                <a:t>存储字长</a:t>
              </a:r>
              <a:r>
                <a:rPr lang="zh-CN" altLang="en-US" sz="1800" dirty="0">
                  <a:latin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8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588" name="组合 18587"/>
          <p:cNvGrpSpPr/>
          <p:nvPr/>
        </p:nvGrpSpPr>
        <p:grpSpPr>
          <a:xfrm>
            <a:off x="5638800" y="3905250"/>
            <a:ext cx="4191000" cy="1185863"/>
            <a:chOff x="3552" y="2460"/>
            <a:chExt cx="2640" cy="747"/>
          </a:xfrm>
        </p:grpSpPr>
        <p:sp>
          <p:nvSpPr>
            <p:cNvPr id="18534" name="文本框 18533"/>
            <p:cNvSpPr txBox="1"/>
            <p:nvPr/>
          </p:nvSpPr>
          <p:spPr>
            <a:xfrm>
              <a:off x="3552" y="2880"/>
              <a:ext cx="26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>
                  <a:latin typeface="宋体" panose="02010600030101010101" pitchFamily="2" charset="-122"/>
                </a:rPr>
                <a:t> 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8554" name="文本框 18553"/>
            <p:cNvSpPr txBox="1"/>
            <p:nvPr/>
          </p:nvSpPr>
          <p:spPr>
            <a:xfrm>
              <a:off x="3552" y="2460"/>
              <a:ext cx="2208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latin typeface="宋体" panose="02010600030101010101" pitchFamily="2" charset="-122"/>
                </a:rPr>
                <a:t> 设 </a:t>
              </a:r>
              <a:r>
                <a:rPr lang="en-US" altLang="zh-CN" sz="2800">
                  <a:latin typeface="宋体" panose="02010600030101010101" pitchFamily="2" charset="-122"/>
                </a:rPr>
                <a:t>MAR</a:t>
              </a:r>
              <a:r>
                <a:rPr lang="en-US" altLang="zh-CN" sz="900">
                  <a:latin typeface="宋体" panose="02010600030101010101" pitchFamily="2" charset="-122"/>
                </a:rPr>
                <a:t> </a:t>
              </a:r>
              <a:r>
                <a:rPr lang="en-US" altLang="zh-CN" sz="2800">
                  <a:latin typeface="宋体" panose="02010600030101010101" pitchFamily="2" charset="-122"/>
                </a:rPr>
                <a:t>=</a:t>
              </a:r>
              <a:r>
                <a:rPr lang="en-US" altLang="zh-CN">
                  <a:latin typeface="宋体" panose="02010600030101010101" pitchFamily="2" charset="-122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4</a:t>
              </a:r>
              <a:r>
                <a:rPr lang="en-US" altLang="zh-CN" sz="1400">
                  <a:latin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宋体" panose="02010600030101010101" pitchFamily="2" charset="-122"/>
                </a:rPr>
                <a:t>位 </a:t>
              </a:r>
              <a:endParaRPr lang="zh-CN" altLang="en-US" sz="2800" dirty="0">
                <a:latin typeface="宋体" panose="02010600030101010101" pitchFamily="2" charset="-122"/>
              </a:endParaRPr>
            </a:p>
            <a:p>
              <a:r>
                <a:rPr lang="en-US" altLang="zh-CN" sz="800">
                  <a:latin typeface="宋体" panose="02010600030101010101" pitchFamily="2" charset="-122"/>
                </a:rPr>
                <a:t> </a:t>
              </a:r>
              <a:r>
                <a:rPr lang="en-US" altLang="zh-CN" sz="3200">
                  <a:latin typeface="宋体" panose="02010600030101010101" pitchFamily="2" charset="-122"/>
                </a:rPr>
                <a:t>   </a:t>
              </a:r>
              <a:r>
                <a:rPr lang="en-US" altLang="zh-CN" sz="1000">
                  <a:latin typeface="宋体" panose="02010600030101010101" pitchFamily="2" charset="-122"/>
                </a:rPr>
                <a:t> </a:t>
              </a:r>
              <a:r>
                <a:rPr lang="en-US" altLang="zh-CN" sz="1400">
                  <a:latin typeface="宋体" panose="02010600030101010101" pitchFamily="2" charset="-122"/>
                </a:rPr>
                <a:t> </a:t>
              </a:r>
              <a:r>
                <a:rPr lang="en-US" altLang="zh-CN" sz="2800">
                  <a:latin typeface="宋体" panose="02010600030101010101" pitchFamily="2" charset="-122"/>
                </a:rPr>
                <a:t>MDR</a:t>
              </a:r>
              <a:r>
                <a:rPr lang="en-US" altLang="zh-CN" sz="900">
                  <a:latin typeface="宋体" panose="02010600030101010101" pitchFamily="2" charset="-122"/>
                </a:rPr>
                <a:t> </a:t>
              </a:r>
              <a:r>
                <a:rPr lang="en-US" altLang="zh-CN" sz="2800">
                  <a:latin typeface="宋体" panose="02010600030101010101" pitchFamily="2" charset="-122"/>
                </a:rPr>
                <a:t>=</a:t>
              </a:r>
              <a:r>
                <a:rPr lang="en-US" altLang="zh-CN">
                  <a:latin typeface="宋体" panose="02010600030101010101" pitchFamily="2" charset="-122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</a:rPr>
                <a:t>8</a:t>
              </a:r>
              <a:r>
                <a:rPr lang="en-US" altLang="zh-CN" sz="1400">
                  <a:latin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宋体" panose="02010600030101010101" pitchFamily="2" charset="-122"/>
                </a:rPr>
                <a:t>位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18558" name="矩形 1855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570" name="文本框 18569"/>
          <p:cNvSpPr txBox="1"/>
          <p:nvPr/>
        </p:nvSpPr>
        <p:spPr>
          <a:xfrm>
            <a:off x="5210175" y="1306513"/>
            <a:ext cx="3398838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存储器地址寄存器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反映存储单元的个数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8571" name="文本框 18570"/>
          <p:cNvSpPr txBox="1"/>
          <p:nvPr/>
        </p:nvSpPr>
        <p:spPr>
          <a:xfrm>
            <a:off x="5210175" y="2549525"/>
            <a:ext cx="3041650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存储器数据寄存器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反映存储字长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8573" name="文本框 18572"/>
          <p:cNvSpPr txBox="1"/>
          <p:nvPr/>
        </p:nvSpPr>
        <p:spPr>
          <a:xfrm>
            <a:off x="793750" y="409575"/>
            <a:ext cx="45434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宋体" panose="02010600030101010101" pitchFamily="2" charset="-122"/>
              </a:rPr>
              <a:t>)存储器的基本组成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grpSp>
        <p:nvGrpSpPr>
          <p:cNvPr id="18574" name="组合 18573"/>
          <p:cNvGrpSpPr/>
          <p:nvPr/>
        </p:nvGrpSpPr>
        <p:grpSpPr>
          <a:xfrm>
            <a:off x="1066800" y="1905000"/>
            <a:ext cx="2209800" cy="3352800"/>
            <a:chOff x="288" y="1200"/>
            <a:chExt cx="1392" cy="2112"/>
          </a:xfrm>
        </p:grpSpPr>
        <p:sp>
          <p:nvSpPr>
            <p:cNvPr id="18575" name="矩形 18574"/>
            <p:cNvSpPr/>
            <p:nvPr/>
          </p:nvSpPr>
          <p:spPr>
            <a:xfrm>
              <a:off x="288" y="1200"/>
              <a:ext cx="1392" cy="2112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76" name="矩形 18575"/>
            <p:cNvSpPr/>
            <p:nvPr/>
          </p:nvSpPr>
          <p:spPr>
            <a:xfrm>
              <a:off x="602" y="2928"/>
              <a:ext cx="7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400" dirty="0">
                  <a:latin typeface="宋体" panose="02010600030101010101" pitchFamily="2" charset="-122"/>
                </a:rPr>
                <a:t>主存储器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18577" name="文本框 18576"/>
            <p:cNvSpPr txBox="1"/>
            <p:nvPr/>
          </p:nvSpPr>
          <p:spPr>
            <a:xfrm>
              <a:off x="575" y="1536"/>
              <a:ext cx="7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存储体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8578" name="矩形 18577"/>
            <p:cNvSpPr/>
            <p:nvPr/>
          </p:nvSpPr>
          <p:spPr>
            <a:xfrm>
              <a:off x="444" y="1392"/>
              <a:ext cx="1056" cy="672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79" name="文本框 18578"/>
            <p:cNvSpPr txBox="1"/>
            <p:nvPr/>
          </p:nvSpPr>
          <p:spPr>
            <a:xfrm>
              <a:off x="420" y="2323"/>
              <a:ext cx="45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dist"/>
              <a:r>
                <a:rPr lang="en-US" altLang="zh-CN" sz="2800">
                  <a:latin typeface="宋体" panose="02010600030101010101" pitchFamily="2" charset="-122"/>
                </a:rPr>
                <a:t>MAR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18580" name="矩形 18579"/>
            <p:cNvSpPr/>
            <p:nvPr/>
          </p:nvSpPr>
          <p:spPr>
            <a:xfrm>
              <a:off x="384" y="2342"/>
              <a:ext cx="528" cy="3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81" name="矩形 18580"/>
            <p:cNvSpPr/>
            <p:nvPr/>
          </p:nvSpPr>
          <p:spPr>
            <a:xfrm>
              <a:off x="1056" y="2342"/>
              <a:ext cx="528" cy="3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82" name="文本框 18581"/>
            <p:cNvSpPr txBox="1"/>
            <p:nvPr/>
          </p:nvSpPr>
          <p:spPr>
            <a:xfrm>
              <a:off x="1078" y="2323"/>
              <a:ext cx="45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dist"/>
              <a:r>
                <a:rPr lang="en-US" altLang="zh-CN" sz="2800">
                  <a:latin typeface="宋体" panose="02010600030101010101" pitchFamily="2" charset="-122"/>
                </a:rPr>
                <a:t>MDR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2" grpId="0"/>
      <p:bldP spid="18533" grpId="0"/>
      <p:bldP spid="18570" grpId="0"/>
      <p:bldP spid="185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79" name="文本框 19578"/>
          <p:cNvSpPr txBox="1"/>
          <p:nvPr/>
        </p:nvSpPr>
        <p:spPr>
          <a:xfrm>
            <a:off x="4035425" y="2033588"/>
            <a:ext cx="1831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取指令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9580" name="文本框 19579"/>
          <p:cNvSpPr txBox="1"/>
          <p:nvPr/>
        </p:nvSpPr>
        <p:spPr>
          <a:xfrm>
            <a:off x="4035425" y="2657475"/>
            <a:ext cx="1943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分析指令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9581" name="文本框 19580"/>
          <p:cNvSpPr txBox="1"/>
          <p:nvPr/>
        </p:nvSpPr>
        <p:spPr>
          <a:xfrm>
            <a:off x="4035425" y="3252788"/>
            <a:ext cx="18669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执行指令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9583" name="文本框 19582"/>
          <p:cNvSpPr txBox="1"/>
          <p:nvPr/>
        </p:nvSpPr>
        <p:spPr>
          <a:xfrm>
            <a:off x="5967413" y="2033588"/>
            <a:ext cx="5461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800">
                <a:solidFill>
                  <a:schemeClr val="folHlink"/>
                </a:solidFill>
                <a:latin typeface="宋体" panose="02010600030101010101" pitchFamily="2" charset="-122"/>
              </a:rPr>
              <a:t>PC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9584" name="文本框 19583"/>
          <p:cNvSpPr txBox="1"/>
          <p:nvPr/>
        </p:nvSpPr>
        <p:spPr>
          <a:xfrm>
            <a:off x="5965825" y="2657475"/>
            <a:ext cx="5461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800">
                <a:solidFill>
                  <a:schemeClr val="folHlink"/>
                </a:solidFill>
                <a:latin typeface="宋体" panose="02010600030101010101" pitchFamily="2" charset="-122"/>
              </a:rPr>
              <a:t>IR</a:t>
            </a:r>
            <a:endParaRPr lang="en-US" altLang="zh-CN" sz="280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19585" name="文本框 19584"/>
          <p:cNvSpPr txBox="1"/>
          <p:nvPr/>
        </p:nvSpPr>
        <p:spPr>
          <a:xfrm>
            <a:off x="5967413" y="3252788"/>
            <a:ext cx="5461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800">
                <a:solidFill>
                  <a:schemeClr val="folHlink"/>
                </a:solidFill>
                <a:latin typeface="宋体" panose="02010600030101010101" pitchFamily="2" charset="-122"/>
              </a:rPr>
              <a:t>CU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19614" name="组合 19613"/>
          <p:cNvGrpSpPr/>
          <p:nvPr/>
        </p:nvGrpSpPr>
        <p:grpSpPr>
          <a:xfrm>
            <a:off x="457200" y="2057400"/>
            <a:ext cx="2286000" cy="3276600"/>
            <a:chOff x="288" y="1296"/>
            <a:chExt cx="1440" cy="2064"/>
          </a:xfrm>
        </p:grpSpPr>
        <p:sp>
          <p:nvSpPr>
            <p:cNvPr id="19550" name="矩形 19549"/>
            <p:cNvSpPr/>
            <p:nvPr/>
          </p:nvSpPr>
          <p:spPr>
            <a:xfrm>
              <a:off x="1104" y="2688"/>
              <a:ext cx="486" cy="332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1" name="矩形 19550"/>
            <p:cNvSpPr/>
            <p:nvPr/>
          </p:nvSpPr>
          <p:spPr>
            <a:xfrm>
              <a:off x="1200" y="2707"/>
              <a:ext cx="299" cy="26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PC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19570" name="矩形 19569"/>
            <p:cNvSpPr/>
            <p:nvPr/>
          </p:nvSpPr>
          <p:spPr>
            <a:xfrm>
              <a:off x="432" y="2688"/>
              <a:ext cx="501" cy="33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71" name="矩形 19570"/>
            <p:cNvSpPr/>
            <p:nvPr/>
          </p:nvSpPr>
          <p:spPr>
            <a:xfrm>
              <a:off x="558" y="2707"/>
              <a:ext cx="249" cy="26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IR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19576" name="矩形 19575"/>
            <p:cNvSpPr/>
            <p:nvPr/>
          </p:nvSpPr>
          <p:spPr>
            <a:xfrm>
              <a:off x="288" y="1296"/>
              <a:ext cx="1440" cy="206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90" name="矩形 19589"/>
            <p:cNvSpPr/>
            <p:nvPr/>
          </p:nvSpPr>
          <p:spPr>
            <a:xfrm>
              <a:off x="542" y="1680"/>
              <a:ext cx="88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91" name="文本框 19590"/>
            <p:cNvSpPr txBox="1"/>
            <p:nvPr/>
          </p:nvSpPr>
          <p:spPr>
            <a:xfrm>
              <a:off x="566" y="1756"/>
              <a:ext cx="84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3200">
                  <a:latin typeface="宋体" panose="02010600030101010101" pitchFamily="2" charset="-122"/>
                </a:rPr>
                <a:t>CU</a:t>
              </a:r>
              <a:endParaRPr lang="en-US" altLang="zh-CN" sz="3200">
                <a:latin typeface="宋体" panose="02010600030101010101" pitchFamily="2" charset="-122"/>
              </a:endParaRPr>
            </a:p>
          </p:txBody>
        </p:sp>
      </p:grpSp>
      <p:sp>
        <p:nvSpPr>
          <p:cNvPr id="19593" name="右大括号 19592"/>
          <p:cNvSpPr/>
          <p:nvPr/>
        </p:nvSpPr>
        <p:spPr>
          <a:xfrm>
            <a:off x="6705600" y="221615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94" name="文本框 19593"/>
          <p:cNvSpPr txBox="1"/>
          <p:nvPr/>
        </p:nvSpPr>
        <p:spPr>
          <a:xfrm>
            <a:off x="6934200" y="2362200"/>
            <a:ext cx="1279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取指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9595" name="文本框 19594"/>
          <p:cNvSpPr txBox="1"/>
          <p:nvPr/>
        </p:nvSpPr>
        <p:spPr>
          <a:xfrm>
            <a:off x="6934200" y="325278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执行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19616" name="组合 19615"/>
          <p:cNvGrpSpPr/>
          <p:nvPr/>
        </p:nvGrpSpPr>
        <p:grpSpPr>
          <a:xfrm>
            <a:off x="3489325" y="4167188"/>
            <a:ext cx="6340475" cy="1031875"/>
            <a:chOff x="2198" y="2625"/>
            <a:chExt cx="3994" cy="650"/>
          </a:xfrm>
        </p:grpSpPr>
        <p:sp>
          <p:nvSpPr>
            <p:cNvPr id="19596" name="文本框 19595"/>
            <p:cNvSpPr txBox="1"/>
            <p:nvPr/>
          </p:nvSpPr>
          <p:spPr>
            <a:xfrm>
              <a:off x="2198" y="2625"/>
              <a:ext cx="3994" cy="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>
                  <a:latin typeface="宋体" panose="02010600030101010101" pitchFamily="2" charset="-122"/>
                </a:rPr>
                <a:t>PC </a:t>
              </a:r>
              <a:r>
                <a:rPr lang="zh-CN" altLang="en-US" sz="2800" dirty="0">
                  <a:latin typeface="宋体" panose="02010600030101010101" pitchFamily="2" charset="-122"/>
                </a:rPr>
                <a:t>存放当前欲执行指令的地址</a:t>
              </a:r>
              <a:endParaRPr lang="zh-CN" altLang="en-US" sz="2800" dirty="0">
                <a:latin typeface="宋体" panose="02010600030101010101" pitchFamily="2" charset="-122"/>
              </a:endParaRPr>
            </a:p>
            <a:p>
              <a:r>
                <a:rPr lang="zh-CN" altLang="en-US" sz="2800" dirty="0">
                  <a:latin typeface="宋体" panose="02010600030101010101" pitchFamily="2" charset="-122"/>
                </a:rPr>
                <a:t>   具有计数功能（</a:t>
              </a:r>
              <a:r>
                <a:rPr lang="en-US" altLang="zh-CN" sz="2800">
                  <a:latin typeface="宋体" panose="02010600030101010101" pitchFamily="2" charset="-122"/>
                </a:rPr>
                <a:t>PC）+</a:t>
              </a:r>
              <a:r>
                <a:rPr lang="en-US" altLang="zh-CN" sz="900">
                  <a:latin typeface="宋体" panose="02010600030101010101" pitchFamily="2" charset="-122"/>
                </a:rPr>
                <a:t> </a:t>
              </a:r>
              <a:r>
                <a:rPr lang="en-US" altLang="zh-CN" sz="2800">
                  <a:latin typeface="宋体" panose="02010600030101010101" pitchFamily="2" charset="-122"/>
                </a:rPr>
                <a:t>1   PC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19597" name="直接连接符 19596"/>
            <p:cNvSpPr/>
            <p:nvPr/>
          </p:nvSpPr>
          <p:spPr>
            <a:xfrm>
              <a:off x="4944" y="312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9598" name="文本框 19597"/>
          <p:cNvSpPr txBox="1"/>
          <p:nvPr/>
        </p:nvSpPr>
        <p:spPr>
          <a:xfrm>
            <a:off x="3416300" y="5454650"/>
            <a:ext cx="5118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>
                <a:latin typeface="宋体" panose="02010600030101010101" pitchFamily="2" charset="-122"/>
              </a:rPr>
              <a:t>IR </a:t>
            </a:r>
            <a:r>
              <a:rPr lang="zh-CN" altLang="en-US" sz="2800" dirty="0">
                <a:latin typeface="宋体" panose="02010600030101010101" pitchFamily="2" charset="-122"/>
              </a:rPr>
              <a:t>存放当前欲执行的指令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9600" name="文本框 19599"/>
          <p:cNvSpPr txBox="1"/>
          <p:nvPr/>
        </p:nvSpPr>
        <p:spPr>
          <a:xfrm>
            <a:off x="7861300" y="3252788"/>
            <a:ext cx="1282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访存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9601" name="文本框 19600"/>
          <p:cNvSpPr txBox="1"/>
          <p:nvPr/>
        </p:nvSpPr>
        <p:spPr>
          <a:xfrm>
            <a:off x="7861300" y="2362200"/>
            <a:ext cx="124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访存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9592" name="左大括号 19591"/>
          <p:cNvSpPr/>
          <p:nvPr/>
        </p:nvSpPr>
        <p:spPr>
          <a:xfrm>
            <a:off x="3738563" y="22098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603" name="文本框 19602"/>
          <p:cNvSpPr txBox="1"/>
          <p:nvPr/>
        </p:nvSpPr>
        <p:spPr>
          <a:xfrm>
            <a:off x="2860675" y="2033588"/>
            <a:ext cx="901700" cy="154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完成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一条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指令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9610" name="矩形 1960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613" name="文本框 19612"/>
          <p:cNvSpPr txBox="1"/>
          <p:nvPr/>
        </p:nvSpPr>
        <p:spPr>
          <a:xfrm>
            <a:off x="793750" y="409575"/>
            <a:ext cx="59118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</a:rPr>
              <a:t>3</a:t>
            </a:r>
            <a:r>
              <a:rPr lang="zh-CN" altLang="en-US" sz="3600" dirty="0">
                <a:latin typeface="宋体" panose="02010600030101010101" pitchFamily="2" charset="-122"/>
              </a:rPr>
              <a:t>)控制器的基本组成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1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/>
      <p:bldP spid="19580" grpId="0"/>
      <p:bldP spid="19581" grpId="0"/>
      <p:bldP spid="19583" grpId="0"/>
      <p:bldP spid="19584" grpId="0"/>
      <p:bldP spid="19585" grpId="0"/>
      <p:bldP spid="19594" grpId="0"/>
      <p:bldP spid="19595" grpId="0"/>
      <p:bldP spid="19598" grpId="0"/>
      <p:bldP spid="19600" grpId="0"/>
      <p:bldP spid="19601" grpId="0"/>
      <p:bldP spid="196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8306" name="组合 98305"/>
          <p:cNvGrpSpPr/>
          <p:nvPr/>
        </p:nvGrpSpPr>
        <p:grpSpPr>
          <a:xfrm>
            <a:off x="4552950" y="4518025"/>
            <a:ext cx="1085850" cy="519113"/>
            <a:chOff x="2868" y="2846"/>
            <a:chExt cx="684" cy="327"/>
          </a:xfrm>
        </p:grpSpPr>
        <p:sp>
          <p:nvSpPr>
            <p:cNvPr id="98307" name="任意多边形 98306"/>
            <p:cNvSpPr/>
            <p:nvPr/>
          </p:nvSpPr>
          <p:spPr>
            <a:xfrm>
              <a:off x="2868" y="3150"/>
              <a:ext cx="684" cy="1"/>
            </a:xfrm>
            <a:custGeom>
              <a:avLst/>
              <a:gdLst/>
              <a:ahLst/>
              <a:cxnLst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08" name="文本框 98307"/>
            <p:cNvSpPr txBox="1"/>
            <p:nvPr/>
          </p:nvSpPr>
          <p:spPr>
            <a:xfrm>
              <a:off x="3168" y="2846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09" name="组合 98308"/>
          <p:cNvGrpSpPr/>
          <p:nvPr/>
        </p:nvGrpSpPr>
        <p:grpSpPr>
          <a:xfrm>
            <a:off x="5810250" y="3581400"/>
            <a:ext cx="361950" cy="914400"/>
            <a:chOff x="3660" y="2256"/>
            <a:chExt cx="228" cy="576"/>
          </a:xfrm>
        </p:grpSpPr>
        <p:sp>
          <p:nvSpPr>
            <p:cNvPr id="98310" name="直接连接符 98309"/>
            <p:cNvSpPr/>
            <p:nvPr/>
          </p:nvSpPr>
          <p:spPr>
            <a:xfrm flipV="1">
              <a:off x="3840" y="2256"/>
              <a:ext cx="0" cy="576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8311" name="文本框 98310"/>
            <p:cNvSpPr txBox="1"/>
            <p:nvPr/>
          </p:nvSpPr>
          <p:spPr>
            <a:xfrm>
              <a:off x="3660" y="2375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12" name="组合 98311"/>
          <p:cNvGrpSpPr/>
          <p:nvPr/>
        </p:nvGrpSpPr>
        <p:grpSpPr>
          <a:xfrm>
            <a:off x="6800850" y="3581400"/>
            <a:ext cx="361950" cy="914400"/>
            <a:chOff x="4284" y="2256"/>
            <a:chExt cx="228" cy="576"/>
          </a:xfrm>
        </p:grpSpPr>
        <p:sp>
          <p:nvSpPr>
            <p:cNvPr id="98313" name="直接连接符 98312"/>
            <p:cNvSpPr/>
            <p:nvPr/>
          </p:nvSpPr>
          <p:spPr>
            <a:xfrm>
              <a:off x="4464" y="2256"/>
              <a:ext cx="0" cy="576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8314" name="文本框 98313"/>
            <p:cNvSpPr txBox="1"/>
            <p:nvPr/>
          </p:nvSpPr>
          <p:spPr>
            <a:xfrm>
              <a:off x="4284" y="2375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8315" name="直接连接符 98314"/>
          <p:cNvSpPr/>
          <p:nvPr/>
        </p:nvSpPr>
        <p:spPr>
          <a:xfrm flipV="1">
            <a:off x="4038600" y="3124200"/>
            <a:ext cx="0" cy="7620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8316" name="组合 98315"/>
          <p:cNvGrpSpPr/>
          <p:nvPr/>
        </p:nvGrpSpPr>
        <p:grpSpPr>
          <a:xfrm>
            <a:off x="3429000" y="2627313"/>
            <a:ext cx="609600" cy="519112"/>
            <a:chOff x="2160" y="1655"/>
            <a:chExt cx="384" cy="327"/>
          </a:xfrm>
        </p:grpSpPr>
        <p:sp>
          <p:nvSpPr>
            <p:cNvPr id="98317" name="直接连接符 98316"/>
            <p:cNvSpPr/>
            <p:nvPr/>
          </p:nvSpPr>
          <p:spPr>
            <a:xfrm flipH="1">
              <a:off x="2160" y="1968"/>
              <a:ext cx="384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18" name="文本框 98317"/>
            <p:cNvSpPr txBox="1"/>
            <p:nvPr/>
          </p:nvSpPr>
          <p:spPr>
            <a:xfrm>
              <a:off x="2238" y="1655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8319" name="直接连接符 98318"/>
          <p:cNvSpPr/>
          <p:nvPr/>
        </p:nvSpPr>
        <p:spPr>
          <a:xfrm>
            <a:off x="5791200" y="3733800"/>
            <a:ext cx="0" cy="7620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98320" name="组合 98319"/>
          <p:cNvGrpSpPr/>
          <p:nvPr/>
        </p:nvGrpSpPr>
        <p:grpSpPr>
          <a:xfrm>
            <a:off x="4267200" y="3236913"/>
            <a:ext cx="1524000" cy="519112"/>
            <a:chOff x="2688" y="2039"/>
            <a:chExt cx="960" cy="327"/>
          </a:xfrm>
        </p:grpSpPr>
        <p:sp>
          <p:nvSpPr>
            <p:cNvPr id="98321" name="直接连接符 98320"/>
            <p:cNvSpPr/>
            <p:nvPr/>
          </p:nvSpPr>
          <p:spPr>
            <a:xfrm>
              <a:off x="2688" y="2352"/>
              <a:ext cx="96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22" name="文本框 98321"/>
            <p:cNvSpPr txBox="1"/>
            <p:nvPr/>
          </p:nvSpPr>
          <p:spPr>
            <a:xfrm>
              <a:off x="3180" y="2039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23" name="组合 98322"/>
          <p:cNvGrpSpPr/>
          <p:nvPr/>
        </p:nvGrpSpPr>
        <p:grpSpPr>
          <a:xfrm>
            <a:off x="6115050" y="3581400"/>
            <a:ext cx="361950" cy="914400"/>
            <a:chOff x="3852" y="2256"/>
            <a:chExt cx="228" cy="576"/>
          </a:xfrm>
        </p:grpSpPr>
        <p:sp>
          <p:nvSpPr>
            <p:cNvPr id="98324" name="直接连接符 98323"/>
            <p:cNvSpPr/>
            <p:nvPr/>
          </p:nvSpPr>
          <p:spPr>
            <a:xfrm flipV="1">
              <a:off x="4032" y="2256"/>
              <a:ext cx="0" cy="576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8325" name="文本框 98324"/>
            <p:cNvSpPr txBox="1"/>
            <p:nvPr/>
          </p:nvSpPr>
          <p:spPr>
            <a:xfrm>
              <a:off x="3852" y="2375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26" name="组合 98325"/>
          <p:cNvGrpSpPr/>
          <p:nvPr/>
        </p:nvGrpSpPr>
        <p:grpSpPr>
          <a:xfrm>
            <a:off x="7239000" y="3581400"/>
            <a:ext cx="361950" cy="914400"/>
            <a:chOff x="4560" y="2256"/>
            <a:chExt cx="228" cy="576"/>
          </a:xfrm>
        </p:grpSpPr>
        <p:sp>
          <p:nvSpPr>
            <p:cNvPr id="98327" name="直接连接符 98326"/>
            <p:cNvSpPr/>
            <p:nvPr/>
          </p:nvSpPr>
          <p:spPr>
            <a:xfrm>
              <a:off x="4752" y="2256"/>
              <a:ext cx="0" cy="576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8328" name="文本框 98327"/>
            <p:cNvSpPr txBox="1"/>
            <p:nvPr/>
          </p:nvSpPr>
          <p:spPr>
            <a:xfrm>
              <a:off x="4560" y="2375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8329" name="直接连接符 98328"/>
          <p:cNvSpPr/>
          <p:nvPr/>
        </p:nvSpPr>
        <p:spPr>
          <a:xfrm flipV="1">
            <a:off x="228600" y="3429000"/>
            <a:ext cx="0" cy="32004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30" name="直接连接符 98329"/>
          <p:cNvSpPr/>
          <p:nvPr/>
        </p:nvSpPr>
        <p:spPr>
          <a:xfrm>
            <a:off x="228600" y="3429000"/>
            <a:ext cx="609600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98331" name="组合 98330"/>
          <p:cNvGrpSpPr/>
          <p:nvPr/>
        </p:nvGrpSpPr>
        <p:grpSpPr>
          <a:xfrm>
            <a:off x="7772400" y="4724400"/>
            <a:ext cx="304800" cy="1905000"/>
            <a:chOff x="4896" y="2976"/>
            <a:chExt cx="192" cy="1200"/>
          </a:xfrm>
        </p:grpSpPr>
        <p:sp>
          <p:nvSpPr>
            <p:cNvPr id="98332" name="直接连接符 98331"/>
            <p:cNvSpPr/>
            <p:nvPr/>
          </p:nvSpPr>
          <p:spPr>
            <a:xfrm>
              <a:off x="5088" y="2976"/>
              <a:ext cx="0" cy="120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33" name="直接连接符 98332"/>
            <p:cNvSpPr/>
            <p:nvPr/>
          </p:nvSpPr>
          <p:spPr>
            <a:xfrm flipH="1">
              <a:off x="4896" y="2976"/>
              <a:ext cx="1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8334" name="组合 98333"/>
          <p:cNvGrpSpPr/>
          <p:nvPr/>
        </p:nvGrpSpPr>
        <p:grpSpPr>
          <a:xfrm>
            <a:off x="228600" y="6118225"/>
            <a:ext cx="7848600" cy="519113"/>
            <a:chOff x="144" y="3854"/>
            <a:chExt cx="4944" cy="327"/>
          </a:xfrm>
        </p:grpSpPr>
        <p:sp>
          <p:nvSpPr>
            <p:cNvPr id="98335" name="直接连接符 98334"/>
            <p:cNvSpPr/>
            <p:nvPr/>
          </p:nvSpPr>
          <p:spPr>
            <a:xfrm flipH="1">
              <a:off x="2496" y="4176"/>
              <a:ext cx="25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36" name="直接连接符 98335"/>
            <p:cNvSpPr/>
            <p:nvPr/>
          </p:nvSpPr>
          <p:spPr>
            <a:xfrm flipH="1">
              <a:off x="144" y="4176"/>
              <a:ext cx="240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37" name="文本框 98336"/>
            <p:cNvSpPr txBox="1"/>
            <p:nvPr/>
          </p:nvSpPr>
          <p:spPr>
            <a:xfrm>
              <a:off x="3180" y="3854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9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8338" name="文本框 98337"/>
          <p:cNvSpPr txBox="1"/>
          <p:nvPr/>
        </p:nvSpPr>
        <p:spPr>
          <a:xfrm>
            <a:off x="1066800" y="1066800"/>
            <a:ext cx="388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宋体" panose="02010600030101010101" pitchFamily="2" charset="-122"/>
              </a:rPr>
              <a:t>以取数指令为例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98339" name="组合 98338"/>
          <p:cNvGrpSpPr/>
          <p:nvPr/>
        </p:nvGrpSpPr>
        <p:grpSpPr>
          <a:xfrm>
            <a:off x="7772400" y="5029200"/>
            <a:ext cx="76200" cy="685800"/>
            <a:chOff x="4944" y="4944"/>
            <a:chExt cx="48" cy="432"/>
          </a:xfrm>
        </p:grpSpPr>
        <p:sp>
          <p:nvSpPr>
            <p:cNvPr id="98340" name="直接连接符 98339"/>
            <p:cNvSpPr/>
            <p:nvPr/>
          </p:nvSpPr>
          <p:spPr>
            <a:xfrm>
              <a:off x="4992" y="4944"/>
              <a:ext cx="0" cy="432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41" name="直接连接符 98340"/>
            <p:cNvSpPr/>
            <p:nvPr/>
          </p:nvSpPr>
          <p:spPr>
            <a:xfrm>
              <a:off x="4944" y="4944"/>
              <a:ext cx="4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8342" name="组合 98341"/>
          <p:cNvGrpSpPr/>
          <p:nvPr/>
        </p:nvGrpSpPr>
        <p:grpSpPr>
          <a:xfrm>
            <a:off x="3690938" y="5218113"/>
            <a:ext cx="4157662" cy="519112"/>
            <a:chOff x="2325" y="3287"/>
            <a:chExt cx="2619" cy="327"/>
          </a:xfrm>
        </p:grpSpPr>
        <p:sp>
          <p:nvSpPr>
            <p:cNvPr id="98343" name="文本框 98342"/>
            <p:cNvSpPr txBox="1"/>
            <p:nvPr/>
          </p:nvSpPr>
          <p:spPr>
            <a:xfrm>
              <a:off x="3168" y="3287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4" name="任意多边形 98343"/>
            <p:cNvSpPr/>
            <p:nvPr/>
          </p:nvSpPr>
          <p:spPr>
            <a:xfrm>
              <a:off x="2325" y="3597"/>
              <a:ext cx="2619" cy="3"/>
            </a:xfrm>
            <a:custGeom>
              <a:avLst/>
              <a:gdLst/>
              <a:ahLst/>
              <a:cxnLst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8345" name="文本框 98344"/>
          <p:cNvSpPr txBox="1"/>
          <p:nvPr/>
        </p:nvSpPr>
        <p:spPr>
          <a:xfrm>
            <a:off x="381000" y="409575"/>
            <a:ext cx="6629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</a:rPr>
              <a:t>4</a:t>
            </a:r>
            <a:r>
              <a:rPr lang="zh-CN" altLang="en-US" sz="3600" dirty="0">
                <a:latin typeface="宋体" panose="02010600030101010101" pitchFamily="2" charset="-122"/>
              </a:rPr>
              <a:t>)主机完成一条指令的过程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98346" name="矩形 9834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8347" name="矩形 98346"/>
          <p:cNvSpPr/>
          <p:nvPr/>
        </p:nvSpPr>
        <p:spPr>
          <a:xfrm>
            <a:off x="3205163" y="5410200"/>
            <a:ext cx="909637" cy="688975"/>
          </a:xfrm>
          <a:prstGeom prst="rect">
            <a:avLst/>
          </a:prstGeom>
          <a:noFill/>
          <a:ln w="20701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8348" name="直接连接符 98347"/>
          <p:cNvSpPr/>
          <p:nvPr/>
        </p:nvSpPr>
        <p:spPr>
          <a:xfrm>
            <a:off x="3429000" y="3124200"/>
            <a:ext cx="0" cy="3048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98349" name="直接连接符 98348"/>
          <p:cNvSpPr/>
          <p:nvPr/>
        </p:nvSpPr>
        <p:spPr>
          <a:xfrm flipV="1">
            <a:off x="4267200" y="3733800"/>
            <a:ext cx="0" cy="1524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8350" name="组合 98349"/>
          <p:cNvGrpSpPr/>
          <p:nvPr/>
        </p:nvGrpSpPr>
        <p:grpSpPr>
          <a:xfrm>
            <a:off x="3706813" y="4114800"/>
            <a:ext cx="152400" cy="1600200"/>
            <a:chOff x="2352" y="2592"/>
            <a:chExt cx="96" cy="1008"/>
          </a:xfrm>
        </p:grpSpPr>
        <p:sp>
          <p:nvSpPr>
            <p:cNvPr id="98351" name="直接连接符 98350"/>
            <p:cNvSpPr/>
            <p:nvPr/>
          </p:nvSpPr>
          <p:spPr>
            <a:xfrm>
              <a:off x="2352" y="2592"/>
              <a:ext cx="96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8352" name="直接连接符 98351"/>
            <p:cNvSpPr/>
            <p:nvPr/>
          </p:nvSpPr>
          <p:spPr>
            <a:xfrm flipV="1">
              <a:off x="2352" y="2592"/>
              <a:ext cx="0" cy="1008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8465" name="组合 98464"/>
          <p:cNvGrpSpPr/>
          <p:nvPr/>
        </p:nvGrpSpPr>
        <p:grpSpPr>
          <a:xfrm>
            <a:off x="463550" y="1905000"/>
            <a:ext cx="8459788" cy="4495800"/>
            <a:chOff x="292" y="1200"/>
            <a:chExt cx="5329" cy="2832"/>
          </a:xfrm>
        </p:grpSpPr>
        <p:sp>
          <p:nvSpPr>
            <p:cNvPr id="98466" name="矩形 98465"/>
            <p:cNvSpPr/>
            <p:nvPr/>
          </p:nvSpPr>
          <p:spPr>
            <a:xfrm>
              <a:off x="1876" y="2246"/>
              <a:ext cx="57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CU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98467" name="矩形 98466"/>
            <p:cNvSpPr/>
            <p:nvPr/>
          </p:nvSpPr>
          <p:spPr>
            <a:xfrm>
              <a:off x="1818" y="2636"/>
              <a:ext cx="5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控制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98468" name="矩形 98467"/>
            <p:cNvSpPr/>
            <p:nvPr/>
          </p:nvSpPr>
          <p:spPr>
            <a:xfrm>
              <a:off x="1818" y="3045"/>
              <a:ext cx="52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单元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grpSp>
          <p:nvGrpSpPr>
            <p:cNvPr id="98469" name="组合 98468"/>
            <p:cNvGrpSpPr/>
            <p:nvPr/>
          </p:nvGrpSpPr>
          <p:grpSpPr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98470" name="组合 98469"/>
              <p:cNvGrpSpPr/>
              <p:nvPr/>
            </p:nvGrpSpPr>
            <p:grpSpPr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98471" name="矩形 98470"/>
                <p:cNvSpPr/>
                <p:nvPr/>
              </p:nvSpPr>
              <p:spPr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98472" name="组合 98471"/>
                <p:cNvGrpSpPr/>
                <p:nvPr/>
              </p:nvGrpSpPr>
              <p:grpSpPr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98473" name="矩形 98472"/>
                  <p:cNvSpPr/>
                  <p:nvPr/>
                </p:nvSpPr>
                <p:spPr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 w="1587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474" name="矩形 98473"/>
                  <p:cNvSpPr/>
                  <p:nvPr/>
                </p:nvSpPr>
                <p:spPr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zh-CN" altLang="en-US" sz="2800" dirty="0">
                        <a:latin typeface="宋体" panose="02010600030101010101" pitchFamily="2" charset="-122"/>
                      </a:rPr>
                      <a:t>主存储器</a:t>
                    </a:r>
                    <a:endParaRPr lang="zh-CN" altLang="en-US" sz="2800" dirty="0">
                      <a:latin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98475" name="组合 98474"/>
                <p:cNvGrpSpPr/>
                <p:nvPr/>
              </p:nvGrpSpPr>
              <p:grpSpPr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98476" name="矩形 98475"/>
                  <p:cNvSpPr/>
                  <p:nvPr/>
                </p:nvSpPr>
                <p:spPr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477" name="矩形 98476"/>
                  <p:cNvSpPr/>
                  <p:nvPr/>
                </p:nvSpPr>
                <p:spPr>
                  <a:xfrm>
                    <a:off x="4354" y="2985"/>
                    <a:ext cx="574" cy="23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en-US" altLang="zh-CN" sz="2400">
                        <a:latin typeface="Times New Roman" panose="02020603050405020304" pitchFamily="18" charset="0"/>
                      </a:rPr>
                      <a:t>MDR</a:t>
                    </a:r>
                    <a:endParaRPr lang="en-US" altLang="zh-CN" sz="24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8478" name="矩形 98477"/>
                  <p:cNvSpPr/>
                  <p:nvPr/>
                </p:nvSpPr>
                <p:spPr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479" name="矩形 98478"/>
                  <p:cNvSpPr/>
                  <p:nvPr/>
                </p:nvSpPr>
                <p:spPr>
                  <a:xfrm>
                    <a:off x="3631" y="2985"/>
                    <a:ext cx="628" cy="23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en-US" altLang="zh-CN" sz="2400">
                        <a:latin typeface="Times New Roman" panose="02020603050405020304" pitchFamily="18" charset="0"/>
                      </a:rPr>
                      <a:t>MAR</a:t>
                    </a:r>
                    <a:endParaRPr lang="en-US" altLang="zh-CN" sz="2400">
                      <a:latin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98480" name="组合 98479"/>
                <p:cNvGrpSpPr/>
                <p:nvPr/>
              </p:nvGrpSpPr>
              <p:grpSpPr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98481" name="矩形 98480"/>
                  <p:cNvSpPr/>
                  <p:nvPr/>
                </p:nvSpPr>
                <p:spPr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482" name="文本框 98481"/>
                  <p:cNvSpPr txBox="1"/>
                  <p:nvPr/>
                </p:nvSpPr>
                <p:spPr>
                  <a:xfrm>
                    <a:off x="3772" y="1569"/>
                    <a:ext cx="980" cy="4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pPr algn="ctr"/>
                    <a:r>
                      <a:rPr lang="zh-CN" altLang="en-US" sz="3600" dirty="0">
                        <a:latin typeface="宋体" panose="02010600030101010101" pitchFamily="2" charset="-122"/>
                      </a:rPr>
                      <a:t>存储体</a:t>
                    </a:r>
                    <a:endParaRPr lang="zh-CN" altLang="en-US" sz="3600" dirty="0">
                      <a:latin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98483" name="组合 98482"/>
              <p:cNvGrpSpPr/>
              <p:nvPr/>
            </p:nvGrpSpPr>
            <p:grpSpPr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98484" name="矩形 98483"/>
                <p:cNvSpPr/>
                <p:nvPr/>
              </p:nvSpPr>
              <p:spPr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8485" name="矩形 98484"/>
                <p:cNvSpPr/>
                <p:nvPr/>
              </p:nvSpPr>
              <p:spPr>
                <a:xfrm>
                  <a:off x="1360" y="1248"/>
                  <a:ext cx="526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ctr"/>
                  <a:r>
                    <a:rPr lang="en-US" altLang="zh-CN" sz="3200">
                      <a:latin typeface="Times New Roman" panose="02020603050405020304" pitchFamily="18" charset="0"/>
                    </a:rPr>
                    <a:t>CPU</a:t>
                  </a:r>
                  <a:endParaRPr lang="en-US" altLang="zh-CN" sz="3200">
                    <a:latin typeface="宋体" panose="02010600030101010101" pitchFamily="2" charset="-122"/>
                  </a:endParaRPr>
                </a:p>
              </p:txBody>
            </p:sp>
            <p:grpSp>
              <p:nvGrpSpPr>
                <p:cNvPr id="98486" name="组合 98485"/>
                <p:cNvGrpSpPr/>
                <p:nvPr/>
              </p:nvGrpSpPr>
              <p:grpSpPr>
                <a:xfrm>
                  <a:off x="1680" y="1584"/>
                  <a:ext cx="1488" cy="2352"/>
                  <a:chOff x="1680" y="1584"/>
                  <a:chExt cx="1488" cy="2352"/>
                </a:xfrm>
              </p:grpSpPr>
              <p:grpSp>
                <p:nvGrpSpPr>
                  <p:cNvPr id="98487" name="组合 98486"/>
                  <p:cNvGrpSpPr/>
                  <p:nvPr/>
                </p:nvGrpSpPr>
                <p:grpSpPr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98488" name="矩形 98487"/>
                    <p:cNvSpPr/>
                    <p:nvPr/>
                  </p:nvSpPr>
                  <p:spPr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 cap="flat" cmpd="sng">
                      <a:solidFill>
                        <a:schemeClr val="folHlink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98489" name="矩形 98488"/>
                    <p:cNvSpPr/>
                    <p:nvPr/>
                  </p:nvSpPr>
                  <p:spPr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>
                      <a:spAutoFit/>
                    </a:bodyPr>
                    <a:p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PC</a:t>
                      </a:r>
                      <a:endParaRPr lang="en-US" altLang="zh-CN" sz="2800">
                        <a:latin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490" name="矩形 98489"/>
                  <p:cNvSpPr/>
                  <p:nvPr/>
                </p:nvSpPr>
                <p:spPr>
                  <a:xfrm>
                    <a:off x="2064" y="3610"/>
                    <a:ext cx="816" cy="23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zh-CN" altLang="en-US" sz="2400" dirty="0">
                        <a:latin typeface="宋体" panose="02010600030101010101" pitchFamily="2" charset="-122"/>
                      </a:rPr>
                      <a:t>控制器</a:t>
                    </a:r>
                    <a:endParaRPr lang="zh-CN" altLang="en-US" sz="24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8491" name="矩形 98490"/>
                  <p:cNvSpPr/>
                  <p:nvPr/>
                </p:nvSpPr>
                <p:spPr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98492" name="组合 98491"/>
                  <p:cNvGrpSpPr/>
                  <p:nvPr/>
                </p:nvGrpSpPr>
                <p:grpSpPr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98493" name="矩形 98492"/>
                    <p:cNvSpPr/>
                    <p:nvPr/>
                  </p:nvSpPr>
                  <p:spPr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 cap="flat" cmpd="sng">
                      <a:solidFill>
                        <a:schemeClr val="folHlink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98494" name="矩形 98493"/>
                    <p:cNvSpPr/>
                    <p:nvPr/>
                  </p:nvSpPr>
                  <p:spPr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>
                      <a:spAutoFit/>
                    </a:bodyPr>
                    <a:p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IR</a:t>
                      </a:r>
                      <a:endParaRPr lang="en-US" altLang="zh-CN" sz="2800">
                        <a:latin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495" name="矩形 98494"/>
                  <p:cNvSpPr/>
                  <p:nvPr/>
                </p:nvSpPr>
                <p:spPr>
                  <a:xfrm>
                    <a:off x="1680" y="1584"/>
                    <a:ext cx="1296" cy="2352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folHlink"/>
                    </a:solidFill>
                    <a:prstDash val="lgDash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496" name="直接连接符 98495"/>
                  <p:cNvSpPr/>
                  <p:nvPr/>
                </p:nvSpPr>
                <p:spPr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ln w="28575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stealth" w="med" len="med"/>
                  </a:ln>
                </p:spPr>
              </p:sp>
              <p:sp>
                <p:nvSpPr>
                  <p:cNvPr id="98497" name="直接连接符 98496"/>
                  <p:cNvSpPr/>
                  <p:nvPr/>
                </p:nvSpPr>
                <p:spPr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ln w="28575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stealth" w="med" len="med"/>
                  </a:ln>
                </p:spPr>
              </p:sp>
              <p:sp>
                <p:nvSpPr>
                  <p:cNvPr id="98498" name="文本框 98497"/>
                  <p:cNvSpPr txBox="1"/>
                  <p:nvPr/>
                </p:nvSpPr>
                <p:spPr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zh-CN" altLang="en-US" sz="2400" dirty="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rPr>
                      <a:t>…</a:t>
                    </a:r>
                    <a:endParaRPr lang="zh-CN" altLang="en-US" sz="2400" dirty="0">
                      <a:solidFill>
                        <a:schemeClr val="folHlink"/>
                      </a:solidFill>
                      <a:latin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98499" name="组合 98498"/>
                <p:cNvGrpSpPr/>
                <p:nvPr/>
              </p:nvGrpSpPr>
              <p:grpSpPr>
                <a:xfrm>
                  <a:off x="384" y="1584"/>
                  <a:ext cx="1209" cy="2352"/>
                  <a:chOff x="384" y="1584"/>
                  <a:chExt cx="1209" cy="2352"/>
                </a:xfrm>
              </p:grpSpPr>
              <p:sp>
                <p:nvSpPr>
                  <p:cNvPr id="98500" name="矩形 98499"/>
                  <p:cNvSpPr/>
                  <p:nvPr/>
                </p:nvSpPr>
                <p:spPr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 w="1587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501" name="矩形 98500"/>
                  <p:cNvSpPr/>
                  <p:nvPr/>
                </p:nvSpPr>
                <p:spPr>
                  <a:xfrm>
                    <a:off x="698" y="3601"/>
                    <a:ext cx="785" cy="23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zh-CN" altLang="en-US" sz="2400" dirty="0">
                        <a:latin typeface="宋体" panose="02010600030101010101" pitchFamily="2" charset="-122"/>
                      </a:rPr>
                      <a:t>运算器</a:t>
                    </a:r>
                    <a:endParaRPr lang="zh-CN" altLang="en-US" sz="24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8502" name="矩形 98501"/>
                  <p:cNvSpPr/>
                  <p:nvPr/>
                </p:nvSpPr>
                <p:spPr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503" name="矩形 98502"/>
                  <p:cNvSpPr/>
                  <p:nvPr/>
                </p:nvSpPr>
                <p:spPr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en-US" altLang="zh-CN" sz="1800">
                        <a:latin typeface="Times New Roman" panose="02020603050405020304" pitchFamily="18" charset="0"/>
                      </a:rPr>
                      <a:t>MQ</a:t>
                    </a:r>
                    <a:endParaRPr lang="en-US" altLang="zh-CN" sz="40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8504" name="任意多边形 98503"/>
                  <p:cNvSpPr/>
                  <p:nvPr/>
                </p:nvSpPr>
                <p:spPr>
                  <a:xfrm>
                    <a:off x="772" y="2272"/>
                    <a:ext cx="94" cy="317"/>
                  </a:xfrm>
                  <a:custGeom>
                    <a:avLst/>
                    <a:gdLst/>
                    <a:ahLst/>
                    <a:cxnLst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505" name="矩形 98504"/>
                  <p:cNvSpPr/>
                  <p:nvPr/>
                </p:nvSpPr>
                <p:spPr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506" name="矩形 98505"/>
                  <p:cNvSpPr/>
                  <p:nvPr/>
                </p:nvSpPr>
                <p:spPr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en-US" altLang="zh-CN" sz="1800">
                        <a:latin typeface="Times New Roman" panose="02020603050405020304" pitchFamily="18" charset="0"/>
                      </a:rPr>
                      <a:t>ACC</a:t>
                    </a:r>
                    <a:endParaRPr lang="en-US" altLang="zh-CN" sz="40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8507" name="矩形 98506"/>
                  <p:cNvSpPr/>
                  <p:nvPr/>
                </p:nvSpPr>
                <p:spPr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508" name="矩形 98507"/>
                  <p:cNvSpPr/>
                  <p:nvPr/>
                </p:nvSpPr>
                <p:spPr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p>
                    <a:pPr algn="ctr"/>
                    <a:r>
                      <a:rPr lang="en-US" altLang="zh-CN" sz="1800">
                        <a:latin typeface="Times New Roman" panose="02020603050405020304" pitchFamily="18" charset="0"/>
                      </a:rPr>
                      <a:t>ALU</a:t>
                    </a:r>
                    <a:endParaRPr lang="en-US" altLang="zh-CN" sz="40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8509" name="矩形 98508"/>
                  <p:cNvSpPr/>
                  <p:nvPr/>
                </p:nvSpPr>
                <p:spPr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510" name="矩形 98509"/>
                  <p:cNvSpPr/>
                  <p:nvPr/>
                </p:nvSpPr>
                <p:spPr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en-US" altLang="zh-CN" sz="1800">
                        <a:latin typeface="Times New Roman" panose="02020603050405020304" pitchFamily="18" charset="0"/>
                      </a:rPr>
                      <a:t>X</a:t>
                    </a:r>
                    <a:endParaRPr lang="en-US" altLang="zh-CN" sz="40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8511" name="任意多边形 98510"/>
                  <p:cNvSpPr/>
                  <p:nvPr/>
                </p:nvSpPr>
                <p:spPr>
                  <a:xfrm>
                    <a:off x="682" y="2880"/>
                    <a:ext cx="92" cy="316"/>
                  </a:xfrm>
                  <a:custGeom>
                    <a:avLst/>
                    <a:gdLst/>
                    <a:ahLst/>
                    <a:cxnLst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512" name="矩形 98511"/>
                  <p:cNvSpPr/>
                  <p:nvPr/>
                </p:nvSpPr>
                <p:spPr>
                  <a:xfrm>
                    <a:off x="384" y="1584"/>
                    <a:ext cx="1200" cy="2352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folHlink"/>
                    </a:solidFill>
                    <a:prstDash val="lgDash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513" name="任意多边形 98512"/>
                  <p:cNvSpPr/>
                  <p:nvPr/>
                </p:nvSpPr>
                <p:spPr>
                  <a:xfrm rot="10800000">
                    <a:off x="576" y="2275"/>
                    <a:ext cx="94" cy="317"/>
                  </a:xfrm>
                  <a:custGeom>
                    <a:avLst/>
                    <a:gdLst/>
                    <a:ahLst/>
                    <a:cxnLst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514" name="任意多边形 98513"/>
                  <p:cNvSpPr/>
                  <p:nvPr/>
                </p:nvSpPr>
                <p:spPr>
                  <a:xfrm>
                    <a:off x="915" y="2064"/>
                    <a:ext cx="200" cy="1"/>
                  </a:xfrm>
                  <a:custGeom>
                    <a:avLst/>
                    <a:gdLst/>
                    <a:ahLst/>
                    <a:cxnLst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headEnd type="none" w="med" len="med"/>
                    <a:tailEnd type="stealth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515" name="任意多边形 98514"/>
                  <p:cNvSpPr/>
                  <p:nvPr/>
                </p:nvSpPr>
                <p:spPr>
                  <a:xfrm>
                    <a:off x="915" y="2184"/>
                    <a:ext cx="203" cy="1"/>
                  </a:xfrm>
                  <a:custGeom>
                    <a:avLst/>
                    <a:gdLst/>
                    <a:ahLst/>
                    <a:cxnLst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headEnd type="none" w="med" len="med"/>
                    <a:tailEnd type="stealth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8516" name="组合 98515"/>
              <p:cNvGrpSpPr/>
              <p:nvPr/>
            </p:nvGrpSpPr>
            <p:grpSpPr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98517" name="组合 98516"/>
                <p:cNvGrpSpPr/>
                <p:nvPr/>
              </p:nvGrpSpPr>
              <p:grpSpPr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98518" name="矩形 98517"/>
                  <p:cNvSpPr/>
                  <p:nvPr/>
                </p:nvSpPr>
                <p:spPr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8519" name="矩形 98518"/>
                  <p:cNvSpPr/>
                  <p:nvPr/>
                </p:nvSpPr>
                <p:spPr>
                  <a:xfrm>
                    <a:off x="5324" y="2574"/>
                    <a:ext cx="243" cy="202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>
                    <a:spAutoFit/>
                  </a:bodyPr>
                  <a:p>
                    <a:pPr algn="ctr"/>
                    <a:r>
                      <a:rPr lang="en-US" altLang="zh-CN" sz="2100">
                        <a:latin typeface="Times New Roman" panose="02020603050405020304" pitchFamily="18" charset="0"/>
                      </a:rPr>
                      <a:t>I/O</a:t>
                    </a:r>
                    <a:endParaRPr lang="en-US" altLang="zh-CN" sz="4000">
                      <a:latin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8520" name="矩形 98519"/>
                <p:cNvSpPr/>
                <p:nvPr/>
              </p:nvSpPr>
              <p:spPr>
                <a:xfrm>
                  <a:off x="5232" y="1200"/>
                  <a:ext cx="384" cy="2832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9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62" name="组合 92161"/>
          <p:cNvGrpSpPr/>
          <p:nvPr/>
        </p:nvGrpSpPr>
        <p:grpSpPr>
          <a:xfrm>
            <a:off x="4552950" y="4518025"/>
            <a:ext cx="1085850" cy="519113"/>
            <a:chOff x="2868" y="2846"/>
            <a:chExt cx="684" cy="327"/>
          </a:xfrm>
        </p:grpSpPr>
        <p:sp>
          <p:nvSpPr>
            <p:cNvPr id="92163" name="任意多边形 92162"/>
            <p:cNvSpPr/>
            <p:nvPr/>
          </p:nvSpPr>
          <p:spPr>
            <a:xfrm>
              <a:off x="2868" y="3150"/>
              <a:ext cx="684" cy="1"/>
            </a:xfrm>
            <a:custGeom>
              <a:avLst/>
              <a:gdLst/>
              <a:ahLst/>
              <a:cxnLst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64" name="文本框 92163"/>
            <p:cNvSpPr txBox="1"/>
            <p:nvPr/>
          </p:nvSpPr>
          <p:spPr>
            <a:xfrm>
              <a:off x="3168" y="2846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65" name="组合 92164"/>
          <p:cNvGrpSpPr/>
          <p:nvPr/>
        </p:nvGrpSpPr>
        <p:grpSpPr>
          <a:xfrm>
            <a:off x="5810250" y="3581400"/>
            <a:ext cx="361950" cy="914400"/>
            <a:chOff x="3660" y="2256"/>
            <a:chExt cx="228" cy="576"/>
          </a:xfrm>
        </p:grpSpPr>
        <p:sp>
          <p:nvSpPr>
            <p:cNvPr id="92166" name="直接连接符 92165"/>
            <p:cNvSpPr/>
            <p:nvPr/>
          </p:nvSpPr>
          <p:spPr>
            <a:xfrm flipV="1">
              <a:off x="3840" y="2256"/>
              <a:ext cx="0" cy="576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167" name="文本框 92166"/>
            <p:cNvSpPr txBox="1"/>
            <p:nvPr/>
          </p:nvSpPr>
          <p:spPr>
            <a:xfrm>
              <a:off x="3660" y="2375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68" name="组合 92167"/>
          <p:cNvGrpSpPr/>
          <p:nvPr/>
        </p:nvGrpSpPr>
        <p:grpSpPr>
          <a:xfrm>
            <a:off x="6800850" y="3581400"/>
            <a:ext cx="361950" cy="914400"/>
            <a:chOff x="4284" y="2256"/>
            <a:chExt cx="228" cy="576"/>
          </a:xfrm>
        </p:grpSpPr>
        <p:sp>
          <p:nvSpPr>
            <p:cNvPr id="92169" name="直接连接符 92168"/>
            <p:cNvSpPr/>
            <p:nvPr/>
          </p:nvSpPr>
          <p:spPr>
            <a:xfrm>
              <a:off x="4464" y="2256"/>
              <a:ext cx="0" cy="576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170" name="文本框 92169"/>
            <p:cNvSpPr txBox="1"/>
            <p:nvPr/>
          </p:nvSpPr>
          <p:spPr>
            <a:xfrm>
              <a:off x="4284" y="2375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171" name="直接连接符 92170"/>
          <p:cNvSpPr/>
          <p:nvPr/>
        </p:nvSpPr>
        <p:spPr>
          <a:xfrm flipV="1">
            <a:off x="4038600" y="3124200"/>
            <a:ext cx="0" cy="7620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2172" name="组合 92171"/>
          <p:cNvGrpSpPr/>
          <p:nvPr/>
        </p:nvGrpSpPr>
        <p:grpSpPr>
          <a:xfrm>
            <a:off x="3429000" y="2627313"/>
            <a:ext cx="609600" cy="519112"/>
            <a:chOff x="2160" y="1655"/>
            <a:chExt cx="384" cy="327"/>
          </a:xfrm>
        </p:grpSpPr>
        <p:sp>
          <p:nvSpPr>
            <p:cNvPr id="92173" name="直接连接符 92172"/>
            <p:cNvSpPr/>
            <p:nvPr/>
          </p:nvSpPr>
          <p:spPr>
            <a:xfrm flipH="1">
              <a:off x="2160" y="1968"/>
              <a:ext cx="384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4" name="文本框 92173"/>
            <p:cNvSpPr txBox="1"/>
            <p:nvPr/>
          </p:nvSpPr>
          <p:spPr>
            <a:xfrm>
              <a:off x="2238" y="1655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175" name="直接连接符 92174"/>
          <p:cNvSpPr/>
          <p:nvPr/>
        </p:nvSpPr>
        <p:spPr>
          <a:xfrm>
            <a:off x="5791200" y="3733800"/>
            <a:ext cx="0" cy="7620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92176" name="组合 92175"/>
          <p:cNvGrpSpPr/>
          <p:nvPr/>
        </p:nvGrpSpPr>
        <p:grpSpPr>
          <a:xfrm>
            <a:off x="4267200" y="3236913"/>
            <a:ext cx="1524000" cy="519112"/>
            <a:chOff x="2688" y="2039"/>
            <a:chExt cx="960" cy="327"/>
          </a:xfrm>
        </p:grpSpPr>
        <p:sp>
          <p:nvSpPr>
            <p:cNvPr id="92177" name="直接连接符 92176"/>
            <p:cNvSpPr/>
            <p:nvPr/>
          </p:nvSpPr>
          <p:spPr>
            <a:xfrm>
              <a:off x="2688" y="2352"/>
              <a:ext cx="96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8" name="文本框 92177"/>
            <p:cNvSpPr txBox="1"/>
            <p:nvPr/>
          </p:nvSpPr>
          <p:spPr>
            <a:xfrm>
              <a:off x="3180" y="2039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79" name="组合 92178"/>
          <p:cNvGrpSpPr/>
          <p:nvPr/>
        </p:nvGrpSpPr>
        <p:grpSpPr>
          <a:xfrm>
            <a:off x="6115050" y="3581400"/>
            <a:ext cx="361950" cy="914400"/>
            <a:chOff x="3852" y="2256"/>
            <a:chExt cx="228" cy="576"/>
          </a:xfrm>
        </p:grpSpPr>
        <p:sp>
          <p:nvSpPr>
            <p:cNvPr id="92180" name="直接连接符 92179"/>
            <p:cNvSpPr/>
            <p:nvPr/>
          </p:nvSpPr>
          <p:spPr>
            <a:xfrm flipV="1">
              <a:off x="4032" y="2256"/>
              <a:ext cx="0" cy="576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181" name="文本框 92180"/>
            <p:cNvSpPr txBox="1"/>
            <p:nvPr/>
          </p:nvSpPr>
          <p:spPr>
            <a:xfrm>
              <a:off x="3852" y="2375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265" name="组合 92264"/>
          <p:cNvGrpSpPr/>
          <p:nvPr/>
        </p:nvGrpSpPr>
        <p:grpSpPr>
          <a:xfrm>
            <a:off x="7239000" y="3581400"/>
            <a:ext cx="361950" cy="914400"/>
            <a:chOff x="4560" y="2256"/>
            <a:chExt cx="228" cy="576"/>
          </a:xfrm>
        </p:grpSpPr>
        <p:sp>
          <p:nvSpPr>
            <p:cNvPr id="92183" name="直接连接符 92182"/>
            <p:cNvSpPr/>
            <p:nvPr/>
          </p:nvSpPr>
          <p:spPr>
            <a:xfrm>
              <a:off x="4752" y="2256"/>
              <a:ext cx="0" cy="576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stealth" w="med" len="med"/>
              <a:tailEnd type="none" w="med" len="med"/>
            </a:ln>
          </p:spPr>
        </p:sp>
        <p:sp>
          <p:nvSpPr>
            <p:cNvPr id="92184" name="文本框 92183"/>
            <p:cNvSpPr txBox="1"/>
            <p:nvPr/>
          </p:nvSpPr>
          <p:spPr>
            <a:xfrm>
              <a:off x="4560" y="2375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9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185" name="直接连接符 92184"/>
          <p:cNvSpPr/>
          <p:nvPr/>
        </p:nvSpPr>
        <p:spPr>
          <a:xfrm flipV="1">
            <a:off x="228600" y="3429000"/>
            <a:ext cx="0" cy="32004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6" name="直接连接符 92185"/>
          <p:cNvSpPr/>
          <p:nvPr/>
        </p:nvSpPr>
        <p:spPr>
          <a:xfrm>
            <a:off x="228600" y="3429000"/>
            <a:ext cx="609600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2266" name="组合 92265"/>
          <p:cNvGrpSpPr/>
          <p:nvPr/>
        </p:nvGrpSpPr>
        <p:grpSpPr>
          <a:xfrm>
            <a:off x="7772400" y="4724400"/>
            <a:ext cx="304800" cy="1905000"/>
            <a:chOff x="4896" y="2976"/>
            <a:chExt cx="192" cy="1200"/>
          </a:xfrm>
        </p:grpSpPr>
        <p:sp>
          <p:nvSpPr>
            <p:cNvPr id="92188" name="直接连接符 92187"/>
            <p:cNvSpPr/>
            <p:nvPr/>
          </p:nvSpPr>
          <p:spPr>
            <a:xfrm>
              <a:off x="5088" y="2976"/>
              <a:ext cx="0" cy="120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89" name="直接连接符 92188"/>
            <p:cNvSpPr/>
            <p:nvPr/>
          </p:nvSpPr>
          <p:spPr>
            <a:xfrm flipH="1">
              <a:off x="4896" y="2976"/>
              <a:ext cx="1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2267" name="组合 92266"/>
          <p:cNvGrpSpPr/>
          <p:nvPr/>
        </p:nvGrpSpPr>
        <p:grpSpPr>
          <a:xfrm>
            <a:off x="228600" y="6118225"/>
            <a:ext cx="7848600" cy="519113"/>
            <a:chOff x="144" y="3854"/>
            <a:chExt cx="4944" cy="327"/>
          </a:xfrm>
        </p:grpSpPr>
        <p:sp>
          <p:nvSpPr>
            <p:cNvPr id="92191" name="直接连接符 92190"/>
            <p:cNvSpPr/>
            <p:nvPr/>
          </p:nvSpPr>
          <p:spPr>
            <a:xfrm flipH="1">
              <a:off x="2496" y="4176"/>
              <a:ext cx="25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92" name="直接连接符 92191"/>
            <p:cNvSpPr/>
            <p:nvPr/>
          </p:nvSpPr>
          <p:spPr>
            <a:xfrm flipH="1">
              <a:off x="144" y="4176"/>
              <a:ext cx="240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93" name="文本框 92192"/>
            <p:cNvSpPr txBox="1"/>
            <p:nvPr/>
          </p:nvSpPr>
          <p:spPr>
            <a:xfrm>
              <a:off x="3180" y="3854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194" name="文本框 92193"/>
          <p:cNvSpPr txBox="1"/>
          <p:nvPr/>
        </p:nvSpPr>
        <p:spPr>
          <a:xfrm>
            <a:off x="985838" y="1066800"/>
            <a:ext cx="48053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宋体" panose="02010600030101010101" pitchFamily="2" charset="-122"/>
              </a:rPr>
              <a:t>以存数指令为例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92195" name="组合 92194"/>
          <p:cNvGrpSpPr/>
          <p:nvPr/>
        </p:nvGrpSpPr>
        <p:grpSpPr>
          <a:xfrm>
            <a:off x="7772400" y="5029200"/>
            <a:ext cx="76200" cy="685800"/>
            <a:chOff x="4944" y="4944"/>
            <a:chExt cx="48" cy="432"/>
          </a:xfrm>
        </p:grpSpPr>
        <p:sp>
          <p:nvSpPr>
            <p:cNvPr id="92196" name="直接连接符 92195"/>
            <p:cNvSpPr/>
            <p:nvPr/>
          </p:nvSpPr>
          <p:spPr>
            <a:xfrm>
              <a:off x="4992" y="4944"/>
              <a:ext cx="0" cy="432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97" name="直接连接符 92196"/>
            <p:cNvSpPr/>
            <p:nvPr/>
          </p:nvSpPr>
          <p:spPr>
            <a:xfrm>
              <a:off x="4944" y="4944"/>
              <a:ext cx="4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198" name="组合 92197"/>
          <p:cNvGrpSpPr/>
          <p:nvPr/>
        </p:nvGrpSpPr>
        <p:grpSpPr>
          <a:xfrm>
            <a:off x="3690938" y="5218113"/>
            <a:ext cx="4157662" cy="519112"/>
            <a:chOff x="2325" y="3287"/>
            <a:chExt cx="2619" cy="327"/>
          </a:xfrm>
        </p:grpSpPr>
        <p:sp>
          <p:nvSpPr>
            <p:cNvPr id="92199" name="文本框 92198"/>
            <p:cNvSpPr txBox="1"/>
            <p:nvPr/>
          </p:nvSpPr>
          <p:spPr>
            <a:xfrm>
              <a:off x="3168" y="3287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00" name="任意多边形 92199"/>
            <p:cNvSpPr/>
            <p:nvPr/>
          </p:nvSpPr>
          <p:spPr>
            <a:xfrm>
              <a:off x="2325" y="3597"/>
              <a:ext cx="2619" cy="3"/>
            </a:xfrm>
            <a:custGeom>
              <a:avLst/>
              <a:gdLst/>
              <a:ahLst/>
              <a:cxnLst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202" name="矩形 9220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2203" name="矩形 92202"/>
          <p:cNvSpPr/>
          <p:nvPr/>
        </p:nvSpPr>
        <p:spPr>
          <a:xfrm>
            <a:off x="3205163" y="5410200"/>
            <a:ext cx="909637" cy="688975"/>
          </a:xfrm>
          <a:prstGeom prst="rect">
            <a:avLst/>
          </a:prstGeom>
          <a:noFill/>
          <a:ln w="20701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04" name="直接连接符 92203"/>
          <p:cNvSpPr/>
          <p:nvPr/>
        </p:nvSpPr>
        <p:spPr>
          <a:xfrm>
            <a:off x="3429000" y="3124200"/>
            <a:ext cx="0" cy="3048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92205" name="直接连接符 92204"/>
          <p:cNvSpPr/>
          <p:nvPr/>
        </p:nvSpPr>
        <p:spPr>
          <a:xfrm flipV="1">
            <a:off x="4267200" y="3733800"/>
            <a:ext cx="0" cy="1524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2206" name="组合 92205"/>
          <p:cNvGrpSpPr/>
          <p:nvPr/>
        </p:nvGrpSpPr>
        <p:grpSpPr>
          <a:xfrm>
            <a:off x="3706813" y="4114800"/>
            <a:ext cx="152400" cy="1600200"/>
            <a:chOff x="2352" y="2592"/>
            <a:chExt cx="96" cy="1008"/>
          </a:xfrm>
        </p:grpSpPr>
        <p:sp>
          <p:nvSpPr>
            <p:cNvPr id="92207" name="直接连接符 92206"/>
            <p:cNvSpPr/>
            <p:nvPr/>
          </p:nvSpPr>
          <p:spPr>
            <a:xfrm>
              <a:off x="2352" y="2592"/>
              <a:ext cx="96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208" name="直接连接符 92207"/>
            <p:cNvSpPr/>
            <p:nvPr/>
          </p:nvSpPr>
          <p:spPr>
            <a:xfrm flipV="1">
              <a:off x="2352" y="2592"/>
              <a:ext cx="0" cy="1008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337" name="组合 92336"/>
          <p:cNvGrpSpPr/>
          <p:nvPr/>
        </p:nvGrpSpPr>
        <p:grpSpPr>
          <a:xfrm>
            <a:off x="463550" y="1905000"/>
            <a:ext cx="8459788" cy="4495800"/>
            <a:chOff x="292" y="1200"/>
            <a:chExt cx="5329" cy="2832"/>
          </a:xfrm>
        </p:grpSpPr>
        <p:sp>
          <p:nvSpPr>
            <p:cNvPr id="92269" name="矩形 92268"/>
            <p:cNvSpPr/>
            <p:nvPr/>
          </p:nvSpPr>
          <p:spPr>
            <a:xfrm>
              <a:off x="1876" y="2246"/>
              <a:ext cx="57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CU</a:t>
              </a:r>
              <a:endParaRPr lang="en-US" altLang="zh-CN" sz="2400">
                <a:latin typeface="宋体" panose="02010600030101010101" pitchFamily="2" charset="-122"/>
              </a:endParaRPr>
            </a:p>
          </p:txBody>
        </p:sp>
        <p:sp>
          <p:nvSpPr>
            <p:cNvPr id="92270" name="矩形 92269"/>
            <p:cNvSpPr/>
            <p:nvPr/>
          </p:nvSpPr>
          <p:spPr>
            <a:xfrm>
              <a:off x="1818" y="2636"/>
              <a:ext cx="5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控制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92271" name="矩形 92270"/>
            <p:cNvSpPr/>
            <p:nvPr/>
          </p:nvSpPr>
          <p:spPr>
            <a:xfrm>
              <a:off x="1818" y="3045"/>
              <a:ext cx="52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单元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grpSp>
          <p:nvGrpSpPr>
            <p:cNvPr id="92336" name="组合 92335"/>
            <p:cNvGrpSpPr/>
            <p:nvPr/>
          </p:nvGrpSpPr>
          <p:grpSpPr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92335" name="组合 92334"/>
              <p:cNvGrpSpPr/>
              <p:nvPr/>
            </p:nvGrpSpPr>
            <p:grpSpPr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92274" name="矩形 92273"/>
                <p:cNvSpPr/>
                <p:nvPr/>
              </p:nvSpPr>
              <p:spPr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92325" name="组合 92324"/>
                <p:cNvGrpSpPr/>
                <p:nvPr/>
              </p:nvGrpSpPr>
              <p:grpSpPr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92276" name="矩形 92275"/>
                  <p:cNvSpPr/>
                  <p:nvPr/>
                </p:nvSpPr>
                <p:spPr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 w="1587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277" name="矩形 92276"/>
                  <p:cNvSpPr/>
                  <p:nvPr/>
                </p:nvSpPr>
                <p:spPr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zh-CN" altLang="en-US" sz="2800" dirty="0">
                        <a:latin typeface="宋体" panose="02010600030101010101" pitchFamily="2" charset="-122"/>
                      </a:rPr>
                      <a:t>主存储器</a:t>
                    </a:r>
                    <a:endParaRPr lang="zh-CN" altLang="en-US" sz="2800" dirty="0">
                      <a:latin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92334" name="组合 92333"/>
                <p:cNvGrpSpPr/>
                <p:nvPr/>
              </p:nvGrpSpPr>
              <p:grpSpPr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92279" name="矩形 92278"/>
                  <p:cNvSpPr/>
                  <p:nvPr/>
                </p:nvSpPr>
                <p:spPr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280" name="矩形 92279"/>
                  <p:cNvSpPr/>
                  <p:nvPr/>
                </p:nvSpPr>
                <p:spPr>
                  <a:xfrm>
                    <a:off x="4354" y="2985"/>
                    <a:ext cx="574" cy="23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en-US" altLang="zh-CN" sz="2400">
                        <a:latin typeface="Times New Roman" panose="02020603050405020304" pitchFamily="18" charset="0"/>
                      </a:rPr>
                      <a:t>MDR</a:t>
                    </a:r>
                    <a:endParaRPr lang="en-US" altLang="zh-CN" sz="24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2281" name="矩形 92280"/>
                  <p:cNvSpPr/>
                  <p:nvPr/>
                </p:nvSpPr>
                <p:spPr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282" name="矩形 92281"/>
                  <p:cNvSpPr/>
                  <p:nvPr/>
                </p:nvSpPr>
                <p:spPr>
                  <a:xfrm>
                    <a:off x="3631" y="2985"/>
                    <a:ext cx="628" cy="23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en-US" altLang="zh-CN" sz="2400">
                        <a:latin typeface="Times New Roman" panose="02020603050405020304" pitchFamily="18" charset="0"/>
                      </a:rPr>
                      <a:t>MAR</a:t>
                    </a:r>
                    <a:endParaRPr lang="en-US" altLang="zh-CN" sz="2400">
                      <a:latin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92333" name="组合 92332"/>
                <p:cNvGrpSpPr/>
                <p:nvPr/>
              </p:nvGrpSpPr>
              <p:grpSpPr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92284" name="矩形 92283"/>
                  <p:cNvSpPr/>
                  <p:nvPr/>
                </p:nvSpPr>
                <p:spPr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285" name="文本框 92284"/>
                  <p:cNvSpPr txBox="1"/>
                  <p:nvPr/>
                </p:nvSpPr>
                <p:spPr>
                  <a:xfrm>
                    <a:off x="3772" y="1569"/>
                    <a:ext cx="980" cy="4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pPr algn="ctr"/>
                    <a:r>
                      <a:rPr lang="zh-CN" altLang="en-US" sz="3600" dirty="0">
                        <a:latin typeface="宋体" panose="02010600030101010101" pitchFamily="2" charset="-122"/>
                      </a:rPr>
                      <a:t>存储体</a:t>
                    </a:r>
                    <a:endParaRPr lang="zh-CN" altLang="en-US" sz="3600" dirty="0">
                      <a:latin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92332" name="组合 92331"/>
              <p:cNvGrpSpPr/>
              <p:nvPr/>
            </p:nvGrpSpPr>
            <p:grpSpPr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92287" name="矩形 92286"/>
                <p:cNvSpPr/>
                <p:nvPr/>
              </p:nvSpPr>
              <p:spPr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2288" name="矩形 92287"/>
                <p:cNvSpPr/>
                <p:nvPr/>
              </p:nvSpPr>
              <p:spPr>
                <a:xfrm>
                  <a:off x="1360" y="1248"/>
                  <a:ext cx="526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ctr"/>
                  <a:r>
                    <a:rPr lang="en-US" altLang="zh-CN" sz="3200">
                      <a:latin typeface="Times New Roman" panose="02020603050405020304" pitchFamily="18" charset="0"/>
                    </a:rPr>
                    <a:t>CPU</a:t>
                  </a:r>
                  <a:endParaRPr lang="en-US" altLang="zh-CN" sz="3200">
                    <a:latin typeface="宋体" panose="02010600030101010101" pitchFamily="2" charset="-122"/>
                  </a:endParaRPr>
                </a:p>
              </p:txBody>
            </p:sp>
            <p:grpSp>
              <p:nvGrpSpPr>
                <p:cNvPr id="92328" name="组合 92327"/>
                <p:cNvGrpSpPr/>
                <p:nvPr/>
              </p:nvGrpSpPr>
              <p:grpSpPr>
                <a:xfrm>
                  <a:off x="1680" y="1584"/>
                  <a:ext cx="1488" cy="2352"/>
                  <a:chOff x="1680" y="1584"/>
                  <a:chExt cx="1488" cy="2352"/>
                </a:xfrm>
              </p:grpSpPr>
              <p:grpSp>
                <p:nvGrpSpPr>
                  <p:cNvPr id="92326" name="组合 92325"/>
                  <p:cNvGrpSpPr/>
                  <p:nvPr/>
                </p:nvGrpSpPr>
                <p:grpSpPr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92291" name="矩形 92290"/>
                    <p:cNvSpPr/>
                    <p:nvPr/>
                  </p:nvSpPr>
                  <p:spPr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 cap="flat" cmpd="sng">
                      <a:solidFill>
                        <a:schemeClr val="folHlink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92292" name="矩形 92291"/>
                    <p:cNvSpPr/>
                    <p:nvPr/>
                  </p:nvSpPr>
                  <p:spPr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>
                      <a:spAutoFit/>
                    </a:bodyPr>
                    <a:p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PC</a:t>
                      </a:r>
                      <a:endParaRPr lang="en-US" altLang="zh-CN" sz="2800">
                        <a:latin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2293" name="矩形 92292"/>
                  <p:cNvSpPr/>
                  <p:nvPr/>
                </p:nvSpPr>
                <p:spPr>
                  <a:xfrm>
                    <a:off x="2064" y="3610"/>
                    <a:ext cx="816" cy="23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zh-CN" altLang="en-US" sz="2400" dirty="0">
                        <a:latin typeface="宋体" panose="02010600030101010101" pitchFamily="2" charset="-122"/>
                      </a:rPr>
                      <a:t>控制器</a:t>
                    </a:r>
                    <a:endParaRPr lang="zh-CN" altLang="en-US" sz="24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2294" name="矩形 92293"/>
                  <p:cNvSpPr/>
                  <p:nvPr/>
                </p:nvSpPr>
                <p:spPr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92327" name="组合 92326"/>
                  <p:cNvGrpSpPr/>
                  <p:nvPr/>
                </p:nvGrpSpPr>
                <p:grpSpPr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92296" name="矩形 92295"/>
                    <p:cNvSpPr/>
                    <p:nvPr/>
                  </p:nvSpPr>
                  <p:spPr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 cap="flat" cmpd="sng">
                      <a:solidFill>
                        <a:schemeClr val="folHlink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92297" name="矩形 92296"/>
                    <p:cNvSpPr/>
                    <p:nvPr/>
                  </p:nvSpPr>
                  <p:spPr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>
                      <a:spAutoFit/>
                    </a:bodyPr>
                    <a:p>
                      <a:r>
                        <a:rPr lang="en-US" altLang="zh-CN" sz="2800">
                          <a:latin typeface="Times New Roman" panose="02020603050405020304" pitchFamily="18" charset="0"/>
                        </a:rPr>
                        <a:t>IR</a:t>
                      </a:r>
                      <a:endParaRPr lang="en-US" altLang="zh-CN" sz="2800">
                        <a:latin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2298" name="矩形 92297"/>
                  <p:cNvSpPr/>
                  <p:nvPr/>
                </p:nvSpPr>
                <p:spPr>
                  <a:xfrm>
                    <a:off x="1680" y="1584"/>
                    <a:ext cx="1296" cy="2352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folHlink"/>
                    </a:solidFill>
                    <a:prstDash val="lgDash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299" name="直接连接符 92298"/>
                  <p:cNvSpPr/>
                  <p:nvPr/>
                </p:nvSpPr>
                <p:spPr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ln w="28575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stealth" w="med" len="med"/>
                  </a:ln>
                </p:spPr>
              </p:sp>
              <p:sp>
                <p:nvSpPr>
                  <p:cNvPr id="92300" name="直接连接符 92299"/>
                  <p:cNvSpPr/>
                  <p:nvPr/>
                </p:nvSpPr>
                <p:spPr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ln w="28575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stealth" w="med" len="med"/>
                  </a:ln>
                </p:spPr>
              </p:sp>
              <p:sp>
                <p:nvSpPr>
                  <p:cNvPr id="92301" name="文本框 92300"/>
                  <p:cNvSpPr txBox="1"/>
                  <p:nvPr/>
                </p:nvSpPr>
                <p:spPr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zh-CN" altLang="en-US" sz="2400" dirty="0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rPr>
                      <a:t>…</a:t>
                    </a:r>
                    <a:endParaRPr lang="zh-CN" altLang="en-US" sz="2400" dirty="0">
                      <a:solidFill>
                        <a:schemeClr val="folHlink"/>
                      </a:solidFill>
                      <a:latin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92331" name="组合 92330"/>
                <p:cNvGrpSpPr/>
                <p:nvPr/>
              </p:nvGrpSpPr>
              <p:grpSpPr>
                <a:xfrm>
                  <a:off x="384" y="1584"/>
                  <a:ext cx="1209" cy="2352"/>
                  <a:chOff x="384" y="1584"/>
                  <a:chExt cx="1209" cy="2352"/>
                </a:xfrm>
              </p:grpSpPr>
              <p:sp>
                <p:nvSpPr>
                  <p:cNvPr id="92303" name="矩形 92302"/>
                  <p:cNvSpPr/>
                  <p:nvPr/>
                </p:nvSpPr>
                <p:spPr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 w="1587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304" name="矩形 92303"/>
                  <p:cNvSpPr/>
                  <p:nvPr/>
                </p:nvSpPr>
                <p:spPr>
                  <a:xfrm>
                    <a:off x="698" y="3601"/>
                    <a:ext cx="785" cy="23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zh-CN" altLang="en-US" sz="2400" dirty="0">
                        <a:latin typeface="宋体" panose="02010600030101010101" pitchFamily="2" charset="-122"/>
                      </a:rPr>
                      <a:t>运算器</a:t>
                    </a:r>
                    <a:endParaRPr lang="zh-CN" altLang="en-US" sz="2400" dirty="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2305" name="矩形 92304"/>
                  <p:cNvSpPr/>
                  <p:nvPr/>
                </p:nvSpPr>
                <p:spPr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306" name="矩形 92305"/>
                  <p:cNvSpPr/>
                  <p:nvPr/>
                </p:nvSpPr>
                <p:spPr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en-US" altLang="zh-CN" sz="1800">
                        <a:latin typeface="Times New Roman" panose="02020603050405020304" pitchFamily="18" charset="0"/>
                      </a:rPr>
                      <a:t>MQ</a:t>
                    </a:r>
                    <a:endParaRPr lang="en-US" altLang="zh-CN" sz="40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2307" name="任意多边形 92306"/>
                  <p:cNvSpPr/>
                  <p:nvPr/>
                </p:nvSpPr>
                <p:spPr>
                  <a:xfrm>
                    <a:off x="772" y="2272"/>
                    <a:ext cx="94" cy="317"/>
                  </a:xfrm>
                  <a:custGeom>
                    <a:avLst/>
                    <a:gdLst/>
                    <a:ahLst/>
                    <a:cxnLst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308" name="矩形 92307"/>
                  <p:cNvSpPr/>
                  <p:nvPr/>
                </p:nvSpPr>
                <p:spPr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309" name="矩形 92308"/>
                  <p:cNvSpPr/>
                  <p:nvPr/>
                </p:nvSpPr>
                <p:spPr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en-US" altLang="zh-CN" sz="1800">
                        <a:latin typeface="Times New Roman" panose="02020603050405020304" pitchFamily="18" charset="0"/>
                      </a:rPr>
                      <a:t>ACC</a:t>
                    </a:r>
                    <a:endParaRPr lang="en-US" altLang="zh-CN" sz="40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2310" name="矩形 92309"/>
                  <p:cNvSpPr/>
                  <p:nvPr/>
                </p:nvSpPr>
                <p:spPr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311" name="矩形 92310"/>
                  <p:cNvSpPr/>
                  <p:nvPr/>
                </p:nvSpPr>
                <p:spPr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p>
                    <a:pPr algn="ctr"/>
                    <a:r>
                      <a:rPr lang="en-US" altLang="zh-CN" sz="1800">
                        <a:latin typeface="Times New Roman" panose="02020603050405020304" pitchFamily="18" charset="0"/>
                      </a:rPr>
                      <a:t>ALU</a:t>
                    </a:r>
                    <a:endParaRPr lang="en-US" altLang="zh-CN" sz="40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2312" name="矩形 92311"/>
                  <p:cNvSpPr/>
                  <p:nvPr/>
                </p:nvSpPr>
                <p:spPr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313" name="矩形 92312"/>
                  <p:cNvSpPr/>
                  <p:nvPr/>
                </p:nvSpPr>
                <p:spPr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r>
                      <a:rPr lang="en-US" altLang="zh-CN" sz="1800">
                        <a:latin typeface="Times New Roman" panose="02020603050405020304" pitchFamily="18" charset="0"/>
                      </a:rPr>
                      <a:t>X</a:t>
                    </a:r>
                    <a:endParaRPr lang="en-US" altLang="zh-CN" sz="40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92314" name="任意多边形 92313"/>
                  <p:cNvSpPr/>
                  <p:nvPr/>
                </p:nvSpPr>
                <p:spPr>
                  <a:xfrm>
                    <a:off x="682" y="2880"/>
                    <a:ext cx="92" cy="316"/>
                  </a:xfrm>
                  <a:custGeom>
                    <a:avLst/>
                    <a:gdLst/>
                    <a:ahLst/>
                    <a:cxnLst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315" name="矩形 92314"/>
                  <p:cNvSpPr/>
                  <p:nvPr/>
                </p:nvSpPr>
                <p:spPr>
                  <a:xfrm>
                    <a:off x="384" y="1584"/>
                    <a:ext cx="1200" cy="2352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folHlink"/>
                    </a:solidFill>
                    <a:prstDash val="lgDash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316" name="任意多边形 92315"/>
                  <p:cNvSpPr/>
                  <p:nvPr/>
                </p:nvSpPr>
                <p:spPr>
                  <a:xfrm rot="10800000">
                    <a:off x="576" y="2275"/>
                    <a:ext cx="94" cy="317"/>
                  </a:xfrm>
                  <a:custGeom>
                    <a:avLst/>
                    <a:gdLst/>
                    <a:ahLst/>
                    <a:cxnLst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317" name="任意多边形 92316"/>
                  <p:cNvSpPr/>
                  <p:nvPr/>
                </p:nvSpPr>
                <p:spPr>
                  <a:xfrm>
                    <a:off x="915" y="2064"/>
                    <a:ext cx="200" cy="1"/>
                  </a:xfrm>
                  <a:custGeom>
                    <a:avLst/>
                    <a:gdLst/>
                    <a:ahLst/>
                    <a:cxnLst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headEnd type="none" w="med" len="med"/>
                    <a:tailEnd type="stealth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318" name="任意多边形 92317"/>
                  <p:cNvSpPr/>
                  <p:nvPr/>
                </p:nvSpPr>
                <p:spPr>
                  <a:xfrm>
                    <a:off x="915" y="2184"/>
                    <a:ext cx="203" cy="1"/>
                  </a:xfrm>
                  <a:custGeom>
                    <a:avLst/>
                    <a:gdLst/>
                    <a:ahLst/>
                    <a:cxnLst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headEnd type="none" w="med" len="med"/>
                    <a:tailEnd type="stealth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2330" name="组合 92329"/>
              <p:cNvGrpSpPr/>
              <p:nvPr/>
            </p:nvGrpSpPr>
            <p:grpSpPr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92329" name="组合 92328"/>
                <p:cNvGrpSpPr/>
                <p:nvPr/>
              </p:nvGrpSpPr>
              <p:grpSpPr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92321" name="矩形 92320"/>
                  <p:cNvSpPr/>
                  <p:nvPr/>
                </p:nvSpPr>
                <p:spPr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92322" name="矩形 92321"/>
                  <p:cNvSpPr/>
                  <p:nvPr/>
                </p:nvSpPr>
                <p:spPr>
                  <a:xfrm>
                    <a:off x="5324" y="2574"/>
                    <a:ext cx="243" cy="202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>
                    <a:spAutoFit/>
                  </a:bodyPr>
                  <a:p>
                    <a:pPr algn="ctr"/>
                    <a:r>
                      <a:rPr lang="en-US" altLang="zh-CN" sz="2100">
                        <a:latin typeface="Times New Roman" panose="02020603050405020304" pitchFamily="18" charset="0"/>
                      </a:rPr>
                      <a:t>I/O</a:t>
                    </a:r>
                    <a:endParaRPr lang="en-US" altLang="zh-CN" sz="4000">
                      <a:latin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2323" name="矩形 92322"/>
                <p:cNvSpPr/>
                <p:nvPr/>
              </p:nvSpPr>
              <p:spPr>
                <a:xfrm>
                  <a:off x="5232" y="1200"/>
                  <a:ext cx="384" cy="2832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92324" name="文本框 92323"/>
          <p:cNvSpPr txBox="1"/>
          <p:nvPr/>
        </p:nvSpPr>
        <p:spPr>
          <a:xfrm>
            <a:off x="381000" y="409575"/>
            <a:ext cx="6629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</a:rPr>
              <a:t>4</a:t>
            </a:r>
            <a:r>
              <a:rPr lang="zh-CN" altLang="en-US" sz="3600" dirty="0">
                <a:latin typeface="宋体" panose="02010600030101010101" pitchFamily="2" charset="-122"/>
              </a:rPr>
              <a:t>)主机完成一条指令的过程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9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9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9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文本框 60417"/>
          <p:cNvSpPr txBox="1"/>
          <p:nvPr/>
        </p:nvSpPr>
        <p:spPr>
          <a:xfrm>
            <a:off x="76200" y="409575"/>
            <a:ext cx="7315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</a:rPr>
              <a:t>5</a:t>
            </a:r>
            <a:r>
              <a:rPr lang="zh-CN" altLang="en-US" sz="3600" dirty="0">
                <a:latin typeface="宋体" panose="02010600030101010101" pitchFamily="2" charset="-122"/>
              </a:rPr>
              <a:t>) 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i="1">
                <a:latin typeface="Times New Roman" panose="02020603050405020304" pitchFamily="18" charset="0"/>
              </a:rPr>
              <a:t>x</a:t>
            </a:r>
            <a:r>
              <a:rPr lang="en-US" altLang="zh-CN" sz="3600" baseline="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dirty="0" err="1">
                <a:latin typeface="Times New Roman" panose="02020603050405020304" pitchFamily="18" charset="0"/>
              </a:rPr>
              <a:t>b</a:t>
            </a:r>
            <a:r>
              <a:rPr lang="en-US" altLang="zh-CN" sz="36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>
                <a:latin typeface="Times New Roman" panose="02020603050405020304" pitchFamily="18" charset="0"/>
              </a:rPr>
              <a:t>c </a:t>
            </a:r>
            <a:r>
              <a:rPr lang="zh-CN" altLang="en-US" sz="3600" dirty="0">
                <a:latin typeface="Times New Roman" panose="02020603050405020304" pitchFamily="18" charset="0"/>
              </a:rPr>
              <a:t>程序的运行</a:t>
            </a:r>
            <a:r>
              <a:rPr lang="zh-CN" altLang="en-US" sz="3600" dirty="0">
                <a:latin typeface="宋体" panose="02010600030101010101" pitchFamily="2" charset="-122"/>
              </a:rPr>
              <a:t>过程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60420" name="文本框 60419"/>
          <p:cNvSpPr txBox="1"/>
          <p:nvPr/>
        </p:nvSpPr>
        <p:spPr>
          <a:xfrm>
            <a:off x="457200" y="1295400"/>
            <a:ext cx="609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 将程序通过输入设备送至计算机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60421" name="文本框 60420"/>
          <p:cNvSpPr txBox="1"/>
          <p:nvPr/>
        </p:nvSpPr>
        <p:spPr>
          <a:xfrm>
            <a:off x="457200" y="19050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 程序首地址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60423" name="任意多边形 60422"/>
          <p:cNvSpPr/>
          <p:nvPr/>
        </p:nvSpPr>
        <p:spPr>
          <a:xfrm>
            <a:off x="2843213" y="2209800"/>
            <a:ext cx="585787" cy="1588"/>
          </a:xfrm>
          <a:custGeom>
            <a:avLst/>
            <a:gdLst/>
            <a:ahLst/>
            <a:cxnLst/>
            <a:pathLst>
              <a:path w="369" h="1">
                <a:moveTo>
                  <a:pt x="0" y="0"/>
                </a:moveTo>
                <a:lnTo>
                  <a:pt x="369" y="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24" name="文本框 60423"/>
          <p:cNvSpPr txBox="1"/>
          <p:nvPr/>
        </p:nvSpPr>
        <p:spPr>
          <a:xfrm>
            <a:off x="457200" y="5562600"/>
            <a:ext cx="609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 打印结果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60430" name="文本框 60429"/>
          <p:cNvSpPr txBox="1"/>
          <p:nvPr/>
        </p:nvSpPr>
        <p:spPr>
          <a:xfrm>
            <a:off x="457200" y="37338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 分析指令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60425" name="文本框 60424"/>
          <p:cNvSpPr txBox="1"/>
          <p:nvPr/>
        </p:nvSpPr>
        <p:spPr>
          <a:xfrm>
            <a:off x="457200" y="31242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 取指令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60438" name="文本框 60437"/>
          <p:cNvSpPr txBox="1"/>
          <p:nvPr/>
        </p:nvSpPr>
        <p:spPr>
          <a:xfrm>
            <a:off x="1127125" y="5029200"/>
            <a:ext cx="611188" cy="838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…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60439" name="文本框 60438"/>
          <p:cNvSpPr txBox="1"/>
          <p:nvPr/>
        </p:nvSpPr>
        <p:spPr>
          <a:xfrm>
            <a:off x="457200" y="6096000"/>
            <a:ext cx="609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 停机 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60440" name="文本框 60439"/>
          <p:cNvSpPr txBox="1"/>
          <p:nvPr/>
        </p:nvSpPr>
        <p:spPr>
          <a:xfrm>
            <a:off x="457200" y="2514600"/>
            <a:ext cx="609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 启动程序运行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60487" name="组合 60486"/>
          <p:cNvGrpSpPr/>
          <p:nvPr/>
        </p:nvGrpSpPr>
        <p:grpSpPr>
          <a:xfrm>
            <a:off x="6400800" y="3124200"/>
            <a:ext cx="2971800" cy="519113"/>
            <a:chOff x="4032" y="1968"/>
            <a:chExt cx="1872" cy="327"/>
          </a:xfrm>
        </p:grpSpPr>
        <p:sp>
          <p:nvSpPr>
            <p:cNvPr id="60442" name="文本框 60441"/>
            <p:cNvSpPr txBox="1"/>
            <p:nvPr/>
          </p:nvSpPr>
          <p:spPr>
            <a:xfrm>
              <a:off x="4032" y="1968"/>
              <a:ext cx="18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宋体" panose="02010600030101010101" pitchFamily="2" charset="-122"/>
                </a:rPr>
                <a:t>,(PC</a:t>
              </a:r>
              <a:r>
                <a:rPr lang="en-US" altLang="zh-CN">
                  <a:latin typeface="宋体" panose="02010600030101010101" pitchFamily="2" charset="-122"/>
                </a:rPr>
                <a:t> </a:t>
              </a:r>
              <a:r>
                <a:rPr lang="en-US" altLang="zh-CN" sz="2800">
                  <a:latin typeface="宋体" panose="02010600030101010101" pitchFamily="2" charset="-122"/>
                </a:rPr>
                <a:t>)+</a:t>
              </a:r>
              <a:r>
                <a:rPr lang="en-US" altLang="zh-CN" sz="1000">
                  <a:latin typeface="宋体" panose="02010600030101010101" pitchFamily="2" charset="-122"/>
                </a:rPr>
                <a:t> </a:t>
              </a:r>
              <a:r>
                <a:rPr lang="en-US" altLang="zh-CN" sz="2800">
                  <a:latin typeface="宋体" panose="02010600030101010101" pitchFamily="2" charset="-122"/>
                </a:rPr>
                <a:t>1   PC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60443" name="直接连接符 60442"/>
            <p:cNvSpPr/>
            <p:nvPr/>
          </p:nvSpPr>
          <p:spPr>
            <a:xfrm>
              <a:off x="5040" y="216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60433" name="文本框 60432"/>
          <p:cNvSpPr txBox="1"/>
          <p:nvPr/>
        </p:nvSpPr>
        <p:spPr>
          <a:xfrm>
            <a:off x="457200" y="43434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 执行指令             </a:t>
            </a:r>
            <a:r>
              <a:rPr lang="en-US" altLang="zh-CN" sz="2800">
                <a:latin typeface="宋体" panose="02010600030101010101" pitchFamily="2" charset="-122"/>
              </a:rPr>
              <a:t>             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60460" name="矩形 6045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0436" name="直接连接符 60435"/>
          <p:cNvSpPr/>
          <p:nvPr/>
        </p:nvSpPr>
        <p:spPr>
          <a:xfrm>
            <a:off x="2533650" y="34290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60462" name="文本框 60461"/>
          <p:cNvSpPr txBox="1"/>
          <p:nvPr/>
        </p:nvSpPr>
        <p:spPr>
          <a:xfrm>
            <a:off x="2819400" y="31242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MAR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0427" name="直接连接符 60426"/>
          <p:cNvSpPr/>
          <p:nvPr/>
        </p:nvSpPr>
        <p:spPr>
          <a:xfrm>
            <a:off x="3581400" y="34290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60463" name="文本框 60462"/>
          <p:cNvSpPr txBox="1"/>
          <p:nvPr/>
        </p:nvSpPr>
        <p:spPr>
          <a:xfrm>
            <a:off x="3886200" y="31242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M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0428" name="直接连接符 60427"/>
          <p:cNvSpPr/>
          <p:nvPr/>
        </p:nvSpPr>
        <p:spPr>
          <a:xfrm>
            <a:off x="4343400" y="34290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60464" name="文本框 60463"/>
          <p:cNvSpPr txBox="1"/>
          <p:nvPr/>
        </p:nvSpPr>
        <p:spPr>
          <a:xfrm>
            <a:off x="4648200" y="31242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MDR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0429" name="直接连接符 60428"/>
          <p:cNvSpPr/>
          <p:nvPr/>
        </p:nvSpPr>
        <p:spPr>
          <a:xfrm>
            <a:off x="5410200" y="34290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60465" name="文本框 60464"/>
          <p:cNvSpPr txBox="1"/>
          <p:nvPr/>
        </p:nvSpPr>
        <p:spPr>
          <a:xfrm>
            <a:off x="5715000" y="31242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IR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0471" name="文本框 60470"/>
          <p:cNvSpPr txBox="1"/>
          <p:nvPr/>
        </p:nvSpPr>
        <p:spPr>
          <a:xfrm>
            <a:off x="1981200" y="31242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PC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0432" name="直接连接符 60431"/>
          <p:cNvSpPr/>
          <p:nvPr/>
        </p:nvSpPr>
        <p:spPr>
          <a:xfrm>
            <a:off x="3581400" y="40386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60472" name="文本框 60471"/>
          <p:cNvSpPr txBox="1"/>
          <p:nvPr/>
        </p:nvSpPr>
        <p:spPr>
          <a:xfrm>
            <a:off x="3886200" y="37338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CU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60473" name="文本框 60472"/>
          <p:cNvSpPr txBox="1"/>
          <p:nvPr/>
        </p:nvSpPr>
        <p:spPr>
          <a:xfrm>
            <a:off x="2362200" y="37338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OP(IR)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0477" name="文本框 60476"/>
          <p:cNvSpPr txBox="1"/>
          <p:nvPr/>
        </p:nvSpPr>
        <p:spPr>
          <a:xfrm>
            <a:off x="2362200" y="43434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Ad(IR)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0434" name="直接连接符 60433"/>
          <p:cNvSpPr/>
          <p:nvPr/>
        </p:nvSpPr>
        <p:spPr>
          <a:xfrm>
            <a:off x="3581400" y="46482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60478" name="文本框 60477"/>
          <p:cNvSpPr txBox="1"/>
          <p:nvPr/>
        </p:nvSpPr>
        <p:spPr>
          <a:xfrm>
            <a:off x="3886200" y="43434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MAR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0435" name="直接连接符 60434"/>
          <p:cNvSpPr/>
          <p:nvPr/>
        </p:nvSpPr>
        <p:spPr>
          <a:xfrm>
            <a:off x="4648200" y="46482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60479" name="文本框 60478"/>
          <p:cNvSpPr txBox="1"/>
          <p:nvPr/>
        </p:nvSpPr>
        <p:spPr>
          <a:xfrm>
            <a:off x="5029200" y="43434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M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0449" name="直接连接符 60448"/>
          <p:cNvSpPr/>
          <p:nvPr/>
        </p:nvSpPr>
        <p:spPr>
          <a:xfrm>
            <a:off x="5410200" y="46482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60480" name="文本框 60479"/>
          <p:cNvSpPr txBox="1"/>
          <p:nvPr/>
        </p:nvSpPr>
        <p:spPr>
          <a:xfrm>
            <a:off x="5715000" y="43434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MDR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0437" name="直接连接符 60436"/>
          <p:cNvSpPr/>
          <p:nvPr/>
        </p:nvSpPr>
        <p:spPr>
          <a:xfrm>
            <a:off x="6477000" y="46482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60481" name="文本框 60480"/>
          <p:cNvSpPr txBox="1"/>
          <p:nvPr/>
        </p:nvSpPr>
        <p:spPr>
          <a:xfrm>
            <a:off x="6781800" y="43434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ACC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0486" name="文本框 60485"/>
          <p:cNvSpPr txBox="1"/>
          <p:nvPr/>
        </p:nvSpPr>
        <p:spPr>
          <a:xfrm>
            <a:off x="3505200" y="19050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PC</a:t>
            </a: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1" grpId="0"/>
      <p:bldP spid="60424" grpId="0"/>
      <p:bldP spid="60430" grpId="0"/>
      <p:bldP spid="60425" grpId="0"/>
      <p:bldP spid="60438" grpId="0"/>
      <p:bldP spid="60439" grpId="0"/>
      <p:bldP spid="60440" grpId="0"/>
      <p:bldP spid="60433" grpId="0"/>
      <p:bldP spid="60462" grpId="0"/>
      <p:bldP spid="60463" grpId="0"/>
      <p:bldP spid="60464" grpId="0"/>
      <p:bldP spid="60465" grpId="0"/>
      <p:bldP spid="60471" grpId="0"/>
      <p:bldP spid="60472" grpId="0"/>
      <p:bldP spid="60473" grpId="0"/>
      <p:bldP spid="60477" grpId="0"/>
      <p:bldP spid="60478" grpId="0"/>
      <p:bldP spid="60479" grpId="0"/>
      <p:bldP spid="60480" grpId="0"/>
      <p:bldP spid="60481" grpId="0"/>
      <p:bldP spid="604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  <a:ln/>
        </p:spPr>
        <p:txBody>
          <a:bodyPr lIns="92075" tIns="46038" rIns="92075" bIns="46038" anchor="ctr"/>
          <a:p>
            <a:r>
              <a:rPr lang="zh-CN" altLang="en-US" b="1" dirty="0"/>
              <a:t>1.3 计算机硬件的主要技术指标</a:t>
            </a:r>
            <a:endParaRPr lang="en-US" altLang="zh-CN" b="1"/>
          </a:p>
        </p:txBody>
      </p:sp>
      <p:sp>
        <p:nvSpPr>
          <p:cNvPr id="16388" name="文本框 16387"/>
          <p:cNvSpPr txBox="1"/>
          <p:nvPr/>
        </p:nvSpPr>
        <p:spPr>
          <a:xfrm>
            <a:off x="236538" y="1450975"/>
            <a:ext cx="27352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</a:rPr>
              <a:t>.机器字长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16393" name="文本框 16392"/>
          <p:cNvSpPr txBox="1"/>
          <p:nvPr/>
        </p:nvSpPr>
        <p:spPr>
          <a:xfrm>
            <a:off x="201613" y="4057650"/>
            <a:ext cx="29225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</a:rPr>
              <a:t>.运算速度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16456" name="左大括号 16455"/>
          <p:cNvSpPr/>
          <p:nvPr/>
        </p:nvSpPr>
        <p:spPr>
          <a:xfrm>
            <a:off x="2438400" y="2971800"/>
            <a:ext cx="228600" cy="3124200"/>
          </a:xfrm>
          <a:prstGeom prst="leftBrace">
            <a:avLst>
              <a:gd name="adj1" fmla="val 113888"/>
              <a:gd name="adj2" fmla="val 45477"/>
            </a:avLst>
          </a:pr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462" name="文本框 16461"/>
          <p:cNvSpPr txBox="1"/>
          <p:nvPr/>
        </p:nvSpPr>
        <p:spPr>
          <a:xfrm>
            <a:off x="2667000" y="1347788"/>
            <a:ext cx="575786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>
                <a:latin typeface="宋体" panose="02010600030101010101" pitchFamily="2" charset="-122"/>
              </a:rPr>
              <a:t>CPU</a:t>
            </a:r>
            <a:r>
              <a:rPr lang="en-US" altLang="zh-CN" sz="140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一次能处理数据的位数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与</a:t>
            </a:r>
            <a:r>
              <a:rPr lang="zh-CN" altLang="en-US" sz="1400" dirty="0">
                <a:latin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</a:rPr>
              <a:t>CPU</a:t>
            </a:r>
            <a:r>
              <a:rPr lang="en-US" altLang="zh-CN" sz="140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中的</a:t>
            </a:r>
            <a:r>
              <a:rPr lang="zh-CN" altLang="en-US" sz="14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宋体" panose="02010600030101010101" pitchFamily="2" charset="-122"/>
              </a:rPr>
              <a:t>寄存器位数</a:t>
            </a:r>
            <a:r>
              <a:rPr lang="zh-CN" altLang="en-US" sz="1400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有关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16482" name="组合 16481"/>
          <p:cNvGrpSpPr/>
          <p:nvPr/>
        </p:nvGrpSpPr>
        <p:grpSpPr>
          <a:xfrm>
            <a:off x="2667000" y="3162300"/>
            <a:ext cx="4170363" cy="936625"/>
            <a:chOff x="1776" y="1992"/>
            <a:chExt cx="2627" cy="590"/>
          </a:xfrm>
        </p:grpSpPr>
        <p:grpSp>
          <p:nvGrpSpPr>
            <p:cNvPr id="16481" name="组合 16480"/>
            <p:cNvGrpSpPr/>
            <p:nvPr/>
          </p:nvGrpSpPr>
          <p:grpSpPr>
            <a:xfrm>
              <a:off x="2880" y="1992"/>
              <a:ext cx="1523" cy="590"/>
              <a:chOff x="2880" y="1992"/>
              <a:chExt cx="1523" cy="590"/>
            </a:xfrm>
          </p:grpSpPr>
          <p:grpSp>
            <p:nvGrpSpPr>
              <p:cNvPr id="16480" name="组合 16479"/>
              <p:cNvGrpSpPr/>
              <p:nvPr/>
            </p:nvGrpSpPr>
            <p:grpSpPr>
              <a:xfrm>
                <a:off x="2880" y="1992"/>
                <a:ext cx="1523" cy="590"/>
                <a:chOff x="2880" y="1992"/>
                <a:chExt cx="1523" cy="590"/>
              </a:xfrm>
            </p:grpSpPr>
            <p:sp>
              <p:nvSpPr>
                <p:cNvPr id="16440" name="矩形 16439"/>
                <p:cNvSpPr/>
                <p:nvPr/>
              </p:nvSpPr>
              <p:spPr>
                <a:xfrm>
                  <a:off x="3271" y="2128"/>
                  <a:ext cx="384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>
                  <a:spAutoFit/>
                </a:bodyPr>
                <a:p>
                  <a:r>
                    <a:rPr lang="zh-CN" altLang="en-US" sz="3200" dirty="0">
                      <a:latin typeface="Symbol" panose="05050102010706020507" pitchFamily="18" charset="2"/>
                    </a:rPr>
                    <a:t>=</a:t>
                  </a:r>
                  <a:endParaRPr lang="zh-CN" altLang="en-US" sz="32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6442" name="矩形 16441"/>
                <p:cNvSpPr/>
                <p:nvPr/>
              </p:nvSpPr>
              <p:spPr>
                <a:xfrm>
                  <a:off x="3570" y="1992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ctr"/>
                  <a:r>
                    <a:rPr lang="en-US" altLang="zh-CN" sz="2400" i="1">
                      <a:latin typeface="Times New Roman" panose="02020603050405020304" pitchFamily="18" charset="0"/>
                    </a:rPr>
                    <a:t>n</a:t>
                  </a:r>
                  <a:endParaRPr lang="en-US" altLang="zh-CN" sz="2400" i="1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6444" name="矩形 16443"/>
                <p:cNvSpPr/>
                <p:nvPr/>
              </p:nvSpPr>
              <p:spPr>
                <a:xfrm>
                  <a:off x="3489" y="2352"/>
                  <a:ext cx="598" cy="2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>
                  <a:spAutoFit/>
                </a:bodyPr>
                <a:p>
                  <a:r>
                    <a:rPr lang="en-US" altLang="zh-CN" sz="2000" i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en-US" sz="2400" dirty="0">
                      <a:latin typeface="Symbol" panose="05050102010706020507" pitchFamily="18" charset="2"/>
                    </a:rPr>
                    <a:t>=</a:t>
                  </a:r>
                  <a:r>
                    <a:rPr lang="zh-CN" altLang="en-US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49" name="矩形 16448"/>
                <p:cNvSpPr/>
                <p:nvPr/>
              </p:nvSpPr>
              <p:spPr>
                <a:xfrm>
                  <a:off x="3799" y="2145"/>
                  <a:ext cx="604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>
                  <a:spAutoFit/>
                </a:bodyPr>
                <a:p>
                  <a:r>
                    <a:rPr lang="en-US" altLang="zh-CN" sz="3200" i="1" dirty="0" err="1"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3200" i="1" baseline="-30000" dirty="0" err="1"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3200" baseline="-3000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zh-CN" sz="3200" i="1" dirty="0" err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3200" i="1" baseline="-30000" dirty="0" err="1">
                      <a:latin typeface="Times New Roman" panose="02020603050405020304" pitchFamily="18" charset="0"/>
                    </a:rPr>
                    <a:t>i</a:t>
                  </a:r>
                  <a:endParaRPr lang="en-US" altLang="zh-CN" sz="3200" i="1" baseline="-30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0" name="矩形 16449"/>
                <p:cNvSpPr/>
                <p:nvPr/>
              </p:nvSpPr>
              <p:spPr>
                <a:xfrm>
                  <a:off x="2880" y="2145"/>
                  <a:ext cx="583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>
                  <a:spAutoFit/>
                </a:bodyPr>
                <a:p>
                  <a:r>
                    <a:rPr lang="en-US" altLang="zh-CN" sz="3200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800" baseline="-30000">
                      <a:latin typeface="Times New Roman" panose="02020603050405020304" pitchFamily="18" charset="0"/>
                    </a:rPr>
                    <a:t>M</a:t>
                  </a:r>
                  <a:endParaRPr lang="en-US" altLang="zh-CN" sz="2800" baseline="-30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39" name="矩形 16438"/>
              <p:cNvSpPr/>
              <p:nvPr/>
            </p:nvSpPr>
            <p:spPr>
              <a:xfrm>
                <a:off x="3497" y="2150"/>
                <a:ext cx="258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/>
                <a:r>
                  <a:rPr lang="zh-CN" altLang="en-US" sz="3200" dirty="0">
                    <a:latin typeface="Symbol" panose="05050102010706020507" pitchFamily="18" charset="2"/>
                  </a:rPr>
                  <a:t>∑</a:t>
                </a:r>
                <a:endParaRPr lang="zh-CN" altLang="en-US" sz="32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6463" name="文本框 16462"/>
            <p:cNvSpPr txBox="1"/>
            <p:nvPr/>
          </p:nvSpPr>
          <p:spPr>
            <a:xfrm>
              <a:off x="1776" y="2141"/>
              <a:ext cx="1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latin typeface="宋体" panose="02010600030101010101" pitchFamily="2" charset="-122"/>
                </a:rPr>
                <a:t>吉普森法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16468" name="文本框 16467"/>
          <p:cNvSpPr txBox="1"/>
          <p:nvPr/>
        </p:nvSpPr>
        <p:spPr>
          <a:xfrm>
            <a:off x="2667000" y="2667000"/>
            <a:ext cx="2266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主频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16483" name="组合 16482"/>
          <p:cNvGrpSpPr/>
          <p:nvPr/>
        </p:nvGrpSpPr>
        <p:grpSpPr>
          <a:xfrm>
            <a:off x="2686050" y="4130675"/>
            <a:ext cx="5924550" cy="579438"/>
            <a:chOff x="1692" y="2602"/>
            <a:chExt cx="3732" cy="365"/>
          </a:xfrm>
        </p:grpSpPr>
        <p:sp>
          <p:nvSpPr>
            <p:cNvPr id="16453" name="文本框 16452"/>
            <p:cNvSpPr txBox="1"/>
            <p:nvPr/>
          </p:nvSpPr>
          <p:spPr>
            <a:xfrm>
              <a:off x="2618" y="2617"/>
              <a:ext cx="28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latin typeface="宋体" panose="02010600030101010101" pitchFamily="2" charset="-122"/>
                </a:rPr>
                <a:t>每秒执行百万条指令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6469" name="文本框 16468"/>
            <p:cNvSpPr txBox="1"/>
            <p:nvPr/>
          </p:nvSpPr>
          <p:spPr>
            <a:xfrm>
              <a:off x="1692" y="2602"/>
              <a:ext cx="8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>
                  <a:latin typeface="宋体" panose="02010600030101010101" pitchFamily="2" charset="-122"/>
                </a:rPr>
                <a:t>MIPS</a:t>
              </a:r>
              <a:endParaRPr lang="zh-CN" altLang="en-US" sz="3200">
                <a:latin typeface="宋体" panose="02010600030101010101" pitchFamily="2" charset="-122"/>
              </a:endParaRPr>
            </a:p>
          </p:txBody>
        </p:sp>
      </p:grpSp>
      <p:grpSp>
        <p:nvGrpSpPr>
          <p:cNvPr id="16474" name="组合 16473"/>
          <p:cNvGrpSpPr/>
          <p:nvPr/>
        </p:nvGrpSpPr>
        <p:grpSpPr>
          <a:xfrm>
            <a:off x="2687638" y="4922838"/>
            <a:ext cx="6315075" cy="598487"/>
            <a:chOff x="1800" y="3129"/>
            <a:chExt cx="3978" cy="377"/>
          </a:xfrm>
        </p:grpSpPr>
        <p:sp>
          <p:nvSpPr>
            <p:cNvPr id="16454" name="文本框 16453"/>
            <p:cNvSpPr txBox="1"/>
            <p:nvPr/>
          </p:nvSpPr>
          <p:spPr>
            <a:xfrm>
              <a:off x="2724" y="3129"/>
              <a:ext cx="30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执行一条指令所需时钟周期数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6470" name="文本框 16469"/>
            <p:cNvSpPr txBox="1"/>
            <p:nvPr/>
          </p:nvSpPr>
          <p:spPr>
            <a:xfrm>
              <a:off x="1800" y="3141"/>
              <a:ext cx="5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3200">
                  <a:latin typeface="宋体" panose="02010600030101010101" pitchFamily="2" charset="-122"/>
                </a:rPr>
                <a:t>CPI</a:t>
              </a:r>
              <a:endParaRPr lang="zh-CN" altLang="en-US" sz="3200">
                <a:latin typeface="宋体" panose="02010600030101010101" pitchFamily="2" charset="-122"/>
              </a:endParaRPr>
            </a:p>
          </p:txBody>
        </p:sp>
      </p:grpSp>
      <p:grpSp>
        <p:nvGrpSpPr>
          <p:cNvPr id="16484" name="组合 16483"/>
          <p:cNvGrpSpPr/>
          <p:nvPr/>
        </p:nvGrpSpPr>
        <p:grpSpPr>
          <a:xfrm>
            <a:off x="2686050" y="5735638"/>
            <a:ext cx="5695950" cy="588962"/>
            <a:chOff x="1692" y="3613"/>
            <a:chExt cx="3588" cy="371"/>
          </a:xfrm>
        </p:grpSpPr>
        <p:sp>
          <p:nvSpPr>
            <p:cNvPr id="16455" name="文本框 16454"/>
            <p:cNvSpPr txBox="1"/>
            <p:nvPr/>
          </p:nvSpPr>
          <p:spPr>
            <a:xfrm>
              <a:off x="2610" y="3657"/>
              <a:ext cx="26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latin typeface="宋体" panose="02010600030101010101" pitchFamily="2" charset="-122"/>
                </a:rPr>
                <a:t>每秒浮点运算次数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6471" name="文本框 16470"/>
            <p:cNvSpPr txBox="1"/>
            <p:nvPr/>
          </p:nvSpPr>
          <p:spPr>
            <a:xfrm>
              <a:off x="1692" y="3613"/>
              <a:ext cx="10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>
                  <a:latin typeface="宋体" panose="02010600030101010101" pitchFamily="2" charset="-122"/>
                </a:rPr>
                <a:t>FLOPS</a:t>
              </a:r>
              <a:endParaRPr lang="zh-CN" altLang="en-US" sz="32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16462" grpId="0"/>
      <p:bldP spid="164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文本框 103425"/>
          <p:cNvSpPr txBox="1"/>
          <p:nvPr/>
        </p:nvSpPr>
        <p:spPr>
          <a:xfrm>
            <a:off x="4594225" y="4821238"/>
            <a:ext cx="2597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>
                <a:latin typeface="Times New Roman" panose="02020603050405020304" pitchFamily="18" charset="0"/>
              </a:rPr>
              <a:t>2</a:t>
            </a:r>
            <a:r>
              <a:rPr lang="en-US" altLang="zh-CN" sz="2800" baseline="40000">
                <a:latin typeface="Times New Roman" panose="02020603050405020304" pitchFamily="18" charset="0"/>
              </a:rPr>
              <a:t>21</a:t>
            </a:r>
            <a:r>
              <a:rPr lang="en-US" altLang="zh-CN" sz="2800" baseline="30000">
                <a:latin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</a:rPr>
              <a:t>=</a:t>
            </a:r>
            <a:r>
              <a:rPr lang="zh-CN" altLang="en-US" sz="10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256</a:t>
            </a:r>
            <a:r>
              <a:rPr lang="en-US" altLang="zh-CN" sz="2800">
                <a:latin typeface="Times New Roman" panose="02020603050405020304" pitchFamily="18" charset="0"/>
              </a:rPr>
              <a:t>KB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103427" name="组合 103426"/>
          <p:cNvGrpSpPr/>
          <p:nvPr/>
        </p:nvGrpSpPr>
        <p:grpSpPr>
          <a:xfrm>
            <a:off x="3657600" y="4267200"/>
            <a:ext cx="3505200" cy="585788"/>
            <a:chOff x="2304" y="2688"/>
            <a:chExt cx="2208" cy="369"/>
          </a:xfrm>
        </p:grpSpPr>
        <p:sp>
          <p:nvSpPr>
            <p:cNvPr id="103428" name="文本框 103427"/>
            <p:cNvSpPr txBox="1"/>
            <p:nvPr/>
          </p:nvSpPr>
          <p:spPr>
            <a:xfrm>
              <a:off x="2894" y="2730"/>
              <a:ext cx="16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</a:rPr>
                <a:t>2</a:t>
              </a:r>
              <a:r>
                <a:rPr lang="en-US" altLang="zh-CN" sz="2800" baseline="40000">
                  <a:latin typeface="Times New Roman" panose="02020603050405020304" pitchFamily="18" charset="0"/>
                </a:rPr>
                <a:t>13  </a:t>
              </a:r>
              <a:r>
                <a:rPr lang="zh-CN" altLang="en-US" sz="2800" dirty="0">
                  <a:latin typeface="宋体" panose="02010600030101010101" pitchFamily="2" charset="-122"/>
                </a:rPr>
                <a:t>=</a:t>
              </a:r>
              <a:r>
                <a:rPr lang="zh-CN" altLang="en-US" sz="1000" dirty="0">
                  <a:latin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</a:rPr>
                <a:t>KB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3429" name="文本框 103428"/>
            <p:cNvSpPr txBox="1"/>
            <p:nvPr/>
          </p:nvSpPr>
          <p:spPr>
            <a:xfrm>
              <a:off x="2304" y="2688"/>
              <a:ext cx="4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如</a:t>
              </a:r>
              <a:r>
                <a:rPr lang="zh-CN" altLang="en-US" sz="3200" dirty="0">
                  <a:latin typeface="宋体" panose="02010600030101010101" pitchFamily="2" charset="-122"/>
                </a:rPr>
                <a:t>：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3430" name="文本框 103429"/>
          <p:cNvSpPr txBox="1"/>
          <p:nvPr/>
        </p:nvSpPr>
        <p:spPr>
          <a:xfrm>
            <a:off x="474663" y="609600"/>
            <a:ext cx="31829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</a:rPr>
              <a:t>.存储容量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103431" name="左大括号 103430"/>
          <p:cNvSpPr/>
          <p:nvPr/>
        </p:nvSpPr>
        <p:spPr>
          <a:xfrm>
            <a:off x="457200" y="3048000"/>
            <a:ext cx="304800" cy="2667000"/>
          </a:xfrm>
          <a:prstGeom prst="leftBrace">
            <a:avLst>
              <a:gd name="adj1" fmla="val 72916"/>
              <a:gd name="adj2" fmla="val 50000"/>
            </a:avLst>
          </a:pr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32" name="文本框 103431"/>
          <p:cNvSpPr txBox="1"/>
          <p:nvPr/>
        </p:nvSpPr>
        <p:spPr>
          <a:xfrm>
            <a:off x="762000" y="2719388"/>
            <a:ext cx="18161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宋体" panose="02010600030101010101" pitchFamily="2" charset="-122"/>
              </a:rPr>
              <a:t>主存容量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103433" name="文本框 103432"/>
          <p:cNvSpPr txBox="1"/>
          <p:nvPr/>
        </p:nvSpPr>
        <p:spPr>
          <a:xfrm>
            <a:off x="762000" y="5507038"/>
            <a:ext cx="18161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宋体" panose="02010600030101010101" pitchFamily="2" charset="-122"/>
              </a:rPr>
              <a:t>辅存容量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103434" name="左大括号 103433"/>
          <p:cNvSpPr/>
          <p:nvPr/>
        </p:nvSpPr>
        <p:spPr>
          <a:xfrm>
            <a:off x="2667000" y="184785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35" name="文本框 103434"/>
          <p:cNvSpPr txBox="1"/>
          <p:nvPr/>
        </p:nvSpPr>
        <p:spPr>
          <a:xfrm>
            <a:off x="3048000" y="15763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存储单元个数</a:t>
            </a:r>
            <a:r>
              <a:rPr lang="zh-CN" altLang="en-US" sz="900" dirty="0">
                <a:latin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存储字长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3436" name="文本框 103435"/>
          <p:cNvSpPr txBox="1"/>
          <p:nvPr/>
        </p:nvSpPr>
        <p:spPr>
          <a:xfrm>
            <a:off x="3048000" y="3840163"/>
            <a:ext cx="16779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字节数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3437" name="文本框 103436"/>
          <p:cNvSpPr txBox="1"/>
          <p:nvPr/>
        </p:nvSpPr>
        <p:spPr>
          <a:xfrm>
            <a:off x="3048000" y="5508625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字节数    </a:t>
            </a:r>
            <a:r>
              <a:rPr lang="zh-CN" altLang="en-US" sz="2800" dirty="0">
                <a:latin typeface="Times New Roman" panose="02020603050405020304" pitchFamily="18" charset="0"/>
              </a:rPr>
              <a:t>80</a:t>
            </a:r>
            <a:r>
              <a:rPr lang="en-US" altLang="zh-CN" sz="2800">
                <a:latin typeface="Times New Roman" panose="02020603050405020304" pitchFamily="18" charset="0"/>
              </a:rPr>
              <a:t>GB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03438" name="文本框 103437"/>
          <p:cNvSpPr txBox="1"/>
          <p:nvPr/>
        </p:nvSpPr>
        <p:spPr>
          <a:xfrm>
            <a:off x="3589338" y="2133600"/>
            <a:ext cx="52498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/>
            <a:r>
              <a:rPr lang="zh-CN" altLang="en-US" sz="2800" dirty="0">
                <a:latin typeface="宋体" panose="02010600030101010101" pitchFamily="2" charset="-122"/>
              </a:rPr>
              <a:t>如：</a:t>
            </a:r>
            <a:r>
              <a:rPr lang="en-US" altLang="zh-CN" sz="2800">
                <a:latin typeface="宋体" panose="02010600030101010101" pitchFamily="2" charset="-122"/>
              </a:rPr>
              <a:t>MAR   MDR     </a:t>
            </a:r>
            <a:r>
              <a:rPr lang="zh-CN" altLang="en-US" sz="2800" dirty="0">
                <a:latin typeface="宋体" panose="02010600030101010101" pitchFamily="2" charset="-122"/>
              </a:rPr>
              <a:t>容量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103439" name="文本框 103438"/>
          <p:cNvSpPr txBox="1"/>
          <p:nvPr/>
        </p:nvSpPr>
        <p:spPr>
          <a:xfrm>
            <a:off x="4267200" y="25908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宋体" panose="02010600030101010101" pitchFamily="2" charset="-122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</a:rPr>
              <a:t>8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3440" name="文本框 103439"/>
          <p:cNvSpPr txBox="1"/>
          <p:nvPr/>
        </p:nvSpPr>
        <p:spPr>
          <a:xfrm>
            <a:off x="4267200" y="3070225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16</a:t>
            </a: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32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3441" name="文本框 103440"/>
          <p:cNvSpPr txBox="1"/>
          <p:nvPr/>
        </p:nvSpPr>
        <p:spPr>
          <a:xfrm>
            <a:off x="3048000" y="609600"/>
            <a:ext cx="510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存放二进制信息的总数量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3442" name="矩形 10344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1.3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03443" name="组合 103442"/>
          <p:cNvGrpSpPr/>
          <p:nvPr/>
        </p:nvGrpSpPr>
        <p:grpSpPr>
          <a:xfrm>
            <a:off x="6781800" y="3733800"/>
            <a:ext cx="1981200" cy="457200"/>
            <a:chOff x="4272" y="2352"/>
            <a:chExt cx="1248" cy="288"/>
          </a:xfrm>
        </p:grpSpPr>
        <p:sp>
          <p:nvSpPr>
            <p:cNvPr id="103444" name="圆角矩形标注 103443"/>
            <p:cNvSpPr/>
            <p:nvPr/>
          </p:nvSpPr>
          <p:spPr>
            <a:xfrm>
              <a:off x="4272" y="2352"/>
              <a:ext cx="912" cy="288"/>
            </a:xfrm>
            <a:prstGeom prst="wedgeRoundRectCallout">
              <a:avLst>
                <a:gd name="adj1" fmla="val -32894"/>
                <a:gd name="adj2" fmla="val -96528"/>
                <a:gd name="adj3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103445" name="文本框 103444"/>
            <p:cNvSpPr txBox="1"/>
            <p:nvPr/>
          </p:nvSpPr>
          <p:spPr>
            <a:xfrm>
              <a:off x="4320" y="2352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K = 2</a:t>
              </a:r>
              <a:r>
                <a:rPr lang="en-US" altLang="zh-CN" sz="2000" baseline="40000">
                  <a:latin typeface="Times New Roman" panose="02020603050405020304" pitchFamily="18" charset="0"/>
                </a:rPr>
                <a:t>10</a:t>
              </a:r>
              <a:endParaRPr lang="zh-CN" altLang="en-US" sz="2000" baseline="4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3446" name="组合 103445"/>
          <p:cNvGrpSpPr/>
          <p:nvPr/>
        </p:nvGrpSpPr>
        <p:grpSpPr>
          <a:xfrm>
            <a:off x="6781800" y="4419600"/>
            <a:ext cx="2438400" cy="457200"/>
            <a:chOff x="4224" y="2880"/>
            <a:chExt cx="1536" cy="288"/>
          </a:xfrm>
        </p:grpSpPr>
        <p:sp>
          <p:nvSpPr>
            <p:cNvPr id="103447" name="文本框 103446"/>
            <p:cNvSpPr txBox="1"/>
            <p:nvPr/>
          </p:nvSpPr>
          <p:spPr>
            <a:xfrm>
              <a:off x="4272" y="2880"/>
              <a:ext cx="14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Byte = 2</a:t>
              </a:r>
              <a:r>
                <a:rPr lang="en-US" altLang="zh-CN" sz="2000" baseline="40000">
                  <a:latin typeface="Times New Roman" panose="02020603050405020304" pitchFamily="18" charset="0"/>
                </a:rPr>
                <a:t>3</a:t>
              </a:r>
              <a:endParaRPr lang="zh-CN" altLang="en-US" sz="2000" baseline="40000">
                <a:latin typeface="Times New Roman" panose="02020603050405020304" pitchFamily="18" charset="0"/>
              </a:endParaRPr>
            </a:p>
          </p:txBody>
        </p:sp>
        <p:sp>
          <p:nvSpPr>
            <p:cNvPr id="103448" name="圆角矩形标注 103447"/>
            <p:cNvSpPr/>
            <p:nvPr/>
          </p:nvSpPr>
          <p:spPr>
            <a:xfrm>
              <a:off x="4224" y="2880"/>
              <a:ext cx="1008" cy="288"/>
            </a:xfrm>
            <a:prstGeom prst="wedgeRoundRectCallout">
              <a:avLst>
                <a:gd name="adj1" fmla="val -79764"/>
                <a:gd name="adj2" fmla="val 3472"/>
                <a:gd name="adj3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32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03449" name="组合 103448"/>
          <p:cNvGrpSpPr/>
          <p:nvPr/>
        </p:nvGrpSpPr>
        <p:grpSpPr>
          <a:xfrm>
            <a:off x="5867400" y="6096000"/>
            <a:ext cx="2057400" cy="457200"/>
            <a:chOff x="3552" y="3888"/>
            <a:chExt cx="1296" cy="288"/>
          </a:xfrm>
        </p:grpSpPr>
        <p:sp>
          <p:nvSpPr>
            <p:cNvPr id="103450" name="圆角矩形标注 103449"/>
            <p:cNvSpPr/>
            <p:nvPr/>
          </p:nvSpPr>
          <p:spPr>
            <a:xfrm>
              <a:off x="3552" y="3888"/>
              <a:ext cx="912" cy="288"/>
            </a:xfrm>
            <a:prstGeom prst="wedgeRoundRectCallout">
              <a:avLst>
                <a:gd name="adj1" fmla="val -72370"/>
                <a:gd name="adj2" fmla="val -71528"/>
                <a:gd name="adj3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103451" name="文本框 103450"/>
            <p:cNvSpPr txBox="1"/>
            <p:nvPr/>
          </p:nvSpPr>
          <p:spPr>
            <a:xfrm>
              <a:off x="3648" y="3888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G = 2</a:t>
              </a:r>
              <a:r>
                <a:rPr lang="en-US" altLang="zh-CN" sz="2000" baseline="40000">
                  <a:latin typeface="Times New Roman" panose="02020603050405020304" pitchFamily="18" charset="0"/>
                </a:rPr>
                <a:t>30</a:t>
              </a:r>
              <a:endParaRPr lang="zh-CN" altLang="en-US" sz="2000" baseline="40000">
                <a:latin typeface="Times New Roman" panose="02020603050405020304" pitchFamily="18" charset="0"/>
              </a:endParaRPr>
            </a:p>
          </p:txBody>
        </p:sp>
      </p:grpSp>
      <p:sp>
        <p:nvSpPr>
          <p:cNvPr id="103452" name="文本框 103451"/>
          <p:cNvSpPr txBox="1"/>
          <p:nvPr/>
        </p:nvSpPr>
        <p:spPr>
          <a:xfrm>
            <a:off x="6580188" y="2590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900">
                <a:latin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位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3453" name="文本框 103452"/>
          <p:cNvSpPr txBox="1"/>
          <p:nvPr/>
        </p:nvSpPr>
        <p:spPr>
          <a:xfrm>
            <a:off x="6400800" y="3070225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64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900">
                <a:latin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32</a:t>
            </a:r>
            <a:r>
              <a:rPr lang="zh-CN" altLang="en-US" sz="2800" dirty="0">
                <a:latin typeface="Times New Roman" panose="02020603050405020304" pitchFamily="18" charset="0"/>
              </a:rPr>
              <a:t>位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32" grpId="0"/>
      <p:bldP spid="103433" grpId="0"/>
      <p:bldP spid="103435" grpId="0"/>
      <p:bldP spid="103436" grpId="0"/>
      <p:bldP spid="103437" grpId="0"/>
      <p:bldP spid="103438" grpId="0"/>
      <p:bldP spid="103439" grpId="0"/>
      <p:bldP spid="103440" grpId="0"/>
      <p:bldP spid="103441" grpId="0"/>
      <p:bldP spid="103452" grpId="0"/>
      <p:bldP spid="1034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文本框 100353"/>
          <p:cNvSpPr txBox="1"/>
          <p:nvPr/>
        </p:nvSpPr>
        <p:spPr>
          <a:xfrm>
            <a:off x="3498850" y="4845050"/>
            <a:ext cx="6407150" cy="579438"/>
          </a:xfrm>
          <a:prstGeom prst="rect">
            <a:avLst/>
          </a:prstGeom>
          <a:noFill/>
          <a:ln w="9525">
            <a:noFill/>
          </a:ln>
        </p:spPr>
        <p:txBody>
          <a:bodyPr lIns="0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按任务需要编制成的各种程序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00355" name="文本框 100354"/>
          <p:cNvSpPr txBox="1"/>
          <p:nvPr/>
        </p:nvSpPr>
        <p:spPr>
          <a:xfrm>
            <a:off x="3498850" y="1066800"/>
            <a:ext cx="5334000" cy="579438"/>
          </a:xfrm>
          <a:prstGeom prst="rect">
            <a:avLst/>
          </a:prstGeom>
          <a:noFill/>
          <a:ln w="9525">
            <a:noFill/>
          </a:ln>
        </p:spPr>
        <p:txBody>
          <a:bodyPr lIns="0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用来管理整个计算机系统 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100356" name="左大括号 100355"/>
          <p:cNvSpPr/>
          <p:nvPr/>
        </p:nvSpPr>
        <p:spPr>
          <a:xfrm>
            <a:off x="1066800" y="1371600"/>
            <a:ext cx="381000" cy="3810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0357" name="组合 100356"/>
          <p:cNvGrpSpPr/>
          <p:nvPr/>
        </p:nvGrpSpPr>
        <p:grpSpPr>
          <a:xfrm>
            <a:off x="1371600" y="1066800"/>
            <a:ext cx="2286000" cy="4357688"/>
            <a:chOff x="864" y="672"/>
            <a:chExt cx="1440" cy="2745"/>
          </a:xfrm>
        </p:grpSpPr>
        <p:sp>
          <p:nvSpPr>
            <p:cNvPr id="100358" name="文本框 100357"/>
            <p:cNvSpPr txBox="1"/>
            <p:nvPr/>
          </p:nvSpPr>
          <p:spPr>
            <a:xfrm>
              <a:off x="864" y="672"/>
              <a:ext cx="14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系统软件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00359" name="文本框 100358"/>
            <p:cNvSpPr txBox="1"/>
            <p:nvPr/>
          </p:nvSpPr>
          <p:spPr>
            <a:xfrm>
              <a:off x="864" y="3052"/>
              <a:ext cx="14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应用软件</a:t>
              </a:r>
              <a:endPara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0360" name="文本框 100359"/>
          <p:cNvSpPr txBox="1"/>
          <p:nvPr/>
        </p:nvSpPr>
        <p:spPr>
          <a:xfrm>
            <a:off x="3810000" y="1782763"/>
            <a:ext cx="27987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语言处理程序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0361" name="文本框 100360"/>
          <p:cNvSpPr txBox="1"/>
          <p:nvPr/>
        </p:nvSpPr>
        <p:spPr>
          <a:xfrm>
            <a:off x="3810000" y="2346325"/>
            <a:ext cx="2147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操作系统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0362" name="文本框 100361"/>
          <p:cNvSpPr txBox="1"/>
          <p:nvPr/>
        </p:nvSpPr>
        <p:spPr>
          <a:xfrm>
            <a:off x="3810000" y="290988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服务性程序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0363" name="文本框 100362"/>
          <p:cNvSpPr txBox="1"/>
          <p:nvPr/>
        </p:nvSpPr>
        <p:spPr>
          <a:xfrm>
            <a:off x="3810000" y="3473450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数据库管理系统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0364" name="文本框 100363"/>
          <p:cNvSpPr txBox="1"/>
          <p:nvPr/>
        </p:nvSpPr>
        <p:spPr>
          <a:xfrm>
            <a:off x="3810000" y="40386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网络软件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0365" name="文本框 100364"/>
          <p:cNvSpPr txBox="1"/>
          <p:nvPr/>
        </p:nvSpPr>
        <p:spPr>
          <a:xfrm>
            <a:off x="298450" y="2586038"/>
            <a:ext cx="642938" cy="13001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600" dirty="0">
                <a:latin typeface="Times New Roman" panose="02020603050405020304" pitchFamily="18" charset="0"/>
              </a:rPr>
              <a:t>软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algn="ctr"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600" dirty="0">
                <a:latin typeface="Times New Roman" panose="02020603050405020304" pitchFamily="18" charset="0"/>
              </a:rPr>
              <a:t>件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100366" name="矩形 10036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1.1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55" grpId="0"/>
      <p:bldP spid="100360" grpId="0"/>
      <p:bldP spid="100361" grpId="0"/>
      <p:bldP spid="100362" grpId="0"/>
      <p:bldP spid="100363" grpId="0"/>
      <p:bldP spid="1003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875" name="组合 78874"/>
          <p:cNvGrpSpPr/>
          <p:nvPr/>
        </p:nvGrpSpPr>
        <p:grpSpPr>
          <a:xfrm>
            <a:off x="2057400" y="1981200"/>
            <a:ext cx="5562600" cy="3932238"/>
            <a:chOff x="1296" y="1248"/>
            <a:chExt cx="3504" cy="2477"/>
          </a:xfrm>
        </p:grpSpPr>
        <p:sp>
          <p:nvSpPr>
            <p:cNvPr id="78851" name="矩形 78850"/>
            <p:cNvSpPr/>
            <p:nvPr/>
          </p:nvSpPr>
          <p:spPr>
            <a:xfrm>
              <a:off x="1296" y="1248"/>
              <a:ext cx="3504" cy="196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52" name="文本框 78851"/>
            <p:cNvSpPr txBox="1"/>
            <p:nvPr/>
          </p:nvSpPr>
          <p:spPr>
            <a:xfrm>
              <a:off x="2639" y="3360"/>
              <a:ext cx="887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latin typeface="宋体" panose="02010600030101010101" pitchFamily="2" charset="-122"/>
                </a:rPr>
                <a:t>计算机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78874" name="组合 78873"/>
          <p:cNvGrpSpPr/>
          <p:nvPr/>
        </p:nvGrpSpPr>
        <p:grpSpPr>
          <a:xfrm>
            <a:off x="609600" y="2941638"/>
            <a:ext cx="1905000" cy="1104900"/>
            <a:chOff x="384" y="1853"/>
            <a:chExt cx="1200" cy="696"/>
          </a:xfrm>
        </p:grpSpPr>
        <p:sp>
          <p:nvSpPr>
            <p:cNvPr id="78854" name="矩形 78853"/>
            <p:cNvSpPr/>
            <p:nvPr/>
          </p:nvSpPr>
          <p:spPr>
            <a:xfrm>
              <a:off x="443" y="1853"/>
              <a:ext cx="771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3200" dirty="0">
                  <a:latin typeface="宋体" panose="02010600030101010101" pitchFamily="2" charset="-122"/>
                </a:rPr>
                <a:t>高级语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78855" name="文本框 78854"/>
            <p:cNvSpPr txBox="1"/>
            <p:nvPr/>
          </p:nvSpPr>
          <p:spPr>
            <a:xfrm>
              <a:off x="385" y="2184"/>
              <a:ext cx="88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言程序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78856" name="直接连接符 78855"/>
            <p:cNvSpPr/>
            <p:nvPr/>
          </p:nvSpPr>
          <p:spPr>
            <a:xfrm>
              <a:off x="384" y="2210"/>
              <a:ext cx="1200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8873" name="组合 78872"/>
          <p:cNvGrpSpPr/>
          <p:nvPr/>
        </p:nvGrpSpPr>
        <p:grpSpPr>
          <a:xfrm>
            <a:off x="4267200" y="2941638"/>
            <a:ext cx="1162050" cy="1104900"/>
            <a:chOff x="2688" y="1853"/>
            <a:chExt cx="732" cy="696"/>
          </a:xfrm>
        </p:grpSpPr>
        <p:sp>
          <p:nvSpPr>
            <p:cNvPr id="78858" name="矩形 78857"/>
            <p:cNvSpPr/>
            <p:nvPr/>
          </p:nvSpPr>
          <p:spPr>
            <a:xfrm>
              <a:off x="2772" y="1853"/>
              <a:ext cx="514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3200" dirty="0">
                  <a:latin typeface="宋体" panose="02010600030101010101" pitchFamily="2" charset="-122"/>
                </a:rPr>
                <a:t>目标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78859" name="矩形 78858"/>
            <p:cNvSpPr/>
            <p:nvPr/>
          </p:nvSpPr>
          <p:spPr>
            <a:xfrm>
              <a:off x="2772" y="2242"/>
              <a:ext cx="514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3200" dirty="0">
                  <a:latin typeface="宋体" panose="02010600030101010101" pitchFamily="2" charset="-122"/>
                </a:rPr>
                <a:t>程序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78860" name="任意多边形 78859"/>
            <p:cNvSpPr/>
            <p:nvPr/>
          </p:nvSpPr>
          <p:spPr>
            <a:xfrm>
              <a:off x="2688" y="2209"/>
              <a:ext cx="732" cy="1"/>
            </a:xfrm>
            <a:custGeom>
              <a:avLst/>
              <a:gdLst/>
              <a:ahLst/>
              <a:cxnLst/>
              <a:pathLst>
                <a:path w="732" h="1">
                  <a:moveTo>
                    <a:pt x="0" y="0"/>
                  </a:moveTo>
                  <a:lnTo>
                    <a:pt x="732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8872" name="组合 78871"/>
          <p:cNvGrpSpPr/>
          <p:nvPr/>
        </p:nvGrpSpPr>
        <p:grpSpPr>
          <a:xfrm>
            <a:off x="7110413" y="2941638"/>
            <a:ext cx="1838325" cy="566737"/>
            <a:chOff x="4479" y="1853"/>
            <a:chExt cx="1158" cy="357"/>
          </a:xfrm>
        </p:grpSpPr>
        <p:sp>
          <p:nvSpPr>
            <p:cNvPr id="78862" name="矩形 78861"/>
            <p:cNvSpPr/>
            <p:nvPr/>
          </p:nvSpPr>
          <p:spPr>
            <a:xfrm>
              <a:off x="4896" y="1853"/>
              <a:ext cx="57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3200" dirty="0">
                  <a:latin typeface="宋体" panose="02010600030101010101" pitchFamily="2" charset="-122"/>
                </a:rPr>
                <a:t>结果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78863" name="任意多边形 78862"/>
            <p:cNvSpPr/>
            <p:nvPr/>
          </p:nvSpPr>
          <p:spPr>
            <a:xfrm>
              <a:off x="4479" y="2208"/>
              <a:ext cx="1158" cy="2"/>
            </a:xfrm>
            <a:custGeom>
              <a:avLst/>
              <a:gdLst/>
              <a:ahLst/>
              <a:cxnLst/>
              <a:pathLst>
                <a:path w="1158" h="2">
                  <a:moveTo>
                    <a:pt x="0" y="0"/>
                  </a:moveTo>
                  <a:lnTo>
                    <a:pt x="1158" y="2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8871" name="组合 78870"/>
          <p:cNvGrpSpPr/>
          <p:nvPr/>
        </p:nvGrpSpPr>
        <p:grpSpPr>
          <a:xfrm>
            <a:off x="2546350" y="2971800"/>
            <a:ext cx="1703388" cy="1143000"/>
            <a:chOff x="1604" y="1872"/>
            <a:chExt cx="1073" cy="720"/>
          </a:xfrm>
        </p:grpSpPr>
        <p:sp>
          <p:nvSpPr>
            <p:cNvPr id="78865" name="矩形 78864"/>
            <p:cNvSpPr/>
            <p:nvPr/>
          </p:nvSpPr>
          <p:spPr>
            <a:xfrm>
              <a:off x="1604" y="1872"/>
              <a:ext cx="1073" cy="72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6" name="文本框 78865"/>
            <p:cNvSpPr txBox="1"/>
            <p:nvPr/>
          </p:nvSpPr>
          <p:spPr>
            <a:xfrm>
              <a:off x="1794" y="2030"/>
              <a:ext cx="69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dirty="0">
                  <a:latin typeface="宋体" panose="02010600030101010101" pitchFamily="2" charset="-122"/>
                </a:rPr>
                <a:t>翻译</a:t>
              </a:r>
              <a:endParaRPr lang="zh-CN" altLang="en-US" sz="36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78870" name="组合 78869"/>
          <p:cNvGrpSpPr/>
          <p:nvPr/>
        </p:nvGrpSpPr>
        <p:grpSpPr>
          <a:xfrm>
            <a:off x="5441950" y="2971800"/>
            <a:ext cx="1673225" cy="1219200"/>
            <a:chOff x="3428" y="1872"/>
            <a:chExt cx="1054" cy="768"/>
          </a:xfrm>
        </p:grpSpPr>
        <p:sp>
          <p:nvSpPr>
            <p:cNvPr id="78868" name="矩形 78867"/>
            <p:cNvSpPr/>
            <p:nvPr/>
          </p:nvSpPr>
          <p:spPr>
            <a:xfrm>
              <a:off x="3428" y="1872"/>
              <a:ext cx="1054" cy="76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9" name="文本框 78868"/>
            <p:cNvSpPr txBox="1"/>
            <p:nvPr/>
          </p:nvSpPr>
          <p:spPr>
            <a:xfrm>
              <a:off x="3600" y="2044"/>
              <a:ext cx="69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dirty="0">
                  <a:latin typeface="宋体" panose="02010600030101010101" pitchFamily="2" charset="-122"/>
                </a:rPr>
                <a:t>运行</a:t>
              </a:r>
              <a:endParaRPr lang="zh-CN" altLang="en-US" sz="36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78876" name="矩形 7887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1.1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8877" name="文本框 78876"/>
          <p:cNvSpPr txBox="1"/>
          <p:nvPr/>
        </p:nvSpPr>
        <p:spPr>
          <a:xfrm>
            <a:off x="730250" y="349250"/>
            <a:ext cx="58229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2. 计算机的解题过程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任意多边形 69633"/>
          <p:cNvSpPr/>
          <p:nvPr/>
        </p:nvSpPr>
        <p:spPr>
          <a:xfrm>
            <a:off x="6096000" y="3181350"/>
            <a:ext cx="1588" cy="1452563"/>
          </a:xfrm>
          <a:custGeom>
            <a:avLst/>
            <a:gdLst/>
            <a:ahLst/>
            <a:cxnLst/>
            <a:pathLst>
              <a:path w="1" h="915">
                <a:moveTo>
                  <a:pt x="0" y="0"/>
                </a:moveTo>
                <a:lnTo>
                  <a:pt x="0" y="915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49" name="任意多边形 69648"/>
          <p:cNvSpPr/>
          <p:nvPr/>
        </p:nvSpPr>
        <p:spPr>
          <a:xfrm>
            <a:off x="6091238" y="3181350"/>
            <a:ext cx="4762" cy="442913"/>
          </a:xfrm>
          <a:custGeom>
            <a:avLst/>
            <a:gdLst/>
            <a:ahLst/>
            <a:cxnLst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35" name="矩形 69634"/>
          <p:cNvSpPr/>
          <p:nvPr/>
        </p:nvSpPr>
        <p:spPr>
          <a:xfrm>
            <a:off x="457200" y="381000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600" dirty="0">
                <a:latin typeface="Times New Roman" panose="02020603050405020304" pitchFamily="18" charset="0"/>
              </a:rPr>
              <a:t>二、计算机系统的层次结构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69636" name="文本框 69635"/>
          <p:cNvSpPr txBox="1"/>
          <p:nvPr/>
        </p:nvSpPr>
        <p:spPr>
          <a:xfrm>
            <a:off x="1371600" y="1600200"/>
            <a:ext cx="2743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高级语言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69637" name="文本框 69636"/>
          <p:cNvSpPr txBox="1"/>
          <p:nvPr/>
        </p:nvSpPr>
        <p:spPr>
          <a:xfrm>
            <a:off x="4724400" y="1600200"/>
            <a:ext cx="2743200" cy="557213"/>
          </a:xfrm>
          <a:prstGeom prst="rect">
            <a:avLst/>
          </a:prstGeom>
          <a:noFill/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虚拟机器 </a:t>
            </a:r>
            <a:r>
              <a:rPr lang="en-US" altLang="zh-CN" sz="2400">
                <a:latin typeface="宋体" panose="02010600030101010101" pitchFamily="2" charset="-122"/>
              </a:rPr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9638" name="文本框 69637"/>
          <p:cNvSpPr txBox="1"/>
          <p:nvPr/>
        </p:nvSpPr>
        <p:spPr>
          <a:xfrm>
            <a:off x="1371600" y="2609850"/>
            <a:ext cx="2743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汇编语言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69639" name="文本框 69638"/>
          <p:cNvSpPr txBox="1"/>
          <p:nvPr/>
        </p:nvSpPr>
        <p:spPr>
          <a:xfrm>
            <a:off x="4724400" y="2609850"/>
            <a:ext cx="2743200" cy="557213"/>
          </a:xfrm>
          <a:prstGeom prst="rect">
            <a:avLst/>
          </a:prstGeom>
          <a:noFill/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虚拟机器 </a:t>
            </a:r>
            <a:r>
              <a:rPr lang="en-US" altLang="zh-CN" sz="2400">
                <a:latin typeface="宋体" panose="02010600030101010101" pitchFamily="2" charset="-122"/>
              </a:rPr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9640" name="组合 69639"/>
          <p:cNvGrpSpPr/>
          <p:nvPr/>
        </p:nvGrpSpPr>
        <p:grpSpPr>
          <a:xfrm>
            <a:off x="1371600" y="3619500"/>
            <a:ext cx="6096000" cy="617538"/>
            <a:chOff x="864" y="2280"/>
            <a:chExt cx="3840" cy="389"/>
          </a:xfrm>
        </p:grpSpPr>
        <p:sp>
          <p:nvSpPr>
            <p:cNvPr id="69641" name="文本框 69640"/>
            <p:cNvSpPr txBox="1"/>
            <p:nvPr/>
          </p:nvSpPr>
          <p:spPr>
            <a:xfrm>
              <a:off x="864" y="2280"/>
              <a:ext cx="1728" cy="389"/>
            </a:xfrm>
            <a:prstGeom prst="rect">
              <a:avLst/>
            </a:prstGeom>
            <a:solidFill>
              <a:srgbClr val="3366FF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200" dirty="0">
                  <a:latin typeface="宋体" panose="02010600030101010101" pitchFamily="2" charset="-122"/>
                </a:rPr>
                <a:t>操作系统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69642" name="文本框 69641"/>
            <p:cNvSpPr txBox="1"/>
            <p:nvPr/>
          </p:nvSpPr>
          <p:spPr>
            <a:xfrm>
              <a:off x="2976" y="2280"/>
              <a:ext cx="1728" cy="351"/>
            </a:xfrm>
            <a:prstGeom prst="rect">
              <a:avLst/>
            </a:prstGeom>
            <a:solidFill>
              <a:srgbClr val="3366FF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虚拟机器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69643" name="文本框 69642"/>
          <p:cNvSpPr txBox="1"/>
          <p:nvPr/>
        </p:nvSpPr>
        <p:spPr>
          <a:xfrm>
            <a:off x="1371600" y="4629150"/>
            <a:ext cx="2743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机器语言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69644" name="文本框 69643"/>
          <p:cNvSpPr txBox="1"/>
          <p:nvPr/>
        </p:nvSpPr>
        <p:spPr>
          <a:xfrm>
            <a:off x="4724400" y="4629150"/>
            <a:ext cx="2743200" cy="557213"/>
          </a:xfrm>
          <a:prstGeom prst="rect">
            <a:avLst/>
          </a:prstGeom>
          <a:noFill/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实际机器 </a:t>
            </a:r>
            <a:r>
              <a:rPr lang="en-US" altLang="zh-CN" sz="2400">
                <a:latin typeface="宋体" panose="02010600030101010101" pitchFamily="2" charset="-122"/>
              </a:rPr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9645" name="文本框 69644"/>
          <p:cNvSpPr txBox="1"/>
          <p:nvPr/>
        </p:nvSpPr>
        <p:spPr>
          <a:xfrm>
            <a:off x="1371600" y="5638800"/>
            <a:ext cx="2743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微指令系统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69646" name="文本框 69645"/>
          <p:cNvSpPr txBox="1"/>
          <p:nvPr/>
        </p:nvSpPr>
        <p:spPr>
          <a:xfrm>
            <a:off x="4724400" y="5638800"/>
            <a:ext cx="2743200" cy="557213"/>
          </a:xfrm>
          <a:prstGeom prst="rect">
            <a:avLst/>
          </a:prstGeom>
          <a:noFill/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微程序机器 </a:t>
            </a:r>
            <a:r>
              <a:rPr lang="en-US" altLang="zh-CN" sz="2400">
                <a:latin typeface="宋体" panose="02010600030101010101" pitchFamily="2" charset="-122"/>
              </a:rPr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9647" name="任意多边形 69646"/>
          <p:cNvSpPr/>
          <p:nvPr/>
        </p:nvSpPr>
        <p:spPr>
          <a:xfrm>
            <a:off x="6096000" y="2181225"/>
            <a:ext cx="1588" cy="409575"/>
          </a:xfrm>
          <a:custGeom>
            <a:avLst/>
            <a:gdLst/>
            <a:ahLst/>
            <a:cxnLst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48" name="任意多边形 69647"/>
          <p:cNvSpPr/>
          <p:nvPr/>
        </p:nvSpPr>
        <p:spPr>
          <a:xfrm>
            <a:off x="6096000" y="5191125"/>
            <a:ext cx="1588" cy="447675"/>
          </a:xfrm>
          <a:custGeom>
            <a:avLst/>
            <a:gdLst/>
            <a:ahLst/>
            <a:cxnLst/>
            <a:pathLst>
              <a:path w="1" h="282">
                <a:moveTo>
                  <a:pt x="0" y="0"/>
                </a:moveTo>
                <a:lnTo>
                  <a:pt x="1" y="282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50" name="矩形 6964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1.1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37" grpId="0" animBg="1"/>
      <p:bldP spid="69638" grpId="0"/>
      <p:bldP spid="69639" grpId="0" animBg="1"/>
      <p:bldP spid="69643" grpId="0"/>
      <p:bldP spid="69644" grpId="0" animBg="1"/>
      <p:bldP spid="69645" grpId="0"/>
      <p:bldP spid="696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7" name="文本框 30746"/>
          <p:cNvSpPr txBox="1"/>
          <p:nvPr/>
        </p:nvSpPr>
        <p:spPr>
          <a:xfrm>
            <a:off x="4722813" y="773113"/>
            <a:ext cx="2328862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400" dirty="0">
                <a:latin typeface="宋体" panose="02010600030101010101" pitchFamily="2" charset="-122"/>
              </a:rPr>
              <a:t>用编译程序翻译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</a:rPr>
              <a:t>成汇编语言程序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0749" name="文本框 30748"/>
          <p:cNvSpPr txBox="1"/>
          <p:nvPr/>
        </p:nvSpPr>
        <p:spPr>
          <a:xfrm>
            <a:off x="4722813" y="2033588"/>
            <a:ext cx="2328862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400" dirty="0">
                <a:latin typeface="宋体" panose="02010600030101010101" pitchFamily="2" charset="-122"/>
              </a:rPr>
              <a:t>用汇编程序翻译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</a:rPr>
              <a:t>成机器语言程序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0750" name="文本框 30749"/>
          <p:cNvSpPr txBox="1"/>
          <p:nvPr/>
        </p:nvSpPr>
        <p:spPr>
          <a:xfrm>
            <a:off x="4722813" y="3481388"/>
            <a:ext cx="3554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400" dirty="0">
                <a:latin typeface="宋体" panose="02010600030101010101" pitchFamily="2" charset="-122"/>
              </a:rPr>
              <a:t>用机器语言解释操作系统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0751" name="文本框 30750"/>
          <p:cNvSpPr txBox="1"/>
          <p:nvPr/>
        </p:nvSpPr>
        <p:spPr>
          <a:xfrm>
            <a:off x="4722813" y="4714875"/>
            <a:ext cx="324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400" dirty="0">
                <a:latin typeface="宋体" panose="02010600030101010101" pitchFamily="2" charset="-122"/>
              </a:rPr>
              <a:t>用微指令解释机器指令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0752" name="文本框 30751"/>
          <p:cNvSpPr txBox="1"/>
          <p:nvPr/>
        </p:nvSpPr>
        <p:spPr>
          <a:xfrm>
            <a:off x="4722813" y="5934075"/>
            <a:ext cx="324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400" dirty="0">
                <a:latin typeface="宋体" panose="02010600030101010101" pitchFamily="2" charset="-122"/>
              </a:rPr>
              <a:t>由硬件直接执行微指令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pSp>
        <p:nvGrpSpPr>
          <p:cNvPr id="30761" name="组合 30760"/>
          <p:cNvGrpSpPr/>
          <p:nvPr/>
        </p:nvGrpSpPr>
        <p:grpSpPr>
          <a:xfrm>
            <a:off x="298450" y="2589213"/>
            <a:ext cx="8845550" cy="3354387"/>
            <a:chOff x="188" y="1631"/>
            <a:chExt cx="5572" cy="2113"/>
          </a:xfrm>
        </p:grpSpPr>
        <p:sp>
          <p:nvSpPr>
            <p:cNvPr id="30753" name="直接连接符 30752"/>
            <p:cNvSpPr/>
            <p:nvPr/>
          </p:nvSpPr>
          <p:spPr>
            <a:xfrm>
              <a:off x="192" y="2685"/>
              <a:ext cx="5568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0754" name="文本框 30753"/>
            <p:cNvSpPr txBox="1"/>
            <p:nvPr/>
          </p:nvSpPr>
          <p:spPr>
            <a:xfrm>
              <a:off x="192" y="1631"/>
              <a:ext cx="437" cy="9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40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软</a:t>
              </a:r>
              <a:endParaRPr lang="zh-CN" altLang="en-US" sz="4000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40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件</a:t>
              </a:r>
              <a:endParaRPr lang="zh-CN" altLang="en-US" sz="4000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755" name="文本框 30754"/>
            <p:cNvSpPr txBox="1"/>
            <p:nvPr/>
          </p:nvSpPr>
          <p:spPr>
            <a:xfrm>
              <a:off x="188" y="2841"/>
              <a:ext cx="437" cy="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40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硬</a:t>
              </a:r>
              <a:endParaRPr lang="zh-CN" altLang="en-US" sz="4000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40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件</a:t>
              </a:r>
              <a:endParaRPr lang="zh-CN" altLang="en-US" sz="4000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30763" name="矩形 3076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1.1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0787" name="组合 30786"/>
          <p:cNvGrpSpPr/>
          <p:nvPr/>
        </p:nvGrpSpPr>
        <p:grpSpPr>
          <a:xfrm>
            <a:off x="1219200" y="914400"/>
            <a:ext cx="2743200" cy="5426075"/>
            <a:chOff x="768" y="576"/>
            <a:chExt cx="1728" cy="3418"/>
          </a:xfrm>
        </p:grpSpPr>
        <p:sp>
          <p:nvSpPr>
            <p:cNvPr id="30774" name="文本框 30773"/>
            <p:cNvSpPr txBox="1"/>
            <p:nvPr/>
          </p:nvSpPr>
          <p:spPr>
            <a:xfrm>
              <a:off x="768" y="576"/>
              <a:ext cx="1728" cy="35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虚拟机器 </a:t>
              </a:r>
              <a:r>
                <a:rPr lang="en-US" altLang="zh-CN" sz="2400">
                  <a:latin typeface="宋体" panose="02010600030101010101" pitchFamily="2" charset="-122"/>
                </a:rPr>
                <a:t>M</a:t>
              </a: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75" name="文本框 30774"/>
            <p:cNvSpPr txBox="1"/>
            <p:nvPr/>
          </p:nvSpPr>
          <p:spPr>
            <a:xfrm>
              <a:off x="768" y="1342"/>
              <a:ext cx="1728" cy="35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虚拟机器 </a:t>
              </a:r>
              <a:r>
                <a:rPr lang="en-US" altLang="zh-CN" sz="2400">
                  <a:latin typeface="宋体" panose="02010600030101010101" pitchFamily="2" charset="-122"/>
                </a:rPr>
                <a:t>M</a:t>
              </a: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76" name="文本框 30775"/>
            <p:cNvSpPr txBox="1"/>
            <p:nvPr/>
          </p:nvSpPr>
          <p:spPr>
            <a:xfrm>
              <a:off x="768" y="2109"/>
              <a:ext cx="1728" cy="35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虚拟机器 </a:t>
              </a:r>
              <a:r>
                <a:rPr lang="en-US" altLang="zh-CN" sz="2400">
                  <a:latin typeface="宋体" panose="02010600030101010101" pitchFamily="2" charset="-122"/>
                </a:rPr>
                <a:t>M</a:t>
              </a: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77" name="文本框 30776"/>
            <p:cNvSpPr txBox="1"/>
            <p:nvPr/>
          </p:nvSpPr>
          <p:spPr>
            <a:xfrm>
              <a:off x="768" y="2876"/>
              <a:ext cx="1728" cy="35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实际机器 </a:t>
              </a:r>
              <a:r>
                <a:rPr lang="en-US" altLang="zh-CN" sz="2400">
                  <a:latin typeface="宋体" panose="02010600030101010101" pitchFamily="2" charset="-122"/>
                </a:rPr>
                <a:t>M</a:t>
              </a: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78" name="文本框 30777"/>
            <p:cNvSpPr txBox="1"/>
            <p:nvPr/>
          </p:nvSpPr>
          <p:spPr>
            <a:xfrm>
              <a:off x="768" y="3643"/>
              <a:ext cx="1728" cy="351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微程序机器 </a:t>
              </a:r>
              <a:r>
                <a:rPr lang="en-US" altLang="zh-CN" sz="2400">
                  <a:latin typeface="宋体" panose="02010600030101010101" pitchFamily="2" charset="-122"/>
                </a:rPr>
                <a:t>M</a:t>
              </a: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83" name="直接连接符 30782"/>
            <p:cNvSpPr/>
            <p:nvPr/>
          </p:nvSpPr>
          <p:spPr>
            <a:xfrm>
              <a:off x="1584" y="960"/>
              <a:ext cx="0" cy="384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4" name="直接连接符 30783"/>
            <p:cNvSpPr/>
            <p:nvPr/>
          </p:nvSpPr>
          <p:spPr>
            <a:xfrm>
              <a:off x="1584" y="1728"/>
              <a:ext cx="0" cy="384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5" name="直接连接符 30784"/>
            <p:cNvSpPr/>
            <p:nvPr/>
          </p:nvSpPr>
          <p:spPr>
            <a:xfrm>
              <a:off x="1584" y="2496"/>
              <a:ext cx="0" cy="384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6" name="直接连接符 30785"/>
            <p:cNvSpPr/>
            <p:nvPr/>
          </p:nvSpPr>
          <p:spPr>
            <a:xfrm>
              <a:off x="1584" y="3264"/>
              <a:ext cx="0" cy="384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0" name="文本框 11269"/>
          <p:cNvSpPr txBox="1"/>
          <p:nvPr/>
        </p:nvSpPr>
        <p:spPr>
          <a:xfrm>
            <a:off x="2133600" y="2208213"/>
            <a:ext cx="73152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程序员所见到的计算机系统的属性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概念性的结构与功能特性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11280" name="组合 11279"/>
          <p:cNvGrpSpPr/>
          <p:nvPr/>
        </p:nvGrpSpPr>
        <p:grpSpPr>
          <a:xfrm>
            <a:off x="101600" y="2147888"/>
            <a:ext cx="1822450" cy="3292475"/>
            <a:chOff x="64" y="1473"/>
            <a:chExt cx="1148" cy="2074"/>
          </a:xfrm>
        </p:grpSpPr>
        <p:sp>
          <p:nvSpPr>
            <p:cNvPr id="11268" name="文本框 11267"/>
            <p:cNvSpPr txBox="1"/>
            <p:nvPr/>
          </p:nvSpPr>
          <p:spPr>
            <a:xfrm>
              <a:off x="64" y="1473"/>
              <a:ext cx="1148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计算机</a:t>
              </a:r>
              <a:endPara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algn="ctr"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体系结构</a:t>
              </a:r>
              <a:endParaRPr lang="zh-CN" altLang="en-US" sz="3200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271" name="文本框 11270"/>
            <p:cNvSpPr txBox="1"/>
            <p:nvPr/>
          </p:nvSpPr>
          <p:spPr>
            <a:xfrm>
              <a:off x="185" y="2814"/>
              <a:ext cx="890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计算机</a:t>
              </a:r>
              <a:endParaRPr lang="zh-CN" altLang="en-US" sz="3200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  <a:p>
              <a:pPr algn="ctr"/>
              <a:r>
                <a:rPr lang="zh-CN" altLang="en-US" sz="32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组成</a:t>
              </a:r>
              <a:endParaRPr lang="zh-CN" altLang="en-US" sz="3200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1273" name="文本框 11272"/>
          <p:cNvSpPr txBox="1"/>
          <p:nvPr/>
        </p:nvSpPr>
        <p:spPr>
          <a:xfrm>
            <a:off x="2133600" y="4303713"/>
            <a:ext cx="5565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实现计算机体系结构所体现的属性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1275" name="圆角矩形标注 11274"/>
          <p:cNvSpPr/>
          <p:nvPr/>
        </p:nvSpPr>
        <p:spPr>
          <a:xfrm>
            <a:off x="1978025" y="1436688"/>
            <a:ext cx="2522538" cy="544512"/>
          </a:xfrm>
          <a:prstGeom prst="wedgeRoundRectCallout">
            <a:avLst>
              <a:gd name="adj1" fmla="val -55347"/>
              <a:gd name="adj2" fmla="val 129301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54000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有无乘法指令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1276" name="圆角矩形标注 11275"/>
          <p:cNvSpPr/>
          <p:nvPr/>
        </p:nvSpPr>
        <p:spPr>
          <a:xfrm>
            <a:off x="1978025" y="5884863"/>
            <a:ext cx="3241675" cy="544512"/>
          </a:xfrm>
          <a:prstGeom prst="wedgeRoundRectCallout">
            <a:avLst>
              <a:gd name="adj1" fmla="val -57199"/>
              <a:gd name="adj2" fmla="val -15350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54000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如何实现乘法指令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1278" name="文本框 11277"/>
          <p:cNvSpPr txBox="1"/>
          <p:nvPr/>
        </p:nvSpPr>
        <p:spPr>
          <a:xfrm>
            <a:off x="2133600" y="340360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（指令系统、数据类型、寻址技术、</a:t>
            </a:r>
            <a:r>
              <a:rPr lang="en-US" altLang="zh-CN" sz="2400">
                <a:latin typeface="宋体" panose="02010600030101010101" pitchFamily="2" charset="-122"/>
              </a:rPr>
              <a:t>I/O</a:t>
            </a:r>
            <a:r>
              <a:rPr lang="zh-CN" altLang="en-US" sz="2400" dirty="0">
                <a:latin typeface="宋体" panose="02010600030101010101" pitchFamily="2" charset="-122"/>
              </a:rPr>
              <a:t>机理）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1279" name="文本框 11278"/>
          <p:cNvSpPr txBox="1"/>
          <p:nvPr/>
        </p:nvSpPr>
        <p:spPr>
          <a:xfrm>
            <a:off x="2133600" y="4989513"/>
            <a:ext cx="670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（具体指令的实现）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1283" name="矩形 1128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1.1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284" name="矩形 11283"/>
          <p:cNvSpPr/>
          <p:nvPr/>
        </p:nvSpPr>
        <p:spPr>
          <a:xfrm>
            <a:off x="457200" y="381000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4000" dirty="0">
                <a:latin typeface="Times New Roman" panose="02020603050405020304" pitchFamily="18" charset="0"/>
              </a:rPr>
              <a:t>三、</a:t>
            </a:r>
            <a:r>
              <a:rPr lang="zh-CN" altLang="en-US" sz="3600" dirty="0">
                <a:latin typeface="Times New Roman" panose="02020603050405020304" pitchFamily="18" charset="0"/>
              </a:rPr>
              <a:t>计算机体系结构和计算机组成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3" grpId="0"/>
      <p:bldP spid="11275" grpId="0" animBg="1"/>
      <p:bldP spid="11276" grpId="0" animBg="1"/>
      <p:bldP spid="11278" grpId="0"/>
      <p:bldP spid="112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标题 101377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 lIns="92075" tIns="46038" rIns="92075" bIns="46038" anchor="ctr"/>
          <a:p>
            <a:r>
              <a:rPr lang="zh-CN" altLang="en-US" b="1" dirty="0"/>
              <a:t>1.2 计算机的基本组成</a:t>
            </a:r>
            <a:endParaRPr lang="zh-CN" altLang="en-US" b="1" dirty="0"/>
          </a:p>
        </p:txBody>
      </p:sp>
      <p:sp>
        <p:nvSpPr>
          <p:cNvPr id="101379" name="文本框 101378"/>
          <p:cNvSpPr txBox="1"/>
          <p:nvPr/>
        </p:nvSpPr>
        <p:spPr>
          <a:xfrm>
            <a:off x="1433513" y="2093913"/>
            <a:ext cx="56530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宋体" panose="02010600030101010101" pitchFamily="2" charset="-122"/>
              </a:rPr>
              <a:t> 计算机由五大部件组成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1380" name="文本框 101379"/>
          <p:cNvSpPr txBox="1"/>
          <p:nvPr/>
        </p:nvSpPr>
        <p:spPr>
          <a:xfrm>
            <a:off x="1433513" y="3952875"/>
            <a:ext cx="65674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3.</a:t>
            </a:r>
            <a:r>
              <a:rPr lang="zh-CN" altLang="en-US" sz="2800" dirty="0">
                <a:latin typeface="宋体" panose="02010600030101010101" pitchFamily="2" charset="-122"/>
              </a:rPr>
              <a:t> 指令和数据用二进制表示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1381" name="文本框 101380"/>
          <p:cNvSpPr txBox="1"/>
          <p:nvPr/>
        </p:nvSpPr>
        <p:spPr>
          <a:xfrm>
            <a:off x="1433513" y="4576763"/>
            <a:ext cx="64150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4.</a:t>
            </a:r>
            <a:r>
              <a:rPr lang="zh-CN" altLang="en-US" sz="2800" dirty="0">
                <a:latin typeface="宋体" panose="02010600030101010101" pitchFamily="2" charset="-122"/>
              </a:rPr>
              <a:t> 指令由操作码和地址码组成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1382" name="文本框 101381"/>
          <p:cNvSpPr txBox="1"/>
          <p:nvPr/>
        </p:nvSpPr>
        <p:spPr>
          <a:xfrm>
            <a:off x="1433513" y="5827713"/>
            <a:ext cx="3130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Times New Roman" panose="02020603050405020304" pitchFamily="18" charset="0"/>
              </a:rPr>
              <a:t>6.</a:t>
            </a:r>
            <a:r>
              <a:rPr lang="zh-CN" altLang="en-US" sz="2800" dirty="0">
                <a:latin typeface="宋体" panose="02010600030101010101" pitchFamily="2" charset="-122"/>
              </a:rPr>
              <a:t> 以运算器为中心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101383" name="组合 101382"/>
          <p:cNvGrpSpPr/>
          <p:nvPr/>
        </p:nvGrpSpPr>
        <p:grpSpPr>
          <a:xfrm>
            <a:off x="1420813" y="2717800"/>
            <a:ext cx="6808787" cy="1106488"/>
            <a:chOff x="895" y="1712"/>
            <a:chExt cx="4289" cy="697"/>
          </a:xfrm>
        </p:grpSpPr>
        <p:sp>
          <p:nvSpPr>
            <p:cNvPr id="101384" name="文本框 101383"/>
            <p:cNvSpPr txBox="1"/>
            <p:nvPr/>
          </p:nvSpPr>
          <p:spPr>
            <a:xfrm>
              <a:off x="895" y="1712"/>
              <a:ext cx="42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</a:rPr>
                <a:t>2.</a:t>
              </a:r>
              <a:r>
                <a:rPr lang="zh-CN" altLang="en-US" sz="2800" dirty="0">
                  <a:latin typeface="宋体" panose="02010600030101010101" pitchFamily="2" charset="-122"/>
                </a:rPr>
                <a:t> 指令和数据以同等地位存于存储器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01385" name="文本框 101384"/>
            <p:cNvSpPr txBox="1"/>
            <p:nvPr/>
          </p:nvSpPr>
          <p:spPr>
            <a:xfrm>
              <a:off x="981" y="2082"/>
              <a:ext cx="319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宋体" panose="02010600030101010101" pitchFamily="2" charset="-122"/>
                </a:rPr>
                <a:t>可按地址寻访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1386" name="文本框 101385"/>
          <p:cNvSpPr txBox="1"/>
          <p:nvPr/>
        </p:nvSpPr>
        <p:spPr>
          <a:xfrm>
            <a:off x="1433513" y="5202238"/>
            <a:ext cx="35956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5.</a:t>
            </a:r>
            <a:r>
              <a:rPr lang="zh-CN" altLang="en-US" sz="2800" dirty="0">
                <a:latin typeface="宋体" panose="02010600030101010101" pitchFamily="2" charset="-122"/>
              </a:rPr>
              <a:t> 存储程序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1387" name="文本框 101386"/>
          <p:cNvSpPr txBox="1"/>
          <p:nvPr/>
        </p:nvSpPr>
        <p:spPr>
          <a:xfrm>
            <a:off x="982663" y="1289050"/>
            <a:ext cx="59658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600" b="0" dirty="0">
                <a:latin typeface="Times New Roman" panose="02020603050405020304" pitchFamily="18" charset="0"/>
              </a:rPr>
              <a:t>一、</a:t>
            </a:r>
            <a:r>
              <a:rPr lang="zh-CN" altLang="en-US" sz="3600" dirty="0">
                <a:latin typeface="宋体" panose="02010600030101010101" pitchFamily="2" charset="-122"/>
              </a:rPr>
              <a:t>冯</a:t>
            </a:r>
            <a:r>
              <a:rPr lang="zh-CN" altLang="en-US" sz="3600" dirty="0">
                <a:latin typeface="Times New Roman" panose="02020603050405020304" pitchFamily="18" charset="0"/>
              </a:rPr>
              <a:t>·</a:t>
            </a:r>
            <a:r>
              <a:rPr lang="zh-CN" altLang="en-US" sz="3600" dirty="0">
                <a:latin typeface="宋体" panose="02010600030101010101" pitchFamily="2" charset="-122"/>
              </a:rPr>
              <a:t>诺依曼计算机的特点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101388" name="文本框 101387"/>
          <p:cNvSpPr txBox="1"/>
          <p:nvPr/>
        </p:nvSpPr>
        <p:spPr>
          <a:xfrm>
            <a:off x="1431925" y="5203825"/>
            <a:ext cx="2066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5.</a:t>
            </a:r>
            <a:r>
              <a:rPr lang="zh-CN" altLang="en-US" sz="2800" dirty="0">
                <a:solidFill>
                  <a:schemeClr val="folHlink"/>
                </a:solidFill>
                <a:latin typeface="宋体" panose="02010600030101010101" pitchFamily="2" charset="-122"/>
              </a:rPr>
              <a:t> 存储程序</a:t>
            </a:r>
            <a:endParaRPr lang="zh-CN" altLang="en-US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  <p:bldP spid="101380" grpId="0"/>
      <p:bldP spid="101381" grpId="0"/>
      <p:bldP spid="101382" grpId="0"/>
      <p:bldP spid="101386" grpId="0"/>
      <p:bldP spid="101387" grpId="0"/>
      <p:bldP spid="1013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19" name="圆角矩形标注 12418"/>
          <p:cNvSpPr/>
          <p:nvPr/>
        </p:nvSpPr>
        <p:spPr>
          <a:xfrm>
            <a:off x="6238875" y="1370013"/>
            <a:ext cx="1755775" cy="1136650"/>
          </a:xfrm>
          <a:prstGeom prst="wedgeRoundRectCallout">
            <a:avLst>
              <a:gd name="adj1" fmla="val -126310"/>
              <a:gd name="adj2" fmla="val 125139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算术运算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逻辑运算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2420" name="圆角矩形标注 12419"/>
          <p:cNvSpPr/>
          <p:nvPr/>
        </p:nvSpPr>
        <p:spPr>
          <a:xfrm>
            <a:off x="901700" y="1293813"/>
            <a:ext cx="1755775" cy="1136650"/>
          </a:xfrm>
          <a:prstGeom prst="wedgeRoundRectCallout">
            <a:avLst>
              <a:gd name="adj1" fmla="val 116005"/>
              <a:gd name="adj2" fmla="val 15921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存放数据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和程序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2421" name="圆角矩形标注 12420"/>
          <p:cNvSpPr/>
          <p:nvPr/>
        </p:nvSpPr>
        <p:spPr>
          <a:xfrm>
            <a:off x="100013" y="1776413"/>
            <a:ext cx="2913062" cy="1136650"/>
          </a:xfrm>
          <a:prstGeom prst="wedgeRoundRectCallout">
            <a:avLst>
              <a:gd name="adj1" fmla="val -5625"/>
              <a:gd name="adj2" fmla="val 88778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将信息转换成机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器能识别的形式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2422" name="圆角矩形标注 12421"/>
          <p:cNvSpPr/>
          <p:nvPr/>
        </p:nvSpPr>
        <p:spPr>
          <a:xfrm>
            <a:off x="6232525" y="1370013"/>
            <a:ext cx="2913063" cy="1136650"/>
          </a:xfrm>
          <a:prstGeom prst="wedgeRoundRectCallout">
            <a:avLst>
              <a:gd name="adj1" fmla="val -44370"/>
              <a:gd name="adj2" fmla="val 121875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将结果转换成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人们熟悉的形式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2423" name="圆角矩形标注 12422"/>
          <p:cNvSpPr/>
          <p:nvPr/>
        </p:nvSpPr>
        <p:spPr>
          <a:xfrm>
            <a:off x="7000875" y="5484813"/>
            <a:ext cx="1755775" cy="1136650"/>
          </a:xfrm>
          <a:prstGeom prst="wedgeRoundRectCallout">
            <a:avLst>
              <a:gd name="adj1" fmla="val -158500"/>
              <a:gd name="adj2" fmla="val -50421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指挥程序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</a:rPr>
              <a:t>运行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2441" name="矩形 1244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442" name="文本框 12441"/>
          <p:cNvSpPr txBox="1"/>
          <p:nvPr/>
        </p:nvSpPr>
        <p:spPr>
          <a:xfrm>
            <a:off x="996950" y="349250"/>
            <a:ext cx="53276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宋体" panose="02010600030101010101" pitchFamily="2" charset="-122"/>
              </a:rPr>
              <a:t>冯</a:t>
            </a:r>
            <a:r>
              <a:rPr lang="zh-CN" altLang="en-US" sz="3600" dirty="0">
                <a:latin typeface="Times New Roman" panose="02020603050405020304" pitchFamily="18" charset="0"/>
              </a:rPr>
              <a:t>·</a:t>
            </a:r>
            <a:r>
              <a:rPr lang="zh-CN" altLang="en-US" sz="3600" dirty="0">
                <a:latin typeface="宋体" panose="02010600030101010101" pitchFamily="2" charset="-122"/>
              </a:rPr>
              <a:t>诺依曼计算机硬件框图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grpSp>
        <p:nvGrpSpPr>
          <p:cNvPr id="12457" name="组合 12456"/>
          <p:cNvGrpSpPr/>
          <p:nvPr/>
        </p:nvGrpSpPr>
        <p:grpSpPr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12294" name="矩形 12293"/>
            <p:cNvSpPr/>
            <p:nvPr/>
          </p:nvSpPr>
          <p:spPr>
            <a:xfrm>
              <a:off x="2438" y="1253"/>
              <a:ext cx="794" cy="426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5" name="矩形 12294"/>
            <p:cNvSpPr/>
            <p:nvPr/>
          </p:nvSpPr>
          <p:spPr>
            <a:xfrm>
              <a:off x="2494" y="1314"/>
              <a:ext cx="67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存储器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2296" name="矩形 12295"/>
            <p:cNvSpPr/>
            <p:nvPr/>
          </p:nvSpPr>
          <p:spPr>
            <a:xfrm>
              <a:off x="828" y="2115"/>
              <a:ext cx="953" cy="424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矩形 12296"/>
            <p:cNvSpPr/>
            <p:nvPr/>
          </p:nvSpPr>
          <p:spPr>
            <a:xfrm>
              <a:off x="860" y="2179"/>
              <a:ext cx="9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输入设备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2350" name="矩形 12349"/>
            <p:cNvSpPr/>
            <p:nvPr/>
          </p:nvSpPr>
          <p:spPr>
            <a:xfrm>
              <a:off x="2425" y="2115"/>
              <a:ext cx="795" cy="424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矩形 12350"/>
            <p:cNvSpPr/>
            <p:nvPr/>
          </p:nvSpPr>
          <p:spPr>
            <a:xfrm>
              <a:off x="2494" y="2179"/>
              <a:ext cx="67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运算器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2352" name="矩形 12351"/>
            <p:cNvSpPr/>
            <p:nvPr/>
          </p:nvSpPr>
          <p:spPr>
            <a:xfrm>
              <a:off x="2413" y="3038"/>
              <a:ext cx="794" cy="426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矩形 12352"/>
            <p:cNvSpPr/>
            <p:nvPr/>
          </p:nvSpPr>
          <p:spPr>
            <a:xfrm>
              <a:off x="2459" y="3094"/>
              <a:ext cx="67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控制器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2361" name="矩形 12360"/>
            <p:cNvSpPr/>
            <p:nvPr/>
          </p:nvSpPr>
          <p:spPr>
            <a:xfrm>
              <a:off x="3879" y="2115"/>
              <a:ext cx="953" cy="424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矩形 12361"/>
            <p:cNvSpPr/>
            <p:nvPr/>
          </p:nvSpPr>
          <p:spPr>
            <a:xfrm>
              <a:off x="3900" y="2179"/>
              <a:ext cx="9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/>
              <a:r>
                <a:rPr lang="zh-CN" altLang="en-US" sz="2800" dirty="0">
                  <a:latin typeface="宋体" panose="02010600030101010101" pitchFamily="2" charset="-122"/>
                </a:rPr>
                <a:t>输出设备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2443" name="任意多边形 12442"/>
            <p:cNvSpPr/>
            <p:nvPr/>
          </p:nvSpPr>
          <p:spPr>
            <a:xfrm>
              <a:off x="1296" y="2543"/>
              <a:ext cx="1104" cy="721"/>
            </a:xfrm>
            <a:custGeom>
              <a:avLst/>
              <a:gdLst/>
              <a:ahLst/>
              <a:cxnLst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44" name="任意多边形 12443"/>
            <p:cNvSpPr/>
            <p:nvPr/>
          </p:nvSpPr>
          <p:spPr>
            <a:xfrm>
              <a:off x="2194" y="1439"/>
              <a:ext cx="478" cy="1597"/>
            </a:xfrm>
            <a:custGeom>
              <a:avLst/>
              <a:gdLst/>
              <a:ahLst/>
              <a:cxnLst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45" name="任意多边形 12444"/>
            <p:cNvSpPr/>
            <p:nvPr/>
          </p:nvSpPr>
          <p:spPr>
            <a:xfrm>
              <a:off x="2928" y="2544"/>
              <a:ext cx="1" cy="494"/>
            </a:xfrm>
            <a:custGeom>
              <a:avLst/>
              <a:gdLst/>
              <a:ahLst/>
              <a:cxnLst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46" name="任意多边形 12445"/>
            <p:cNvSpPr/>
            <p:nvPr/>
          </p:nvSpPr>
          <p:spPr>
            <a:xfrm>
              <a:off x="3210" y="2544"/>
              <a:ext cx="1110" cy="816"/>
            </a:xfrm>
            <a:custGeom>
              <a:avLst/>
              <a:gdLst/>
              <a:ahLst/>
              <a:cxnLst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47" name="任意多边形 12446"/>
            <p:cNvSpPr/>
            <p:nvPr/>
          </p:nvSpPr>
          <p:spPr>
            <a:xfrm>
              <a:off x="2682" y="1677"/>
              <a:ext cx="1" cy="435"/>
            </a:xfrm>
            <a:custGeom>
              <a:avLst/>
              <a:gdLst/>
              <a:ahLst/>
              <a:cxnLst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48" name="任意多边形 12447"/>
            <p:cNvSpPr/>
            <p:nvPr/>
          </p:nvSpPr>
          <p:spPr>
            <a:xfrm>
              <a:off x="2923" y="1680"/>
              <a:ext cx="1" cy="429"/>
            </a:xfrm>
            <a:custGeom>
              <a:avLst/>
              <a:gdLst/>
              <a:ahLst/>
              <a:cxnLst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49" name="任意多边形 12448"/>
            <p:cNvSpPr/>
            <p:nvPr/>
          </p:nvSpPr>
          <p:spPr>
            <a:xfrm>
              <a:off x="2921" y="1872"/>
              <a:ext cx="583" cy="1299"/>
            </a:xfrm>
            <a:custGeom>
              <a:avLst/>
              <a:gdLst/>
              <a:ahLst/>
              <a:cxnLst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oval" w="sm" len="sm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50" name="任意多边形 12449"/>
            <p:cNvSpPr/>
            <p:nvPr/>
          </p:nvSpPr>
          <p:spPr>
            <a:xfrm>
              <a:off x="288" y="2303"/>
              <a:ext cx="536" cy="1"/>
            </a:xfrm>
            <a:custGeom>
              <a:avLst/>
              <a:gdLst/>
              <a:ahLst/>
              <a:cxnLst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51" name="任意多边形 12450"/>
            <p:cNvSpPr/>
            <p:nvPr/>
          </p:nvSpPr>
          <p:spPr>
            <a:xfrm>
              <a:off x="1776" y="2304"/>
              <a:ext cx="650" cy="1"/>
            </a:xfrm>
            <a:custGeom>
              <a:avLst/>
              <a:gdLst/>
              <a:ahLst/>
              <a:cxnLst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52" name="任意多边形 12451"/>
            <p:cNvSpPr/>
            <p:nvPr/>
          </p:nvSpPr>
          <p:spPr>
            <a:xfrm>
              <a:off x="3216" y="2304"/>
              <a:ext cx="660" cy="1"/>
            </a:xfrm>
            <a:custGeom>
              <a:avLst/>
              <a:gdLst/>
              <a:ahLst/>
              <a:cxnLst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53" name="任意多边形 12452"/>
            <p:cNvSpPr/>
            <p:nvPr/>
          </p:nvSpPr>
          <p:spPr>
            <a:xfrm>
              <a:off x="4837" y="2304"/>
              <a:ext cx="368" cy="1"/>
            </a:xfrm>
            <a:custGeom>
              <a:avLst/>
              <a:gdLst/>
              <a:ahLst/>
              <a:cxnLst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nimBg="1"/>
      <p:bldP spid="12420" grpId="0" animBg="1"/>
      <p:bldP spid="12421" grpId="0" animBg="1"/>
      <p:bldP spid="12422" grpId="0" animBg="1"/>
      <p:bldP spid="12423" grpId="0" animBg="1"/>
    </p:bld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3307</Words>
  <Application>WPS 演示</Application>
  <PresentationFormat>在屏幕上显示</PresentationFormat>
  <Paragraphs>1138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海阔天高</cp:lastModifiedBy>
  <cp:revision>989</cp:revision>
  <dcterms:created xsi:type="dcterms:W3CDTF">2020-02-16T15:39:26Z</dcterms:created>
  <dcterms:modified xsi:type="dcterms:W3CDTF">2020-02-16T15:41:22Z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