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8" r:id="rId3"/>
    <p:sldId id="279" r:id="rId5"/>
    <p:sldId id="354" r:id="rId6"/>
    <p:sldId id="281" r:id="rId7"/>
    <p:sldId id="282" r:id="rId8"/>
    <p:sldId id="355" r:id="rId9"/>
    <p:sldId id="284" r:id="rId10"/>
    <p:sldId id="285" r:id="rId11"/>
    <p:sldId id="356" r:id="rId12"/>
    <p:sldId id="357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58" r:id="rId21"/>
    <p:sldId id="359" r:id="rId22"/>
    <p:sldId id="328" r:id="rId23"/>
    <p:sldId id="329" r:id="rId24"/>
    <p:sldId id="360" r:id="rId25"/>
    <p:sldId id="331" r:id="rId26"/>
    <p:sldId id="332" r:id="rId27"/>
    <p:sldId id="361" r:id="rId28"/>
    <p:sldId id="362" r:id="rId29"/>
    <p:sldId id="335" r:id="rId30"/>
    <p:sldId id="336" r:id="rId31"/>
    <p:sldId id="363" r:id="rId32"/>
    <p:sldId id="338" r:id="rId33"/>
    <p:sldId id="339" r:id="rId34"/>
    <p:sldId id="364" r:id="rId35"/>
    <p:sldId id="365" r:id="rId36"/>
    <p:sldId id="345" r:id="rId37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3"/>
    <p:restoredTop sz="90929"/>
  </p:normalViewPr>
  <p:slideViewPr>
    <p:cSldViewPr showGuides="1">
      <p:cViewPr>
        <p:scale>
          <a:sx n="75" d="100"/>
          <a:sy n="75" d="100"/>
        </p:scale>
        <p:origin x="-360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59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674" name="页眉占位符 286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b="0" dirty="0"/>
          </a:p>
        </p:txBody>
      </p:sp>
      <p:sp>
        <p:nvSpPr>
          <p:cNvPr id="28675" name="日期占位符 28674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b="0" dirty="0"/>
          </a:p>
        </p:txBody>
      </p:sp>
      <p:sp>
        <p:nvSpPr>
          <p:cNvPr id="28676" name="幻灯片图像占位符 28675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8677" name="文本占位符 28676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8678" name="页脚占位符 28677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b="0" dirty="0"/>
          </a:p>
        </p:txBody>
      </p:sp>
      <p:sp>
        <p:nvSpPr>
          <p:cNvPr id="28679" name="灯片编号占位符 28678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29698" name="幻灯片图像占位符 29697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699" name="文本占位符 29698"/>
          <p:cNvSpPr/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143362" name="幻灯片图像占位符 143361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363" name="文本占位符 143362"/>
          <p:cNvSpPr/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42" name="组合 10241"/>
          <p:cNvGrpSpPr/>
          <p:nvPr/>
        </p:nvGrpSpPr>
        <p:grpSpPr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10243" name="任意多边形 10242"/>
            <p:cNvSpPr/>
            <p:nvPr/>
          </p:nvSpPr>
          <p:spPr>
            <a:xfrm>
              <a:off x="2061" y="1707"/>
              <a:ext cx="3699" cy="2613"/>
            </a:xfrm>
            <a:custGeom>
              <a:avLst/>
              <a:gdLst/>
              <a:ahLst/>
              <a:cxnLst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44" name="任意多边形 10243"/>
            <p:cNvSpPr/>
            <p:nvPr/>
          </p:nvSpPr>
          <p:spPr>
            <a:xfrm>
              <a:off x="-652" y="978"/>
              <a:ext cx="4237" cy="3342"/>
            </a:xfrm>
            <a:custGeom>
              <a:avLst/>
              <a:gdLst>
                <a:gd name="txL" fmla="*/ 0 w 21600"/>
                <a:gd name="txT" fmla="*/ 0 h 21231"/>
                <a:gd name="txR" fmla="*/ 21600 w 21600"/>
                <a:gd name="txB" fmla="*/ 21231 h 21231"/>
              </a:gdLst>
              <a:ahLst/>
              <a:cxnLst>
                <a:cxn ang="270">
                  <a:pos x="3977" y="0"/>
                </a:cxn>
                <a:cxn ang="0">
                  <a:pos x="21600" y="21231"/>
                </a:cxn>
                <a:cxn ang="180">
                  <a:pos x="0" y="21231"/>
                </a:cxn>
              </a:cxnLst>
              <a:rect l="txL" t="txT" r="txR" b="txB"/>
              <a:pathLst>
                <a:path w="21600" h="21231" fill="none">
                  <a:moveTo>
                    <a:pt x="3977" y="0"/>
                  </a:moveTo>
                  <a:arcTo wR="21600" hR="21600" stAng="-4763417" swAng="4763417"/>
                </a:path>
                <a:path w="21600" h="21231" stroke="0">
                  <a:moveTo>
                    <a:pt x="3977" y="0"/>
                  </a:moveTo>
                  <a:arcTo wR="21600" hR="21600" stAng="-4763417" swAng="4763417"/>
                  <a:lnTo>
                    <a:pt x="0" y="21231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0245" name="标题 10244"/>
          <p:cNvSpPr>
            <a:spLocks noGrp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46" name="副标题 10245"/>
          <p:cNvSpPr>
            <a:spLocks noGrp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ctr"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tx1"/>
              </a:buClr>
              <a:buSzPct val="90000"/>
              <a:buFontTx/>
              <a:buNone/>
              <a:defRPr/>
            </a:lvl2pPr>
            <a:lvl3pPr marL="914400" lvl="2" indent="0" algn="ctr">
              <a:buClr>
                <a:schemeClr val="accent1"/>
              </a:buClr>
              <a:buSzPct val="6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tx1"/>
              </a:buClr>
              <a:buSzTx/>
              <a:buFontTx/>
              <a:buNone/>
              <a:defRPr/>
            </a:lvl4pPr>
            <a:lvl5pPr marL="1828800" lvl="4" indent="0" algn="ctr">
              <a:buClr>
                <a:schemeClr val="accent1"/>
              </a:buClr>
              <a:buSzTx/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0247" name="日期占位符 1024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>
              <a:defRPr sz="1400" b="0"/>
            </a:lvl1pPr>
          </a:lstStyle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248" name="页脚占位符 1024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ctr">
              <a:defRPr sz="1400" b="0"/>
            </a:lvl1pPr>
          </a:lstStyle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249" name="灯片编号占位符 1024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r">
              <a:defRPr sz="1400" b="0"/>
            </a:lvl1pPr>
          </a:lstStyle>
          <a:p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9218" name="组合 9217"/>
          <p:cNvGrpSpPr/>
          <p:nvPr/>
        </p:nvGrpSpPr>
        <p:grpSpPr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9219" name="任意多边形 9218"/>
            <p:cNvSpPr/>
            <p:nvPr/>
          </p:nvSpPr>
          <p:spPr>
            <a:xfrm>
              <a:off x="3394" y="999"/>
              <a:ext cx="2359" cy="3314"/>
            </a:xfrm>
            <a:custGeom>
              <a:avLst/>
              <a:gdLst/>
              <a:ahLst/>
              <a:cxnLst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0" name="任意多边形 9219"/>
            <p:cNvSpPr/>
            <p:nvPr/>
          </p:nvSpPr>
          <p:spPr>
            <a:xfrm>
              <a:off x="0" y="1"/>
              <a:ext cx="5298" cy="4312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rect l="txL" t="txT" r="txR" b="txB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0" y="0"/>
                  </a:moveTo>
                  <a:arcTo wR="21600" hR="21600" stAng="-5400000" swAng="5400000"/>
                  <a:lnTo>
                    <a:pt x="0" y="21600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221" name="标题 9220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222" name="日期占位符 9221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>
              <a:defRPr sz="1400" b="0"/>
            </a:lvl1pPr>
          </a:lstStyle>
          <a:p>
            <a:pPr lvl="0"/>
            <a:fld id="{BB962C8B-B14F-4D97-AF65-F5344CB8AC3E}" type="datetime1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223" name="页脚占位符 9222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ctr">
              <a:defRPr sz="1400" b="0"/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224" name="灯片编号占位符 9223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r">
              <a:defRPr sz="1400" b="0"/>
            </a:lvl1pPr>
          </a:lstStyle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225" name="文本占位符 9224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Tx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27649"/>
          <p:cNvSpPr>
            <a:spLocks noGrp="1"/>
          </p:cNvSpPr>
          <p:nvPr>
            <p:ph type="title"/>
          </p:nvPr>
        </p:nvSpPr>
        <p:spPr>
          <a:ln/>
        </p:spPr>
        <p:txBody>
          <a:bodyPr lIns="92075" tIns="46038" rIns="92075" bIns="46038" anchor="ctr"/>
          <a:p>
            <a:r>
              <a:rPr lang="zh-CN" altLang="en-US" b="1" dirty="0"/>
              <a:t>第三章  系统总线</a:t>
            </a:r>
            <a:endParaRPr lang="zh-CN" altLang="en-US" b="1" dirty="0"/>
          </a:p>
        </p:txBody>
      </p:sp>
      <p:sp>
        <p:nvSpPr>
          <p:cNvPr id="27652" name="文本框 27651"/>
          <p:cNvSpPr txBox="1"/>
          <p:nvPr/>
        </p:nvSpPr>
        <p:spPr>
          <a:xfrm>
            <a:off x="2620963" y="1981200"/>
            <a:ext cx="3649662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</a:rPr>
              <a:t>3.1 总线的基本概念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7653" name="文本框 27652"/>
          <p:cNvSpPr txBox="1"/>
          <p:nvPr/>
        </p:nvSpPr>
        <p:spPr>
          <a:xfrm>
            <a:off x="2620963" y="2819400"/>
            <a:ext cx="283368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</a:rPr>
              <a:t>3.2 总线的分类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7654" name="文本框 27653"/>
          <p:cNvSpPr txBox="1"/>
          <p:nvPr/>
        </p:nvSpPr>
        <p:spPr>
          <a:xfrm>
            <a:off x="2620963" y="3657600"/>
            <a:ext cx="44656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</a:rPr>
              <a:t>3.3 总线特性及性能指标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7655" name="文本框 27654"/>
          <p:cNvSpPr txBox="1"/>
          <p:nvPr/>
        </p:nvSpPr>
        <p:spPr>
          <a:xfrm>
            <a:off x="2620963" y="4495800"/>
            <a:ext cx="24257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</a:rPr>
              <a:t>3.4 总线结构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7656" name="文本框 27655"/>
          <p:cNvSpPr txBox="1"/>
          <p:nvPr/>
        </p:nvSpPr>
        <p:spPr>
          <a:xfrm>
            <a:off x="2620963" y="5334000"/>
            <a:ext cx="24257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</a:rPr>
              <a:t>3.5 总线控制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8" name="文本框 142337"/>
          <p:cNvSpPr txBox="1"/>
          <p:nvPr/>
        </p:nvSpPr>
        <p:spPr>
          <a:xfrm>
            <a:off x="593725" y="457200"/>
            <a:ext cx="4313238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</a:rPr>
              <a:t>三、总线的性能指标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grpSp>
        <p:nvGrpSpPr>
          <p:cNvPr id="142339" name="组合 142338"/>
          <p:cNvGrpSpPr/>
          <p:nvPr/>
        </p:nvGrpSpPr>
        <p:grpSpPr>
          <a:xfrm>
            <a:off x="379413" y="1371600"/>
            <a:ext cx="3141662" cy="5018088"/>
            <a:chOff x="240" y="864"/>
            <a:chExt cx="1979" cy="3161"/>
          </a:xfrm>
        </p:grpSpPr>
        <p:sp>
          <p:nvSpPr>
            <p:cNvPr id="142340" name="文本框 142339"/>
            <p:cNvSpPr txBox="1"/>
            <p:nvPr/>
          </p:nvSpPr>
          <p:spPr>
            <a:xfrm>
              <a:off x="240" y="864"/>
              <a:ext cx="144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</a:rPr>
                <a:t>1. 总线宽度</a:t>
              </a:r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142341" name="文本框 142340"/>
            <p:cNvSpPr txBox="1"/>
            <p:nvPr/>
          </p:nvSpPr>
          <p:spPr>
            <a:xfrm>
              <a:off x="240" y="1371"/>
              <a:ext cx="165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</a:rPr>
                <a:t>2. 标准传输率</a:t>
              </a:r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142342" name="文本框 142341"/>
            <p:cNvSpPr txBox="1"/>
            <p:nvPr/>
          </p:nvSpPr>
          <p:spPr>
            <a:xfrm>
              <a:off x="240" y="1811"/>
              <a:ext cx="197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</a:rPr>
                <a:t>3. 时钟同步/异步</a:t>
              </a:r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142343" name="文本框 142342"/>
            <p:cNvSpPr txBox="1"/>
            <p:nvPr/>
          </p:nvSpPr>
          <p:spPr>
            <a:xfrm>
              <a:off x="240" y="2287"/>
              <a:ext cx="139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dist"/>
              <a:r>
                <a:rPr lang="zh-CN" altLang="en-US" sz="3200" dirty="0">
                  <a:latin typeface="Times New Roman" panose="02020603050405020304" pitchFamily="18" charset="0"/>
                </a:rPr>
                <a:t>4. 总线复用</a:t>
              </a:r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142344" name="文本框 142343"/>
            <p:cNvSpPr txBox="1"/>
            <p:nvPr/>
          </p:nvSpPr>
          <p:spPr>
            <a:xfrm>
              <a:off x="240" y="2744"/>
              <a:ext cx="139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</a:rPr>
                <a:t>5. 信号线数</a:t>
              </a:r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142345" name="文本框 142344"/>
            <p:cNvSpPr txBox="1"/>
            <p:nvPr/>
          </p:nvSpPr>
          <p:spPr>
            <a:xfrm>
              <a:off x="240" y="3202"/>
              <a:ext cx="190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</a:rPr>
                <a:t>6. 总线控制方式</a:t>
              </a:r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142346" name="文本框 142345"/>
            <p:cNvSpPr txBox="1"/>
            <p:nvPr/>
          </p:nvSpPr>
          <p:spPr>
            <a:xfrm>
              <a:off x="240" y="3660"/>
              <a:ext cx="139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</a:rPr>
                <a:t>7. 其他指标</a:t>
              </a:r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42347" name="文本框 142346"/>
          <p:cNvSpPr txBox="1"/>
          <p:nvPr/>
        </p:nvSpPr>
        <p:spPr>
          <a:xfrm>
            <a:off x="3454400" y="1403350"/>
            <a:ext cx="4165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rPr>
              <a:t>数据线</a:t>
            </a:r>
            <a:r>
              <a:rPr lang="zh-CN" altLang="en-US" dirty="0">
                <a:latin typeface="Times New Roman" panose="02020603050405020304" pitchFamily="18" charset="0"/>
              </a:rPr>
              <a:t> 的根数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2348" name="文本框 142347"/>
          <p:cNvSpPr txBox="1"/>
          <p:nvPr/>
        </p:nvSpPr>
        <p:spPr>
          <a:xfrm>
            <a:off x="3454400" y="2184400"/>
            <a:ext cx="55165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每秒传输的最大字节数（</a:t>
            </a:r>
            <a:r>
              <a:rPr lang="en-US" altLang="zh-CN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MB／s</a:t>
            </a:r>
            <a:r>
              <a:rPr lang="en-US" altLang="zh-CN">
                <a:latin typeface="Times New Roman" panose="02020603050405020304" pitchFamily="18" charset="0"/>
              </a:rPr>
              <a:t>）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2349" name="文本框 142348"/>
          <p:cNvSpPr txBox="1"/>
          <p:nvPr/>
        </p:nvSpPr>
        <p:spPr>
          <a:xfrm>
            <a:off x="3454400" y="2900363"/>
            <a:ext cx="3327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rPr>
              <a:t>同步、不同步</a:t>
            </a:r>
            <a:endParaRPr lang="zh-CN" altLang="en-US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350" name="文本框 142349"/>
          <p:cNvSpPr txBox="1"/>
          <p:nvPr/>
        </p:nvSpPr>
        <p:spPr>
          <a:xfrm>
            <a:off x="3454400" y="3636963"/>
            <a:ext cx="4622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rPr>
              <a:t>地址线 </a:t>
            </a:r>
            <a:r>
              <a:rPr lang="zh-CN" altLang="en-US" dirty="0">
                <a:latin typeface="Times New Roman" panose="02020603050405020304" pitchFamily="18" charset="0"/>
              </a:rPr>
              <a:t>与 </a:t>
            </a:r>
            <a:r>
              <a: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rPr>
              <a:t>数据线 </a:t>
            </a:r>
            <a:r>
              <a:rPr lang="zh-CN" altLang="en-US" dirty="0">
                <a:latin typeface="Times New Roman" panose="02020603050405020304" pitchFamily="18" charset="0"/>
              </a:rPr>
              <a:t>复用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2351" name="文本框 142350"/>
          <p:cNvSpPr txBox="1"/>
          <p:nvPr/>
        </p:nvSpPr>
        <p:spPr>
          <a:xfrm>
            <a:off x="3454400" y="4367213"/>
            <a:ext cx="5994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地址线、数据线和控制线的 </a:t>
            </a:r>
            <a:r>
              <a: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rPr>
              <a:t>总和</a:t>
            </a:r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352" name="文本框 142351"/>
          <p:cNvSpPr txBox="1"/>
          <p:nvPr/>
        </p:nvSpPr>
        <p:spPr>
          <a:xfrm>
            <a:off x="3454400" y="5843588"/>
            <a:ext cx="233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rPr>
              <a:t>负载能力</a:t>
            </a:r>
            <a:endParaRPr lang="zh-CN" altLang="en-US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353" name="文本框 142352"/>
          <p:cNvSpPr txBox="1"/>
          <p:nvPr/>
        </p:nvSpPr>
        <p:spPr>
          <a:xfrm>
            <a:off x="3454400" y="5105400"/>
            <a:ext cx="568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并发、自动、仲裁、逻辑、计数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2354" name="矩形 142353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3.3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7" grpId="0"/>
      <p:bldP spid="142348" grpId="0"/>
      <p:bldP spid="142349" grpId="0"/>
      <p:bldP spid="142350" grpId="0"/>
      <p:bldP spid="142351" grpId="0"/>
      <p:bldP spid="142352" grpId="0"/>
      <p:bldP spid="1423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文本框 94209"/>
          <p:cNvSpPr txBox="1"/>
          <p:nvPr/>
        </p:nvSpPr>
        <p:spPr>
          <a:xfrm>
            <a:off x="6705600" y="2176463"/>
            <a:ext cx="1860550" cy="30813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>
                <a:latin typeface="Times New Roman" panose="02020603050405020304" pitchFamily="18" charset="0"/>
              </a:rPr>
              <a:t>ISA</a:t>
            </a:r>
            <a:endParaRPr lang="en-US" altLang="zh-CN">
              <a:latin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</a:rPr>
              <a:t>EISA</a:t>
            </a:r>
            <a:endParaRPr lang="en-US" altLang="zh-CN">
              <a:latin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</a:rPr>
              <a:t>VL-BUS</a:t>
            </a:r>
            <a:endParaRPr lang="en-US" altLang="zh-CN">
              <a:latin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</a:rPr>
              <a:t>PCI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pSp>
        <p:nvGrpSpPr>
          <p:cNvPr id="94237" name="组合 94236"/>
          <p:cNvGrpSpPr/>
          <p:nvPr/>
        </p:nvGrpSpPr>
        <p:grpSpPr>
          <a:xfrm>
            <a:off x="1009650" y="2286000"/>
            <a:ext cx="1143000" cy="1143000"/>
            <a:chOff x="636" y="1440"/>
            <a:chExt cx="720" cy="720"/>
          </a:xfrm>
        </p:grpSpPr>
        <p:sp>
          <p:nvSpPr>
            <p:cNvPr id="94215" name="椭圆 94214"/>
            <p:cNvSpPr/>
            <p:nvPr/>
          </p:nvSpPr>
          <p:spPr>
            <a:xfrm>
              <a:off x="636" y="1440"/>
              <a:ext cx="720" cy="720"/>
            </a:xfrm>
            <a:prstGeom prst="ellipse">
              <a:avLst/>
            </a:prstGeom>
            <a:solidFill>
              <a:schemeClr val="folHlink"/>
            </a:solidFill>
            <a:ln w="952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16" name="文本框 94215"/>
            <p:cNvSpPr txBox="1"/>
            <p:nvPr/>
          </p:nvSpPr>
          <p:spPr>
            <a:xfrm>
              <a:off x="672" y="1617"/>
              <a:ext cx="63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模块</a:t>
              </a:r>
              <a:endParaRPr lang="zh-CN" altLang="en-US" sz="3200" dirty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4239" name="组合 94238"/>
          <p:cNvGrpSpPr/>
          <p:nvPr/>
        </p:nvGrpSpPr>
        <p:grpSpPr>
          <a:xfrm>
            <a:off x="3829050" y="4191000"/>
            <a:ext cx="1143000" cy="1143000"/>
            <a:chOff x="2412" y="2640"/>
            <a:chExt cx="720" cy="720"/>
          </a:xfrm>
        </p:grpSpPr>
        <p:sp>
          <p:nvSpPr>
            <p:cNvPr id="94218" name="椭圆 94217"/>
            <p:cNvSpPr/>
            <p:nvPr/>
          </p:nvSpPr>
          <p:spPr>
            <a:xfrm>
              <a:off x="2412" y="2640"/>
              <a:ext cx="720" cy="720"/>
            </a:xfrm>
            <a:prstGeom prst="ellipse">
              <a:avLst/>
            </a:prstGeom>
            <a:solidFill>
              <a:srgbClr val="EBF010"/>
            </a:solidFill>
            <a:ln w="9525" cap="flat" cmpd="sng">
              <a:solidFill>
                <a:srgbClr val="EBF01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sz="3200" dirty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19" name="文本框 94218"/>
            <p:cNvSpPr txBox="1"/>
            <p:nvPr/>
          </p:nvSpPr>
          <p:spPr>
            <a:xfrm>
              <a:off x="2448" y="2797"/>
              <a:ext cx="63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系统</a:t>
              </a:r>
              <a:endParaRPr lang="zh-CN" altLang="en-US" sz="3200" dirty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4221" name="左大括号 94220"/>
          <p:cNvSpPr/>
          <p:nvPr/>
        </p:nvSpPr>
        <p:spPr>
          <a:xfrm>
            <a:off x="6324600" y="2379663"/>
            <a:ext cx="285750" cy="2667000"/>
          </a:xfrm>
          <a:prstGeom prst="leftBrace">
            <a:avLst>
              <a:gd name="adj1" fmla="val 77777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sz="3200" b="0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222" name="文本框 94221"/>
          <p:cNvSpPr txBox="1"/>
          <p:nvPr/>
        </p:nvSpPr>
        <p:spPr>
          <a:xfrm>
            <a:off x="5708650" y="2786063"/>
            <a:ext cx="541338" cy="204152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</a:rPr>
              <a:t>总</a:t>
            </a:r>
            <a:endParaRPr lang="zh-CN" altLang="en-US" sz="3200" dirty="0">
              <a:latin typeface="Times New Roman" panose="02020603050405020304" pitchFamily="18" charset="0"/>
            </a:endParaRPr>
          </a:p>
          <a:p>
            <a:r>
              <a:rPr lang="zh-CN" altLang="en-US" sz="3200" dirty="0">
                <a:latin typeface="Times New Roman" panose="02020603050405020304" pitchFamily="18" charset="0"/>
              </a:rPr>
              <a:t>线</a:t>
            </a:r>
            <a:endParaRPr lang="zh-CN" altLang="en-US" sz="3200" dirty="0">
              <a:latin typeface="Times New Roman" panose="02020603050405020304" pitchFamily="18" charset="0"/>
            </a:endParaRPr>
          </a:p>
          <a:p>
            <a:r>
              <a:rPr lang="zh-CN" altLang="en-US" sz="3200" dirty="0">
                <a:latin typeface="Times New Roman" panose="02020603050405020304" pitchFamily="18" charset="0"/>
              </a:rPr>
              <a:t>标</a:t>
            </a:r>
            <a:endParaRPr lang="zh-CN" altLang="en-US" sz="3200" dirty="0">
              <a:latin typeface="Times New Roman" panose="02020603050405020304" pitchFamily="18" charset="0"/>
            </a:endParaRPr>
          </a:p>
          <a:p>
            <a:r>
              <a:rPr lang="zh-CN" altLang="en-US" sz="3200" dirty="0">
                <a:latin typeface="Times New Roman" panose="02020603050405020304" pitchFamily="18" charset="0"/>
              </a:rPr>
              <a:t>准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94224" name="文本框 94223"/>
          <p:cNvSpPr txBox="1"/>
          <p:nvPr/>
        </p:nvSpPr>
        <p:spPr>
          <a:xfrm>
            <a:off x="593725" y="485775"/>
            <a:ext cx="50450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</a:rPr>
              <a:t> 四、总线标准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grpSp>
        <p:nvGrpSpPr>
          <p:cNvPr id="94240" name="组合 94239"/>
          <p:cNvGrpSpPr/>
          <p:nvPr/>
        </p:nvGrpSpPr>
        <p:grpSpPr>
          <a:xfrm>
            <a:off x="628650" y="4343400"/>
            <a:ext cx="1676400" cy="914400"/>
            <a:chOff x="396" y="2736"/>
            <a:chExt cx="1056" cy="576"/>
          </a:xfrm>
        </p:grpSpPr>
        <p:sp>
          <p:nvSpPr>
            <p:cNvPr id="94226" name="菱形 94225"/>
            <p:cNvSpPr/>
            <p:nvPr/>
          </p:nvSpPr>
          <p:spPr>
            <a:xfrm>
              <a:off x="396" y="2736"/>
              <a:ext cx="1056" cy="576"/>
            </a:xfrm>
            <a:prstGeom prst="diamond">
              <a:avLst/>
            </a:prstGeom>
            <a:solidFill>
              <a:schemeClr val="folHlink"/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27" name="文本框 94226"/>
            <p:cNvSpPr txBox="1"/>
            <p:nvPr/>
          </p:nvSpPr>
          <p:spPr>
            <a:xfrm>
              <a:off x="618" y="2845"/>
              <a:ext cx="63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系统</a:t>
              </a:r>
              <a:endParaRPr lang="zh-CN" altLang="en-US" sz="3200" dirty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4228" name="组合 94227"/>
          <p:cNvGrpSpPr/>
          <p:nvPr/>
        </p:nvGrpSpPr>
        <p:grpSpPr>
          <a:xfrm>
            <a:off x="3676650" y="2362200"/>
            <a:ext cx="1676400" cy="914400"/>
            <a:chOff x="288" y="3504"/>
            <a:chExt cx="1056" cy="576"/>
          </a:xfrm>
        </p:grpSpPr>
        <p:sp>
          <p:nvSpPr>
            <p:cNvPr id="94229" name="菱形 94228"/>
            <p:cNvSpPr/>
            <p:nvPr/>
          </p:nvSpPr>
          <p:spPr>
            <a:xfrm>
              <a:off x="288" y="3504"/>
              <a:ext cx="1056" cy="576"/>
            </a:xfrm>
            <a:prstGeom prst="diamond">
              <a:avLst/>
            </a:prstGeom>
            <a:solidFill>
              <a:schemeClr val="folHlink"/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30" name="文本框 94229"/>
            <p:cNvSpPr txBox="1"/>
            <p:nvPr/>
          </p:nvSpPr>
          <p:spPr>
            <a:xfrm>
              <a:off x="480" y="3613"/>
              <a:ext cx="63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模块</a:t>
              </a:r>
              <a:endParaRPr lang="zh-CN" altLang="en-US" sz="3200" dirty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4231" name="矩形 94230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3.3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94238" name="组合 94237"/>
          <p:cNvGrpSpPr/>
          <p:nvPr/>
        </p:nvGrpSpPr>
        <p:grpSpPr>
          <a:xfrm>
            <a:off x="2457450" y="1981200"/>
            <a:ext cx="1066800" cy="3886200"/>
            <a:chOff x="1548" y="1248"/>
            <a:chExt cx="672" cy="2448"/>
          </a:xfrm>
        </p:grpSpPr>
        <p:sp>
          <p:nvSpPr>
            <p:cNvPr id="94212" name="矩形 94211"/>
            <p:cNvSpPr/>
            <p:nvPr/>
          </p:nvSpPr>
          <p:spPr>
            <a:xfrm>
              <a:off x="1548" y="1248"/>
              <a:ext cx="672" cy="2352"/>
            </a:xfrm>
            <a:prstGeom prst="rect">
              <a:avLst/>
            </a:prstGeom>
            <a:noFill/>
            <a:ln w="38100" cap="flat" cmpd="sng">
              <a:solidFill>
                <a:srgbClr val="EBF01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35" name="文本框 94234"/>
            <p:cNvSpPr txBox="1"/>
            <p:nvPr/>
          </p:nvSpPr>
          <p:spPr>
            <a:xfrm>
              <a:off x="1650" y="1680"/>
              <a:ext cx="462" cy="2016"/>
            </a:xfrm>
            <a:prstGeom prst="rect">
              <a:avLst/>
            </a:prstGeom>
            <a:noFill/>
            <a:ln w="38100">
              <a:noFill/>
            </a:ln>
          </p:spPr>
          <p:txBody>
            <a:bodyPr vert="eaVer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600" dirty="0">
                  <a:latin typeface="Times New Roman" panose="02020603050405020304" pitchFamily="18" charset="0"/>
                </a:rPr>
                <a:t>标 准 界 面</a:t>
              </a:r>
              <a:endParaRPr lang="zh-CN" altLang="en-US" sz="3600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4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4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4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4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4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4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4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4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4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9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/>
      <p:bldP spid="94221" grpId="0" animBg="1"/>
      <p:bldP spid="942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标题 95233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ln/>
        </p:spPr>
        <p:txBody>
          <a:bodyPr lIns="92075" tIns="46038" rIns="92075" bIns="46038" anchor="ctr"/>
          <a:p>
            <a:r>
              <a:rPr lang="zh-CN" altLang="en-US" b="1" dirty="0"/>
              <a:t>3.4  总线结构</a:t>
            </a:r>
            <a:endParaRPr lang="zh-CN" altLang="en-US" b="1" dirty="0"/>
          </a:p>
        </p:txBody>
      </p:sp>
      <p:sp>
        <p:nvSpPr>
          <p:cNvPr id="95260" name="文本框 95259"/>
          <p:cNvSpPr txBox="1"/>
          <p:nvPr/>
        </p:nvSpPr>
        <p:spPr>
          <a:xfrm>
            <a:off x="669925" y="1006475"/>
            <a:ext cx="45878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</a:rPr>
              <a:t>一、单总线结构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grpSp>
        <p:nvGrpSpPr>
          <p:cNvPr id="95309" name="组合 95308"/>
          <p:cNvGrpSpPr/>
          <p:nvPr/>
        </p:nvGrpSpPr>
        <p:grpSpPr>
          <a:xfrm>
            <a:off x="609600" y="1781175"/>
            <a:ext cx="8229600" cy="695325"/>
            <a:chOff x="384" y="1056"/>
            <a:chExt cx="5184" cy="438"/>
          </a:xfrm>
        </p:grpSpPr>
        <p:sp>
          <p:nvSpPr>
            <p:cNvPr id="95310" name="矩形 95309"/>
            <p:cNvSpPr/>
            <p:nvPr/>
          </p:nvSpPr>
          <p:spPr>
            <a:xfrm>
              <a:off x="2046" y="1056"/>
              <a:ext cx="2025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单总线（系统总线）</a:t>
              </a:r>
              <a:endPara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5311" name="任意多边形 95310"/>
            <p:cNvSpPr/>
            <p:nvPr/>
          </p:nvSpPr>
          <p:spPr>
            <a:xfrm>
              <a:off x="384" y="1350"/>
              <a:ext cx="5184" cy="144"/>
            </a:xfrm>
            <a:custGeom>
              <a:avLst/>
              <a:gdLst/>
              <a:ahLst/>
              <a:cxnLst/>
              <a:pathLst>
                <a:path w="4569" h="148">
                  <a:moveTo>
                    <a:pt x="0" y="74"/>
                  </a:moveTo>
                  <a:lnTo>
                    <a:pt x="208" y="148"/>
                  </a:lnTo>
                  <a:lnTo>
                    <a:pt x="208" y="124"/>
                  </a:lnTo>
                  <a:lnTo>
                    <a:pt x="4364" y="124"/>
                  </a:lnTo>
                  <a:lnTo>
                    <a:pt x="4364" y="148"/>
                  </a:lnTo>
                  <a:lnTo>
                    <a:pt x="4569" y="74"/>
                  </a:lnTo>
                  <a:lnTo>
                    <a:pt x="4364" y="0"/>
                  </a:lnTo>
                  <a:lnTo>
                    <a:pt x="4364" y="25"/>
                  </a:lnTo>
                  <a:lnTo>
                    <a:pt x="208" y="25"/>
                  </a:lnTo>
                  <a:lnTo>
                    <a:pt x="208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folHlink"/>
            </a:solidFill>
            <a:ln w="17463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95312" name="组合 95311"/>
          <p:cNvGrpSpPr/>
          <p:nvPr/>
        </p:nvGrpSpPr>
        <p:grpSpPr>
          <a:xfrm>
            <a:off x="838200" y="2428875"/>
            <a:ext cx="7959725" cy="3819525"/>
            <a:chOff x="528" y="1368"/>
            <a:chExt cx="5014" cy="2406"/>
          </a:xfrm>
        </p:grpSpPr>
        <p:grpSp>
          <p:nvGrpSpPr>
            <p:cNvPr id="95313" name="组合 95312"/>
            <p:cNvGrpSpPr/>
            <p:nvPr/>
          </p:nvGrpSpPr>
          <p:grpSpPr>
            <a:xfrm>
              <a:off x="528" y="1368"/>
              <a:ext cx="719" cy="2389"/>
              <a:chOff x="528" y="1615"/>
              <a:chExt cx="719" cy="2389"/>
            </a:xfrm>
          </p:grpSpPr>
          <p:sp>
            <p:nvSpPr>
              <p:cNvPr id="95314" name="矩形 95313"/>
              <p:cNvSpPr/>
              <p:nvPr/>
            </p:nvSpPr>
            <p:spPr>
              <a:xfrm>
                <a:off x="528" y="2352"/>
                <a:ext cx="719" cy="1652"/>
              </a:xfrm>
              <a:prstGeom prst="rect">
                <a:avLst/>
              </a:prstGeom>
              <a:noFill/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3200" dirty="0">
                  <a:latin typeface="Times New Roman" panose="02020603050405020304" pitchFamily="18" charset="0"/>
                </a:endParaRPr>
              </a:p>
              <a:p>
                <a:endParaRPr lang="zh-CN" altLang="en-US" sz="3200" dirty="0">
                  <a:latin typeface="Times New Roman" panose="02020603050405020304" pitchFamily="18" charset="0"/>
                </a:endParaRPr>
              </a:p>
              <a:p>
                <a:r>
                  <a:rPr lang="en-US" altLang="zh-CN">
                    <a:latin typeface="Times New Roman" panose="02020603050405020304" pitchFamily="18" charset="0"/>
                  </a:rPr>
                  <a:t> CPU</a:t>
                </a:r>
                <a:endParaRPr lang="en-US" alt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5315" name="任意多边形 95314"/>
              <p:cNvSpPr/>
              <p:nvPr/>
            </p:nvSpPr>
            <p:spPr>
              <a:xfrm>
                <a:off x="802" y="1615"/>
                <a:ext cx="206" cy="737"/>
              </a:xfrm>
              <a:custGeom>
                <a:avLst/>
                <a:gdLst/>
                <a:ahLst/>
                <a:cxnLst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95316" name="组合 95315"/>
            <p:cNvGrpSpPr/>
            <p:nvPr/>
          </p:nvGrpSpPr>
          <p:grpSpPr>
            <a:xfrm>
              <a:off x="1392" y="1385"/>
              <a:ext cx="720" cy="2389"/>
              <a:chOff x="1392" y="1632"/>
              <a:chExt cx="720" cy="2389"/>
            </a:xfrm>
          </p:grpSpPr>
          <p:sp>
            <p:nvSpPr>
              <p:cNvPr id="95317" name="矩形 95316"/>
              <p:cNvSpPr/>
              <p:nvPr/>
            </p:nvSpPr>
            <p:spPr>
              <a:xfrm>
                <a:off x="1392" y="2369"/>
                <a:ext cx="720" cy="1652"/>
              </a:xfrm>
              <a:prstGeom prst="rect">
                <a:avLst/>
              </a:prstGeom>
              <a:noFill/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3200" dirty="0">
                  <a:latin typeface="Times New Roman" panose="02020603050405020304" pitchFamily="18" charset="0"/>
                </a:endParaRPr>
              </a:p>
              <a:p>
                <a:endParaRPr lang="en-US" altLang="zh-CN" sz="3200">
                  <a:latin typeface="Times New Roman" panose="02020603050405020304" pitchFamily="18" charset="0"/>
                </a:endParaRPr>
              </a:p>
              <a:p>
                <a:r>
                  <a:rPr lang="en-US" altLang="zh-CN">
                    <a:latin typeface="Times New Roman" panose="02020603050405020304" pitchFamily="18" charset="0"/>
                  </a:rPr>
                  <a:t> M.M</a:t>
                </a:r>
                <a:endParaRPr lang="en-US" alt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5318" name="任意多边形 95317"/>
              <p:cNvSpPr/>
              <p:nvPr/>
            </p:nvSpPr>
            <p:spPr>
              <a:xfrm>
                <a:off x="1619" y="1632"/>
                <a:ext cx="206" cy="737"/>
              </a:xfrm>
              <a:custGeom>
                <a:avLst/>
                <a:gdLst/>
                <a:ahLst/>
                <a:cxnLst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95319" name="矩形 95318"/>
            <p:cNvSpPr/>
            <p:nvPr/>
          </p:nvSpPr>
          <p:spPr>
            <a:xfrm>
              <a:off x="2208" y="2116"/>
              <a:ext cx="934" cy="320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r>
                <a:rPr lang="en-US" altLang="zh-CN" sz="2400">
                  <a:latin typeface="Times New Roman" panose="02020603050405020304" pitchFamily="18" charset="0"/>
                </a:rPr>
                <a:t>  I/O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接口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95320" name="任意多边形 95319"/>
            <p:cNvSpPr/>
            <p:nvPr/>
          </p:nvSpPr>
          <p:spPr>
            <a:xfrm>
              <a:off x="2592" y="1391"/>
              <a:ext cx="192" cy="725"/>
            </a:xfrm>
            <a:custGeom>
              <a:avLst/>
              <a:gdLst/>
              <a:ahLst/>
              <a:cxnLst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5321" name="任意多边形 95320"/>
            <p:cNvSpPr/>
            <p:nvPr/>
          </p:nvSpPr>
          <p:spPr>
            <a:xfrm>
              <a:off x="2609" y="2479"/>
              <a:ext cx="175" cy="671"/>
            </a:xfrm>
            <a:custGeom>
              <a:avLst/>
              <a:gdLst/>
              <a:ahLst/>
              <a:cxnLst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5322" name="矩形 95321"/>
            <p:cNvSpPr/>
            <p:nvPr/>
          </p:nvSpPr>
          <p:spPr>
            <a:xfrm>
              <a:off x="2208" y="3150"/>
              <a:ext cx="934" cy="594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r>
                <a:rPr lang="zh-CN" altLang="en-US" dirty="0">
                  <a:latin typeface="Times New Roman" panose="02020603050405020304" pitchFamily="18" charset="0"/>
                </a:rPr>
                <a:t>   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外部</a:t>
              </a:r>
              <a:endParaRPr lang="zh-CN" altLang="en-US" sz="2400" dirty="0">
                <a:latin typeface="Times New Roman" panose="02020603050405020304" pitchFamily="18" charset="0"/>
              </a:endParaRPr>
            </a:p>
            <a:p>
              <a:r>
                <a:rPr lang="zh-CN" altLang="en-US" sz="2400" dirty="0">
                  <a:latin typeface="Times New Roman" panose="02020603050405020304" pitchFamily="18" charset="0"/>
                </a:rPr>
                <a:t>   设备1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95323" name="矩形 95322"/>
            <p:cNvSpPr/>
            <p:nvPr/>
          </p:nvSpPr>
          <p:spPr>
            <a:xfrm>
              <a:off x="3360" y="3150"/>
              <a:ext cx="934" cy="594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r>
                <a:rPr lang="zh-CN" altLang="en-US" dirty="0">
                  <a:latin typeface="Times New Roman" panose="02020603050405020304" pitchFamily="18" charset="0"/>
                </a:rPr>
                <a:t>   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外部</a:t>
              </a:r>
              <a:endParaRPr lang="zh-CN" altLang="en-US" sz="2400" dirty="0">
                <a:latin typeface="Times New Roman" panose="02020603050405020304" pitchFamily="18" charset="0"/>
              </a:endParaRPr>
            </a:p>
            <a:p>
              <a:r>
                <a:rPr lang="zh-CN" altLang="en-US" sz="2400" dirty="0">
                  <a:latin typeface="Times New Roman" panose="02020603050405020304" pitchFamily="18" charset="0"/>
                </a:rPr>
                <a:t>   设备2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95324" name="矩形 95323"/>
            <p:cNvSpPr/>
            <p:nvPr/>
          </p:nvSpPr>
          <p:spPr>
            <a:xfrm>
              <a:off x="3360" y="2116"/>
              <a:ext cx="934" cy="320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r>
                <a:rPr lang="en-US" altLang="zh-CN" sz="2400">
                  <a:latin typeface="Times New Roman" panose="02020603050405020304" pitchFamily="18" charset="0"/>
                </a:rPr>
                <a:t>  I/O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接口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95325" name="任意多边形 95324"/>
            <p:cNvSpPr/>
            <p:nvPr/>
          </p:nvSpPr>
          <p:spPr>
            <a:xfrm>
              <a:off x="3696" y="1391"/>
              <a:ext cx="192" cy="725"/>
            </a:xfrm>
            <a:custGeom>
              <a:avLst/>
              <a:gdLst/>
              <a:ahLst/>
              <a:cxnLst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5326" name="任意多边形 95325"/>
            <p:cNvSpPr/>
            <p:nvPr/>
          </p:nvSpPr>
          <p:spPr>
            <a:xfrm>
              <a:off x="3696" y="2479"/>
              <a:ext cx="192" cy="671"/>
            </a:xfrm>
            <a:custGeom>
              <a:avLst/>
              <a:gdLst/>
              <a:ahLst/>
              <a:cxnLst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5327" name="矩形 95326"/>
            <p:cNvSpPr/>
            <p:nvPr/>
          </p:nvSpPr>
          <p:spPr>
            <a:xfrm>
              <a:off x="4368" y="2116"/>
              <a:ext cx="240" cy="230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p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  <a:endPara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5328" name="矩形 95327"/>
            <p:cNvSpPr/>
            <p:nvPr/>
          </p:nvSpPr>
          <p:spPr>
            <a:xfrm>
              <a:off x="4608" y="3150"/>
              <a:ext cx="934" cy="594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r>
                <a:rPr lang="zh-CN" altLang="en-US" dirty="0">
                  <a:latin typeface="Times New Roman" panose="02020603050405020304" pitchFamily="18" charset="0"/>
                </a:rPr>
                <a:t>   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外部</a:t>
              </a:r>
              <a:endParaRPr lang="zh-CN" altLang="en-US" sz="2400" dirty="0">
                <a:latin typeface="Times New Roman" panose="02020603050405020304" pitchFamily="18" charset="0"/>
              </a:endParaRPr>
            </a:p>
            <a:p>
              <a:r>
                <a:rPr lang="zh-CN" altLang="en-US" sz="2400" dirty="0">
                  <a:latin typeface="Times New Roman" panose="02020603050405020304" pitchFamily="18" charset="0"/>
                </a:rPr>
                <a:t>   设备</a:t>
              </a:r>
              <a:r>
                <a:rPr lang="en-US" altLang="zh-CN" sz="2400" i="1">
                  <a:latin typeface="Times New Roman" panose="02020603050405020304" pitchFamily="18" charset="0"/>
                </a:rPr>
                <a:t>n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95329" name="矩形 95328"/>
            <p:cNvSpPr/>
            <p:nvPr/>
          </p:nvSpPr>
          <p:spPr>
            <a:xfrm>
              <a:off x="4608" y="2116"/>
              <a:ext cx="934" cy="320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r>
                <a:rPr lang="en-US" altLang="zh-CN" sz="2400">
                  <a:latin typeface="Times New Roman" panose="02020603050405020304" pitchFamily="18" charset="0"/>
                </a:rPr>
                <a:t>  I/O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接口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95330" name="任意多边形 95329"/>
            <p:cNvSpPr/>
            <p:nvPr/>
          </p:nvSpPr>
          <p:spPr>
            <a:xfrm>
              <a:off x="4992" y="1374"/>
              <a:ext cx="192" cy="740"/>
            </a:xfrm>
            <a:custGeom>
              <a:avLst/>
              <a:gdLst/>
              <a:ahLst/>
              <a:cxnLst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5331" name="任意多边形 95330"/>
            <p:cNvSpPr/>
            <p:nvPr/>
          </p:nvSpPr>
          <p:spPr>
            <a:xfrm>
              <a:off x="4993" y="2478"/>
              <a:ext cx="191" cy="672"/>
            </a:xfrm>
            <a:custGeom>
              <a:avLst/>
              <a:gdLst/>
              <a:ahLst/>
              <a:cxnLst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5332" name="矩形 95331"/>
            <p:cNvSpPr/>
            <p:nvPr/>
          </p:nvSpPr>
          <p:spPr>
            <a:xfrm>
              <a:off x="4368" y="3294"/>
              <a:ext cx="336" cy="230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p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  <a:endPara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9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60" name="文本框 96259"/>
          <p:cNvSpPr txBox="1"/>
          <p:nvPr/>
        </p:nvSpPr>
        <p:spPr>
          <a:xfrm>
            <a:off x="1027113" y="1390650"/>
            <a:ext cx="263048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</a:rPr>
              <a:t>1. 双总线结构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96261" name="圆角矩形标注 96260"/>
          <p:cNvSpPr/>
          <p:nvPr/>
        </p:nvSpPr>
        <p:spPr>
          <a:xfrm>
            <a:off x="719138" y="4570413"/>
            <a:ext cx="2955925" cy="781050"/>
          </a:xfrm>
          <a:prstGeom prst="wedgeRoundRectCallout">
            <a:avLst>
              <a:gd name="adj1" fmla="val 74162"/>
              <a:gd name="adj2" fmla="val -167083"/>
              <a:gd name="adj3" fmla="val 16667"/>
            </a:avLst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</a:rPr>
              <a:t>具有特殊功能的处理器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</a:rPr>
              <a:t>由通道对</a:t>
            </a:r>
            <a:r>
              <a:rPr lang="en-US" altLang="zh-CN" sz="2000">
                <a:latin typeface="Times New Roman" panose="02020603050405020304" pitchFamily="18" charset="0"/>
              </a:rPr>
              <a:t>I/O</a:t>
            </a:r>
            <a:r>
              <a:rPr lang="zh-CN" altLang="en-US" sz="2000" dirty="0">
                <a:latin typeface="Times New Roman" panose="02020603050405020304" pitchFamily="18" charset="0"/>
              </a:rPr>
              <a:t>统一管理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grpSp>
        <p:nvGrpSpPr>
          <p:cNvPr id="96304" name="组合 96303"/>
          <p:cNvGrpSpPr/>
          <p:nvPr/>
        </p:nvGrpSpPr>
        <p:grpSpPr>
          <a:xfrm>
            <a:off x="4335463" y="2589213"/>
            <a:ext cx="1379537" cy="1525587"/>
            <a:chOff x="2731" y="1631"/>
            <a:chExt cx="869" cy="961"/>
          </a:xfrm>
        </p:grpSpPr>
        <p:sp>
          <p:nvSpPr>
            <p:cNvPr id="96263" name="矩形 96262"/>
            <p:cNvSpPr/>
            <p:nvPr/>
          </p:nvSpPr>
          <p:spPr>
            <a:xfrm>
              <a:off x="2974" y="1978"/>
              <a:ext cx="386" cy="23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2400" dirty="0">
                  <a:latin typeface="宋体" panose="02010600030101010101" pitchFamily="2" charset="-122"/>
                </a:rPr>
                <a:t>通道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96264" name="任意多边形 96263"/>
            <p:cNvSpPr/>
            <p:nvPr/>
          </p:nvSpPr>
          <p:spPr>
            <a:xfrm>
              <a:off x="3094" y="1631"/>
              <a:ext cx="142" cy="289"/>
            </a:xfrm>
            <a:custGeom>
              <a:avLst/>
              <a:gdLst/>
              <a:ahLst/>
              <a:cxnLst/>
              <a:pathLst>
                <a:path w="142" h="289">
                  <a:moveTo>
                    <a:pt x="69" y="0"/>
                  </a:moveTo>
                  <a:lnTo>
                    <a:pt x="142" y="55"/>
                  </a:lnTo>
                  <a:lnTo>
                    <a:pt x="107" y="55"/>
                  </a:lnTo>
                  <a:lnTo>
                    <a:pt x="107" y="230"/>
                  </a:lnTo>
                  <a:lnTo>
                    <a:pt x="142" y="230"/>
                  </a:lnTo>
                  <a:lnTo>
                    <a:pt x="69" y="289"/>
                  </a:lnTo>
                  <a:lnTo>
                    <a:pt x="0" y="230"/>
                  </a:lnTo>
                  <a:lnTo>
                    <a:pt x="34" y="230"/>
                  </a:lnTo>
                  <a:lnTo>
                    <a:pt x="34" y="55"/>
                  </a:lnTo>
                  <a:lnTo>
                    <a:pt x="0" y="55"/>
                  </a:lnTo>
                  <a:lnTo>
                    <a:pt x="69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265" name="任意多边形 96264"/>
            <p:cNvSpPr/>
            <p:nvPr/>
          </p:nvSpPr>
          <p:spPr>
            <a:xfrm>
              <a:off x="3094" y="2282"/>
              <a:ext cx="142" cy="310"/>
            </a:xfrm>
            <a:custGeom>
              <a:avLst/>
              <a:gdLst/>
              <a:ahLst/>
              <a:cxnLst/>
              <a:pathLst>
                <a:path w="142" h="310">
                  <a:moveTo>
                    <a:pt x="73" y="0"/>
                  </a:moveTo>
                  <a:lnTo>
                    <a:pt x="142" y="63"/>
                  </a:lnTo>
                  <a:lnTo>
                    <a:pt x="107" y="63"/>
                  </a:lnTo>
                  <a:lnTo>
                    <a:pt x="107" y="248"/>
                  </a:lnTo>
                  <a:lnTo>
                    <a:pt x="142" y="248"/>
                  </a:lnTo>
                  <a:lnTo>
                    <a:pt x="73" y="310"/>
                  </a:lnTo>
                  <a:lnTo>
                    <a:pt x="0" y="248"/>
                  </a:lnTo>
                  <a:lnTo>
                    <a:pt x="34" y="248"/>
                  </a:lnTo>
                  <a:lnTo>
                    <a:pt x="34" y="63"/>
                  </a:lnTo>
                  <a:lnTo>
                    <a:pt x="0" y="63"/>
                  </a:lnTo>
                  <a:lnTo>
                    <a:pt x="73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266" name="矩形 96265"/>
            <p:cNvSpPr/>
            <p:nvPr/>
          </p:nvSpPr>
          <p:spPr>
            <a:xfrm>
              <a:off x="2731" y="1920"/>
              <a:ext cx="869" cy="349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96307" name="组合 96306"/>
          <p:cNvGrpSpPr/>
          <p:nvPr/>
        </p:nvGrpSpPr>
        <p:grpSpPr>
          <a:xfrm>
            <a:off x="677863" y="2590800"/>
            <a:ext cx="7345362" cy="3698875"/>
            <a:chOff x="427" y="1632"/>
            <a:chExt cx="4627" cy="2330"/>
          </a:xfrm>
        </p:grpSpPr>
        <p:grpSp>
          <p:nvGrpSpPr>
            <p:cNvPr id="96306" name="组合 96305"/>
            <p:cNvGrpSpPr/>
            <p:nvPr/>
          </p:nvGrpSpPr>
          <p:grpSpPr>
            <a:xfrm>
              <a:off x="2731" y="2664"/>
              <a:ext cx="2323" cy="1298"/>
              <a:chOff x="2731" y="2664"/>
              <a:chExt cx="2323" cy="1298"/>
            </a:xfrm>
          </p:grpSpPr>
          <p:sp>
            <p:nvSpPr>
              <p:cNvPr id="96269" name="任意多边形 96268"/>
              <p:cNvSpPr/>
              <p:nvPr/>
            </p:nvSpPr>
            <p:spPr>
              <a:xfrm>
                <a:off x="4534" y="2664"/>
                <a:ext cx="142" cy="289"/>
              </a:xfrm>
              <a:custGeom>
                <a:avLst/>
                <a:gdLst/>
                <a:ahLst/>
                <a:cxnLst/>
                <a:pathLst>
                  <a:path w="142" h="289">
                    <a:moveTo>
                      <a:pt x="73" y="0"/>
                    </a:moveTo>
                    <a:lnTo>
                      <a:pt x="142" y="59"/>
                    </a:lnTo>
                    <a:lnTo>
                      <a:pt x="107" y="59"/>
                    </a:lnTo>
                    <a:lnTo>
                      <a:pt x="107" y="230"/>
                    </a:lnTo>
                    <a:lnTo>
                      <a:pt x="142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4" y="230"/>
                    </a:lnTo>
                    <a:lnTo>
                      <a:pt x="34" y="59"/>
                    </a:lnTo>
                    <a:lnTo>
                      <a:pt x="0" y="59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6270" name="矩形 96269"/>
              <p:cNvSpPr/>
              <p:nvPr/>
            </p:nvSpPr>
            <p:spPr>
              <a:xfrm>
                <a:off x="4171" y="3601"/>
                <a:ext cx="869" cy="349"/>
              </a:xfrm>
              <a:prstGeom prst="rect">
                <a:avLst/>
              </a:prstGeom>
              <a:noFill/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6271" name="任意多边形 96270"/>
              <p:cNvSpPr/>
              <p:nvPr/>
            </p:nvSpPr>
            <p:spPr>
              <a:xfrm>
                <a:off x="4534" y="3312"/>
                <a:ext cx="142" cy="289"/>
              </a:xfrm>
              <a:custGeom>
                <a:avLst/>
                <a:gdLst/>
                <a:ahLst/>
                <a:cxnLst/>
                <a:pathLst>
                  <a:path w="142" h="289">
                    <a:moveTo>
                      <a:pt x="73" y="0"/>
                    </a:moveTo>
                    <a:lnTo>
                      <a:pt x="142" y="59"/>
                    </a:lnTo>
                    <a:lnTo>
                      <a:pt x="108" y="59"/>
                    </a:lnTo>
                    <a:lnTo>
                      <a:pt x="108" y="230"/>
                    </a:lnTo>
                    <a:lnTo>
                      <a:pt x="142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5" y="230"/>
                    </a:lnTo>
                    <a:lnTo>
                      <a:pt x="35" y="59"/>
                    </a:lnTo>
                    <a:lnTo>
                      <a:pt x="0" y="59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6272" name="文本框 96271"/>
              <p:cNvSpPr txBox="1"/>
              <p:nvPr/>
            </p:nvSpPr>
            <p:spPr>
              <a:xfrm>
                <a:off x="4171" y="2994"/>
                <a:ext cx="82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>
                    <a:latin typeface="Times New Roman" panose="02020603050405020304" pitchFamily="18" charset="0"/>
                  </a:rPr>
                  <a:t> I/O</a:t>
                </a:r>
                <a:r>
                  <a:rPr lang="zh-CN" altLang="en-US" sz="2400" dirty="0">
                    <a:latin typeface="Times New Roman" panose="02020603050405020304" pitchFamily="18" charset="0"/>
                  </a:rPr>
                  <a:t>接口</a:t>
                </a: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6273" name="文本框 96272"/>
              <p:cNvSpPr txBox="1"/>
              <p:nvPr/>
            </p:nvSpPr>
            <p:spPr>
              <a:xfrm>
                <a:off x="4239" y="3610"/>
                <a:ext cx="815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latin typeface="Times New Roman" panose="02020603050405020304" pitchFamily="18" charset="0"/>
                  </a:rPr>
                  <a:t>  设备</a:t>
                </a:r>
                <a:r>
                  <a:rPr lang="en-US" altLang="zh-CN" sz="2400" i="1">
                    <a:latin typeface="Times New Roman" panose="02020603050405020304" pitchFamily="18" charset="0"/>
                  </a:rPr>
                  <a:t>n</a:t>
                </a:r>
                <a:r>
                  <a:rPr lang="en-US" altLang="zh-CN">
                    <a:latin typeface="Times New Roman" panose="02020603050405020304" pitchFamily="18" charset="0"/>
                  </a:rPr>
                  <a:t>  </a:t>
                </a:r>
                <a:endParaRPr lang="en-US" alt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6274" name="文本框 96273"/>
              <p:cNvSpPr txBox="1"/>
              <p:nvPr/>
            </p:nvSpPr>
            <p:spPr>
              <a:xfrm>
                <a:off x="3724" y="3505"/>
                <a:ext cx="3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…</a:t>
                </a:r>
                <a:endPara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6275" name="文本框 96274"/>
              <p:cNvSpPr txBox="1"/>
              <p:nvPr/>
            </p:nvSpPr>
            <p:spPr>
              <a:xfrm>
                <a:off x="3724" y="2953"/>
                <a:ext cx="3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…</a:t>
                </a:r>
                <a:endPara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6276" name="矩形 96275"/>
              <p:cNvSpPr/>
              <p:nvPr/>
            </p:nvSpPr>
            <p:spPr>
              <a:xfrm>
                <a:off x="4171" y="2953"/>
                <a:ext cx="869" cy="349"/>
              </a:xfrm>
              <a:prstGeom prst="rect">
                <a:avLst/>
              </a:prstGeom>
              <a:noFill/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6277" name="任意多边形 96276"/>
              <p:cNvSpPr/>
              <p:nvPr/>
            </p:nvSpPr>
            <p:spPr>
              <a:xfrm>
                <a:off x="3094" y="2665"/>
                <a:ext cx="142" cy="289"/>
              </a:xfrm>
              <a:custGeom>
                <a:avLst/>
                <a:gdLst/>
                <a:ahLst/>
                <a:cxnLst/>
                <a:pathLst>
                  <a:path w="142" h="289">
                    <a:moveTo>
                      <a:pt x="73" y="0"/>
                    </a:moveTo>
                    <a:lnTo>
                      <a:pt x="142" y="59"/>
                    </a:lnTo>
                    <a:lnTo>
                      <a:pt x="107" y="59"/>
                    </a:lnTo>
                    <a:lnTo>
                      <a:pt x="107" y="230"/>
                    </a:lnTo>
                    <a:lnTo>
                      <a:pt x="142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4" y="230"/>
                    </a:lnTo>
                    <a:lnTo>
                      <a:pt x="34" y="59"/>
                    </a:lnTo>
                    <a:lnTo>
                      <a:pt x="0" y="59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6278" name="矩形 96277"/>
              <p:cNvSpPr/>
              <p:nvPr/>
            </p:nvSpPr>
            <p:spPr>
              <a:xfrm>
                <a:off x="2731" y="3613"/>
                <a:ext cx="869" cy="349"/>
              </a:xfrm>
              <a:prstGeom prst="rect">
                <a:avLst/>
              </a:prstGeom>
              <a:noFill/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6279" name="任意多边形 96278"/>
              <p:cNvSpPr/>
              <p:nvPr/>
            </p:nvSpPr>
            <p:spPr>
              <a:xfrm>
                <a:off x="3094" y="3324"/>
                <a:ext cx="142" cy="289"/>
              </a:xfrm>
              <a:custGeom>
                <a:avLst/>
                <a:gdLst/>
                <a:ahLst/>
                <a:cxnLst/>
                <a:pathLst>
                  <a:path w="142" h="289">
                    <a:moveTo>
                      <a:pt x="73" y="0"/>
                    </a:moveTo>
                    <a:lnTo>
                      <a:pt x="142" y="59"/>
                    </a:lnTo>
                    <a:lnTo>
                      <a:pt x="108" y="59"/>
                    </a:lnTo>
                    <a:lnTo>
                      <a:pt x="108" y="230"/>
                    </a:lnTo>
                    <a:lnTo>
                      <a:pt x="142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5" y="230"/>
                    </a:lnTo>
                    <a:lnTo>
                      <a:pt x="35" y="59"/>
                    </a:lnTo>
                    <a:lnTo>
                      <a:pt x="0" y="59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6280" name="文本框 96279"/>
              <p:cNvSpPr txBox="1"/>
              <p:nvPr/>
            </p:nvSpPr>
            <p:spPr>
              <a:xfrm>
                <a:off x="2731" y="3011"/>
                <a:ext cx="82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>
                    <a:latin typeface="Times New Roman" panose="02020603050405020304" pitchFamily="18" charset="0"/>
                  </a:rPr>
                  <a:t> I/O</a:t>
                </a:r>
                <a:r>
                  <a:rPr lang="zh-CN" altLang="en-US" sz="2400" dirty="0">
                    <a:latin typeface="Times New Roman" panose="02020603050405020304" pitchFamily="18" charset="0"/>
                  </a:rPr>
                  <a:t>接口</a:t>
                </a: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6281" name="文本框 96280"/>
              <p:cNvSpPr txBox="1"/>
              <p:nvPr/>
            </p:nvSpPr>
            <p:spPr>
              <a:xfrm>
                <a:off x="2832" y="3622"/>
                <a:ext cx="758" cy="32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latin typeface="Times New Roman" panose="02020603050405020304" pitchFamily="18" charset="0"/>
                  </a:rPr>
                  <a:t> 设备</a:t>
                </a:r>
                <a:r>
                  <a:rPr lang="en-US" altLang="zh-CN" sz="2400">
                    <a:latin typeface="Times New Roman" panose="02020603050405020304" pitchFamily="18" charset="0"/>
                  </a:rPr>
                  <a:t>0</a:t>
                </a:r>
                <a:r>
                  <a:rPr lang="en-US" altLang="zh-CN">
                    <a:latin typeface="Times New Roman" panose="02020603050405020304" pitchFamily="18" charset="0"/>
                  </a:rPr>
                  <a:t>  </a:t>
                </a:r>
                <a:endParaRPr lang="en-US" alt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6282" name="矩形 96281"/>
              <p:cNvSpPr/>
              <p:nvPr/>
            </p:nvSpPr>
            <p:spPr>
              <a:xfrm>
                <a:off x="2731" y="2970"/>
                <a:ext cx="869" cy="349"/>
              </a:xfrm>
              <a:prstGeom prst="rect">
                <a:avLst/>
              </a:prstGeom>
              <a:noFill/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96305" name="组合 96304"/>
            <p:cNvGrpSpPr/>
            <p:nvPr/>
          </p:nvGrpSpPr>
          <p:grpSpPr>
            <a:xfrm>
              <a:off x="427" y="1632"/>
              <a:ext cx="2021" cy="637"/>
              <a:chOff x="427" y="1632"/>
              <a:chExt cx="2021" cy="637"/>
            </a:xfrm>
          </p:grpSpPr>
          <p:sp>
            <p:nvSpPr>
              <p:cNvPr id="96284" name="矩形 96283"/>
              <p:cNvSpPr/>
              <p:nvPr/>
            </p:nvSpPr>
            <p:spPr>
              <a:xfrm>
                <a:off x="672" y="1978"/>
                <a:ext cx="395" cy="23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2400">
                    <a:latin typeface="Times New Roman" panose="02020603050405020304" pitchFamily="18" charset="0"/>
                  </a:rPr>
                  <a:t>CPU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6285" name="任意多边形 96284"/>
              <p:cNvSpPr/>
              <p:nvPr/>
            </p:nvSpPr>
            <p:spPr>
              <a:xfrm>
                <a:off x="791" y="1632"/>
                <a:ext cx="142" cy="289"/>
              </a:xfrm>
              <a:custGeom>
                <a:avLst/>
                <a:gdLst/>
                <a:ahLst/>
                <a:cxnLst/>
                <a:pathLst>
                  <a:path w="142" h="289">
                    <a:moveTo>
                      <a:pt x="73" y="0"/>
                    </a:moveTo>
                    <a:lnTo>
                      <a:pt x="142" y="55"/>
                    </a:lnTo>
                    <a:lnTo>
                      <a:pt x="107" y="55"/>
                    </a:lnTo>
                    <a:lnTo>
                      <a:pt x="107" y="230"/>
                    </a:lnTo>
                    <a:lnTo>
                      <a:pt x="142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4" y="230"/>
                    </a:lnTo>
                    <a:lnTo>
                      <a:pt x="34" y="55"/>
                    </a:lnTo>
                    <a:lnTo>
                      <a:pt x="0" y="55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EBF01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6286" name="矩形 96285"/>
              <p:cNvSpPr/>
              <p:nvPr/>
            </p:nvSpPr>
            <p:spPr>
              <a:xfrm>
                <a:off x="1822" y="1978"/>
                <a:ext cx="386" cy="23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zh-CN" altLang="en-US" sz="2400" dirty="0">
                    <a:latin typeface="宋体" panose="02010600030101010101" pitchFamily="2" charset="-122"/>
                  </a:rPr>
                  <a:t>主存</a:t>
                </a: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6287" name="任意多边形 96286"/>
              <p:cNvSpPr/>
              <p:nvPr/>
            </p:nvSpPr>
            <p:spPr>
              <a:xfrm>
                <a:off x="1941" y="1632"/>
                <a:ext cx="146" cy="289"/>
              </a:xfrm>
              <a:custGeom>
                <a:avLst/>
                <a:gdLst/>
                <a:ahLst/>
                <a:cxnLst/>
                <a:pathLst>
                  <a:path w="146" h="289">
                    <a:moveTo>
                      <a:pt x="73" y="0"/>
                    </a:moveTo>
                    <a:lnTo>
                      <a:pt x="146" y="55"/>
                    </a:lnTo>
                    <a:lnTo>
                      <a:pt x="108" y="55"/>
                    </a:lnTo>
                    <a:lnTo>
                      <a:pt x="108" y="230"/>
                    </a:lnTo>
                    <a:lnTo>
                      <a:pt x="146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9" y="230"/>
                    </a:lnTo>
                    <a:lnTo>
                      <a:pt x="39" y="55"/>
                    </a:lnTo>
                    <a:lnTo>
                      <a:pt x="0" y="55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6288" name="矩形 96287"/>
              <p:cNvSpPr/>
              <p:nvPr/>
            </p:nvSpPr>
            <p:spPr>
              <a:xfrm>
                <a:off x="1579" y="1920"/>
                <a:ext cx="869" cy="349"/>
              </a:xfrm>
              <a:prstGeom prst="rect">
                <a:avLst/>
              </a:prstGeom>
              <a:noFill/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6289" name="矩形 96288"/>
              <p:cNvSpPr/>
              <p:nvPr/>
            </p:nvSpPr>
            <p:spPr>
              <a:xfrm>
                <a:off x="427" y="1920"/>
                <a:ext cx="869" cy="349"/>
              </a:xfrm>
              <a:prstGeom prst="rect">
                <a:avLst/>
              </a:prstGeom>
              <a:noFill/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pSp>
        <p:nvGrpSpPr>
          <p:cNvPr id="96308" name="组合 96307"/>
          <p:cNvGrpSpPr/>
          <p:nvPr/>
        </p:nvGrpSpPr>
        <p:grpSpPr>
          <a:xfrm>
            <a:off x="533400" y="1962150"/>
            <a:ext cx="8610600" cy="2305050"/>
            <a:chOff x="336" y="1236"/>
            <a:chExt cx="5424" cy="1452"/>
          </a:xfrm>
        </p:grpSpPr>
        <p:sp>
          <p:nvSpPr>
            <p:cNvPr id="96291" name="矩形 96290"/>
            <p:cNvSpPr/>
            <p:nvPr/>
          </p:nvSpPr>
          <p:spPr>
            <a:xfrm>
              <a:off x="2598" y="1236"/>
              <a:ext cx="1530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r>
                <a:rPr lang="zh-CN" altLang="en-US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主存总线</a:t>
              </a:r>
              <a:endPara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292" name="矩形 96291"/>
            <p:cNvSpPr/>
            <p:nvPr/>
          </p:nvSpPr>
          <p:spPr>
            <a:xfrm>
              <a:off x="4024" y="2395"/>
              <a:ext cx="676" cy="21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293" name="矩形 96292"/>
            <p:cNvSpPr/>
            <p:nvPr/>
          </p:nvSpPr>
          <p:spPr>
            <a:xfrm>
              <a:off x="3622" y="2304"/>
              <a:ext cx="127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r>
                <a:rPr lang="en-US" altLang="zh-CN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I/O</a:t>
              </a:r>
              <a:r>
                <a:rPr lang="zh-CN" altLang="en-US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总线</a:t>
              </a:r>
              <a:endPara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294" name="左右箭头 96293"/>
            <p:cNvSpPr/>
            <p:nvPr/>
          </p:nvSpPr>
          <p:spPr>
            <a:xfrm>
              <a:off x="336" y="1500"/>
              <a:ext cx="5424" cy="156"/>
            </a:xfrm>
            <a:prstGeom prst="leftRightArrow">
              <a:avLst>
                <a:gd name="adj1" fmla="val 45833"/>
                <a:gd name="adj2" fmla="val 192357"/>
              </a:avLst>
            </a:prstGeom>
            <a:solidFill>
              <a:schemeClr val="folHlink"/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295" name="左右箭头 96294"/>
            <p:cNvSpPr/>
            <p:nvPr/>
          </p:nvSpPr>
          <p:spPr>
            <a:xfrm>
              <a:off x="2448" y="2532"/>
              <a:ext cx="3120" cy="156"/>
            </a:xfrm>
            <a:prstGeom prst="leftRightArrow">
              <a:avLst>
                <a:gd name="adj1" fmla="val 50000"/>
                <a:gd name="adj2" fmla="val 181388"/>
              </a:avLst>
            </a:prstGeom>
            <a:solidFill>
              <a:schemeClr val="folHlink"/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6296" name="文本框 96295"/>
          <p:cNvSpPr txBox="1"/>
          <p:nvPr/>
        </p:nvSpPr>
        <p:spPr>
          <a:xfrm>
            <a:off x="517525" y="396875"/>
            <a:ext cx="33845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</a:rPr>
              <a:t>二、多总线结构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96303" name="矩形 96302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3.4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9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96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/>
      <p:bldP spid="9626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矩形 97281"/>
          <p:cNvSpPr/>
          <p:nvPr/>
        </p:nvSpPr>
        <p:spPr>
          <a:xfrm>
            <a:off x="457200" y="533400"/>
            <a:ext cx="7772400" cy="685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3600" dirty="0">
                <a:latin typeface="Times New Roman" panose="02020603050405020304" pitchFamily="18" charset="0"/>
              </a:rPr>
              <a:t>2. 三总线结构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grpSp>
        <p:nvGrpSpPr>
          <p:cNvPr id="97331" name="组合 97330"/>
          <p:cNvGrpSpPr/>
          <p:nvPr/>
        </p:nvGrpSpPr>
        <p:grpSpPr>
          <a:xfrm>
            <a:off x="133350" y="2209800"/>
            <a:ext cx="8848725" cy="2479675"/>
            <a:chOff x="84" y="1438"/>
            <a:chExt cx="5574" cy="1562"/>
          </a:xfrm>
        </p:grpSpPr>
        <p:grpSp>
          <p:nvGrpSpPr>
            <p:cNvPr id="97330" name="组合 97329"/>
            <p:cNvGrpSpPr/>
            <p:nvPr/>
          </p:nvGrpSpPr>
          <p:grpSpPr>
            <a:xfrm>
              <a:off x="84" y="1968"/>
              <a:ext cx="1020" cy="343"/>
              <a:chOff x="84" y="1968"/>
              <a:chExt cx="1020" cy="343"/>
            </a:xfrm>
          </p:grpSpPr>
          <p:sp>
            <p:nvSpPr>
              <p:cNvPr id="97286" name="矩形 97285"/>
              <p:cNvSpPr/>
              <p:nvPr/>
            </p:nvSpPr>
            <p:spPr>
              <a:xfrm>
                <a:off x="84" y="2002"/>
                <a:ext cx="83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zh-CN" altLang="en-US" sz="2600" dirty="0">
                    <a:solidFill>
                      <a:schemeClr val="folHlink"/>
                    </a:solidFill>
                    <a:latin typeface="宋体" panose="02010600030101010101" pitchFamily="2" charset="-122"/>
                  </a:rPr>
                  <a:t>主存总线</a:t>
                </a:r>
                <a:endParaRPr lang="zh-CN" altLang="en-US" sz="2600" dirty="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287" name="任意多边形 97286"/>
              <p:cNvSpPr/>
              <p:nvPr/>
            </p:nvSpPr>
            <p:spPr>
              <a:xfrm>
                <a:off x="949" y="1968"/>
                <a:ext cx="155" cy="343"/>
              </a:xfrm>
              <a:custGeom>
                <a:avLst/>
                <a:gdLst/>
                <a:ahLst/>
                <a:cxnLst/>
                <a:pathLst>
                  <a:path w="124" h="362">
                    <a:moveTo>
                      <a:pt x="64" y="0"/>
                    </a:moveTo>
                    <a:lnTo>
                      <a:pt x="124" y="71"/>
                    </a:lnTo>
                    <a:lnTo>
                      <a:pt x="94" y="71"/>
                    </a:lnTo>
                    <a:lnTo>
                      <a:pt x="94" y="291"/>
                    </a:lnTo>
                    <a:lnTo>
                      <a:pt x="124" y="291"/>
                    </a:lnTo>
                    <a:lnTo>
                      <a:pt x="64" y="362"/>
                    </a:lnTo>
                    <a:lnTo>
                      <a:pt x="0" y="291"/>
                    </a:lnTo>
                    <a:lnTo>
                      <a:pt x="30" y="291"/>
                    </a:lnTo>
                    <a:lnTo>
                      <a:pt x="30" y="71"/>
                    </a:lnTo>
                    <a:lnTo>
                      <a:pt x="0" y="71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17463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97329" name="组合 97328"/>
            <p:cNvGrpSpPr/>
            <p:nvPr/>
          </p:nvGrpSpPr>
          <p:grpSpPr>
            <a:xfrm>
              <a:off x="1355" y="2472"/>
              <a:ext cx="730" cy="528"/>
              <a:chOff x="1355" y="2472"/>
              <a:chExt cx="730" cy="528"/>
            </a:xfrm>
          </p:grpSpPr>
          <p:sp>
            <p:nvSpPr>
              <p:cNvPr id="97289" name="任意多边形 97288"/>
              <p:cNvSpPr/>
              <p:nvPr/>
            </p:nvSpPr>
            <p:spPr>
              <a:xfrm>
                <a:off x="1466" y="2472"/>
                <a:ext cx="447" cy="125"/>
              </a:xfrm>
              <a:custGeom>
                <a:avLst/>
                <a:gdLst/>
                <a:ahLst/>
                <a:cxnLst/>
                <a:pathLst>
                  <a:path w="424" h="184">
                    <a:moveTo>
                      <a:pt x="0" y="92"/>
                    </a:moveTo>
                    <a:lnTo>
                      <a:pt x="86" y="184"/>
                    </a:lnTo>
                    <a:lnTo>
                      <a:pt x="86" y="138"/>
                    </a:lnTo>
                    <a:lnTo>
                      <a:pt x="338" y="138"/>
                    </a:lnTo>
                    <a:lnTo>
                      <a:pt x="338" y="184"/>
                    </a:lnTo>
                    <a:lnTo>
                      <a:pt x="424" y="92"/>
                    </a:lnTo>
                    <a:lnTo>
                      <a:pt x="338" y="0"/>
                    </a:lnTo>
                    <a:lnTo>
                      <a:pt x="338" y="46"/>
                    </a:lnTo>
                    <a:lnTo>
                      <a:pt x="86" y="46"/>
                    </a:lnTo>
                    <a:lnTo>
                      <a:pt x="86" y="0"/>
                    </a:lnTo>
                    <a:lnTo>
                      <a:pt x="0" y="92"/>
                    </a:lnTo>
                    <a:close/>
                  </a:path>
                </a:pathLst>
              </a:custGeom>
              <a:solidFill>
                <a:schemeClr val="folHlink"/>
              </a:solidFill>
              <a:ln w="17463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7290" name="矩形 97289"/>
              <p:cNvSpPr/>
              <p:nvPr/>
            </p:nvSpPr>
            <p:spPr>
              <a:xfrm>
                <a:off x="1355" y="2750"/>
                <a:ext cx="73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2600">
                    <a:solidFill>
                      <a:schemeClr val="folHlink"/>
                    </a:solidFill>
                    <a:latin typeface="宋体" panose="02010600030101010101" pitchFamily="2" charset="-122"/>
                  </a:rPr>
                  <a:t>DMA</a:t>
                </a:r>
                <a:r>
                  <a:rPr lang="zh-CN" altLang="en-US" sz="2600" dirty="0">
                    <a:solidFill>
                      <a:schemeClr val="folHlink"/>
                    </a:solidFill>
                    <a:latin typeface="宋体" panose="02010600030101010101" pitchFamily="2" charset="-122"/>
                  </a:rPr>
                  <a:t>总线</a:t>
                </a:r>
                <a:endParaRPr lang="zh-CN" altLang="en-US" sz="2600" dirty="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7328" name="组合 97327"/>
            <p:cNvGrpSpPr/>
            <p:nvPr/>
          </p:nvGrpSpPr>
          <p:grpSpPr>
            <a:xfrm>
              <a:off x="1464" y="1438"/>
              <a:ext cx="4194" cy="406"/>
              <a:chOff x="1464" y="1438"/>
              <a:chExt cx="4194" cy="406"/>
            </a:xfrm>
          </p:grpSpPr>
          <p:sp>
            <p:nvSpPr>
              <p:cNvPr id="97292" name="文本框 97291"/>
              <p:cNvSpPr txBox="1"/>
              <p:nvPr/>
            </p:nvSpPr>
            <p:spPr>
              <a:xfrm>
                <a:off x="3143" y="1438"/>
                <a:ext cx="829" cy="3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6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I/O</a:t>
                </a:r>
                <a:r>
                  <a:rPr lang="zh-CN" altLang="en-US" sz="2600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总线</a:t>
                </a:r>
                <a:endParaRPr lang="zh-CN" altLang="en-US" sz="2600" dirty="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293" name="左右箭头 97292"/>
              <p:cNvSpPr/>
              <p:nvPr/>
            </p:nvSpPr>
            <p:spPr>
              <a:xfrm>
                <a:off x="1464" y="1688"/>
                <a:ext cx="4194" cy="156"/>
              </a:xfrm>
              <a:prstGeom prst="leftRightArrow">
                <a:avLst>
                  <a:gd name="adj1" fmla="val 50000"/>
                  <a:gd name="adj2" fmla="val 144255"/>
                </a:avLst>
              </a:prstGeom>
              <a:solidFill>
                <a:schemeClr val="folHlink"/>
              </a:solidFill>
              <a:ln w="952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pSp>
        <p:nvGrpSpPr>
          <p:cNvPr id="97336" name="组合 97335"/>
          <p:cNvGrpSpPr/>
          <p:nvPr/>
        </p:nvGrpSpPr>
        <p:grpSpPr>
          <a:xfrm>
            <a:off x="914400" y="2390775"/>
            <a:ext cx="7848600" cy="3379788"/>
            <a:chOff x="576" y="1552"/>
            <a:chExt cx="4944" cy="2129"/>
          </a:xfrm>
        </p:grpSpPr>
        <p:grpSp>
          <p:nvGrpSpPr>
            <p:cNvPr id="97333" name="组合 97332"/>
            <p:cNvGrpSpPr/>
            <p:nvPr/>
          </p:nvGrpSpPr>
          <p:grpSpPr>
            <a:xfrm>
              <a:off x="576" y="1552"/>
              <a:ext cx="1008" cy="1197"/>
              <a:chOff x="576" y="1552"/>
              <a:chExt cx="1008" cy="1197"/>
            </a:xfrm>
          </p:grpSpPr>
          <p:sp>
            <p:nvSpPr>
              <p:cNvPr id="97296" name="矩形 97295"/>
              <p:cNvSpPr/>
              <p:nvPr/>
            </p:nvSpPr>
            <p:spPr>
              <a:xfrm>
                <a:off x="576" y="1552"/>
                <a:ext cx="889" cy="428"/>
              </a:xfrm>
              <a:prstGeom prst="rect">
                <a:avLst/>
              </a:prstGeom>
              <a:noFill/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7297" name="矩形 97296"/>
              <p:cNvSpPr/>
              <p:nvPr/>
            </p:nvSpPr>
            <p:spPr>
              <a:xfrm>
                <a:off x="805" y="1642"/>
                <a:ext cx="635" cy="23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0" tIns="0" rIns="0" bIns="0">
                <a:spAutoFit/>
              </a:bodyPr>
              <a:p>
                <a:r>
                  <a:rPr lang="en-US" altLang="zh-CN" sz="2400">
                    <a:latin typeface="Times New Roman" panose="02020603050405020304" pitchFamily="18" charset="0"/>
                  </a:rPr>
                  <a:t> CPU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298" name="矩形 97297"/>
              <p:cNvSpPr/>
              <p:nvPr/>
            </p:nvSpPr>
            <p:spPr>
              <a:xfrm>
                <a:off x="576" y="2320"/>
                <a:ext cx="889" cy="429"/>
              </a:xfrm>
              <a:prstGeom prst="rect">
                <a:avLst/>
              </a:prstGeom>
              <a:noFill/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7299" name="矩形 97298"/>
              <p:cNvSpPr/>
              <p:nvPr/>
            </p:nvSpPr>
            <p:spPr>
              <a:xfrm>
                <a:off x="701" y="2368"/>
                <a:ext cx="883" cy="26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0" tIns="0" rIns="0" bIns="0">
                <a:spAutoFit/>
              </a:bodyPr>
              <a:p>
                <a:r>
                  <a:rPr lang="zh-CN" altLang="en-US" dirty="0">
                    <a:latin typeface="宋体" panose="02010600030101010101" pitchFamily="2" charset="-122"/>
                  </a:rPr>
                  <a:t> 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主存</a:t>
                </a: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7335" name="组合 97334"/>
            <p:cNvGrpSpPr/>
            <p:nvPr/>
          </p:nvGrpSpPr>
          <p:grpSpPr>
            <a:xfrm>
              <a:off x="1918" y="1824"/>
              <a:ext cx="3602" cy="1857"/>
              <a:chOff x="1918" y="1824"/>
              <a:chExt cx="3602" cy="1857"/>
            </a:xfrm>
          </p:grpSpPr>
          <p:sp>
            <p:nvSpPr>
              <p:cNvPr id="97301" name="矩形 97300"/>
              <p:cNvSpPr/>
              <p:nvPr/>
            </p:nvSpPr>
            <p:spPr>
              <a:xfrm>
                <a:off x="3160" y="3252"/>
                <a:ext cx="890" cy="429"/>
              </a:xfrm>
              <a:prstGeom prst="rect">
                <a:avLst/>
              </a:prstGeom>
              <a:noFill/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7302" name="矩形 97301"/>
              <p:cNvSpPr/>
              <p:nvPr/>
            </p:nvSpPr>
            <p:spPr>
              <a:xfrm>
                <a:off x="3358" y="3360"/>
                <a:ext cx="674" cy="23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0" tIns="0" rIns="0" bIns="0">
                <a:spAutoFit/>
              </a:bodyPr>
              <a:p>
                <a:r>
                  <a:rPr lang="zh-CN" altLang="en-US" sz="2400" dirty="0">
                    <a:latin typeface="宋体" panose="02010600030101010101" pitchFamily="2" charset="-122"/>
                  </a:rPr>
                  <a:t>设备</a:t>
                </a:r>
                <a:r>
                  <a:rPr lang="zh-CN" altLang="en-US" sz="2400" dirty="0">
                    <a:latin typeface="Times New Roman" panose="02020603050405020304" pitchFamily="18" charset="0"/>
                  </a:rPr>
                  <a:t>1</a:t>
                </a: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304" name="任意多边形 97303"/>
              <p:cNvSpPr/>
              <p:nvPr/>
            </p:nvSpPr>
            <p:spPr>
              <a:xfrm>
                <a:off x="3542" y="2753"/>
                <a:ext cx="125" cy="481"/>
              </a:xfrm>
              <a:custGeom>
                <a:avLst/>
                <a:gdLst/>
                <a:ahLst/>
                <a:cxnLst/>
                <a:pathLst>
                  <a:path w="123" h="485">
                    <a:moveTo>
                      <a:pt x="63" y="0"/>
                    </a:moveTo>
                    <a:lnTo>
                      <a:pt x="123" y="97"/>
                    </a:lnTo>
                    <a:lnTo>
                      <a:pt x="93" y="97"/>
                    </a:lnTo>
                    <a:lnTo>
                      <a:pt x="93" y="388"/>
                    </a:lnTo>
                    <a:lnTo>
                      <a:pt x="123" y="388"/>
                    </a:lnTo>
                    <a:lnTo>
                      <a:pt x="63" y="485"/>
                    </a:lnTo>
                    <a:lnTo>
                      <a:pt x="0" y="388"/>
                    </a:lnTo>
                    <a:lnTo>
                      <a:pt x="30" y="388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97334" name="组合 97333"/>
              <p:cNvGrpSpPr/>
              <p:nvPr/>
            </p:nvGrpSpPr>
            <p:grpSpPr>
              <a:xfrm>
                <a:off x="4556" y="2753"/>
                <a:ext cx="916" cy="928"/>
                <a:chOff x="4556" y="2753"/>
                <a:chExt cx="916" cy="928"/>
              </a:xfrm>
            </p:grpSpPr>
            <p:sp>
              <p:nvSpPr>
                <p:cNvPr id="97306" name="矩形 97305"/>
                <p:cNvSpPr/>
                <p:nvPr/>
              </p:nvSpPr>
              <p:spPr>
                <a:xfrm>
                  <a:off x="4556" y="3252"/>
                  <a:ext cx="890" cy="429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folHlink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97307" name="矩形 97306"/>
                <p:cNvSpPr/>
                <p:nvPr/>
              </p:nvSpPr>
              <p:spPr>
                <a:xfrm>
                  <a:off x="4739" y="3360"/>
                  <a:ext cx="733" cy="230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lIns="0" tIns="0" rIns="0" bIns="0">
                  <a:spAutoFit/>
                </a:bodyPr>
                <a:p>
                  <a:r>
                    <a:rPr lang="zh-CN" altLang="en-US" sz="2400" dirty="0">
                      <a:latin typeface="宋体" panose="02010600030101010101" pitchFamily="2" charset="-122"/>
                    </a:rPr>
                    <a:t>设备</a:t>
                  </a:r>
                  <a:r>
                    <a:rPr lang="en-US" altLang="zh-CN" sz="2400" i="1">
                      <a:latin typeface="Times New Roman" panose="02020603050405020304" pitchFamily="18" charset="0"/>
                    </a:rPr>
                    <a:t>n</a:t>
                  </a:r>
                  <a:endParaRPr lang="zh-CN" altLang="en-US" sz="2400" i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7309" name="任意多边形 97308"/>
                <p:cNvSpPr/>
                <p:nvPr/>
              </p:nvSpPr>
              <p:spPr>
                <a:xfrm>
                  <a:off x="4939" y="2753"/>
                  <a:ext cx="124" cy="487"/>
                </a:xfrm>
                <a:custGeom>
                  <a:avLst/>
                  <a:gdLst/>
                  <a:ahLst/>
                  <a:cxnLst/>
                  <a:pathLst>
                    <a:path w="124" h="485">
                      <a:moveTo>
                        <a:pt x="64" y="0"/>
                      </a:moveTo>
                      <a:lnTo>
                        <a:pt x="124" y="97"/>
                      </a:lnTo>
                      <a:lnTo>
                        <a:pt x="94" y="97"/>
                      </a:lnTo>
                      <a:lnTo>
                        <a:pt x="94" y="388"/>
                      </a:lnTo>
                      <a:lnTo>
                        <a:pt x="124" y="388"/>
                      </a:lnTo>
                      <a:lnTo>
                        <a:pt x="64" y="485"/>
                      </a:lnTo>
                      <a:lnTo>
                        <a:pt x="0" y="388"/>
                      </a:lnTo>
                      <a:lnTo>
                        <a:pt x="30" y="388"/>
                      </a:lnTo>
                      <a:lnTo>
                        <a:pt x="30" y="97"/>
                      </a:lnTo>
                      <a:lnTo>
                        <a:pt x="0" y="97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folHlink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97310" name="矩形 97309"/>
              <p:cNvSpPr/>
              <p:nvPr/>
            </p:nvSpPr>
            <p:spPr>
              <a:xfrm>
                <a:off x="1925" y="3252"/>
                <a:ext cx="889" cy="429"/>
              </a:xfrm>
              <a:prstGeom prst="rect">
                <a:avLst/>
              </a:prstGeom>
              <a:noFill/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7311" name="矩形 97310"/>
              <p:cNvSpPr/>
              <p:nvPr/>
            </p:nvSpPr>
            <p:spPr>
              <a:xfrm>
                <a:off x="1968" y="3360"/>
                <a:ext cx="1008" cy="23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0" tIns="0" rIns="0" bIns="0">
                <a:spAutoFit/>
              </a:bodyPr>
              <a:p>
                <a:r>
                  <a:rPr lang="zh-CN" altLang="en-US" sz="2400" dirty="0">
                    <a:latin typeface="宋体" panose="02010600030101010101" pitchFamily="2" charset="-122"/>
                  </a:rPr>
                  <a:t>高速外设</a:t>
                </a: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312" name="任意多边形 97311"/>
              <p:cNvSpPr/>
              <p:nvPr/>
            </p:nvSpPr>
            <p:spPr>
              <a:xfrm>
                <a:off x="2301" y="2754"/>
                <a:ext cx="124" cy="480"/>
              </a:xfrm>
              <a:custGeom>
                <a:avLst/>
                <a:gdLst/>
                <a:ahLst/>
                <a:cxnLst/>
                <a:pathLst>
                  <a:path w="124" h="480">
                    <a:moveTo>
                      <a:pt x="64" y="0"/>
                    </a:moveTo>
                    <a:lnTo>
                      <a:pt x="124" y="97"/>
                    </a:lnTo>
                    <a:lnTo>
                      <a:pt x="94" y="97"/>
                    </a:lnTo>
                    <a:lnTo>
                      <a:pt x="94" y="383"/>
                    </a:lnTo>
                    <a:lnTo>
                      <a:pt x="124" y="383"/>
                    </a:lnTo>
                    <a:lnTo>
                      <a:pt x="64" y="480"/>
                    </a:lnTo>
                    <a:lnTo>
                      <a:pt x="0" y="383"/>
                    </a:lnTo>
                    <a:lnTo>
                      <a:pt x="30" y="383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4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7313" name="矩形 97312"/>
              <p:cNvSpPr/>
              <p:nvPr/>
            </p:nvSpPr>
            <p:spPr>
              <a:xfrm>
                <a:off x="1918" y="2320"/>
                <a:ext cx="890" cy="429"/>
              </a:xfrm>
              <a:prstGeom prst="rect">
                <a:avLst/>
              </a:prstGeom>
              <a:noFill/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7314" name="任意多边形 97313"/>
              <p:cNvSpPr/>
              <p:nvPr/>
            </p:nvSpPr>
            <p:spPr>
              <a:xfrm>
                <a:off x="2301" y="1839"/>
                <a:ext cx="124" cy="480"/>
              </a:xfrm>
              <a:custGeom>
                <a:avLst/>
                <a:gdLst/>
                <a:ahLst/>
                <a:cxnLst/>
                <a:pathLst>
                  <a:path w="124" h="480">
                    <a:moveTo>
                      <a:pt x="64" y="0"/>
                    </a:moveTo>
                    <a:lnTo>
                      <a:pt x="124" y="97"/>
                    </a:lnTo>
                    <a:lnTo>
                      <a:pt x="94" y="97"/>
                    </a:lnTo>
                    <a:lnTo>
                      <a:pt x="94" y="383"/>
                    </a:lnTo>
                    <a:lnTo>
                      <a:pt x="124" y="383"/>
                    </a:lnTo>
                    <a:lnTo>
                      <a:pt x="64" y="480"/>
                    </a:lnTo>
                    <a:lnTo>
                      <a:pt x="0" y="383"/>
                    </a:lnTo>
                    <a:lnTo>
                      <a:pt x="30" y="383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4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7315" name="文本框 97314"/>
              <p:cNvSpPr txBox="1"/>
              <p:nvPr/>
            </p:nvSpPr>
            <p:spPr>
              <a:xfrm>
                <a:off x="1955" y="2400"/>
                <a:ext cx="973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2400">
                    <a:latin typeface="Times New Roman" panose="02020603050405020304" pitchFamily="18" charset="0"/>
                  </a:rPr>
                  <a:t>I/O</a:t>
                </a:r>
                <a:r>
                  <a:rPr lang="zh-CN" altLang="en-US" sz="2400" dirty="0">
                    <a:latin typeface="Times New Roman" panose="02020603050405020304" pitchFamily="18" charset="0"/>
                  </a:rPr>
                  <a:t>接口</a:t>
                </a: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316" name="矩形 97315"/>
              <p:cNvSpPr/>
              <p:nvPr/>
            </p:nvSpPr>
            <p:spPr>
              <a:xfrm>
                <a:off x="3159" y="2320"/>
                <a:ext cx="890" cy="429"/>
              </a:xfrm>
              <a:prstGeom prst="rect">
                <a:avLst/>
              </a:prstGeom>
              <a:noFill/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7317" name="任意多边形 97316"/>
              <p:cNvSpPr/>
              <p:nvPr/>
            </p:nvSpPr>
            <p:spPr>
              <a:xfrm>
                <a:off x="3543" y="1831"/>
                <a:ext cx="123" cy="480"/>
              </a:xfrm>
              <a:custGeom>
                <a:avLst/>
                <a:gdLst/>
                <a:ahLst/>
                <a:cxnLst/>
                <a:pathLst>
                  <a:path w="123" h="480">
                    <a:moveTo>
                      <a:pt x="63" y="0"/>
                    </a:moveTo>
                    <a:lnTo>
                      <a:pt x="123" y="97"/>
                    </a:lnTo>
                    <a:lnTo>
                      <a:pt x="93" y="97"/>
                    </a:lnTo>
                    <a:lnTo>
                      <a:pt x="93" y="383"/>
                    </a:lnTo>
                    <a:lnTo>
                      <a:pt x="123" y="383"/>
                    </a:lnTo>
                    <a:lnTo>
                      <a:pt x="63" y="480"/>
                    </a:lnTo>
                    <a:lnTo>
                      <a:pt x="0" y="383"/>
                    </a:lnTo>
                    <a:lnTo>
                      <a:pt x="30" y="383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7318" name="文本框 97317"/>
              <p:cNvSpPr txBox="1"/>
              <p:nvPr/>
            </p:nvSpPr>
            <p:spPr>
              <a:xfrm>
                <a:off x="3205" y="2400"/>
                <a:ext cx="1019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2400">
                    <a:latin typeface="Times New Roman" panose="02020603050405020304" pitchFamily="18" charset="0"/>
                  </a:rPr>
                  <a:t>I/O</a:t>
                </a:r>
                <a:r>
                  <a:rPr lang="zh-CN" altLang="en-US" sz="2400" dirty="0">
                    <a:latin typeface="Times New Roman" panose="02020603050405020304" pitchFamily="18" charset="0"/>
                  </a:rPr>
                  <a:t>接口</a:t>
                </a: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319" name="矩形 97318"/>
              <p:cNvSpPr/>
              <p:nvPr/>
            </p:nvSpPr>
            <p:spPr>
              <a:xfrm>
                <a:off x="4555" y="2320"/>
                <a:ext cx="890" cy="429"/>
              </a:xfrm>
              <a:prstGeom prst="rect">
                <a:avLst/>
              </a:prstGeom>
              <a:noFill/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7320" name="任意多边形 97319"/>
              <p:cNvSpPr/>
              <p:nvPr/>
            </p:nvSpPr>
            <p:spPr>
              <a:xfrm>
                <a:off x="4939" y="1824"/>
                <a:ext cx="123" cy="480"/>
              </a:xfrm>
              <a:custGeom>
                <a:avLst/>
                <a:gdLst/>
                <a:ahLst/>
                <a:cxnLst/>
                <a:pathLst>
                  <a:path w="123" h="480">
                    <a:moveTo>
                      <a:pt x="63" y="0"/>
                    </a:moveTo>
                    <a:lnTo>
                      <a:pt x="123" y="97"/>
                    </a:lnTo>
                    <a:lnTo>
                      <a:pt x="93" y="97"/>
                    </a:lnTo>
                    <a:lnTo>
                      <a:pt x="93" y="383"/>
                    </a:lnTo>
                    <a:lnTo>
                      <a:pt x="123" y="383"/>
                    </a:lnTo>
                    <a:lnTo>
                      <a:pt x="63" y="480"/>
                    </a:lnTo>
                    <a:lnTo>
                      <a:pt x="0" y="383"/>
                    </a:lnTo>
                    <a:lnTo>
                      <a:pt x="30" y="383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7321" name="文本框 97320"/>
              <p:cNvSpPr txBox="1"/>
              <p:nvPr/>
            </p:nvSpPr>
            <p:spPr>
              <a:xfrm>
                <a:off x="4597" y="2400"/>
                <a:ext cx="923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2400">
                    <a:latin typeface="Times New Roman" panose="02020603050405020304" pitchFamily="18" charset="0"/>
                  </a:rPr>
                  <a:t>I/O</a:t>
                </a:r>
                <a:r>
                  <a:rPr lang="zh-CN" altLang="en-US" sz="2400" dirty="0">
                    <a:latin typeface="Times New Roman" panose="02020603050405020304" pitchFamily="18" charset="0"/>
                  </a:rPr>
                  <a:t>接口</a:t>
                </a: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322" name="文本框 97321"/>
              <p:cNvSpPr txBox="1"/>
              <p:nvPr/>
            </p:nvSpPr>
            <p:spPr>
              <a:xfrm>
                <a:off x="4166" y="3319"/>
                <a:ext cx="308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…</a:t>
                </a:r>
                <a:endPara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323" name="文本框 97322"/>
              <p:cNvSpPr txBox="1"/>
              <p:nvPr/>
            </p:nvSpPr>
            <p:spPr>
              <a:xfrm>
                <a:off x="4176" y="2359"/>
                <a:ext cx="308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…</a:t>
                </a:r>
                <a:endPara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97332" name="矩形 97331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3.4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46" name="文本框 98345"/>
          <p:cNvSpPr txBox="1"/>
          <p:nvPr/>
        </p:nvSpPr>
        <p:spPr>
          <a:xfrm>
            <a:off x="593725" y="577850"/>
            <a:ext cx="52133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</a:rPr>
              <a:t>3. 三总线结构的又一形式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98348" name="矩形 98347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3.4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98351" name="组合 98350"/>
          <p:cNvGrpSpPr/>
          <p:nvPr/>
        </p:nvGrpSpPr>
        <p:grpSpPr>
          <a:xfrm>
            <a:off x="457200" y="1752600"/>
            <a:ext cx="8763000" cy="4572000"/>
            <a:chOff x="288" y="1104"/>
            <a:chExt cx="5520" cy="2880"/>
          </a:xfrm>
        </p:grpSpPr>
        <p:sp>
          <p:nvSpPr>
            <p:cNvPr id="98308" name="直接连接符 98307"/>
            <p:cNvSpPr/>
            <p:nvPr/>
          </p:nvSpPr>
          <p:spPr>
            <a:xfrm>
              <a:off x="807" y="3539"/>
              <a:ext cx="1" cy="409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8309" name="矩形 98308"/>
            <p:cNvSpPr/>
            <p:nvPr/>
          </p:nvSpPr>
          <p:spPr>
            <a:xfrm>
              <a:off x="432" y="3183"/>
              <a:ext cx="751" cy="350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310" name="矩形 98309"/>
            <p:cNvSpPr/>
            <p:nvPr/>
          </p:nvSpPr>
          <p:spPr>
            <a:xfrm>
              <a:off x="518" y="3222"/>
              <a:ext cx="87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r>
                <a:rPr lang="zh-CN" altLang="en-US" sz="2400" dirty="0">
                  <a:latin typeface="宋体" panose="02010600030101010101" pitchFamily="2" charset="-122"/>
                </a:rPr>
                <a:t>局域网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98311" name="矩形 98310"/>
            <p:cNvSpPr/>
            <p:nvPr/>
          </p:nvSpPr>
          <p:spPr>
            <a:xfrm>
              <a:off x="2538" y="2400"/>
              <a:ext cx="900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系统总线</a:t>
              </a:r>
              <a:endPara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12" name="任意多边形 98311"/>
            <p:cNvSpPr/>
            <p:nvPr/>
          </p:nvSpPr>
          <p:spPr>
            <a:xfrm>
              <a:off x="641" y="2677"/>
              <a:ext cx="4695" cy="107"/>
            </a:xfrm>
            <a:custGeom>
              <a:avLst/>
              <a:gdLst/>
              <a:ahLst/>
              <a:cxnLst/>
              <a:pathLst>
                <a:path w="4695" h="224">
                  <a:moveTo>
                    <a:pt x="0" y="113"/>
                  </a:moveTo>
                  <a:lnTo>
                    <a:pt x="149" y="224"/>
                  </a:lnTo>
                  <a:lnTo>
                    <a:pt x="149" y="178"/>
                  </a:lnTo>
                  <a:lnTo>
                    <a:pt x="4544" y="178"/>
                  </a:lnTo>
                  <a:lnTo>
                    <a:pt x="4544" y="224"/>
                  </a:lnTo>
                  <a:lnTo>
                    <a:pt x="4695" y="113"/>
                  </a:lnTo>
                  <a:lnTo>
                    <a:pt x="4544" y="0"/>
                  </a:lnTo>
                  <a:lnTo>
                    <a:pt x="4544" y="46"/>
                  </a:lnTo>
                  <a:lnTo>
                    <a:pt x="149" y="46"/>
                  </a:lnTo>
                  <a:lnTo>
                    <a:pt x="149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chemeClr val="folHlink"/>
            </a:solidFill>
            <a:ln w="190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314" name="矩形 98313"/>
            <p:cNvSpPr/>
            <p:nvPr/>
          </p:nvSpPr>
          <p:spPr>
            <a:xfrm>
              <a:off x="1211" y="1296"/>
              <a:ext cx="847" cy="347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315" name="矩形 98314"/>
            <p:cNvSpPr/>
            <p:nvPr/>
          </p:nvSpPr>
          <p:spPr>
            <a:xfrm>
              <a:off x="1452" y="1354"/>
              <a:ext cx="756" cy="230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p>
              <a:r>
                <a:rPr lang="en-US" altLang="zh-CN" sz="2400">
                  <a:latin typeface="Times New Roman" panose="02020603050405020304" pitchFamily="18" charset="0"/>
                </a:rPr>
                <a:t>CPU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8317" name="矩形 98316"/>
            <p:cNvSpPr/>
            <p:nvPr/>
          </p:nvSpPr>
          <p:spPr>
            <a:xfrm>
              <a:off x="3569" y="1296"/>
              <a:ext cx="847" cy="347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318" name="矩形 98317"/>
            <p:cNvSpPr/>
            <p:nvPr/>
          </p:nvSpPr>
          <p:spPr>
            <a:xfrm>
              <a:off x="3742" y="1354"/>
              <a:ext cx="86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r>
                <a:rPr lang="en-US" altLang="zh-CN" sz="2400">
                  <a:latin typeface="Times New Roman" panose="02020603050405020304" pitchFamily="18" charset="0"/>
                </a:rPr>
                <a:t>Cache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8319" name="矩形 98318"/>
            <p:cNvSpPr/>
            <p:nvPr/>
          </p:nvSpPr>
          <p:spPr>
            <a:xfrm>
              <a:off x="2517" y="1296"/>
              <a:ext cx="603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320" name="矩形 98319"/>
            <p:cNvSpPr/>
            <p:nvPr/>
          </p:nvSpPr>
          <p:spPr>
            <a:xfrm>
              <a:off x="2367" y="1104"/>
              <a:ext cx="900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局部总线</a:t>
              </a:r>
              <a:endPara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21" name="任意多边形 98320"/>
            <p:cNvSpPr/>
            <p:nvPr/>
          </p:nvSpPr>
          <p:spPr>
            <a:xfrm>
              <a:off x="2064" y="1392"/>
              <a:ext cx="1507" cy="96"/>
            </a:xfrm>
            <a:custGeom>
              <a:avLst/>
              <a:gdLst/>
              <a:ahLst/>
              <a:cxnLst/>
              <a:pathLst>
                <a:path w="1409" h="149">
                  <a:moveTo>
                    <a:pt x="0" y="74"/>
                  </a:moveTo>
                  <a:lnTo>
                    <a:pt x="145" y="149"/>
                  </a:lnTo>
                  <a:lnTo>
                    <a:pt x="145" y="111"/>
                  </a:lnTo>
                  <a:lnTo>
                    <a:pt x="1264" y="111"/>
                  </a:lnTo>
                  <a:lnTo>
                    <a:pt x="1264" y="149"/>
                  </a:lnTo>
                  <a:lnTo>
                    <a:pt x="1409" y="74"/>
                  </a:lnTo>
                  <a:lnTo>
                    <a:pt x="1264" y="0"/>
                  </a:lnTo>
                  <a:lnTo>
                    <a:pt x="1264" y="38"/>
                  </a:lnTo>
                  <a:lnTo>
                    <a:pt x="145" y="38"/>
                  </a:lnTo>
                  <a:lnTo>
                    <a:pt x="14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folHlink"/>
            </a:solidFill>
            <a:ln w="190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322" name="矩形 98321"/>
            <p:cNvSpPr/>
            <p:nvPr/>
          </p:nvSpPr>
          <p:spPr>
            <a:xfrm>
              <a:off x="2177" y="3180"/>
              <a:ext cx="1248" cy="353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323" name="矩形 98322"/>
            <p:cNvSpPr/>
            <p:nvPr/>
          </p:nvSpPr>
          <p:spPr>
            <a:xfrm>
              <a:off x="2222" y="3222"/>
              <a:ext cx="166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r>
                <a:rPr lang="zh-CN" altLang="en-US" sz="2400" dirty="0">
                  <a:latin typeface="宋体" panose="02010600030101010101" pitchFamily="2" charset="-122"/>
                </a:rPr>
                <a:t>扩展总线接口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98324" name="直接连接符 98323"/>
            <p:cNvSpPr/>
            <p:nvPr/>
          </p:nvSpPr>
          <p:spPr>
            <a:xfrm>
              <a:off x="2801" y="3537"/>
              <a:ext cx="1" cy="406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8325" name="任意多边形 98324"/>
            <p:cNvSpPr/>
            <p:nvPr/>
          </p:nvSpPr>
          <p:spPr>
            <a:xfrm>
              <a:off x="2798" y="2739"/>
              <a:ext cx="1" cy="447"/>
            </a:xfrm>
            <a:custGeom>
              <a:avLst/>
              <a:gdLst/>
              <a:ahLst/>
              <a:cxnLst/>
              <a:pathLst>
                <a:path w="1" h="447">
                  <a:moveTo>
                    <a:pt x="0" y="0"/>
                  </a:moveTo>
                  <a:lnTo>
                    <a:pt x="0" y="447"/>
                  </a:lnTo>
                </a:path>
              </a:pathLst>
            </a:custGeom>
            <a:solidFill>
              <a:srgbClr val="FFFFFF"/>
            </a:solidFill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326" name="矩形 98325"/>
            <p:cNvSpPr/>
            <p:nvPr/>
          </p:nvSpPr>
          <p:spPr>
            <a:xfrm>
              <a:off x="2992" y="3640"/>
              <a:ext cx="714" cy="266"/>
            </a:xfrm>
            <a:prstGeom prst="rect">
              <a:avLst/>
            </a:prstGeom>
            <a:noFill/>
            <a:ln w="1905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327" name="矩形 98326"/>
            <p:cNvSpPr/>
            <p:nvPr/>
          </p:nvSpPr>
          <p:spPr>
            <a:xfrm>
              <a:off x="2897" y="3612"/>
              <a:ext cx="900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扩展总线</a:t>
              </a:r>
              <a:endPara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28" name="任意多边形 98327"/>
            <p:cNvSpPr/>
            <p:nvPr/>
          </p:nvSpPr>
          <p:spPr>
            <a:xfrm>
              <a:off x="288" y="3888"/>
              <a:ext cx="5280" cy="96"/>
            </a:xfrm>
            <a:custGeom>
              <a:avLst/>
              <a:gdLst/>
              <a:ahLst/>
              <a:cxnLst/>
              <a:pathLst>
                <a:path w="4695" h="222">
                  <a:moveTo>
                    <a:pt x="0" y="111"/>
                  </a:moveTo>
                  <a:lnTo>
                    <a:pt x="149" y="222"/>
                  </a:lnTo>
                  <a:lnTo>
                    <a:pt x="149" y="178"/>
                  </a:lnTo>
                  <a:lnTo>
                    <a:pt x="4546" y="178"/>
                  </a:lnTo>
                  <a:lnTo>
                    <a:pt x="4546" y="222"/>
                  </a:lnTo>
                  <a:lnTo>
                    <a:pt x="4695" y="111"/>
                  </a:lnTo>
                  <a:lnTo>
                    <a:pt x="4546" y="0"/>
                  </a:lnTo>
                  <a:lnTo>
                    <a:pt x="4546" y="44"/>
                  </a:lnTo>
                  <a:lnTo>
                    <a:pt x="149" y="44"/>
                  </a:lnTo>
                  <a:lnTo>
                    <a:pt x="149" y="0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chemeClr val="folHlink"/>
            </a:solidFill>
            <a:ln w="190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329" name="直接连接符 98328"/>
            <p:cNvSpPr/>
            <p:nvPr/>
          </p:nvSpPr>
          <p:spPr>
            <a:xfrm>
              <a:off x="3977" y="3527"/>
              <a:ext cx="1" cy="409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8330" name="矩形 98329"/>
            <p:cNvSpPr/>
            <p:nvPr/>
          </p:nvSpPr>
          <p:spPr>
            <a:xfrm>
              <a:off x="3569" y="3183"/>
              <a:ext cx="816" cy="350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331" name="矩形 98330"/>
            <p:cNvSpPr/>
            <p:nvPr/>
          </p:nvSpPr>
          <p:spPr>
            <a:xfrm>
              <a:off x="3658" y="3222"/>
              <a:ext cx="104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r>
                <a:rPr lang="en-US" altLang="zh-CN" sz="2400">
                  <a:latin typeface="Times New Roman" panose="02020603050405020304" pitchFamily="18" charset="0"/>
                </a:rPr>
                <a:t>Modem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8332" name="直接连接符 98331"/>
            <p:cNvSpPr/>
            <p:nvPr/>
          </p:nvSpPr>
          <p:spPr>
            <a:xfrm>
              <a:off x="4960" y="3537"/>
              <a:ext cx="1" cy="408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8333" name="矩形 98332"/>
            <p:cNvSpPr/>
            <p:nvPr/>
          </p:nvSpPr>
          <p:spPr>
            <a:xfrm>
              <a:off x="4481" y="3180"/>
              <a:ext cx="960" cy="353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334" name="矩形 98333"/>
            <p:cNvSpPr/>
            <p:nvPr/>
          </p:nvSpPr>
          <p:spPr>
            <a:xfrm>
              <a:off x="4559" y="3222"/>
              <a:ext cx="1249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r>
                <a:rPr lang="zh-CN" altLang="en-US" sz="2400" dirty="0">
                  <a:latin typeface="宋体" panose="02010600030101010101" pitchFamily="2" charset="-122"/>
                </a:rPr>
                <a:t>串行接口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98335" name="任意多边形 98334"/>
            <p:cNvSpPr/>
            <p:nvPr/>
          </p:nvSpPr>
          <p:spPr>
            <a:xfrm>
              <a:off x="1682" y="3537"/>
              <a:ext cx="1" cy="403"/>
            </a:xfrm>
            <a:custGeom>
              <a:avLst/>
              <a:gdLst/>
              <a:ahLst/>
              <a:cxnLst/>
              <a:pathLst>
                <a:path w="1" h="403">
                  <a:moveTo>
                    <a:pt x="0" y="0"/>
                  </a:moveTo>
                  <a:lnTo>
                    <a:pt x="0" y="403"/>
                  </a:lnTo>
                </a:path>
              </a:pathLst>
            </a:custGeom>
            <a:solidFill>
              <a:srgbClr val="FFFFFF"/>
            </a:solidFill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336" name="矩形 98335"/>
            <p:cNvSpPr/>
            <p:nvPr/>
          </p:nvSpPr>
          <p:spPr>
            <a:xfrm>
              <a:off x="1305" y="3183"/>
              <a:ext cx="753" cy="350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337" name="矩形 98336"/>
            <p:cNvSpPr/>
            <p:nvPr/>
          </p:nvSpPr>
          <p:spPr>
            <a:xfrm>
              <a:off x="1480" y="3222"/>
              <a:ext cx="680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r>
                <a:rPr lang="en-US" altLang="zh-CN" sz="2400">
                  <a:latin typeface="Times New Roman" panose="02020603050405020304" pitchFamily="18" charset="0"/>
                </a:rPr>
                <a:t>SCSI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8338" name="矩形 98337"/>
            <p:cNvSpPr/>
            <p:nvPr/>
          </p:nvSpPr>
          <p:spPr>
            <a:xfrm>
              <a:off x="2169" y="1776"/>
              <a:ext cx="1584" cy="350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98340" name="文本框 98339"/>
            <p:cNvSpPr txBox="1"/>
            <p:nvPr/>
          </p:nvSpPr>
          <p:spPr>
            <a:xfrm>
              <a:off x="2274" y="1824"/>
              <a:ext cx="2046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</a:rPr>
                <a:t>局部</a:t>
              </a:r>
              <a:r>
                <a:rPr lang="en-US" altLang="zh-CN" sz="2400">
                  <a:latin typeface="Times New Roman" panose="02020603050405020304" pitchFamily="18" charset="0"/>
                </a:rPr>
                <a:t>I/O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控制器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98341" name="矩形 98340"/>
            <p:cNvSpPr/>
            <p:nvPr/>
          </p:nvSpPr>
          <p:spPr>
            <a:xfrm>
              <a:off x="1211" y="1776"/>
              <a:ext cx="847" cy="350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98342" name="矩形 98341"/>
            <p:cNvSpPr/>
            <p:nvPr/>
          </p:nvSpPr>
          <p:spPr>
            <a:xfrm>
              <a:off x="1457" y="1824"/>
              <a:ext cx="799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r>
                <a:rPr lang="zh-CN" altLang="en-US" sz="2400" dirty="0">
                  <a:latin typeface="宋体" panose="02010600030101010101" pitchFamily="2" charset="-122"/>
                </a:rPr>
                <a:t>主存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98343" name="直接连接符 98342"/>
            <p:cNvSpPr/>
            <p:nvPr/>
          </p:nvSpPr>
          <p:spPr>
            <a:xfrm>
              <a:off x="1697" y="2119"/>
              <a:ext cx="0" cy="624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8344" name="直接连接符 98343"/>
            <p:cNvSpPr/>
            <p:nvPr/>
          </p:nvSpPr>
          <p:spPr>
            <a:xfrm>
              <a:off x="4039" y="1632"/>
              <a:ext cx="0" cy="1104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8349" name="直接连接符 98348"/>
            <p:cNvSpPr/>
            <p:nvPr/>
          </p:nvSpPr>
          <p:spPr>
            <a:xfrm>
              <a:off x="2832" y="1440"/>
              <a:ext cx="0" cy="336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8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80" name="文本框 99379"/>
          <p:cNvSpPr txBox="1"/>
          <p:nvPr/>
        </p:nvSpPr>
        <p:spPr>
          <a:xfrm>
            <a:off x="669925" y="425450"/>
            <a:ext cx="29273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</a:rPr>
              <a:t>4. 四总线结构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grpSp>
        <p:nvGrpSpPr>
          <p:cNvPr id="99391" name="组合 99390"/>
          <p:cNvGrpSpPr/>
          <p:nvPr/>
        </p:nvGrpSpPr>
        <p:grpSpPr>
          <a:xfrm>
            <a:off x="228600" y="1295400"/>
            <a:ext cx="8704263" cy="5029200"/>
            <a:chOff x="144" y="816"/>
            <a:chExt cx="5483" cy="3168"/>
          </a:xfrm>
        </p:grpSpPr>
        <p:sp>
          <p:nvSpPr>
            <p:cNvPr id="99333" name="矩形 99332"/>
            <p:cNvSpPr/>
            <p:nvPr/>
          </p:nvSpPr>
          <p:spPr>
            <a:xfrm>
              <a:off x="2326" y="1378"/>
              <a:ext cx="1034" cy="304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99334" name="矩形 99333"/>
            <p:cNvSpPr/>
            <p:nvPr/>
          </p:nvSpPr>
          <p:spPr>
            <a:xfrm>
              <a:off x="4433" y="816"/>
              <a:ext cx="847" cy="304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9335" name="矩形 99334"/>
            <p:cNvSpPr/>
            <p:nvPr/>
          </p:nvSpPr>
          <p:spPr>
            <a:xfrm>
              <a:off x="4632" y="833"/>
              <a:ext cx="452" cy="26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dirty="0">
                  <a:latin typeface="宋体" panose="02010600030101010101" pitchFamily="2" charset="-122"/>
                </a:rPr>
                <a:t>主存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9336" name="矩形 99335"/>
            <p:cNvSpPr/>
            <p:nvPr/>
          </p:nvSpPr>
          <p:spPr>
            <a:xfrm>
              <a:off x="1488" y="3151"/>
              <a:ext cx="1248" cy="303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9337" name="矩形 99336"/>
            <p:cNvSpPr/>
            <p:nvPr/>
          </p:nvSpPr>
          <p:spPr>
            <a:xfrm>
              <a:off x="1533" y="3187"/>
              <a:ext cx="1156" cy="23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2400" dirty="0">
                  <a:latin typeface="宋体" panose="02010600030101010101" pitchFamily="2" charset="-122"/>
                </a:rPr>
                <a:t>扩展总线接口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99339" name="矩形 99338"/>
            <p:cNvSpPr/>
            <p:nvPr/>
          </p:nvSpPr>
          <p:spPr>
            <a:xfrm>
              <a:off x="4433" y="2010"/>
              <a:ext cx="847" cy="304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9340" name="矩形 99339"/>
            <p:cNvSpPr/>
            <p:nvPr/>
          </p:nvSpPr>
          <p:spPr>
            <a:xfrm>
              <a:off x="4567" y="2046"/>
              <a:ext cx="582" cy="23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2400" dirty="0">
                  <a:latin typeface="宋体" panose="02010600030101010101" pitchFamily="2" charset="-122"/>
                </a:rPr>
                <a:t>局域网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99342" name="矩形 99341"/>
            <p:cNvSpPr/>
            <p:nvPr/>
          </p:nvSpPr>
          <p:spPr>
            <a:xfrm>
              <a:off x="384" y="2016"/>
              <a:ext cx="846" cy="304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9343" name="矩形 99342"/>
            <p:cNvSpPr/>
            <p:nvPr/>
          </p:nvSpPr>
          <p:spPr>
            <a:xfrm>
              <a:off x="593" y="2053"/>
              <a:ext cx="428" cy="23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400">
                  <a:latin typeface="Times New Roman" panose="02020603050405020304" pitchFamily="18" charset="0"/>
                </a:rPr>
                <a:t>SCSI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9345" name="矩形 99344"/>
            <p:cNvSpPr/>
            <p:nvPr/>
          </p:nvSpPr>
          <p:spPr>
            <a:xfrm>
              <a:off x="3142" y="2010"/>
              <a:ext cx="847" cy="304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9346" name="矩形 99345"/>
            <p:cNvSpPr/>
            <p:nvPr/>
          </p:nvSpPr>
          <p:spPr>
            <a:xfrm>
              <a:off x="3276" y="2046"/>
              <a:ext cx="582" cy="23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2400" dirty="0">
                  <a:latin typeface="宋体" panose="02010600030101010101" pitchFamily="2" charset="-122"/>
                </a:rPr>
                <a:t>多媒体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99348" name="任意多边形 99347"/>
            <p:cNvSpPr/>
            <p:nvPr/>
          </p:nvSpPr>
          <p:spPr>
            <a:xfrm>
              <a:off x="4854" y="1117"/>
              <a:ext cx="47" cy="419"/>
            </a:xfrm>
            <a:custGeom>
              <a:avLst/>
              <a:gdLst/>
              <a:ahLst/>
              <a:cxnLst/>
              <a:pathLst>
                <a:path w="1" h="435">
                  <a:moveTo>
                    <a:pt x="0" y="0"/>
                  </a:moveTo>
                  <a:lnTo>
                    <a:pt x="0" y="435"/>
                  </a:lnTo>
                </a:path>
              </a:pathLst>
            </a:custGeom>
            <a:solidFill>
              <a:srgbClr val="FFFFFF"/>
            </a:solidFill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9349" name="任意多边形 99348"/>
            <p:cNvSpPr/>
            <p:nvPr/>
          </p:nvSpPr>
          <p:spPr>
            <a:xfrm>
              <a:off x="144" y="2496"/>
              <a:ext cx="5467" cy="118"/>
            </a:xfrm>
            <a:custGeom>
              <a:avLst/>
              <a:gdLst/>
              <a:ahLst/>
              <a:cxnLst/>
              <a:pathLst>
                <a:path w="5163" h="189">
                  <a:moveTo>
                    <a:pt x="0" y="94"/>
                  </a:moveTo>
                  <a:lnTo>
                    <a:pt x="125" y="189"/>
                  </a:lnTo>
                  <a:lnTo>
                    <a:pt x="125" y="146"/>
                  </a:lnTo>
                  <a:lnTo>
                    <a:pt x="5035" y="146"/>
                  </a:lnTo>
                  <a:lnTo>
                    <a:pt x="5035" y="189"/>
                  </a:lnTo>
                  <a:lnTo>
                    <a:pt x="5163" y="94"/>
                  </a:lnTo>
                  <a:lnTo>
                    <a:pt x="5035" y="0"/>
                  </a:lnTo>
                  <a:lnTo>
                    <a:pt x="5035" y="43"/>
                  </a:lnTo>
                  <a:lnTo>
                    <a:pt x="125" y="43"/>
                  </a:lnTo>
                  <a:lnTo>
                    <a:pt x="125" y="0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9350" name="直接连接符 99349"/>
            <p:cNvSpPr/>
            <p:nvPr/>
          </p:nvSpPr>
          <p:spPr>
            <a:xfrm>
              <a:off x="815" y="3463"/>
              <a:ext cx="1" cy="228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351" name="任意多边形 99350"/>
            <p:cNvSpPr/>
            <p:nvPr/>
          </p:nvSpPr>
          <p:spPr>
            <a:xfrm>
              <a:off x="2112" y="2312"/>
              <a:ext cx="1" cy="229"/>
            </a:xfrm>
            <a:custGeom>
              <a:avLst/>
              <a:gdLst/>
              <a:ahLst/>
              <a:cxnLst/>
              <a:pathLst>
                <a:path w="1" h="229">
                  <a:moveTo>
                    <a:pt x="0" y="0"/>
                  </a:moveTo>
                  <a:lnTo>
                    <a:pt x="1" y="229"/>
                  </a:lnTo>
                </a:path>
              </a:pathLst>
            </a:custGeom>
            <a:solidFill>
              <a:srgbClr val="FFFFFF"/>
            </a:solidFill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9352" name="直接连接符 99351"/>
            <p:cNvSpPr/>
            <p:nvPr/>
          </p:nvSpPr>
          <p:spPr>
            <a:xfrm>
              <a:off x="3578" y="2311"/>
              <a:ext cx="1" cy="230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353" name="直接连接符 99352"/>
            <p:cNvSpPr/>
            <p:nvPr/>
          </p:nvSpPr>
          <p:spPr>
            <a:xfrm>
              <a:off x="4895" y="2311"/>
              <a:ext cx="1" cy="230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354" name="直接连接符 99353"/>
            <p:cNvSpPr/>
            <p:nvPr/>
          </p:nvSpPr>
          <p:spPr>
            <a:xfrm>
              <a:off x="2880" y="1683"/>
              <a:ext cx="0" cy="909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355" name="直接连接符 99354"/>
            <p:cNvSpPr/>
            <p:nvPr/>
          </p:nvSpPr>
          <p:spPr>
            <a:xfrm>
              <a:off x="816" y="2314"/>
              <a:ext cx="1" cy="230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356" name="直接连接符 99355"/>
            <p:cNvSpPr/>
            <p:nvPr/>
          </p:nvSpPr>
          <p:spPr>
            <a:xfrm>
              <a:off x="2112" y="3463"/>
              <a:ext cx="1" cy="228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357" name="直接连接符 99356"/>
            <p:cNvSpPr/>
            <p:nvPr/>
          </p:nvSpPr>
          <p:spPr>
            <a:xfrm>
              <a:off x="3578" y="3452"/>
              <a:ext cx="1" cy="250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358" name="任意多边形 99357"/>
            <p:cNvSpPr/>
            <p:nvPr/>
          </p:nvSpPr>
          <p:spPr>
            <a:xfrm>
              <a:off x="4896" y="3456"/>
              <a:ext cx="5" cy="246"/>
            </a:xfrm>
            <a:custGeom>
              <a:avLst/>
              <a:gdLst/>
              <a:ahLst/>
              <a:cxnLst/>
              <a:pathLst>
                <a:path w="5" h="246">
                  <a:moveTo>
                    <a:pt x="5" y="0"/>
                  </a:moveTo>
                  <a:lnTo>
                    <a:pt x="0" y="246"/>
                  </a:lnTo>
                </a:path>
              </a:pathLst>
            </a:custGeom>
            <a:solidFill>
              <a:srgbClr val="FFFFFF"/>
            </a:solidFill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9359" name="任意多边形 99358"/>
            <p:cNvSpPr/>
            <p:nvPr/>
          </p:nvSpPr>
          <p:spPr>
            <a:xfrm>
              <a:off x="2112" y="2574"/>
              <a:ext cx="1" cy="576"/>
            </a:xfrm>
            <a:custGeom>
              <a:avLst/>
              <a:gdLst/>
              <a:ahLst/>
              <a:cxnLst/>
              <a:pathLst>
                <a:path w="1" h="576">
                  <a:moveTo>
                    <a:pt x="0" y="0"/>
                  </a:moveTo>
                  <a:lnTo>
                    <a:pt x="0" y="576"/>
                  </a:lnTo>
                </a:path>
              </a:pathLst>
            </a:custGeom>
            <a:solidFill>
              <a:srgbClr val="FFFFFF"/>
            </a:solidFill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9360" name="任意多边形 99359"/>
            <p:cNvSpPr/>
            <p:nvPr/>
          </p:nvSpPr>
          <p:spPr>
            <a:xfrm>
              <a:off x="3360" y="1486"/>
              <a:ext cx="2267" cy="116"/>
            </a:xfrm>
            <a:custGeom>
              <a:avLst/>
              <a:gdLst/>
              <a:ahLst/>
              <a:cxnLst/>
              <a:pathLst>
                <a:path w="2267" h="189">
                  <a:moveTo>
                    <a:pt x="0" y="95"/>
                  </a:moveTo>
                  <a:lnTo>
                    <a:pt x="127" y="189"/>
                  </a:lnTo>
                  <a:lnTo>
                    <a:pt x="127" y="140"/>
                  </a:lnTo>
                  <a:lnTo>
                    <a:pt x="2140" y="140"/>
                  </a:lnTo>
                  <a:lnTo>
                    <a:pt x="2140" y="189"/>
                  </a:lnTo>
                  <a:lnTo>
                    <a:pt x="2267" y="95"/>
                  </a:lnTo>
                  <a:lnTo>
                    <a:pt x="2140" y="0"/>
                  </a:lnTo>
                  <a:lnTo>
                    <a:pt x="2140" y="50"/>
                  </a:lnTo>
                  <a:lnTo>
                    <a:pt x="127" y="50"/>
                  </a:lnTo>
                  <a:lnTo>
                    <a:pt x="127" y="0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9361" name="矩形 99360"/>
            <p:cNvSpPr/>
            <p:nvPr/>
          </p:nvSpPr>
          <p:spPr>
            <a:xfrm>
              <a:off x="384" y="1392"/>
              <a:ext cx="846" cy="304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9362" name="矩形 99361"/>
            <p:cNvSpPr/>
            <p:nvPr/>
          </p:nvSpPr>
          <p:spPr>
            <a:xfrm>
              <a:off x="609" y="1429"/>
              <a:ext cx="395" cy="23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400">
                  <a:latin typeface="Times New Roman" panose="02020603050405020304" pitchFamily="18" charset="0"/>
                </a:rPr>
                <a:t>CPU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9363" name="任意多边形 99362"/>
            <p:cNvSpPr/>
            <p:nvPr/>
          </p:nvSpPr>
          <p:spPr>
            <a:xfrm>
              <a:off x="144" y="3600"/>
              <a:ext cx="5451" cy="118"/>
            </a:xfrm>
            <a:custGeom>
              <a:avLst/>
              <a:gdLst/>
              <a:ahLst/>
              <a:cxnLst/>
              <a:pathLst>
                <a:path w="5165" h="189">
                  <a:moveTo>
                    <a:pt x="0" y="95"/>
                  </a:moveTo>
                  <a:lnTo>
                    <a:pt x="127" y="189"/>
                  </a:lnTo>
                  <a:lnTo>
                    <a:pt x="127" y="146"/>
                  </a:lnTo>
                  <a:lnTo>
                    <a:pt x="5038" y="146"/>
                  </a:lnTo>
                  <a:lnTo>
                    <a:pt x="5038" y="189"/>
                  </a:lnTo>
                  <a:lnTo>
                    <a:pt x="5165" y="95"/>
                  </a:lnTo>
                  <a:lnTo>
                    <a:pt x="5038" y="0"/>
                  </a:lnTo>
                  <a:lnTo>
                    <a:pt x="5038" y="44"/>
                  </a:lnTo>
                  <a:lnTo>
                    <a:pt x="127" y="44"/>
                  </a:lnTo>
                  <a:lnTo>
                    <a:pt x="127" y="0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9364" name="矩形 99363"/>
            <p:cNvSpPr/>
            <p:nvPr/>
          </p:nvSpPr>
          <p:spPr>
            <a:xfrm>
              <a:off x="3117" y="3185"/>
              <a:ext cx="970" cy="23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2400" dirty="0">
                  <a:latin typeface="宋体" panose="02010600030101010101" pitchFamily="2" charset="-122"/>
                </a:rPr>
                <a:t>调制解调器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99365" name="矩形 99364"/>
            <p:cNvSpPr/>
            <p:nvPr/>
          </p:nvSpPr>
          <p:spPr>
            <a:xfrm>
              <a:off x="4558" y="3185"/>
              <a:ext cx="776" cy="23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2400" dirty="0">
                  <a:latin typeface="宋体" panose="02010600030101010101" pitchFamily="2" charset="-122"/>
                </a:rPr>
                <a:t>串行接口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99366" name="矩形 99365"/>
            <p:cNvSpPr/>
            <p:nvPr/>
          </p:nvSpPr>
          <p:spPr>
            <a:xfrm>
              <a:off x="384" y="3151"/>
              <a:ext cx="846" cy="304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9367" name="矩形 99366"/>
            <p:cNvSpPr/>
            <p:nvPr/>
          </p:nvSpPr>
          <p:spPr>
            <a:xfrm>
              <a:off x="609" y="3188"/>
              <a:ext cx="395" cy="23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400">
                  <a:latin typeface="Times New Roman" panose="02020603050405020304" pitchFamily="18" charset="0"/>
                </a:rPr>
                <a:t>FAX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9369" name="矩形 99368"/>
            <p:cNvSpPr/>
            <p:nvPr/>
          </p:nvSpPr>
          <p:spPr>
            <a:xfrm>
              <a:off x="4044" y="1603"/>
              <a:ext cx="894" cy="26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系统总线</a:t>
              </a:r>
              <a:endPara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9370" name="矩形 99369"/>
            <p:cNvSpPr/>
            <p:nvPr/>
          </p:nvSpPr>
          <p:spPr>
            <a:xfrm>
              <a:off x="1296" y="1603"/>
              <a:ext cx="894" cy="26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局部总线</a:t>
              </a:r>
              <a:endPara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9371" name="矩形 99370"/>
            <p:cNvSpPr/>
            <p:nvPr/>
          </p:nvSpPr>
          <p:spPr>
            <a:xfrm>
              <a:off x="2428" y="2611"/>
              <a:ext cx="894" cy="26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高速总线</a:t>
              </a:r>
              <a:endPara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9373" name="矩形 99372"/>
            <p:cNvSpPr/>
            <p:nvPr/>
          </p:nvSpPr>
          <p:spPr>
            <a:xfrm>
              <a:off x="2420" y="3715"/>
              <a:ext cx="894" cy="26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扩展总线</a:t>
              </a:r>
              <a:endPara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9375" name="矩形 99374"/>
            <p:cNvSpPr/>
            <p:nvPr/>
          </p:nvSpPr>
          <p:spPr>
            <a:xfrm>
              <a:off x="1910" y="2046"/>
              <a:ext cx="388" cy="23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2400" dirty="0">
                  <a:latin typeface="宋体" panose="02010600030101010101" pitchFamily="2" charset="-122"/>
                </a:rPr>
                <a:t>图形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99376" name="矩形 99375"/>
            <p:cNvSpPr/>
            <p:nvPr/>
          </p:nvSpPr>
          <p:spPr>
            <a:xfrm>
              <a:off x="1680" y="2010"/>
              <a:ext cx="846" cy="304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9377" name="矩形 99376"/>
            <p:cNvSpPr/>
            <p:nvPr/>
          </p:nvSpPr>
          <p:spPr>
            <a:xfrm>
              <a:off x="2976" y="3149"/>
              <a:ext cx="1248" cy="303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9378" name="矩形 99377"/>
            <p:cNvSpPr/>
            <p:nvPr/>
          </p:nvSpPr>
          <p:spPr>
            <a:xfrm>
              <a:off x="4320" y="3149"/>
              <a:ext cx="1248" cy="303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9379" name="文本框 99378"/>
            <p:cNvSpPr txBox="1"/>
            <p:nvPr/>
          </p:nvSpPr>
          <p:spPr>
            <a:xfrm>
              <a:off x="2406" y="1386"/>
              <a:ext cx="87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latin typeface="Times New Roman" panose="02020603050405020304" pitchFamily="18" charset="0"/>
                </a:rPr>
                <a:t>Cache/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桥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99381" name="左右箭头 99380"/>
            <p:cNvSpPr/>
            <p:nvPr/>
          </p:nvSpPr>
          <p:spPr>
            <a:xfrm>
              <a:off x="1260" y="1472"/>
              <a:ext cx="1031" cy="144"/>
            </a:xfrm>
            <a:prstGeom prst="leftRightArrow">
              <a:avLst>
                <a:gd name="adj1" fmla="val 37500"/>
                <a:gd name="adj2" fmla="val 82369"/>
              </a:avLst>
            </a:pr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9388" name="矩形 99387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3.4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9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7" name="文本框 100356"/>
          <p:cNvSpPr txBox="1"/>
          <p:nvPr/>
        </p:nvSpPr>
        <p:spPr>
          <a:xfrm>
            <a:off x="685800" y="1219200"/>
            <a:ext cx="43640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</a:rPr>
              <a:t>1.  传统微型机总线结构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00392" name="文本框 100391"/>
          <p:cNvSpPr txBox="1"/>
          <p:nvPr/>
        </p:nvSpPr>
        <p:spPr>
          <a:xfrm>
            <a:off x="441325" y="320675"/>
            <a:ext cx="38417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3600" dirty="0">
                <a:latin typeface="Times New Roman" panose="02020603050405020304" pitchFamily="18" charset="0"/>
              </a:rPr>
              <a:t>三、总线结构举例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grpSp>
        <p:nvGrpSpPr>
          <p:cNvPr id="100398" name="组合 100397"/>
          <p:cNvGrpSpPr/>
          <p:nvPr/>
        </p:nvGrpSpPr>
        <p:grpSpPr>
          <a:xfrm>
            <a:off x="153988" y="2057400"/>
            <a:ext cx="8723312" cy="3729038"/>
            <a:chOff x="97" y="1296"/>
            <a:chExt cx="5495" cy="2349"/>
          </a:xfrm>
        </p:grpSpPr>
        <p:sp>
          <p:nvSpPr>
            <p:cNvPr id="100359" name="任意多边形 100358"/>
            <p:cNvSpPr/>
            <p:nvPr/>
          </p:nvSpPr>
          <p:spPr>
            <a:xfrm>
              <a:off x="2867" y="2513"/>
              <a:ext cx="109" cy="348"/>
            </a:xfrm>
            <a:custGeom>
              <a:avLst/>
              <a:gdLst/>
              <a:ahLst/>
              <a:cxnLst/>
              <a:pathLst>
                <a:path w="276" h="464">
                  <a:moveTo>
                    <a:pt x="0" y="406"/>
                  </a:moveTo>
                  <a:lnTo>
                    <a:pt x="51" y="406"/>
                  </a:lnTo>
                  <a:lnTo>
                    <a:pt x="51" y="0"/>
                  </a:lnTo>
                  <a:lnTo>
                    <a:pt x="225" y="0"/>
                  </a:lnTo>
                  <a:lnTo>
                    <a:pt x="225" y="406"/>
                  </a:lnTo>
                  <a:lnTo>
                    <a:pt x="276" y="406"/>
                  </a:lnTo>
                  <a:lnTo>
                    <a:pt x="138" y="464"/>
                  </a:lnTo>
                  <a:lnTo>
                    <a:pt x="0" y="406"/>
                  </a:lnTo>
                  <a:close/>
                </a:path>
              </a:pathLst>
            </a:custGeom>
            <a:solidFill>
              <a:schemeClr val="folHlink"/>
            </a:solidFill>
            <a:ln w="190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0360" name="矩形 100359"/>
            <p:cNvSpPr/>
            <p:nvPr/>
          </p:nvSpPr>
          <p:spPr>
            <a:xfrm>
              <a:off x="4512" y="1809"/>
              <a:ext cx="1080" cy="29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0361" name="矩形 100360"/>
            <p:cNvSpPr/>
            <p:nvPr/>
          </p:nvSpPr>
          <p:spPr>
            <a:xfrm>
              <a:off x="4763" y="1843"/>
              <a:ext cx="579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2400" dirty="0">
                  <a:latin typeface="宋体" panose="02010600030101010101" pitchFamily="2" charset="-122"/>
                </a:rPr>
                <a:t>存储器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0362" name="矩形 100361"/>
            <p:cNvSpPr/>
            <p:nvPr/>
          </p:nvSpPr>
          <p:spPr>
            <a:xfrm>
              <a:off x="97" y="2683"/>
              <a:ext cx="708" cy="543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0364" name="矩形 100363"/>
            <p:cNvSpPr/>
            <p:nvPr/>
          </p:nvSpPr>
          <p:spPr>
            <a:xfrm>
              <a:off x="138" y="2724"/>
              <a:ext cx="626" cy="4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400">
                  <a:latin typeface="Times New Roman" panose="02020603050405020304" pitchFamily="18" charset="0"/>
                </a:rPr>
                <a:t>SCSI II</a:t>
              </a:r>
              <a:endParaRPr lang="zh-CN" altLang="en-US" sz="2400" dirty="0">
                <a:latin typeface="Times New Roman" panose="02020603050405020304" pitchFamily="18" charset="0"/>
              </a:endParaRPr>
            </a:p>
            <a:p>
              <a:r>
                <a:rPr lang="zh-CN" altLang="en-US" sz="2400" dirty="0">
                  <a:latin typeface="宋体" panose="02010600030101010101" pitchFamily="2" charset="-122"/>
                </a:rPr>
                <a:t>控制器</a:t>
              </a:r>
              <a:endParaRPr lang="zh-CN" altLang="en-US" sz="2400" dirty="0">
                <a:latin typeface="宋体" panose="02010600030101010101" pitchFamily="2" charset="-122"/>
              </a:endParaRPr>
            </a:p>
          </p:txBody>
        </p:sp>
        <p:sp>
          <p:nvSpPr>
            <p:cNvPr id="100365" name="任意多边形 100364"/>
            <p:cNvSpPr/>
            <p:nvPr/>
          </p:nvSpPr>
          <p:spPr>
            <a:xfrm>
              <a:off x="2867" y="1640"/>
              <a:ext cx="96" cy="576"/>
            </a:xfrm>
            <a:custGeom>
              <a:avLst/>
              <a:gdLst/>
              <a:ahLst/>
              <a:cxnLst/>
              <a:pathLst>
                <a:path w="276" h="464">
                  <a:moveTo>
                    <a:pt x="0" y="406"/>
                  </a:moveTo>
                  <a:lnTo>
                    <a:pt x="51" y="406"/>
                  </a:lnTo>
                  <a:lnTo>
                    <a:pt x="51" y="0"/>
                  </a:lnTo>
                  <a:lnTo>
                    <a:pt x="225" y="0"/>
                  </a:lnTo>
                  <a:lnTo>
                    <a:pt x="225" y="406"/>
                  </a:lnTo>
                  <a:lnTo>
                    <a:pt x="276" y="406"/>
                  </a:lnTo>
                  <a:lnTo>
                    <a:pt x="138" y="464"/>
                  </a:lnTo>
                  <a:lnTo>
                    <a:pt x="0" y="406"/>
                  </a:lnTo>
                  <a:close/>
                </a:path>
              </a:pathLst>
            </a:custGeom>
            <a:solidFill>
              <a:schemeClr val="folHlink"/>
            </a:solidFill>
            <a:ln w="190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0366" name="任意多边形 100365"/>
            <p:cNvSpPr/>
            <p:nvPr/>
          </p:nvSpPr>
          <p:spPr>
            <a:xfrm>
              <a:off x="864" y="1579"/>
              <a:ext cx="3648" cy="118"/>
            </a:xfrm>
            <a:custGeom>
              <a:avLst/>
              <a:gdLst/>
              <a:ahLst/>
              <a:cxnLst/>
              <a:pathLst>
                <a:path w="3180" h="365">
                  <a:moveTo>
                    <a:pt x="0" y="182"/>
                  </a:moveTo>
                  <a:lnTo>
                    <a:pt x="91" y="365"/>
                  </a:lnTo>
                  <a:lnTo>
                    <a:pt x="91" y="282"/>
                  </a:lnTo>
                  <a:lnTo>
                    <a:pt x="3089" y="282"/>
                  </a:lnTo>
                  <a:lnTo>
                    <a:pt x="3089" y="365"/>
                  </a:lnTo>
                  <a:lnTo>
                    <a:pt x="3180" y="182"/>
                  </a:lnTo>
                  <a:lnTo>
                    <a:pt x="3089" y="0"/>
                  </a:lnTo>
                  <a:lnTo>
                    <a:pt x="3089" y="83"/>
                  </a:lnTo>
                  <a:lnTo>
                    <a:pt x="91" y="83"/>
                  </a:lnTo>
                  <a:lnTo>
                    <a:pt x="91" y="0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chemeClr val="folHlink"/>
            </a:solidFill>
            <a:ln w="190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0367" name="任意多边形 100366"/>
            <p:cNvSpPr/>
            <p:nvPr/>
          </p:nvSpPr>
          <p:spPr>
            <a:xfrm>
              <a:off x="816" y="2827"/>
              <a:ext cx="4752" cy="118"/>
            </a:xfrm>
            <a:custGeom>
              <a:avLst/>
              <a:gdLst/>
              <a:ahLst/>
              <a:cxnLst/>
              <a:pathLst>
                <a:path w="4114" h="344">
                  <a:moveTo>
                    <a:pt x="0" y="174"/>
                  </a:moveTo>
                  <a:lnTo>
                    <a:pt x="87" y="344"/>
                  </a:lnTo>
                  <a:lnTo>
                    <a:pt x="87" y="261"/>
                  </a:lnTo>
                  <a:lnTo>
                    <a:pt x="4027" y="261"/>
                  </a:lnTo>
                  <a:lnTo>
                    <a:pt x="4027" y="344"/>
                  </a:lnTo>
                  <a:lnTo>
                    <a:pt x="4114" y="174"/>
                  </a:lnTo>
                  <a:lnTo>
                    <a:pt x="4027" y="0"/>
                  </a:lnTo>
                  <a:lnTo>
                    <a:pt x="4027" y="83"/>
                  </a:lnTo>
                  <a:lnTo>
                    <a:pt x="87" y="83"/>
                  </a:lnTo>
                  <a:lnTo>
                    <a:pt x="87" y="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folHlink"/>
            </a:solidFill>
            <a:ln w="190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0368" name="矩形 100367"/>
            <p:cNvSpPr/>
            <p:nvPr/>
          </p:nvSpPr>
          <p:spPr>
            <a:xfrm>
              <a:off x="4512" y="1514"/>
              <a:ext cx="1080" cy="299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0369" name="矩形 100368"/>
            <p:cNvSpPr/>
            <p:nvPr/>
          </p:nvSpPr>
          <p:spPr>
            <a:xfrm>
              <a:off x="4569" y="1549"/>
              <a:ext cx="96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2400" dirty="0">
                  <a:latin typeface="宋体" panose="02010600030101010101" pitchFamily="2" charset="-122"/>
                </a:rPr>
                <a:t>主存控制器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0370" name="矩形 100369"/>
            <p:cNvSpPr/>
            <p:nvPr/>
          </p:nvSpPr>
          <p:spPr>
            <a:xfrm>
              <a:off x="3456" y="2592"/>
              <a:ext cx="95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ISA EISA</a:t>
              </a:r>
              <a:endParaRPr lang="en-US" altLang="zh-CN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0371" name="矩形 100370"/>
            <p:cNvSpPr/>
            <p:nvPr/>
          </p:nvSpPr>
          <p:spPr>
            <a:xfrm>
              <a:off x="2404" y="2805"/>
              <a:ext cx="1167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0372" name="矩形 100371"/>
            <p:cNvSpPr/>
            <p:nvPr/>
          </p:nvSpPr>
          <p:spPr>
            <a:xfrm>
              <a:off x="1008" y="2640"/>
              <a:ext cx="1426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000">
                  <a:latin typeface="Times New Roman" panose="02020603050405020304" pitchFamily="18" charset="0"/>
                </a:rPr>
                <a:t>8 MHz1</a:t>
              </a:r>
              <a:r>
                <a:rPr lang="zh-CN" altLang="en-US" sz="2000" dirty="0">
                  <a:latin typeface="宋体" panose="02010600030101010101" pitchFamily="2" charset="-122"/>
                </a:rPr>
                <a:t>6位数据通路</a:t>
              </a:r>
              <a:endParaRPr lang="zh-CN" altLang="en-US" sz="2000" dirty="0">
                <a:latin typeface="宋体" panose="02010600030101010101" pitchFamily="2" charset="-122"/>
              </a:endParaRPr>
            </a:p>
          </p:txBody>
        </p:sp>
        <p:sp>
          <p:nvSpPr>
            <p:cNvPr id="100373" name="矩形 100372"/>
            <p:cNvSpPr/>
            <p:nvPr/>
          </p:nvSpPr>
          <p:spPr>
            <a:xfrm>
              <a:off x="2064" y="2221"/>
              <a:ext cx="1723" cy="294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0374" name="矩形 100373"/>
            <p:cNvSpPr/>
            <p:nvPr/>
          </p:nvSpPr>
          <p:spPr>
            <a:xfrm>
              <a:off x="2256" y="2246"/>
              <a:ext cx="1351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2400" dirty="0">
                  <a:latin typeface="宋体" panose="02010600030101010101" pitchFamily="2" charset="-122"/>
                </a:rPr>
                <a:t>标准总线控制器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0375" name="矩形 100374"/>
            <p:cNvSpPr/>
            <p:nvPr/>
          </p:nvSpPr>
          <p:spPr>
            <a:xfrm>
              <a:off x="1104" y="1392"/>
              <a:ext cx="1506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000">
                  <a:latin typeface="Times New Roman" panose="02020603050405020304" pitchFamily="18" charset="0"/>
                </a:rPr>
                <a:t>33 MHz</a:t>
              </a:r>
              <a:r>
                <a:rPr lang="zh-CN" altLang="en-US" sz="2000" dirty="0">
                  <a:latin typeface="宋体" panose="02010600030101010101" pitchFamily="2" charset="-122"/>
                </a:rPr>
                <a:t>32位数据通路</a:t>
              </a:r>
              <a:endParaRPr lang="zh-CN" altLang="en-US" sz="2000" dirty="0">
                <a:latin typeface="宋体" panose="02010600030101010101" pitchFamily="2" charset="-122"/>
              </a:endParaRPr>
            </a:p>
          </p:txBody>
        </p:sp>
        <p:sp>
          <p:nvSpPr>
            <p:cNvPr id="100376" name="矩形 100375"/>
            <p:cNvSpPr/>
            <p:nvPr/>
          </p:nvSpPr>
          <p:spPr>
            <a:xfrm>
              <a:off x="2625" y="1296"/>
              <a:ext cx="669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0377" name="矩形 100376"/>
            <p:cNvSpPr/>
            <p:nvPr/>
          </p:nvSpPr>
          <p:spPr>
            <a:xfrm>
              <a:off x="3120" y="1296"/>
              <a:ext cx="900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系统总线</a:t>
              </a:r>
              <a:endPara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0378" name="任意多边形 100377"/>
            <p:cNvSpPr/>
            <p:nvPr/>
          </p:nvSpPr>
          <p:spPr>
            <a:xfrm>
              <a:off x="4497" y="2922"/>
              <a:ext cx="159" cy="411"/>
            </a:xfrm>
            <a:custGeom>
              <a:avLst/>
              <a:gdLst/>
              <a:ahLst/>
              <a:cxnLst/>
              <a:pathLst>
                <a:path w="159" h="411">
                  <a:moveTo>
                    <a:pt x="77" y="0"/>
                  </a:moveTo>
                  <a:lnTo>
                    <a:pt x="159" y="82"/>
                  </a:lnTo>
                  <a:lnTo>
                    <a:pt x="120" y="82"/>
                  </a:lnTo>
                  <a:lnTo>
                    <a:pt x="120" y="329"/>
                  </a:lnTo>
                  <a:lnTo>
                    <a:pt x="159" y="329"/>
                  </a:lnTo>
                  <a:lnTo>
                    <a:pt x="77" y="411"/>
                  </a:lnTo>
                  <a:lnTo>
                    <a:pt x="0" y="329"/>
                  </a:lnTo>
                  <a:lnTo>
                    <a:pt x="39" y="329"/>
                  </a:lnTo>
                  <a:lnTo>
                    <a:pt x="39" y="82"/>
                  </a:lnTo>
                  <a:lnTo>
                    <a:pt x="0" y="82"/>
                  </a:lnTo>
                  <a:lnTo>
                    <a:pt x="77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0379" name="矩形 100378"/>
            <p:cNvSpPr/>
            <p:nvPr/>
          </p:nvSpPr>
          <p:spPr>
            <a:xfrm>
              <a:off x="4032" y="3331"/>
              <a:ext cx="1114" cy="314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r>
                <a:rPr lang="zh-CN" altLang="en-US" sz="2400" dirty="0">
                  <a:latin typeface="Times New Roman" panose="02020603050405020304" pitchFamily="18" charset="0"/>
                </a:rPr>
                <a:t>调制解调器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0384" name="矩形 100383"/>
            <p:cNvSpPr/>
            <p:nvPr/>
          </p:nvSpPr>
          <p:spPr>
            <a:xfrm>
              <a:off x="816" y="3331"/>
              <a:ext cx="736" cy="310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r>
                <a:rPr lang="zh-CN" altLang="en-US" sz="2400" dirty="0">
                  <a:latin typeface="Times New Roman" panose="02020603050405020304" pitchFamily="18" charset="0"/>
                </a:rPr>
                <a:t>多媒体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0385" name="任意多边形 100384"/>
            <p:cNvSpPr/>
            <p:nvPr/>
          </p:nvSpPr>
          <p:spPr>
            <a:xfrm>
              <a:off x="3312" y="2927"/>
              <a:ext cx="163" cy="396"/>
            </a:xfrm>
            <a:custGeom>
              <a:avLst/>
              <a:gdLst/>
              <a:ahLst/>
              <a:cxnLst/>
              <a:pathLst>
                <a:path w="163" h="396">
                  <a:moveTo>
                    <a:pt x="82" y="0"/>
                  </a:moveTo>
                  <a:lnTo>
                    <a:pt x="163" y="78"/>
                  </a:lnTo>
                  <a:lnTo>
                    <a:pt x="121" y="78"/>
                  </a:lnTo>
                  <a:lnTo>
                    <a:pt x="121" y="318"/>
                  </a:lnTo>
                  <a:lnTo>
                    <a:pt x="163" y="318"/>
                  </a:lnTo>
                  <a:lnTo>
                    <a:pt x="82" y="396"/>
                  </a:lnTo>
                  <a:lnTo>
                    <a:pt x="0" y="318"/>
                  </a:lnTo>
                  <a:lnTo>
                    <a:pt x="43" y="318"/>
                  </a:lnTo>
                  <a:lnTo>
                    <a:pt x="43" y="78"/>
                  </a:lnTo>
                  <a:lnTo>
                    <a:pt x="0" y="78"/>
                  </a:lnTo>
                  <a:lnTo>
                    <a:pt x="82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0386" name="任意多边形 100385"/>
            <p:cNvSpPr/>
            <p:nvPr/>
          </p:nvSpPr>
          <p:spPr>
            <a:xfrm>
              <a:off x="1104" y="2927"/>
              <a:ext cx="163" cy="396"/>
            </a:xfrm>
            <a:custGeom>
              <a:avLst/>
              <a:gdLst/>
              <a:ahLst/>
              <a:cxnLst/>
              <a:pathLst>
                <a:path w="163" h="396">
                  <a:moveTo>
                    <a:pt x="81" y="0"/>
                  </a:moveTo>
                  <a:lnTo>
                    <a:pt x="163" y="78"/>
                  </a:lnTo>
                  <a:lnTo>
                    <a:pt x="120" y="78"/>
                  </a:lnTo>
                  <a:lnTo>
                    <a:pt x="120" y="318"/>
                  </a:lnTo>
                  <a:lnTo>
                    <a:pt x="163" y="318"/>
                  </a:lnTo>
                  <a:lnTo>
                    <a:pt x="81" y="396"/>
                  </a:lnTo>
                  <a:lnTo>
                    <a:pt x="0" y="318"/>
                  </a:lnTo>
                  <a:lnTo>
                    <a:pt x="43" y="318"/>
                  </a:lnTo>
                  <a:lnTo>
                    <a:pt x="43" y="78"/>
                  </a:lnTo>
                  <a:lnTo>
                    <a:pt x="0" y="78"/>
                  </a:lnTo>
                  <a:lnTo>
                    <a:pt x="8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0387" name="任意多边形 100386"/>
            <p:cNvSpPr/>
            <p:nvPr/>
          </p:nvSpPr>
          <p:spPr>
            <a:xfrm>
              <a:off x="2112" y="2927"/>
              <a:ext cx="158" cy="396"/>
            </a:xfrm>
            <a:custGeom>
              <a:avLst/>
              <a:gdLst/>
              <a:ahLst/>
              <a:cxnLst/>
              <a:pathLst>
                <a:path w="158" h="396">
                  <a:moveTo>
                    <a:pt x="81" y="0"/>
                  </a:moveTo>
                  <a:lnTo>
                    <a:pt x="158" y="78"/>
                  </a:lnTo>
                  <a:lnTo>
                    <a:pt x="120" y="78"/>
                  </a:lnTo>
                  <a:lnTo>
                    <a:pt x="120" y="318"/>
                  </a:lnTo>
                  <a:lnTo>
                    <a:pt x="158" y="318"/>
                  </a:lnTo>
                  <a:lnTo>
                    <a:pt x="81" y="396"/>
                  </a:lnTo>
                  <a:lnTo>
                    <a:pt x="0" y="318"/>
                  </a:lnTo>
                  <a:lnTo>
                    <a:pt x="38" y="318"/>
                  </a:lnTo>
                  <a:lnTo>
                    <a:pt x="38" y="78"/>
                  </a:lnTo>
                  <a:lnTo>
                    <a:pt x="0" y="78"/>
                  </a:lnTo>
                  <a:lnTo>
                    <a:pt x="8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0388" name="矩形 100387"/>
            <p:cNvSpPr/>
            <p:nvPr/>
          </p:nvSpPr>
          <p:spPr>
            <a:xfrm>
              <a:off x="1625" y="3331"/>
              <a:ext cx="1127" cy="310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r>
                <a:rPr lang="zh-CN" altLang="en-US" sz="2400" dirty="0">
                  <a:latin typeface="Times New Roman" panose="02020603050405020304" pitchFamily="18" charset="0"/>
                </a:rPr>
                <a:t>高速局域网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0389" name="矩形 100388"/>
            <p:cNvSpPr/>
            <p:nvPr/>
          </p:nvSpPr>
          <p:spPr>
            <a:xfrm>
              <a:off x="2837" y="3331"/>
              <a:ext cx="1147" cy="310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r>
                <a:rPr lang="zh-CN" altLang="en-US" sz="2400" dirty="0">
                  <a:latin typeface="Times New Roman" panose="02020603050405020304" pitchFamily="18" charset="0"/>
                </a:rPr>
                <a:t>高性能图形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0390" name="矩形 100389"/>
            <p:cNvSpPr/>
            <p:nvPr/>
          </p:nvSpPr>
          <p:spPr>
            <a:xfrm>
              <a:off x="192" y="1531"/>
              <a:ext cx="660" cy="28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r>
                <a:rPr lang="en-US" altLang="zh-CN" sz="2400">
                  <a:latin typeface="Times New Roman" panose="02020603050405020304" pitchFamily="18" charset="0"/>
                </a:rPr>
                <a:t> CPU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0393" name="文本框 100392"/>
            <p:cNvSpPr txBox="1"/>
            <p:nvPr/>
          </p:nvSpPr>
          <p:spPr>
            <a:xfrm>
              <a:off x="5174" y="3281"/>
              <a:ext cx="340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  <a:endPara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00395" name="矩形 100394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3.4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0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6434" name="文本框 146433"/>
          <p:cNvSpPr txBox="1"/>
          <p:nvPr/>
        </p:nvSpPr>
        <p:spPr>
          <a:xfrm>
            <a:off x="746125" y="273050"/>
            <a:ext cx="50609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600">
                <a:latin typeface="Times New Roman" panose="02020603050405020304" pitchFamily="18" charset="0"/>
              </a:rPr>
              <a:t>2. VL-BUS</a:t>
            </a:r>
            <a:r>
              <a:rPr lang="zh-CN" altLang="en-US" sz="3600" dirty="0">
                <a:latin typeface="Times New Roman" panose="02020603050405020304" pitchFamily="18" charset="0"/>
              </a:rPr>
              <a:t>局部总线结构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grpSp>
        <p:nvGrpSpPr>
          <p:cNvPr id="146435" name="组合 146434"/>
          <p:cNvGrpSpPr/>
          <p:nvPr/>
        </p:nvGrpSpPr>
        <p:grpSpPr>
          <a:xfrm>
            <a:off x="152400" y="1265238"/>
            <a:ext cx="8763000" cy="4997450"/>
            <a:chOff x="96" y="797"/>
            <a:chExt cx="5520" cy="3148"/>
          </a:xfrm>
        </p:grpSpPr>
        <p:sp>
          <p:nvSpPr>
            <p:cNvPr id="146436" name="矩形 146435"/>
            <p:cNvSpPr/>
            <p:nvPr/>
          </p:nvSpPr>
          <p:spPr>
            <a:xfrm>
              <a:off x="2736" y="2208"/>
              <a:ext cx="1679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r>
                <a:rPr lang="en-US" altLang="zh-CN" sz="2000">
                  <a:latin typeface="Times New Roman" panose="02020603050405020304" pitchFamily="18" charset="0"/>
                </a:rPr>
                <a:t>33 MHz</a:t>
              </a:r>
              <a:r>
                <a:rPr lang="zh-CN" altLang="en-US" sz="2000" dirty="0">
                  <a:latin typeface="宋体" panose="02010600030101010101" pitchFamily="2" charset="-122"/>
                </a:rPr>
                <a:t>的32位数据通路</a:t>
              </a:r>
              <a:endParaRPr lang="zh-CN" altLang="en-US" sz="2000" dirty="0">
                <a:latin typeface="宋体" panose="02010600030101010101" pitchFamily="2" charset="-122"/>
              </a:endParaRPr>
            </a:p>
          </p:txBody>
        </p:sp>
        <p:sp>
          <p:nvSpPr>
            <p:cNvPr id="146437" name="矩形 146436"/>
            <p:cNvSpPr/>
            <p:nvPr/>
          </p:nvSpPr>
          <p:spPr>
            <a:xfrm>
              <a:off x="2496" y="797"/>
              <a:ext cx="89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系统总线</a:t>
              </a:r>
              <a:endPara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6438" name="矩形 146437"/>
            <p:cNvSpPr/>
            <p:nvPr/>
          </p:nvSpPr>
          <p:spPr>
            <a:xfrm>
              <a:off x="672" y="2869"/>
              <a:ext cx="1009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ISA  EISA</a:t>
              </a:r>
              <a:endParaRPr lang="en-US" altLang="zh-CN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6439" name="任意多边形 146438"/>
            <p:cNvSpPr/>
            <p:nvPr/>
          </p:nvSpPr>
          <p:spPr>
            <a:xfrm>
              <a:off x="474" y="2740"/>
              <a:ext cx="150" cy="392"/>
            </a:xfrm>
            <a:custGeom>
              <a:avLst/>
              <a:gdLst/>
              <a:ahLst/>
              <a:cxnLst/>
              <a:pathLst>
                <a:path w="150" h="440">
                  <a:moveTo>
                    <a:pt x="76" y="0"/>
                  </a:moveTo>
                  <a:lnTo>
                    <a:pt x="150" y="87"/>
                  </a:lnTo>
                  <a:lnTo>
                    <a:pt x="114" y="87"/>
                  </a:lnTo>
                  <a:lnTo>
                    <a:pt x="114" y="352"/>
                  </a:lnTo>
                  <a:lnTo>
                    <a:pt x="150" y="352"/>
                  </a:lnTo>
                  <a:lnTo>
                    <a:pt x="76" y="440"/>
                  </a:lnTo>
                  <a:lnTo>
                    <a:pt x="0" y="352"/>
                  </a:lnTo>
                  <a:lnTo>
                    <a:pt x="38" y="352"/>
                  </a:lnTo>
                  <a:lnTo>
                    <a:pt x="38" y="87"/>
                  </a:lnTo>
                  <a:lnTo>
                    <a:pt x="0" y="87"/>
                  </a:lnTo>
                  <a:lnTo>
                    <a:pt x="76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6440" name="矩形 146439"/>
            <p:cNvSpPr/>
            <p:nvPr/>
          </p:nvSpPr>
          <p:spPr>
            <a:xfrm>
              <a:off x="2000" y="3018"/>
              <a:ext cx="736" cy="310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r>
                <a:rPr lang="zh-CN" altLang="en-US" sz="2400" dirty="0">
                  <a:latin typeface="Times New Roman" panose="02020603050405020304" pitchFamily="18" charset="0"/>
                </a:rPr>
                <a:t>多媒体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46441" name="任意多边形 146440"/>
            <p:cNvSpPr/>
            <p:nvPr/>
          </p:nvSpPr>
          <p:spPr>
            <a:xfrm>
              <a:off x="2286" y="2544"/>
              <a:ext cx="163" cy="462"/>
            </a:xfrm>
            <a:custGeom>
              <a:avLst/>
              <a:gdLst/>
              <a:ahLst/>
              <a:cxnLst/>
              <a:pathLst>
                <a:path w="163" h="396">
                  <a:moveTo>
                    <a:pt x="81" y="0"/>
                  </a:moveTo>
                  <a:lnTo>
                    <a:pt x="163" y="78"/>
                  </a:lnTo>
                  <a:lnTo>
                    <a:pt x="120" y="78"/>
                  </a:lnTo>
                  <a:lnTo>
                    <a:pt x="120" y="318"/>
                  </a:lnTo>
                  <a:lnTo>
                    <a:pt x="163" y="318"/>
                  </a:lnTo>
                  <a:lnTo>
                    <a:pt x="81" y="396"/>
                  </a:lnTo>
                  <a:lnTo>
                    <a:pt x="0" y="318"/>
                  </a:lnTo>
                  <a:lnTo>
                    <a:pt x="43" y="318"/>
                  </a:lnTo>
                  <a:lnTo>
                    <a:pt x="43" y="78"/>
                  </a:lnTo>
                  <a:lnTo>
                    <a:pt x="0" y="78"/>
                  </a:lnTo>
                  <a:lnTo>
                    <a:pt x="8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6442" name="矩形 146441"/>
            <p:cNvSpPr/>
            <p:nvPr/>
          </p:nvSpPr>
          <p:spPr>
            <a:xfrm>
              <a:off x="2809" y="3018"/>
              <a:ext cx="1127" cy="310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r>
                <a:rPr lang="zh-CN" altLang="en-US" sz="2400" dirty="0">
                  <a:latin typeface="Times New Roman" panose="02020603050405020304" pitchFamily="18" charset="0"/>
                </a:rPr>
                <a:t>高速局域网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46443" name="矩形 146442"/>
            <p:cNvSpPr/>
            <p:nvPr/>
          </p:nvSpPr>
          <p:spPr>
            <a:xfrm>
              <a:off x="4032" y="3018"/>
              <a:ext cx="1152" cy="310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r>
                <a:rPr lang="zh-CN" altLang="en-US" sz="2400" dirty="0">
                  <a:latin typeface="Times New Roman" panose="02020603050405020304" pitchFamily="18" charset="0"/>
                </a:rPr>
                <a:t>高性能图形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46444" name="任意多边形 146443"/>
            <p:cNvSpPr/>
            <p:nvPr/>
          </p:nvSpPr>
          <p:spPr>
            <a:xfrm>
              <a:off x="465" y="3216"/>
              <a:ext cx="159" cy="411"/>
            </a:xfrm>
            <a:custGeom>
              <a:avLst/>
              <a:gdLst/>
              <a:ahLst/>
              <a:cxnLst/>
              <a:pathLst>
                <a:path w="159" h="411">
                  <a:moveTo>
                    <a:pt x="82" y="0"/>
                  </a:moveTo>
                  <a:lnTo>
                    <a:pt x="159" y="82"/>
                  </a:lnTo>
                  <a:lnTo>
                    <a:pt x="121" y="82"/>
                  </a:lnTo>
                  <a:lnTo>
                    <a:pt x="121" y="329"/>
                  </a:lnTo>
                  <a:lnTo>
                    <a:pt x="159" y="329"/>
                  </a:lnTo>
                  <a:lnTo>
                    <a:pt x="82" y="411"/>
                  </a:lnTo>
                  <a:lnTo>
                    <a:pt x="0" y="329"/>
                  </a:lnTo>
                  <a:lnTo>
                    <a:pt x="39" y="329"/>
                  </a:lnTo>
                  <a:lnTo>
                    <a:pt x="39" y="82"/>
                  </a:lnTo>
                  <a:lnTo>
                    <a:pt x="0" y="82"/>
                  </a:lnTo>
                  <a:lnTo>
                    <a:pt x="82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6445" name="任意多边形 146444"/>
            <p:cNvSpPr/>
            <p:nvPr/>
          </p:nvSpPr>
          <p:spPr>
            <a:xfrm>
              <a:off x="1452" y="3216"/>
              <a:ext cx="159" cy="411"/>
            </a:xfrm>
            <a:custGeom>
              <a:avLst/>
              <a:gdLst/>
              <a:ahLst/>
              <a:cxnLst/>
              <a:pathLst>
                <a:path w="159" h="411">
                  <a:moveTo>
                    <a:pt x="77" y="0"/>
                  </a:moveTo>
                  <a:lnTo>
                    <a:pt x="159" y="82"/>
                  </a:lnTo>
                  <a:lnTo>
                    <a:pt x="120" y="82"/>
                  </a:lnTo>
                  <a:lnTo>
                    <a:pt x="120" y="329"/>
                  </a:lnTo>
                  <a:lnTo>
                    <a:pt x="159" y="329"/>
                  </a:lnTo>
                  <a:lnTo>
                    <a:pt x="77" y="411"/>
                  </a:lnTo>
                  <a:lnTo>
                    <a:pt x="0" y="329"/>
                  </a:lnTo>
                  <a:lnTo>
                    <a:pt x="39" y="329"/>
                  </a:lnTo>
                  <a:lnTo>
                    <a:pt x="39" y="82"/>
                  </a:lnTo>
                  <a:lnTo>
                    <a:pt x="0" y="82"/>
                  </a:lnTo>
                  <a:lnTo>
                    <a:pt x="77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6446" name="矩形 146445"/>
            <p:cNvSpPr/>
            <p:nvPr/>
          </p:nvSpPr>
          <p:spPr>
            <a:xfrm>
              <a:off x="1142" y="3631"/>
              <a:ext cx="1114" cy="314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r>
                <a:rPr lang="zh-CN" altLang="en-US" sz="2400" dirty="0">
                  <a:latin typeface="Times New Roman" panose="02020603050405020304" pitchFamily="18" charset="0"/>
                </a:rPr>
                <a:t>调制解调器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46447" name="矩形 146446"/>
            <p:cNvSpPr/>
            <p:nvPr/>
          </p:nvSpPr>
          <p:spPr>
            <a:xfrm>
              <a:off x="96" y="3631"/>
              <a:ext cx="971" cy="314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r>
                <a:rPr lang="zh-CN" altLang="en-US" sz="2400" dirty="0">
                  <a:latin typeface="Times New Roman" panose="02020603050405020304" pitchFamily="18" charset="0"/>
                </a:rPr>
                <a:t>图文传真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46448" name="文本框 146447"/>
            <p:cNvSpPr txBox="1"/>
            <p:nvPr/>
          </p:nvSpPr>
          <p:spPr>
            <a:xfrm>
              <a:off x="1584" y="3350"/>
              <a:ext cx="171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000">
                  <a:latin typeface="Times New Roman" panose="02020603050405020304" pitchFamily="18" charset="0"/>
                </a:rPr>
                <a:t>8 MHz</a:t>
              </a:r>
              <a:r>
                <a:rPr lang="zh-CN" altLang="en-US" sz="2000" dirty="0">
                  <a:latin typeface="宋体" panose="02010600030101010101" pitchFamily="2" charset="-122"/>
                </a:rPr>
                <a:t>的16位数据通路</a:t>
              </a:r>
              <a:endParaRPr lang="zh-CN" altLang="en-US" sz="2000" dirty="0">
                <a:latin typeface="宋体" panose="02010600030101010101" pitchFamily="2" charset="-122"/>
              </a:endParaRPr>
            </a:p>
          </p:txBody>
        </p:sp>
        <p:sp>
          <p:nvSpPr>
            <p:cNvPr id="146449" name="矩形 146448"/>
            <p:cNvSpPr/>
            <p:nvPr/>
          </p:nvSpPr>
          <p:spPr>
            <a:xfrm>
              <a:off x="144" y="2232"/>
              <a:ext cx="904" cy="50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46450" name="文本框 146449"/>
            <p:cNvSpPr txBox="1"/>
            <p:nvPr/>
          </p:nvSpPr>
          <p:spPr>
            <a:xfrm>
              <a:off x="144" y="2242"/>
              <a:ext cx="884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</a:rPr>
                <a:t>标准总线</a:t>
              </a:r>
              <a:endParaRPr lang="zh-CN" altLang="en-US" sz="2400" dirty="0">
                <a:latin typeface="Times New Roman" panose="02020603050405020304" pitchFamily="18" charset="0"/>
              </a:endParaRPr>
            </a:p>
            <a:p>
              <a:r>
                <a:rPr lang="zh-CN" altLang="en-US" sz="2400" dirty="0">
                  <a:latin typeface="Times New Roman" panose="02020603050405020304" pitchFamily="18" charset="0"/>
                </a:rPr>
                <a:t>  控制器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46451" name="矩形 146450"/>
            <p:cNvSpPr/>
            <p:nvPr/>
          </p:nvSpPr>
          <p:spPr>
            <a:xfrm>
              <a:off x="144" y="998"/>
              <a:ext cx="680" cy="35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46452" name="文本框 146451"/>
            <p:cNvSpPr txBox="1"/>
            <p:nvPr/>
          </p:nvSpPr>
          <p:spPr>
            <a:xfrm>
              <a:off x="228" y="1033"/>
              <a:ext cx="51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latin typeface="Times New Roman" panose="02020603050405020304" pitchFamily="18" charset="0"/>
                </a:rPr>
                <a:t>CPU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46453" name="矩形 146452"/>
            <p:cNvSpPr/>
            <p:nvPr/>
          </p:nvSpPr>
          <p:spPr>
            <a:xfrm>
              <a:off x="4526" y="1152"/>
              <a:ext cx="1090" cy="28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6454" name="文本框 146453"/>
            <p:cNvSpPr txBox="1"/>
            <p:nvPr/>
          </p:nvSpPr>
          <p:spPr>
            <a:xfrm>
              <a:off x="4535" y="864"/>
              <a:ext cx="10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</a:rPr>
                <a:t>主存控制器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46455" name="文本框 146454"/>
            <p:cNvSpPr txBox="1"/>
            <p:nvPr/>
          </p:nvSpPr>
          <p:spPr>
            <a:xfrm>
              <a:off x="4723" y="1152"/>
              <a:ext cx="6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</a:rPr>
                <a:t>存储器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46456" name="矩形 146455"/>
            <p:cNvSpPr/>
            <p:nvPr/>
          </p:nvSpPr>
          <p:spPr>
            <a:xfrm>
              <a:off x="4526" y="1581"/>
              <a:ext cx="1090" cy="52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6457" name="文本框 146456"/>
            <p:cNvSpPr txBox="1"/>
            <p:nvPr/>
          </p:nvSpPr>
          <p:spPr>
            <a:xfrm>
              <a:off x="4620" y="1594"/>
              <a:ext cx="884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</a:rPr>
                <a:t>局部总线</a:t>
              </a:r>
              <a:endParaRPr lang="zh-CN" altLang="en-US" sz="2400" dirty="0">
                <a:latin typeface="Times New Roman" panose="02020603050405020304" pitchFamily="18" charset="0"/>
              </a:endParaRPr>
            </a:p>
            <a:p>
              <a:r>
                <a:rPr lang="zh-CN" altLang="en-US" sz="2400" dirty="0">
                  <a:latin typeface="Times New Roman" panose="02020603050405020304" pitchFamily="18" charset="0"/>
                </a:rPr>
                <a:t>  控制器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46458" name="矩形 146457"/>
            <p:cNvSpPr/>
            <p:nvPr/>
          </p:nvSpPr>
          <p:spPr>
            <a:xfrm>
              <a:off x="4848" y="2208"/>
              <a:ext cx="720" cy="52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r>
                <a:rPr lang="en-US" altLang="zh-CN" sz="2400">
                  <a:latin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46459" name="文本框 146458"/>
            <p:cNvSpPr txBox="1"/>
            <p:nvPr/>
          </p:nvSpPr>
          <p:spPr>
            <a:xfrm>
              <a:off x="4848" y="2213"/>
              <a:ext cx="737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latin typeface="Times New Roman" panose="02020603050405020304" pitchFamily="18" charset="0"/>
                </a:rPr>
                <a:t>SCSIⅡ</a:t>
              </a:r>
              <a:endParaRPr lang="en-US" altLang="zh-CN" sz="2400">
                <a:latin typeface="Times New Roman" panose="02020603050405020304" pitchFamily="18" charset="0"/>
              </a:endParaRPr>
            </a:p>
            <a:p>
              <a:r>
                <a:rPr lang="zh-CN" altLang="en-US" sz="2400" dirty="0">
                  <a:latin typeface="Times New Roman" panose="02020603050405020304" pitchFamily="18" charset="0"/>
                </a:rPr>
                <a:t>控制器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46460" name="矩形 146459"/>
            <p:cNvSpPr/>
            <p:nvPr/>
          </p:nvSpPr>
          <p:spPr>
            <a:xfrm>
              <a:off x="4526" y="864"/>
              <a:ext cx="1090" cy="28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46461" name="组合 146460"/>
            <p:cNvGrpSpPr/>
            <p:nvPr/>
          </p:nvGrpSpPr>
          <p:grpSpPr>
            <a:xfrm>
              <a:off x="1296" y="2121"/>
              <a:ext cx="1031" cy="327"/>
              <a:chOff x="1417" y="2040"/>
              <a:chExt cx="1031" cy="327"/>
            </a:xfrm>
          </p:grpSpPr>
          <p:sp>
            <p:nvSpPr>
              <p:cNvPr id="146462" name="文本框 146461"/>
              <p:cNvSpPr txBox="1"/>
              <p:nvPr/>
            </p:nvSpPr>
            <p:spPr>
              <a:xfrm>
                <a:off x="1417" y="2040"/>
                <a:ext cx="1031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VL   BUS</a:t>
                </a:r>
                <a:endParaRPr lang="en-US" altLang="zh-CN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463" name="直接连接符 146462"/>
              <p:cNvSpPr/>
              <p:nvPr/>
            </p:nvSpPr>
            <p:spPr>
              <a:xfrm>
                <a:off x="1776" y="2207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46464" name="左右箭头 146463"/>
            <p:cNvSpPr/>
            <p:nvPr/>
          </p:nvSpPr>
          <p:spPr>
            <a:xfrm>
              <a:off x="828" y="1104"/>
              <a:ext cx="3673" cy="118"/>
            </a:xfrm>
            <a:prstGeom prst="leftRightArrow">
              <a:avLst>
                <a:gd name="adj1" fmla="val 50000"/>
                <a:gd name="adj2" fmla="val 78394"/>
              </a:avLst>
            </a:pr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6465" name="左右箭头 146464"/>
            <p:cNvSpPr/>
            <p:nvPr/>
          </p:nvSpPr>
          <p:spPr>
            <a:xfrm>
              <a:off x="1067" y="2413"/>
              <a:ext cx="3769" cy="131"/>
            </a:xfrm>
            <a:prstGeom prst="leftRightArrow">
              <a:avLst>
                <a:gd name="adj1" fmla="val 50000"/>
                <a:gd name="adj2" fmla="val 72460"/>
              </a:avLst>
            </a:pr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6466" name="矩形 146465"/>
            <p:cNvSpPr/>
            <p:nvPr/>
          </p:nvSpPr>
          <p:spPr>
            <a:xfrm>
              <a:off x="2496" y="1200"/>
              <a:ext cx="96" cy="1248"/>
            </a:xfrm>
            <a:prstGeom prst="rect">
              <a:avLst/>
            </a:prstGeom>
            <a:solidFill>
              <a:schemeClr val="folHlink"/>
            </a:solidFill>
            <a:ln w="381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6467" name="右箭头 146466"/>
            <p:cNvSpPr/>
            <p:nvPr/>
          </p:nvSpPr>
          <p:spPr>
            <a:xfrm>
              <a:off x="2592" y="1758"/>
              <a:ext cx="1920" cy="118"/>
            </a:xfrm>
            <a:prstGeom prst="rightArrow">
              <a:avLst>
                <a:gd name="adj1" fmla="val 60000"/>
                <a:gd name="adj2" fmla="val 117815"/>
              </a:avLst>
            </a:pr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6468" name="左右箭头 146467"/>
            <p:cNvSpPr/>
            <p:nvPr/>
          </p:nvSpPr>
          <p:spPr>
            <a:xfrm>
              <a:off x="124" y="3120"/>
              <a:ext cx="1768" cy="131"/>
            </a:xfrm>
            <a:prstGeom prst="leftRightArrow">
              <a:avLst>
                <a:gd name="adj1" fmla="val 50000"/>
                <a:gd name="adj2" fmla="val 92286"/>
              </a:avLst>
            </a:pr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6469" name="文本框 146468"/>
            <p:cNvSpPr txBox="1"/>
            <p:nvPr/>
          </p:nvSpPr>
          <p:spPr>
            <a:xfrm>
              <a:off x="2300" y="3546"/>
              <a:ext cx="340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  <a:endPara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6470" name="文本框 146469"/>
            <p:cNvSpPr txBox="1"/>
            <p:nvPr/>
          </p:nvSpPr>
          <p:spPr>
            <a:xfrm>
              <a:off x="1632" y="2793"/>
              <a:ext cx="340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  <a:endPara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6471" name="任意多边形 146470"/>
            <p:cNvSpPr/>
            <p:nvPr/>
          </p:nvSpPr>
          <p:spPr>
            <a:xfrm>
              <a:off x="3291" y="2544"/>
              <a:ext cx="163" cy="462"/>
            </a:xfrm>
            <a:custGeom>
              <a:avLst/>
              <a:gdLst/>
              <a:ahLst/>
              <a:cxnLst/>
              <a:pathLst>
                <a:path w="163" h="396">
                  <a:moveTo>
                    <a:pt x="81" y="0"/>
                  </a:moveTo>
                  <a:lnTo>
                    <a:pt x="163" y="78"/>
                  </a:lnTo>
                  <a:lnTo>
                    <a:pt x="120" y="78"/>
                  </a:lnTo>
                  <a:lnTo>
                    <a:pt x="120" y="318"/>
                  </a:lnTo>
                  <a:lnTo>
                    <a:pt x="163" y="318"/>
                  </a:lnTo>
                  <a:lnTo>
                    <a:pt x="81" y="396"/>
                  </a:lnTo>
                  <a:lnTo>
                    <a:pt x="0" y="318"/>
                  </a:lnTo>
                  <a:lnTo>
                    <a:pt x="43" y="318"/>
                  </a:lnTo>
                  <a:lnTo>
                    <a:pt x="43" y="78"/>
                  </a:lnTo>
                  <a:lnTo>
                    <a:pt x="0" y="78"/>
                  </a:lnTo>
                  <a:lnTo>
                    <a:pt x="8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6472" name="任意多边形 146471"/>
            <p:cNvSpPr/>
            <p:nvPr/>
          </p:nvSpPr>
          <p:spPr>
            <a:xfrm>
              <a:off x="4526" y="2544"/>
              <a:ext cx="163" cy="462"/>
            </a:xfrm>
            <a:custGeom>
              <a:avLst/>
              <a:gdLst/>
              <a:ahLst/>
              <a:cxnLst/>
              <a:pathLst>
                <a:path w="163" h="396">
                  <a:moveTo>
                    <a:pt x="81" y="0"/>
                  </a:moveTo>
                  <a:lnTo>
                    <a:pt x="163" y="78"/>
                  </a:lnTo>
                  <a:lnTo>
                    <a:pt x="120" y="78"/>
                  </a:lnTo>
                  <a:lnTo>
                    <a:pt x="120" y="318"/>
                  </a:lnTo>
                  <a:lnTo>
                    <a:pt x="163" y="318"/>
                  </a:lnTo>
                  <a:lnTo>
                    <a:pt x="81" y="396"/>
                  </a:lnTo>
                  <a:lnTo>
                    <a:pt x="0" y="318"/>
                  </a:lnTo>
                  <a:lnTo>
                    <a:pt x="43" y="318"/>
                  </a:lnTo>
                  <a:lnTo>
                    <a:pt x="43" y="78"/>
                  </a:lnTo>
                  <a:lnTo>
                    <a:pt x="0" y="78"/>
                  </a:lnTo>
                  <a:lnTo>
                    <a:pt x="8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46473" name="矩形 146472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3.4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458" name="文本框 147457"/>
          <p:cNvSpPr txBox="1"/>
          <p:nvPr/>
        </p:nvSpPr>
        <p:spPr>
          <a:xfrm>
            <a:off x="669925" y="381000"/>
            <a:ext cx="33845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600">
                <a:latin typeface="Times New Roman" panose="02020603050405020304" pitchFamily="18" charset="0"/>
              </a:rPr>
              <a:t>3. PCI </a:t>
            </a:r>
            <a:r>
              <a:rPr lang="zh-CN" altLang="en-US" sz="3600" dirty="0">
                <a:latin typeface="Times New Roman" panose="02020603050405020304" pitchFamily="18" charset="0"/>
              </a:rPr>
              <a:t>总线结构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grpSp>
        <p:nvGrpSpPr>
          <p:cNvPr id="147459" name="组合 147458"/>
          <p:cNvGrpSpPr/>
          <p:nvPr/>
        </p:nvGrpSpPr>
        <p:grpSpPr>
          <a:xfrm>
            <a:off x="152400" y="1447800"/>
            <a:ext cx="8789988" cy="4770438"/>
            <a:chOff x="96" y="912"/>
            <a:chExt cx="5537" cy="3005"/>
          </a:xfrm>
        </p:grpSpPr>
        <p:sp>
          <p:nvSpPr>
            <p:cNvPr id="147460" name="矩形 147459"/>
            <p:cNvSpPr/>
            <p:nvPr/>
          </p:nvSpPr>
          <p:spPr>
            <a:xfrm>
              <a:off x="96" y="1121"/>
              <a:ext cx="736" cy="362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1"/>
            <a:p>
              <a:r>
                <a:rPr lang="en-US" altLang="zh-CN" sz="2400">
                  <a:latin typeface="Times New Roman" panose="02020603050405020304" pitchFamily="18" charset="0"/>
                </a:rPr>
                <a:t>CPU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47461" name="矩形 147460"/>
            <p:cNvSpPr/>
            <p:nvPr/>
          </p:nvSpPr>
          <p:spPr>
            <a:xfrm>
              <a:off x="2288" y="2905"/>
              <a:ext cx="736" cy="334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r>
                <a:rPr lang="zh-CN" altLang="en-US" sz="2400" dirty="0">
                  <a:latin typeface="Times New Roman" panose="02020603050405020304" pitchFamily="18" charset="0"/>
                </a:rPr>
                <a:t>多媒体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47462" name="矩形 147461"/>
            <p:cNvSpPr/>
            <p:nvPr/>
          </p:nvSpPr>
          <p:spPr>
            <a:xfrm>
              <a:off x="2419" y="1729"/>
              <a:ext cx="832" cy="340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r>
                <a:rPr lang="en-US" altLang="zh-CN">
                  <a:latin typeface="Times New Roman" panose="02020603050405020304" pitchFamily="18" charset="0"/>
                </a:rPr>
                <a:t>PCI </a:t>
              </a:r>
              <a:r>
                <a:rPr lang="zh-CN" altLang="en-US" dirty="0">
                  <a:latin typeface="Times New Roman" panose="02020603050405020304" pitchFamily="18" charset="0"/>
                </a:rPr>
                <a:t>桥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7463" name="任意多边形 147462"/>
            <p:cNvSpPr/>
            <p:nvPr/>
          </p:nvSpPr>
          <p:spPr>
            <a:xfrm>
              <a:off x="4589" y="2472"/>
              <a:ext cx="163" cy="427"/>
            </a:xfrm>
            <a:custGeom>
              <a:avLst/>
              <a:gdLst/>
              <a:ahLst/>
              <a:cxnLst/>
              <a:pathLst>
                <a:path w="163" h="396">
                  <a:moveTo>
                    <a:pt x="82" y="0"/>
                  </a:moveTo>
                  <a:lnTo>
                    <a:pt x="163" y="78"/>
                  </a:lnTo>
                  <a:lnTo>
                    <a:pt x="121" y="78"/>
                  </a:lnTo>
                  <a:lnTo>
                    <a:pt x="121" y="318"/>
                  </a:lnTo>
                  <a:lnTo>
                    <a:pt x="163" y="318"/>
                  </a:lnTo>
                  <a:lnTo>
                    <a:pt x="82" y="396"/>
                  </a:lnTo>
                  <a:lnTo>
                    <a:pt x="0" y="318"/>
                  </a:lnTo>
                  <a:lnTo>
                    <a:pt x="43" y="318"/>
                  </a:lnTo>
                  <a:lnTo>
                    <a:pt x="43" y="78"/>
                  </a:lnTo>
                  <a:lnTo>
                    <a:pt x="0" y="78"/>
                  </a:lnTo>
                  <a:lnTo>
                    <a:pt x="82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7464" name="任意多边形 147463"/>
            <p:cNvSpPr/>
            <p:nvPr/>
          </p:nvSpPr>
          <p:spPr>
            <a:xfrm>
              <a:off x="2621" y="2472"/>
              <a:ext cx="163" cy="427"/>
            </a:xfrm>
            <a:custGeom>
              <a:avLst/>
              <a:gdLst/>
              <a:ahLst/>
              <a:cxnLst/>
              <a:pathLst>
                <a:path w="163" h="396">
                  <a:moveTo>
                    <a:pt x="81" y="0"/>
                  </a:moveTo>
                  <a:lnTo>
                    <a:pt x="163" y="78"/>
                  </a:lnTo>
                  <a:lnTo>
                    <a:pt x="120" y="78"/>
                  </a:lnTo>
                  <a:lnTo>
                    <a:pt x="120" y="318"/>
                  </a:lnTo>
                  <a:lnTo>
                    <a:pt x="163" y="318"/>
                  </a:lnTo>
                  <a:lnTo>
                    <a:pt x="81" y="396"/>
                  </a:lnTo>
                  <a:lnTo>
                    <a:pt x="0" y="318"/>
                  </a:lnTo>
                  <a:lnTo>
                    <a:pt x="43" y="318"/>
                  </a:lnTo>
                  <a:lnTo>
                    <a:pt x="43" y="78"/>
                  </a:lnTo>
                  <a:lnTo>
                    <a:pt x="0" y="78"/>
                  </a:lnTo>
                  <a:lnTo>
                    <a:pt x="8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7465" name="任意多边形 147464"/>
            <p:cNvSpPr/>
            <p:nvPr/>
          </p:nvSpPr>
          <p:spPr>
            <a:xfrm>
              <a:off x="3600" y="2472"/>
              <a:ext cx="158" cy="427"/>
            </a:xfrm>
            <a:custGeom>
              <a:avLst/>
              <a:gdLst/>
              <a:ahLst/>
              <a:cxnLst/>
              <a:pathLst>
                <a:path w="158" h="396">
                  <a:moveTo>
                    <a:pt x="81" y="0"/>
                  </a:moveTo>
                  <a:lnTo>
                    <a:pt x="158" y="78"/>
                  </a:lnTo>
                  <a:lnTo>
                    <a:pt x="120" y="78"/>
                  </a:lnTo>
                  <a:lnTo>
                    <a:pt x="120" y="318"/>
                  </a:lnTo>
                  <a:lnTo>
                    <a:pt x="158" y="318"/>
                  </a:lnTo>
                  <a:lnTo>
                    <a:pt x="81" y="396"/>
                  </a:lnTo>
                  <a:lnTo>
                    <a:pt x="0" y="318"/>
                  </a:lnTo>
                  <a:lnTo>
                    <a:pt x="38" y="318"/>
                  </a:lnTo>
                  <a:lnTo>
                    <a:pt x="38" y="78"/>
                  </a:lnTo>
                  <a:lnTo>
                    <a:pt x="0" y="78"/>
                  </a:lnTo>
                  <a:lnTo>
                    <a:pt x="8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7466" name="任意多边形 147465"/>
            <p:cNvSpPr/>
            <p:nvPr/>
          </p:nvSpPr>
          <p:spPr>
            <a:xfrm>
              <a:off x="513" y="3132"/>
              <a:ext cx="159" cy="442"/>
            </a:xfrm>
            <a:custGeom>
              <a:avLst/>
              <a:gdLst/>
              <a:ahLst/>
              <a:cxnLst/>
              <a:pathLst>
                <a:path w="159" h="411">
                  <a:moveTo>
                    <a:pt x="82" y="0"/>
                  </a:moveTo>
                  <a:lnTo>
                    <a:pt x="159" y="82"/>
                  </a:lnTo>
                  <a:lnTo>
                    <a:pt x="121" y="82"/>
                  </a:lnTo>
                  <a:lnTo>
                    <a:pt x="121" y="329"/>
                  </a:lnTo>
                  <a:lnTo>
                    <a:pt x="159" y="329"/>
                  </a:lnTo>
                  <a:lnTo>
                    <a:pt x="82" y="411"/>
                  </a:lnTo>
                  <a:lnTo>
                    <a:pt x="0" y="329"/>
                  </a:lnTo>
                  <a:lnTo>
                    <a:pt x="39" y="329"/>
                  </a:lnTo>
                  <a:lnTo>
                    <a:pt x="39" y="82"/>
                  </a:lnTo>
                  <a:lnTo>
                    <a:pt x="0" y="82"/>
                  </a:lnTo>
                  <a:lnTo>
                    <a:pt x="82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7467" name="任意多边形 147466"/>
            <p:cNvSpPr/>
            <p:nvPr/>
          </p:nvSpPr>
          <p:spPr>
            <a:xfrm>
              <a:off x="1761" y="3132"/>
              <a:ext cx="159" cy="442"/>
            </a:xfrm>
            <a:custGeom>
              <a:avLst/>
              <a:gdLst/>
              <a:ahLst/>
              <a:cxnLst/>
              <a:pathLst>
                <a:path w="159" h="411">
                  <a:moveTo>
                    <a:pt x="77" y="0"/>
                  </a:moveTo>
                  <a:lnTo>
                    <a:pt x="159" y="82"/>
                  </a:lnTo>
                  <a:lnTo>
                    <a:pt x="120" y="82"/>
                  </a:lnTo>
                  <a:lnTo>
                    <a:pt x="120" y="329"/>
                  </a:lnTo>
                  <a:lnTo>
                    <a:pt x="159" y="329"/>
                  </a:lnTo>
                  <a:lnTo>
                    <a:pt x="77" y="411"/>
                  </a:lnTo>
                  <a:lnTo>
                    <a:pt x="0" y="329"/>
                  </a:lnTo>
                  <a:lnTo>
                    <a:pt x="39" y="329"/>
                  </a:lnTo>
                  <a:lnTo>
                    <a:pt x="39" y="82"/>
                  </a:lnTo>
                  <a:lnTo>
                    <a:pt x="0" y="82"/>
                  </a:lnTo>
                  <a:lnTo>
                    <a:pt x="77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7468" name="任意多边形 147467"/>
            <p:cNvSpPr/>
            <p:nvPr/>
          </p:nvSpPr>
          <p:spPr>
            <a:xfrm>
              <a:off x="513" y="2705"/>
              <a:ext cx="159" cy="314"/>
            </a:xfrm>
            <a:custGeom>
              <a:avLst/>
              <a:gdLst/>
              <a:ahLst/>
              <a:cxnLst/>
              <a:pathLst>
                <a:path w="159" h="292">
                  <a:moveTo>
                    <a:pt x="78" y="0"/>
                  </a:moveTo>
                  <a:lnTo>
                    <a:pt x="159" y="60"/>
                  </a:lnTo>
                  <a:lnTo>
                    <a:pt x="120" y="60"/>
                  </a:lnTo>
                  <a:lnTo>
                    <a:pt x="120" y="235"/>
                  </a:lnTo>
                  <a:lnTo>
                    <a:pt x="159" y="235"/>
                  </a:lnTo>
                  <a:lnTo>
                    <a:pt x="78" y="292"/>
                  </a:lnTo>
                  <a:lnTo>
                    <a:pt x="0" y="235"/>
                  </a:lnTo>
                  <a:lnTo>
                    <a:pt x="39" y="235"/>
                  </a:lnTo>
                  <a:lnTo>
                    <a:pt x="39" y="60"/>
                  </a:lnTo>
                  <a:lnTo>
                    <a:pt x="0" y="60"/>
                  </a:lnTo>
                  <a:lnTo>
                    <a:pt x="78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7469" name="矩形 147468"/>
            <p:cNvSpPr/>
            <p:nvPr/>
          </p:nvSpPr>
          <p:spPr>
            <a:xfrm>
              <a:off x="3097" y="2905"/>
              <a:ext cx="1127" cy="334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r>
                <a:rPr lang="zh-CN" altLang="en-US" sz="2400" dirty="0">
                  <a:latin typeface="Times New Roman" panose="02020603050405020304" pitchFamily="18" charset="0"/>
                </a:rPr>
                <a:t>高速局域网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47470" name="矩形 147469"/>
            <p:cNvSpPr/>
            <p:nvPr/>
          </p:nvSpPr>
          <p:spPr>
            <a:xfrm>
              <a:off x="4346" y="2905"/>
              <a:ext cx="1174" cy="334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40400"/>
            <a:p>
              <a:r>
                <a:rPr lang="zh-CN" altLang="en-US" sz="2400" dirty="0">
                  <a:latin typeface="Times New Roman" panose="02020603050405020304" pitchFamily="18" charset="0"/>
                </a:rPr>
                <a:t>高性能图形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47471" name="矩形 147470"/>
            <p:cNvSpPr/>
            <p:nvPr/>
          </p:nvSpPr>
          <p:spPr>
            <a:xfrm>
              <a:off x="1142" y="3579"/>
              <a:ext cx="1114" cy="33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r>
                <a:rPr lang="zh-CN" altLang="en-US" sz="2400" dirty="0">
                  <a:latin typeface="Times New Roman" panose="02020603050405020304" pitchFamily="18" charset="0"/>
                </a:rPr>
                <a:t>调制解调器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47472" name="矩形 147471"/>
            <p:cNvSpPr/>
            <p:nvPr/>
          </p:nvSpPr>
          <p:spPr>
            <a:xfrm>
              <a:off x="96" y="3579"/>
              <a:ext cx="971" cy="33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29600"/>
            <a:p>
              <a:r>
                <a:rPr lang="zh-CN" altLang="en-US" sz="2400" dirty="0">
                  <a:latin typeface="Times New Roman" panose="02020603050405020304" pitchFamily="18" charset="0"/>
                </a:rPr>
                <a:t>图文传真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47473" name="组合 147472"/>
            <p:cNvGrpSpPr/>
            <p:nvPr/>
          </p:nvGrpSpPr>
          <p:grpSpPr>
            <a:xfrm>
              <a:off x="2304" y="3708"/>
              <a:ext cx="170" cy="36"/>
              <a:chOff x="2216" y="4009"/>
              <a:chExt cx="170" cy="34"/>
            </a:xfrm>
          </p:grpSpPr>
          <p:sp>
            <p:nvSpPr>
              <p:cNvPr id="147474" name="任意多边形 147473"/>
              <p:cNvSpPr/>
              <p:nvPr/>
            </p:nvSpPr>
            <p:spPr>
              <a:xfrm>
                <a:off x="2216" y="4009"/>
                <a:ext cx="31" cy="34"/>
              </a:xfrm>
              <a:custGeom>
                <a:avLst/>
                <a:gdLst/>
                <a:ahLst/>
                <a:cxnLst/>
                <a:pathLst>
                  <a:path w="31" h="34">
                    <a:moveTo>
                      <a:pt x="15" y="0"/>
                    </a:moveTo>
                    <a:lnTo>
                      <a:pt x="4" y="4"/>
                    </a:lnTo>
                    <a:lnTo>
                      <a:pt x="0" y="15"/>
                    </a:lnTo>
                    <a:lnTo>
                      <a:pt x="4" y="26"/>
                    </a:lnTo>
                    <a:lnTo>
                      <a:pt x="15" y="34"/>
                    </a:lnTo>
                    <a:lnTo>
                      <a:pt x="15" y="34"/>
                    </a:lnTo>
                    <a:lnTo>
                      <a:pt x="27" y="26"/>
                    </a:lnTo>
                    <a:lnTo>
                      <a:pt x="31" y="15"/>
                    </a:lnTo>
                    <a:lnTo>
                      <a:pt x="27" y="4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475" name="任意多边形 147474"/>
              <p:cNvSpPr/>
              <p:nvPr/>
            </p:nvSpPr>
            <p:spPr>
              <a:xfrm>
                <a:off x="2281" y="4009"/>
                <a:ext cx="35" cy="34"/>
              </a:xfrm>
              <a:custGeom>
                <a:avLst/>
                <a:gdLst/>
                <a:ahLst/>
                <a:cxnLst/>
                <a:pathLst>
                  <a:path w="35" h="34">
                    <a:moveTo>
                      <a:pt x="20" y="0"/>
                    </a:moveTo>
                    <a:lnTo>
                      <a:pt x="8" y="4"/>
                    </a:lnTo>
                    <a:lnTo>
                      <a:pt x="0" y="15"/>
                    </a:lnTo>
                    <a:lnTo>
                      <a:pt x="8" y="26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31" y="26"/>
                    </a:lnTo>
                    <a:lnTo>
                      <a:pt x="35" y="15"/>
                    </a:lnTo>
                    <a:lnTo>
                      <a:pt x="31" y="4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476" name="任意多边形 147475"/>
              <p:cNvSpPr/>
              <p:nvPr/>
            </p:nvSpPr>
            <p:spPr>
              <a:xfrm>
                <a:off x="2351" y="4009"/>
                <a:ext cx="35" cy="34"/>
              </a:xfrm>
              <a:custGeom>
                <a:avLst/>
                <a:gdLst/>
                <a:ahLst/>
                <a:cxnLst/>
                <a:pathLst>
                  <a:path w="35" h="34">
                    <a:moveTo>
                      <a:pt x="20" y="0"/>
                    </a:moveTo>
                    <a:lnTo>
                      <a:pt x="8" y="4"/>
                    </a:lnTo>
                    <a:lnTo>
                      <a:pt x="0" y="15"/>
                    </a:lnTo>
                    <a:lnTo>
                      <a:pt x="8" y="26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31" y="26"/>
                    </a:lnTo>
                    <a:lnTo>
                      <a:pt x="35" y="15"/>
                    </a:lnTo>
                    <a:lnTo>
                      <a:pt x="31" y="4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47477" name="文本框 147476"/>
            <p:cNvSpPr txBox="1"/>
            <p:nvPr/>
          </p:nvSpPr>
          <p:spPr>
            <a:xfrm>
              <a:off x="3408" y="2073"/>
              <a:ext cx="100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>
                  <a:solidFill>
                    <a:schemeClr val="folHlink"/>
                  </a:solidFill>
                  <a:latin typeface="Times New Roman" panose="02020603050405020304" pitchFamily="18" charset="0"/>
                </a:rPr>
                <a:t>PCI </a:t>
              </a:r>
              <a:r>
                <a:rPr lang="zh-CN" altLang="en-US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总线</a:t>
              </a:r>
              <a:endPara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478" name="文本框 147477"/>
            <p:cNvSpPr txBox="1"/>
            <p:nvPr/>
          </p:nvSpPr>
          <p:spPr>
            <a:xfrm>
              <a:off x="2327" y="912"/>
              <a:ext cx="10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系统总线</a:t>
              </a:r>
              <a:endPara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479" name="文本框 147478"/>
            <p:cNvSpPr txBox="1"/>
            <p:nvPr/>
          </p:nvSpPr>
          <p:spPr>
            <a:xfrm>
              <a:off x="1041" y="2160"/>
              <a:ext cx="17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000" dirty="0">
                  <a:latin typeface="Times New Roman" panose="02020603050405020304" pitchFamily="18" charset="0"/>
                </a:rPr>
                <a:t>33 </a:t>
              </a:r>
              <a:r>
                <a:rPr lang="en-US" altLang="zh-CN" sz="2000">
                  <a:latin typeface="Times New Roman" panose="02020603050405020304" pitchFamily="18" charset="0"/>
                </a:rPr>
                <a:t>MHz</a:t>
              </a:r>
              <a:r>
                <a:rPr lang="zh-CN" altLang="en-US" sz="2000" dirty="0">
                  <a:latin typeface="Times New Roman" panose="02020603050405020304" pitchFamily="18" charset="0"/>
                </a:rPr>
                <a:t>的32位数据通路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47480" name="文本框 147479"/>
            <p:cNvSpPr txBox="1"/>
            <p:nvPr/>
          </p:nvSpPr>
          <p:spPr>
            <a:xfrm>
              <a:off x="624" y="2774"/>
              <a:ext cx="170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000" dirty="0">
                  <a:latin typeface="Times New Roman" panose="02020603050405020304" pitchFamily="18" charset="0"/>
                </a:rPr>
                <a:t>8 </a:t>
              </a:r>
              <a:r>
                <a:rPr lang="en-US" altLang="zh-CN" sz="2000">
                  <a:latin typeface="Times New Roman" panose="02020603050405020304" pitchFamily="18" charset="0"/>
                </a:rPr>
                <a:t>MHz</a:t>
              </a:r>
              <a:r>
                <a:rPr lang="zh-CN" altLang="en-US" sz="2000" dirty="0">
                  <a:latin typeface="Times New Roman" panose="02020603050405020304" pitchFamily="18" charset="0"/>
                </a:rPr>
                <a:t>的16位数据通路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47481" name="文本框 147480"/>
            <p:cNvSpPr txBox="1"/>
            <p:nvPr/>
          </p:nvSpPr>
          <p:spPr>
            <a:xfrm>
              <a:off x="659" y="3081"/>
              <a:ext cx="106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ISA EISA</a:t>
              </a:r>
              <a:endParaRPr lang="en-US" altLang="zh-CN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482" name="矩形 147481"/>
            <p:cNvSpPr/>
            <p:nvPr/>
          </p:nvSpPr>
          <p:spPr>
            <a:xfrm>
              <a:off x="96" y="2160"/>
              <a:ext cx="912" cy="547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47483" name="文本框 147482"/>
            <p:cNvSpPr txBox="1"/>
            <p:nvPr/>
          </p:nvSpPr>
          <p:spPr>
            <a:xfrm>
              <a:off x="120" y="2165"/>
              <a:ext cx="884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</a:rPr>
                <a:t>标准总线</a:t>
              </a:r>
              <a:endParaRPr lang="zh-CN" altLang="en-US" sz="2400" dirty="0">
                <a:latin typeface="Times New Roman" panose="02020603050405020304" pitchFamily="18" charset="0"/>
              </a:endParaRPr>
            </a:p>
            <a:p>
              <a:r>
                <a:rPr lang="zh-CN" altLang="en-US" sz="2400" dirty="0">
                  <a:latin typeface="Times New Roman" panose="02020603050405020304" pitchFamily="18" charset="0"/>
                </a:rPr>
                <a:t>  控制器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47484" name="矩形 147483"/>
            <p:cNvSpPr/>
            <p:nvPr/>
          </p:nvSpPr>
          <p:spPr>
            <a:xfrm>
              <a:off x="4896" y="2165"/>
              <a:ext cx="720" cy="569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47485" name="文本框 147484"/>
            <p:cNvSpPr txBox="1"/>
            <p:nvPr/>
          </p:nvSpPr>
          <p:spPr>
            <a:xfrm>
              <a:off x="4848" y="2165"/>
              <a:ext cx="785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latin typeface="Times New Roman" panose="02020603050405020304" pitchFamily="18" charset="0"/>
                </a:rPr>
                <a:t> SCSIⅡ</a:t>
              </a:r>
              <a:endParaRPr lang="en-US" altLang="zh-CN" sz="2400">
                <a:latin typeface="Times New Roman" panose="02020603050405020304" pitchFamily="18" charset="0"/>
              </a:endParaRPr>
            </a:p>
            <a:p>
              <a:r>
                <a:rPr lang="en-US" altLang="zh-CN" sz="2400">
                  <a:latin typeface="Times New Roman" panose="02020603050405020304" pitchFamily="18" charset="0"/>
                </a:rPr>
                <a:t> 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控制器</a:t>
              </a:r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147486" name="矩形 147485"/>
            <p:cNvSpPr/>
            <p:nvPr/>
          </p:nvSpPr>
          <p:spPr>
            <a:xfrm>
              <a:off x="4848" y="1129"/>
              <a:ext cx="768" cy="334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7487" name="文本框 147486"/>
            <p:cNvSpPr txBox="1"/>
            <p:nvPr/>
          </p:nvSpPr>
          <p:spPr>
            <a:xfrm>
              <a:off x="4860" y="1141"/>
              <a:ext cx="6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</a:rPr>
                <a:t>存储器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47488" name="组合 147487"/>
            <p:cNvGrpSpPr/>
            <p:nvPr/>
          </p:nvGrpSpPr>
          <p:grpSpPr>
            <a:xfrm>
              <a:off x="1968" y="3228"/>
              <a:ext cx="170" cy="36"/>
              <a:chOff x="2216" y="4009"/>
              <a:chExt cx="170" cy="34"/>
            </a:xfrm>
          </p:grpSpPr>
          <p:sp>
            <p:nvSpPr>
              <p:cNvPr id="147489" name="任意多边形 147488"/>
              <p:cNvSpPr/>
              <p:nvPr/>
            </p:nvSpPr>
            <p:spPr>
              <a:xfrm>
                <a:off x="2216" y="4009"/>
                <a:ext cx="31" cy="34"/>
              </a:xfrm>
              <a:custGeom>
                <a:avLst/>
                <a:gdLst/>
                <a:ahLst/>
                <a:cxnLst/>
                <a:pathLst>
                  <a:path w="31" h="34">
                    <a:moveTo>
                      <a:pt x="15" y="0"/>
                    </a:moveTo>
                    <a:lnTo>
                      <a:pt x="4" y="4"/>
                    </a:lnTo>
                    <a:lnTo>
                      <a:pt x="0" y="15"/>
                    </a:lnTo>
                    <a:lnTo>
                      <a:pt x="4" y="26"/>
                    </a:lnTo>
                    <a:lnTo>
                      <a:pt x="15" y="34"/>
                    </a:lnTo>
                    <a:lnTo>
                      <a:pt x="15" y="34"/>
                    </a:lnTo>
                    <a:lnTo>
                      <a:pt x="27" y="26"/>
                    </a:lnTo>
                    <a:lnTo>
                      <a:pt x="31" y="15"/>
                    </a:lnTo>
                    <a:lnTo>
                      <a:pt x="27" y="4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490" name="任意多边形 147489"/>
              <p:cNvSpPr/>
              <p:nvPr/>
            </p:nvSpPr>
            <p:spPr>
              <a:xfrm>
                <a:off x="2281" y="4009"/>
                <a:ext cx="35" cy="34"/>
              </a:xfrm>
              <a:custGeom>
                <a:avLst/>
                <a:gdLst/>
                <a:ahLst/>
                <a:cxnLst/>
                <a:pathLst>
                  <a:path w="35" h="34">
                    <a:moveTo>
                      <a:pt x="20" y="0"/>
                    </a:moveTo>
                    <a:lnTo>
                      <a:pt x="8" y="4"/>
                    </a:lnTo>
                    <a:lnTo>
                      <a:pt x="0" y="15"/>
                    </a:lnTo>
                    <a:lnTo>
                      <a:pt x="8" y="26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31" y="26"/>
                    </a:lnTo>
                    <a:lnTo>
                      <a:pt x="35" y="15"/>
                    </a:lnTo>
                    <a:lnTo>
                      <a:pt x="31" y="4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7491" name="任意多边形 147490"/>
              <p:cNvSpPr/>
              <p:nvPr/>
            </p:nvSpPr>
            <p:spPr>
              <a:xfrm>
                <a:off x="2351" y="4009"/>
                <a:ext cx="35" cy="34"/>
              </a:xfrm>
              <a:custGeom>
                <a:avLst/>
                <a:gdLst/>
                <a:ahLst/>
                <a:cxnLst/>
                <a:pathLst>
                  <a:path w="35" h="34">
                    <a:moveTo>
                      <a:pt x="20" y="0"/>
                    </a:moveTo>
                    <a:lnTo>
                      <a:pt x="8" y="4"/>
                    </a:lnTo>
                    <a:lnTo>
                      <a:pt x="0" y="15"/>
                    </a:lnTo>
                    <a:lnTo>
                      <a:pt x="8" y="26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31" y="26"/>
                    </a:lnTo>
                    <a:lnTo>
                      <a:pt x="35" y="15"/>
                    </a:lnTo>
                    <a:lnTo>
                      <a:pt x="31" y="4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47492" name="左右箭头 147491"/>
            <p:cNvSpPr/>
            <p:nvPr/>
          </p:nvSpPr>
          <p:spPr>
            <a:xfrm>
              <a:off x="852" y="1248"/>
              <a:ext cx="3965" cy="118"/>
            </a:xfrm>
            <a:prstGeom prst="leftRightArrow">
              <a:avLst>
                <a:gd name="adj1" fmla="val 40000"/>
                <a:gd name="adj2" fmla="val 83381"/>
              </a:avLst>
            </a:pr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7493" name="下箭头 147492"/>
            <p:cNvSpPr/>
            <p:nvPr/>
          </p:nvSpPr>
          <p:spPr>
            <a:xfrm>
              <a:off x="2775" y="1284"/>
              <a:ext cx="118" cy="432"/>
            </a:xfrm>
            <a:prstGeom prst="downArrow">
              <a:avLst>
                <a:gd name="adj1" fmla="val 50000"/>
                <a:gd name="adj2" fmla="val 91525"/>
              </a:avLst>
            </a:pr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7494" name="左右箭头 147493"/>
            <p:cNvSpPr/>
            <p:nvPr/>
          </p:nvSpPr>
          <p:spPr>
            <a:xfrm>
              <a:off x="1023" y="2378"/>
              <a:ext cx="3852" cy="118"/>
            </a:xfrm>
            <a:prstGeom prst="leftRightArrow">
              <a:avLst>
                <a:gd name="adj1" fmla="val 40000"/>
                <a:gd name="adj2" fmla="val 81005"/>
              </a:avLst>
            </a:pr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7495" name="矩形 147494"/>
            <p:cNvSpPr/>
            <p:nvPr/>
          </p:nvSpPr>
          <p:spPr>
            <a:xfrm>
              <a:off x="2798" y="2064"/>
              <a:ext cx="73" cy="336"/>
            </a:xfrm>
            <a:prstGeom prst="rect">
              <a:avLst/>
            </a:pr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7496" name="左右箭头 147495"/>
            <p:cNvSpPr/>
            <p:nvPr/>
          </p:nvSpPr>
          <p:spPr>
            <a:xfrm>
              <a:off x="144" y="3000"/>
              <a:ext cx="1995" cy="131"/>
            </a:xfrm>
            <a:prstGeom prst="leftRightArrow">
              <a:avLst>
                <a:gd name="adj1" fmla="val 50000"/>
                <a:gd name="adj2" fmla="val 114076"/>
              </a:avLst>
            </a:pr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47497" name="矩形 147496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3.4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3072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239000" cy="1143000"/>
          </a:xfrm>
          <a:ln/>
        </p:spPr>
        <p:txBody>
          <a:bodyPr lIns="92075" tIns="46038" rIns="92075" bIns="46038" anchor="ctr"/>
          <a:p>
            <a:r>
              <a:rPr lang="zh-CN" altLang="en-US" b="1" dirty="0"/>
              <a:t>3.1  总线的基本概念</a:t>
            </a:r>
            <a:endParaRPr lang="en-US" altLang="zh-CN" b="1"/>
          </a:p>
        </p:txBody>
      </p:sp>
      <p:sp>
        <p:nvSpPr>
          <p:cNvPr id="30723" name="文本框 30722"/>
          <p:cNvSpPr txBox="1"/>
          <p:nvPr/>
        </p:nvSpPr>
        <p:spPr>
          <a:xfrm>
            <a:off x="593725" y="1163638"/>
            <a:ext cx="385603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</a:rPr>
              <a:t>一、为什么要用总线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30724" name="文本框 30723"/>
          <p:cNvSpPr txBox="1"/>
          <p:nvPr/>
        </p:nvSpPr>
        <p:spPr>
          <a:xfrm>
            <a:off x="593725" y="1905000"/>
            <a:ext cx="304006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</a:rPr>
              <a:t>二、什么是总线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30725" name="文本框 30724"/>
          <p:cNvSpPr txBox="1"/>
          <p:nvPr/>
        </p:nvSpPr>
        <p:spPr>
          <a:xfrm>
            <a:off x="593725" y="3962400"/>
            <a:ext cx="42640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</a:rPr>
              <a:t>三、总线上信息的传送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grpSp>
        <p:nvGrpSpPr>
          <p:cNvPr id="30911" name="组合 30910"/>
          <p:cNvGrpSpPr/>
          <p:nvPr/>
        </p:nvGrpSpPr>
        <p:grpSpPr>
          <a:xfrm>
            <a:off x="1392238" y="2643188"/>
            <a:ext cx="6761162" cy="1158875"/>
            <a:chOff x="877" y="1665"/>
            <a:chExt cx="4259" cy="730"/>
          </a:xfrm>
        </p:grpSpPr>
        <p:sp>
          <p:nvSpPr>
            <p:cNvPr id="30727" name="文本框 30726"/>
            <p:cNvSpPr txBox="1"/>
            <p:nvPr/>
          </p:nvSpPr>
          <p:spPr>
            <a:xfrm>
              <a:off x="877" y="1665"/>
              <a:ext cx="425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总线是连接各个部件的信息传输线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0728" name="文本框 30727"/>
            <p:cNvSpPr txBox="1"/>
            <p:nvPr/>
          </p:nvSpPr>
          <p:spPr>
            <a:xfrm>
              <a:off x="893" y="2068"/>
              <a:ext cx="395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是 </a:t>
              </a:r>
              <a:r>
                <a:rPr lang="zh-CN" altLang="en-US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各个部件共享的传输介质</a:t>
              </a:r>
              <a:endPara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0729" name="直接连接符 30728"/>
          <p:cNvSpPr/>
          <p:nvPr/>
        </p:nvSpPr>
        <p:spPr>
          <a:xfrm>
            <a:off x="3505200" y="4876800"/>
            <a:ext cx="228600" cy="0"/>
          </a:xfrm>
          <a:prstGeom prst="line">
            <a:avLst/>
          </a:prstGeom>
          <a:ln w="5715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0" name="直接连接符 30729"/>
          <p:cNvSpPr/>
          <p:nvPr/>
        </p:nvSpPr>
        <p:spPr>
          <a:xfrm>
            <a:off x="3810000" y="4876800"/>
            <a:ext cx="228600" cy="0"/>
          </a:xfrm>
          <a:prstGeom prst="line">
            <a:avLst/>
          </a:prstGeom>
          <a:ln w="5715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1" name="直接连接符 30730"/>
          <p:cNvSpPr/>
          <p:nvPr/>
        </p:nvSpPr>
        <p:spPr>
          <a:xfrm>
            <a:off x="4114800" y="4876800"/>
            <a:ext cx="228600" cy="0"/>
          </a:xfrm>
          <a:prstGeom prst="line">
            <a:avLst/>
          </a:prstGeom>
          <a:ln w="5715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2" name="直接连接符 30731"/>
          <p:cNvSpPr/>
          <p:nvPr/>
        </p:nvSpPr>
        <p:spPr>
          <a:xfrm>
            <a:off x="4419600" y="4876800"/>
            <a:ext cx="228600" cy="0"/>
          </a:xfrm>
          <a:prstGeom prst="line">
            <a:avLst/>
          </a:prstGeom>
          <a:ln w="5715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3" name="直接连接符 30732"/>
          <p:cNvSpPr/>
          <p:nvPr/>
        </p:nvSpPr>
        <p:spPr>
          <a:xfrm>
            <a:off x="4724400" y="4876800"/>
            <a:ext cx="228600" cy="0"/>
          </a:xfrm>
          <a:prstGeom prst="line">
            <a:avLst/>
          </a:prstGeom>
          <a:ln w="5715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4" name="直接连接符 30733"/>
          <p:cNvSpPr/>
          <p:nvPr/>
        </p:nvSpPr>
        <p:spPr>
          <a:xfrm>
            <a:off x="5029200" y="4876800"/>
            <a:ext cx="228600" cy="0"/>
          </a:xfrm>
          <a:prstGeom prst="line">
            <a:avLst/>
          </a:prstGeom>
          <a:ln w="5715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5" name="直接连接符 30734"/>
          <p:cNvSpPr/>
          <p:nvPr/>
        </p:nvSpPr>
        <p:spPr>
          <a:xfrm>
            <a:off x="5334000" y="4876800"/>
            <a:ext cx="228600" cy="0"/>
          </a:xfrm>
          <a:prstGeom prst="line">
            <a:avLst/>
          </a:prstGeom>
          <a:ln w="5715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6" name="直接连接符 30735"/>
          <p:cNvSpPr/>
          <p:nvPr/>
        </p:nvSpPr>
        <p:spPr>
          <a:xfrm>
            <a:off x="5638800" y="4876800"/>
            <a:ext cx="228600" cy="0"/>
          </a:xfrm>
          <a:prstGeom prst="line">
            <a:avLst/>
          </a:prstGeom>
          <a:ln w="5715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7" name="直接连接符 30736"/>
          <p:cNvSpPr/>
          <p:nvPr/>
        </p:nvSpPr>
        <p:spPr>
          <a:xfrm>
            <a:off x="5943600" y="4876800"/>
            <a:ext cx="228600" cy="0"/>
          </a:xfrm>
          <a:prstGeom prst="line">
            <a:avLst/>
          </a:prstGeom>
          <a:ln w="5715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8" name="直接连接符 30737"/>
          <p:cNvSpPr/>
          <p:nvPr/>
        </p:nvSpPr>
        <p:spPr>
          <a:xfrm>
            <a:off x="6248400" y="4876800"/>
            <a:ext cx="228600" cy="0"/>
          </a:xfrm>
          <a:prstGeom prst="line">
            <a:avLst/>
          </a:prstGeom>
          <a:ln w="5715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7" name="文本框 30746"/>
          <p:cNvSpPr txBox="1"/>
          <p:nvPr/>
        </p:nvSpPr>
        <p:spPr>
          <a:xfrm>
            <a:off x="2076450" y="4662488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串行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30748" name="组合 30747"/>
          <p:cNvGrpSpPr/>
          <p:nvPr/>
        </p:nvGrpSpPr>
        <p:grpSpPr>
          <a:xfrm>
            <a:off x="3505200" y="5334000"/>
            <a:ext cx="228600" cy="990600"/>
            <a:chOff x="2016" y="1824"/>
            <a:chExt cx="144" cy="624"/>
          </a:xfrm>
        </p:grpSpPr>
        <p:sp>
          <p:nvSpPr>
            <p:cNvPr id="30749" name="直接连接符 30748"/>
            <p:cNvSpPr/>
            <p:nvPr/>
          </p:nvSpPr>
          <p:spPr>
            <a:xfrm>
              <a:off x="2016" y="2358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50" name="直接连接符 30749"/>
            <p:cNvSpPr/>
            <p:nvPr/>
          </p:nvSpPr>
          <p:spPr>
            <a:xfrm>
              <a:off x="2016" y="2448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51" name="直接连接符 30750"/>
            <p:cNvSpPr/>
            <p:nvPr/>
          </p:nvSpPr>
          <p:spPr>
            <a:xfrm>
              <a:off x="2016" y="2269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52" name="直接连接符 30751"/>
            <p:cNvSpPr/>
            <p:nvPr/>
          </p:nvSpPr>
          <p:spPr>
            <a:xfrm>
              <a:off x="2016" y="2180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53" name="直接连接符 30752"/>
            <p:cNvSpPr/>
            <p:nvPr/>
          </p:nvSpPr>
          <p:spPr>
            <a:xfrm>
              <a:off x="2016" y="2002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54" name="直接连接符 30753"/>
            <p:cNvSpPr/>
            <p:nvPr/>
          </p:nvSpPr>
          <p:spPr>
            <a:xfrm>
              <a:off x="2016" y="2091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55" name="直接连接符 30754"/>
            <p:cNvSpPr/>
            <p:nvPr/>
          </p:nvSpPr>
          <p:spPr>
            <a:xfrm>
              <a:off x="2016" y="1913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56" name="直接连接符 30755"/>
            <p:cNvSpPr/>
            <p:nvPr/>
          </p:nvSpPr>
          <p:spPr>
            <a:xfrm>
              <a:off x="2016" y="1824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0757" name="组合 30756"/>
          <p:cNvGrpSpPr/>
          <p:nvPr/>
        </p:nvGrpSpPr>
        <p:grpSpPr>
          <a:xfrm>
            <a:off x="3810000" y="5334000"/>
            <a:ext cx="228600" cy="990600"/>
            <a:chOff x="2016" y="1824"/>
            <a:chExt cx="144" cy="624"/>
          </a:xfrm>
        </p:grpSpPr>
        <p:sp>
          <p:nvSpPr>
            <p:cNvPr id="30758" name="直接连接符 30757"/>
            <p:cNvSpPr/>
            <p:nvPr/>
          </p:nvSpPr>
          <p:spPr>
            <a:xfrm>
              <a:off x="2016" y="2358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59" name="直接连接符 30758"/>
            <p:cNvSpPr/>
            <p:nvPr/>
          </p:nvSpPr>
          <p:spPr>
            <a:xfrm>
              <a:off x="2016" y="2448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60" name="直接连接符 30759"/>
            <p:cNvSpPr/>
            <p:nvPr/>
          </p:nvSpPr>
          <p:spPr>
            <a:xfrm>
              <a:off x="2016" y="2269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61" name="直接连接符 30760"/>
            <p:cNvSpPr/>
            <p:nvPr/>
          </p:nvSpPr>
          <p:spPr>
            <a:xfrm>
              <a:off x="2016" y="2180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62" name="直接连接符 30761"/>
            <p:cNvSpPr/>
            <p:nvPr/>
          </p:nvSpPr>
          <p:spPr>
            <a:xfrm>
              <a:off x="2016" y="2002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63" name="直接连接符 30762"/>
            <p:cNvSpPr/>
            <p:nvPr/>
          </p:nvSpPr>
          <p:spPr>
            <a:xfrm>
              <a:off x="2016" y="2091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64" name="直接连接符 30763"/>
            <p:cNvSpPr/>
            <p:nvPr/>
          </p:nvSpPr>
          <p:spPr>
            <a:xfrm>
              <a:off x="2016" y="1913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65" name="直接连接符 30764"/>
            <p:cNvSpPr/>
            <p:nvPr/>
          </p:nvSpPr>
          <p:spPr>
            <a:xfrm>
              <a:off x="2016" y="1824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0766" name="组合 30765"/>
          <p:cNvGrpSpPr/>
          <p:nvPr/>
        </p:nvGrpSpPr>
        <p:grpSpPr>
          <a:xfrm>
            <a:off x="4114800" y="5334000"/>
            <a:ext cx="228600" cy="990600"/>
            <a:chOff x="2016" y="1824"/>
            <a:chExt cx="144" cy="624"/>
          </a:xfrm>
        </p:grpSpPr>
        <p:sp>
          <p:nvSpPr>
            <p:cNvPr id="30767" name="直接连接符 30766"/>
            <p:cNvSpPr/>
            <p:nvPr/>
          </p:nvSpPr>
          <p:spPr>
            <a:xfrm>
              <a:off x="2016" y="2358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68" name="直接连接符 30767"/>
            <p:cNvSpPr/>
            <p:nvPr/>
          </p:nvSpPr>
          <p:spPr>
            <a:xfrm>
              <a:off x="2016" y="2448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69" name="直接连接符 30768"/>
            <p:cNvSpPr/>
            <p:nvPr/>
          </p:nvSpPr>
          <p:spPr>
            <a:xfrm>
              <a:off x="2016" y="2269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70" name="直接连接符 30769"/>
            <p:cNvSpPr/>
            <p:nvPr/>
          </p:nvSpPr>
          <p:spPr>
            <a:xfrm>
              <a:off x="2016" y="2180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71" name="直接连接符 30770"/>
            <p:cNvSpPr/>
            <p:nvPr/>
          </p:nvSpPr>
          <p:spPr>
            <a:xfrm>
              <a:off x="2016" y="2002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72" name="直接连接符 30771"/>
            <p:cNvSpPr/>
            <p:nvPr/>
          </p:nvSpPr>
          <p:spPr>
            <a:xfrm>
              <a:off x="2016" y="2091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73" name="直接连接符 30772"/>
            <p:cNvSpPr/>
            <p:nvPr/>
          </p:nvSpPr>
          <p:spPr>
            <a:xfrm>
              <a:off x="2016" y="1913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74" name="直接连接符 30773"/>
            <p:cNvSpPr/>
            <p:nvPr/>
          </p:nvSpPr>
          <p:spPr>
            <a:xfrm>
              <a:off x="2016" y="1824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0775" name="组合 30774"/>
          <p:cNvGrpSpPr/>
          <p:nvPr/>
        </p:nvGrpSpPr>
        <p:grpSpPr>
          <a:xfrm>
            <a:off x="4419600" y="5334000"/>
            <a:ext cx="228600" cy="990600"/>
            <a:chOff x="2016" y="1824"/>
            <a:chExt cx="144" cy="624"/>
          </a:xfrm>
        </p:grpSpPr>
        <p:sp>
          <p:nvSpPr>
            <p:cNvPr id="30776" name="直接连接符 30775"/>
            <p:cNvSpPr/>
            <p:nvPr/>
          </p:nvSpPr>
          <p:spPr>
            <a:xfrm>
              <a:off x="2016" y="2358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77" name="直接连接符 30776"/>
            <p:cNvSpPr/>
            <p:nvPr/>
          </p:nvSpPr>
          <p:spPr>
            <a:xfrm>
              <a:off x="2016" y="2448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78" name="直接连接符 30777"/>
            <p:cNvSpPr/>
            <p:nvPr/>
          </p:nvSpPr>
          <p:spPr>
            <a:xfrm>
              <a:off x="2016" y="2269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79" name="直接连接符 30778"/>
            <p:cNvSpPr/>
            <p:nvPr/>
          </p:nvSpPr>
          <p:spPr>
            <a:xfrm>
              <a:off x="2016" y="2180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80" name="直接连接符 30779"/>
            <p:cNvSpPr/>
            <p:nvPr/>
          </p:nvSpPr>
          <p:spPr>
            <a:xfrm>
              <a:off x="2016" y="2002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81" name="直接连接符 30780"/>
            <p:cNvSpPr/>
            <p:nvPr/>
          </p:nvSpPr>
          <p:spPr>
            <a:xfrm>
              <a:off x="2016" y="2091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82" name="直接连接符 30781"/>
            <p:cNvSpPr/>
            <p:nvPr/>
          </p:nvSpPr>
          <p:spPr>
            <a:xfrm>
              <a:off x="2016" y="1913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83" name="直接连接符 30782"/>
            <p:cNvSpPr/>
            <p:nvPr/>
          </p:nvSpPr>
          <p:spPr>
            <a:xfrm>
              <a:off x="2016" y="1824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0784" name="组合 30783"/>
          <p:cNvGrpSpPr/>
          <p:nvPr/>
        </p:nvGrpSpPr>
        <p:grpSpPr>
          <a:xfrm>
            <a:off x="4724400" y="5334000"/>
            <a:ext cx="228600" cy="990600"/>
            <a:chOff x="2016" y="1824"/>
            <a:chExt cx="144" cy="624"/>
          </a:xfrm>
        </p:grpSpPr>
        <p:sp>
          <p:nvSpPr>
            <p:cNvPr id="30785" name="直接连接符 30784"/>
            <p:cNvSpPr/>
            <p:nvPr/>
          </p:nvSpPr>
          <p:spPr>
            <a:xfrm>
              <a:off x="2016" y="2358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86" name="直接连接符 30785"/>
            <p:cNvSpPr/>
            <p:nvPr/>
          </p:nvSpPr>
          <p:spPr>
            <a:xfrm>
              <a:off x="2016" y="2448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87" name="直接连接符 30786"/>
            <p:cNvSpPr/>
            <p:nvPr/>
          </p:nvSpPr>
          <p:spPr>
            <a:xfrm>
              <a:off x="2016" y="2269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88" name="直接连接符 30787"/>
            <p:cNvSpPr/>
            <p:nvPr/>
          </p:nvSpPr>
          <p:spPr>
            <a:xfrm>
              <a:off x="2016" y="2180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89" name="直接连接符 30788"/>
            <p:cNvSpPr/>
            <p:nvPr/>
          </p:nvSpPr>
          <p:spPr>
            <a:xfrm>
              <a:off x="2016" y="2002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90" name="直接连接符 30789"/>
            <p:cNvSpPr/>
            <p:nvPr/>
          </p:nvSpPr>
          <p:spPr>
            <a:xfrm>
              <a:off x="2016" y="2091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91" name="直接连接符 30790"/>
            <p:cNvSpPr/>
            <p:nvPr/>
          </p:nvSpPr>
          <p:spPr>
            <a:xfrm>
              <a:off x="2016" y="1913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92" name="直接连接符 30791"/>
            <p:cNvSpPr/>
            <p:nvPr/>
          </p:nvSpPr>
          <p:spPr>
            <a:xfrm>
              <a:off x="2016" y="1824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0793" name="组合 30792"/>
          <p:cNvGrpSpPr/>
          <p:nvPr/>
        </p:nvGrpSpPr>
        <p:grpSpPr>
          <a:xfrm>
            <a:off x="5029200" y="5334000"/>
            <a:ext cx="228600" cy="990600"/>
            <a:chOff x="2016" y="1824"/>
            <a:chExt cx="144" cy="624"/>
          </a:xfrm>
        </p:grpSpPr>
        <p:sp>
          <p:nvSpPr>
            <p:cNvPr id="30794" name="直接连接符 30793"/>
            <p:cNvSpPr/>
            <p:nvPr/>
          </p:nvSpPr>
          <p:spPr>
            <a:xfrm>
              <a:off x="2016" y="2358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95" name="直接连接符 30794"/>
            <p:cNvSpPr/>
            <p:nvPr/>
          </p:nvSpPr>
          <p:spPr>
            <a:xfrm>
              <a:off x="2016" y="2448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96" name="直接连接符 30795"/>
            <p:cNvSpPr/>
            <p:nvPr/>
          </p:nvSpPr>
          <p:spPr>
            <a:xfrm>
              <a:off x="2016" y="2269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97" name="直接连接符 30796"/>
            <p:cNvSpPr/>
            <p:nvPr/>
          </p:nvSpPr>
          <p:spPr>
            <a:xfrm>
              <a:off x="2016" y="2180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98" name="直接连接符 30797"/>
            <p:cNvSpPr/>
            <p:nvPr/>
          </p:nvSpPr>
          <p:spPr>
            <a:xfrm>
              <a:off x="2016" y="2002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99" name="直接连接符 30798"/>
            <p:cNvSpPr/>
            <p:nvPr/>
          </p:nvSpPr>
          <p:spPr>
            <a:xfrm>
              <a:off x="2016" y="2091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00" name="直接连接符 30799"/>
            <p:cNvSpPr/>
            <p:nvPr/>
          </p:nvSpPr>
          <p:spPr>
            <a:xfrm>
              <a:off x="2016" y="1913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01" name="直接连接符 30800"/>
            <p:cNvSpPr/>
            <p:nvPr/>
          </p:nvSpPr>
          <p:spPr>
            <a:xfrm>
              <a:off x="2016" y="1824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0802" name="组合 30801"/>
          <p:cNvGrpSpPr/>
          <p:nvPr/>
        </p:nvGrpSpPr>
        <p:grpSpPr>
          <a:xfrm>
            <a:off x="5334000" y="5334000"/>
            <a:ext cx="228600" cy="990600"/>
            <a:chOff x="2016" y="1824"/>
            <a:chExt cx="144" cy="624"/>
          </a:xfrm>
        </p:grpSpPr>
        <p:sp>
          <p:nvSpPr>
            <p:cNvPr id="30803" name="直接连接符 30802"/>
            <p:cNvSpPr/>
            <p:nvPr/>
          </p:nvSpPr>
          <p:spPr>
            <a:xfrm>
              <a:off x="2016" y="2358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04" name="直接连接符 30803"/>
            <p:cNvSpPr/>
            <p:nvPr/>
          </p:nvSpPr>
          <p:spPr>
            <a:xfrm>
              <a:off x="2016" y="2448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05" name="直接连接符 30804"/>
            <p:cNvSpPr/>
            <p:nvPr/>
          </p:nvSpPr>
          <p:spPr>
            <a:xfrm>
              <a:off x="2016" y="2269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06" name="直接连接符 30805"/>
            <p:cNvSpPr/>
            <p:nvPr/>
          </p:nvSpPr>
          <p:spPr>
            <a:xfrm>
              <a:off x="2016" y="2180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07" name="直接连接符 30806"/>
            <p:cNvSpPr/>
            <p:nvPr/>
          </p:nvSpPr>
          <p:spPr>
            <a:xfrm>
              <a:off x="2016" y="2002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08" name="直接连接符 30807"/>
            <p:cNvSpPr/>
            <p:nvPr/>
          </p:nvSpPr>
          <p:spPr>
            <a:xfrm>
              <a:off x="2016" y="2091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09" name="直接连接符 30808"/>
            <p:cNvSpPr/>
            <p:nvPr/>
          </p:nvSpPr>
          <p:spPr>
            <a:xfrm>
              <a:off x="2016" y="1913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10" name="直接连接符 30809"/>
            <p:cNvSpPr/>
            <p:nvPr/>
          </p:nvSpPr>
          <p:spPr>
            <a:xfrm>
              <a:off x="2016" y="1824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0811" name="组合 30810"/>
          <p:cNvGrpSpPr/>
          <p:nvPr/>
        </p:nvGrpSpPr>
        <p:grpSpPr>
          <a:xfrm>
            <a:off x="5638800" y="5334000"/>
            <a:ext cx="228600" cy="990600"/>
            <a:chOff x="2016" y="1824"/>
            <a:chExt cx="144" cy="624"/>
          </a:xfrm>
        </p:grpSpPr>
        <p:sp>
          <p:nvSpPr>
            <p:cNvPr id="30812" name="直接连接符 30811"/>
            <p:cNvSpPr/>
            <p:nvPr/>
          </p:nvSpPr>
          <p:spPr>
            <a:xfrm>
              <a:off x="2016" y="2358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13" name="直接连接符 30812"/>
            <p:cNvSpPr/>
            <p:nvPr/>
          </p:nvSpPr>
          <p:spPr>
            <a:xfrm>
              <a:off x="2016" y="2448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14" name="直接连接符 30813"/>
            <p:cNvSpPr/>
            <p:nvPr/>
          </p:nvSpPr>
          <p:spPr>
            <a:xfrm>
              <a:off x="2016" y="2269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15" name="直接连接符 30814"/>
            <p:cNvSpPr/>
            <p:nvPr/>
          </p:nvSpPr>
          <p:spPr>
            <a:xfrm>
              <a:off x="2016" y="2180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16" name="直接连接符 30815"/>
            <p:cNvSpPr/>
            <p:nvPr/>
          </p:nvSpPr>
          <p:spPr>
            <a:xfrm>
              <a:off x="2016" y="2002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17" name="直接连接符 30816"/>
            <p:cNvSpPr/>
            <p:nvPr/>
          </p:nvSpPr>
          <p:spPr>
            <a:xfrm>
              <a:off x="2016" y="2091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18" name="直接连接符 30817"/>
            <p:cNvSpPr/>
            <p:nvPr/>
          </p:nvSpPr>
          <p:spPr>
            <a:xfrm>
              <a:off x="2016" y="1913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19" name="直接连接符 30818"/>
            <p:cNvSpPr/>
            <p:nvPr/>
          </p:nvSpPr>
          <p:spPr>
            <a:xfrm>
              <a:off x="2016" y="1824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0820" name="组合 30819"/>
          <p:cNvGrpSpPr/>
          <p:nvPr/>
        </p:nvGrpSpPr>
        <p:grpSpPr>
          <a:xfrm>
            <a:off x="5943600" y="5334000"/>
            <a:ext cx="228600" cy="990600"/>
            <a:chOff x="2016" y="1824"/>
            <a:chExt cx="144" cy="624"/>
          </a:xfrm>
        </p:grpSpPr>
        <p:sp>
          <p:nvSpPr>
            <p:cNvPr id="30821" name="直接连接符 30820"/>
            <p:cNvSpPr/>
            <p:nvPr/>
          </p:nvSpPr>
          <p:spPr>
            <a:xfrm>
              <a:off x="2016" y="2358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22" name="直接连接符 30821"/>
            <p:cNvSpPr/>
            <p:nvPr/>
          </p:nvSpPr>
          <p:spPr>
            <a:xfrm>
              <a:off x="2016" y="2448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23" name="直接连接符 30822"/>
            <p:cNvSpPr/>
            <p:nvPr/>
          </p:nvSpPr>
          <p:spPr>
            <a:xfrm>
              <a:off x="2016" y="2269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24" name="直接连接符 30823"/>
            <p:cNvSpPr/>
            <p:nvPr/>
          </p:nvSpPr>
          <p:spPr>
            <a:xfrm>
              <a:off x="2016" y="2180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25" name="直接连接符 30824"/>
            <p:cNvSpPr/>
            <p:nvPr/>
          </p:nvSpPr>
          <p:spPr>
            <a:xfrm>
              <a:off x="2016" y="2002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26" name="直接连接符 30825"/>
            <p:cNvSpPr/>
            <p:nvPr/>
          </p:nvSpPr>
          <p:spPr>
            <a:xfrm>
              <a:off x="2016" y="2091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27" name="直接连接符 30826"/>
            <p:cNvSpPr/>
            <p:nvPr/>
          </p:nvSpPr>
          <p:spPr>
            <a:xfrm>
              <a:off x="2016" y="1913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28" name="直接连接符 30827"/>
            <p:cNvSpPr/>
            <p:nvPr/>
          </p:nvSpPr>
          <p:spPr>
            <a:xfrm>
              <a:off x="2016" y="1824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0829" name="组合 30828"/>
          <p:cNvGrpSpPr/>
          <p:nvPr/>
        </p:nvGrpSpPr>
        <p:grpSpPr>
          <a:xfrm>
            <a:off x="6248400" y="5334000"/>
            <a:ext cx="228600" cy="990600"/>
            <a:chOff x="2016" y="1824"/>
            <a:chExt cx="144" cy="624"/>
          </a:xfrm>
        </p:grpSpPr>
        <p:sp>
          <p:nvSpPr>
            <p:cNvPr id="30830" name="直接连接符 30829"/>
            <p:cNvSpPr/>
            <p:nvPr/>
          </p:nvSpPr>
          <p:spPr>
            <a:xfrm>
              <a:off x="2016" y="2358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31" name="直接连接符 30830"/>
            <p:cNvSpPr/>
            <p:nvPr/>
          </p:nvSpPr>
          <p:spPr>
            <a:xfrm>
              <a:off x="2016" y="2448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32" name="直接连接符 30831"/>
            <p:cNvSpPr/>
            <p:nvPr/>
          </p:nvSpPr>
          <p:spPr>
            <a:xfrm>
              <a:off x="2016" y="2269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33" name="直接连接符 30832"/>
            <p:cNvSpPr/>
            <p:nvPr/>
          </p:nvSpPr>
          <p:spPr>
            <a:xfrm>
              <a:off x="2016" y="2180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34" name="直接连接符 30833"/>
            <p:cNvSpPr/>
            <p:nvPr/>
          </p:nvSpPr>
          <p:spPr>
            <a:xfrm>
              <a:off x="2016" y="2002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35" name="直接连接符 30834"/>
            <p:cNvSpPr/>
            <p:nvPr/>
          </p:nvSpPr>
          <p:spPr>
            <a:xfrm>
              <a:off x="2016" y="2091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36" name="直接连接符 30835"/>
            <p:cNvSpPr/>
            <p:nvPr/>
          </p:nvSpPr>
          <p:spPr>
            <a:xfrm>
              <a:off x="2016" y="1913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37" name="直接连接符 30836"/>
            <p:cNvSpPr/>
            <p:nvPr/>
          </p:nvSpPr>
          <p:spPr>
            <a:xfrm>
              <a:off x="2016" y="1824"/>
              <a:ext cx="14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0910" name="文本框 30909"/>
          <p:cNvSpPr txBox="1"/>
          <p:nvPr/>
        </p:nvSpPr>
        <p:spPr>
          <a:xfrm>
            <a:off x="2076450" y="5653088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并行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8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500"/>
                                        <p:tgtEl>
                                          <p:spTgt spid="3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3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0" dur="500"/>
                                        <p:tgtEl>
                                          <p:spTgt spid="3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4" dur="500"/>
                                        <p:tgtEl>
                                          <p:spTgt spid="3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8" dur="500"/>
                                        <p:tgtEl>
                                          <p:spTgt spid="3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2" dur="500"/>
                                        <p:tgtEl>
                                          <p:spTgt spid="30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6" dur="500"/>
                                        <p:tgtEl>
                                          <p:spTgt spid="30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0" dur="500"/>
                                        <p:tgtEl>
                                          <p:spTgt spid="3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500"/>
                            </p:stCondLst>
                            <p:childTnLst>
                              <p:par>
                                <p:cTn id="11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4" dur="500"/>
                                        <p:tgtEl>
                                          <p:spTgt spid="30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30724" grpId="0"/>
      <p:bldP spid="30725" grpId="0"/>
      <p:bldP spid="30747" grpId="0"/>
      <p:bldP spid="309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7" name="文本框 103426"/>
          <p:cNvSpPr txBox="1"/>
          <p:nvPr/>
        </p:nvSpPr>
        <p:spPr>
          <a:xfrm>
            <a:off x="746125" y="349250"/>
            <a:ext cx="441960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</a:rPr>
              <a:t>4. 多层 </a:t>
            </a:r>
            <a:r>
              <a:rPr lang="en-US" altLang="zh-CN" sz="3600">
                <a:latin typeface="Times New Roman" panose="02020603050405020304" pitchFamily="18" charset="0"/>
              </a:rPr>
              <a:t>PCI </a:t>
            </a:r>
            <a:r>
              <a:rPr lang="zh-CN" altLang="en-US" sz="3600" dirty="0">
                <a:latin typeface="Times New Roman" panose="02020603050405020304" pitchFamily="18" charset="0"/>
              </a:rPr>
              <a:t>总线结构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grpSp>
        <p:nvGrpSpPr>
          <p:cNvPr id="103476" name="组合 103475"/>
          <p:cNvGrpSpPr/>
          <p:nvPr/>
        </p:nvGrpSpPr>
        <p:grpSpPr>
          <a:xfrm>
            <a:off x="304800" y="1020763"/>
            <a:ext cx="8399463" cy="5684837"/>
            <a:chOff x="192" y="643"/>
            <a:chExt cx="5291" cy="3581"/>
          </a:xfrm>
        </p:grpSpPr>
        <p:sp>
          <p:nvSpPr>
            <p:cNvPr id="103428" name="文本框 103427"/>
            <p:cNvSpPr txBox="1"/>
            <p:nvPr/>
          </p:nvSpPr>
          <p:spPr>
            <a:xfrm>
              <a:off x="4560" y="3936"/>
              <a:ext cx="9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PCI</a:t>
              </a:r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总线2</a:t>
              </a:r>
              <a:endPara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429" name="直接连接符 103428"/>
            <p:cNvSpPr/>
            <p:nvPr/>
          </p:nvSpPr>
          <p:spPr>
            <a:xfrm>
              <a:off x="1665" y="1026"/>
              <a:ext cx="1" cy="318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sm" len="sm"/>
              <a:tailEnd type="none" w="med" len="med"/>
            </a:ln>
          </p:spPr>
        </p:sp>
        <p:sp>
          <p:nvSpPr>
            <p:cNvPr id="103430" name="直接连接符 103429"/>
            <p:cNvSpPr/>
            <p:nvPr/>
          </p:nvSpPr>
          <p:spPr>
            <a:xfrm>
              <a:off x="2448" y="1008"/>
              <a:ext cx="0" cy="336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sm" len="sm"/>
              <a:tailEnd type="none" w="med" len="med"/>
            </a:ln>
          </p:spPr>
        </p:sp>
        <p:sp>
          <p:nvSpPr>
            <p:cNvPr id="103431" name="直接连接符 103430"/>
            <p:cNvSpPr/>
            <p:nvPr/>
          </p:nvSpPr>
          <p:spPr>
            <a:xfrm>
              <a:off x="3861" y="1792"/>
              <a:ext cx="1" cy="224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sm" len="sm"/>
              <a:tailEnd type="none" w="med" len="med"/>
            </a:ln>
          </p:spPr>
        </p:sp>
        <p:sp>
          <p:nvSpPr>
            <p:cNvPr id="103432" name="任意多边形 103431"/>
            <p:cNvSpPr/>
            <p:nvPr/>
          </p:nvSpPr>
          <p:spPr>
            <a:xfrm>
              <a:off x="1296" y="2016"/>
              <a:ext cx="240" cy="1200"/>
            </a:xfrm>
            <a:custGeom>
              <a:avLst/>
              <a:gdLst/>
              <a:ahLst/>
              <a:cxnLst/>
              <a:pathLst>
                <a:path w="147" h="1344">
                  <a:moveTo>
                    <a:pt x="147" y="0"/>
                  </a:moveTo>
                  <a:lnTo>
                    <a:pt x="131" y="3"/>
                  </a:lnTo>
                  <a:lnTo>
                    <a:pt x="116" y="10"/>
                  </a:lnTo>
                  <a:lnTo>
                    <a:pt x="104" y="20"/>
                  </a:lnTo>
                  <a:lnTo>
                    <a:pt x="93" y="34"/>
                  </a:lnTo>
                  <a:lnTo>
                    <a:pt x="77" y="69"/>
                  </a:lnTo>
                  <a:lnTo>
                    <a:pt x="73" y="114"/>
                  </a:lnTo>
                  <a:lnTo>
                    <a:pt x="73" y="562"/>
                  </a:lnTo>
                  <a:lnTo>
                    <a:pt x="66" y="606"/>
                  </a:lnTo>
                  <a:lnTo>
                    <a:pt x="50" y="641"/>
                  </a:lnTo>
                  <a:lnTo>
                    <a:pt x="39" y="655"/>
                  </a:lnTo>
                  <a:lnTo>
                    <a:pt x="27" y="665"/>
                  </a:lnTo>
                  <a:lnTo>
                    <a:pt x="15" y="668"/>
                  </a:lnTo>
                  <a:lnTo>
                    <a:pt x="0" y="672"/>
                  </a:lnTo>
                  <a:lnTo>
                    <a:pt x="15" y="675"/>
                  </a:lnTo>
                  <a:lnTo>
                    <a:pt x="27" y="682"/>
                  </a:lnTo>
                  <a:lnTo>
                    <a:pt x="39" y="693"/>
                  </a:lnTo>
                  <a:lnTo>
                    <a:pt x="50" y="706"/>
                  </a:lnTo>
                  <a:lnTo>
                    <a:pt x="66" y="741"/>
                  </a:lnTo>
                  <a:lnTo>
                    <a:pt x="73" y="786"/>
                  </a:lnTo>
                  <a:lnTo>
                    <a:pt x="73" y="1234"/>
                  </a:lnTo>
                  <a:lnTo>
                    <a:pt x="77" y="1278"/>
                  </a:lnTo>
                  <a:lnTo>
                    <a:pt x="93" y="1313"/>
                  </a:lnTo>
                  <a:lnTo>
                    <a:pt x="104" y="1327"/>
                  </a:lnTo>
                  <a:lnTo>
                    <a:pt x="116" y="1337"/>
                  </a:lnTo>
                  <a:lnTo>
                    <a:pt x="131" y="1340"/>
                  </a:lnTo>
                  <a:lnTo>
                    <a:pt x="147" y="1344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433" name="直接连接符 103432"/>
            <p:cNvSpPr/>
            <p:nvPr/>
          </p:nvSpPr>
          <p:spPr>
            <a:xfrm>
              <a:off x="3594" y="3480"/>
              <a:ext cx="1" cy="1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3434" name="直接连接符 103433"/>
            <p:cNvSpPr/>
            <p:nvPr/>
          </p:nvSpPr>
          <p:spPr>
            <a:xfrm>
              <a:off x="3594" y="3480"/>
              <a:ext cx="1" cy="1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3435" name="椭圆 103434"/>
            <p:cNvSpPr/>
            <p:nvPr/>
          </p:nvSpPr>
          <p:spPr>
            <a:xfrm>
              <a:off x="1654" y="1009"/>
              <a:ext cx="27" cy="24"/>
            </a:xfrm>
            <a:prstGeom prst="ellipse">
              <a:avLst/>
            </a:prstGeom>
            <a:solidFill>
              <a:srgbClr val="000000"/>
            </a:solidFill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436" name="椭圆 103435"/>
            <p:cNvSpPr/>
            <p:nvPr/>
          </p:nvSpPr>
          <p:spPr>
            <a:xfrm>
              <a:off x="2425" y="1009"/>
              <a:ext cx="27" cy="24"/>
            </a:xfrm>
            <a:prstGeom prst="ellipse">
              <a:avLst/>
            </a:prstGeom>
            <a:solidFill>
              <a:srgbClr val="000000"/>
            </a:solidFill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437" name="矩形 103436"/>
            <p:cNvSpPr/>
            <p:nvPr/>
          </p:nvSpPr>
          <p:spPr>
            <a:xfrm>
              <a:off x="4512" y="816"/>
              <a:ext cx="864" cy="336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1"/>
            <a:p>
              <a:pPr algn="ctr"/>
              <a:r>
                <a:rPr lang="zh-CN" altLang="en-US" sz="2400" dirty="0">
                  <a:latin typeface="Times New Roman" panose="02020603050405020304" pitchFamily="18" charset="0"/>
                </a:rPr>
                <a:t>存储器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3438" name="矩形 103437"/>
            <p:cNvSpPr/>
            <p:nvPr/>
          </p:nvSpPr>
          <p:spPr>
            <a:xfrm>
              <a:off x="1296" y="1344"/>
              <a:ext cx="672" cy="28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1"/>
            <a:p>
              <a:pPr algn="ctr"/>
              <a:r>
                <a:rPr lang="zh-CN" altLang="en-US" sz="2400" dirty="0">
                  <a:latin typeface="Times New Roman" panose="02020603050405020304" pitchFamily="18" charset="0"/>
                </a:rPr>
                <a:t>桥0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3439" name="矩形 103438"/>
            <p:cNvSpPr/>
            <p:nvPr/>
          </p:nvSpPr>
          <p:spPr>
            <a:xfrm>
              <a:off x="2112" y="1344"/>
              <a:ext cx="672" cy="28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1"/>
            <a:p>
              <a:pPr algn="ctr"/>
              <a:r>
                <a:rPr lang="zh-CN" altLang="en-US" sz="2400" dirty="0">
                  <a:latin typeface="Times New Roman" panose="02020603050405020304" pitchFamily="18" charset="0"/>
                </a:rPr>
                <a:t>桥4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3440" name="矩形 103439"/>
            <p:cNvSpPr/>
            <p:nvPr/>
          </p:nvSpPr>
          <p:spPr>
            <a:xfrm>
              <a:off x="2496" y="2016"/>
              <a:ext cx="960" cy="28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1"/>
            <a:p>
              <a:pPr algn="ctr"/>
              <a:r>
                <a:rPr lang="en-US" altLang="zh-CN" sz="2400">
                  <a:latin typeface="Times New Roman" panose="02020603050405020304" pitchFamily="18" charset="0"/>
                </a:rPr>
                <a:t> PCI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设备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3441" name="矩形 103440"/>
            <p:cNvSpPr/>
            <p:nvPr/>
          </p:nvSpPr>
          <p:spPr>
            <a:xfrm>
              <a:off x="3552" y="2016"/>
              <a:ext cx="672" cy="28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1"/>
            <a:p>
              <a:pPr algn="ctr"/>
              <a:r>
                <a:rPr lang="zh-CN" altLang="en-US" sz="2400" dirty="0">
                  <a:latin typeface="Times New Roman" panose="02020603050405020304" pitchFamily="18" charset="0"/>
                </a:rPr>
                <a:t>桥5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3442" name="矩形 103441"/>
            <p:cNvSpPr/>
            <p:nvPr/>
          </p:nvSpPr>
          <p:spPr>
            <a:xfrm>
              <a:off x="1584" y="2880"/>
              <a:ext cx="768" cy="28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tIns="7200" anchor="ctr" anchorCtr="1"/>
            <a:p>
              <a:pPr algn="ctr"/>
              <a:r>
                <a:rPr lang="zh-CN" altLang="en-US" sz="2400" dirty="0">
                  <a:latin typeface="Times New Roman" panose="02020603050405020304" pitchFamily="18" charset="0"/>
                </a:rPr>
                <a:t>总线桥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3443" name="矩形 103442"/>
            <p:cNvSpPr/>
            <p:nvPr/>
          </p:nvSpPr>
          <p:spPr>
            <a:xfrm>
              <a:off x="3216" y="2880"/>
              <a:ext cx="672" cy="28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1"/>
            <a:p>
              <a:pPr algn="ctr"/>
              <a:r>
                <a:rPr lang="zh-CN" altLang="en-US" sz="2400" dirty="0">
                  <a:latin typeface="Times New Roman" panose="02020603050405020304" pitchFamily="18" charset="0"/>
                </a:rPr>
                <a:t>桥3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3444" name="矩形 103443"/>
            <p:cNvSpPr/>
            <p:nvPr/>
          </p:nvSpPr>
          <p:spPr>
            <a:xfrm>
              <a:off x="2448" y="2880"/>
              <a:ext cx="672" cy="28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1"/>
            <a:p>
              <a:pPr algn="ctr"/>
              <a:r>
                <a:rPr lang="zh-CN" altLang="en-US" sz="2400" dirty="0">
                  <a:latin typeface="Times New Roman" panose="02020603050405020304" pitchFamily="18" charset="0"/>
                </a:rPr>
                <a:t>桥1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3445" name="任意多边形 103444"/>
            <p:cNvSpPr/>
            <p:nvPr/>
          </p:nvSpPr>
          <p:spPr>
            <a:xfrm>
              <a:off x="2784" y="3168"/>
              <a:ext cx="1728" cy="336"/>
            </a:xfrm>
            <a:custGeom>
              <a:avLst/>
              <a:gdLst/>
              <a:ahLst/>
              <a:cxnLst/>
              <a:pathLst>
                <a:path w="2112" h="336">
                  <a:moveTo>
                    <a:pt x="0" y="0"/>
                  </a:moveTo>
                  <a:lnTo>
                    <a:pt x="0" y="336"/>
                  </a:lnTo>
                  <a:lnTo>
                    <a:pt x="2112" y="336"/>
                  </a:lnTo>
                </a:path>
              </a:pathLst>
            </a:custGeom>
            <a:noFill/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446" name="任意多边形 103445"/>
            <p:cNvSpPr/>
            <p:nvPr/>
          </p:nvSpPr>
          <p:spPr>
            <a:xfrm>
              <a:off x="3552" y="3168"/>
              <a:ext cx="960" cy="192"/>
            </a:xfrm>
            <a:custGeom>
              <a:avLst/>
              <a:gdLst/>
              <a:ahLst/>
              <a:cxnLst/>
              <a:pathLst>
                <a:path w="1296" h="192">
                  <a:moveTo>
                    <a:pt x="0" y="0"/>
                  </a:moveTo>
                  <a:lnTo>
                    <a:pt x="0" y="192"/>
                  </a:lnTo>
                  <a:lnTo>
                    <a:pt x="1296" y="192"/>
                  </a:lnTo>
                </a:path>
              </a:pathLst>
            </a:custGeom>
            <a:noFill/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447" name="任意多边形 103446"/>
            <p:cNvSpPr/>
            <p:nvPr/>
          </p:nvSpPr>
          <p:spPr>
            <a:xfrm>
              <a:off x="1968" y="3168"/>
              <a:ext cx="1488" cy="816"/>
            </a:xfrm>
            <a:custGeom>
              <a:avLst/>
              <a:gdLst/>
              <a:ahLst/>
              <a:cxnLst/>
              <a:pathLst>
                <a:path w="2832" h="528">
                  <a:moveTo>
                    <a:pt x="0" y="0"/>
                  </a:moveTo>
                  <a:lnTo>
                    <a:pt x="0" y="528"/>
                  </a:lnTo>
                  <a:lnTo>
                    <a:pt x="2832" y="528"/>
                  </a:lnTo>
                </a:path>
              </a:pathLst>
            </a:custGeom>
            <a:noFill/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448" name="矩形 103447"/>
            <p:cNvSpPr/>
            <p:nvPr/>
          </p:nvSpPr>
          <p:spPr>
            <a:xfrm>
              <a:off x="3984" y="2880"/>
              <a:ext cx="528" cy="28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tIns="7200" anchor="ctr" anchorCtr="1"/>
            <a:p>
              <a:pPr algn="ctr"/>
              <a:r>
                <a:rPr lang="zh-CN" altLang="en-US" sz="2400" dirty="0">
                  <a:latin typeface="Times New Roman" panose="02020603050405020304" pitchFamily="18" charset="0"/>
                </a:rPr>
                <a:t>设备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3449" name="矩形 103448"/>
            <p:cNvSpPr/>
            <p:nvPr/>
          </p:nvSpPr>
          <p:spPr>
            <a:xfrm>
              <a:off x="3600" y="3648"/>
              <a:ext cx="672" cy="28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1"/>
            <a:p>
              <a:pPr algn="ctr"/>
              <a:r>
                <a:rPr lang="zh-CN" altLang="en-US" sz="2400" dirty="0">
                  <a:latin typeface="Times New Roman" panose="02020603050405020304" pitchFamily="18" charset="0"/>
                </a:rPr>
                <a:t>桥2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3450" name="直接连接符 103449"/>
            <p:cNvSpPr/>
            <p:nvPr/>
          </p:nvSpPr>
          <p:spPr>
            <a:xfrm>
              <a:off x="3888" y="3504"/>
              <a:ext cx="0" cy="144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3451" name="任意多边形 103450"/>
            <p:cNvSpPr/>
            <p:nvPr/>
          </p:nvSpPr>
          <p:spPr>
            <a:xfrm>
              <a:off x="3888" y="3936"/>
              <a:ext cx="624" cy="144"/>
            </a:xfrm>
            <a:custGeom>
              <a:avLst/>
              <a:gdLst/>
              <a:ahLst/>
              <a:cxnLst/>
              <a:pathLst>
                <a:path w="1104" h="240">
                  <a:moveTo>
                    <a:pt x="0" y="0"/>
                  </a:moveTo>
                  <a:lnTo>
                    <a:pt x="0" y="240"/>
                  </a:lnTo>
                  <a:lnTo>
                    <a:pt x="1104" y="240"/>
                  </a:lnTo>
                </a:path>
              </a:pathLst>
            </a:custGeom>
            <a:noFill/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452" name="文本框 103451"/>
            <p:cNvSpPr txBox="1"/>
            <p:nvPr/>
          </p:nvSpPr>
          <p:spPr>
            <a:xfrm>
              <a:off x="280" y="1405"/>
              <a:ext cx="8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第一级桥</a:t>
              </a:r>
              <a:endPara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453" name="文本框 103452"/>
            <p:cNvSpPr txBox="1"/>
            <p:nvPr/>
          </p:nvSpPr>
          <p:spPr>
            <a:xfrm>
              <a:off x="280" y="2495"/>
              <a:ext cx="8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第二级桥</a:t>
              </a:r>
              <a:endPara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454" name="文本框 103453"/>
            <p:cNvSpPr txBox="1"/>
            <p:nvPr/>
          </p:nvSpPr>
          <p:spPr>
            <a:xfrm>
              <a:off x="280" y="3585"/>
              <a:ext cx="8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第三级桥</a:t>
              </a:r>
              <a:endPara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455" name="文本框 103454"/>
            <p:cNvSpPr txBox="1"/>
            <p:nvPr/>
          </p:nvSpPr>
          <p:spPr>
            <a:xfrm>
              <a:off x="4560" y="1632"/>
              <a:ext cx="9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PCI</a:t>
              </a:r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总线4</a:t>
              </a:r>
              <a:endPara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456" name="文本框 103455"/>
            <p:cNvSpPr txBox="1"/>
            <p:nvPr/>
          </p:nvSpPr>
          <p:spPr>
            <a:xfrm>
              <a:off x="4560" y="2304"/>
              <a:ext cx="9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PCI</a:t>
              </a:r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总线5</a:t>
              </a:r>
              <a:endPara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457" name="文本框 103456"/>
            <p:cNvSpPr txBox="1"/>
            <p:nvPr/>
          </p:nvSpPr>
          <p:spPr>
            <a:xfrm>
              <a:off x="4560" y="3168"/>
              <a:ext cx="9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PCI</a:t>
              </a:r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总线3</a:t>
              </a:r>
              <a:endPara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458" name="文本框 103457"/>
            <p:cNvSpPr txBox="1"/>
            <p:nvPr/>
          </p:nvSpPr>
          <p:spPr>
            <a:xfrm>
              <a:off x="4560" y="3408"/>
              <a:ext cx="9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PCI</a:t>
              </a:r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总线1</a:t>
              </a:r>
              <a:endPara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459" name="任意多边形 103458"/>
            <p:cNvSpPr/>
            <p:nvPr/>
          </p:nvSpPr>
          <p:spPr>
            <a:xfrm>
              <a:off x="2448" y="1632"/>
              <a:ext cx="2064" cy="144"/>
            </a:xfrm>
            <a:custGeom>
              <a:avLst/>
              <a:gdLst/>
              <a:ahLst/>
              <a:cxnLst/>
              <a:pathLst>
                <a:path w="2016" h="144">
                  <a:moveTo>
                    <a:pt x="0" y="0"/>
                  </a:moveTo>
                  <a:lnTo>
                    <a:pt x="0" y="144"/>
                  </a:lnTo>
                  <a:lnTo>
                    <a:pt x="2016" y="144"/>
                  </a:lnTo>
                </a:path>
              </a:pathLst>
            </a:custGeom>
            <a:noFill/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460" name="文本框 103459"/>
            <p:cNvSpPr txBox="1"/>
            <p:nvPr/>
          </p:nvSpPr>
          <p:spPr>
            <a:xfrm>
              <a:off x="1718" y="2345"/>
              <a:ext cx="9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PCI</a:t>
              </a:r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总线0</a:t>
              </a:r>
              <a:endPara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461" name="文本框 103460"/>
            <p:cNvSpPr txBox="1"/>
            <p:nvPr/>
          </p:nvSpPr>
          <p:spPr>
            <a:xfrm>
              <a:off x="2112" y="643"/>
              <a:ext cx="114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存储器总线</a:t>
              </a:r>
              <a:r>
                <a:rPr lang="zh-CN" altLang="en-US" sz="3200" dirty="0">
                  <a:latin typeface="Times New Roman" panose="02020603050405020304" pitchFamily="18" charset="0"/>
                </a:rPr>
                <a:t> </a:t>
              </a:r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103462" name="直接连接符 103461"/>
            <p:cNvSpPr/>
            <p:nvPr/>
          </p:nvSpPr>
          <p:spPr>
            <a:xfrm>
              <a:off x="1056" y="1008"/>
              <a:ext cx="3456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3463" name="直接连接符 103462"/>
            <p:cNvSpPr/>
            <p:nvPr/>
          </p:nvSpPr>
          <p:spPr>
            <a:xfrm>
              <a:off x="2928" y="1776"/>
              <a:ext cx="0" cy="24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sm" len="sm"/>
              <a:tailEnd type="none" w="med" len="med"/>
            </a:ln>
          </p:spPr>
        </p:sp>
        <p:sp>
          <p:nvSpPr>
            <p:cNvPr id="103464" name="任意多边形 103463"/>
            <p:cNvSpPr/>
            <p:nvPr/>
          </p:nvSpPr>
          <p:spPr>
            <a:xfrm>
              <a:off x="3888" y="2304"/>
              <a:ext cx="624" cy="144"/>
            </a:xfrm>
            <a:custGeom>
              <a:avLst/>
              <a:gdLst/>
              <a:ahLst/>
              <a:cxnLst/>
              <a:pathLst>
                <a:path w="672" h="144">
                  <a:moveTo>
                    <a:pt x="0" y="0"/>
                  </a:moveTo>
                  <a:lnTo>
                    <a:pt x="0" y="144"/>
                  </a:lnTo>
                  <a:lnTo>
                    <a:pt x="672" y="144"/>
                  </a:lnTo>
                </a:path>
              </a:pathLst>
            </a:custGeom>
            <a:noFill/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465" name="任意多边形 103464"/>
            <p:cNvSpPr/>
            <p:nvPr/>
          </p:nvSpPr>
          <p:spPr>
            <a:xfrm>
              <a:off x="1632" y="1632"/>
              <a:ext cx="2880" cy="1008"/>
            </a:xfrm>
            <a:custGeom>
              <a:avLst/>
              <a:gdLst/>
              <a:ahLst/>
              <a:cxnLst/>
              <a:pathLst>
                <a:path w="2976" h="1008">
                  <a:moveTo>
                    <a:pt x="0" y="0"/>
                  </a:moveTo>
                  <a:lnTo>
                    <a:pt x="0" y="1008"/>
                  </a:lnTo>
                  <a:lnTo>
                    <a:pt x="2976" y="1008"/>
                  </a:lnTo>
                </a:path>
              </a:pathLst>
            </a:custGeom>
            <a:noFill/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466" name="直接连接符 103465"/>
            <p:cNvSpPr/>
            <p:nvPr/>
          </p:nvSpPr>
          <p:spPr>
            <a:xfrm flipV="1">
              <a:off x="3552" y="2640"/>
              <a:ext cx="0" cy="24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sm" len="sm"/>
            </a:ln>
          </p:spPr>
        </p:sp>
        <p:sp>
          <p:nvSpPr>
            <p:cNvPr id="103467" name="直接连接符 103466"/>
            <p:cNvSpPr/>
            <p:nvPr/>
          </p:nvSpPr>
          <p:spPr>
            <a:xfrm flipV="1">
              <a:off x="1968" y="2640"/>
              <a:ext cx="0" cy="24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3468" name="直接连接符 103467"/>
            <p:cNvSpPr/>
            <p:nvPr/>
          </p:nvSpPr>
          <p:spPr>
            <a:xfrm flipV="1">
              <a:off x="2784" y="2640"/>
              <a:ext cx="0" cy="24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3469" name="直接连接符 103468"/>
            <p:cNvSpPr/>
            <p:nvPr/>
          </p:nvSpPr>
          <p:spPr>
            <a:xfrm flipV="1">
              <a:off x="4272" y="2640"/>
              <a:ext cx="0" cy="24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sm" len="sm"/>
            </a:ln>
          </p:spPr>
        </p:sp>
        <p:sp>
          <p:nvSpPr>
            <p:cNvPr id="103470" name="文本框 103469"/>
            <p:cNvSpPr txBox="1"/>
            <p:nvPr/>
          </p:nvSpPr>
          <p:spPr>
            <a:xfrm>
              <a:off x="2156" y="3681"/>
              <a:ext cx="8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标准总线</a:t>
              </a:r>
              <a:endPara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471" name="矩形 103470"/>
            <p:cNvSpPr/>
            <p:nvPr/>
          </p:nvSpPr>
          <p:spPr>
            <a:xfrm>
              <a:off x="192" y="816"/>
              <a:ext cx="864" cy="336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1"/>
            <a:p>
              <a:pPr algn="ctr"/>
              <a:r>
                <a:rPr lang="en-US" altLang="zh-CN" sz="2400">
                  <a:latin typeface="Times New Roman" panose="02020603050405020304" pitchFamily="18" charset="0"/>
                </a:rPr>
                <a:t>CPU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03473" name="矩形 103472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3.4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标题 104449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  <a:ln/>
        </p:spPr>
        <p:txBody>
          <a:bodyPr lIns="92075" tIns="46038" rIns="92075" bIns="46038" anchor="ctr"/>
          <a:p>
            <a:r>
              <a:rPr lang="zh-CN" altLang="en-US" b="1" dirty="0"/>
              <a:t>3.5  总线控制</a:t>
            </a:r>
            <a:endParaRPr lang="zh-CN" altLang="en-US" b="1" dirty="0"/>
          </a:p>
        </p:txBody>
      </p:sp>
      <p:sp>
        <p:nvSpPr>
          <p:cNvPr id="104451" name="文本框 104450"/>
          <p:cNvSpPr txBox="1"/>
          <p:nvPr/>
        </p:nvSpPr>
        <p:spPr>
          <a:xfrm>
            <a:off x="381000" y="990600"/>
            <a:ext cx="38417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</a:rPr>
              <a:t>一、总线判优控制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104452" name="文本框 104451"/>
          <p:cNvSpPr txBox="1"/>
          <p:nvPr/>
        </p:nvSpPr>
        <p:spPr>
          <a:xfrm>
            <a:off x="890588" y="5135563"/>
            <a:ext cx="36734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har char="•"/>
            </a:pPr>
            <a:r>
              <a:rPr lang="zh-CN" altLang="en-US" dirty="0">
                <a:latin typeface="Times New Roman" panose="02020603050405020304" pitchFamily="18" charset="0"/>
              </a:rPr>
              <a:t> 总线判优控制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4454" name="文本框 104453"/>
          <p:cNvSpPr txBox="1"/>
          <p:nvPr/>
        </p:nvSpPr>
        <p:spPr>
          <a:xfrm>
            <a:off x="3935413" y="5715000"/>
            <a:ext cx="11033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</a:rPr>
              <a:t>分布式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4455" name="文本框 104454"/>
          <p:cNvSpPr txBox="1"/>
          <p:nvPr/>
        </p:nvSpPr>
        <p:spPr>
          <a:xfrm>
            <a:off x="3935413" y="4572000"/>
            <a:ext cx="11033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</a:rPr>
              <a:t>集中式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4456" name="左大括号 104455"/>
          <p:cNvSpPr/>
          <p:nvPr/>
        </p:nvSpPr>
        <p:spPr>
          <a:xfrm>
            <a:off x="3733800" y="4772025"/>
            <a:ext cx="228600" cy="1143000"/>
          </a:xfrm>
          <a:prstGeom prst="leftBrace">
            <a:avLst>
              <a:gd name="adj1" fmla="val 41666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04457" name="组合 104456"/>
          <p:cNvGrpSpPr/>
          <p:nvPr/>
        </p:nvGrpSpPr>
        <p:grpSpPr>
          <a:xfrm>
            <a:off x="890588" y="2579688"/>
            <a:ext cx="7312025" cy="519112"/>
            <a:chOff x="384" y="1577"/>
            <a:chExt cx="4606" cy="327"/>
          </a:xfrm>
        </p:grpSpPr>
        <p:sp>
          <p:nvSpPr>
            <p:cNvPr id="104458" name="文本框 104457"/>
            <p:cNvSpPr txBox="1"/>
            <p:nvPr/>
          </p:nvSpPr>
          <p:spPr>
            <a:xfrm>
              <a:off x="384" y="1577"/>
              <a:ext cx="21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Char char="•"/>
              </a:pPr>
              <a:r>
                <a:rPr lang="zh-CN" altLang="en-US" dirty="0">
                  <a:latin typeface="Times New Roman" panose="02020603050405020304" pitchFamily="18" charset="0"/>
                </a:rPr>
                <a:t> 主设备(模块)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04459" name="文本框 104458"/>
            <p:cNvSpPr txBox="1"/>
            <p:nvPr/>
          </p:nvSpPr>
          <p:spPr>
            <a:xfrm>
              <a:off x="2158" y="1577"/>
              <a:ext cx="28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对总线有 </a:t>
              </a:r>
              <a:r>
                <a:rPr lang="zh-CN" altLang="en-US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控制权</a:t>
              </a:r>
              <a:endPara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4460" name="组合 104459"/>
          <p:cNvGrpSpPr/>
          <p:nvPr/>
        </p:nvGrpSpPr>
        <p:grpSpPr>
          <a:xfrm>
            <a:off x="890588" y="3351213"/>
            <a:ext cx="7712075" cy="546100"/>
            <a:chOff x="384" y="2063"/>
            <a:chExt cx="4858" cy="344"/>
          </a:xfrm>
        </p:grpSpPr>
        <p:sp>
          <p:nvSpPr>
            <p:cNvPr id="104461" name="文本框 104460"/>
            <p:cNvSpPr txBox="1"/>
            <p:nvPr/>
          </p:nvSpPr>
          <p:spPr>
            <a:xfrm>
              <a:off x="384" y="2063"/>
              <a:ext cx="15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Char char="•"/>
              </a:pPr>
              <a:r>
                <a:rPr lang="zh-CN" altLang="en-US" dirty="0">
                  <a:latin typeface="Times New Roman" panose="02020603050405020304" pitchFamily="18" charset="0"/>
                </a:rPr>
                <a:t> 从设备(模块)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4462" name="文本框 104461"/>
            <p:cNvSpPr txBox="1"/>
            <p:nvPr/>
          </p:nvSpPr>
          <p:spPr>
            <a:xfrm>
              <a:off x="2158" y="2080"/>
              <a:ext cx="30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响应 </a:t>
              </a:r>
              <a:r>
                <a:rPr lang="zh-CN" altLang="en-US" dirty="0">
                  <a:latin typeface="Times New Roman" panose="02020603050405020304" pitchFamily="18" charset="0"/>
                </a:rPr>
                <a:t>从主设备发来的总线命令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4463" name="文本框 104462"/>
          <p:cNvSpPr txBox="1"/>
          <p:nvPr/>
        </p:nvSpPr>
        <p:spPr>
          <a:xfrm>
            <a:off x="890588" y="1752600"/>
            <a:ext cx="4572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18" charset="0"/>
              </a:rPr>
              <a:t>1.  </a:t>
            </a:r>
            <a:r>
              <a:rPr lang="zh-CN" altLang="en-US" sz="3200" dirty="0">
                <a:latin typeface="宋体" panose="02010600030101010101" pitchFamily="2" charset="-122"/>
              </a:rPr>
              <a:t>基本概念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04465" name="文本框 104464"/>
          <p:cNvSpPr txBox="1"/>
          <p:nvPr/>
        </p:nvSpPr>
        <p:spPr>
          <a:xfrm>
            <a:off x="5611813" y="4038600"/>
            <a:ext cx="14097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</a:rPr>
              <a:t>链式查询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4466" name="文本框 104465"/>
          <p:cNvSpPr txBox="1"/>
          <p:nvPr/>
        </p:nvSpPr>
        <p:spPr>
          <a:xfrm>
            <a:off x="5611813" y="4632325"/>
            <a:ext cx="23288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</a:rPr>
              <a:t>计数器定时查询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4467" name="文本框 104466"/>
          <p:cNvSpPr txBox="1"/>
          <p:nvPr/>
        </p:nvSpPr>
        <p:spPr>
          <a:xfrm>
            <a:off x="5611813" y="5227638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</a:rPr>
              <a:t>独立请求方式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4468" name="左大括号 104467"/>
          <p:cNvSpPr/>
          <p:nvPr/>
        </p:nvSpPr>
        <p:spPr>
          <a:xfrm>
            <a:off x="5383213" y="4208463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10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0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/>
      <p:bldP spid="104452" grpId="0"/>
      <p:bldP spid="104454" grpId="0"/>
      <p:bldP spid="104455" grpId="0"/>
      <p:bldP spid="104463" grpId="0"/>
      <p:bldP spid="104465" grpId="0"/>
      <p:bldP spid="104466" grpId="0"/>
      <p:bldP spid="10446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482" name="文本框 148481"/>
          <p:cNvSpPr txBox="1"/>
          <p:nvPr/>
        </p:nvSpPr>
        <p:spPr>
          <a:xfrm>
            <a:off x="593725" y="501650"/>
            <a:ext cx="3394075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</a:rPr>
              <a:t>2. 链式查询方式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grpSp>
        <p:nvGrpSpPr>
          <p:cNvPr id="148483" name="组合 148482"/>
          <p:cNvGrpSpPr/>
          <p:nvPr/>
        </p:nvGrpSpPr>
        <p:grpSpPr>
          <a:xfrm>
            <a:off x="457200" y="639763"/>
            <a:ext cx="8686800" cy="5608637"/>
            <a:chOff x="288" y="403"/>
            <a:chExt cx="5472" cy="3533"/>
          </a:xfrm>
        </p:grpSpPr>
        <p:sp>
          <p:nvSpPr>
            <p:cNvPr id="148484" name="矩形 148483"/>
            <p:cNvSpPr/>
            <p:nvPr/>
          </p:nvSpPr>
          <p:spPr>
            <a:xfrm>
              <a:off x="288" y="1152"/>
              <a:ext cx="624" cy="2784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3200" dirty="0">
                  <a:latin typeface="Times New Roman" panose="02020603050405020304" pitchFamily="18" charset="0"/>
                </a:rPr>
                <a:t>总</a:t>
              </a:r>
              <a:endParaRPr lang="zh-CN" altLang="en-US" sz="3200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3200" dirty="0">
                  <a:latin typeface="Times New Roman" panose="02020603050405020304" pitchFamily="18" charset="0"/>
                </a:rPr>
                <a:t>线</a:t>
              </a:r>
              <a:endParaRPr lang="zh-CN" altLang="en-US" sz="3200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3200" dirty="0">
                  <a:latin typeface="Times New Roman" panose="02020603050405020304" pitchFamily="18" charset="0"/>
                </a:rPr>
                <a:t>控</a:t>
              </a:r>
              <a:endParaRPr lang="zh-CN" altLang="en-US" sz="3200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3200" dirty="0">
                  <a:latin typeface="Times New Roman" panose="02020603050405020304" pitchFamily="18" charset="0"/>
                </a:rPr>
                <a:t>制</a:t>
              </a:r>
              <a:endParaRPr lang="zh-CN" altLang="en-US" sz="3200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3200" dirty="0">
                  <a:latin typeface="Times New Roman" panose="02020603050405020304" pitchFamily="18" charset="0"/>
                </a:rPr>
                <a:t>部</a:t>
              </a:r>
              <a:endParaRPr lang="zh-CN" altLang="en-US" sz="3200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3200" dirty="0">
                  <a:latin typeface="Times New Roman" panose="02020603050405020304" pitchFamily="18" charset="0"/>
                </a:rPr>
                <a:t>件</a:t>
              </a:r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148485" name="直接连接符 148484"/>
            <p:cNvSpPr/>
            <p:nvPr/>
          </p:nvSpPr>
          <p:spPr>
            <a:xfrm>
              <a:off x="912" y="1440"/>
              <a:ext cx="403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8486" name="直接连接符 148485"/>
            <p:cNvSpPr/>
            <p:nvPr/>
          </p:nvSpPr>
          <p:spPr>
            <a:xfrm>
              <a:off x="912" y="1776"/>
              <a:ext cx="403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8487" name="直接连接符 148486"/>
            <p:cNvSpPr/>
            <p:nvPr/>
          </p:nvSpPr>
          <p:spPr>
            <a:xfrm>
              <a:off x="912" y="2112"/>
              <a:ext cx="403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stealth" w="lg" len="lg"/>
              <a:tailEnd type="none" w="med" len="med"/>
            </a:ln>
          </p:spPr>
        </p:sp>
        <p:sp>
          <p:nvSpPr>
            <p:cNvPr id="148488" name="直接连接符 148487"/>
            <p:cNvSpPr/>
            <p:nvPr/>
          </p:nvSpPr>
          <p:spPr>
            <a:xfrm>
              <a:off x="912" y="2448"/>
              <a:ext cx="403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stealth" w="lg" len="lg"/>
              <a:tailEnd type="none" w="med" len="med"/>
            </a:ln>
          </p:spPr>
        </p:sp>
        <p:sp>
          <p:nvSpPr>
            <p:cNvPr id="148489" name="矩形 148488"/>
            <p:cNvSpPr/>
            <p:nvPr/>
          </p:nvSpPr>
          <p:spPr>
            <a:xfrm>
              <a:off x="1440" y="2832"/>
              <a:ext cx="1056" cy="52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anose="02020603050405020304" pitchFamily="18" charset="0"/>
                </a:rPr>
                <a:t>I/O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接口0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48490" name="文本框 148489"/>
            <p:cNvSpPr txBox="1"/>
            <p:nvPr/>
          </p:nvSpPr>
          <p:spPr>
            <a:xfrm>
              <a:off x="3708" y="2880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  <a:endParaRPr lang="zh-CN" altLang="en-US" sz="32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8491" name="直接连接符 148490"/>
            <p:cNvSpPr/>
            <p:nvPr/>
          </p:nvSpPr>
          <p:spPr>
            <a:xfrm flipV="1">
              <a:off x="1584" y="2448"/>
              <a:ext cx="0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148492" name="直接连接符 148491"/>
            <p:cNvSpPr/>
            <p:nvPr/>
          </p:nvSpPr>
          <p:spPr>
            <a:xfrm flipV="1">
              <a:off x="1824" y="2112"/>
              <a:ext cx="0" cy="7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148493" name="直接连接符 148492"/>
            <p:cNvSpPr/>
            <p:nvPr/>
          </p:nvSpPr>
          <p:spPr>
            <a:xfrm>
              <a:off x="2064" y="1776"/>
              <a:ext cx="0" cy="105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148494" name="直接连接符 148493"/>
            <p:cNvSpPr/>
            <p:nvPr/>
          </p:nvSpPr>
          <p:spPr>
            <a:xfrm>
              <a:off x="2304" y="1440"/>
              <a:ext cx="0" cy="13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148495" name="直接连接符 148494"/>
            <p:cNvSpPr/>
            <p:nvPr/>
          </p:nvSpPr>
          <p:spPr>
            <a:xfrm flipV="1">
              <a:off x="2736" y="2448"/>
              <a:ext cx="0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148496" name="直接连接符 148495"/>
            <p:cNvSpPr/>
            <p:nvPr/>
          </p:nvSpPr>
          <p:spPr>
            <a:xfrm flipV="1">
              <a:off x="2976" y="2112"/>
              <a:ext cx="0" cy="7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148497" name="直接连接符 148496"/>
            <p:cNvSpPr/>
            <p:nvPr/>
          </p:nvSpPr>
          <p:spPr>
            <a:xfrm>
              <a:off x="3216" y="1776"/>
              <a:ext cx="0" cy="105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148498" name="直接连接符 148497"/>
            <p:cNvSpPr/>
            <p:nvPr/>
          </p:nvSpPr>
          <p:spPr>
            <a:xfrm>
              <a:off x="3456" y="1440"/>
              <a:ext cx="0" cy="13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148499" name="直接连接符 148498"/>
            <p:cNvSpPr/>
            <p:nvPr/>
          </p:nvSpPr>
          <p:spPr>
            <a:xfrm flipV="1">
              <a:off x="4128" y="2448"/>
              <a:ext cx="0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148500" name="直接连接符 148499"/>
            <p:cNvSpPr/>
            <p:nvPr/>
          </p:nvSpPr>
          <p:spPr>
            <a:xfrm flipV="1">
              <a:off x="4368" y="2112"/>
              <a:ext cx="0" cy="7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148501" name="直接连接符 148500"/>
            <p:cNvSpPr/>
            <p:nvPr/>
          </p:nvSpPr>
          <p:spPr>
            <a:xfrm>
              <a:off x="4608" y="1776"/>
              <a:ext cx="0" cy="105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148502" name="直接连接符 148501"/>
            <p:cNvSpPr/>
            <p:nvPr/>
          </p:nvSpPr>
          <p:spPr>
            <a:xfrm>
              <a:off x="4848" y="1440"/>
              <a:ext cx="0" cy="13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148503" name="文本框 148502"/>
            <p:cNvSpPr txBox="1"/>
            <p:nvPr/>
          </p:nvSpPr>
          <p:spPr>
            <a:xfrm>
              <a:off x="1146" y="1817"/>
              <a:ext cx="35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latin typeface="Times New Roman" panose="02020603050405020304" pitchFamily="18" charset="0"/>
                </a:rPr>
                <a:t>BS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48504" name="文本框 148503"/>
            <p:cNvSpPr txBox="1"/>
            <p:nvPr/>
          </p:nvSpPr>
          <p:spPr>
            <a:xfrm>
              <a:off x="1157" y="2153"/>
              <a:ext cx="38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latin typeface="Times New Roman" panose="02020603050405020304" pitchFamily="18" charset="0"/>
                </a:rPr>
                <a:t>BR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48505" name="任意多边形 148504"/>
            <p:cNvSpPr/>
            <p:nvPr/>
          </p:nvSpPr>
          <p:spPr>
            <a:xfrm>
              <a:off x="912" y="3360"/>
              <a:ext cx="720" cy="432"/>
            </a:xfrm>
            <a:custGeom>
              <a:avLst/>
              <a:gdLst/>
              <a:ahLst/>
              <a:cxnLst/>
              <a:pathLst>
                <a:path w="720" h="240">
                  <a:moveTo>
                    <a:pt x="0" y="240"/>
                  </a:moveTo>
                  <a:lnTo>
                    <a:pt x="720" y="240"/>
                  </a:lnTo>
                  <a:lnTo>
                    <a:pt x="72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8506" name="矩形 148505"/>
            <p:cNvSpPr/>
            <p:nvPr/>
          </p:nvSpPr>
          <p:spPr>
            <a:xfrm>
              <a:off x="2640" y="2832"/>
              <a:ext cx="1056" cy="52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anose="02020603050405020304" pitchFamily="18" charset="0"/>
                </a:rPr>
                <a:t>I/O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接口1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48507" name="矩形 148506"/>
            <p:cNvSpPr/>
            <p:nvPr/>
          </p:nvSpPr>
          <p:spPr>
            <a:xfrm>
              <a:off x="4032" y="2832"/>
              <a:ext cx="1056" cy="52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anose="02020603050405020304" pitchFamily="18" charset="0"/>
                </a:rPr>
                <a:t>I/O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接口</a:t>
              </a:r>
              <a:r>
                <a:rPr lang="en-US" altLang="zh-CN" sz="2400" i="1">
                  <a:latin typeface="Times New Roman" panose="02020603050405020304" pitchFamily="18" charset="0"/>
                </a:rPr>
                <a:t>n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148508" name="任意多边形 148507"/>
            <p:cNvSpPr/>
            <p:nvPr/>
          </p:nvSpPr>
          <p:spPr>
            <a:xfrm>
              <a:off x="1632" y="3216"/>
              <a:ext cx="672" cy="144"/>
            </a:xfrm>
            <a:custGeom>
              <a:avLst/>
              <a:gdLst/>
              <a:ahLst/>
              <a:cxnLst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8509" name="任意多边形 148508"/>
            <p:cNvSpPr/>
            <p:nvPr/>
          </p:nvSpPr>
          <p:spPr>
            <a:xfrm>
              <a:off x="2304" y="3360"/>
              <a:ext cx="528" cy="432"/>
            </a:xfrm>
            <a:custGeom>
              <a:avLst/>
              <a:gdLst/>
              <a:ahLst/>
              <a:cxnLst/>
              <a:pathLst>
                <a:path w="720" h="240">
                  <a:moveTo>
                    <a:pt x="0" y="240"/>
                  </a:moveTo>
                  <a:lnTo>
                    <a:pt x="720" y="240"/>
                  </a:lnTo>
                  <a:lnTo>
                    <a:pt x="72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8510" name="直接连接符 148509"/>
            <p:cNvSpPr/>
            <p:nvPr/>
          </p:nvSpPr>
          <p:spPr>
            <a:xfrm>
              <a:off x="2304" y="3360"/>
              <a:ext cx="0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148511" name="任意多边形 148510"/>
            <p:cNvSpPr/>
            <p:nvPr/>
          </p:nvSpPr>
          <p:spPr>
            <a:xfrm>
              <a:off x="2832" y="3216"/>
              <a:ext cx="672" cy="144"/>
            </a:xfrm>
            <a:custGeom>
              <a:avLst/>
              <a:gdLst/>
              <a:ahLst/>
              <a:cxnLst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8512" name="任意多边形 148511"/>
            <p:cNvSpPr/>
            <p:nvPr/>
          </p:nvSpPr>
          <p:spPr>
            <a:xfrm>
              <a:off x="4224" y="3216"/>
              <a:ext cx="672" cy="144"/>
            </a:xfrm>
            <a:custGeom>
              <a:avLst/>
              <a:gdLst/>
              <a:ahLst/>
              <a:cxnLst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8513" name="直接连接符 148512"/>
            <p:cNvSpPr/>
            <p:nvPr/>
          </p:nvSpPr>
          <p:spPr>
            <a:xfrm>
              <a:off x="3504" y="3360"/>
              <a:ext cx="0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148514" name="直接连接符 148513"/>
            <p:cNvSpPr/>
            <p:nvPr/>
          </p:nvSpPr>
          <p:spPr>
            <a:xfrm>
              <a:off x="4896" y="3360"/>
              <a:ext cx="0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148515" name="直接连接符 148514"/>
            <p:cNvSpPr/>
            <p:nvPr/>
          </p:nvSpPr>
          <p:spPr>
            <a:xfrm>
              <a:off x="4896" y="3792"/>
              <a:ext cx="48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148516" name="文本框 148515"/>
            <p:cNvSpPr txBox="1"/>
            <p:nvPr/>
          </p:nvSpPr>
          <p:spPr>
            <a:xfrm>
              <a:off x="5388" y="3552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</a:rPr>
                <a:t>…</a:t>
              </a:r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148517" name="文本框 148516"/>
            <p:cNvSpPr txBox="1"/>
            <p:nvPr/>
          </p:nvSpPr>
          <p:spPr>
            <a:xfrm>
              <a:off x="1056" y="3545"/>
              <a:ext cx="39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latin typeface="Times New Roman" panose="02020603050405020304" pitchFamily="18" charset="0"/>
                </a:rPr>
                <a:t>BG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48518" name="直接连接符 148517"/>
            <p:cNvSpPr/>
            <p:nvPr/>
          </p:nvSpPr>
          <p:spPr>
            <a:xfrm>
              <a:off x="3504" y="3792"/>
              <a:ext cx="72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8519" name="直接连接符 148518"/>
            <p:cNvSpPr/>
            <p:nvPr/>
          </p:nvSpPr>
          <p:spPr>
            <a:xfrm flipV="1">
              <a:off x="4224" y="3360"/>
              <a:ext cx="0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grpSp>
          <p:nvGrpSpPr>
            <p:cNvPr id="148520" name="组合 148519"/>
            <p:cNvGrpSpPr/>
            <p:nvPr/>
          </p:nvGrpSpPr>
          <p:grpSpPr>
            <a:xfrm>
              <a:off x="3168" y="403"/>
              <a:ext cx="2471" cy="1493"/>
              <a:chOff x="3168" y="403"/>
              <a:chExt cx="2471" cy="1493"/>
            </a:xfrm>
          </p:grpSpPr>
          <p:sp>
            <p:nvSpPr>
              <p:cNvPr id="148521" name="文本框 148520"/>
              <p:cNvSpPr txBox="1"/>
              <p:nvPr/>
            </p:nvSpPr>
            <p:spPr>
              <a:xfrm>
                <a:off x="4944" y="1272"/>
                <a:ext cx="69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latin typeface="Times New Roman" panose="02020603050405020304" pitchFamily="18" charset="0"/>
                  </a:rPr>
                  <a:t>数据线</a:t>
                </a: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8522" name="文本框 148521"/>
              <p:cNvSpPr txBox="1"/>
              <p:nvPr/>
            </p:nvSpPr>
            <p:spPr>
              <a:xfrm>
                <a:off x="4944" y="1608"/>
                <a:ext cx="69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latin typeface="Times New Roman" panose="02020603050405020304" pitchFamily="18" charset="0"/>
                  </a:rPr>
                  <a:t>地址线</a:t>
                </a: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8523" name="文本框 148522"/>
              <p:cNvSpPr txBox="1"/>
              <p:nvPr/>
            </p:nvSpPr>
            <p:spPr>
              <a:xfrm>
                <a:off x="3168" y="403"/>
                <a:ext cx="1225" cy="9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endParaRPr lang="en-US" altLang="zh-CN" sz="2400">
                  <a:latin typeface="Times New Roman" panose="02020603050405020304" pitchFamily="18" charset="0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</a:rPr>
                  <a:t>BS</a:t>
                </a:r>
                <a:r>
                  <a:rPr lang="en-US" altLang="zh-CN" sz="800">
                    <a:latin typeface="Times New Roman" panose="02020603050405020304" pitchFamily="18" charset="0"/>
                  </a:rPr>
                  <a:t>  </a:t>
                </a:r>
                <a:r>
                  <a:rPr lang="en-US" altLang="zh-CN" sz="2400">
                    <a:latin typeface="Times New Roman" panose="02020603050405020304" pitchFamily="18" charset="0"/>
                  </a:rPr>
                  <a:t>-</a:t>
                </a:r>
                <a:r>
                  <a:rPr lang="zh-CN" altLang="en-US" sz="2400" dirty="0">
                    <a:latin typeface="Times New Roman" panose="02020603050405020304" pitchFamily="18" charset="0"/>
                  </a:rPr>
                  <a:t>总线忙</a:t>
                </a:r>
                <a:endParaRPr lang="zh-CN" altLang="en-US" sz="2400" dirty="0">
                  <a:latin typeface="Times New Roman" panose="02020603050405020304" pitchFamily="18" charset="0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</a:rPr>
                  <a:t>BR-</a:t>
                </a:r>
                <a:r>
                  <a:rPr lang="zh-CN" altLang="en-US" sz="2400" dirty="0">
                    <a:latin typeface="Times New Roman" panose="02020603050405020304" pitchFamily="18" charset="0"/>
                  </a:rPr>
                  <a:t>总线请求</a:t>
                </a:r>
                <a:endParaRPr lang="zh-CN" altLang="en-US" sz="2400" dirty="0">
                  <a:latin typeface="Times New Roman" panose="02020603050405020304" pitchFamily="18" charset="0"/>
                </a:endParaRPr>
              </a:p>
              <a:p>
                <a:r>
                  <a:rPr lang="en-US" altLang="zh-CN" sz="2400">
                    <a:latin typeface="Times New Roman" panose="02020603050405020304" pitchFamily="18" charset="0"/>
                  </a:rPr>
                  <a:t>BG-</a:t>
                </a:r>
                <a:r>
                  <a:rPr lang="zh-CN" altLang="en-US" sz="2400" dirty="0">
                    <a:latin typeface="Times New Roman" panose="02020603050405020304" pitchFamily="18" charset="0"/>
                  </a:rPr>
                  <a:t>总线同意</a:t>
                </a: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48524" name="直接连接符 148523"/>
          <p:cNvSpPr/>
          <p:nvPr/>
        </p:nvSpPr>
        <p:spPr>
          <a:xfrm flipH="1">
            <a:off x="1447800" y="3352800"/>
            <a:ext cx="3276600" cy="0"/>
          </a:xfrm>
          <a:prstGeom prst="line">
            <a:avLst/>
          </a:prstGeom>
          <a:ln w="76200" cap="flat" cmpd="sng">
            <a:solidFill>
              <a:schemeClr val="folHlink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148525" name="直接连接符 148524"/>
          <p:cNvSpPr/>
          <p:nvPr/>
        </p:nvSpPr>
        <p:spPr>
          <a:xfrm>
            <a:off x="1447800" y="3886200"/>
            <a:ext cx="5105400" cy="0"/>
          </a:xfrm>
          <a:prstGeom prst="line">
            <a:avLst/>
          </a:prstGeom>
          <a:ln w="76200" cap="flat" cmpd="sng">
            <a:solidFill>
              <a:schemeClr val="folHlink"/>
            </a:solidFill>
            <a:prstDash val="solid"/>
            <a:headEnd type="stealth" w="med" len="med"/>
            <a:tailEnd type="none" w="med" len="med"/>
          </a:ln>
        </p:spPr>
      </p:sp>
      <p:grpSp>
        <p:nvGrpSpPr>
          <p:cNvPr id="148526" name="组合 148525"/>
          <p:cNvGrpSpPr/>
          <p:nvPr/>
        </p:nvGrpSpPr>
        <p:grpSpPr>
          <a:xfrm>
            <a:off x="4343400" y="3886200"/>
            <a:ext cx="2209800" cy="609600"/>
            <a:chOff x="2736" y="1296"/>
            <a:chExt cx="1392" cy="384"/>
          </a:xfrm>
        </p:grpSpPr>
        <p:sp>
          <p:nvSpPr>
            <p:cNvPr id="148527" name="直接连接符 148526"/>
            <p:cNvSpPr/>
            <p:nvPr/>
          </p:nvSpPr>
          <p:spPr>
            <a:xfrm flipV="1">
              <a:off x="2736" y="1296"/>
              <a:ext cx="0" cy="384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48528" name="直接连接符 148527"/>
            <p:cNvSpPr/>
            <p:nvPr/>
          </p:nvSpPr>
          <p:spPr>
            <a:xfrm flipV="1">
              <a:off x="4128" y="1296"/>
              <a:ext cx="0" cy="384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</p:grpSp>
      <p:sp>
        <p:nvSpPr>
          <p:cNvPr id="148529" name="直接连接符 148528"/>
          <p:cNvSpPr/>
          <p:nvPr/>
        </p:nvSpPr>
        <p:spPr>
          <a:xfrm flipV="1">
            <a:off x="2590800" y="5334000"/>
            <a:ext cx="0" cy="685800"/>
          </a:xfrm>
          <a:prstGeom prst="line">
            <a:avLst/>
          </a:prstGeom>
          <a:ln w="76200" cap="flat" cmpd="sng">
            <a:solidFill>
              <a:schemeClr val="folHlink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148530" name="直接连接符 148529"/>
          <p:cNvSpPr/>
          <p:nvPr/>
        </p:nvSpPr>
        <p:spPr>
          <a:xfrm>
            <a:off x="1447800" y="6019800"/>
            <a:ext cx="1143000" cy="0"/>
          </a:xfrm>
          <a:prstGeom prst="line">
            <a:avLst/>
          </a:prstGeom>
          <a:ln w="7620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8531" name="任意多边形 148530"/>
          <p:cNvSpPr/>
          <p:nvPr/>
        </p:nvSpPr>
        <p:spPr>
          <a:xfrm>
            <a:off x="2590800" y="5105400"/>
            <a:ext cx="1066800" cy="228600"/>
          </a:xfrm>
          <a:custGeom>
            <a:avLst/>
            <a:gdLst/>
            <a:ahLst/>
            <a:cxnLst/>
            <a:pathLst>
              <a:path w="528" h="144">
                <a:moveTo>
                  <a:pt x="0" y="144"/>
                </a:moveTo>
                <a:cubicBezTo>
                  <a:pt x="0" y="108"/>
                  <a:pt x="0" y="72"/>
                  <a:pt x="48" y="48"/>
                </a:cubicBezTo>
                <a:cubicBezTo>
                  <a:pt x="96" y="24"/>
                  <a:pt x="216" y="0"/>
                  <a:pt x="288" y="0"/>
                </a:cubicBezTo>
                <a:cubicBezTo>
                  <a:pt x="360" y="0"/>
                  <a:pt x="440" y="24"/>
                  <a:pt x="480" y="48"/>
                </a:cubicBezTo>
                <a:cubicBezTo>
                  <a:pt x="520" y="72"/>
                  <a:pt x="520" y="128"/>
                  <a:pt x="528" y="144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8532" name="直接连接符 148531"/>
          <p:cNvSpPr/>
          <p:nvPr/>
        </p:nvSpPr>
        <p:spPr>
          <a:xfrm>
            <a:off x="3657600" y="5334000"/>
            <a:ext cx="0" cy="685800"/>
          </a:xfrm>
          <a:prstGeom prst="line">
            <a:avLst/>
          </a:prstGeom>
          <a:ln w="76200" cap="flat" cmpd="sng">
            <a:solidFill>
              <a:schemeClr val="folHlink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148533" name="直接连接符 148532"/>
          <p:cNvSpPr/>
          <p:nvPr/>
        </p:nvSpPr>
        <p:spPr>
          <a:xfrm>
            <a:off x="3657600" y="6019800"/>
            <a:ext cx="838200" cy="0"/>
          </a:xfrm>
          <a:prstGeom prst="line">
            <a:avLst/>
          </a:prstGeom>
          <a:ln w="7620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8534" name="直接连接符 148533"/>
          <p:cNvSpPr/>
          <p:nvPr/>
        </p:nvSpPr>
        <p:spPr>
          <a:xfrm flipV="1">
            <a:off x="4495800" y="5334000"/>
            <a:ext cx="0" cy="685800"/>
          </a:xfrm>
          <a:prstGeom prst="line">
            <a:avLst/>
          </a:prstGeom>
          <a:ln w="76200" cap="flat" cmpd="sng">
            <a:solidFill>
              <a:schemeClr val="folHlink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148535" name="直接连接符 148534"/>
          <p:cNvSpPr/>
          <p:nvPr/>
        </p:nvSpPr>
        <p:spPr>
          <a:xfrm flipV="1">
            <a:off x="4724400" y="3352800"/>
            <a:ext cx="0" cy="1143000"/>
          </a:xfrm>
          <a:prstGeom prst="line">
            <a:avLst/>
          </a:prstGeom>
          <a:ln w="76200" cap="flat" cmpd="sng">
            <a:solidFill>
              <a:schemeClr val="folHlink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148536" name="矩形 148535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3.5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48537" name="矩形 148536"/>
          <p:cNvSpPr/>
          <p:nvPr/>
        </p:nvSpPr>
        <p:spPr>
          <a:xfrm>
            <a:off x="4191000" y="4495800"/>
            <a:ext cx="1676400" cy="83820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接口1</a:t>
            </a:r>
            <a:endParaRPr lang="zh-CN" altLang="en-US" sz="24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8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148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48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48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14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4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8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8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8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8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14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4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14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8" dur="500"/>
                                        <p:tgtEl>
                                          <p:spTgt spid="148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6652" name="组合 106651"/>
          <p:cNvGrpSpPr/>
          <p:nvPr/>
        </p:nvGrpSpPr>
        <p:grpSpPr>
          <a:xfrm>
            <a:off x="304800" y="3733800"/>
            <a:ext cx="685800" cy="762000"/>
            <a:chOff x="1536" y="3888"/>
            <a:chExt cx="432" cy="480"/>
          </a:xfrm>
        </p:grpSpPr>
        <p:sp>
          <p:nvSpPr>
            <p:cNvPr id="106653" name="矩形 106652"/>
            <p:cNvSpPr/>
            <p:nvPr/>
          </p:nvSpPr>
          <p:spPr>
            <a:xfrm>
              <a:off x="1536" y="3888"/>
              <a:ext cx="384" cy="480"/>
            </a:xfrm>
            <a:prstGeom prst="rect">
              <a:avLst/>
            </a:prstGeom>
            <a:solidFill>
              <a:schemeClr val="folHlink"/>
            </a:solidFill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106654" name="文本框 106653"/>
            <p:cNvSpPr txBox="1"/>
            <p:nvPr/>
          </p:nvSpPr>
          <p:spPr>
            <a:xfrm>
              <a:off x="1536" y="3936"/>
              <a:ext cx="43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32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 0</a:t>
              </a:r>
              <a:endParaRPr lang="zh-CN" altLang="en-US" sz="3200" dirty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6655" name="组合 106654"/>
          <p:cNvGrpSpPr/>
          <p:nvPr/>
        </p:nvGrpSpPr>
        <p:grpSpPr>
          <a:xfrm>
            <a:off x="1295400" y="639763"/>
            <a:ext cx="7848600" cy="5761037"/>
            <a:chOff x="816" y="403"/>
            <a:chExt cx="4944" cy="3629"/>
          </a:xfrm>
        </p:grpSpPr>
        <p:sp>
          <p:nvSpPr>
            <p:cNvPr id="106567" name="文本框 106566"/>
            <p:cNvSpPr txBox="1"/>
            <p:nvPr/>
          </p:nvSpPr>
          <p:spPr>
            <a:xfrm>
              <a:off x="3264" y="403"/>
              <a:ext cx="1215" cy="7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endParaRPr lang="en-US" altLang="zh-CN" sz="2400">
                <a:latin typeface="Times New Roman" panose="02020603050405020304" pitchFamily="18" charset="0"/>
              </a:endParaRPr>
            </a:p>
            <a:p>
              <a:r>
                <a:rPr lang="en-US" altLang="zh-CN" sz="2400">
                  <a:latin typeface="Times New Roman" panose="02020603050405020304" pitchFamily="18" charset="0"/>
                </a:rPr>
                <a:t>BS</a:t>
              </a:r>
              <a:r>
                <a:rPr lang="en-US" altLang="zh-CN" sz="800">
                  <a:latin typeface="Times New Roman" panose="02020603050405020304" pitchFamily="18" charset="0"/>
                </a:rPr>
                <a:t>  </a:t>
              </a:r>
              <a:r>
                <a:rPr lang="en-US" altLang="zh-CN" sz="2400">
                  <a:latin typeface="Times New Roman" panose="02020603050405020304" pitchFamily="18" charset="0"/>
                </a:rPr>
                <a:t>-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总线忙</a:t>
              </a:r>
              <a:endParaRPr lang="zh-CN" altLang="en-US" sz="2400" dirty="0">
                <a:latin typeface="Times New Roman" panose="02020603050405020304" pitchFamily="18" charset="0"/>
              </a:endParaRPr>
            </a:p>
            <a:p>
              <a:r>
                <a:rPr lang="en-US" altLang="zh-CN" sz="2400">
                  <a:latin typeface="Times New Roman" panose="02020603050405020304" pitchFamily="18" charset="0"/>
                </a:rPr>
                <a:t>BR-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总线请求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6568" name="矩形 106567"/>
            <p:cNvSpPr/>
            <p:nvPr/>
          </p:nvSpPr>
          <p:spPr>
            <a:xfrm>
              <a:off x="816" y="864"/>
              <a:ext cx="576" cy="316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3200" dirty="0">
                  <a:latin typeface="Times New Roman" panose="02020603050405020304" pitchFamily="18" charset="0"/>
                </a:rPr>
                <a:t>总</a:t>
              </a:r>
              <a:endParaRPr lang="zh-CN" altLang="en-US" sz="3200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3200" dirty="0">
                  <a:latin typeface="Times New Roman" panose="02020603050405020304" pitchFamily="18" charset="0"/>
                </a:rPr>
                <a:t>线</a:t>
              </a:r>
              <a:endParaRPr lang="zh-CN" altLang="en-US" sz="3200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3200" dirty="0">
                  <a:latin typeface="Times New Roman" panose="02020603050405020304" pitchFamily="18" charset="0"/>
                </a:rPr>
                <a:t>控</a:t>
              </a:r>
              <a:endParaRPr lang="zh-CN" altLang="en-US" sz="3200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3200" dirty="0">
                  <a:latin typeface="Times New Roman" panose="02020603050405020304" pitchFamily="18" charset="0"/>
                </a:rPr>
                <a:t>制</a:t>
              </a:r>
              <a:endParaRPr lang="zh-CN" altLang="en-US" sz="3200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3200" dirty="0">
                  <a:latin typeface="Times New Roman" panose="02020603050405020304" pitchFamily="18" charset="0"/>
                </a:rPr>
                <a:t>部</a:t>
              </a:r>
              <a:endParaRPr lang="zh-CN" altLang="en-US" sz="3200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3200" dirty="0">
                  <a:latin typeface="Times New Roman" panose="02020603050405020304" pitchFamily="18" charset="0"/>
                </a:rPr>
                <a:t>件</a:t>
              </a:r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106569" name="直接连接符 106568"/>
            <p:cNvSpPr/>
            <p:nvPr/>
          </p:nvSpPr>
          <p:spPr>
            <a:xfrm>
              <a:off x="1392" y="1536"/>
              <a:ext cx="436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570" name="文本框 106569"/>
            <p:cNvSpPr txBox="1"/>
            <p:nvPr/>
          </p:nvSpPr>
          <p:spPr>
            <a:xfrm>
              <a:off x="4608" y="866"/>
              <a:ext cx="64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200" dirty="0">
                  <a:latin typeface="Times New Roman" panose="02020603050405020304" pitchFamily="18" charset="0"/>
                </a:rPr>
                <a:t>数据线</a:t>
              </a:r>
              <a:endParaRPr lang="zh-CN" altLang="en-US" sz="2200" dirty="0">
                <a:latin typeface="Times New Roman" panose="02020603050405020304" pitchFamily="18" charset="0"/>
              </a:endParaRPr>
            </a:p>
          </p:txBody>
        </p:sp>
        <p:sp>
          <p:nvSpPr>
            <p:cNvPr id="106571" name="直接连接符 106570"/>
            <p:cNvSpPr/>
            <p:nvPr/>
          </p:nvSpPr>
          <p:spPr>
            <a:xfrm>
              <a:off x="1392" y="1920"/>
              <a:ext cx="436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572" name="文本框 106571"/>
            <p:cNvSpPr txBox="1"/>
            <p:nvPr/>
          </p:nvSpPr>
          <p:spPr>
            <a:xfrm>
              <a:off x="4608" y="1250"/>
              <a:ext cx="64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200" dirty="0">
                  <a:latin typeface="Times New Roman" panose="02020603050405020304" pitchFamily="18" charset="0"/>
                </a:rPr>
                <a:t>地址线</a:t>
              </a:r>
              <a:endParaRPr lang="zh-CN" altLang="en-US" sz="2200" dirty="0">
                <a:latin typeface="Times New Roman" panose="02020603050405020304" pitchFamily="18" charset="0"/>
              </a:endParaRPr>
            </a:p>
          </p:txBody>
        </p:sp>
        <p:sp>
          <p:nvSpPr>
            <p:cNvPr id="106573" name="直接连接符 106572"/>
            <p:cNvSpPr/>
            <p:nvPr/>
          </p:nvSpPr>
          <p:spPr>
            <a:xfrm>
              <a:off x="1392" y="2304"/>
              <a:ext cx="436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stealth" w="lg" len="lg"/>
              <a:tailEnd type="none" w="med" len="med"/>
            </a:ln>
          </p:spPr>
        </p:sp>
        <p:sp>
          <p:nvSpPr>
            <p:cNvPr id="106574" name="直接连接符 106573"/>
            <p:cNvSpPr/>
            <p:nvPr/>
          </p:nvSpPr>
          <p:spPr>
            <a:xfrm>
              <a:off x="1392" y="2688"/>
              <a:ext cx="436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stealth" w="lg" len="lg"/>
              <a:tailEnd type="none" w="med" len="med"/>
            </a:ln>
          </p:spPr>
        </p:sp>
        <p:sp>
          <p:nvSpPr>
            <p:cNvPr id="106575" name="矩形 106574"/>
            <p:cNvSpPr/>
            <p:nvPr/>
          </p:nvSpPr>
          <p:spPr>
            <a:xfrm>
              <a:off x="1920" y="3264"/>
              <a:ext cx="1056" cy="52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anose="02020603050405020304" pitchFamily="18" charset="0"/>
                </a:rPr>
                <a:t>I/O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接口0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6576" name="文本框 106575"/>
            <p:cNvSpPr txBox="1"/>
            <p:nvPr/>
          </p:nvSpPr>
          <p:spPr>
            <a:xfrm>
              <a:off x="4188" y="3312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  <a:endParaRPr lang="zh-CN" altLang="en-US" sz="32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577" name="文本框 106576"/>
            <p:cNvSpPr txBox="1"/>
            <p:nvPr/>
          </p:nvSpPr>
          <p:spPr>
            <a:xfrm>
              <a:off x="1626" y="2048"/>
              <a:ext cx="35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latin typeface="Times New Roman" panose="02020603050405020304" pitchFamily="18" charset="0"/>
                </a:rPr>
                <a:t>BS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6578" name="文本框 106577"/>
            <p:cNvSpPr txBox="1"/>
            <p:nvPr/>
          </p:nvSpPr>
          <p:spPr>
            <a:xfrm>
              <a:off x="1637" y="2432"/>
              <a:ext cx="38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latin typeface="Times New Roman" panose="02020603050405020304" pitchFamily="18" charset="0"/>
                </a:rPr>
                <a:t>BR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79" name="矩形 106578"/>
            <p:cNvSpPr/>
            <p:nvPr/>
          </p:nvSpPr>
          <p:spPr>
            <a:xfrm>
              <a:off x="3120" y="3264"/>
              <a:ext cx="1056" cy="52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anose="02020603050405020304" pitchFamily="18" charset="0"/>
                </a:rPr>
                <a:t>I/O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接口1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6580" name="矩形 106579"/>
            <p:cNvSpPr/>
            <p:nvPr/>
          </p:nvSpPr>
          <p:spPr>
            <a:xfrm>
              <a:off x="4512" y="3264"/>
              <a:ext cx="1056" cy="52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anose="02020603050405020304" pitchFamily="18" charset="0"/>
                </a:rPr>
                <a:t>I/O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接口</a:t>
              </a:r>
              <a:r>
                <a:rPr lang="en-US" altLang="zh-CN" sz="2400" i="1">
                  <a:latin typeface="Times New Roman" panose="02020603050405020304" pitchFamily="18" charset="0"/>
                </a:rPr>
                <a:t>n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106581" name="直接连接符 106580"/>
            <p:cNvSpPr/>
            <p:nvPr/>
          </p:nvSpPr>
          <p:spPr>
            <a:xfrm>
              <a:off x="1392" y="1152"/>
              <a:ext cx="436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582" name="文本框 106581"/>
            <p:cNvSpPr txBox="1"/>
            <p:nvPr/>
          </p:nvSpPr>
          <p:spPr>
            <a:xfrm>
              <a:off x="4220" y="1634"/>
              <a:ext cx="82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200" dirty="0">
                  <a:latin typeface="Times New Roman" panose="02020603050405020304" pitchFamily="18" charset="0"/>
                </a:rPr>
                <a:t>设备地址</a:t>
              </a:r>
              <a:endParaRPr lang="zh-CN" altLang="en-US" sz="2200" dirty="0">
                <a:latin typeface="Times New Roman" panose="02020603050405020304" pitchFamily="18" charset="0"/>
              </a:endParaRPr>
            </a:p>
          </p:txBody>
        </p:sp>
        <p:sp>
          <p:nvSpPr>
            <p:cNvPr id="106583" name="直接连接符 106582"/>
            <p:cNvSpPr/>
            <p:nvPr/>
          </p:nvSpPr>
          <p:spPr>
            <a:xfrm flipV="1">
              <a:off x="2064" y="2688"/>
              <a:ext cx="0" cy="57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106584" name="直接连接符 106583"/>
            <p:cNvSpPr/>
            <p:nvPr/>
          </p:nvSpPr>
          <p:spPr>
            <a:xfrm flipV="1">
              <a:off x="2256" y="2304"/>
              <a:ext cx="0" cy="96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106585" name="直接连接符 106584"/>
            <p:cNvSpPr/>
            <p:nvPr/>
          </p:nvSpPr>
          <p:spPr>
            <a:xfrm>
              <a:off x="2448" y="1920"/>
              <a:ext cx="0" cy="13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106586" name="直接连接符 106585"/>
            <p:cNvSpPr/>
            <p:nvPr/>
          </p:nvSpPr>
          <p:spPr>
            <a:xfrm>
              <a:off x="2640" y="1536"/>
              <a:ext cx="0" cy="17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106587" name="直接连接符 106586"/>
            <p:cNvSpPr/>
            <p:nvPr/>
          </p:nvSpPr>
          <p:spPr>
            <a:xfrm>
              <a:off x="2832" y="1152"/>
              <a:ext cx="0" cy="211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106588" name="直接连接符 106587"/>
            <p:cNvSpPr/>
            <p:nvPr/>
          </p:nvSpPr>
          <p:spPr>
            <a:xfrm flipV="1">
              <a:off x="3264" y="2688"/>
              <a:ext cx="0" cy="57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106589" name="直接连接符 106588"/>
            <p:cNvSpPr/>
            <p:nvPr/>
          </p:nvSpPr>
          <p:spPr>
            <a:xfrm flipV="1">
              <a:off x="3456" y="2304"/>
              <a:ext cx="0" cy="96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106590" name="直接连接符 106589"/>
            <p:cNvSpPr/>
            <p:nvPr/>
          </p:nvSpPr>
          <p:spPr>
            <a:xfrm>
              <a:off x="3648" y="1920"/>
              <a:ext cx="0" cy="13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106591" name="直接连接符 106590"/>
            <p:cNvSpPr/>
            <p:nvPr/>
          </p:nvSpPr>
          <p:spPr>
            <a:xfrm>
              <a:off x="3840" y="1536"/>
              <a:ext cx="0" cy="17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106592" name="直接连接符 106591"/>
            <p:cNvSpPr/>
            <p:nvPr/>
          </p:nvSpPr>
          <p:spPr>
            <a:xfrm>
              <a:off x="4032" y="1152"/>
              <a:ext cx="0" cy="211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106593" name="直接连接符 106592"/>
            <p:cNvSpPr/>
            <p:nvPr/>
          </p:nvSpPr>
          <p:spPr>
            <a:xfrm flipV="1">
              <a:off x="4608" y="2688"/>
              <a:ext cx="0" cy="57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106594" name="直接连接符 106593"/>
            <p:cNvSpPr/>
            <p:nvPr/>
          </p:nvSpPr>
          <p:spPr>
            <a:xfrm flipV="1">
              <a:off x="4800" y="2304"/>
              <a:ext cx="0" cy="96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106595" name="直接连接符 106594"/>
            <p:cNvSpPr/>
            <p:nvPr/>
          </p:nvSpPr>
          <p:spPr>
            <a:xfrm>
              <a:off x="4992" y="1920"/>
              <a:ext cx="0" cy="13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106596" name="直接连接符 106595"/>
            <p:cNvSpPr/>
            <p:nvPr/>
          </p:nvSpPr>
          <p:spPr>
            <a:xfrm>
              <a:off x="5184" y="1536"/>
              <a:ext cx="0" cy="17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106597" name="直接连接符 106596"/>
            <p:cNvSpPr/>
            <p:nvPr/>
          </p:nvSpPr>
          <p:spPr>
            <a:xfrm>
              <a:off x="5376" y="1152"/>
              <a:ext cx="0" cy="211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</p:grpSp>
      <p:sp>
        <p:nvSpPr>
          <p:cNvPr id="106602" name="文本框 106601"/>
          <p:cNvSpPr txBox="1"/>
          <p:nvPr/>
        </p:nvSpPr>
        <p:spPr>
          <a:xfrm>
            <a:off x="228600" y="425450"/>
            <a:ext cx="4770438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</a:rPr>
              <a:t>3. 计数器定时查询方式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grpSp>
        <p:nvGrpSpPr>
          <p:cNvPr id="106603" name="组合 106602"/>
          <p:cNvGrpSpPr/>
          <p:nvPr/>
        </p:nvGrpSpPr>
        <p:grpSpPr>
          <a:xfrm>
            <a:off x="2209800" y="3048000"/>
            <a:ext cx="6934200" cy="2133600"/>
            <a:chOff x="1680" y="2160"/>
            <a:chExt cx="4368" cy="1344"/>
          </a:xfrm>
        </p:grpSpPr>
        <p:grpSp>
          <p:nvGrpSpPr>
            <p:cNvPr id="106604" name="组合 106603"/>
            <p:cNvGrpSpPr/>
            <p:nvPr/>
          </p:nvGrpSpPr>
          <p:grpSpPr>
            <a:xfrm>
              <a:off x="2736" y="2160"/>
              <a:ext cx="2544" cy="1344"/>
              <a:chOff x="2736" y="2160"/>
              <a:chExt cx="2544" cy="1344"/>
            </a:xfrm>
          </p:grpSpPr>
          <p:sp>
            <p:nvSpPr>
              <p:cNvPr id="106605" name="直接连接符 106604"/>
              <p:cNvSpPr/>
              <p:nvPr/>
            </p:nvSpPr>
            <p:spPr>
              <a:xfrm>
                <a:off x="2736" y="2160"/>
                <a:ext cx="0" cy="1344"/>
              </a:xfrm>
              <a:prstGeom prst="line">
                <a:avLst/>
              </a:prstGeom>
              <a:ln w="76200" cap="flat" cmpd="sng">
                <a:solidFill>
                  <a:schemeClr val="folHlink"/>
                </a:solidFill>
                <a:prstDash val="solid"/>
                <a:headEnd type="oval" w="med" len="med"/>
                <a:tailEnd type="stealth" w="med" len="med"/>
              </a:ln>
            </p:spPr>
          </p:sp>
          <p:sp>
            <p:nvSpPr>
              <p:cNvPr id="106606" name="直接连接符 106605"/>
              <p:cNvSpPr/>
              <p:nvPr/>
            </p:nvSpPr>
            <p:spPr>
              <a:xfrm>
                <a:off x="3936" y="2160"/>
                <a:ext cx="0" cy="1344"/>
              </a:xfrm>
              <a:prstGeom prst="line">
                <a:avLst/>
              </a:prstGeom>
              <a:ln w="76200" cap="flat" cmpd="sng">
                <a:solidFill>
                  <a:schemeClr val="folHlink"/>
                </a:solidFill>
                <a:prstDash val="solid"/>
                <a:headEnd type="oval" w="med" len="med"/>
                <a:tailEnd type="stealth" w="med" len="med"/>
              </a:ln>
            </p:spPr>
          </p:sp>
          <p:sp>
            <p:nvSpPr>
              <p:cNvPr id="106607" name="直接连接符 106606"/>
              <p:cNvSpPr/>
              <p:nvPr/>
            </p:nvSpPr>
            <p:spPr>
              <a:xfrm>
                <a:off x="5280" y="2160"/>
                <a:ext cx="0" cy="1344"/>
              </a:xfrm>
              <a:prstGeom prst="line">
                <a:avLst/>
              </a:prstGeom>
              <a:ln w="76200" cap="flat" cmpd="sng">
                <a:solidFill>
                  <a:schemeClr val="folHlink"/>
                </a:solidFill>
                <a:prstDash val="solid"/>
                <a:headEnd type="oval" w="med" len="med"/>
                <a:tailEnd type="stealth" w="med" len="med"/>
              </a:ln>
            </p:spPr>
          </p:sp>
        </p:grpSp>
        <p:sp>
          <p:nvSpPr>
            <p:cNvPr id="106608" name="直接连接符 106607"/>
            <p:cNvSpPr/>
            <p:nvPr/>
          </p:nvSpPr>
          <p:spPr>
            <a:xfrm>
              <a:off x="1680" y="2160"/>
              <a:ext cx="4368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06609" name="组合 106608"/>
          <p:cNvGrpSpPr/>
          <p:nvPr/>
        </p:nvGrpSpPr>
        <p:grpSpPr>
          <a:xfrm>
            <a:off x="2209800" y="3048000"/>
            <a:ext cx="6934200" cy="2133600"/>
            <a:chOff x="1392" y="1920"/>
            <a:chExt cx="4368" cy="1344"/>
          </a:xfrm>
        </p:grpSpPr>
        <p:grpSp>
          <p:nvGrpSpPr>
            <p:cNvPr id="106610" name="组合 106609"/>
            <p:cNvGrpSpPr/>
            <p:nvPr/>
          </p:nvGrpSpPr>
          <p:grpSpPr>
            <a:xfrm>
              <a:off x="2448" y="1920"/>
              <a:ext cx="2544" cy="1344"/>
              <a:chOff x="2448" y="1920"/>
              <a:chExt cx="2544" cy="1344"/>
            </a:xfrm>
          </p:grpSpPr>
          <p:sp>
            <p:nvSpPr>
              <p:cNvPr id="106611" name="直接连接符 106610"/>
              <p:cNvSpPr/>
              <p:nvPr/>
            </p:nvSpPr>
            <p:spPr>
              <a:xfrm>
                <a:off x="2448" y="1920"/>
                <a:ext cx="0" cy="1344"/>
              </a:xfrm>
              <a:prstGeom prst="line">
                <a:avLst/>
              </a:prstGeom>
              <a:ln w="76200" cap="flat" cmpd="sng">
                <a:solidFill>
                  <a:srgbClr val="C28F00"/>
                </a:solidFill>
                <a:prstDash val="solid"/>
                <a:headEnd type="oval" w="med" len="med"/>
                <a:tailEnd type="stealth" w="med" len="med"/>
              </a:ln>
            </p:spPr>
          </p:sp>
          <p:sp>
            <p:nvSpPr>
              <p:cNvPr id="106612" name="直接连接符 106611"/>
              <p:cNvSpPr/>
              <p:nvPr/>
            </p:nvSpPr>
            <p:spPr>
              <a:xfrm>
                <a:off x="3648" y="1920"/>
                <a:ext cx="0" cy="1344"/>
              </a:xfrm>
              <a:prstGeom prst="line">
                <a:avLst/>
              </a:prstGeom>
              <a:ln w="76200" cap="flat" cmpd="sng">
                <a:solidFill>
                  <a:srgbClr val="C28F00"/>
                </a:solidFill>
                <a:prstDash val="solid"/>
                <a:headEnd type="oval" w="med" len="med"/>
                <a:tailEnd type="stealth" w="med" len="med"/>
              </a:ln>
            </p:spPr>
          </p:sp>
          <p:sp>
            <p:nvSpPr>
              <p:cNvPr id="106613" name="直接连接符 106612"/>
              <p:cNvSpPr/>
              <p:nvPr/>
            </p:nvSpPr>
            <p:spPr>
              <a:xfrm>
                <a:off x="4992" y="1920"/>
                <a:ext cx="0" cy="1344"/>
              </a:xfrm>
              <a:prstGeom prst="line">
                <a:avLst/>
              </a:prstGeom>
              <a:ln w="76200" cap="flat" cmpd="sng">
                <a:solidFill>
                  <a:srgbClr val="C28F00"/>
                </a:solidFill>
                <a:prstDash val="solid"/>
                <a:headEnd type="oval" w="med" len="med"/>
                <a:tailEnd type="stealth" w="med" len="med"/>
              </a:ln>
            </p:spPr>
          </p:sp>
        </p:grpSp>
        <p:sp>
          <p:nvSpPr>
            <p:cNvPr id="106614" name="直接连接符 106613"/>
            <p:cNvSpPr/>
            <p:nvPr/>
          </p:nvSpPr>
          <p:spPr>
            <a:xfrm>
              <a:off x="1392" y="1920"/>
              <a:ext cx="4368" cy="0"/>
            </a:xfrm>
            <a:prstGeom prst="line">
              <a:avLst/>
            </a:prstGeom>
            <a:ln w="76200" cap="flat" cmpd="sng">
              <a:solidFill>
                <a:srgbClr val="C28F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6618" name="直接连接符 106617"/>
          <p:cNvSpPr/>
          <p:nvPr/>
        </p:nvSpPr>
        <p:spPr>
          <a:xfrm flipV="1">
            <a:off x="5486400" y="3657600"/>
            <a:ext cx="0" cy="1524000"/>
          </a:xfrm>
          <a:prstGeom prst="line">
            <a:avLst/>
          </a:prstGeom>
          <a:ln w="76200" cap="flat" cmpd="sng">
            <a:solidFill>
              <a:schemeClr val="folHlink"/>
            </a:solidFill>
            <a:prstDash val="solid"/>
            <a:headEnd type="none" w="med" len="med"/>
            <a:tailEnd type="stealth" w="med" len="med"/>
          </a:ln>
        </p:spPr>
      </p:sp>
      <p:grpSp>
        <p:nvGrpSpPr>
          <p:cNvPr id="106619" name="组合 106618"/>
          <p:cNvGrpSpPr/>
          <p:nvPr/>
        </p:nvGrpSpPr>
        <p:grpSpPr>
          <a:xfrm>
            <a:off x="5181600" y="4267200"/>
            <a:ext cx="2133600" cy="914400"/>
            <a:chOff x="3264" y="2688"/>
            <a:chExt cx="1344" cy="576"/>
          </a:xfrm>
        </p:grpSpPr>
        <p:sp>
          <p:nvSpPr>
            <p:cNvPr id="106620" name="直接连接符 106619"/>
            <p:cNvSpPr/>
            <p:nvPr/>
          </p:nvSpPr>
          <p:spPr>
            <a:xfrm flipV="1">
              <a:off x="4608" y="2688"/>
              <a:ext cx="0" cy="576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06621" name="直接连接符 106620"/>
            <p:cNvSpPr/>
            <p:nvPr/>
          </p:nvSpPr>
          <p:spPr>
            <a:xfrm flipV="1">
              <a:off x="3264" y="2688"/>
              <a:ext cx="0" cy="576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</p:grpSp>
      <p:sp>
        <p:nvSpPr>
          <p:cNvPr id="106622" name="直接连接符 106621"/>
          <p:cNvSpPr/>
          <p:nvPr/>
        </p:nvSpPr>
        <p:spPr>
          <a:xfrm>
            <a:off x="2209800" y="4267200"/>
            <a:ext cx="5105400" cy="0"/>
          </a:xfrm>
          <a:prstGeom prst="line">
            <a:avLst/>
          </a:prstGeom>
          <a:ln w="76200" cap="flat" cmpd="sng">
            <a:solidFill>
              <a:schemeClr val="folHlink"/>
            </a:solidFill>
            <a:prstDash val="solid"/>
            <a:headEnd type="stealth" w="med" len="med"/>
            <a:tailEnd type="none" w="med" len="med"/>
          </a:ln>
        </p:spPr>
      </p:sp>
      <p:grpSp>
        <p:nvGrpSpPr>
          <p:cNvPr id="106623" name="组合 106622"/>
          <p:cNvGrpSpPr/>
          <p:nvPr/>
        </p:nvGrpSpPr>
        <p:grpSpPr>
          <a:xfrm>
            <a:off x="2209800" y="3048000"/>
            <a:ext cx="6934200" cy="2133600"/>
            <a:chOff x="1392" y="1920"/>
            <a:chExt cx="4368" cy="1344"/>
          </a:xfrm>
        </p:grpSpPr>
        <p:grpSp>
          <p:nvGrpSpPr>
            <p:cNvPr id="106624" name="组合 106623"/>
            <p:cNvGrpSpPr/>
            <p:nvPr/>
          </p:nvGrpSpPr>
          <p:grpSpPr>
            <a:xfrm>
              <a:off x="2448" y="1920"/>
              <a:ext cx="2544" cy="1344"/>
              <a:chOff x="2448" y="1920"/>
              <a:chExt cx="2544" cy="1344"/>
            </a:xfrm>
          </p:grpSpPr>
          <p:sp>
            <p:nvSpPr>
              <p:cNvPr id="106625" name="直接连接符 106624"/>
              <p:cNvSpPr/>
              <p:nvPr/>
            </p:nvSpPr>
            <p:spPr>
              <a:xfrm>
                <a:off x="2448" y="1920"/>
                <a:ext cx="0" cy="1344"/>
              </a:xfrm>
              <a:prstGeom prst="line">
                <a:avLst/>
              </a:prstGeom>
              <a:ln w="76200" cap="flat" cmpd="sng">
                <a:solidFill>
                  <a:schemeClr val="folHlink"/>
                </a:solidFill>
                <a:prstDash val="solid"/>
                <a:headEnd type="oval" w="med" len="med"/>
                <a:tailEnd type="stealth" w="med" len="med"/>
              </a:ln>
            </p:spPr>
          </p:sp>
          <p:sp>
            <p:nvSpPr>
              <p:cNvPr id="106626" name="直接连接符 106625"/>
              <p:cNvSpPr/>
              <p:nvPr/>
            </p:nvSpPr>
            <p:spPr>
              <a:xfrm>
                <a:off x="3648" y="1920"/>
                <a:ext cx="0" cy="1344"/>
              </a:xfrm>
              <a:prstGeom prst="line">
                <a:avLst/>
              </a:prstGeom>
              <a:ln w="76200" cap="flat" cmpd="sng">
                <a:solidFill>
                  <a:schemeClr val="folHlink"/>
                </a:solidFill>
                <a:prstDash val="solid"/>
                <a:headEnd type="oval" w="med" len="med"/>
                <a:tailEnd type="stealth" w="med" len="med"/>
              </a:ln>
            </p:spPr>
          </p:sp>
          <p:sp>
            <p:nvSpPr>
              <p:cNvPr id="106627" name="直接连接符 106626"/>
              <p:cNvSpPr/>
              <p:nvPr/>
            </p:nvSpPr>
            <p:spPr>
              <a:xfrm>
                <a:off x="4992" y="1920"/>
                <a:ext cx="0" cy="1344"/>
              </a:xfrm>
              <a:prstGeom prst="line">
                <a:avLst/>
              </a:prstGeom>
              <a:ln w="76200" cap="flat" cmpd="sng">
                <a:solidFill>
                  <a:schemeClr val="folHlink"/>
                </a:solidFill>
                <a:prstDash val="solid"/>
                <a:headEnd type="oval" w="med" len="med"/>
                <a:tailEnd type="stealth" w="med" len="med"/>
              </a:ln>
            </p:spPr>
          </p:sp>
        </p:grpSp>
        <p:sp>
          <p:nvSpPr>
            <p:cNvPr id="106628" name="直接连接符 106627"/>
            <p:cNvSpPr/>
            <p:nvPr/>
          </p:nvSpPr>
          <p:spPr>
            <a:xfrm>
              <a:off x="1392" y="1920"/>
              <a:ext cx="4368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6629" name="直接连接符 106628"/>
          <p:cNvSpPr/>
          <p:nvPr/>
        </p:nvSpPr>
        <p:spPr>
          <a:xfrm>
            <a:off x="2209800" y="3657600"/>
            <a:ext cx="3276600" cy="0"/>
          </a:xfrm>
          <a:prstGeom prst="line">
            <a:avLst/>
          </a:prstGeom>
          <a:ln w="76200" cap="flat" cmpd="sng">
            <a:solidFill>
              <a:schemeClr val="folHlink"/>
            </a:solidFill>
            <a:prstDash val="solid"/>
            <a:headEnd type="stealth" w="med" len="med"/>
            <a:tailEnd type="none" w="med" len="med"/>
          </a:ln>
        </p:spPr>
      </p:sp>
      <p:sp>
        <p:nvSpPr>
          <p:cNvPr id="106633" name="矩形 106632"/>
          <p:cNvSpPr/>
          <p:nvPr/>
        </p:nvSpPr>
        <p:spPr>
          <a:xfrm>
            <a:off x="4953000" y="5181600"/>
            <a:ext cx="1676400" cy="83820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接口1</a:t>
            </a:r>
            <a:endParaRPr lang="zh-CN" altLang="en-US" sz="24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635" name="矩形 106634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3.5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106643" name="组合 106642"/>
          <p:cNvGrpSpPr/>
          <p:nvPr/>
        </p:nvGrpSpPr>
        <p:grpSpPr>
          <a:xfrm>
            <a:off x="39688" y="3733800"/>
            <a:ext cx="1143000" cy="1600200"/>
            <a:chOff x="25" y="2352"/>
            <a:chExt cx="720" cy="1008"/>
          </a:xfrm>
        </p:grpSpPr>
        <p:sp>
          <p:nvSpPr>
            <p:cNvPr id="106639" name="矩形 106638"/>
            <p:cNvSpPr/>
            <p:nvPr/>
          </p:nvSpPr>
          <p:spPr>
            <a:xfrm>
              <a:off x="192" y="2352"/>
              <a:ext cx="384" cy="480"/>
            </a:xfrm>
            <a:prstGeom prst="rect">
              <a:avLst/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06640" name="组合 106639"/>
            <p:cNvGrpSpPr/>
            <p:nvPr/>
          </p:nvGrpSpPr>
          <p:grpSpPr>
            <a:xfrm>
              <a:off x="25" y="2976"/>
              <a:ext cx="720" cy="384"/>
              <a:chOff x="25" y="2976"/>
              <a:chExt cx="720" cy="384"/>
            </a:xfrm>
          </p:grpSpPr>
          <p:sp>
            <p:nvSpPr>
              <p:cNvPr id="106641" name="文本框 106640"/>
              <p:cNvSpPr txBox="1"/>
              <p:nvPr/>
            </p:nvSpPr>
            <p:spPr>
              <a:xfrm>
                <a:off x="45" y="3053"/>
                <a:ext cx="627" cy="2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46800" rIns="0" bIns="0" anchor="t">
                <a:spAutoFit/>
              </a:bodyPr>
              <a:p>
                <a:r>
                  <a:rPr lang="zh-CN" altLang="en-US" sz="2400" dirty="0">
                    <a:latin typeface="Times New Roman" panose="02020603050405020304" pitchFamily="18" charset="0"/>
                  </a:rPr>
                  <a:t> 计数器</a:t>
                </a: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6642" name="圆角矩形标注 106641"/>
              <p:cNvSpPr/>
              <p:nvPr/>
            </p:nvSpPr>
            <p:spPr>
              <a:xfrm>
                <a:off x="25" y="2976"/>
                <a:ext cx="720" cy="384"/>
              </a:xfrm>
              <a:prstGeom prst="wedgeRoundRectCallout">
                <a:avLst>
                  <a:gd name="adj1" fmla="val 73194"/>
                  <a:gd name="adj2" fmla="val 97398"/>
                  <a:gd name="adj3" fmla="val 16667"/>
                </a:avLst>
              </a:prstGeom>
              <a:noFill/>
              <a:ln w="952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algn="ctr"/>
                <a:endParaRPr lang="zh-CN" altLang="en-US" sz="2400" b="0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06645" name="文本框 106644"/>
          <p:cNvSpPr txBox="1"/>
          <p:nvPr/>
        </p:nvSpPr>
        <p:spPr>
          <a:xfrm>
            <a:off x="6705600" y="2590800"/>
            <a:ext cx="1308100" cy="4270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200" dirty="0">
                <a:solidFill>
                  <a:schemeClr val="folHlink"/>
                </a:solidFill>
                <a:latin typeface="Times New Roman" panose="02020603050405020304" pitchFamily="18" charset="0"/>
              </a:rPr>
              <a:t>设备地址</a:t>
            </a:r>
            <a:endParaRPr lang="zh-CN" altLang="en-US" sz="2200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6656" name="组合 106655"/>
          <p:cNvGrpSpPr/>
          <p:nvPr/>
        </p:nvGrpSpPr>
        <p:grpSpPr>
          <a:xfrm>
            <a:off x="304800" y="3730625"/>
            <a:ext cx="685800" cy="762000"/>
            <a:chOff x="2592" y="3840"/>
            <a:chExt cx="432" cy="480"/>
          </a:xfrm>
        </p:grpSpPr>
        <p:sp>
          <p:nvSpPr>
            <p:cNvPr id="106657" name="矩形 106656"/>
            <p:cNvSpPr/>
            <p:nvPr/>
          </p:nvSpPr>
          <p:spPr>
            <a:xfrm>
              <a:off x="2592" y="3840"/>
              <a:ext cx="384" cy="480"/>
            </a:xfrm>
            <a:prstGeom prst="rect">
              <a:avLst/>
            </a:prstGeom>
            <a:solidFill>
              <a:schemeClr val="folHlink"/>
            </a:solidFill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106658" name="文本框 106657"/>
            <p:cNvSpPr txBox="1"/>
            <p:nvPr/>
          </p:nvSpPr>
          <p:spPr>
            <a:xfrm>
              <a:off x="2592" y="3888"/>
              <a:ext cx="43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32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 1</a:t>
              </a:r>
              <a:endParaRPr lang="zh-CN" altLang="en-US" sz="3200" dirty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0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10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0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06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106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0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10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4" dur="500"/>
                                        <p:tgtEl>
                                          <p:spTgt spid="10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633" grpId="0" animBg="1"/>
      <p:bldP spid="1066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7567" name="组合 107566"/>
          <p:cNvGrpSpPr/>
          <p:nvPr/>
        </p:nvGrpSpPr>
        <p:grpSpPr>
          <a:xfrm>
            <a:off x="381000" y="5943600"/>
            <a:ext cx="1103313" cy="609600"/>
            <a:chOff x="240" y="3744"/>
            <a:chExt cx="695" cy="384"/>
          </a:xfrm>
        </p:grpSpPr>
        <p:sp>
          <p:nvSpPr>
            <p:cNvPr id="107568" name="文本框 107567"/>
            <p:cNvSpPr txBox="1"/>
            <p:nvPr/>
          </p:nvSpPr>
          <p:spPr>
            <a:xfrm>
              <a:off x="240" y="3792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</a:rPr>
                <a:t>排队器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7569" name="圆角矩形标注 107568"/>
            <p:cNvSpPr/>
            <p:nvPr/>
          </p:nvSpPr>
          <p:spPr>
            <a:xfrm>
              <a:off x="240" y="3744"/>
              <a:ext cx="672" cy="384"/>
            </a:xfrm>
            <a:prstGeom prst="wedgeRoundRectCallout">
              <a:avLst>
                <a:gd name="adj1" fmla="val -21727"/>
                <a:gd name="adj2" fmla="val -142190"/>
                <a:gd name="adj3" fmla="val 16667"/>
              </a:avLst>
            </a:prstGeom>
            <a:noFill/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7570" name="组合 107569"/>
          <p:cNvGrpSpPr/>
          <p:nvPr/>
        </p:nvGrpSpPr>
        <p:grpSpPr>
          <a:xfrm>
            <a:off x="381000" y="5943600"/>
            <a:ext cx="1098550" cy="609600"/>
            <a:chOff x="1296" y="3744"/>
            <a:chExt cx="692" cy="384"/>
          </a:xfrm>
        </p:grpSpPr>
        <p:sp>
          <p:nvSpPr>
            <p:cNvPr id="107571" name="圆角矩形标注 107570"/>
            <p:cNvSpPr/>
            <p:nvPr/>
          </p:nvSpPr>
          <p:spPr>
            <a:xfrm>
              <a:off x="1296" y="3744"/>
              <a:ext cx="672" cy="384"/>
            </a:xfrm>
            <a:prstGeom prst="wedgeRoundRectCallout">
              <a:avLst>
                <a:gd name="adj1" fmla="val -21727"/>
                <a:gd name="adj2" fmla="val -142190"/>
                <a:gd name="adj3" fmla="val 16667"/>
              </a:avLst>
            </a:prstGeom>
            <a:solidFill>
              <a:schemeClr val="folHlink"/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endParaRPr lang="zh-CN" altLang="en-US" sz="2400" b="0" dirty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7572" name="文本框 107571"/>
            <p:cNvSpPr txBox="1"/>
            <p:nvPr/>
          </p:nvSpPr>
          <p:spPr>
            <a:xfrm>
              <a:off x="1296" y="3792"/>
              <a:ext cx="692" cy="288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排队器</a:t>
              </a:r>
              <a:endPara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07523" name="文本框 107522"/>
          <p:cNvSpPr txBox="1"/>
          <p:nvPr/>
        </p:nvSpPr>
        <p:spPr>
          <a:xfrm>
            <a:off x="365125" y="349250"/>
            <a:ext cx="3394075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</a:rPr>
              <a:t>4. 独立请求方式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grpSp>
        <p:nvGrpSpPr>
          <p:cNvPr id="107573" name="组合 107572"/>
          <p:cNvGrpSpPr/>
          <p:nvPr/>
        </p:nvGrpSpPr>
        <p:grpSpPr>
          <a:xfrm>
            <a:off x="292100" y="514350"/>
            <a:ext cx="8699500" cy="5276850"/>
            <a:chOff x="184" y="324"/>
            <a:chExt cx="5480" cy="3324"/>
          </a:xfrm>
        </p:grpSpPr>
        <p:sp>
          <p:nvSpPr>
            <p:cNvPr id="107525" name="矩形 107524"/>
            <p:cNvSpPr/>
            <p:nvPr/>
          </p:nvSpPr>
          <p:spPr>
            <a:xfrm>
              <a:off x="184" y="912"/>
              <a:ext cx="528" cy="2640"/>
            </a:xfrm>
            <a:prstGeom prst="rect">
              <a:avLst/>
            </a:prstGeom>
            <a:noFill/>
            <a:ln w="5715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3200" dirty="0">
                  <a:latin typeface="Times New Roman" panose="02020603050405020304" pitchFamily="18" charset="0"/>
                </a:rPr>
                <a:t>总</a:t>
              </a:r>
              <a:endParaRPr lang="zh-CN" altLang="en-US" sz="3200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3200" dirty="0">
                  <a:latin typeface="Times New Roman" panose="02020603050405020304" pitchFamily="18" charset="0"/>
                </a:rPr>
                <a:t>线</a:t>
              </a:r>
              <a:endParaRPr lang="zh-CN" altLang="en-US" sz="3200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3200" dirty="0">
                  <a:latin typeface="Times New Roman" panose="02020603050405020304" pitchFamily="18" charset="0"/>
                </a:rPr>
                <a:t>控</a:t>
              </a:r>
              <a:endParaRPr lang="zh-CN" altLang="en-US" sz="3200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3200" dirty="0">
                  <a:latin typeface="Times New Roman" panose="02020603050405020304" pitchFamily="18" charset="0"/>
                </a:rPr>
                <a:t>制</a:t>
              </a:r>
              <a:endParaRPr lang="zh-CN" altLang="en-US" sz="3200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3200" dirty="0">
                  <a:latin typeface="Times New Roman" panose="02020603050405020304" pitchFamily="18" charset="0"/>
                </a:rPr>
                <a:t>部</a:t>
              </a:r>
              <a:endParaRPr lang="zh-CN" altLang="en-US" sz="3200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3200" dirty="0">
                  <a:latin typeface="Times New Roman" panose="02020603050405020304" pitchFamily="18" charset="0"/>
                </a:rPr>
                <a:t>件</a:t>
              </a:r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107526" name="直接连接符 107525"/>
            <p:cNvSpPr/>
            <p:nvPr/>
          </p:nvSpPr>
          <p:spPr>
            <a:xfrm>
              <a:off x="712" y="1296"/>
              <a:ext cx="428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527" name="文本框 107526"/>
            <p:cNvSpPr txBox="1"/>
            <p:nvPr/>
          </p:nvSpPr>
          <p:spPr>
            <a:xfrm>
              <a:off x="4969" y="885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</a:rPr>
                <a:t>数据线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7528" name="文本框 107527"/>
            <p:cNvSpPr txBox="1"/>
            <p:nvPr/>
          </p:nvSpPr>
          <p:spPr>
            <a:xfrm>
              <a:off x="4969" y="1151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</a:rPr>
                <a:t>地址线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7529" name="矩形 107528"/>
            <p:cNvSpPr/>
            <p:nvPr/>
          </p:nvSpPr>
          <p:spPr>
            <a:xfrm>
              <a:off x="1240" y="3120"/>
              <a:ext cx="1056" cy="52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I/O</a:t>
              </a:r>
              <a:r>
                <a:rPr lang="zh-CN" altLang="en-US" dirty="0">
                  <a:latin typeface="Times New Roman" panose="02020603050405020304" pitchFamily="18" charset="0"/>
                </a:rPr>
                <a:t>接口0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7530" name="矩形 107529"/>
            <p:cNvSpPr/>
            <p:nvPr/>
          </p:nvSpPr>
          <p:spPr>
            <a:xfrm>
              <a:off x="2440" y="3120"/>
              <a:ext cx="1056" cy="52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I/O</a:t>
              </a:r>
              <a:r>
                <a:rPr lang="zh-CN" altLang="en-US" dirty="0">
                  <a:latin typeface="Times New Roman" panose="02020603050405020304" pitchFamily="18" charset="0"/>
                </a:rPr>
                <a:t>接口1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7531" name="矩形 107530"/>
            <p:cNvSpPr/>
            <p:nvPr/>
          </p:nvSpPr>
          <p:spPr>
            <a:xfrm>
              <a:off x="3888" y="3120"/>
              <a:ext cx="1056" cy="52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I/O</a:t>
              </a:r>
              <a:r>
                <a:rPr lang="zh-CN" altLang="en-US" dirty="0">
                  <a:latin typeface="Times New Roman" panose="02020603050405020304" pitchFamily="18" charset="0"/>
                </a:rPr>
                <a:t>接口</a:t>
              </a:r>
              <a:r>
                <a:rPr lang="en-US" altLang="zh-CN" i="1">
                  <a:latin typeface="Times New Roman" panose="02020603050405020304" pitchFamily="18" charset="0"/>
                </a:rPr>
                <a:t>n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107532" name="直接连接符 107531"/>
            <p:cNvSpPr/>
            <p:nvPr/>
          </p:nvSpPr>
          <p:spPr>
            <a:xfrm>
              <a:off x="712" y="1056"/>
              <a:ext cx="428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533" name="任意多边形 107532"/>
            <p:cNvSpPr/>
            <p:nvPr/>
          </p:nvSpPr>
          <p:spPr>
            <a:xfrm>
              <a:off x="720" y="1536"/>
              <a:ext cx="3552" cy="1584"/>
            </a:xfrm>
            <a:custGeom>
              <a:avLst/>
              <a:gdLst/>
              <a:ahLst/>
              <a:cxnLst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534" name="任意多边形 107533"/>
            <p:cNvSpPr/>
            <p:nvPr/>
          </p:nvSpPr>
          <p:spPr>
            <a:xfrm>
              <a:off x="720" y="1776"/>
              <a:ext cx="3312" cy="1344"/>
            </a:xfrm>
            <a:custGeom>
              <a:avLst/>
              <a:gdLst/>
              <a:ahLst/>
              <a:cxnLst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headEnd type="stealth" w="lg" len="lg"/>
              <a:tailEnd type="none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535" name="任意多边形 107534"/>
            <p:cNvSpPr/>
            <p:nvPr/>
          </p:nvSpPr>
          <p:spPr>
            <a:xfrm>
              <a:off x="720" y="2736"/>
              <a:ext cx="672" cy="384"/>
            </a:xfrm>
            <a:custGeom>
              <a:avLst/>
              <a:gdLst/>
              <a:ahLst/>
              <a:cxnLst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headEnd type="stealth" w="lg" len="lg"/>
              <a:tailEnd type="none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536" name="任意多边形 107535"/>
            <p:cNvSpPr/>
            <p:nvPr/>
          </p:nvSpPr>
          <p:spPr>
            <a:xfrm>
              <a:off x="720" y="2256"/>
              <a:ext cx="1968" cy="864"/>
            </a:xfrm>
            <a:custGeom>
              <a:avLst/>
              <a:gdLst/>
              <a:ahLst/>
              <a:cxnLst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headEnd type="stealth" w="lg" len="lg"/>
              <a:tailEnd type="none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537" name="任意多边形 107536"/>
            <p:cNvSpPr/>
            <p:nvPr/>
          </p:nvSpPr>
          <p:spPr>
            <a:xfrm>
              <a:off x="720" y="2016"/>
              <a:ext cx="2160" cy="1104"/>
            </a:xfrm>
            <a:custGeom>
              <a:avLst/>
              <a:gdLst/>
              <a:ahLst/>
              <a:cxnLst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538" name="任意多边形 107537"/>
            <p:cNvSpPr/>
            <p:nvPr/>
          </p:nvSpPr>
          <p:spPr>
            <a:xfrm>
              <a:off x="720" y="2496"/>
              <a:ext cx="864" cy="624"/>
            </a:xfrm>
            <a:custGeom>
              <a:avLst/>
              <a:gdLst/>
              <a:ahLst/>
              <a:cxnLst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539" name="文本框 107538"/>
            <p:cNvSpPr txBox="1"/>
            <p:nvPr/>
          </p:nvSpPr>
          <p:spPr>
            <a:xfrm>
              <a:off x="3504" y="3120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  <a:endParaRPr lang="zh-CN" altLang="en-US" sz="32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7542" name="文本框 107541"/>
            <p:cNvSpPr txBox="1"/>
            <p:nvPr/>
          </p:nvSpPr>
          <p:spPr>
            <a:xfrm>
              <a:off x="1020" y="2527"/>
              <a:ext cx="528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BR</a:t>
              </a:r>
              <a:r>
                <a:rPr lang="en-US" altLang="zh-CN" sz="2000" baseline="-20000">
                  <a:latin typeface="Times New Roman" panose="02020603050405020304" pitchFamily="18" charset="0"/>
                </a:rPr>
                <a:t>0</a:t>
              </a:r>
              <a:endParaRPr lang="en-US" altLang="zh-CN" sz="2000" baseline="-20000">
                <a:latin typeface="Times New Roman" panose="02020603050405020304" pitchFamily="18" charset="0"/>
              </a:endParaRPr>
            </a:p>
          </p:txBody>
        </p:sp>
        <p:sp>
          <p:nvSpPr>
            <p:cNvPr id="107543" name="文本框 107542"/>
            <p:cNvSpPr txBox="1"/>
            <p:nvPr/>
          </p:nvSpPr>
          <p:spPr>
            <a:xfrm>
              <a:off x="1152" y="2292"/>
              <a:ext cx="528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BG</a:t>
              </a:r>
              <a:r>
                <a:rPr lang="en-US" altLang="zh-CN" sz="2000" baseline="-20000">
                  <a:latin typeface="Times New Roman" panose="02020603050405020304" pitchFamily="18" charset="0"/>
                </a:rPr>
                <a:t>0</a:t>
              </a:r>
              <a:endParaRPr lang="en-US" altLang="zh-CN" sz="2000" baseline="-20000">
                <a:latin typeface="Times New Roman" panose="02020603050405020304" pitchFamily="18" charset="0"/>
              </a:endParaRPr>
            </a:p>
          </p:txBody>
        </p:sp>
        <p:sp>
          <p:nvSpPr>
            <p:cNvPr id="107544" name="文本框 107543"/>
            <p:cNvSpPr txBox="1"/>
            <p:nvPr/>
          </p:nvSpPr>
          <p:spPr>
            <a:xfrm>
              <a:off x="2208" y="2035"/>
              <a:ext cx="528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BR</a:t>
              </a:r>
              <a:r>
                <a:rPr lang="en-US" altLang="zh-CN" sz="2000" baseline="-20000">
                  <a:latin typeface="Times New Roman" panose="02020603050405020304" pitchFamily="18" charset="0"/>
                </a:rPr>
                <a:t>1</a:t>
              </a:r>
              <a:endParaRPr lang="en-US" altLang="zh-CN" sz="2000" baseline="-20000">
                <a:latin typeface="Times New Roman" panose="02020603050405020304" pitchFamily="18" charset="0"/>
              </a:endParaRPr>
            </a:p>
          </p:txBody>
        </p:sp>
        <p:sp>
          <p:nvSpPr>
            <p:cNvPr id="107545" name="文本框 107544"/>
            <p:cNvSpPr txBox="1"/>
            <p:nvPr/>
          </p:nvSpPr>
          <p:spPr>
            <a:xfrm>
              <a:off x="2448" y="1795"/>
              <a:ext cx="528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BG</a:t>
              </a:r>
              <a:r>
                <a:rPr lang="en-US" altLang="zh-CN" sz="2000" baseline="-20000">
                  <a:latin typeface="Times New Roman" panose="02020603050405020304" pitchFamily="18" charset="0"/>
                </a:rPr>
                <a:t>1</a:t>
              </a:r>
              <a:endParaRPr lang="en-US" altLang="zh-CN" sz="2000" baseline="-20000">
                <a:latin typeface="Times New Roman" panose="02020603050405020304" pitchFamily="18" charset="0"/>
              </a:endParaRPr>
            </a:p>
          </p:txBody>
        </p:sp>
        <p:sp>
          <p:nvSpPr>
            <p:cNvPr id="107546" name="文本框 107545"/>
            <p:cNvSpPr txBox="1"/>
            <p:nvPr/>
          </p:nvSpPr>
          <p:spPr>
            <a:xfrm>
              <a:off x="3600" y="1568"/>
              <a:ext cx="528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 err="1">
                  <a:latin typeface="Times New Roman" panose="02020603050405020304" pitchFamily="18" charset="0"/>
                </a:rPr>
                <a:t>BR</a:t>
              </a:r>
              <a:r>
                <a:rPr lang="en-US" altLang="zh-CN" sz="2000" i="1" baseline="-20000" dirty="0" err="1">
                  <a:latin typeface="Times New Roman" panose="02020603050405020304" pitchFamily="18" charset="0"/>
                </a:rPr>
                <a:t>n</a:t>
              </a:r>
              <a:endParaRPr lang="en-US" altLang="zh-CN" sz="2000" i="1" baseline="-20000">
                <a:latin typeface="Times New Roman" panose="02020603050405020304" pitchFamily="18" charset="0"/>
              </a:endParaRPr>
            </a:p>
          </p:txBody>
        </p:sp>
        <p:sp>
          <p:nvSpPr>
            <p:cNvPr id="107547" name="文本框 107546"/>
            <p:cNvSpPr txBox="1"/>
            <p:nvPr/>
          </p:nvSpPr>
          <p:spPr>
            <a:xfrm>
              <a:off x="3840" y="1321"/>
              <a:ext cx="528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 err="1">
                  <a:latin typeface="Times New Roman" panose="02020603050405020304" pitchFamily="18" charset="0"/>
                </a:rPr>
                <a:t>BG</a:t>
              </a:r>
              <a:r>
                <a:rPr lang="en-US" altLang="zh-CN" sz="2000" i="1" baseline="-20000" dirty="0" err="1">
                  <a:latin typeface="Times New Roman" panose="02020603050405020304" pitchFamily="18" charset="0"/>
                </a:rPr>
                <a:t>n</a:t>
              </a:r>
              <a:endParaRPr lang="en-US" altLang="zh-CN" sz="2000" i="1" baseline="-20000">
                <a:latin typeface="Times New Roman" panose="02020603050405020304" pitchFamily="18" charset="0"/>
              </a:endParaRPr>
            </a:p>
          </p:txBody>
        </p:sp>
        <p:sp>
          <p:nvSpPr>
            <p:cNvPr id="107548" name="直接连接符 107547"/>
            <p:cNvSpPr/>
            <p:nvPr/>
          </p:nvSpPr>
          <p:spPr>
            <a:xfrm>
              <a:off x="1824" y="1296"/>
              <a:ext cx="0" cy="182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107549" name="直接连接符 107548"/>
            <p:cNvSpPr/>
            <p:nvPr/>
          </p:nvSpPr>
          <p:spPr>
            <a:xfrm>
              <a:off x="2064" y="1056"/>
              <a:ext cx="0" cy="206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107550" name="直接连接符 107549"/>
            <p:cNvSpPr/>
            <p:nvPr/>
          </p:nvSpPr>
          <p:spPr>
            <a:xfrm>
              <a:off x="3120" y="1296"/>
              <a:ext cx="0" cy="182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107551" name="直接连接符 107550"/>
            <p:cNvSpPr/>
            <p:nvPr/>
          </p:nvSpPr>
          <p:spPr>
            <a:xfrm>
              <a:off x="4512" y="1296"/>
              <a:ext cx="0" cy="182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107552" name="直接连接符 107551"/>
            <p:cNvSpPr/>
            <p:nvPr/>
          </p:nvSpPr>
          <p:spPr>
            <a:xfrm>
              <a:off x="3360" y="1056"/>
              <a:ext cx="0" cy="206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107553" name="直接连接符 107552"/>
            <p:cNvSpPr/>
            <p:nvPr/>
          </p:nvSpPr>
          <p:spPr>
            <a:xfrm>
              <a:off x="4752" y="1056"/>
              <a:ext cx="0" cy="206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107554" name="文本框 107553"/>
            <p:cNvSpPr txBox="1"/>
            <p:nvPr/>
          </p:nvSpPr>
          <p:spPr>
            <a:xfrm>
              <a:off x="3072" y="324"/>
              <a:ext cx="1488" cy="7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endParaRPr lang="en-US" altLang="zh-CN" sz="2400">
                <a:latin typeface="Times New Roman" panose="02020603050405020304" pitchFamily="18" charset="0"/>
              </a:endParaRPr>
            </a:p>
            <a:p>
              <a:r>
                <a:rPr lang="en-US" altLang="zh-CN" sz="2400">
                  <a:latin typeface="Times New Roman" panose="02020603050405020304" pitchFamily="18" charset="0"/>
                </a:rPr>
                <a:t>BG-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总线同意</a:t>
              </a:r>
              <a:endParaRPr lang="en-US" altLang="zh-CN" sz="2400">
                <a:latin typeface="Times New Roman" panose="02020603050405020304" pitchFamily="18" charset="0"/>
              </a:endParaRPr>
            </a:p>
            <a:p>
              <a:r>
                <a:rPr lang="en-US" altLang="zh-CN" sz="2400">
                  <a:latin typeface="Times New Roman" panose="02020603050405020304" pitchFamily="18" charset="0"/>
                </a:rPr>
                <a:t>BR-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总线请求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7555" name="组合 107554"/>
          <p:cNvGrpSpPr/>
          <p:nvPr/>
        </p:nvGrpSpPr>
        <p:grpSpPr>
          <a:xfrm>
            <a:off x="1143000" y="2819400"/>
            <a:ext cx="5257800" cy="2133600"/>
            <a:chOff x="720" y="1776"/>
            <a:chExt cx="3312" cy="1344"/>
          </a:xfrm>
        </p:grpSpPr>
        <p:sp>
          <p:nvSpPr>
            <p:cNvPr id="107556" name="任意多边形 107555"/>
            <p:cNvSpPr/>
            <p:nvPr/>
          </p:nvSpPr>
          <p:spPr>
            <a:xfrm>
              <a:off x="720" y="1776"/>
              <a:ext cx="3312" cy="1344"/>
            </a:xfrm>
            <a:custGeom>
              <a:avLst/>
              <a:gdLst/>
              <a:ahLst/>
              <a:cxnLst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76200" cap="flat" cmpd="sng">
              <a:solidFill>
                <a:schemeClr val="folHlink"/>
              </a:solidFill>
              <a:prstDash val="solid"/>
              <a:headEnd type="stealth" w="med" len="med"/>
              <a:tailEnd type="none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557" name="任意多边形 107556"/>
            <p:cNvSpPr/>
            <p:nvPr/>
          </p:nvSpPr>
          <p:spPr>
            <a:xfrm>
              <a:off x="720" y="2256"/>
              <a:ext cx="1968" cy="864"/>
            </a:xfrm>
            <a:custGeom>
              <a:avLst/>
              <a:gdLst/>
              <a:ahLst/>
              <a:cxnLst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76200" cap="flat" cmpd="sng">
              <a:solidFill>
                <a:schemeClr val="folHlink"/>
              </a:solidFill>
              <a:prstDash val="solid"/>
              <a:headEnd type="stealth" w="med" len="med"/>
              <a:tailEnd type="none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558" name="任意多边形 107557"/>
            <p:cNvSpPr/>
            <p:nvPr/>
          </p:nvSpPr>
          <p:spPr>
            <a:xfrm>
              <a:off x="720" y="2736"/>
              <a:ext cx="672" cy="384"/>
            </a:xfrm>
            <a:custGeom>
              <a:avLst/>
              <a:gdLst/>
              <a:ahLst/>
              <a:cxnLst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76200" cap="flat" cmpd="sng">
              <a:solidFill>
                <a:schemeClr val="folHlink"/>
              </a:solidFill>
              <a:prstDash val="solid"/>
              <a:headEnd type="stealth" w="med" len="med"/>
              <a:tailEnd type="none" w="lg" len="lg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07562" name="任意多边形 107561"/>
          <p:cNvSpPr/>
          <p:nvPr/>
        </p:nvSpPr>
        <p:spPr>
          <a:xfrm>
            <a:off x="1143000" y="2438400"/>
            <a:ext cx="5638800" cy="2514600"/>
          </a:xfrm>
          <a:custGeom>
            <a:avLst/>
            <a:gdLst/>
            <a:ahLst/>
            <a:cxnLst/>
            <a:pathLst>
              <a:path w="3552" h="1152">
                <a:moveTo>
                  <a:pt x="0" y="0"/>
                </a:moveTo>
                <a:lnTo>
                  <a:pt x="3552" y="0"/>
                </a:lnTo>
                <a:lnTo>
                  <a:pt x="3552" y="1152"/>
                </a:ln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headEnd type="none" w="med" len="med"/>
            <a:tailEnd type="stealth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7564" name="矩形 107563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3.5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7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500"/>
                                        <p:tgtEl>
                                          <p:spTgt spid="10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9506" name="文本框 149505"/>
          <p:cNvSpPr txBox="1"/>
          <p:nvPr/>
        </p:nvSpPr>
        <p:spPr>
          <a:xfrm>
            <a:off x="381000" y="533400"/>
            <a:ext cx="37782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</a:rPr>
              <a:t>二、总线通信控制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149507" name="文本框 149506"/>
          <p:cNvSpPr txBox="1"/>
          <p:nvPr/>
        </p:nvSpPr>
        <p:spPr>
          <a:xfrm>
            <a:off x="666750" y="1398588"/>
            <a:ext cx="140652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</a:rPr>
              <a:t>1. 目的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49508" name="文本框 149507"/>
          <p:cNvSpPr txBox="1"/>
          <p:nvPr/>
        </p:nvSpPr>
        <p:spPr>
          <a:xfrm>
            <a:off x="666750" y="2316163"/>
            <a:ext cx="303847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</a:rPr>
              <a:t>2. 总线传输周期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49509" name="文本框 149508"/>
          <p:cNvSpPr txBox="1"/>
          <p:nvPr/>
        </p:nvSpPr>
        <p:spPr>
          <a:xfrm>
            <a:off x="3505200" y="3138488"/>
            <a:ext cx="5410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rPr>
              <a:t>主模块申请</a:t>
            </a:r>
            <a:r>
              <a:rPr lang="zh-CN" altLang="en-US" dirty="0">
                <a:latin typeface="Times New Roman" panose="02020603050405020304" pitchFamily="18" charset="0"/>
              </a:rPr>
              <a:t>，总线仲裁决定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9510" name="文本框 149509"/>
          <p:cNvSpPr txBox="1"/>
          <p:nvPr/>
        </p:nvSpPr>
        <p:spPr>
          <a:xfrm>
            <a:off x="3505200" y="3994150"/>
            <a:ext cx="6553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主模块向从模块 </a:t>
            </a:r>
            <a:r>
              <a: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rPr>
              <a:t>给出地址 </a:t>
            </a:r>
            <a:r>
              <a:rPr lang="zh-CN" altLang="en-US" dirty="0">
                <a:latin typeface="Times New Roman" panose="02020603050405020304" pitchFamily="18" charset="0"/>
              </a:rPr>
              <a:t>和 </a:t>
            </a:r>
            <a:r>
              <a: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rPr>
              <a:t>命令</a:t>
            </a:r>
            <a:endParaRPr lang="zh-CN" altLang="en-US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11" name="文本框 149510"/>
          <p:cNvSpPr txBox="1"/>
          <p:nvPr/>
        </p:nvSpPr>
        <p:spPr>
          <a:xfrm>
            <a:off x="3505200" y="4843463"/>
            <a:ext cx="6553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主模块和从模块 </a:t>
            </a:r>
            <a:r>
              <a: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rPr>
              <a:t>交换数据</a:t>
            </a:r>
            <a:endParaRPr lang="zh-CN" altLang="en-US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12" name="文本框 149511"/>
          <p:cNvSpPr txBox="1"/>
          <p:nvPr/>
        </p:nvSpPr>
        <p:spPr>
          <a:xfrm>
            <a:off x="3505200" y="5681663"/>
            <a:ext cx="6553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主模块 </a:t>
            </a:r>
            <a:r>
              <a: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rPr>
              <a:t>撤销有关信息 </a:t>
            </a:r>
            <a:endParaRPr lang="zh-CN" altLang="en-US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49513" name="组合 149512"/>
          <p:cNvGrpSpPr/>
          <p:nvPr/>
        </p:nvGrpSpPr>
        <p:grpSpPr>
          <a:xfrm>
            <a:off x="990600" y="3138488"/>
            <a:ext cx="3200400" cy="3033712"/>
            <a:chOff x="624" y="1977"/>
            <a:chExt cx="2016" cy="1911"/>
          </a:xfrm>
        </p:grpSpPr>
        <p:sp>
          <p:nvSpPr>
            <p:cNvPr id="149514" name="文本框 149513"/>
            <p:cNvSpPr txBox="1"/>
            <p:nvPr/>
          </p:nvSpPr>
          <p:spPr>
            <a:xfrm>
              <a:off x="624" y="1977"/>
              <a:ext cx="20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</a:rPr>
                <a:t>申请分配阶段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49515" name="文本框 149514"/>
            <p:cNvSpPr txBox="1"/>
            <p:nvPr/>
          </p:nvSpPr>
          <p:spPr>
            <a:xfrm>
              <a:off x="624" y="2505"/>
              <a:ext cx="17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</a:rPr>
                <a:t>寻址阶段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9516" name="文本框 149515"/>
            <p:cNvSpPr txBox="1"/>
            <p:nvPr/>
          </p:nvSpPr>
          <p:spPr>
            <a:xfrm>
              <a:off x="624" y="3033"/>
              <a:ext cx="14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</a:rPr>
                <a:t>传数阶段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9517" name="文本框 149516"/>
            <p:cNvSpPr txBox="1"/>
            <p:nvPr/>
          </p:nvSpPr>
          <p:spPr>
            <a:xfrm>
              <a:off x="624" y="3561"/>
              <a:ext cx="139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</a:rPr>
                <a:t>结束阶段</a:t>
              </a:r>
              <a:endParaRPr lang="zh-CN" altLang="en-US" b="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49518" name="左大括号 149517"/>
          <p:cNvSpPr/>
          <p:nvPr/>
        </p:nvSpPr>
        <p:spPr>
          <a:xfrm>
            <a:off x="685800" y="3429000"/>
            <a:ext cx="228600" cy="2590800"/>
          </a:xfrm>
          <a:prstGeom prst="leftBrace">
            <a:avLst>
              <a:gd name="adj1" fmla="val 94444"/>
              <a:gd name="adj2" fmla="val 49264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9519" name="文本框 149518"/>
          <p:cNvSpPr txBox="1"/>
          <p:nvPr/>
        </p:nvSpPr>
        <p:spPr>
          <a:xfrm>
            <a:off x="2209800" y="1428750"/>
            <a:ext cx="5638800" cy="519113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解决通信双方 </a:t>
            </a:r>
            <a:r>
              <a: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rPr>
              <a:t>协调配合 </a:t>
            </a:r>
            <a:r>
              <a:rPr lang="zh-CN" altLang="en-US" dirty="0">
                <a:latin typeface="Times New Roman" panose="02020603050405020304" pitchFamily="18" charset="0"/>
              </a:rPr>
              <a:t>问题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9520" name="矩形 149519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3.5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4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/>
      <p:bldP spid="149508" grpId="0"/>
      <p:bldP spid="149509" grpId="0"/>
      <p:bldP spid="149510" grpId="0"/>
      <p:bldP spid="149511" grpId="0"/>
      <p:bldP spid="149512" grpId="0"/>
      <p:bldP spid="1495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0530" name="文本框 150529"/>
          <p:cNvSpPr txBox="1"/>
          <p:nvPr/>
        </p:nvSpPr>
        <p:spPr>
          <a:xfrm>
            <a:off x="3276600" y="1931988"/>
            <a:ext cx="5334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由 </a:t>
            </a:r>
            <a:r>
              <a: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rPr>
              <a:t>统一时标 </a:t>
            </a:r>
            <a:r>
              <a:rPr lang="zh-CN" altLang="en-US" dirty="0">
                <a:latin typeface="Times New Roman" panose="02020603050405020304" pitchFamily="18" charset="0"/>
              </a:rPr>
              <a:t>控制数据传送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50531" name="文本框 150530"/>
          <p:cNvSpPr txBox="1"/>
          <p:nvPr/>
        </p:nvSpPr>
        <p:spPr>
          <a:xfrm>
            <a:off x="3276600" y="4967288"/>
            <a:ext cx="6248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充分 </a:t>
            </a:r>
            <a:r>
              <a: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rPr>
              <a:t>挖掘 </a:t>
            </a:r>
            <a:r>
              <a:rPr lang="zh-CN" altLang="en-US" dirty="0">
                <a:latin typeface="Times New Roman" panose="02020603050405020304" pitchFamily="18" charset="0"/>
              </a:rPr>
              <a:t>系统 </a:t>
            </a:r>
            <a:r>
              <a: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rPr>
              <a:t>总线每瞬间 </a:t>
            </a:r>
            <a:r>
              <a:rPr lang="zh-CN" altLang="en-US" dirty="0">
                <a:latin typeface="Times New Roman" panose="02020603050405020304" pitchFamily="18" charset="0"/>
              </a:rPr>
              <a:t>的 </a:t>
            </a:r>
            <a:r>
              <a: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rPr>
              <a:t>潜力</a:t>
            </a:r>
            <a:endParaRPr lang="zh-CN" altLang="en-US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50532" name="组合 150531"/>
          <p:cNvGrpSpPr/>
          <p:nvPr/>
        </p:nvGrpSpPr>
        <p:grpSpPr>
          <a:xfrm>
            <a:off x="900113" y="1931988"/>
            <a:ext cx="3900487" cy="3592512"/>
            <a:chOff x="567" y="1217"/>
            <a:chExt cx="2457" cy="2263"/>
          </a:xfrm>
        </p:grpSpPr>
        <p:sp>
          <p:nvSpPr>
            <p:cNvPr id="150533" name="文本框 150532"/>
            <p:cNvSpPr txBox="1"/>
            <p:nvPr/>
          </p:nvSpPr>
          <p:spPr>
            <a:xfrm>
              <a:off x="567" y="1217"/>
              <a:ext cx="149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</a:rPr>
                <a:t>同步通信 </a:t>
              </a:r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150534" name="文本框 150533"/>
            <p:cNvSpPr txBox="1"/>
            <p:nvPr/>
          </p:nvSpPr>
          <p:spPr>
            <a:xfrm>
              <a:off x="567" y="1810"/>
              <a:ext cx="1641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</a:rPr>
                <a:t>异步通信</a:t>
              </a:r>
              <a:r>
                <a:rPr lang="zh-CN" altLang="en-US" sz="36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</a:t>
              </a:r>
              <a:endParaRPr lang="zh-CN" altLang="en-US" sz="36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0535" name="文本框 150534"/>
            <p:cNvSpPr txBox="1"/>
            <p:nvPr/>
          </p:nvSpPr>
          <p:spPr>
            <a:xfrm>
              <a:off x="567" y="2443"/>
              <a:ext cx="1833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</a:rPr>
                <a:t>半同步通信</a:t>
              </a:r>
              <a:r>
                <a:rPr lang="zh-CN" altLang="en-US" sz="36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36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0536" name="文本框 150535"/>
            <p:cNvSpPr txBox="1"/>
            <p:nvPr/>
          </p:nvSpPr>
          <p:spPr>
            <a:xfrm>
              <a:off x="567" y="3076"/>
              <a:ext cx="2457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</a:rPr>
                <a:t>分离式通信</a:t>
              </a:r>
              <a:r>
                <a:rPr lang="zh-CN" altLang="en-US" sz="36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</a:t>
              </a:r>
              <a:endParaRPr lang="zh-CN" altLang="en-US" sz="36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50537" name="左大括号 150536"/>
          <p:cNvSpPr/>
          <p:nvPr/>
        </p:nvSpPr>
        <p:spPr>
          <a:xfrm>
            <a:off x="609600" y="2133600"/>
            <a:ext cx="304800" cy="3200400"/>
          </a:xfrm>
          <a:prstGeom prst="leftBrace">
            <a:avLst>
              <a:gd name="adj1" fmla="val 87500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0538" name="文本框 150537"/>
          <p:cNvSpPr txBox="1"/>
          <p:nvPr/>
        </p:nvSpPr>
        <p:spPr>
          <a:xfrm>
            <a:off x="609600" y="533400"/>
            <a:ext cx="5486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</a:rPr>
              <a:t>3. 总线通信的四种方式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150539" name="文本框 150538"/>
          <p:cNvSpPr txBox="1"/>
          <p:nvPr/>
        </p:nvSpPr>
        <p:spPr>
          <a:xfrm>
            <a:off x="3276600" y="2971800"/>
            <a:ext cx="6400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采用 </a:t>
            </a:r>
            <a:r>
              <a: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rPr>
              <a:t>应答方式</a:t>
            </a:r>
            <a:r>
              <a:rPr lang="zh-CN" altLang="en-US" dirty="0">
                <a:latin typeface="Times New Roman" panose="02020603050405020304" pitchFamily="18" charset="0"/>
              </a:rPr>
              <a:t>，没有公共时钟标准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50540" name="文本框 150539"/>
          <p:cNvSpPr txBox="1"/>
          <p:nvPr/>
        </p:nvSpPr>
        <p:spPr>
          <a:xfrm>
            <a:off x="3276600" y="3925888"/>
            <a:ext cx="5334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rPr>
              <a:t>同步、异步结合</a:t>
            </a:r>
            <a:endParaRPr lang="zh-CN" altLang="en-US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0541" name="矩形 150540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3.5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/>
      <p:bldP spid="150531" grpId="0"/>
      <p:bldP spid="150539" grpId="0"/>
      <p:bldP spid="15054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5" name="文本框 110594"/>
          <p:cNvSpPr txBox="1"/>
          <p:nvPr/>
        </p:nvSpPr>
        <p:spPr>
          <a:xfrm>
            <a:off x="685800" y="425450"/>
            <a:ext cx="4724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</a:rPr>
              <a:t>(1) 同步式数据输入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grpSp>
        <p:nvGrpSpPr>
          <p:cNvPr id="110596" name="组合 110595"/>
          <p:cNvGrpSpPr/>
          <p:nvPr/>
        </p:nvGrpSpPr>
        <p:grpSpPr>
          <a:xfrm>
            <a:off x="76200" y="1493838"/>
            <a:ext cx="8915400" cy="1633537"/>
            <a:chOff x="48" y="941"/>
            <a:chExt cx="5616" cy="1029"/>
          </a:xfrm>
        </p:grpSpPr>
        <p:grpSp>
          <p:nvGrpSpPr>
            <p:cNvPr id="110597" name="组合 110596"/>
            <p:cNvGrpSpPr/>
            <p:nvPr/>
          </p:nvGrpSpPr>
          <p:grpSpPr>
            <a:xfrm>
              <a:off x="480" y="941"/>
              <a:ext cx="5184" cy="1029"/>
              <a:chOff x="480" y="941"/>
              <a:chExt cx="5184" cy="1029"/>
            </a:xfrm>
          </p:grpSpPr>
          <p:sp>
            <p:nvSpPr>
              <p:cNvPr id="110598" name="矩形 110597"/>
              <p:cNvSpPr/>
              <p:nvPr/>
            </p:nvSpPr>
            <p:spPr>
              <a:xfrm>
                <a:off x="1505" y="1768"/>
                <a:ext cx="159" cy="2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2100" i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100" baseline="-25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100" baseline="-25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0599" name="直接连接符 110598"/>
              <p:cNvSpPr/>
              <p:nvPr/>
            </p:nvSpPr>
            <p:spPr>
              <a:xfrm>
                <a:off x="2938" y="1779"/>
                <a:ext cx="1" cy="187"/>
              </a:xfrm>
              <a:prstGeom prst="line">
                <a:avLst/>
              </a:prstGeom>
              <a:ln w="158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0600" name="直接连接符 110599"/>
              <p:cNvSpPr/>
              <p:nvPr/>
            </p:nvSpPr>
            <p:spPr>
              <a:xfrm>
                <a:off x="3850" y="1779"/>
                <a:ext cx="2" cy="187"/>
              </a:xfrm>
              <a:prstGeom prst="line">
                <a:avLst/>
              </a:prstGeom>
              <a:ln w="158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0601" name="直接连接符 110600"/>
              <p:cNvSpPr/>
              <p:nvPr/>
            </p:nvSpPr>
            <p:spPr>
              <a:xfrm>
                <a:off x="4751" y="1779"/>
                <a:ext cx="1" cy="187"/>
              </a:xfrm>
              <a:prstGeom prst="line">
                <a:avLst/>
              </a:prstGeom>
              <a:ln w="158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0602" name="矩形 110601"/>
              <p:cNvSpPr/>
              <p:nvPr/>
            </p:nvSpPr>
            <p:spPr>
              <a:xfrm>
                <a:off x="2508" y="1008"/>
                <a:ext cx="1365" cy="3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0603" name="直接连接符 110602"/>
              <p:cNvSpPr/>
              <p:nvPr/>
            </p:nvSpPr>
            <p:spPr>
              <a:xfrm>
                <a:off x="4749" y="1008"/>
                <a:ext cx="1" cy="186"/>
              </a:xfrm>
              <a:prstGeom prst="line">
                <a:avLst/>
              </a:prstGeom>
              <a:ln w="158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0604" name="矩形 110603"/>
              <p:cNvSpPr/>
              <p:nvPr/>
            </p:nvSpPr>
            <p:spPr>
              <a:xfrm>
                <a:off x="2250" y="941"/>
                <a:ext cx="1542" cy="3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zh-CN" altLang="en-US" sz="3200" dirty="0">
                    <a:solidFill>
                      <a:schemeClr val="folHlink"/>
                    </a:solidFill>
                    <a:latin typeface="宋体" panose="02010600030101010101" pitchFamily="2" charset="-122"/>
                  </a:rPr>
                  <a:t>总线传输周期</a:t>
                </a:r>
                <a:endParaRPr lang="zh-CN" altLang="en-US" sz="3200" dirty="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0605" name="直接连接符 110604"/>
              <p:cNvSpPr/>
              <p:nvPr/>
            </p:nvSpPr>
            <p:spPr>
              <a:xfrm>
                <a:off x="1094" y="1776"/>
                <a:ext cx="2" cy="186"/>
              </a:xfrm>
              <a:prstGeom prst="line">
                <a:avLst/>
              </a:prstGeom>
              <a:ln w="158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0606" name="任意多边形 110605"/>
              <p:cNvSpPr/>
              <p:nvPr/>
            </p:nvSpPr>
            <p:spPr>
              <a:xfrm>
                <a:off x="1104" y="1344"/>
                <a:ext cx="912" cy="384"/>
              </a:xfrm>
              <a:custGeom>
                <a:avLst/>
                <a:gdLst/>
                <a:ahLst/>
                <a:cxnLst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0607" name="任意多边形 110606"/>
              <p:cNvSpPr/>
              <p:nvPr/>
            </p:nvSpPr>
            <p:spPr>
              <a:xfrm>
                <a:off x="2928" y="1344"/>
                <a:ext cx="912" cy="384"/>
              </a:xfrm>
              <a:custGeom>
                <a:avLst/>
                <a:gdLst/>
                <a:ahLst/>
                <a:cxnLst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0608" name="任意多边形 110607"/>
              <p:cNvSpPr/>
              <p:nvPr/>
            </p:nvSpPr>
            <p:spPr>
              <a:xfrm>
                <a:off x="3840" y="1344"/>
                <a:ext cx="912" cy="384"/>
              </a:xfrm>
              <a:custGeom>
                <a:avLst/>
                <a:gdLst/>
                <a:ahLst/>
                <a:cxnLst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cxnSp>
            <p:nvCxnSpPr>
              <p:cNvPr id="110609" name="直接箭头连接符 110608"/>
              <p:cNvCxnSpPr/>
              <p:nvPr/>
            </p:nvCxnSpPr>
            <p:spPr>
              <a:xfrm flipH="1">
                <a:off x="480" y="1728"/>
                <a:ext cx="624" cy="0"/>
              </a:xfrm>
              <a:prstGeom prst="straightConnector1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sp>
            <p:nvSpPr>
              <p:cNvPr id="110610" name="任意多边形 110609"/>
              <p:cNvSpPr/>
              <p:nvPr/>
            </p:nvSpPr>
            <p:spPr>
              <a:xfrm>
                <a:off x="4752" y="1344"/>
                <a:ext cx="912" cy="384"/>
              </a:xfrm>
              <a:custGeom>
                <a:avLst/>
                <a:gdLst/>
                <a:ahLst/>
                <a:cxnLst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0611" name="任意多边形 110610"/>
              <p:cNvSpPr/>
              <p:nvPr/>
            </p:nvSpPr>
            <p:spPr>
              <a:xfrm>
                <a:off x="2016" y="1344"/>
                <a:ext cx="912" cy="384"/>
              </a:xfrm>
              <a:custGeom>
                <a:avLst/>
                <a:gdLst/>
                <a:ahLst/>
                <a:cxnLst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0612" name="矩形 110611"/>
              <p:cNvSpPr/>
              <p:nvPr/>
            </p:nvSpPr>
            <p:spPr>
              <a:xfrm>
                <a:off x="2385" y="1768"/>
                <a:ext cx="159" cy="2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2100" i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100" baseline="-25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100" baseline="-25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0613" name="矩形 110612"/>
              <p:cNvSpPr/>
              <p:nvPr/>
            </p:nvSpPr>
            <p:spPr>
              <a:xfrm>
                <a:off x="3345" y="1768"/>
                <a:ext cx="159" cy="2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2100" i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100" baseline="-25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 sz="2100" baseline="-25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0614" name="矩形 110613"/>
              <p:cNvSpPr/>
              <p:nvPr/>
            </p:nvSpPr>
            <p:spPr>
              <a:xfrm>
                <a:off x="4224" y="1768"/>
                <a:ext cx="159" cy="2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en-US" altLang="zh-CN" sz="2100" i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100" baseline="-25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altLang="zh-CN" sz="2100" baseline="-25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0615" name="直接连接符 110614"/>
              <p:cNvSpPr/>
              <p:nvPr/>
            </p:nvSpPr>
            <p:spPr>
              <a:xfrm>
                <a:off x="1104" y="1104"/>
                <a:ext cx="115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stealth" w="lg" len="lg"/>
                <a:tailEnd type="none" w="med" len="med"/>
              </a:ln>
            </p:spPr>
          </p:sp>
          <p:sp>
            <p:nvSpPr>
              <p:cNvPr id="110616" name="直接连接符 110615"/>
              <p:cNvSpPr/>
              <p:nvPr/>
            </p:nvSpPr>
            <p:spPr>
              <a:xfrm>
                <a:off x="1103" y="1008"/>
                <a:ext cx="1" cy="186"/>
              </a:xfrm>
              <a:prstGeom prst="line">
                <a:avLst/>
              </a:prstGeom>
              <a:ln w="158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0617" name="直接连接符 110616"/>
              <p:cNvSpPr/>
              <p:nvPr/>
            </p:nvSpPr>
            <p:spPr>
              <a:xfrm>
                <a:off x="3840" y="1104"/>
                <a:ext cx="91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lg" len="lg"/>
                <a:tailEnd type="stealth" w="lg" len="lg"/>
              </a:ln>
            </p:spPr>
          </p:sp>
          <p:sp>
            <p:nvSpPr>
              <p:cNvPr id="110618" name="直接连接符 110617"/>
              <p:cNvSpPr/>
              <p:nvPr/>
            </p:nvSpPr>
            <p:spPr>
              <a:xfrm>
                <a:off x="1680" y="1872"/>
                <a:ext cx="33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lg" len="lg"/>
              </a:ln>
            </p:spPr>
          </p:sp>
          <p:sp>
            <p:nvSpPr>
              <p:cNvPr id="110619" name="直接连接符 110618"/>
              <p:cNvSpPr/>
              <p:nvPr/>
            </p:nvSpPr>
            <p:spPr>
              <a:xfrm>
                <a:off x="2016" y="1781"/>
                <a:ext cx="1" cy="187"/>
              </a:xfrm>
              <a:prstGeom prst="line">
                <a:avLst/>
              </a:prstGeom>
              <a:ln w="158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0620" name="直接连接符 110619"/>
              <p:cNvSpPr/>
              <p:nvPr/>
            </p:nvSpPr>
            <p:spPr>
              <a:xfrm>
                <a:off x="2592" y="1872"/>
                <a:ext cx="33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lg" len="lg"/>
              </a:ln>
            </p:spPr>
          </p:sp>
          <p:sp>
            <p:nvSpPr>
              <p:cNvPr id="110621" name="直接连接符 110620"/>
              <p:cNvSpPr/>
              <p:nvPr/>
            </p:nvSpPr>
            <p:spPr>
              <a:xfrm>
                <a:off x="3504" y="1872"/>
                <a:ext cx="33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lg" len="lg"/>
              </a:ln>
            </p:spPr>
          </p:sp>
          <p:sp>
            <p:nvSpPr>
              <p:cNvPr id="110622" name="直接连接符 110621"/>
              <p:cNvSpPr/>
              <p:nvPr/>
            </p:nvSpPr>
            <p:spPr>
              <a:xfrm>
                <a:off x="4416" y="1872"/>
                <a:ext cx="33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lg" len="lg"/>
              </a:ln>
            </p:spPr>
          </p:sp>
          <p:sp>
            <p:nvSpPr>
              <p:cNvPr id="110623" name="直接连接符 110622"/>
              <p:cNvSpPr/>
              <p:nvPr/>
            </p:nvSpPr>
            <p:spPr>
              <a:xfrm>
                <a:off x="1104" y="1872"/>
                <a:ext cx="33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stealth" w="lg" len="lg"/>
                <a:tailEnd type="none" w="lg" len="lg"/>
              </a:ln>
            </p:spPr>
          </p:sp>
          <p:sp>
            <p:nvSpPr>
              <p:cNvPr id="110624" name="直接连接符 110623"/>
              <p:cNvSpPr/>
              <p:nvPr/>
            </p:nvSpPr>
            <p:spPr>
              <a:xfrm>
                <a:off x="2016" y="1872"/>
                <a:ext cx="33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stealth" w="lg" len="lg"/>
                <a:tailEnd type="none" w="lg" len="lg"/>
              </a:ln>
            </p:spPr>
          </p:sp>
          <p:sp>
            <p:nvSpPr>
              <p:cNvPr id="110625" name="直接连接符 110624"/>
              <p:cNvSpPr/>
              <p:nvPr/>
            </p:nvSpPr>
            <p:spPr>
              <a:xfrm>
                <a:off x="2928" y="1872"/>
                <a:ext cx="33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stealth" w="lg" len="lg"/>
                <a:tailEnd type="none" w="lg" len="lg"/>
              </a:ln>
            </p:spPr>
          </p:sp>
          <p:sp>
            <p:nvSpPr>
              <p:cNvPr id="110626" name="直接连接符 110625"/>
              <p:cNvSpPr/>
              <p:nvPr/>
            </p:nvSpPr>
            <p:spPr>
              <a:xfrm>
                <a:off x="3840" y="1872"/>
                <a:ext cx="33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stealth" w="lg" len="lg"/>
                <a:tailEnd type="none" w="lg" len="lg"/>
              </a:ln>
            </p:spPr>
          </p:sp>
        </p:grpSp>
        <p:sp>
          <p:nvSpPr>
            <p:cNvPr id="110627" name="文本框 110626"/>
            <p:cNvSpPr txBox="1"/>
            <p:nvPr/>
          </p:nvSpPr>
          <p:spPr>
            <a:xfrm>
              <a:off x="48" y="1440"/>
              <a:ext cx="5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0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时钟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0628" name="组合 110627"/>
          <p:cNvGrpSpPr/>
          <p:nvPr/>
        </p:nvGrpSpPr>
        <p:grpSpPr>
          <a:xfrm>
            <a:off x="76200" y="3276600"/>
            <a:ext cx="8921750" cy="773113"/>
            <a:chOff x="48" y="2064"/>
            <a:chExt cx="5620" cy="487"/>
          </a:xfrm>
        </p:grpSpPr>
        <p:sp>
          <p:nvSpPr>
            <p:cNvPr id="110629" name="任意多边形 110628"/>
            <p:cNvSpPr/>
            <p:nvPr/>
          </p:nvSpPr>
          <p:spPr>
            <a:xfrm>
              <a:off x="931" y="2208"/>
              <a:ext cx="3857" cy="343"/>
            </a:xfrm>
            <a:custGeom>
              <a:avLst/>
              <a:gdLst/>
              <a:ahLst/>
              <a:cxnLst/>
              <a:pathLst>
                <a:path w="3857" h="343">
                  <a:moveTo>
                    <a:pt x="170" y="0"/>
                  </a:moveTo>
                  <a:lnTo>
                    <a:pt x="0" y="170"/>
                  </a:lnTo>
                  <a:lnTo>
                    <a:pt x="173" y="342"/>
                  </a:lnTo>
                  <a:lnTo>
                    <a:pt x="1343" y="343"/>
                  </a:lnTo>
                  <a:lnTo>
                    <a:pt x="3686" y="342"/>
                  </a:lnTo>
                  <a:lnTo>
                    <a:pt x="3857" y="171"/>
                  </a:lnTo>
                  <a:lnTo>
                    <a:pt x="3686" y="0"/>
                  </a:lnTo>
                  <a:lnTo>
                    <a:pt x="170" y="0"/>
                  </a:lnTo>
                  <a:close/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630" name="直接连接符 110629"/>
            <p:cNvSpPr/>
            <p:nvPr/>
          </p:nvSpPr>
          <p:spPr>
            <a:xfrm flipH="1">
              <a:off x="482" y="2378"/>
              <a:ext cx="47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0631" name="直接连接符 110630"/>
            <p:cNvSpPr/>
            <p:nvPr/>
          </p:nvSpPr>
          <p:spPr>
            <a:xfrm>
              <a:off x="4800" y="2378"/>
              <a:ext cx="86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0632" name="文本框 110631"/>
            <p:cNvSpPr txBox="1"/>
            <p:nvPr/>
          </p:nvSpPr>
          <p:spPr>
            <a:xfrm>
              <a:off x="48" y="2064"/>
              <a:ext cx="5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0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地址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0633" name="组合 110632"/>
          <p:cNvGrpSpPr/>
          <p:nvPr/>
        </p:nvGrpSpPr>
        <p:grpSpPr>
          <a:xfrm>
            <a:off x="152400" y="4114800"/>
            <a:ext cx="8847138" cy="1143000"/>
            <a:chOff x="96" y="2592"/>
            <a:chExt cx="5573" cy="720"/>
          </a:xfrm>
        </p:grpSpPr>
        <p:grpSp>
          <p:nvGrpSpPr>
            <p:cNvPr id="110634" name="组合 110633"/>
            <p:cNvGrpSpPr/>
            <p:nvPr/>
          </p:nvGrpSpPr>
          <p:grpSpPr>
            <a:xfrm>
              <a:off x="480" y="2745"/>
              <a:ext cx="5189" cy="567"/>
              <a:chOff x="480" y="2745"/>
              <a:chExt cx="5189" cy="567"/>
            </a:xfrm>
          </p:grpSpPr>
          <p:sp>
            <p:nvSpPr>
              <p:cNvPr id="110635" name="任意多边形 110634"/>
              <p:cNvSpPr/>
              <p:nvPr/>
            </p:nvSpPr>
            <p:spPr>
              <a:xfrm>
                <a:off x="480" y="2831"/>
                <a:ext cx="1129" cy="1"/>
              </a:xfrm>
              <a:custGeom>
                <a:avLst/>
                <a:gdLst/>
                <a:ahLst/>
                <a:cxnLst/>
                <a:pathLst>
                  <a:path w="1174" h="1">
                    <a:moveTo>
                      <a:pt x="0" y="1"/>
                    </a:moveTo>
                    <a:lnTo>
                      <a:pt x="1174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0636" name="直接连接符 110635"/>
              <p:cNvSpPr/>
              <p:nvPr/>
            </p:nvSpPr>
            <p:spPr>
              <a:xfrm rot="8100000">
                <a:off x="1776" y="2745"/>
                <a:ext cx="0" cy="567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0637" name="直接连接符 110636"/>
              <p:cNvSpPr/>
              <p:nvPr/>
            </p:nvSpPr>
            <p:spPr>
              <a:xfrm rot="2700000">
                <a:off x="3643" y="2740"/>
                <a:ext cx="0" cy="567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0638" name="直接连接符 110637"/>
              <p:cNvSpPr/>
              <p:nvPr/>
            </p:nvSpPr>
            <p:spPr>
              <a:xfrm>
                <a:off x="1968" y="3216"/>
                <a:ext cx="148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0639" name="直接连接符 110638"/>
              <p:cNvSpPr/>
              <p:nvPr/>
            </p:nvSpPr>
            <p:spPr>
              <a:xfrm>
                <a:off x="3840" y="2832"/>
                <a:ext cx="1829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10640" name="文本框 110639"/>
            <p:cNvSpPr txBox="1"/>
            <p:nvPr/>
          </p:nvSpPr>
          <p:spPr>
            <a:xfrm>
              <a:off x="96" y="2592"/>
              <a:ext cx="576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0" dirty="0">
                  <a:latin typeface="Times New Roman" panose="02020603050405020304" pitchFamily="18" charset="0"/>
                </a:rPr>
                <a:t>  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读</a:t>
              </a:r>
              <a:endParaRPr lang="zh-CN" altLang="en-US" sz="2400" dirty="0">
                <a:latin typeface="Times New Roman" panose="02020603050405020304" pitchFamily="18" charset="0"/>
              </a:endParaRPr>
            </a:p>
            <a:p>
              <a:r>
                <a:rPr lang="zh-CN" altLang="en-US" sz="2400" dirty="0">
                  <a:latin typeface="Times New Roman" panose="02020603050405020304" pitchFamily="18" charset="0"/>
                </a:rPr>
                <a:t>命令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0641" name="组合 110640"/>
          <p:cNvGrpSpPr/>
          <p:nvPr/>
        </p:nvGrpSpPr>
        <p:grpSpPr>
          <a:xfrm>
            <a:off x="76200" y="5334000"/>
            <a:ext cx="8991600" cy="833438"/>
            <a:chOff x="48" y="3360"/>
            <a:chExt cx="5664" cy="525"/>
          </a:xfrm>
        </p:grpSpPr>
        <p:sp>
          <p:nvSpPr>
            <p:cNvPr id="110642" name="直接连接符 110641"/>
            <p:cNvSpPr/>
            <p:nvPr/>
          </p:nvSpPr>
          <p:spPr>
            <a:xfrm>
              <a:off x="480" y="3696"/>
              <a:ext cx="228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0643" name="直接连接符 110642"/>
            <p:cNvSpPr/>
            <p:nvPr/>
          </p:nvSpPr>
          <p:spPr>
            <a:xfrm>
              <a:off x="3809" y="3695"/>
              <a:ext cx="1903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0644" name="任意多边形 110643"/>
            <p:cNvSpPr/>
            <p:nvPr/>
          </p:nvSpPr>
          <p:spPr>
            <a:xfrm>
              <a:off x="2763" y="3552"/>
              <a:ext cx="1046" cy="333"/>
            </a:xfrm>
            <a:custGeom>
              <a:avLst/>
              <a:gdLst/>
              <a:ahLst/>
              <a:cxnLst/>
              <a:pathLst>
                <a:path w="1056" h="333">
                  <a:moveTo>
                    <a:pt x="0" y="144"/>
                  </a:moveTo>
                  <a:lnTo>
                    <a:pt x="144" y="0"/>
                  </a:lnTo>
                  <a:lnTo>
                    <a:pt x="912" y="0"/>
                  </a:lnTo>
                  <a:lnTo>
                    <a:pt x="1056" y="144"/>
                  </a:lnTo>
                  <a:lnTo>
                    <a:pt x="880" y="333"/>
                  </a:lnTo>
                  <a:lnTo>
                    <a:pt x="170" y="333"/>
                  </a:lnTo>
                  <a:lnTo>
                    <a:pt x="0" y="144"/>
                  </a:lnTo>
                  <a:close/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645" name="文本框 110644"/>
            <p:cNvSpPr txBox="1"/>
            <p:nvPr/>
          </p:nvSpPr>
          <p:spPr>
            <a:xfrm>
              <a:off x="48" y="3360"/>
              <a:ext cx="5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 数据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0646" name="组合 110645"/>
          <p:cNvGrpSpPr/>
          <p:nvPr/>
        </p:nvGrpSpPr>
        <p:grpSpPr>
          <a:xfrm>
            <a:off x="762000" y="3505200"/>
            <a:ext cx="1030288" cy="2663825"/>
            <a:chOff x="480" y="2208"/>
            <a:chExt cx="649" cy="1678"/>
          </a:xfrm>
        </p:grpSpPr>
        <p:sp>
          <p:nvSpPr>
            <p:cNvPr id="110647" name="矩形 110646"/>
            <p:cNvSpPr/>
            <p:nvPr/>
          </p:nvSpPr>
          <p:spPr>
            <a:xfrm>
              <a:off x="480" y="2832"/>
              <a:ext cx="624" cy="408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648" name="矩形 110647"/>
            <p:cNvSpPr/>
            <p:nvPr/>
          </p:nvSpPr>
          <p:spPr>
            <a:xfrm>
              <a:off x="480" y="3528"/>
              <a:ext cx="624" cy="358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649" name="直接连接符 110648"/>
            <p:cNvSpPr/>
            <p:nvPr/>
          </p:nvSpPr>
          <p:spPr>
            <a:xfrm>
              <a:off x="480" y="2832"/>
              <a:ext cx="624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0650" name="直接连接符 110649"/>
            <p:cNvSpPr/>
            <p:nvPr/>
          </p:nvSpPr>
          <p:spPr>
            <a:xfrm>
              <a:off x="480" y="3696"/>
              <a:ext cx="624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10651" name="组合 110650"/>
            <p:cNvGrpSpPr/>
            <p:nvPr/>
          </p:nvGrpSpPr>
          <p:grpSpPr>
            <a:xfrm>
              <a:off x="480" y="2208"/>
              <a:ext cx="649" cy="386"/>
              <a:chOff x="478" y="2206"/>
              <a:chExt cx="649" cy="386"/>
            </a:xfrm>
          </p:grpSpPr>
          <p:sp>
            <p:nvSpPr>
              <p:cNvPr id="110652" name="任意多边形 110651"/>
              <p:cNvSpPr/>
              <p:nvPr/>
            </p:nvSpPr>
            <p:spPr>
              <a:xfrm>
                <a:off x="478" y="2206"/>
                <a:ext cx="613" cy="355"/>
              </a:xfrm>
              <a:custGeom>
                <a:avLst/>
                <a:gdLst/>
                <a:ahLst/>
                <a:cxnLst/>
                <a:pathLst>
                  <a:path w="613" h="355">
                    <a:moveTo>
                      <a:pt x="453" y="196"/>
                    </a:moveTo>
                    <a:lnTo>
                      <a:pt x="581" y="2"/>
                    </a:lnTo>
                    <a:lnTo>
                      <a:pt x="0" y="0"/>
                    </a:lnTo>
                    <a:lnTo>
                      <a:pt x="0" y="355"/>
                    </a:lnTo>
                    <a:lnTo>
                      <a:pt x="613" y="355"/>
                    </a:lnTo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0653" name="直接连接符 110652"/>
              <p:cNvSpPr/>
              <p:nvPr/>
            </p:nvSpPr>
            <p:spPr>
              <a:xfrm>
                <a:off x="480" y="2208"/>
                <a:ext cx="624" cy="0"/>
              </a:xfrm>
              <a:prstGeom prst="line">
                <a:avLst/>
              </a:prstGeom>
              <a:ln w="7620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0654" name="直接连接符 110653"/>
              <p:cNvSpPr/>
              <p:nvPr/>
            </p:nvSpPr>
            <p:spPr>
              <a:xfrm>
                <a:off x="480" y="2544"/>
                <a:ext cx="624" cy="0"/>
              </a:xfrm>
              <a:prstGeom prst="line">
                <a:avLst/>
              </a:prstGeom>
              <a:ln w="7620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0655" name="直接连接符 110654"/>
              <p:cNvSpPr/>
              <p:nvPr/>
            </p:nvSpPr>
            <p:spPr>
              <a:xfrm rot="8100000">
                <a:off x="1008" y="2329"/>
                <a:ext cx="0" cy="263"/>
              </a:xfrm>
              <a:prstGeom prst="line">
                <a:avLst/>
              </a:prstGeom>
              <a:ln w="7620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0656" name="直接连接符 110655"/>
              <p:cNvSpPr/>
              <p:nvPr/>
            </p:nvSpPr>
            <p:spPr>
              <a:xfrm rot="2700000">
                <a:off x="995" y="2172"/>
                <a:ext cx="0" cy="263"/>
              </a:xfrm>
              <a:prstGeom prst="line">
                <a:avLst/>
              </a:prstGeom>
              <a:ln w="7620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110657" name="直接连接符 110656"/>
          <p:cNvSpPr/>
          <p:nvPr/>
        </p:nvSpPr>
        <p:spPr>
          <a:xfrm>
            <a:off x="1752600" y="3048000"/>
            <a:ext cx="0" cy="3703638"/>
          </a:xfrm>
          <a:prstGeom prst="line">
            <a:avLst/>
          </a:prstGeom>
          <a:ln w="381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grpSp>
        <p:nvGrpSpPr>
          <p:cNvPr id="110658" name="组合 110657"/>
          <p:cNvGrpSpPr/>
          <p:nvPr/>
        </p:nvGrpSpPr>
        <p:grpSpPr>
          <a:xfrm>
            <a:off x="1731963" y="3505200"/>
            <a:ext cx="1481137" cy="2667000"/>
            <a:chOff x="1091" y="2208"/>
            <a:chExt cx="933" cy="1680"/>
          </a:xfrm>
        </p:grpSpPr>
        <p:sp>
          <p:nvSpPr>
            <p:cNvPr id="110659" name="任意多边形 110658"/>
            <p:cNvSpPr/>
            <p:nvPr/>
          </p:nvSpPr>
          <p:spPr>
            <a:xfrm>
              <a:off x="1091" y="2835"/>
              <a:ext cx="893" cy="406"/>
            </a:xfrm>
            <a:custGeom>
              <a:avLst/>
              <a:gdLst/>
              <a:ahLst/>
              <a:cxnLst/>
              <a:pathLst>
                <a:path w="894" h="429">
                  <a:moveTo>
                    <a:pt x="0" y="429"/>
                  </a:moveTo>
                  <a:lnTo>
                    <a:pt x="894" y="429"/>
                  </a:lnTo>
                  <a:lnTo>
                    <a:pt x="502" y="0"/>
                  </a:lnTo>
                  <a:lnTo>
                    <a:pt x="23" y="13"/>
                  </a:lnTo>
                </a:path>
              </a:pathLst>
            </a:custGeom>
            <a:solidFill>
              <a:schemeClr val="folHlink">
                <a:alpha val="50000"/>
              </a:schemeClr>
            </a:solidFill>
            <a:ln w="952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660" name="直接连接符 110659"/>
            <p:cNvSpPr/>
            <p:nvPr/>
          </p:nvSpPr>
          <p:spPr>
            <a:xfrm>
              <a:off x="1104" y="2219"/>
              <a:ext cx="920" cy="0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0661" name="矩形 110660"/>
            <p:cNvSpPr/>
            <p:nvPr/>
          </p:nvSpPr>
          <p:spPr>
            <a:xfrm>
              <a:off x="1104" y="3530"/>
              <a:ext cx="912" cy="358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662" name="直接连接符 110661"/>
            <p:cNvSpPr/>
            <p:nvPr/>
          </p:nvSpPr>
          <p:spPr>
            <a:xfrm>
              <a:off x="1104" y="2566"/>
              <a:ext cx="920" cy="0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0663" name="直接连接符 110662"/>
            <p:cNvSpPr/>
            <p:nvPr/>
          </p:nvSpPr>
          <p:spPr>
            <a:xfrm>
              <a:off x="1104" y="2832"/>
              <a:ext cx="480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0664" name="直接连接符 110663"/>
            <p:cNvSpPr/>
            <p:nvPr/>
          </p:nvSpPr>
          <p:spPr>
            <a:xfrm>
              <a:off x="1104" y="2208"/>
              <a:ext cx="912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0665" name="直接连接符 110664"/>
            <p:cNvSpPr/>
            <p:nvPr/>
          </p:nvSpPr>
          <p:spPr>
            <a:xfrm>
              <a:off x="1104" y="2544"/>
              <a:ext cx="912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0666" name="直接连接符 110665"/>
            <p:cNvSpPr/>
            <p:nvPr/>
          </p:nvSpPr>
          <p:spPr>
            <a:xfrm>
              <a:off x="1104" y="3696"/>
              <a:ext cx="912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10667" name="直接连接符 110666"/>
          <p:cNvSpPr/>
          <p:nvPr/>
        </p:nvSpPr>
        <p:spPr>
          <a:xfrm rot="8100000">
            <a:off x="2819400" y="4343400"/>
            <a:ext cx="0" cy="900113"/>
          </a:xfrm>
          <a:prstGeom prst="line">
            <a:avLst/>
          </a:prstGeom>
          <a:ln w="7620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0668" name="直接连接符 110667"/>
          <p:cNvSpPr/>
          <p:nvPr/>
        </p:nvSpPr>
        <p:spPr>
          <a:xfrm>
            <a:off x="3200400" y="3048000"/>
            <a:ext cx="0" cy="3733800"/>
          </a:xfrm>
          <a:prstGeom prst="line">
            <a:avLst/>
          </a:prstGeom>
          <a:ln w="381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grpSp>
        <p:nvGrpSpPr>
          <p:cNvPr id="110669" name="组合 110668"/>
          <p:cNvGrpSpPr/>
          <p:nvPr/>
        </p:nvGrpSpPr>
        <p:grpSpPr>
          <a:xfrm>
            <a:off x="3124200" y="3505200"/>
            <a:ext cx="1600200" cy="2667000"/>
            <a:chOff x="1968" y="2208"/>
            <a:chExt cx="1008" cy="1680"/>
          </a:xfrm>
        </p:grpSpPr>
        <p:grpSp>
          <p:nvGrpSpPr>
            <p:cNvPr id="110670" name="组合 110669"/>
            <p:cNvGrpSpPr/>
            <p:nvPr/>
          </p:nvGrpSpPr>
          <p:grpSpPr>
            <a:xfrm>
              <a:off x="2008" y="2219"/>
              <a:ext cx="920" cy="347"/>
              <a:chOff x="2008" y="2219"/>
              <a:chExt cx="920" cy="347"/>
            </a:xfrm>
          </p:grpSpPr>
          <p:sp>
            <p:nvSpPr>
              <p:cNvPr id="110671" name="直接连接符 110670"/>
              <p:cNvSpPr/>
              <p:nvPr/>
            </p:nvSpPr>
            <p:spPr>
              <a:xfrm>
                <a:off x="2008" y="2219"/>
                <a:ext cx="920" cy="0"/>
              </a:xfrm>
              <a:prstGeom prst="line">
                <a:avLst/>
              </a:prstGeom>
              <a:ln w="3810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0672" name="直接连接符 110671"/>
              <p:cNvSpPr/>
              <p:nvPr/>
            </p:nvSpPr>
            <p:spPr>
              <a:xfrm>
                <a:off x="2008" y="2566"/>
                <a:ext cx="920" cy="0"/>
              </a:xfrm>
              <a:prstGeom prst="line">
                <a:avLst/>
              </a:prstGeom>
              <a:ln w="3810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10673" name="直接连接符 110672"/>
            <p:cNvSpPr/>
            <p:nvPr/>
          </p:nvSpPr>
          <p:spPr>
            <a:xfrm>
              <a:off x="2016" y="3696"/>
              <a:ext cx="816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0674" name="直接连接符 110673"/>
            <p:cNvSpPr/>
            <p:nvPr/>
          </p:nvSpPr>
          <p:spPr>
            <a:xfrm>
              <a:off x="2016" y="2208"/>
              <a:ext cx="912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0675" name="直接连接符 110674"/>
            <p:cNvSpPr/>
            <p:nvPr/>
          </p:nvSpPr>
          <p:spPr>
            <a:xfrm>
              <a:off x="2016" y="2544"/>
              <a:ext cx="912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0676" name="直接连接符 110675"/>
            <p:cNvSpPr/>
            <p:nvPr/>
          </p:nvSpPr>
          <p:spPr>
            <a:xfrm>
              <a:off x="1968" y="3216"/>
              <a:ext cx="986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0677" name="任意多边形 110676"/>
            <p:cNvSpPr/>
            <p:nvPr/>
          </p:nvSpPr>
          <p:spPr>
            <a:xfrm>
              <a:off x="2010" y="3530"/>
              <a:ext cx="931" cy="358"/>
            </a:xfrm>
            <a:custGeom>
              <a:avLst/>
              <a:gdLst/>
              <a:ahLst/>
              <a:cxnLst/>
              <a:pathLst>
                <a:path w="931" h="358">
                  <a:moveTo>
                    <a:pt x="0" y="0"/>
                  </a:moveTo>
                  <a:lnTo>
                    <a:pt x="931" y="0"/>
                  </a:lnTo>
                  <a:lnTo>
                    <a:pt x="774" y="166"/>
                  </a:lnTo>
                  <a:lnTo>
                    <a:pt x="931" y="355"/>
                  </a:lnTo>
                  <a:lnTo>
                    <a:pt x="6" y="358"/>
                  </a:lnTo>
                </a:path>
              </a:pathLst>
            </a:custGeom>
            <a:solidFill>
              <a:schemeClr val="folHlink">
                <a:alpha val="50000"/>
              </a:schemeClr>
            </a:solidFill>
            <a:ln w="952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678" name="直接连接符 110677"/>
            <p:cNvSpPr/>
            <p:nvPr/>
          </p:nvSpPr>
          <p:spPr>
            <a:xfrm flipV="1">
              <a:off x="2784" y="3552"/>
              <a:ext cx="144" cy="144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0679" name="直接连接符 110678"/>
            <p:cNvSpPr/>
            <p:nvPr/>
          </p:nvSpPr>
          <p:spPr>
            <a:xfrm rot="5400000" flipV="1">
              <a:off x="2784" y="3696"/>
              <a:ext cx="192" cy="192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10680" name="直接连接符 110679"/>
          <p:cNvSpPr/>
          <p:nvPr/>
        </p:nvSpPr>
        <p:spPr>
          <a:xfrm>
            <a:off x="4648200" y="3048000"/>
            <a:ext cx="0" cy="3733800"/>
          </a:xfrm>
          <a:prstGeom prst="line">
            <a:avLst/>
          </a:prstGeom>
          <a:ln w="381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grpSp>
        <p:nvGrpSpPr>
          <p:cNvPr id="110681" name="组合 110680"/>
          <p:cNvGrpSpPr/>
          <p:nvPr/>
        </p:nvGrpSpPr>
        <p:grpSpPr>
          <a:xfrm>
            <a:off x="4648200" y="3505200"/>
            <a:ext cx="838200" cy="2667000"/>
            <a:chOff x="2928" y="2208"/>
            <a:chExt cx="528" cy="1680"/>
          </a:xfrm>
        </p:grpSpPr>
        <p:sp>
          <p:nvSpPr>
            <p:cNvPr id="110682" name="直接连接符 110681"/>
            <p:cNvSpPr/>
            <p:nvPr/>
          </p:nvSpPr>
          <p:spPr>
            <a:xfrm>
              <a:off x="2928" y="3216"/>
              <a:ext cx="528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0683" name="直接连接符 110682"/>
            <p:cNvSpPr/>
            <p:nvPr/>
          </p:nvSpPr>
          <p:spPr>
            <a:xfrm>
              <a:off x="2928" y="3552"/>
              <a:ext cx="528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0684" name="直接连接符 110683"/>
            <p:cNvSpPr/>
            <p:nvPr/>
          </p:nvSpPr>
          <p:spPr>
            <a:xfrm>
              <a:off x="2928" y="2208"/>
              <a:ext cx="528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0685" name="直接连接符 110684"/>
            <p:cNvSpPr/>
            <p:nvPr/>
          </p:nvSpPr>
          <p:spPr>
            <a:xfrm>
              <a:off x="2928" y="2544"/>
              <a:ext cx="528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0686" name="直接连接符 110685"/>
            <p:cNvSpPr/>
            <p:nvPr/>
          </p:nvSpPr>
          <p:spPr>
            <a:xfrm>
              <a:off x="2928" y="3888"/>
              <a:ext cx="528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10687" name="直接连接符 110686"/>
          <p:cNvSpPr/>
          <p:nvPr/>
        </p:nvSpPr>
        <p:spPr>
          <a:xfrm rot="2700000">
            <a:off x="5797550" y="4349750"/>
            <a:ext cx="0" cy="900113"/>
          </a:xfrm>
          <a:prstGeom prst="line">
            <a:avLst/>
          </a:prstGeom>
          <a:ln w="7620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10688" name="组合 110687"/>
          <p:cNvGrpSpPr/>
          <p:nvPr/>
        </p:nvGrpSpPr>
        <p:grpSpPr>
          <a:xfrm>
            <a:off x="5410200" y="3505200"/>
            <a:ext cx="698500" cy="2700338"/>
            <a:chOff x="3408" y="2208"/>
            <a:chExt cx="440" cy="1701"/>
          </a:xfrm>
        </p:grpSpPr>
        <p:sp>
          <p:nvSpPr>
            <p:cNvPr id="110689" name="直接连接符 110688"/>
            <p:cNvSpPr/>
            <p:nvPr/>
          </p:nvSpPr>
          <p:spPr>
            <a:xfrm>
              <a:off x="3456" y="2208"/>
              <a:ext cx="384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0690" name="直接连接符 110689"/>
            <p:cNvSpPr/>
            <p:nvPr/>
          </p:nvSpPr>
          <p:spPr>
            <a:xfrm flipV="1">
              <a:off x="3648" y="3696"/>
              <a:ext cx="192" cy="192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0691" name="直接连接符 110690"/>
            <p:cNvSpPr/>
            <p:nvPr/>
          </p:nvSpPr>
          <p:spPr>
            <a:xfrm rot="5400000" flipV="1">
              <a:off x="3696" y="3552"/>
              <a:ext cx="144" cy="144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0692" name="任意多边形 110691"/>
            <p:cNvSpPr/>
            <p:nvPr/>
          </p:nvSpPr>
          <p:spPr>
            <a:xfrm>
              <a:off x="3423" y="2806"/>
              <a:ext cx="417" cy="431"/>
            </a:xfrm>
            <a:custGeom>
              <a:avLst/>
              <a:gdLst/>
              <a:ahLst/>
              <a:cxnLst/>
              <a:pathLst>
                <a:path w="417" h="442">
                  <a:moveTo>
                    <a:pt x="0" y="442"/>
                  </a:moveTo>
                  <a:lnTo>
                    <a:pt x="417" y="442"/>
                  </a:lnTo>
                  <a:lnTo>
                    <a:pt x="417" y="0"/>
                  </a:lnTo>
                  <a:lnTo>
                    <a:pt x="0" y="442"/>
                  </a:ln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 w="952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693" name="直接连接符 110692"/>
            <p:cNvSpPr/>
            <p:nvPr/>
          </p:nvSpPr>
          <p:spPr>
            <a:xfrm>
              <a:off x="3456" y="2544"/>
              <a:ext cx="384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0694" name="直接连接符 110693"/>
            <p:cNvSpPr/>
            <p:nvPr/>
          </p:nvSpPr>
          <p:spPr>
            <a:xfrm>
              <a:off x="3456" y="3552"/>
              <a:ext cx="240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0695" name="直接连接符 110694"/>
            <p:cNvSpPr/>
            <p:nvPr/>
          </p:nvSpPr>
          <p:spPr>
            <a:xfrm>
              <a:off x="3408" y="3888"/>
              <a:ext cx="240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0696" name="任意多边形 110695"/>
            <p:cNvSpPr/>
            <p:nvPr/>
          </p:nvSpPr>
          <p:spPr>
            <a:xfrm>
              <a:off x="3591" y="3530"/>
              <a:ext cx="257" cy="379"/>
            </a:xfrm>
            <a:custGeom>
              <a:avLst/>
              <a:gdLst/>
              <a:ahLst/>
              <a:cxnLst/>
              <a:pathLst>
                <a:path w="257" h="379">
                  <a:moveTo>
                    <a:pt x="249" y="166"/>
                  </a:moveTo>
                  <a:lnTo>
                    <a:pt x="0" y="0"/>
                  </a:lnTo>
                  <a:lnTo>
                    <a:pt x="245" y="0"/>
                  </a:lnTo>
                  <a:lnTo>
                    <a:pt x="257" y="379"/>
                  </a:lnTo>
                  <a:lnTo>
                    <a:pt x="61" y="379"/>
                  </a:lnTo>
                </a:path>
              </a:pathLst>
            </a:custGeom>
            <a:solidFill>
              <a:schemeClr val="folHlink">
                <a:alpha val="50000"/>
              </a:schemeClr>
            </a:solidFill>
            <a:ln w="952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10697" name="直接连接符 110696"/>
          <p:cNvSpPr/>
          <p:nvPr/>
        </p:nvSpPr>
        <p:spPr>
          <a:xfrm>
            <a:off x="6096000" y="3048000"/>
            <a:ext cx="0" cy="3733800"/>
          </a:xfrm>
          <a:prstGeom prst="line">
            <a:avLst/>
          </a:prstGeom>
          <a:ln w="381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grpSp>
        <p:nvGrpSpPr>
          <p:cNvPr id="110698" name="组合 110697"/>
          <p:cNvGrpSpPr/>
          <p:nvPr/>
        </p:nvGrpSpPr>
        <p:grpSpPr>
          <a:xfrm>
            <a:off x="6096000" y="3487738"/>
            <a:ext cx="1600200" cy="2724150"/>
            <a:chOff x="3840" y="2197"/>
            <a:chExt cx="1008" cy="1716"/>
          </a:xfrm>
        </p:grpSpPr>
        <p:grpSp>
          <p:nvGrpSpPr>
            <p:cNvPr id="110699" name="组合 110698"/>
            <p:cNvGrpSpPr/>
            <p:nvPr/>
          </p:nvGrpSpPr>
          <p:grpSpPr>
            <a:xfrm>
              <a:off x="3840" y="2208"/>
              <a:ext cx="912" cy="1488"/>
              <a:chOff x="3840" y="2208"/>
              <a:chExt cx="912" cy="1488"/>
            </a:xfrm>
          </p:grpSpPr>
          <p:sp>
            <p:nvSpPr>
              <p:cNvPr id="110700" name="直接连接符 110699"/>
              <p:cNvSpPr/>
              <p:nvPr/>
            </p:nvSpPr>
            <p:spPr>
              <a:xfrm>
                <a:off x="3840" y="2832"/>
                <a:ext cx="912" cy="0"/>
              </a:xfrm>
              <a:prstGeom prst="line">
                <a:avLst/>
              </a:prstGeom>
              <a:ln w="7620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0701" name="直接连接符 110700"/>
              <p:cNvSpPr/>
              <p:nvPr/>
            </p:nvSpPr>
            <p:spPr>
              <a:xfrm>
                <a:off x="3840" y="3696"/>
                <a:ext cx="912" cy="0"/>
              </a:xfrm>
              <a:prstGeom prst="line">
                <a:avLst/>
              </a:prstGeom>
              <a:ln w="7620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0702" name="直接连接符 110701"/>
              <p:cNvSpPr/>
              <p:nvPr/>
            </p:nvSpPr>
            <p:spPr>
              <a:xfrm>
                <a:off x="3840" y="2208"/>
                <a:ext cx="912" cy="0"/>
              </a:xfrm>
              <a:prstGeom prst="line">
                <a:avLst/>
              </a:prstGeom>
              <a:ln w="7620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0703" name="直接连接符 110702"/>
              <p:cNvSpPr/>
              <p:nvPr/>
            </p:nvSpPr>
            <p:spPr>
              <a:xfrm>
                <a:off x="3840" y="2544"/>
                <a:ext cx="912" cy="0"/>
              </a:xfrm>
              <a:prstGeom prst="line">
                <a:avLst/>
              </a:prstGeom>
              <a:ln w="7620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10704" name="直接连接符 110703"/>
            <p:cNvSpPr/>
            <p:nvPr/>
          </p:nvSpPr>
          <p:spPr>
            <a:xfrm rot="2700000">
              <a:off x="4716" y="2316"/>
              <a:ext cx="0" cy="263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0705" name="直接连接符 110704"/>
            <p:cNvSpPr/>
            <p:nvPr/>
          </p:nvSpPr>
          <p:spPr>
            <a:xfrm rot="8100000">
              <a:off x="4728" y="2197"/>
              <a:ext cx="0" cy="192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0706" name="矩形 110705"/>
            <p:cNvSpPr/>
            <p:nvPr/>
          </p:nvSpPr>
          <p:spPr>
            <a:xfrm>
              <a:off x="3840" y="2832"/>
              <a:ext cx="912" cy="406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707" name="矩形 110706"/>
            <p:cNvSpPr/>
            <p:nvPr/>
          </p:nvSpPr>
          <p:spPr>
            <a:xfrm>
              <a:off x="3840" y="3530"/>
              <a:ext cx="912" cy="383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10708" name="组合 110707"/>
          <p:cNvGrpSpPr/>
          <p:nvPr/>
        </p:nvGrpSpPr>
        <p:grpSpPr>
          <a:xfrm>
            <a:off x="7239000" y="3505200"/>
            <a:ext cx="1816100" cy="2706688"/>
            <a:chOff x="4571" y="2208"/>
            <a:chExt cx="1144" cy="1705"/>
          </a:xfrm>
        </p:grpSpPr>
        <p:grpSp>
          <p:nvGrpSpPr>
            <p:cNvPr id="110709" name="组合 110708"/>
            <p:cNvGrpSpPr/>
            <p:nvPr/>
          </p:nvGrpSpPr>
          <p:grpSpPr>
            <a:xfrm>
              <a:off x="4752" y="2208"/>
              <a:ext cx="957" cy="1488"/>
              <a:chOff x="4752" y="2208"/>
              <a:chExt cx="912" cy="1488"/>
            </a:xfrm>
          </p:grpSpPr>
          <p:sp>
            <p:nvSpPr>
              <p:cNvPr id="110710" name="直接连接符 110709"/>
              <p:cNvSpPr/>
              <p:nvPr/>
            </p:nvSpPr>
            <p:spPr>
              <a:xfrm>
                <a:off x="4752" y="3696"/>
                <a:ext cx="912" cy="0"/>
              </a:xfrm>
              <a:prstGeom prst="line">
                <a:avLst/>
              </a:prstGeom>
              <a:ln w="7620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0711" name="直接连接符 110710"/>
              <p:cNvSpPr/>
              <p:nvPr/>
            </p:nvSpPr>
            <p:spPr>
              <a:xfrm>
                <a:off x="4752" y="2832"/>
                <a:ext cx="912" cy="0"/>
              </a:xfrm>
              <a:prstGeom prst="line">
                <a:avLst/>
              </a:prstGeom>
              <a:ln w="7620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0712" name="直接连接符 110711"/>
              <p:cNvSpPr/>
              <p:nvPr/>
            </p:nvSpPr>
            <p:spPr>
              <a:xfrm>
                <a:off x="4752" y="2208"/>
                <a:ext cx="912" cy="0"/>
              </a:xfrm>
              <a:prstGeom prst="line">
                <a:avLst/>
              </a:prstGeom>
              <a:ln w="7620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0713" name="直接连接符 110712"/>
              <p:cNvSpPr/>
              <p:nvPr/>
            </p:nvSpPr>
            <p:spPr>
              <a:xfrm>
                <a:off x="4752" y="2544"/>
                <a:ext cx="912" cy="0"/>
              </a:xfrm>
              <a:prstGeom prst="line">
                <a:avLst/>
              </a:prstGeom>
              <a:ln w="7620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10714" name="任意多边形 110713"/>
            <p:cNvSpPr/>
            <p:nvPr/>
          </p:nvSpPr>
          <p:spPr>
            <a:xfrm>
              <a:off x="4571" y="2208"/>
              <a:ext cx="1140" cy="353"/>
            </a:xfrm>
            <a:custGeom>
              <a:avLst/>
              <a:gdLst/>
              <a:ahLst/>
              <a:cxnLst/>
              <a:pathLst>
                <a:path w="1140" h="353">
                  <a:moveTo>
                    <a:pt x="85" y="0"/>
                  </a:moveTo>
                  <a:lnTo>
                    <a:pt x="1140" y="10"/>
                  </a:lnTo>
                  <a:lnTo>
                    <a:pt x="1140" y="353"/>
                  </a:lnTo>
                  <a:lnTo>
                    <a:pt x="0" y="353"/>
                  </a:lnTo>
                  <a:lnTo>
                    <a:pt x="229" y="144"/>
                  </a:lnTo>
                </a:path>
              </a:pathLst>
            </a:custGeom>
            <a:solidFill>
              <a:schemeClr val="folHlink">
                <a:alpha val="50000"/>
              </a:schemeClr>
            </a:solidFill>
            <a:ln w="952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715" name="矩形 110714"/>
            <p:cNvSpPr/>
            <p:nvPr/>
          </p:nvSpPr>
          <p:spPr>
            <a:xfrm>
              <a:off x="4752" y="2829"/>
              <a:ext cx="963" cy="410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716" name="矩形 110715"/>
            <p:cNvSpPr/>
            <p:nvPr/>
          </p:nvSpPr>
          <p:spPr>
            <a:xfrm>
              <a:off x="4752" y="3529"/>
              <a:ext cx="963" cy="384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10717" name="矩形 110716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3.5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0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1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1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1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1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1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11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1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11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11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11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11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11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11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9" name="文本框 111618"/>
          <p:cNvSpPr txBox="1"/>
          <p:nvPr/>
        </p:nvSpPr>
        <p:spPr>
          <a:xfrm>
            <a:off x="685800" y="425450"/>
            <a:ext cx="4043363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</a:rPr>
              <a:t>(2) 同步式数据输出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grpSp>
        <p:nvGrpSpPr>
          <p:cNvPr id="111620" name="组合 111619"/>
          <p:cNvGrpSpPr/>
          <p:nvPr/>
        </p:nvGrpSpPr>
        <p:grpSpPr>
          <a:xfrm>
            <a:off x="228600" y="1493838"/>
            <a:ext cx="8763000" cy="1633537"/>
            <a:chOff x="144" y="941"/>
            <a:chExt cx="5520" cy="1029"/>
          </a:xfrm>
        </p:grpSpPr>
        <p:sp>
          <p:nvSpPr>
            <p:cNvPr id="111621" name="矩形 111620"/>
            <p:cNvSpPr/>
            <p:nvPr/>
          </p:nvSpPr>
          <p:spPr>
            <a:xfrm>
              <a:off x="1505" y="1768"/>
              <a:ext cx="159" cy="2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1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100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100" baseline="-2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1622" name="直接连接符 111621"/>
            <p:cNvSpPr/>
            <p:nvPr/>
          </p:nvSpPr>
          <p:spPr>
            <a:xfrm>
              <a:off x="2938" y="1779"/>
              <a:ext cx="1" cy="187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1623" name="直接连接符 111622"/>
            <p:cNvSpPr/>
            <p:nvPr/>
          </p:nvSpPr>
          <p:spPr>
            <a:xfrm>
              <a:off x="3850" y="1779"/>
              <a:ext cx="2" cy="187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1624" name="直接连接符 111623"/>
            <p:cNvSpPr/>
            <p:nvPr/>
          </p:nvSpPr>
          <p:spPr>
            <a:xfrm>
              <a:off x="4751" y="1779"/>
              <a:ext cx="1" cy="187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1625" name="矩形 111624"/>
            <p:cNvSpPr/>
            <p:nvPr/>
          </p:nvSpPr>
          <p:spPr>
            <a:xfrm>
              <a:off x="2508" y="1008"/>
              <a:ext cx="1365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626" name="直接连接符 111625"/>
            <p:cNvSpPr/>
            <p:nvPr/>
          </p:nvSpPr>
          <p:spPr>
            <a:xfrm>
              <a:off x="4749" y="1008"/>
              <a:ext cx="1" cy="186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1627" name="矩形 111626"/>
            <p:cNvSpPr/>
            <p:nvPr/>
          </p:nvSpPr>
          <p:spPr>
            <a:xfrm>
              <a:off x="2250" y="941"/>
              <a:ext cx="1542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3200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总线传输周期</a:t>
              </a:r>
              <a:endParaRPr lang="zh-CN" altLang="en-US" sz="32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1628" name="直接连接符 111627"/>
            <p:cNvSpPr/>
            <p:nvPr/>
          </p:nvSpPr>
          <p:spPr>
            <a:xfrm>
              <a:off x="1094" y="1776"/>
              <a:ext cx="2" cy="186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1629" name="任意多边形 111628"/>
            <p:cNvSpPr/>
            <p:nvPr/>
          </p:nvSpPr>
          <p:spPr>
            <a:xfrm>
              <a:off x="1104" y="1344"/>
              <a:ext cx="912" cy="384"/>
            </a:xfrm>
            <a:custGeom>
              <a:avLst/>
              <a:gdLst/>
              <a:ahLst/>
              <a:cxnLst/>
              <a:pathLst>
                <a:path w="912" h="384">
                  <a:moveTo>
                    <a:pt x="0" y="384"/>
                  </a:moveTo>
                  <a:lnTo>
                    <a:pt x="0" y="0"/>
                  </a:lnTo>
                  <a:lnTo>
                    <a:pt x="432" y="0"/>
                  </a:lnTo>
                  <a:lnTo>
                    <a:pt x="432" y="384"/>
                  </a:lnTo>
                  <a:lnTo>
                    <a:pt x="912" y="384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630" name="任意多边形 111629"/>
            <p:cNvSpPr/>
            <p:nvPr/>
          </p:nvSpPr>
          <p:spPr>
            <a:xfrm>
              <a:off x="2928" y="1344"/>
              <a:ext cx="912" cy="384"/>
            </a:xfrm>
            <a:custGeom>
              <a:avLst/>
              <a:gdLst/>
              <a:ahLst/>
              <a:cxnLst/>
              <a:pathLst>
                <a:path w="912" h="384">
                  <a:moveTo>
                    <a:pt x="0" y="384"/>
                  </a:moveTo>
                  <a:lnTo>
                    <a:pt x="0" y="0"/>
                  </a:lnTo>
                  <a:lnTo>
                    <a:pt x="432" y="0"/>
                  </a:lnTo>
                  <a:lnTo>
                    <a:pt x="432" y="384"/>
                  </a:lnTo>
                  <a:lnTo>
                    <a:pt x="912" y="384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631" name="任意多边形 111630"/>
            <p:cNvSpPr/>
            <p:nvPr/>
          </p:nvSpPr>
          <p:spPr>
            <a:xfrm>
              <a:off x="3840" y="1344"/>
              <a:ext cx="912" cy="384"/>
            </a:xfrm>
            <a:custGeom>
              <a:avLst/>
              <a:gdLst/>
              <a:ahLst/>
              <a:cxnLst/>
              <a:pathLst>
                <a:path w="912" h="384">
                  <a:moveTo>
                    <a:pt x="0" y="384"/>
                  </a:moveTo>
                  <a:lnTo>
                    <a:pt x="0" y="0"/>
                  </a:lnTo>
                  <a:lnTo>
                    <a:pt x="432" y="0"/>
                  </a:lnTo>
                  <a:lnTo>
                    <a:pt x="432" y="384"/>
                  </a:lnTo>
                  <a:lnTo>
                    <a:pt x="912" y="384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cxnSp>
          <p:nvCxnSpPr>
            <p:cNvPr id="111632" name="直接箭头连接符 111631"/>
            <p:cNvCxnSpPr/>
            <p:nvPr/>
          </p:nvCxnSpPr>
          <p:spPr>
            <a:xfrm flipH="1">
              <a:off x="624" y="1728"/>
              <a:ext cx="480" cy="0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11633" name="任意多边形 111632"/>
            <p:cNvSpPr/>
            <p:nvPr/>
          </p:nvSpPr>
          <p:spPr>
            <a:xfrm>
              <a:off x="4752" y="1344"/>
              <a:ext cx="912" cy="384"/>
            </a:xfrm>
            <a:custGeom>
              <a:avLst/>
              <a:gdLst/>
              <a:ahLst/>
              <a:cxnLst/>
              <a:pathLst>
                <a:path w="912" h="384">
                  <a:moveTo>
                    <a:pt x="0" y="384"/>
                  </a:moveTo>
                  <a:lnTo>
                    <a:pt x="0" y="0"/>
                  </a:lnTo>
                  <a:lnTo>
                    <a:pt x="432" y="0"/>
                  </a:lnTo>
                  <a:lnTo>
                    <a:pt x="432" y="384"/>
                  </a:lnTo>
                  <a:lnTo>
                    <a:pt x="912" y="384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634" name="任意多边形 111633"/>
            <p:cNvSpPr/>
            <p:nvPr/>
          </p:nvSpPr>
          <p:spPr>
            <a:xfrm>
              <a:off x="2016" y="1344"/>
              <a:ext cx="912" cy="384"/>
            </a:xfrm>
            <a:custGeom>
              <a:avLst/>
              <a:gdLst/>
              <a:ahLst/>
              <a:cxnLst/>
              <a:pathLst>
                <a:path w="912" h="384">
                  <a:moveTo>
                    <a:pt x="0" y="384"/>
                  </a:moveTo>
                  <a:lnTo>
                    <a:pt x="0" y="0"/>
                  </a:lnTo>
                  <a:lnTo>
                    <a:pt x="432" y="0"/>
                  </a:lnTo>
                  <a:lnTo>
                    <a:pt x="432" y="384"/>
                  </a:lnTo>
                  <a:lnTo>
                    <a:pt x="912" y="384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635" name="矩形 111634"/>
            <p:cNvSpPr/>
            <p:nvPr/>
          </p:nvSpPr>
          <p:spPr>
            <a:xfrm>
              <a:off x="2385" y="1768"/>
              <a:ext cx="159" cy="2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1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100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100" baseline="-2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1636" name="矩形 111635"/>
            <p:cNvSpPr/>
            <p:nvPr/>
          </p:nvSpPr>
          <p:spPr>
            <a:xfrm>
              <a:off x="3345" y="1768"/>
              <a:ext cx="159" cy="2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1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100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100" baseline="-2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1637" name="矩形 111636"/>
            <p:cNvSpPr/>
            <p:nvPr/>
          </p:nvSpPr>
          <p:spPr>
            <a:xfrm>
              <a:off x="4224" y="1768"/>
              <a:ext cx="159" cy="2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1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100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100" baseline="-2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1638" name="直接连接符 111637"/>
            <p:cNvSpPr/>
            <p:nvPr/>
          </p:nvSpPr>
          <p:spPr>
            <a:xfrm>
              <a:off x="1104" y="1104"/>
              <a:ext cx="115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stealth" w="lg" len="lg"/>
              <a:tailEnd type="none" w="med" len="med"/>
            </a:ln>
          </p:spPr>
        </p:sp>
        <p:sp>
          <p:nvSpPr>
            <p:cNvPr id="111639" name="直接连接符 111638"/>
            <p:cNvSpPr/>
            <p:nvPr/>
          </p:nvSpPr>
          <p:spPr>
            <a:xfrm>
              <a:off x="1103" y="1008"/>
              <a:ext cx="1" cy="186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1640" name="直接连接符 111639"/>
            <p:cNvSpPr/>
            <p:nvPr/>
          </p:nvSpPr>
          <p:spPr>
            <a:xfrm>
              <a:off x="3840" y="1104"/>
              <a:ext cx="91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lg" len="lg"/>
              <a:tailEnd type="stealth" w="lg" len="lg"/>
            </a:ln>
          </p:spPr>
        </p:sp>
        <p:sp>
          <p:nvSpPr>
            <p:cNvPr id="111641" name="直接连接符 111640"/>
            <p:cNvSpPr/>
            <p:nvPr/>
          </p:nvSpPr>
          <p:spPr>
            <a:xfrm>
              <a:off x="1680" y="1872"/>
              <a:ext cx="3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111642" name="直接连接符 111641"/>
            <p:cNvSpPr/>
            <p:nvPr/>
          </p:nvSpPr>
          <p:spPr>
            <a:xfrm>
              <a:off x="2016" y="1781"/>
              <a:ext cx="1" cy="187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1643" name="直接连接符 111642"/>
            <p:cNvSpPr/>
            <p:nvPr/>
          </p:nvSpPr>
          <p:spPr>
            <a:xfrm>
              <a:off x="2592" y="1872"/>
              <a:ext cx="3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111644" name="直接连接符 111643"/>
            <p:cNvSpPr/>
            <p:nvPr/>
          </p:nvSpPr>
          <p:spPr>
            <a:xfrm>
              <a:off x="3504" y="1872"/>
              <a:ext cx="3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111645" name="直接连接符 111644"/>
            <p:cNvSpPr/>
            <p:nvPr/>
          </p:nvSpPr>
          <p:spPr>
            <a:xfrm>
              <a:off x="4416" y="1872"/>
              <a:ext cx="3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111646" name="直接连接符 111645"/>
            <p:cNvSpPr/>
            <p:nvPr/>
          </p:nvSpPr>
          <p:spPr>
            <a:xfrm>
              <a:off x="1104" y="1872"/>
              <a:ext cx="3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stealth" w="lg" len="lg"/>
              <a:tailEnd type="none" w="lg" len="lg"/>
            </a:ln>
          </p:spPr>
        </p:sp>
        <p:sp>
          <p:nvSpPr>
            <p:cNvPr id="111647" name="直接连接符 111646"/>
            <p:cNvSpPr/>
            <p:nvPr/>
          </p:nvSpPr>
          <p:spPr>
            <a:xfrm>
              <a:off x="2016" y="1872"/>
              <a:ext cx="3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stealth" w="lg" len="lg"/>
              <a:tailEnd type="none" w="lg" len="lg"/>
            </a:ln>
          </p:spPr>
        </p:sp>
        <p:sp>
          <p:nvSpPr>
            <p:cNvPr id="111648" name="直接连接符 111647"/>
            <p:cNvSpPr/>
            <p:nvPr/>
          </p:nvSpPr>
          <p:spPr>
            <a:xfrm>
              <a:off x="2928" y="1872"/>
              <a:ext cx="3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stealth" w="lg" len="lg"/>
              <a:tailEnd type="none" w="lg" len="lg"/>
            </a:ln>
          </p:spPr>
        </p:sp>
        <p:sp>
          <p:nvSpPr>
            <p:cNvPr id="111649" name="直接连接符 111648"/>
            <p:cNvSpPr/>
            <p:nvPr/>
          </p:nvSpPr>
          <p:spPr>
            <a:xfrm>
              <a:off x="3840" y="1872"/>
              <a:ext cx="3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stealth" w="lg" len="lg"/>
              <a:tailEnd type="none" w="lg" len="lg"/>
            </a:ln>
          </p:spPr>
        </p:sp>
        <p:sp>
          <p:nvSpPr>
            <p:cNvPr id="111650" name="文本框 111649"/>
            <p:cNvSpPr txBox="1"/>
            <p:nvPr/>
          </p:nvSpPr>
          <p:spPr>
            <a:xfrm>
              <a:off x="144" y="1488"/>
              <a:ext cx="5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>
              <a:spAutoFit/>
            </a:bodyPr>
            <a:p>
              <a:pPr eaLnBrk="0" hangingPunct="0"/>
              <a:r>
                <a:rPr lang="zh-CN" altLang="en-US" sz="2400" b="0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时钟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1651" name="组合 111650"/>
          <p:cNvGrpSpPr/>
          <p:nvPr/>
        </p:nvGrpSpPr>
        <p:grpSpPr>
          <a:xfrm>
            <a:off x="228600" y="3352800"/>
            <a:ext cx="8534400" cy="685800"/>
            <a:chOff x="144" y="2112"/>
            <a:chExt cx="5376" cy="432"/>
          </a:xfrm>
        </p:grpSpPr>
        <p:grpSp>
          <p:nvGrpSpPr>
            <p:cNvPr id="111652" name="组合 111651"/>
            <p:cNvGrpSpPr/>
            <p:nvPr/>
          </p:nvGrpSpPr>
          <p:grpSpPr>
            <a:xfrm>
              <a:off x="624" y="2208"/>
              <a:ext cx="4896" cy="336"/>
              <a:chOff x="672" y="2208"/>
              <a:chExt cx="4725" cy="336"/>
            </a:xfrm>
          </p:grpSpPr>
          <p:sp>
            <p:nvSpPr>
              <p:cNvPr id="111653" name="直接连接符 111652"/>
              <p:cNvSpPr/>
              <p:nvPr/>
            </p:nvSpPr>
            <p:spPr>
              <a:xfrm>
                <a:off x="4656" y="2375"/>
                <a:ext cx="741" cy="1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1654" name="直接连接符 111653"/>
              <p:cNvSpPr/>
              <p:nvPr/>
            </p:nvSpPr>
            <p:spPr>
              <a:xfrm>
                <a:off x="672" y="2373"/>
                <a:ext cx="239" cy="2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1655" name="任意多边形 111654"/>
              <p:cNvSpPr/>
              <p:nvPr/>
            </p:nvSpPr>
            <p:spPr>
              <a:xfrm>
                <a:off x="912" y="2208"/>
                <a:ext cx="3744" cy="336"/>
              </a:xfrm>
              <a:custGeom>
                <a:avLst/>
                <a:gdLst/>
                <a:ahLst/>
                <a:cxnLst/>
                <a:pathLst>
                  <a:path w="5328" h="977">
                    <a:moveTo>
                      <a:pt x="206" y="0"/>
                    </a:moveTo>
                    <a:lnTo>
                      <a:pt x="0" y="486"/>
                    </a:lnTo>
                    <a:lnTo>
                      <a:pt x="196" y="964"/>
                    </a:lnTo>
                    <a:lnTo>
                      <a:pt x="5132" y="977"/>
                    </a:lnTo>
                    <a:lnTo>
                      <a:pt x="5328" y="486"/>
                    </a:lnTo>
                    <a:lnTo>
                      <a:pt x="5126" y="0"/>
                    </a:lnTo>
                    <a:lnTo>
                      <a:pt x="206" y="0"/>
                    </a:lnTo>
                    <a:close/>
                  </a:path>
                </a:pathLst>
              </a:custGeom>
              <a:noFill/>
              <a:ln w="317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11656" name="文本框 111655"/>
            <p:cNvSpPr txBox="1"/>
            <p:nvPr/>
          </p:nvSpPr>
          <p:spPr>
            <a:xfrm>
              <a:off x="144" y="2112"/>
              <a:ext cx="5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>
              <a:spAutoFit/>
            </a:bodyPr>
            <a:p>
              <a:pPr eaLnBrk="0" hangingPunct="0"/>
              <a:r>
                <a:rPr lang="zh-CN" altLang="en-US" sz="2400" b="0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地址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1657" name="组合 111656"/>
          <p:cNvGrpSpPr/>
          <p:nvPr/>
        </p:nvGrpSpPr>
        <p:grpSpPr>
          <a:xfrm>
            <a:off x="304800" y="5257800"/>
            <a:ext cx="8382000" cy="838200"/>
            <a:chOff x="192" y="3312"/>
            <a:chExt cx="5280" cy="528"/>
          </a:xfrm>
        </p:grpSpPr>
        <p:sp>
          <p:nvSpPr>
            <p:cNvPr id="111658" name="任意多边形 111657"/>
            <p:cNvSpPr/>
            <p:nvPr/>
          </p:nvSpPr>
          <p:spPr>
            <a:xfrm>
              <a:off x="624" y="3600"/>
              <a:ext cx="4848" cy="240"/>
            </a:xfrm>
            <a:custGeom>
              <a:avLst/>
              <a:gdLst/>
              <a:ahLst/>
              <a:cxnLst/>
              <a:pathLst>
                <a:path w="4848" h="240">
                  <a:moveTo>
                    <a:pt x="0" y="0"/>
                  </a:moveTo>
                  <a:lnTo>
                    <a:pt x="1152" y="0"/>
                  </a:lnTo>
                  <a:lnTo>
                    <a:pt x="1392" y="240"/>
                  </a:lnTo>
                  <a:lnTo>
                    <a:pt x="2976" y="240"/>
                  </a:lnTo>
                  <a:lnTo>
                    <a:pt x="3216" y="0"/>
                  </a:lnTo>
                  <a:lnTo>
                    <a:pt x="4848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659" name="文本框 111658"/>
            <p:cNvSpPr txBox="1"/>
            <p:nvPr/>
          </p:nvSpPr>
          <p:spPr>
            <a:xfrm>
              <a:off x="192" y="3312"/>
              <a:ext cx="576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>
              <a:spAutoFit/>
            </a:bodyPr>
            <a:p>
              <a:pPr eaLnBrk="0" hangingPunct="0"/>
              <a:r>
                <a:rPr lang="zh-CN" altLang="en-US" sz="2400" b="0" dirty="0">
                  <a:latin typeface="Times New Roman" panose="02020603050405020304" pitchFamily="18" charset="0"/>
                </a:rPr>
                <a:t>  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写</a:t>
              </a:r>
              <a:endParaRPr lang="zh-CN" altLang="en-US" sz="2400" dirty="0">
                <a:latin typeface="Times New Roman" panose="02020603050405020304" pitchFamily="18" charset="0"/>
              </a:endParaRPr>
            </a:p>
            <a:p>
              <a:pPr eaLnBrk="0" hangingPunct="0"/>
              <a:r>
                <a:rPr lang="zh-CN" altLang="en-US" sz="2400" dirty="0">
                  <a:latin typeface="Times New Roman" panose="02020603050405020304" pitchFamily="18" charset="0"/>
                </a:rPr>
                <a:t>命令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1660" name="组合 111659"/>
          <p:cNvGrpSpPr/>
          <p:nvPr/>
        </p:nvGrpSpPr>
        <p:grpSpPr>
          <a:xfrm>
            <a:off x="228600" y="4419600"/>
            <a:ext cx="8458200" cy="847725"/>
            <a:chOff x="144" y="2784"/>
            <a:chExt cx="5328" cy="534"/>
          </a:xfrm>
        </p:grpSpPr>
        <p:grpSp>
          <p:nvGrpSpPr>
            <p:cNvPr id="111661" name="组合 111660"/>
            <p:cNvGrpSpPr/>
            <p:nvPr/>
          </p:nvGrpSpPr>
          <p:grpSpPr>
            <a:xfrm>
              <a:off x="1208" y="2832"/>
              <a:ext cx="2680" cy="486"/>
              <a:chOff x="1160" y="2976"/>
              <a:chExt cx="2584" cy="486"/>
            </a:xfrm>
          </p:grpSpPr>
          <p:sp>
            <p:nvSpPr>
              <p:cNvPr id="111662" name="直接连接符 111661"/>
              <p:cNvSpPr/>
              <p:nvPr/>
            </p:nvSpPr>
            <p:spPr>
              <a:xfrm>
                <a:off x="1392" y="3408"/>
                <a:ext cx="211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1663" name="直接连接符 111662"/>
              <p:cNvSpPr/>
              <p:nvPr/>
            </p:nvSpPr>
            <p:spPr>
              <a:xfrm>
                <a:off x="1392" y="3024"/>
                <a:ext cx="211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1664" name="直接连接符 111663"/>
              <p:cNvSpPr/>
              <p:nvPr/>
            </p:nvSpPr>
            <p:spPr>
              <a:xfrm rot="2700000">
                <a:off x="1303" y="2966"/>
                <a:ext cx="0" cy="28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1665" name="直接连接符 111664"/>
              <p:cNvSpPr/>
              <p:nvPr/>
            </p:nvSpPr>
            <p:spPr>
              <a:xfrm rot="8100000">
                <a:off x="1311" y="3167"/>
                <a:ext cx="0" cy="29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1666" name="直接连接符 111665"/>
              <p:cNvSpPr/>
              <p:nvPr/>
            </p:nvSpPr>
            <p:spPr>
              <a:xfrm rot="8100000">
                <a:off x="3600" y="2976"/>
                <a:ext cx="0" cy="29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1667" name="直接连接符 111666"/>
              <p:cNvSpPr/>
              <p:nvPr/>
            </p:nvSpPr>
            <p:spPr>
              <a:xfrm rot="2700000">
                <a:off x="3601" y="3169"/>
                <a:ext cx="0" cy="28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11668" name="矩形 111667"/>
            <p:cNvSpPr/>
            <p:nvPr/>
          </p:nvSpPr>
          <p:spPr>
            <a:xfrm>
              <a:off x="732" y="2878"/>
              <a:ext cx="4740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669" name="直接连接符 111668"/>
            <p:cNvSpPr/>
            <p:nvPr/>
          </p:nvSpPr>
          <p:spPr>
            <a:xfrm>
              <a:off x="624" y="3060"/>
              <a:ext cx="646" cy="0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1670" name="直接连接符 111669"/>
            <p:cNvSpPr/>
            <p:nvPr/>
          </p:nvSpPr>
          <p:spPr>
            <a:xfrm>
              <a:off x="3824" y="3071"/>
              <a:ext cx="1642" cy="1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1671" name="文本框 111670"/>
            <p:cNvSpPr txBox="1"/>
            <p:nvPr/>
          </p:nvSpPr>
          <p:spPr>
            <a:xfrm>
              <a:off x="144" y="2784"/>
              <a:ext cx="5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>
              <a:spAutoFit/>
            </a:bodyPr>
            <a:p>
              <a:pPr eaLnBrk="0" hangingPunct="0"/>
              <a:r>
                <a:rPr lang="zh-CN" altLang="en-US" sz="2400" dirty="0">
                  <a:latin typeface="Times New Roman" panose="02020603050405020304" pitchFamily="18" charset="0"/>
                </a:rPr>
                <a:t> 数据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1672" name="组合 111671"/>
          <p:cNvGrpSpPr/>
          <p:nvPr/>
        </p:nvGrpSpPr>
        <p:grpSpPr>
          <a:xfrm>
            <a:off x="976313" y="3505200"/>
            <a:ext cx="806450" cy="2590800"/>
            <a:chOff x="615" y="2208"/>
            <a:chExt cx="508" cy="1632"/>
          </a:xfrm>
        </p:grpSpPr>
        <p:grpSp>
          <p:nvGrpSpPr>
            <p:cNvPr id="111673" name="组合 111672"/>
            <p:cNvGrpSpPr/>
            <p:nvPr/>
          </p:nvGrpSpPr>
          <p:grpSpPr>
            <a:xfrm>
              <a:off x="615" y="2208"/>
              <a:ext cx="489" cy="384"/>
              <a:chOff x="615" y="2208"/>
              <a:chExt cx="489" cy="384"/>
            </a:xfrm>
          </p:grpSpPr>
          <p:sp>
            <p:nvSpPr>
              <p:cNvPr id="111674" name="任意多边形 111673"/>
              <p:cNvSpPr/>
              <p:nvPr/>
            </p:nvSpPr>
            <p:spPr>
              <a:xfrm>
                <a:off x="616" y="2208"/>
                <a:ext cx="437" cy="358"/>
              </a:xfrm>
              <a:custGeom>
                <a:avLst/>
                <a:gdLst/>
                <a:ahLst/>
                <a:cxnLst/>
                <a:pathLst>
                  <a:path w="437" h="358">
                    <a:moveTo>
                      <a:pt x="245" y="167"/>
                    </a:moveTo>
                    <a:lnTo>
                      <a:pt x="435" y="0"/>
                    </a:lnTo>
                    <a:lnTo>
                      <a:pt x="0" y="1"/>
                    </a:lnTo>
                    <a:lnTo>
                      <a:pt x="0" y="358"/>
                    </a:lnTo>
                    <a:lnTo>
                      <a:pt x="437" y="358"/>
                    </a:lnTo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1675" name="直接连接符 111674"/>
              <p:cNvSpPr/>
              <p:nvPr/>
            </p:nvSpPr>
            <p:spPr>
              <a:xfrm rot="2700000">
                <a:off x="946" y="2177"/>
                <a:ext cx="0" cy="240"/>
              </a:xfrm>
              <a:prstGeom prst="line">
                <a:avLst/>
              </a:prstGeom>
              <a:ln w="7620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1676" name="直接连接符 111675"/>
              <p:cNvSpPr/>
              <p:nvPr/>
            </p:nvSpPr>
            <p:spPr>
              <a:xfrm rot="8100000">
                <a:off x="944" y="2329"/>
                <a:ext cx="0" cy="263"/>
              </a:xfrm>
              <a:prstGeom prst="line">
                <a:avLst/>
              </a:prstGeom>
              <a:ln w="7620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1677" name="直接连接符 111676"/>
              <p:cNvSpPr/>
              <p:nvPr/>
            </p:nvSpPr>
            <p:spPr>
              <a:xfrm>
                <a:off x="615" y="2208"/>
                <a:ext cx="489" cy="0"/>
              </a:xfrm>
              <a:prstGeom prst="line">
                <a:avLst/>
              </a:prstGeom>
              <a:ln w="7620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1678" name="直接连接符 111677"/>
              <p:cNvSpPr/>
              <p:nvPr/>
            </p:nvSpPr>
            <p:spPr>
              <a:xfrm>
                <a:off x="615" y="2544"/>
                <a:ext cx="489" cy="0"/>
              </a:xfrm>
              <a:prstGeom prst="line">
                <a:avLst/>
              </a:prstGeom>
              <a:ln w="7620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11679" name="矩形 111678"/>
            <p:cNvSpPr/>
            <p:nvPr/>
          </p:nvSpPr>
          <p:spPr>
            <a:xfrm>
              <a:off x="624" y="2863"/>
              <a:ext cx="480" cy="422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680" name="直接连接符 111679"/>
            <p:cNvSpPr/>
            <p:nvPr/>
          </p:nvSpPr>
          <p:spPr>
            <a:xfrm>
              <a:off x="624" y="3072"/>
              <a:ext cx="499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11681" name="组合 111680"/>
            <p:cNvGrpSpPr/>
            <p:nvPr/>
          </p:nvGrpSpPr>
          <p:grpSpPr>
            <a:xfrm>
              <a:off x="624" y="3600"/>
              <a:ext cx="499" cy="240"/>
              <a:chOff x="624" y="3600"/>
              <a:chExt cx="499" cy="384"/>
            </a:xfrm>
          </p:grpSpPr>
          <p:sp>
            <p:nvSpPr>
              <p:cNvPr id="111682" name="矩形 111681"/>
              <p:cNvSpPr/>
              <p:nvPr/>
            </p:nvSpPr>
            <p:spPr>
              <a:xfrm>
                <a:off x="624" y="3600"/>
                <a:ext cx="480" cy="38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 w="952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1683" name="直接连接符 111682"/>
              <p:cNvSpPr/>
              <p:nvPr/>
            </p:nvSpPr>
            <p:spPr>
              <a:xfrm>
                <a:off x="624" y="3600"/>
                <a:ext cx="499" cy="0"/>
              </a:xfrm>
              <a:prstGeom prst="line">
                <a:avLst/>
              </a:prstGeom>
              <a:ln w="7620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11684" name="组合 111683"/>
          <p:cNvGrpSpPr/>
          <p:nvPr/>
        </p:nvGrpSpPr>
        <p:grpSpPr>
          <a:xfrm>
            <a:off x="1752600" y="3505200"/>
            <a:ext cx="723900" cy="2590800"/>
            <a:chOff x="1104" y="2208"/>
            <a:chExt cx="456" cy="1632"/>
          </a:xfrm>
        </p:grpSpPr>
        <p:grpSp>
          <p:nvGrpSpPr>
            <p:cNvPr id="111685" name="组合 111684"/>
            <p:cNvGrpSpPr/>
            <p:nvPr/>
          </p:nvGrpSpPr>
          <p:grpSpPr>
            <a:xfrm>
              <a:off x="1104" y="3600"/>
              <a:ext cx="456" cy="240"/>
              <a:chOff x="624" y="3600"/>
              <a:chExt cx="499" cy="384"/>
            </a:xfrm>
          </p:grpSpPr>
          <p:sp>
            <p:nvSpPr>
              <p:cNvPr id="111686" name="矩形 111685"/>
              <p:cNvSpPr/>
              <p:nvPr/>
            </p:nvSpPr>
            <p:spPr>
              <a:xfrm>
                <a:off x="624" y="3600"/>
                <a:ext cx="480" cy="38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 w="952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1687" name="直接连接符 111686"/>
              <p:cNvSpPr/>
              <p:nvPr/>
            </p:nvSpPr>
            <p:spPr>
              <a:xfrm>
                <a:off x="624" y="3600"/>
                <a:ext cx="499" cy="0"/>
              </a:xfrm>
              <a:prstGeom prst="line">
                <a:avLst/>
              </a:prstGeom>
              <a:ln w="7620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11688" name="直接连接符 111687"/>
            <p:cNvSpPr/>
            <p:nvPr/>
          </p:nvSpPr>
          <p:spPr>
            <a:xfrm>
              <a:off x="1104" y="2208"/>
              <a:ext cx="432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1689" name="直接连接符 111688"/>
            <p:cNvSpPr/>
            <p:nvPr/>
          </p:nvSpPr>
          <p:spPr>
            <a:xfrm>
              <a:off x="1104" y="2544"/>
              <a:ext cx="432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1690" name="任意多边形 111689"/>
            <p:cNvSpPr/>
            <p:nvPr/>
          </p:nvSpPr>
          <p:spPr>
            <a:xfrm>
              <a:off x="1104" y="2863"/>
              <a:ext cx="367" cy="422"/>
            </a:xfrm>
            <a:custGeom>
              <a:avLst/>
              <a:gdLst/>
              <a:ahLst/>
              <a:cxnLst/>
              <a:pathLst>
                <a:path w="367" h="384">
                  <a:moveTo>
                    <a:pt x="367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336" y="384"/>
                  </a:lnTo>
                  <a:lnTo>
                    <a:pt x="134" y="184"/>
                  </a:lnTo>
                </a:path>
              </a:pathLst>
            </a:custGeom>
            <a:solidFill>
              <a:schemeClr val="folHlink">
                <a:alpha val="50000"/>
              </a:scheme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691" name="直接连接符 111690"/>
            <p:cNvSpPr/>
            <p:nvPr/>
          </p:nvSpPr>
          <p:spPr>
            <a:xfrm>
              <a:off x="1104" y="3072"/>
              <a:ext cx="144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1692" name="直接连接符 111691"/>
            <p:cNvSpPr/>
            <p:nvPr/>
          </p:nvSpPr>
          <p:spPr>
            <a:xfrm rot="2700000">
              <a:off x="1345" y="2833"/>
              <a:ext cx="0" cy="286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1693" name="直接连接符 111692"/>
            <p:cNvSpPr/>
            <p:nvPr/>
          </p:nvSpPr>
          <p:spPr>
            <a:xfrm rot="8100000">
              <a:off x="1344" y="3017"/>
              <a:ext cx="0" cy="295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1694" name="直接连接符 111693"/>
            <p:cNvSpPr/>
            <p:nvPr/>
          </p:nvSpPr>
          <p:spPr>
            <a:xfrm>
              <a:off x="1414" y="3264"/>
              <a:ext cx="122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1695" name="直接连接符 111694"/>
            <p:cNvSpPr/>
            <p:nvPr/>
          </p:nvSpPr>
          <p:spPr>
            <a:xfrm>
              <a:off x="1414" y="2880"/>
              <a:ext cx="122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11696" name="直接连接符 111695"/>
          <p:cNvSpPr/>
          <p:nvPr/>
        </p:nvSpPr>
        <p:spPr>
          <a:xfrm>
            <a:off x="2438400" y="2819400"/>
            <a:ext cx="0" cy="3959225"/>
          </a:xfrm>
          <a:prstGeom prst="line">
            <a:avLst/>
          </a:prstGeom>
          <a:ln w="381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grpSp>
        <p:nvGrpSpPr>
          <p:cNvPr id="111697" name="组合 111696"/>
          <p:cNvGrpSpPr/>
          <p:nvPr/>
        </p:nvGrpSpPr>
        <p:grpSpPr>
          <a:xfrm>
            <a:off x="2438400" y="3505200"/>
            <a:ext cx="762000" cy="2590800"/>
            <a:chOff x="1536" y="2208"/>
            <a:chExt cx="480" cy="1632"/>
          </a:xfrm>
        </p:grpSpPr>
        <p:sp>
          <p:nvSpPr>
            <p:cNvPr id="111698" name="直接连接符 111697"/>
            <p:cNvSpPr/>
            <p:nvPr/>
          </p:nvSpPr>
          <p:spPr>
            <a:xfrm>
              <a:off x="1536" y="2208"/>
              <a:ext cx="480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1699" name="直接连接符 111698"/>
            <p:cNvSpPr/>
            <p:nvPr/>
          </p:nvSpPr>
          <p:spPr>
            <a:xfrm>
              <a:off x="1536" y="2544"/>
              <a:ext cx="480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1700" name="直接连接符 111699"/>
            <p:cNvSpPr/>
            <p:nvPr/>
          </p:nvSpPr>
          <p:spPr>
            <a:xfrm>
              <a:off x="1536" y="2880"/>
              <a:ext cx="480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1701" name="直接连接符 111700"/>
            <p:cNvSpPr/>
            <p:nvPr/>
          </p:nvSpPr>
          <p:spPr>
            <a:xfrm>
              <a:off x="1536" y="3264"/>
              <a:ext cx="480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1702" name="任意多边形 111701"/>
            <p:cNvSpPr/>
            <p:nvPr/>
          </p:nvSpPr>
          <p:spPr>
            <a:xfrm>
              <a:off x="1536" y="3600"/>
              <a:ext cx="480" cy="240"/>
            </a:xfrm>
            <a:custGeom>
              <a:avLst/>
              <a:gdLst/>
              <a:ahLst/>
              <a:cxnLst/>
              <a:pathLst>
                <a:path w="480" h="384">
                  <a:moveTo>
                    <a:pt x="0" y="0"/>
                  </a:moveTo>
                  <a:lnTo>
                    <a:pt x="240" y="0"/>
                  </a:lnTo>
                  <a:lnTo>
                    <a:pt x="480" y="384"/>
                  </a:lnTo>
                  <a:lnTo>
                    <a:pt x="0" y="384"/>
                  </a:lnTo>
                </a:path>
              </a:pathLst>
            </a:custGeom>
            <a:solidFill>
              <a:schemeClr val="folHlink">
                <a:alpha val="50000"/>
              </a:schemeClr>
            </a:solidFill>
            <a:ln w="952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703" name="直接连接符 111702"/>
            <p:cNvSpPr/>
            <p:nvPr/>
          </p:nvSpPr>
          <p:spPr>
            <a:xfrm>
              <a:off x="1536" y="3600"/>
              <a:ext cx="263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11704" name="直接连接符 111703"/>
          <p:cNvSpPr/>
          <p:nvPr/>
        </p:nvSpPr>
        <p:spPr>
          <a:xfrm>
            <a:off x="2819400" y="5715000"/>
            <a:ext cx="381000" cy="381000"/>
          </a:xfrm>
          <a:prstGeom prst="line">
            <a:avLst/>
          </a:prstGeom>
          <a:ln w="7620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1705" name="直接连接符 111704"/>
          <p:cNvSpPr/>
          <p:nvPr/>
        </p:nvSpPr>
        <p:spPr>
          <a:xfrm>
            <a:off x="3200400" y="2819400"/>
            <a:ext cx="0" cy="3959225"/>
          </a:xfrm>
          <a:prstGeom prst="line">
            <a:avLst/>
          </a:prstGeom>
          <a:ln w="381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grpSp>
        <p:nvGrpSpPr>
          <p:cNvPr id="111706" name="组合 111705"/>
          <p:cNvGrpSpPr/>
          <p:nvPr/>
        </p:nvGrpSpPr>
        <p:grpSpPr>
          <a:xfrm>
            <a:off x="3200400" y="3505200"/>
            <a:ext cx="1447800" cy="2590800"/>
            <a:chOff x="2016" y="2208"/>
            <a:chExt cx="912" cy="1632"/>
          </a:xfrm>
        </p:grpSpPr>
        <p:sp>
          <p:nvSpPr>
            <p:cNvPr id="111707" name="直接连接符 111706"/>
            <p:cNvSpPr/>
            <p:nvPr/>
          </p:nvSpPr>
          <p:spPr>
            <a:xfrm>
              <a:off x="2016" y="2208"/>
              <a:ext cx="912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1708" name="直接连接符 111707"/>
            <p:cNvSpPr/>
            <p:nvPr/>
          </p:nvSpPr>
          <p:spPr>
            <a:xfrm>
              <a:off x="2016" y="2544"/>
              <a:ext cx="912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1709" name="直接连接符 111708"/>
            <p:cNvSpPr/>
            <p:nvPr/>
          </p:nvSpPr>
          <p:spPr>
            <a:xfrm>
              <a:off x="2016" y="2880"/>
              <a:ext cx="912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1710" name="直接连接符 111709"/>
            <p:cNvSpPr/>
            <p:nvPr/>
          </p:nvSpPr>
          <p:spPr>
            <a:xfrm>
              <a:off x="2016" y="3264"/>
              <a:ext cx="912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1711" name="直接连接符 111710"/>
            <p:cNvSpPr/>
            <p:nvPr/>
          </p:nvSpPr>
          <p:spPr>
            <a:xfrm>
              <a:off x="2016" y="3840"/>
              <a:ext cx="912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11712" name="组合 111711"/>
          <p:cNvGrpSpPr/>
          <p:nvPr/>
        </p:nvGrpSpPr>
        <p:grpSpPr>
          <a:xfrm>
            <a:off x="4648200" y="3505200"/>
            <a:ext cx="1143000" cy="2590800"/>
            <a:chOff x="2928" y="2208"/>
            <a:chExt cx="720" cy="1632"/>
          </a:xfrm>
        </p:grpSpPr>
        <p:sp>
          <p:nvSpPr>
            <p:cNvPr id="111713" name="直接连接符 111712"/>
            <p:cNvSpPr/>
            <p:nvPr/>
          </p:nvSpPr>
          <p:spPr>
            <a:xfrm>
              <a:off x="2928" y="2880"/>
              <a:ext cx="720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1714" name="直接连接符 111713"/>
            <p:cNvSpPr/>
            <p:nvPr/>
          </p:nvSpPr>
          <p:spPr>
            <a:xfrm>
              <a:off x="2928" y="3264"/>
              <a:ext cx="720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1715" name="直接连接符 111714"/>
            <p:cNvSpPr/>
            <p:nvPr/>
          </p:nvSpPr>
          <p:spPr>
            <a:xfrm>
              <a:off x="2928" y="3840"/>
              <a:ext cx="720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1716" name="直接连接符 111715"/>
            <p:cNvSpPr/>
            <p:nvPr/>
          </p:nvSpPr>
          <p:spPr>
            <a:xfrm>
              <a:off x="2928" y="2208"/>
              <a:ext cx="720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1717" name="直接连接符 111716"/>
            <p:cNvSpPr/>
            <p:nvPr/>
          </p:nvSpPr>
          <p:spPr>
            <a:xfrm>
              <a:off x="2928" y="2544"/>
              <a:ext cx="720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11718" name="组合 111717"/>
          <p:cNvGrpSpPr/>
          <p:nvPr/>
        </p:nvGrpSpPr>
        <p:grpSpPr>
          <a:xfrm>
            <a:off x="5638800" y="4532313"/>
            <a:ext cx="466725" cy="1595437"/>
            <a:chOff x="3552" y="2855"/>
            <a:chExt cx="294" cy="1005"/>
          </a:xfrm>
        </p:grpSpPr>
        <p:sp>
          <p:nvSpPr>
            <p:cNvPr id="111719" name="任意多边形 111718"/>
            <p:cNvSpPr/>
            <p:nvPr/>
          </p:nvSpPr>
          <p:spPr>
            <a:xfrm>
              <a:off x="3600" y="2855"/>
              <a:ext cx="245" cy="429"/>
            </a:xfrm>
            <a:custGeom>
              <a:avLst/>
              <a:gdLst/>
              <a:ahLst/>
              <a:cxnLst/>
              <a:pathLst>
                <a:path w="245" h="429">
                  <a:moveTo>
                    <a:pt x="0" y="0"/>
                  </a:moveTo>
                  <a:lnTo>
                    <a:pt x="245" y="0"/>
                  </a:lnTo>
                  <a:lnTo>
                    <a:pt x="233" y="429"/>
                  </a:lnTo>
                  <a:lnTo>
                    <a:pt x="25" y="429"/>
                  </a:lnTo>
                  <a:lnTo>
                    <a:pt x="237" y="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 w="952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720" name="任意多边形 111719"/>
            <p:cNvSpPr/>
            <p:nvPr/>
          </p:nvSpPr>
          <p:spPr>
            <a:xfrm>
              <a:off x="3552" y="3591"/>
              <a:ext cx="294" cy="269"/>
            </a:xfrm>
            <a:custGeom>
              <a:avLst/>
              <a:gdLst/>
              <a:ahLst/>
              <a:cxnLst/>
              <a:pathLst>
                <a:path w="294" h="269">
                  <a:moveTo>
                    <a:pt x="282" y="0"/>
                  </a:moveTo>
                  <a:lnTo>
                    <a:pt x="0" y="269"/>
                  </a:lnTo>
                  <a:lnTo>
                    <a:pt x="294" y="269"/>
                  </a:lnTo>
                </a:path>
              </a:pathLst>
            </a:custGeom>
            <a:solidFill>
              <a:schemeClr val="folHlink">
                <a:alpha val="50000"/>
              </a:schemeClr>
            </a:solidFill>
            <a:ln w="952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11721" name="组合 111720"/>
          <p:cNvGrpSpPr/>
          <p:nvPr/>
        </p:nvGrpSpPr>
        <p:grpSpPr>
          <a:xfrm>
            <a:off x="5715000" y="3505200"/>
            <a:ext cx="454025" cy="2590800"/>
            <a:chOff x="3600" y="2208"/>
            <a:chExt cx="286" cy="1632"/>
          </a:xfrm>
        </p:grpSpPr>
        <p:sp>
          <p:nvSpPr>
            <p:cNvPr id="111722" name="直接连接符 111721"/>
            <p:cNvSpPr/>
            <p:nvPr/>
          </p:nvSpPr>
          <p:spPr>
            <a:xfrm>
              <a:off x="3646" y="2208"/>
              <a:ext cx="192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1723" name="直接连接符 111722"/>
            <p:cNvSpPr/>
            <p:nvPr/>
          </p:nvSpPr>
          <p:spPr>
            <a:xfrm>
              <a:off x="3646" y="2544"/>
              <a:ext cx="192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1724" name="直接连接符 111723"/>
            <p:cNvSpPr/>
            <p:nvPr/>
          </p:nvSpPr>
          <p:spPr>
            <a:xfrm rot="8100000">
              <a:off x="3742" y="2832"/>
              <a:ext cx="0" cy="295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1725" name="直接连接符 111724"/>
            <p:cNvSpPr/>
            <p:nvPr/>
          </p:nvSpPr>
          <p:spPr>
            <a:xfrm rot="2700000">
              <a:off x="3743" y="3025"/>
              <a:ext cx="0" cy="286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1726" name="直接连接符 111725"/>
            <p:cNvSpPr/>
            <p:nvPr/>
          </p:nvSpPr>
          <p:spPr>
            <a:xfrm rot="5400000">
              <a:off x="3600" y="3600"/>
              <a:ext cx="240" cy="24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11727" name="组合 111726"/>
          <p:cNvGrpSpPr/>
          <p:nvPr/>
        </p:nvGrpSpPr>
        <p:grpSpPr>
          <a:xfrm>
            <a:off x="6094413" y="3505200"/>
            <a:ext cx="1220787" cy="2630488"/>
            <a:chOff x="3840" y="2208"/>
            <a:chExt cx="769" cy="1657"/>
          </a:xfrm>
        </p:grpSpPr>
        <p:sp>
          <p:nvSpPr>
            <p:cNvPr id="111728" name="直接连接符 111727"/>
            <p:cNvSpPr/>
            <p:nvPr/>
          </p:nvSpPr>
          <p:spPr>
            <a:xfrm>
              <a:off x="3840" y="2208"/>
              <a:ext cx="769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1729" name="直接连接符 111728"/>
            <p:cNvSpPr/>
            <p:nvPr/>
          </p:nvSpPr>
          <p:spPr>
            <a:xfrm>
              <a:off x="3840" y="3600"/>
              <a:ext cx="769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1730" name="矩形 111729"/>
            <p:cNvSpPr/>
            <p:nvPr/>
          </p:nvSpPr>
          <p:spPr>
            <a:xfrm>
              <a:off x="3840" y="2854"/>
              <a:ext cx="768" cy="428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731" name="矩形 111730"/>
            <p:cNvSpPr/>
            <p:nvPr/>
          </p:nvSpPr>
          <p:spPr>
            <a:xfrm>
              <a:off x="3840" y="3600"/>
              <a:ext cx="769" cy="265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732" name="直接连接符 111731"/>
            <p:cNvSpPr/>
            <p:nvPr/>
          </p:nvSpPr>
          <p:spPr>
            <a:xfrm>
              <a:off x="3840" y="2544"/>
              <a:ext cx="769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1733" name="直接连接符 111732"/>
            <p:cNvSpPr/>
            <p:nvPr/>
          </p:nvSpPr>
          <p:spPr>
            <a:xfrm>
              <a:off x="3840" y="3072"/>
              <a:ext cx="768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11734" name="组合 111733"/>
          <p:cNvGrpSpPr/>
          <p:nvPr/>
        </p:nvGrpSpPr>
        <p:grpSpPr>
          <a:xfrm>
            <a:off x="7212013" y="3429000"/>
            <a:ext cx="407987" cy="2706688"/>
            <a:chOff x="4543" y="2160"/>
            <a:chExt cx="257" cy="1705"/>
          </a:xfrm>
        </p:grpSpPr>
        <p:sp>
          <p:nvSpPr>
            <p:cNvPr id="111735" name="直接连接符 111734"/>
            <p:cNvSpPr/>
            <p:nvPr/>
          </p:nvSpPr>
          <p:spPr>
            <a:xfrm>
              <a:off x="4543" y="2208"/>
              <a:ext cx="209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1736" name="任意多边形 111735"/>
            <p:cNvSpPr/>
            <p:nvPr/>
          </p:nvSpPr>
          <p:spPr>
            <a:xfrm>
              <a:off x="4559" y="2197"/>
              <a:ext cx="208" cy="347"/>
            </a:xfrm>
            <a:custGeom>
              <a:avLst/>
              <a:gdLst/>
              <a:ahLst/>
              <a:cxnLst/>
              <a:pathLst>
                <a:path w="208" h="393">
                  <a:moveTo>
                    <a:pt x="37" y="0"/>
                  </a:moveTo>
                  <a:lnTo>
                    <a:pt x="196" y="0"/>
                  </a:lnTo>
                  <a:lnTo>
                    <a:pt x="196" y="393"/>
                  </a:lnTo>
                  <a:lnTo>
                    <a:pt x="0" y="393"/>
                  </a:lnTo>
                  <a:lnTo>
                    <a:pt x="208" y="209"/>
                  </a:lnTo>
                </a:path>
              </a:pathLst>
            </a:custGeom>
            <a:solidFill>
              <a:schemeClr val="folHlink">
                <a:alpha val="50000"/>
              </a:schemeClr>
            </a:solidFill>
            <a:ln w="952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737" name="矩形 111736"/>
            <p:cNvSpPr/>
            <p:nvPr/>
          </p:nvSpPr>
          <p:spPr>
            <a:xfrm>
              <a:off x="4608" y="2854"/>
              <a:ext cx="144" cy="428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738" name="直接连接符 111737"/>
            <p:cNvSpPr/>
            <p:nvPr/>
          </p:nvSpPr>
          <p:spPr>
            <a:xfrm>
              <a:off x="4608" y="3072"/>
              <a:ext cx="144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1739" name="直接连接符 111738"/>
            <p:cNvSpPr/>
            <p:nvPr/>
          </p:nvSpPr>
          <p:spPr>
            <a:xfrm>
              <a:off x="4608" y="3600"/>
              <a:ext cx="144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1740" name="矩形 111739"/>
            <p:cNvSpPr/>
            <p:nvPr/>
          </p:nvSpPr>
          <p:spPr>
            <a:xfrm>
              <a:off x="4608" y="3600"/>
              <a:ext cx="144" cy="265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741" name="直接连接符 111740"/>
            <p:cNvSpPr/>
            <p:nvPr/>
          </p:nvSpPr>
          <p:spPr>
            <a:xfrm rot="2700000">
              <a:off x="4680" y="2328"/>
              <a:ext cx="0" cy="24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1742" name="直接连接符 111741"/>
            <p:cNvSpPr/>
            <p:nvPr/>
          </p:nvSpPr>
          <p:spPr>
            <a:xfrm rot="8100000">
              <a:off x="4656" y="2160"/>
              <a:ext cx="0" cy="263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1743" name="直接连接符 111742"/>
            <p:cNvSpPr/>
            <p:nvPr/>
          </p:nvSpPr>
          <p:spPr>
            <a:xfrm>
              <a:off x="4560" y="2544"/>
              <a:ext cx="209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11744" name="组合 111743"/>
          <p:cNvGrpSpPr/>
          <p:nvPr/>
        </p:nvGrpSpPr>
        <p:grpSpPr>
          <a:xfrm>
            <a:off x="7543800" y="3505200"/>
            <a:ext cx="1447800" cy="2625725"/>
            <a:chOff x="4752" y="2208"/>
            <a:chExt cx="912" cy="1654"/>
          </a:xfrm>
        </p:grpSpPr>
        <p:sp>
          <p:nvSpPr>
            <p:cNvPr id="111745" name="矩形 111744"/>
            <p:cNvSpPr/>
            <p:nvPr/>
          </p:nvSpPr>
          <p:spPr>
            <a:xfrm>
              <a:off x="4752" y="2233"/>
              <a:ext cx="909" cy="311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746" name="直接连接符 111745"/>
            <p:cNvSpPr/>
            <p:nvPr/>
          </p:nvSpPr>
          <p:spPr>
            <a:xfrm>
              <a:off x="5376" y="3600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1747" name="直接连接符 111746"/>
            <p:cNvSpPr/>
            <p:nvPr/>
          </p:nvSpPr>
          <p:spPr>
            <a:xfrm>
              <a:off x="5376" y="3072"/>
              <a:ext cx="2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1748" name="直接连接符 111747"/>
            <p:cNvSpPr/>
            <p:nvPr/>
          </p:nvSpPr>
          <p:spPr>
            <a:xfrm>
              <a:off x="5424" y="2375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1749" name="直接连接符 111748"/>
            <p:cNvSpPr/>
            <p:nvPr/>
          </p:nvSpPr>
          <p:spPr>
            <a:xfrm>
              <a:off x="4752" y="2544"/>
              <a:ext cx="909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1750" name="直接连接符 111749"/>
            <p:cNvSpPr/>
            <p:nvPr/>
          </p:nvSpPr>
          <p:spPr>
            <a:xfrm>
              <a:off x="4752" y="2208"/>
              <a:ext cx="909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1751" name="直接连接符 111750"/>
            <p:cNvSpPr/>
            <p:nvPr/>
          </p:nvSpPr>
          <p:spPr>
            <a:xfrm>
              <a:off x="4752" y="3072"/>
              <a:ext cx="909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1752" name="直接连接符 111751"/>
            <p:cNvSpPr/>
            <p:nvPr/>
          </p:nvSpPr>
          <p:spPr>
            <a:xfrm>
              <a:off x="4752" y="3600"/>
              <a:ext cx="909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1753" name="矩形 111752"/>
            <p:cNvSpPr/>
            <p:nvPr/>
          </p:nvSpPr>
          <p:spPr>
            <a:xfrm>
              <a:off x="4752" y="2854"/>
              <a:ext cx="909" cy="428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754" name="矩形 111753"/>
            <p:cNvSpPr/>
            <p:nvPr/>
          </p:nvSpPr>
          <p:spPr>
            <a:xfrm>
              <a:off x="4752" y="3622"/>
              <a:ext cx="909" cy="240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11755" name="直接连接符 111754"/>
          <p:cNvSpPr/>
          <p:nvPr/>
        </p:nvSpPr>
        <p:spPr>
          <a:xfrm>
            <a:off x="1752600" y="2819400"/>
            <a:ext cx="0" cy="3959225"/>
          </a:xfrm>
          <a:prstGeom prst="line">
            <a:avLst/>
          </a:prstGeom>
          <a:ln w="381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11756" name="直接连接符 111755"/>
          <p:cNvSpPr/>
          <p:nvPr/>
        </p:nvSpPr>
        <p:spPr>
          <a:xfrm>
            <a:off x="6096000" y="2819400"/>
            <a:ext cx="0" cy="3959225"/>
          </a:xfrm>
          <a:prstGeom prst="line">
            <a:avLst/>
          </a:prstGeom>
          <a:ln w="381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11757" name="矩形 111756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3.5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1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1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1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1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1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1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1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11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11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500"/>
                                        <p:tgtEl>
                                          <p:spTgt spid="11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11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11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11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0" dur="500"/>
                                        <p:tgtEl>
                                          <p:spTgt spid="11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5" dur="500"/>
                                        <p:tgtEl>
                                          <p:spTgt spid="111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1554" name="文本框 151553"/>
          <p:cNvSpPr txBox="1"/>
          <p:nvPr/>
        </p:nvSpPr>
        <p:spPr>
          <a:xfrm>
            <a:off x="1219200" y="5653088"/>
            <a:ext cx="1905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不互锁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51555" name="文本框 151554"/>
          <p:cNvSpPr txBox="1"/>
          <p:nvPr/>
        </p:nvSpPr>
        <p:spPr>
          <a:xfrm>
            <a:off x="4006850" y="5653088"/>
            <a:ext cx="21653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半互锁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51556" name="文本框 151555"/>
          <p:cNvSpPr txBox="1"/>
          <p:nvPr/>
        </p:nvSpPr>
        <p:spPr>
          <a:xfrm>
            <a:off x="6858000" y="5653088"/>
            <a:ext cx="1828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全互锁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51557" name="文本框 151556"/>
          <p:cNvSpPr txBox="1"/>
          <p:nvPr/>
        </p:nvSpPr>
        <p:spPr>
          <a:xfrm>
            <a:off x="685800" y="423863"/>
            <a:ext cx="266700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</a:rPr>
              <a:t>(3) 异步通信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151558" name="矩形 151557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3.5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151559" name="组合 151558"/>
          <p:cNvGrpSpPr/>
          <p:nvPr/>
        </p:nvGrpSpPr>
        <p:grpSpPr>
          <a:xfrm>
            <a:off x="4006850" y="1752600"/>
            <a:ext cx="2698750" cy="3657600"/>
            <a:chOff x="2524" y="1104"/>
            <a:chExt cx="1700" cy="2304"/>
          </a:xfrm>
        </p:grpSpPr>
        <p:sp>
          <p:nvSpPr>
            <p:cNvPr id="151560" name="文本框 151559"/>
            <p:cNvSpPr txBox="1"/>
            <p:nvPr/>
          </p:nvSpPr>
          <p:spPr>
            <a:xfrm>
              <a:off x="2524" y="1104"/>
              <a:ext cx="146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主设备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1561" name="文本框 151560"/>
            <p:cNvSpPr txBox="1"/>
            <p:nvPr/>
          </p:nvSpPr>
          <p:spPr>
            <a:xfrm>
              <a:off x="2524" y="3081"/>
              <a:ext cx="170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从设备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1562" name="组合 151561"/>
          <p:cNvGrpSpPr/>
          <p:nvPr/>
        </p:nvGrpSpPr>
        <p:grpSpPr>
          <a:xfrm>
            <a:off x="163513" y="2871788"/>
            <a:ext cx="547687" cy="2157412"/>
            <a:chOff x="103" y="1809"/>
            <a:chExt cx="345" cy="1359"/>
          </a:xfrm>
        </p:grpSpPr>
        <p:sp>
          <p:nvSpPr>
            <p:cNvPr id="151563" name="文本框 151562"/>
            <p:cNvSpPr txBox="1"/>
            <p:nvPr/>
          </p:nvSpPr>
          <p:spPr>
            <a:xfrm>
              <a:off x="107" y="1809"/>
              <a:ext cx="341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请</a:t>
              </a:r>
              <a:endParaRPr lang="zh-CN" altLang="en-US" dirty="0">
                <a:latin typeface="Times New Roman" panose="02020603050405020304" pitchFamily="18" charset="0"/>
              </a:endParaRPr>
            </a:p>
            <a:p>
              <a:r>
                <a:rPr lang="zh-CN" altLang="en-US" dirty="0">
                  <a:latin typeface="Times New Roman" panose="02020603050405020304" pitchFamily="18" charset="0"/>
                </a:rPr>
                <a:t>求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1564" name="文本框 151563"/>
            <p:cNvSpPr txBox="1"/>
            <p:nvPr/>
          </p:nvSpPr>
          <p:spPr>
            <a:xfrm>
              <a:off x="103" y="2572"/>
              <a:ext cx="341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回</a:t>
              </a:r>
              <a:endParaRPr lang="zh-CN" altLang="en-US" dirty="0">
                <a:latin typeface="Times New Roman" panose="02020603050405020304" pitchFamily="18" charset="0"/>
              </a:endParaRPr>
            </a:p>
            <a:p>
              <a:r>
                <a:rPr lang="zh-CN" altLang="en-US" dirty="0">
                  <a:latin typeface="Times New Roman" panose="02020603050405020304" pitchFamily="18" charset="0"/>
                </a:rPr>
                <a:t>答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51565" name="任意多边形 151564"/>
          <p:cNvSpPr/>
          <p:nvPr/>
        </p:nvSpPr>
        <p:spPr>
          <a:xfrm>
            <a:off x="1295400" y="2643188"/>
            <a:ext cx="1588" cy="904875"/>
          </a:xfrm>
          <a:custGeom>
            <a:avLst/>
            <a:gdLst/>
            <a:ahLst/>
            <a:cxnLst/>
            <a:pathLst>
              <a:path w="1" h="570">
                <a:moveTo>
                  <a:pt x="0" y="0"/>
                </a:moveTo>
                <a:lnTo>
                  <a:pt x="0" y="570"/>
                </a:lnTo>
              </a:path>
            </a:pathLst>
          </a:custGeom>
          <a:noFill/>
          <a:ln w="11430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1566" name="任意多边形 151565"/>
          <p:cNvSpPr/>
          <p:nvPr/>
        </p:nvSpPr>
        <p:spPr>
          <a:xfrm>
            <a:off x="4176713" y="2590800"/>
            <a:ext cx="1587" cy="966788"/>
          </a:xfrm>
          <a:custGeom>
            <a:avLst/>
            <a:gdLst/>
            <a:ahLst/>
            <a:cxnLst/>
            <a:pathLst>
              <a:path w="1" h="609">
                <a:moveTo>
                  <a:pt x="0" y="0"/>
                </a:moveTo>
                <a:lnTo>
                  <a:pt x="1" y="609"/>
                </a:lnTo>
              </a:path>
            </a:pathLst>
          </a:custGeom>
          <a:noFill/>
          <a:ln w="11430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51567" name="组合 151566"/>
          <p:cNvGrpSpPr/>
          <p:nvPr/>
        </p:nvGrpSpPr>
        <p:grpSpPr>
          <a:xfrm>
            <a:off x="4122738" y="2641600"/>
            <a:ext cx="1169987" cy="1460500"/>
            <a:chOff x="2597" y="1664"/>
            <a:chExt cx="737" cy="920"/>
          </a:xfrm>
        </p:grpSpPr>
        <p:sp>
          <p:nvSpPr>
            <p:cNvPr id="151568" name="任意多边形 151567"/>
            <p:cNvSpPr/>
            <p:nvPr/>
          </p:nvSpPr>
          <p:spPr>
            <a:xfrm>
              <a:off x="2601" y="1997"/>
              <a:ext cx="300" cy="587"/>
            </a:xfrm>
            <a:custGeom>
              <a:avLst/>
              <a:gdLst/>
              <a:ahLst/>
              <a:cxnLst/>
              <a:pathLst>
                <a:path w="300" h="587">
                  <a:moveTo>
                    <a:pt x="0" y="89"/>
                  </a:moveTo>
                  <a:cubicBezTo>
                    <a:pt x="8" y="84"/>
                    <a:pt x="45" y="62"/>
                    <a:pt x="48" y="58"/>
                  </a:cubicBezTo>
                  <a:cubicBezTo>
                    <a:pt x="51" y="54"/>
                    <a:pt x="4" y="62"/>
                    <a:pt x="15" y="64"/>
                  </a:cubicBezTo>
                  <a:cubicBezTo>
                    <a:pt x="26" y="66"/>
                    <a:pt x="90" y="0"/>
                    <a:pt x="117" y="73"/>
                  </a:cubicBezTo>
                  <a:cubicBezTo>
                    <a:pt x="144" y="146"/>
                    <a:pt x="149" y="417"/>
                    <a:pt x="180" y="502"/>
                  </a:cubicBezTo>
                  <a:cubicBezTo>
                    <a:pt x="211" y="587"/>
                    <a:pt x="280" y="571"/>
                    <a:pt x="300" y="585"/>
                  </a:cubicBezTo>
                </a:path>
              </a:pathLst>
            </a:custGeom>
            <a:noFill/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triangle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1569" name="任意多边形 151568"/>
            <p:cNvSpPr/>
            <p:nvPr/>
          </p:nvSpPr>
          <p:spPr>
            <a:xfrm>
              <a:off x="2597" y="1664"/>
              <a:ext cx="737" cy="1"/>
            </a:xfrm>
            <a:custGeom>
              <a:avLst/>
              <a:gdLst/>
              <a:ahLst/>
              <a:cxnLst/>
              <a:pathLst>
                <a:path w="737" h="1">
                  <a:moveTo>
                    <a:pt x="0" y="1"/>
                  </a:moveTo>
                  <a:lnTo>
                    <a:pt x="737" y="0"/>
                  </a:lnTo>
                </a:path>
              </a:pathLst>
            </a:custGeom>
            <a:noFill/>
            <a:ln w="1143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51570" name="任意多边形 151569"/>
          <p:cNvSpPr/>
          <p:nvPr/>
        </p:nvSpPr>
        <p:spPr>
          <a:xfrm>
            <a:off x="5241925" y="2586038"/>
            <a:ext cx="1588" cy="950912"/>
          </a:xfrm>
          <a:custGeom>
            <a:avLst/>
            <a:gdLst/>
            <a:ahLst/>
            <a:cxnLst/>
            <a:pathLst>
              <a:path w="1" h="599">
                <a:moveTo>
                  <a:pt x="0" y="0"/>
                </a:moveTo>
                <a:lnTo>
                  <a:pt x="0" y="599"/>
                </a:lnTo>
              </a:path>
            </a:pathLst>
          </a:custGeom>
          <a:noFill/>
          <a:ln w="11430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1571" name="任意多边形 151570"/>
          <p:cNvSpPr/>
          <p:nvPr/>
        </p:nvSpPr>
        <p:spPr>
          <a:xfrm>
            <a:off x="5184775" y="3479800"/>
            <a:ext cx="785813" cy="1588"/>
          </a:xfrm>
          <a:custGeom>
            <a:avLst/>
            <a:gdLst/>
            <a:ahLst/>
            <a:cxnLst/>
            <a:pathLst>
              <a:path w="495" h="1">
                <a:moveTo>
                  <a:pt x="0" y="0"/>
                </a:moveTo>
                <a:lnTo>
                  <a:pt x="495" y="1"/>
                </a:lnTo>
              </a:path>
            </a:pathLst>
          </a:custGeom>
          <a:noFill/>
          <a:ln w="11430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51572" name="组合 151571"/>
          <p:cNvGrpSpPr/>
          <p:nvPr/>
        </p:nvGrpSpPr>
        <p:grpSpPr>
          <a:xfrm>
            <a:off x="1235075" y="2660650"/>
            <a:ext cx="1162050" cy="1427163"/>
            <a:chOff x="778" y="1676"/>
            <a:chExt cx="732" cy="899"/>
          </a:xfrm>
        </p:grpSpPr>
        <p:sp>
          <p:nvSpPr>
            <p:cNvPr id="151573" name="任意多边形 151572"/>
            <p:cNvSpPr/>
            <p:nvPr/>
          </p:nvSpPr>
          <p:spPr>
            <a:xfrm>
              <a:off x="831" y="1995"/>
              <a:ext cx="299" cy="580"/>
            </a:xfrm>
            <a:custGeom>
              <a:avLst/>
              <a:gdLst/>
              <a:ahLst/>
              <a:cxnLst/>
              <a:pathLst>
                <a:path w="299" h="580">
                  <a:moveTo>
                    <a:pt x="0" y="71"/>
                  </a:moveTo>
                  <a:cubicBezTo>
                    <a:pt x="17" y="71"/>
                    <a:pt x="73" y="0"/>
                    <a:pt x="101" y="71"/>
                  </a:cubicBezTo>
                  <a:cubicBezTo>
                    <a:pt x="129" y="142"/>
                    <a:pt x="137" y="410"/>
                    <a:pt x="170" y="495"/>
                  </a:cubicBezTo>
                  <a:cubicBezTo>
                    <a:pt x="203" y="580"/>
                    <a:pt x="272" y="562"/>
                    <a:pt x="299" y="580"/>
                  </a:cubicBezTo>
                </a:path>
              </a:pathLst>
            </a:custGeom>
            <a:noFill/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triangle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1574" name="任意多边形 151573"/>
            <p:cNvSpPr/>
            <p:nvPr/>
          </p:nvSpPr>
          <p:spPr>
            <a:xfrm>
              <a:off x="778" y="1676"/>
              <a:ext cx="732" cy="1"/>
            </a:xfrm>
            <a:custGeom>
              <a:avLst/>
              <a:gdLst/>
              <a:ahLst/>
              <a:cxnLst/>
              <a:pathLst>
                <a:path w="732" h="1">
                  <a:moveTo>
                    <a:pt x="0" y="0"/>
                  </a:moveTo>
                  <a:lnTo>
                    <a:pt x="732" y="1"/>
                  </a:lnTo>
                </a:path>
              </a:pathLst>
            </a:custGeom>
            <a:noFill/>
            <a:ln w="1143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51575" name="任意多边形 151574"/>
          <p:cNvSpPr/>
          <p:nvPr/>
        </p:nvSpPr>
        <p:spPr>
          <a:xfrm>
            <a:off x="2293938" y="3505200"/>
            <a:ext cx="830262" cy="1588"/>
          </a:xfrm>
          <a:custGeom>
            <a:avLst/>
            <a:gdLst/>
            <a:ahLst/>
            <a:cxnLst/>
            <a:pathLst>
              <a:path w="523" h="1">
                <a:moveTo>
                  <a:pt x="0" y="0"/>
                </a:moveTo>
                <a:lnTo>
                  <a:pt x="523" y="0"/>
                </a:lnTo>
              </a:path>
            </a:pathLst>
          </a:custGeom>
          <a:noFill/>
          <a:ln w="11430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1576" name="任意多边形 151575"/>
          <p:cNvSpPr/>
          <p:nvPr/>
        </p:nvSpPr>
        <p:spPr>
          <a:xfrm>
            <a:off x="2347913" y="2608263"/>
            <a:ext cx="3175" cy="925512"/>
          </a:xfrm>
          <a:custGeom>
            <a:avLst/>
            <a:gdLst/>
            <a:ahLst/>
            <a:cxnLst/>
            <a:pathLst>
              <a:path w="2" h="583">
                <a:moveTo>
                  <a:pt x="0" y="0"/>
                </a:moveTo>
                <a:lnTo>
                  <a:pt x="2" y="583"/>
                </a:lnTo>
              </a:path>
            </a:pathLst>
          </a:custGeom>
          <a:noFill/>
          <a:ln w="11430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1577" name="任意多边形 151576"/>
          <p:cNvSpPr/>
          <p:nvPr/>
        </p:nvSpPr>
        <p:spPr>
          <a:xfrm>
            <a:off x="1770063" y="3775075"/>
            <a:ext cx="1162050" cy="1588"/>
          </a:xfrm>
          <a:custGeom>
            <a:avLst/>
            <a:gdLst/>
            <a:ahLst/>
            <a:cxnLst/>
            <a:pathLst>
              <a:path w="732" h="1">
                <a:moveTo>
                  <a:pt x="0" y="0"/>
                </a:moveTo>
                <a:lnTo>
                  <a:pt x="732" y="1"/>
                </a:lnTo>
              </a:path>
            </a:pathLst>
          </a:custGeom>
          <a:noFill/>
          <a:ln w="1143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1578" name="任意多边形 151577"/>
          <p:cNvSpPr/>
          <p:nvPr/>
        </p:nvSpPr>
        <p:spPr>
          <a:xfrm>
            <a:off x="2874963" y="3722688"/>
            <a:ext cx="3175" cy="925512"/>
          </a:xfrm>
          <a:custGeom>
            <a:avLst/>
            <a:gdLst/>
            <a:ahLst/>
            <a:cxnLst/>
            <a:pathLst>
              <a:path w="2" h="583">
                <a:moveTo>
                  <a:pt x="0" y="0"/>
                </a:moveTo>
                <a:lnTo>
                  <a:pt x="2" y="583"/>
                </a:lnTo>
              </a:path>
            </a:pathLst>
          </a:custGeom>
          <a:noFill/>
          <a:ln w="1143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1579" name="任意多边形 151578"/>
          <p:cNvSpPr/>
          <p:nvPr/>
        </p:nvSpPr>
        <p:spPr>
          <a:xfrm>
            <a:off x="1820863" y="3743325"/>
            <a:ext cx="1587" cy="904875"/>
          </a:xfrm>
          <a:custGeom>
            <a:avLst/>
            <a:gdLst/>
            <a:ahLst/>
            <a:cxnLst/>
            <a:pathLst>
              <a:path w="1" h="570">
                <a:moveTo>
                  <a:pt x="0" y="0"/>
                </a:moveTo>
                <a:lnTo>
                  <a:pt x="0" y="570"/>
                </a:lnTo>
              </a:path>
            </a:pathLst>
          </a:custGeom>
          <a:noFill/>
          <a:ln w="1143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51580" name="组合 151579"/>
          <p:cNvGrpSpPr/>
          <p:nvPr/>
        </p:nvGrpSpPr>
        <p:grpSpPr>
          <a:xfrm>
            <a:off x="857250" y="3489325"/>
            <a:ext cx="990600" cy="1108075"/>
            <a:chOff x="540" y="2198"/>
            <a:chExt cx="624" cy="698"/>
          </a:xfrm>
        </p:grpSpPr>
        <p:sp>
          <p:nvSpPr>
            <p:cNvPr id="151581" name="任意多边形 151580"/>
            <p:cNvSpPr/>
            <p:nvPr/>
          </p:nvSpPr>
          <p:spPr>
            <a:xfrm>
              <a:off x="540" y="2198"/>
              <a:ext cx="311" cy="1"/>
            </a:xfrm>
            <a:custGeom>
              <a:avLst/>
              <a:gdLst/>
              <a:ahLst/>
              <a:cxnLst/>
              <a:pathLst>
                <a:path w="311" h="1">
                  <a:moveTo>
                    <a:pt x="311" y="0"/>
                  </a:moveTo>
                  <a:lnTo>
                    <a:pt x="0" y="1"/>
                  </a:lnTo>
                </a:path>
              </a:pathLst>
            </a:custGeom>
            <a:noFill/>
            <a:ln w="1143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1582" name="直接连接符 151581"/>
            <p:cNvSpPr/>
            <p:nvPr/>
          </p:nvSpPr>
          <p:spPr>
            <a:xfrm>
              <a:off x="563" y="2896"/>
              <a:ext cx="601" cy="0"/>
            </a:xfrm>
            <a:prstGeom prst="line">
              <a:avLst/>
            </a:prstGeom>
            <a:ln w="1143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51583" name="组合 151582"/>
          <p:cNvGrpSpPr/>
          <p:nvPr/>
        </p:nvGrpSpPr>
        <p:grpSpPr>
          <a:xfrm>
            <a:off x="3703638" y="3498850"/>
            <a:ext cx="992187" cy="1098550"/>
            <a:chOff x="2333" y="2204"/>
            <a:chExt cx="625" cy="692"/>
          </a:xfrm>
        </p:grpSpPr>
        <p:sp>
          <p:nvSpPr>
            <p:cNvPr id="151584" name="任意多边形 151583"/>
            <p:cNvSpPr/>
            <p:nvPr/>
          </p:nvSpPr>
          <p:spPr>
            <a:xfrm>
              <a:off x="2333" y="2204"/>
              <a:ext cx="332" cy="1"/>
            </a:xfrm>
            <a:custGeom>
              <a:avLst/>
              <a:gdLst/>
              <a:ahLst/>
              <a:cxnLst/>
              <a:pathLst>
                <a:path w="332" h="1">
                  <a:moveTo>
                    <a:pt x="332" y="0"/>
                  </a:moveTo>
                  <a:lnTo>
                    <a:pt x="0" y="1"/>
                  </a:lnTo>
                </a:path>
              </a:pathLst>
            </a:custGeom>
            <a:noFill/>
            <a:ln w="1143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1585" name="直接连接符 151584"/>
            <p:cNvSpPr/>
            <p:nvPr/>
          </p:nvSpPr>
          <p:spPr>
            <a:xfrm>
              <a:off x="2357" y="2896"/>
              <a:ext cx="601" cy="0"/>
            </a:xfrm>
            <a:prstGeom prst="line">
              <a:avLst/>
            </a:prstGeom>
            <a:ln w="1143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51586" name="直接连接符 151585"/>
          <p:cNvSpPr/>
          <p:nvPr/>
        </p:nvSpPr>
        <p:spPr>
          <a:xfrm>
            <a:off x="2824163" y="4597400"/>
            <a:ext cx="539750" cy="0"/>
          </a:xfrm>
          <a:prstGeom prst="line">
            <a:avLst/>
          </a:prstGeom>
          <a:ln w="1143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1587" name="任意多边形 151586"/>
          <p:cNvSpPr/>
          <p:nvPr/>
        </p:nvSpPr>
        <p:spPr>
          <a:xfrm>
            <a:off x="4584700" y="3775075"/>
            <a:ext cx="1162050" cy="1588"/>
          </a:xfrm>
          <a:custGeom>
            <a:avLst/>
            <a:gdLst/>
            <a:ahLst/>
            <a:cxnLst/>
            <a:pathLst>
              <a:path w="732" h="1">
                <a:moveTo>
                  <a:pt x="0" y="0"/>
                </a:moveTo>
                <a:lnTo>
                  <a:pt x="732" y="1"/>
                </a:lnTo>
              </a:path>
            </a:pathLst>
          </a:custGeom>
          <a:noFill/>
          <a:ln w="1143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1588" name="任意多边形 151587"/>
          <p:cNvSpPr/>
          <p:nvPr/>
        </p:nvSpPr>
        <p:spPr>
          <a:xfrm>
            <a:off x="5694363" y="3722688"/>
            <a:ext cx="3175" cy="925512"/>
          </a:xfrm>
          <a:custGeom>
            <a:avLst/>
            <a:gdLst/>
            <a:ahLst/>
            <a:cxnLst/>
            <a:pathLst>
              <a:path w="2" h="583">
                <a:moveTo>
                  <a:pt x="0" y="0"/>
                </a:moveTo>
                <a:lnTo>
                  <a:pt x="2" y="583"/>
                </a:lnTo>
              </a:path>
            </a:pathLst>
          </a:custGeom>
          <a:noFill/>
          <a:ln w="1143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1589" name="任意多边形 151588"/>
          <p:cNvSpPr/>
          <p:nvPr/>
        </p:nvSpPr>
        <p:spPr>
          <a:xfrm>
            <a:off x="4640263" y="3733800"/>
            <a:ext cx="1587" cy="904875"/>
          </a:xfrm>
          <a:custGeom>
            <a:avLst/>
            <a:gdLst/>
            <a:ahLst/>
            <a:cxnLst/>
            <a:pathLst>
              <a:path w="1" h="570">
                <a:moveTo>
                  <a:pt x="0" y="0"/>
                </a:moveTo>
                <a:lnTo>
                  <a:pt x="0" y="570"/>
                </a:lnTo>
              </a:path>
            </a:pathLst>
          </a:custGeom>
          <a:noFill/>
          <a:ln w="1143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1590" name="直接连接符 151589"/>
          <p:cNvSpPr/>
          <p:nvPr/>
        </p:nvSpPr>
        <p:spPr>
          <a:xfrm>
            <a:off x="5632450" y="4597400"/>
            <a:ext cx="539750" cy="0"/>
          </a:xfrm>
          <a:prstGeom prst="line">
            <a:avLst/>
          </a:prstGeom>
          <a:ln w="1143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1591" name="任意多边形 151590"/>
          <p:cNvSpPr/>
          <p:nvPr/>
        </p:nvSpPr>
        <p:spPr>
          <a:xfrm>
            <a:off x="6908800" y="2643188"/>
            <a:ext cx="1588" cy="904875"/>
          </a:xfrm>
          <a:custGeom>
            <a:avLst/>
            <a:gdLst/>
            <a:ahLst/>
            <a:cxnLst/>
            <a:pathLst>
              <a:path w="1" h="570">
                <a:moveTo>
                  <a:pt x="0" y="0"/>
                </a:moveTo>
                <a:lnTo>
                  <a:pt x="0" y="570"/>
                </a:lnTo>
              </a:path>
            </a:pathLst>
          </a:custGeom>
          <a:noFill/>
          <a:ln w="11430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51592" name="组合 151591"/>
          <p:cNvGrpSpPr/>
          <p:nvPr/>
        </p:nvGrpSpPr>
        <p:grpSpPr>
          <a:xfrm>
            <a:off x="6851650" y="2660650"/>
            <a:ext cx="1162050" cy="1427163"/>
            <a:chOff x="4314" y="1676"/>
            <a:chExt cx="732" cy="899"/>
          </a:xfrm>
        </p:grpSpPr>
        <p:sp>
          <p:nvSpPr>
            <p:cNvPr id="151593" name="任意多边形 151592"/>
            <p:cNvSpPr/>
            <p:nvPr/>
          </p:nvSpPr>
          <p:spPr>
            <a:xfrm>
              <a:off x="4379" y="1995"/>
              <a:ext cx="299" cy="580"/>
            </a:xfrm>
            <a:custGeom>
              <a:avLst/>
              <a:gdLst/>
              <a:ahLst/>
              <a:cxnLst/>
              <a:pathLst>
                <a:path w="299" h="580">
                  <a:moveTo>
                    <a:pt x="0" y="71"/>
                  </a:moveTo>
                  <a:cubicBezTo>
                    <a:pt x="17" y="71"/>
                    <a:pt x="73" y="0"/>
                    <a:pt x="101" y="71"/>
                  </a:cubicBezTo>
                  <a:cubicBezTo>
                    <a:pt x="129" y="142"/>
                    <a:pt x="137" y="410"/>
                    <a:pt x="170" y="495"/>
                  </a:cubicBezTo>
                  <a:cubicBezTo>
                    <a:pt x="203" y="580"/>
                    <a:pt x="272" y="562"/>
                    <a:pt x="299" y="580"/>
                  </a:cubicBezTo>
                </a:path>
              </a:pathLst>
            </a:custGeom>
            <a:noFill/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triangle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1594" name="任意多边形 151593"/>
            <p:cNvSpPr/>
            <p:nvPr/>
          </p:nvSpPr>
          <p:spPr>
            <a:xfrm>
              <a:off x="4314" y="1676"/>
              <a:ext cx="732" cy="1"/>
            </a:xfrm>
            <a:custGeom>
              <a:avLst/>
              <a:gdLst/>
              <a:ahLst/>
              <a:cxnLst/>
              <a:pathLst>
                <a:path w="732" h="1">
                  <a:moveTo>
                    <a:pt x="0" y="0"/>
                  </a:moveTo>
                  <a:lnTo>
                    <a:pt x="732" y="1"/>
                  </a:lnTo>
                </a:path>
              </a:pathLst>
            </a:custGeom>
            <a:noFill/>
            <a:ln w="1143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51595" name="任意多边形 151594"/>
          <p:cNvSpPr/>
          <p:nvPr/>
        </p:nvSpPr>
        <p:spPr>
          <a:xfrm>
            <a:off x="7980363" y="2608263"/>
            <a:ext cx="3175" cy="925512"/>
          </a:xfrm>
          <a:custGeom>
            <a:avLst/>
            <a:gdLst/>
            <a:ahLst/>
            <a:cxnLst/>
            <a:pathLst>
              <a:path w="2" h="583">
                <a:moveTo>
                  <a:pt x="0" y="0"/>
                </a:moveTo>
                <a:lnTo>
                  <a:pt x="2" y="583"/>
                </a:lnTo>
              </a:path>
            </a:pathLst>
          </a:custGeom>
          <a:noFill/>
          <a:ln w="11430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1596" name="任意多边形 151595"/>
          <p:cNvSpPr/>
          <p:nvPr/>
        </p:nvSpPr>
        <p:spPr>
          <a:xfrm>
            <a:off x="7391400" y="3775075"/>
            <a:ext cx="1162050" cy="1588"/>
          </a:xfrm>
          <a:custGeom>
            <a:avLst/>
            <a:gdLst/>
            <a:ahLst/>
            <a:cxnLst/>
            <a:pathLst>
              <a:path w="732" h="1">
                <a:moveTo>
                  <a:pt x="0" y="0"/>
                </a:moveTo>
                <a:lnTo>
                  <a:pt x="732" y="1"/>
                </a:lnTo>
              </a:path>
            </a:pathLst>
          </a:custGeom>
          <a:noFill/>
          <a:ln w="1143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1597" name="任意多边形 151596"/>
          <p:cNvSpPr/>
          <p:nvPr/>
        </p:nvSpPr>
        <p:spPr>
          <a:xfrm>
            <a:off x="8513763" y="3722688"/>
            <a:ext cx="3175" cy="925512"/>
          </a:xfrm>
          <a:custGeom>
            <a:avLst/>
            <a:gdLst/>
            <a:ahLst/>
            <a:cxnLst/>
            <a:pathLst>
              <a:path w="2" h="583">
                <a:moveTo>
                  <a:pt x="0" y="0"/>
                </a:moveTo>
                <a:lnTo>
                  <a:pt x="2" y="583"/>
                </a:lnTo>
              </a:path>
            </a:pathLst>
          </a:custGeom>
          <a:noFill/>
          <a:ln w="1143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1598" name="任意多边形 151597"/>
          <p:cNvSpPr/>
          <p:nvPr/>
        </p:nvSpPr>
        <p:spPr>
          <a:xfrm>
            <a:off x="7442200" y="3743325"/>
            <a:ext cx="1588" cy="904875"/>
          </a:xfrm>
          <a:custGeom>
            <a:avLst/>
            <a:gdLst/>
            <a:ahLst/>
            <a:cxnLst/>
            <a:pathLst>
              <a:path w="1" h="570">
                <a:moveTo>
                  <a:pt x="0" y="0"/>
                </a:moveTo>
                <a:lnTo>
                  <a:pt x="0" y="570"/>
                </a:lnTo>
              </a:path>
            </a:pathLst>
          </a:custGeom>
          <a:noFill/>
          <a:ln w="1143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51599" name="组合 151598"/>
          <p:cNvGrpSpPr/>
          <p:nvPr/>
        </p:nvGrpSpPr>
        <p:grpSpPr>
          <a:xfrm>
            <a:off x="6470650" y="3489325"/>
            <a:ext cx="996950" cy="1108075"/>
            <a:chOff x="4076" y="2198"/>
            <a:chExt cx="628" cy="698"/>
          </a:xfrm>
        </p:grpSpPr>
        <p:sp>
          <p:nvSpPr>
            <p:cNvPr id="151600" name="任意多边形 151599"/>
            <p:cNvSpPr/>
            <p:nvPr/>
          </p:nvSpPr>
          <p:spPr>
            <a:xfrm>
              <a:off x="4076" y="2198"/>
              <a:ext cx="311" cy="1"/>
            </a:xfrm>
            <a:custGeom>
              <a:avLst/>
              <a:gdLst/>
              <a:ahLst/>
              <a:cxnLst/>
              <a:pathLst>
                <a:path w="311" h="1">
                  <a:moveTo>
                    <a:pt x="311" y="0"/>
                  </a:moveTo>
                  <a:lnTo>
                    <a:pt x="0" y="1"/>
                  </a:lnTo>
                </a:path>
              </a:pathLst>
            </a:custGeom>
            <a:noFill/>
            <a:ln w="1143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1601" name="直接连接符 151600"/>
            <p:cNvSpPr/>
            <p:nvPr/>
          </p:nvSpPr>
          <p:spPr>
            <a:xfrm>
              <a:off x="4103" y="2896"/>
              <a:ext cx="601" cy="0"/>
            </a:xfrm>
            <a:prstGeom prst="line">
              <a:avLst/>
            </a:prstGeom>
            <a:ln w="1143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51602" name="直接连接符 151601"/>
          <p:cNvSpPr/>
          <p:nvPr/>
        </p:nvSpPr>
        <p:spPr>
          <a:xfrm>
            <a:off x="8462963" y="4597400"/>
            <a:ext cx="539750" cy="0"/>
          </a:xfrm>
          <a:prstGeom prst="line">
            <a:avLst/>
          </a:prstGeom>
          <a:ln w="1143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1603" name="任意多边形 151602"/>
          <p:cNvSpPr/>
          <p:nvPr/>
        </p:nvSpPr>
        <p:spPr>
          <a:xfrm>
            <a:off x="7493000" y="2898775"/>
            <a:ext cx="508000" cy="1365250"/>
          </a:xfrm>
          <a:custGeom>
            <a:avLst/>
            <a:gdLst/>
            <a:ahLst/>
            <a:cxnLst/>
            <a:pathLst>
              <a:path w="320" h="860">
                <a:moveTo>
                  <a:pt x="0" y="754"/>
                </a:moveTo>
                <a:cubicBezTo>
                  <a:pt x="16" y="754"/>
                  <a:pt x="53" y="860"/>
                  <a:pt x="91" y="752"/>
                </a:cubicBezTo>
                <a:cubicBezTo>
                  <a:pt x="129" y="644"/>
                  <a:pt x="192" y="212"/>
                  <a:pt x="230" y="106"/>
                </a:cubicBezTo>
                <a:cubicBezTo>
                  <a:pt x="268" y="0"/>
                  <a:pt x="301" y="112"/>
                  <a:pt x="320" y="114"/>
                </a:cubicBezTo>
              </a:path>
            </a:pathLst>
          </a:custGeom>
          <a:noFill/>
          <a:ln w="57150" cap="flat" cmpd="sng">
            <a:solidFill>
              <a:schemeClr val="folHlink"/>
            </a:solidFill>
            <a:prstDash val="solid"/>
            <a:headEnd type="none" w="med" len="med"/>
            <a:tailEnd type="triangle" w="med" len="lg"/>
          </a:ln>
        </p:spPr>
        <p:txBody>
          <a:bodyPr/>
          <a:p>
            <a:endParaRPr lang="zh-CN" altLang="en-US"/>
          </a:p>
        </p:txBody>
      </p:sp>
      <p:grpSp>
        <p:nvGrpSpPr>
          <p:cNvPr id="151604" name="组合 151603"/>
          <p:cNvGrpSpPr/>
          <p:nvPr/>
        </p:nvGrpSpPr>
        <p:grpSpPr>
          <a:xfrm>
            <a:off x="8012113" y="2997200"/>
            <a:ext cx="827087" cy="1193800"/>
            <a:chOff x="4960" y="1888"/>
            <a:chExt cx="521" cy="752"/>
          </a:xfrm>
        </p:grpSpPr>
        <p:sp>
          <p:nvSpPr>
            <p:cNvPr id="151605" name="任意多边形 151604"/>
            <p:cNvSpPr/>
            <p:nvPr/>
          </p:nvSpPr>
          <p:spPr>
            <a:xfrm>
              <a:off x="4960" y="2188"/>
              <a:ext cx="521" cy="2"/>
            </a:xfrm>
            <a:custGeom>
              <a:avLst/>
              <a:gdLst/>
              <a:ahLst/>
              <a:cxnLst/>
              <a:pathLst>
                <a:path w="521" h="2">
                  <a:moveTo>
                    <a:pt x="0" y="2"/>
                  </a:moveTo>
                  <a:lnTo>
                    <a:pt x="521" y="0"/>
                  </a:lnTo>
                </a:path>
              </a:pathLst>
            </a:custGeom>
            <a:noFill/>
            <a:ln w="1143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1606" name="任意多边形 151605"/>
            <p:cNvSpPr/>
            <p:nvPr/>
          </p:nvSpPr>
          <p:spPr>
            <a:xfrm>
              <a:off x="4976" y="1888"/>
              <a:ext cx="313" cy="752"/>
            </a:xfrm>
            <a:custGeom>
              <a:avLst/>
              <a:gdLst/>
              <a:ahLst/>
              <a:cxnLst/>
              <a:pathLst>
                <a:path w="313" h="752">
                  <a:moveTo>
                    <a:pt x="0" y="111"/>
                  </a:moveTo>
                  <a:cubicBezTo>
                    <a:pt x="19" y="107"/>
                    <a:pt x="88" y="0"/>
                    <a:pt x="118" y="89"/>
                  </a:cubicBezTo>
                  <a:cubicBezTo>
                    <a:pt x="148" y="178"/>
                    <a:pt x="151" y="538"/>
                    <a:pt x="180" y="645"/>
                  </a:cubicBezTo>
                  <a:cubicBezTo>
                    <a:pt x="209" y="752"/>
                    <a:pt x="275" y="711"/>
                    <a:pt x="294" y="729"/>
                  </a:cubicBezTo>
                  <a:cubicBezTo>
                    <a:pt x="313" y="747"/>
                    <a:pt x="295" y="746"/>
                    <a:pt x="295" y="750"/>
                  </a:cubicBezTo>
                </a:path>
              </a:pathLst>
            </a:custGeom>
            <a:noFill/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triangle" w="med" len="lg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51607" name="任意多边形 151606"/>
          <p:cNvSpPr/>
          <p:nvPr/>
        </p:nvSpPr>
        <p:spPr>
          <a:xfrm>
            <a:off x="4692650" y="2895600"/>
            <a:ext cx="550863" cy="1301750"/>
          </a:xfrm>
          <a:custGeom>
            <a:avLst/>
            <a:gdLst/>
            <a:ahLst/>
            <a:cxnLst/>
            <a:pathLst>
              <a:path w="347" h="820">
                <a:moveTo>
                  <a:pt x="0" y="740"/>
                </a:moveTo>
                <a:cubicBezTo>
                  <a:pt x="16" y="736"/>
                  <a:pt x="55" y="820"/>
                  <a:pt x="91" y="714"/>
                </a:cubicBezTo>
                <a:cubicBezTo>
                  <a:pt x="127" y="608"/>
                  <a:pt x="176" y="204"/>
                  <a:pt x="219" y="102"/>
                </a:cubicBezTo>
                <a:cubicBezTo>
                  <a:pt x="262" y="0"/>
                  <a:pt x="326" y="102"/>
                  <a:pt x="347" y="102"/>
                </a:cubicBezTo>
              </a:path>
            </a:pathLst>
          </a:custGeom>
          <a:noFill/>
          <a:ln w="57150" cap="flat" cmpd="sng">
            <a:solidFill>
              <a:schemeClr val="folHlink"/>
            </a:solidFill>
            <a:prstDash val="solid"/>
            <a:headEnd type="none" w="med" len="med"/>
            <a:tailEnd type="triangle" w="med" len="lg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5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6" dur="500"/>
                                        <p:tgtEl>
                                          <p:spTgt spid="15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5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5" dur="500"/>
                                        <p:tgtEl>
                                          <p:spTgt spid="15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5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51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5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5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15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5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15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9" dur="500"/>
                                        <p:tgtEl>
                                          <p:spTgt spid="15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15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8" dur="500"/>
                                        <p:tgtEl>
                                          <p:spTgt spid="15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3" dur="500"/>
                                        <p:tgtEl>
                                          <p:spTgt spid="15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15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1" dur="500"/>
                                        <p:tgtEl>
                                          <p:spTgt spid="15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5" dur="500"/>
                                        <p:tgtEl>
                                          <p:spTgt spid="15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9" dur="500"/>
                                        <p:tgtEl>
                                          <p:spTgt spid="15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3" dur="500"/>
                                        <p:tgtEl>
                                          <p:spTgt spid="15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3" dur="500"/>
                                        <p:tgtEl>
                                          <p:spTgt spid="15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7" dur="500"/>
                                        <p:tgtEl>
                                          <p:spTgt spid="15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2" dur="500"/>
                                        <p:tgtEl>
                                          <p:spTgt spid="15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6" dur="500"/>
                                        <p:tgtEl>
                                          <p:spTgt spid="15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1" dur="500"/>
                                        <p:tgtEl>
                                          <p:spTgt spid="15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5" dur="500"/>
                                        <p:tgtEl>
                                          <p:spTgt spid="15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9" dur="500"/>
                                        <p:tgtEl>
                                          <p:spTgt spid="15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4" dur="500"/>
                                        <p:tgtEl>
                                          <p:spTgt spid="15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8" dur="500"/>
                                        <p:tgtEl>
                                          <p:spTgt spid="15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2" dur="500"/>
                                        <p:tgtEl>
                                          <p:spTgt spid="15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4" grpId="0"/>
      <p:bldP spid="151555" grpId="0"/>
      <p:bldP spid="1515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6" name="文本框 139265"/>
          <p:cNvSpPr txBox="1"/>
          <p:nvPr/>
        </p:nvSpPr>
        <p:spPr>
          <a:xfrm>
            <a:off x="593725" y="228600"/>
            <a:ext cx="57308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</a:rPr>
              <a:t>四、总线结构计算机举例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139267" name="文本框 139266"/>
          <p:cNvSpPr txBox="1"/>
          <p:nvPr/>
        </p:nvSpPr>
        <p:spPr>
          <a:xfrm>
            <a:off x="1176338" y="1068388"/>
            <a:ext cx="6367462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</a:rPr>
              <a:t>1. 面向 </a:t>
            </a:r>
            <a:r>
              <a:rPr lang="en-US" altLang="zh-CN" sz="3200">
                <a:latin typeface="Times New Roman" panose="02020603050405020304" pitchFamily="18" charset="0"/>
              </a:rPr>
              <a:t>CPU </a:t>
            </a:r>
            <a:r>
              <a:rPr lang="zh-CN" altLang="en-US" sz="3200" dirty="0">
                <a:latin typeface="Times New Roman" panose="02020603050405020304" pitchFamily="18" charset="0"/>
              </a:rPr>
              <a:t>的双总线结构框图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39268" name="矩形 139267"/>
          <p:cNvSpPr/>
          <p:nvPr/>
        </p:nvSpPr>
        <p:spPr>
          <a:xfrm>
            <a:off x="762000" y="2303463"/>
            <a:ext cx="1854200" cy="1125537"/>
          </a:xfrm>
          <a:prstGeom prst="rect">
            <a:avLst/>
          </a:prstGeom>
          <a:noFill/>
          <a:ln w="38100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p>
            <a:r>
              <a:rPr lang="zh-CN" altLang="en-US" sz="2400" dirty="0">
                <a:latin typeface="Times New Roman" panose="02020603050405020304" pitchFamily="18" charset="0"/>
              </a:rPr>
              <a:t>中央处理  器 </a:t>
            </a:r>
            <a:r>
              <a:rPr lang="en-US" altLang="zh-CN" sz="2400">
                <a:latin typeface="Times New Roman" panose="02020603050405020304" pitchFamily="18" charset="0"/>
              </a:rPr>
              <a:t>CPU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39269" name="组合 139268"/>
          <p:cNvGrpSpPr/>
          <p:nvPr/>
        </p:nvGrpSpPr>
        <p:grpSpPr>
          <a:xfrm>
            <a:off x="2651125" y="2238375"/>
            <a:ext cx="5715000" cy="609600"/>
            <a:chOff x="1670" y="1410"/>
            <a:chExt cx="3600" cy="384"/>
          </a:xfrm>
        </p:grpSpPr>
        <p:sp>
          <p:nvSpPr>
            <p:cNvPr id="139270" name="矩形 139269"/>
            <p:cNvSpPr/>
            <p:nvPr/>
          </p:nvSpPr>
          <p:spPr>
            <a:xfrm>
              <a:off x="2941" y="1410"/>
              <a:ext cx="1139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r>
                <a:rPr lang="en-US" altLang="zh-CN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I/O</a:t>
              </a:r>
              <a:r>
                <a:rPr lang="zh-CN" altLang="en-US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总线</a:t>
              </a:r>
              <a:endParaRPr lang="en-US" altLang="zh-CN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9271" name="左右箭头 139270"/>
            <p:cNvSpPr/>
            <p:nvPr/>
          </p:nvSpPr>
          <p:spPr>
            <a:xfrm>
              <a:off x="1670" y="1657"/>
              <a:ext cx="3600" cy="137"/>
            </a:xfrm>
            <a:prstGeom prst="leftRightArrow">
              <a:avLst>
                <a:gd name="adj1" fmla="val 50000"/>
                <a:gd name="adj2" fmla="val 77250"/>
              </a:avLst>
            </a:prstGeom>
            <a:solidFill>
              <a:schemeClr val="folHlink"/>
            </a:solidFill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39272" name="组合 139271"/>
          <p:cNvGrpSpPr/>
          <p:nvPr/>
        </p:nvGrpSpPr>
        <p:grpSpPr>
          <a:xfrm>
            <a:off x="1090613" y="3429000"/>
            <a:ext cx="661987" cy="1905000"/>
            <a:chOff x="687" y="2160"/>
            <a:chExt cx="417" cy="1200"/>
          </a:xfrm>
        </p:grpSpPr>
        <p:sp>
          <p:nvSpPr>
            <p:cNvPr id="139273" name="矩形 139272"/>
            <p:cNvSpPr/>
            <p:nvPr/>
          </p:nvSpPr>
          <p:spPr>
            <a:xfrm>
              <a:off x="687" y="2313"/>
              <a:ext cx="273" cy="80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r>
                <a:rPr lang="en-US" altLang="zh-CN">
                  <a:solidFill>
                    <a:schemeClr val="folHlink"/>
                  </a:solidFill>
                  <a:latin typeface="Times New Roman" panose="02020603050405020304" pitchFamily="18" charset="0"/>
                </a:rPr>
                <a:t>M</a:t>
              </a:r>
              <a:endParaRPr lang="en-US" altLang="zh-CN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  <a:p>
              <a:r>
                <a:rPr lang="zh-CN" altLang="en-US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总</a:t>
              </a:r>
              <a:endPara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  <a:p>
              <a:r>
                <a:rPr lang="zh-CN" altLang="en-US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线</a:t>
              </a:r>
              <a:endPara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9274" name="上下箭头 139273"/>
            <p:cNvSpPr/>
            <p:nvPr/>
          </p:nvSpPr>
          <p:spPr>
            <a:xfrm>
              <a:off x="960" y="2160"/>
              <a:ext cx="144" cy="1200"/>
            </a:xfrm>
            <a:prstGeom prst="upDownArrow">
              <a:avLst>
                <a:gd name="adj1" fmla="val 50000"/>
                <a:gd name="adj2" fmla="val 97955"/>
              </a:avLst>
            </a:prstGeom>
            <a:solidFill>
              <a:schemeClr val="folHlink"/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39275" name="矩形 139274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3.1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139276" name="组合 139275"/>
          <p:cNvGrpSpPr/>
          <p:nvPr/>
        </p:nvGrpSpPr>
        <p:grpSpPr>
          <a:xfrm>
            <a:off x="849313" y="2819400"/>
            <a:ext cx="7532687" cy="3459163"/>
            <a:chOff x="535" y="1776"/>
            <a:chExt cx="4745" cy="2179"/>
          </a:xfrm>
        </p:grpSpPr>
        <p:grpSp>
          <p:nvGrpSpPr>
            <p:cNvPr id="139277" name="组合 139276"/>
            <p:cNvGrpSpPr/>
            <p:nvPr/>
          </p:nvGrpSpPr>
          <p:grpSpPr>
            <a:xfrm>
              <a:off x="535" y="1776"/>
              <a:ext cx="4745" cy="2179"/>
              <a:chOff x="535" y="1776"/>
              <a:chExt cx="4745" cy="2179"/>
            </a:xfrm>
          </p:grpSpPr>
          <p:sp>
            <p:nvSpPr>
              <p:cNvPr id="139278" name="矩形 139277"/>
              <p:cNvSpPr/>
              <p:nvPr/>
            </p:nvSpPr>
            <p:spPr>
              <a:xfrm>
                <a:off x="535" y="3360"/>
                <a:ext cx="1059" cy="595"/>
              </a:xfrm>
              <a:prstGeom prst="rect">
                <a:avLst/>
              </a:prstGeom>
              <a:noFill/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tIns="82800" anchor="t" anchorCtr="1"/>
              <a:p>
                <a:r>
                  <a:rPr lang="zh-CN" altLang="en-US" sz="2400" dirty="0">
                    <a:latin typeface="Times New Roman" panose="02020603050405020304" pitchFamily="18" charset="0"/>
                  </a:rPr>
                  <a:t>主存储器 </a:t>
                </a:r>
                <a:endParaRPr lang="zh-CN" altLang="en-US" sz="2400" dirty="0">
                  <a:latin typeface="Times New Roman" panose="02020603050405020304" pitchFamily="18" charset="0"/>
                </a:endParaRPr>
              </a:p>
              <a:p>
                <a:r>
                  <a:rPr lang="zh-CN" altLang="en-US" sz="2400" dirty="0">
                    <a:latin typeface="Times New Roman" panose="02020603050405020304" pitchFamily="18" charset="0"/>
                  </a:rPr>
                  <a:t>    </a:t>
                </a:r>
                <a:r>
                  <a:rPr lang="en-US" altLang="zh-CN" sz="2400">
                    <a:latin typeface="Times New Roman" panose="02020603050405020304" pitchFamily="18" charset="0"/>
                  </a:rPr>
                  <a:t>M.M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9279" name="矩形 139278"/>
              <p:cNvSpPr/>
              <p:nvPr/>
            </p:nvSpPr>
            <p:spPr>
              <a:xfrm>
                <a:off x="1779" y="2448"/>
                <a:ext cx="934" cy="320"/>
              </a:xfrm>
              <a:prstGeom prst="rect">
                <a:avLst/>
              </a:prstGeom>
              <a:noFill/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1"/>
              <a:p>
                <a:r>
                  <a:rPr lang="en-US" altLang="zh-CN" sz="2400">
                    <a:latin typeface="Times New Roman" panose="02020603050405020304" pitchFamily="18" charset="0"/>
                  </a:rPr>
                  <a:t>I/O</a:t>
                </a:r>
                <a:r>
                  <a:rPr lang="zh-CN" altLang="en-US" sz="2400" dirty="0">
                    <a:latin typeface="Times New Roman" panose="02020603050405020304" pitchFamily="18" charset="0"/>
                  </a:rPr>
                  <a:t>接口</a:t>
                </a: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9280" name="任意多边形 139279"/>
              <p:cNvSpPr/>
              <p:nvPr/>
            </p:nvSpPr>
            <p:spPr>
              <a:xfrm>
                <a:off x="2205" y="1776"/>
                <a:ext cx="147" cy="672"/>
              </a:xfrm>
              <a:custGeom>
                <a:avLst/>
                <a:gdLst/>
                <a:ahLst/>
                <a:cxnLst/>
                <a:pathLst>
                  <a:path w="139" h="495">
                    <a:moveTo>
                      <a:pt x="71" y="0"/>
                    </a:moveTo>
                    <a:lnTo>
                      <a:pt x="139" y="99"/>
                    </a:lnTo>
                    <a:lnTo>
                      <a:pt x="104" y="99"/>
                    </a:lnTo>
                    <a:lnTo>
                      <a:pt x="104" y="396"/>
                    </a:lnTo>
                    <a:lnTo>
                      <a:pt x="139" y="396"/>
                    </a:lnTo>
                    <a:lnTo>
                      <a:pt x="71" y="495"/>
                    </a:lnTo>
                    <a:lnTo>
                      <a:pt x="0" y="396"/>
                    </a:lnTo>
                    <a:lnTo>
                      <a:pt x="35" y="396"/>
                    </a:lnTo>
                    <a:lnTo>
                      <a:pt x="35" y="99"/>
                    </a:lnTo>
                    <a:lnTo>
                      <a:pt x="0" y="99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9281" name="任意多边形 139280"/>
              <p:cNvSpPr/>
              <p:nvPr/>
            </p:nvSpPr>
            <p:spPr>
              <a:xfrm>
                <a:off x="2205" y="2784"/>
                <a:ext cx="147" cy="576"/>
              </a:xfrm>
              <a:custGeom>
                <a:avLst/>
                <a:gdLst/>
                <a:ahLst/>
                <a:cxnLst/>
                <a:pathLst>
                  <a:path w="139" h="467">
                    <a:moveTo>
                      <a:pt x="71" y="0"/>
                    </a:moveTo>
                    <a:lnTo>
                      <a:pt x="139" y="94"/>
                    </a:lnTo>
                    <a:lnTo>
                      <a:pt x="104" y="94"/>
                    </a:lnTo>
                    <a:lnTo>
                      <a:pt x="104" y="374"/>
                    </a:lnTo>
                    <a:lnTo>
                      <a:pt x="139" y="374"/>
                    </a:lnTo>
                    <a:lnTo>
                      <a:pt x="71" y="467"/>
                    </a:lnTo>
                    <a:lnTo>
                      <a:pt x="0" y="374"/>
                    </a:lnTo>
                    <a:lnTo>
                      <a:pt x="35" y="374"/>
                    </a:lnTo>
                    <a:lnTo>
                      <a:pt x="35" y="94"/>
                    </a:lnTo>
                    <a:lnTo>
                      <a:pt x="0" y="94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9282" name="矩形 139281"/>
              <p:cNvSpPr/>
              <p:nvPr/>
            </p:nvSpPr>
            <p:spPr>
              <a:xfrm>
                <a:off x="1779" y="3360"/>
                <a:ext cx="934" cy="595"/>
              </a:xfrm>
              <a:prstGeom prst="rect">
                <a:avLst/>
              </a:prstGeom>
              <a:noFill/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1"/>
              <a:p>
                <a:r>
                  <a:rPr lang="zh-CN" altLang="en-US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</a:rPr>
                  <a:t>外部</a:t>
                </a:r>
                <a:endParaRPr lang="zh-CN" altLang="en-US" sz="2400" dirty="0">
                  <a:latin typeface="Times New Roman" panose="02020603050405020304" pitchFamily="18" charset="0"/>
                </a:endParaRPr>
              </a:p>
              <a:p>
                <a:r>
                  <a:rPr lang="zh-CN" altLang="en-US" sz="2400" dirty="0">
                    <a:latin typeface="Times New Roman" panose="02020603050405020304" pitchFamily="18" charset="0"/>
                  </a:rPr>
                  <a:t> 设备1</a:t>
                </a: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9283" name="矩形 139282"/>
              <p:cNvSpPr/>
              <p:nvPr/>
            </p:nvSpPr>
            <p:spPr>
              <a:xfrm>
                <a:off x="2954" y="3360"/>
                <a:ext cx="934" cy="595"/>
              </a:xfrm>
              <a:prstGeom prst="rect">
                <a:avLst/>
              </a:prstGeom>
              <a:noFill/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1"/>
              <a:p>
                <a:r>
                  <a:rPr lang="zh-CN" altLang="en-US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</a:rPr>
                  <a:t>外部</a:t>
                </a:r>
                <a:endParaRPr lang="zh-CN" altLang="en-US" sz="2400" dirty="0">
                  <a:latin typeface="Times New Roman" panose="02020603050405020304" pitchFamily="18" charset="0"/>
                </a:endParaRPr>
              </a:p>
              <a:p>
                <a:r>
                  <a:rPr lang="zh-CN" altLang="en-US" sz="2400" dirty="0">
                    <a:latin typeface="Times New Roman" panose="02020603050405020304" pitchFamily="18" charset="0"/>
                  </a:rPr>
                  <a:t> 设备2</a:t>
                </a: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9284" name="任意多边形 139283"/>
              <p:cNvSpPr/>
              <p:nvPr/>
            </p:nvSpPr>
            <p:spPr>
              <a:xfrm>
                <a:off x="3357" y="1776"/>
                <a:ext cx="147" cy="672"/>
              </a:xfrm>
              <a:custGeom>
                <a:avLst/>
                <a:gdLst/>
                <a:ahLst/>
                <a:cxnLst/>
                <a:pathLst>
                  <a:path w="139" h="495">
                    <a:moveTo>
                      <a:pt x="71" y="0"/>
                    </a:moveTo>
                    <a:lnTo>
                      <a:pt x="139" y="99"/>
                    </a:lnTo>
                    <a:lnTo>
                      <a:pt x="104" y="99"/>
                    </a:lnTo>
                    <a:lnTo>
                      <a:pt x="104" y="396"/>
                    </a:lnTo>
                    <a:lnTo>
                      <a:pt x="139" y="396"/>
                    </a:lnTo>
                    <a:lnTo>
                      <a:pt x="71" y="495"/>
                    </a:lnTo>
                    <a:lnTo>
                      <a:pt x="0" y="396"/>
                    </a:lnTo>
                    <a:lnTo>
                      <a:pt x="35" y="396"/>
                    </a:lnTo>
                    <a:lnTo>
                      <a:pt x="35" y="99"/>
                    </a:lnTo>
                    <a:lnTo>
                      <a:pt x="0" y="99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9285" name="任意多边形 139284"/>
              <p:cNvSpPr/>
              <p:nvPr/>
            </p:nvSpPr>
            <p:spPr>
              <a:xfrm>
                <a:off x="3357" y="2784"/>
                <a:ext cx="147" cy="576"/>
              </a:xfrm>
              <a:custGeom>
                <a:avLst/>
                <a:gdLst/>
                <a:ahLst/>
                <a:cxnLst/>
                <a:pathLst>
                  <a:path w="139" h="467">
                    <a:moveTo>
                      <a:pt x="71" y="0"/>
                    </a:moveTo>
                    <a:lnTo>
                      <a:pt x="139" y="94"/>
                    </a:lnTo>
                    <a:lnTo>
                      <a:pt x="104" y="94"/>
                    </a:lnTo>
                    <a:lnTo>
                      <a:pt x="104" y="374"/>
                    </a:lnTo>
                    <a:lnTo>
                      <a:pt x="139" y="374"/>
                    </a:lnTo>
                    <a:lnTo>
                      <a:pt x="71" y="467"/>
                    </a:lnTo>
                    <a:lnTo>
                      <a:pt x="0" y="374"/>
                    </a:lnTo>
                    <a:lnTo>
                      <a:pt x="35" y="374"/>
                    </a:lnTo>
                    <a:lnTo>
                      <a:pt x="35" y="94"/>
                    </a:lnTo>
                    <a:lnTo>
                      <a:pt x="0" y="94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9286" name="矩形 139285"/>
              <p:cNvSpPr/>
              <p:nvPr/>
            </p:nvSpPr>
            <p:spPr>
              <a:xfrm>
                <a:off x="4035" y="2448"/>
                <a:ext cx="237" cy="23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0" tIns="0" rIns="0" bIns="0">
                <a:spAutoFit/>
              </a:bodyPr>
              <a:p>
                <a:r>
                  <a:rPr lang="zh-CN" altLang="en-US" sz="2400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…</a:t>
                </a:r>
                <a:endPara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9287" name="任意多边形 139286"/>
              <p:cNvSpPr/>
              <p:nvPr/>
            </p:nvSpPr>
            <p:spPr>
              <a:xfrm>
                <a:off x="4749" y="1776"/>
                <a:ext cx="147" cy="672"/>
              </a:xfrm>
              <a:custGeom>
                <a:avLst/>
                <a:gdLst/>
                <a:ahLst/>
                <a:cxnLst/>
                <a:pathLst>
                  <a:path w="139" h="495">
                    <a:moveTo>
                      <a:pt x="71" y="0"/>
                    </a:moveTo>
                    <a:lnTo>
                      <a:pt x="139" y="99"/>
                    </a:lnTo>
                    <a:lnTo>
                      <a:pt x="104" y="99"/>
                    </a:lnTo>
                    <a:lnTo>
                      <a:pt x="104" y="396"/>
                    </a:lnTo>
                    <a:lnTo>
                      <a:pt x="139" y="396"/>
                    </a:lnTo>
                    <a:lnTo>
                      <a:pt x="71" y="495"/>
                    </a:lnTo>
                    <a:lnTo>
                      <a:pt x="0" y="396"/>
                    </a:lnTo>
                    <a:lnTo>
                      <a:pt x="35" y="396"/>
                    </a:lnTo>
                    <a:lnTo>
                      <a:pt x="35" y="99"/>
                    </a:lnTo>
                    <a:lnTo>
                      <a:pt x="0" y="99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9288" name="任意多边形 139287"/>
              <p:cNvSpPr/>
              <p:nvPr/>
            </p:nvSpPr>
            <p:spPr>
              <a:xfrm>
                <a:off x="4749" y="2784"/>
                <a:ext cx="147" cy="576"/>
              </a:xfrm>
              <a:custGeom>
                <a:avLst/>
                <a:gdLst/>
                <a:ahLst/>
                <a:cxnLst/>
                <a:pathLst>
                  <a:path w="139" h="467">
                    <a:moveTo>
                      <a:pt x="71" y="0"/>
                    </a:moveTo>
                    <a:lnTo>
                      <a:pt x="139" y="94"/>
                    </a:lnTo>
                    <a:lnTo>
                      <a:pt x="104" y="94"/>
                    </a:lnTo>
                    <a:lnTo>
                      <a:pt x="104" y="374"/>
                    </a:lnTo>
                    <a:lnTo>
                      <a:pt x="139" y="374"/>
                    </a:lnTo>
                    <a:lnTo>
                      <a:pt x="71" y="467"/>
                    </a:lnTo>
                    <a:lnTo>
                      <a:pt x="0" y="374"/>
                    </a:lnTo>
                    <a:lnTo>
                      <a:pt x="35" y="374"/>
                    </a:lnTo>
                    <a:lnTo>
                      <a:pt x="35" y="94"/>
                    </a:lnTo>
                    <a:lnTo>
                      <a:pt x="0" y="94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9289" name="矩形 139288"/>
              <p:cNvSpPr/>
              <p:nvPr/>
            </p:nvSpPr>
            <p:spPr>
              <a:xfrm>
                <a:off x="4035" y="3523"/>
                <a:ext cx="237" cy="23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0" tIns="0" rIns="0" bIns="0">
                <a:spAutoFit/>
              </a:bodyPr>
              <a:p>
                <a:r>
                  <a:rPr lang="zh-CN" altLang="en-US" sz="2400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…</a:t>
                </a:r>
                <a:endPara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9290" name="矩形 139289"/>
              <p:cNvSpPr/>
              <p:nvPr/>
            </p:nvSpPr>
            <p:spPr>
              <a:xfrm>
                <a:off x="2954" y="2448"/>
                <a:ext cx="934" cy="320"/>
              </a:xfrm>
              <a:prstGeom prst="rect">
                <a:avLst/>
              </a:prstGeom>
              <a:noFill/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1"/>
              <a:p>
                <a:r>
                  <a:rPr lang="en-US" altLang="zh-CN" sz="2400">
                    <a:latin typeface="Times New Roman" panose="02020603050405020304" pitchFamily="18" charset="0"/>
                  </a:rPr>
                  <a:t>I/O</a:t>
                </a:r>
                <a:r>
                  <a:rPr lang="zh-CN" altLang="en-US" sz="2400" dirty="0">
                    <a:latin typeface="Times New Roman" panose="02020603050405020304" pitchFamily="18" charset="0"/>
                  </a:rPr>
                  <a:t>接口</a:t>
                </a: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9291" name="矩形 139290"/>
              <p:cNvSpPr/>
              <p:nvPr/>
            </p:nvSpPr>
            <p:spPr>
              <a:xfrm>
                <a:off x="4346" y="2448"/>
                <a:ext cx="934" cy="320"/>
              </a:xfrm>
              <a:prstGeom prst="rect">
                <a:avLst/>
              </a:prstGeom>
              <a:noFill/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1"/>
              <a:p>
                <a:r>
                  <a:rPr lang="en-US" altLang="zh-CN" sz="2400">
                    <a:latin typeface="Times New Roman" panose="02020603050405020304" pitchFamily="18" charset="0"/>
                  </a:rPr>
                  <a:t>I/O</a:t>
                </a:r>
                <a:r>
                  <a:rPr lang="zh-CN" altLang="en-US" sz="2400" dirty="0">
                    <a:latin typeface="Times New Roman" panose="02020603050405020304" pitchFamily="18" charset="0"/>
                  </a:rPr>
                  <a:t>接口</a:t>
                </a: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39292" name="矩形 139291"/>
            <p:cNvSpPr/>
            <p:nvPr/>
          </p:nvSpPr>
          <p:spPr>
            <a:xfrm>
              <a:off x="4346" y="3360"/>
              <a:ext cx="934" cy="595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1"/>
            <a:p>
              <a:r>
                <a:rPr lang="zh-CN" altLang="en-US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外部</a:t>
              </a:r>
              <a:endParaRPr lang="zh-CN" altLang="en-US" sz="2400" dirty="0">
                <a:latin typeface="Times New Roman" panose="02020603050405020304" pitchFamily="18" charset="0"/>
              </a:endParaRPr>
            </a:p>
            <a:p>
              <a:r>
                <a:rPr lang="zh-CN" altLang="en-US" sz="2400" dirty="0">
                  <a:latin typeface="Times New Roman" panose="02020603050405020304" pitchFamily="18" charset="0"/>
                </a:rPr>
                <a:t> 设备</a:t>
              </a:r>
              <a:r>
                <a:rPr lang="en-US" altLang="zh-CN" sz="2400" i="1">
                  <a:latin typeface="Times New Roman" panose="02020603050405020304" pitchFamily="18" charset="0"/>
                </a:rPr>
                <a:t>n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/>
      <p:bldP spid="13926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7" name="文本框 113666"/>
          <p:cNvSpPr txBox="1"/>
          <p:nvPr/>
        </p:nvSpPr>
        <p:spPr>
          <a:xfrm>
            <a:off x="304800" y="423863"/>
            <a:ext cx="7391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</a:rPr>
              <a:t>(4) 半同步通信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grpSp>
        <p:nvGrpSpPr>
          <p:cNvPr id="113668" name="组合 113667"/>
          <p:cNvGrpSpPr/>
          <p:nvPr/>
        </p:nvGrpSpPr>
        <p:grpSpPr>
          <a:xfrm>
            <a:off x="838200" y="1676400"/>
            <a:ext cx="8229600" cy="1479550"/>
            <a:chOff x="672" y="1257"/>
            <a:chExt cx="5184" cy="932"/>
          </a:xfrm>
        </p:grpSpPr>
        <p:sp>
          <p:nvSpPr>
            <p:cNvPr id="113669" name="文本框 113668"/>
            <p:cNvSpPr txBox="1"/>
            <p:nvPr/>
          </p:nvSpPr>
          <p:spPr>
            <a:xfrm>
              <a:off x="672" y="1257"/>
              <a:ext cx="470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</a:rPr>
                <a:t>同步   </a:t>
              </a:r>
              <a:r>
                <a:rPr lang="zh-CN" altLang="en-US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发送方</a:t>
              </a:r>
              <a:r>
                <a:rPr lang="zh-CN" altLang="en-US" dirty="0">
                  <a:latin typeface="Times New Roman" panose="02020603050405020304" pitchFamily="18" charset="0"/>
                </a:rPr>
                <a:t> 用系统 </a:t>
              </a:r>
              <a:r>
                <a:rPr lang="zh-CN" altLang="en-US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时钟前沿 </a:t>
              </a:r>
              <a:r>
                <a:rPr lang="zh-CN" altLang="en-US" dirty="0">
                  <a:latin typeface="Times New Roman" panose="02020603050405020304" pitchFamily="18" charset="0"/>
                </a:rPr>
                <a:t>发信号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13670" name="文本框 113669"/>
            <p:cNvSpPr txBox="1"/>
            <p:nvPr/>
          </p:nvSpPr>
          <p:spPr>
            <a:xfrm>
              <a:off x="1344" y="1824"/>
              <a:ext cx="451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</a:rPr>
                <a:t> </a:t>
              </a:r>
              <a:r>
                <a:rPr lang="zh-CN" altLang="en-US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接收方 </a:t>
              </a:r>
              <a:r>
                <a:rPr lang="zh-CN" altLang="en-US" dirty="0">
                  <a:latin typeface="Times New Roman" panose="02020603050405020304" pitchFamily="18" charset="0"/>
                </a:rPr>
                <a:t>用系统 </a:t>
              </a:r>
              <a:r>
                <a:rPr lang="zh-CN" altLang="en-US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时钟后沿 </a:t>
              </a:r>
              <a:r>
                <a:rPr lang="zh-CN" altLang="en-US" dirty="0">
                  <a:latin typeface="Times New Roman" panose="02020603050405020304" pitchFamily="18" charset="0"/>
                </a:rPr>
                <a:t>判断、识别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  <p:sp>
        <p:nvSpPr>
          <p:cNvPr id="113677" name="矩形 113676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3.5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3678" name="文本框 113677"/>
          <p:cNvSpPr txBox="1"/>
          <p:nvPr/>
        </p:nvSpPr>
        <p:spPr>
          <a:xfrm>
            <a:off x="3124200" y="423863"/>
            <a:ext cx="4760913" cy="64135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dirty="0">
                <a:latin typeface="Times New Roman" panose="02020603050405020304" pitchFamily="18" charset="0"/>
              </a:rPr>
              <a:t>（</a:t>
            </a:r>
            <a:r>
              <a:rPr lang="zh-CN" altLang="en-US" sz="3600" dirty="0">
                <a:solidFill>
                  <a:schemeClr val="folHlink"/>
                </a:solidFill>
                <a:latin typeface="Times New Roman" panose="02020603050405020304" pitchFamily="18" charset="0"/>
              </a:rPr>
              <a:t>同步</a:t>
            </a:r>
            <a:r>
              <a:rPr lang="zh-CN" altLang="en-US" sz="3600" dirty="0">
                <a:latin typeface="Times New Roman" panose="02020603050405020304" pitchFamily="18" charset="0"/>
              </a:rPr>
              <a:t>、</a:t>
            </a:r>
            <a:r>
              <a:rPr lang="zh-CN" altLang="en-US" sz="3600" dirty="0">
                <a:solidFill>
                  <a:schemeClr val="folHlink"/>
                </a:solidFill>
                <a:latin typeface="Times New Roman" panose="02020603050405020304" pitchFamily="18" charset="0"/>
              </a:rPr>
              <a:t>异步 </a:t>
            </a:r>
            <a:r>
              <a:rPr lang="zh-CN" altLang="en-US" sz="3600" dirty="0">
                <a:latin typeface="Times New Roman" panose="02020603050405020304" pitchFamily="18" charset="0"/>
              </a:rPr>
              <a:t>结合）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grpSp>
        <p:nvGrpSpPr>
          <p:cNvPr id="113679" name="组合 113678"/>
          <p:cNvGrpSpPr/>
          <p:nvPr/>
        </p:nvGrpSpPr>
        <p:grpSpPr>
          <a:xfrm>
            <a:off x="838200" y="3795713"/>
            <a:ext cx="8229600" cy="1508125"/>
            <a:chOff x="528" y="2391"/>
            <a:chExt cx="5184" cy="950"/>
          </a:xfrm>
        </p:grpSpPr>
        <p:sp>
          <p:nvSpPr>
            <p:cNvPr id="113680" name="文本框 113679"/>
            <p:cNvSpPr txBox="1"/>
            <p:nvPr/>
          </p:nvSpPr>
          <p:spPr>
            <a:xfrm>
              <a:off x="528" y="2391"/>
              <a:ext cx="465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</a:rPr>
                <a:t>异步   </a:t>
              </a:r>
              <a:r>
                <a:rPr lang="zh-CN" altLang="en-US" dirty="0">
                  <a:latin typeface="Times New Roman" panose="02020603050405020304" pitchFamily="18" charset="0"/>
                </a:rPr>
                <a:t>允许不同速度的模块和谐工作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13681" name="文本框 113680"/>
            <p:cNvSpPr txBox="1"/>
            <p:nvPr/>
          </p:nvSpPr>
          <p:spPr>
            <a:xfrm>
              <a:off x="1200" y="2967"/>
              <a:ext cx="451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</a:rPr>
                <a:t>增加一条  </a:t>
              </a:r>
              <a:r>
                <a:rPr lang="zh-CN" altLang="en-US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“等待”响应信号</a:t>
              </a:r>
              <a:r>
                <a:rPr lang="zh-CN" altLang="en-US" dirty="0">
                  <a:latin typeface="Times New Roman" panose="02020603050405020304" pitchFamily="18" charset="0"/>
                </a:rPr>
                <a:t>             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3682" name="文本框 113681"/>
            <p:cNvSpPr txBox="1"/>
            <p:nvPr/>
          </p:nvSpPr>
          <p:spPr>
            <a:xfrm>
              <a:off x="3936" y="2976"/>
              <a:ext cx="106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3200">
                  <a:latin typeface="Times New Roman" panose="02020603050405020304" pitchFamily="18" charset="0"/>
                </a:rPr>
                <a:t>WAIT</a:t>
              </a:r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113683" name="直接连接符 113682"/>
            <p:cNvSpPr/>
            <p:nvPr/>
          </p:nvSpPr>
          <p:spPr>
            <a:xfrm>
              <a:off x="3936" y="3015"/>
              <a:ext cx="81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1" name="文本框 114690"/>
          <p:cNvSpPr txBox="1"/>
          <p:nvPr/>
        </p:nvSpPr>
        <p:spPr>
          <a:xfrm>
            <a:off x="304800" y="457200"/>
            <a:ext cx="7391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</a:rPr>
              <a:t>以输入数据为例的半同步通信时序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114692" name="文本框 114691"/>
          <p:cNvSpPr txBox="1"/>
          <p:nvPr/>
        </p:nvSpPr>
        <p:spPr>
          <a:xfrm>
            <a:off x="830263" y="1447800"/>
            <a:ext cx="7620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i="1">
                <a:latin typeface="Times New Roman" panose="02020603050405020304" pitchFamily="18" charset="0"/>
              </a:rPr>
              <a:t>T</a:t>
            </a:r>
            <a:r>
              <a:rPr lang="en-US" altLang="zh-CN" sz="3200" baseline="-25000">
                <a:latin typeface="Times New Roman" panose="02020603050405020304" pitchFamily="18" charset="0"/>
              </a:rPr>
              <a:t>1     </a:t>
            </a:r>
            <a:r>
              <a:rPr lang="zh-CN" altLang="en-US" dirty="0">
                <a:latin typeface="Times New Roman" panose="02020603050405020304" pitchFamily="18" charset="0"/>
              </a:rPr>
              <a:t>主模块发地址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4693" name="文本框 114692"/>
          <p:cNvSpPr txBox="1"/>
          <p:nvPr/>
        </p:nvSpPr>
        <p:spPr>
          <a:xfrm>
            <a:off x="830263" y="2219325"/>
            <a:ext cx="7620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i="1">
                <a:latin typeface="Times New Roman" panose="02020603050405020304" pitchFamily="18" charset="0"/>
              </a:rPr>
              <a:t>T</a:t>
            </a:r>
            <a:r>
              <a:rPr lang="en-US" altLang="zh-CN" sz="3200" baseline="-25000">
                <a:latin typeface="Times New Roman" panose="02020603050405020304" pitchFamily="18" charset="0"/>
              </a:rPr>
              <a:t>2     </a:t>
            </a:r>
            <a:r>
              <a:rPr lang="zh-CN" altLang="en-US" dirty="0">
                <a:latin typeface="Times New Roman" panose="02020603050405020304" pitchFamily="18" charset="0"/>
              </a:rPr>
              <a:t>主模块发命令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4694" name="文本框 114693"/>
          <p:cNvSpPr txBox="1"/>
          <p:nvPr/>
        </p:nvSpPr>
        <p:spPr>
          <a:xfrm>
            <a:off x="912813" y="4572000"/>
            <a:ext cx="915987" cy="8382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zh-CN" altLang="en-US" sz="4800" b="0" dirty="0">
                <a:latin typeface="Times New Roman" panose="02020603050405020304" pitchFamily="18" charset="0"/>
              </a:rPr>
              <a:t>…</a:t>
            </a:r>
            <a:endParaRPr lang="zh-CN" altLang="en-US" sz="4800" b="0" dirty="0">
              <a:latin typeface="Times New Roman" panose="02020603050405020304" pitchFamily="18" charset="0"/>
            </a:endParaRPr>
          </a:p>
        </p:txBody>
      </p:sp>
      <p:sp>
        <p:nvSpPr>
          <p:cNvPr id="114695" name="文本框 114694"/>
          <p:cNvSpPr txBox="1"/>
          <p:nvPr/>
        </p:nvSpPr>
        <p:spPr>
          <a:xfrm>
            <a:off x="830263" y="5257800"/>
            <a:ext cx="7620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i="1">
                <a:latin typeface="Times New Roman" panose="02020603050405020304" pitchFamily="18" charset="0"/>
              </a:rPr>
              <a:t>T</a:t>
            </a:r>
            <a:r>
              <a:rPr lang="en-US" altLang="zh-CN" sz="3200" baseline="-25000">
                <a:latin typeface="Times New Roman" panose="02020603050405020304" pitchFamily="18" charset="0"/>
              </a:rPr>
              <a:t>3     </a:t>
            </a:r>
            <a:r>
              <a:rPr lang="zh-CN" altLang="en-US" dirty="0">
                <a:latin typeface="Times New Roman" panose="02020603050405020304" pitchFamily="18" charset="0"/>
              </a:rPr>
              <a:t>从模块提供数据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4696" name="文本框 114695"/>
          <p:cNvSpPr txBox="1"/>
          <p:nvPr/>
        </p:nvSpPr>
        <p:spPr>
          <a:xfrm>
            <a:off x="830263" y="6019800"/>
            <a:ext cx="7620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i="1">
                <a:latin typeface="Times New Roman" panose="02020603050405020304" pitchFamily="18" charset="0"/>
              </a:rPr>
              <a:t>T</a:t>
            </a:r>
            <a:r>
              <a:rPr lang="en-US" altLang="zh-CN" sz="3200" baseline="-25000">
                <a:latin typeface="Times New Roman" panose="02020603050405020304" pitchFamily="18" charset="0"/>
              </a:rPr>
              <a:t>4     </a:t>
            </a:r>
            <a:r>
              <a:rPr lang="zh-CN" altLang="en-US" dirty="0">
                <a:latin typeface="Times New Roman" panose="02020603050405020304" pitchFamily="18" charset="0"/>
              </a:rPr>
              <a:t>从模块撤销数据，主模块撤销命令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114708" name="组合 114707"/>
          <p:cNvGrpSpPr/>
          <p:nvPr/>
        </p:nvGrpSpPr>
        <p:grpSpPr>
          <a:xfrm>
            <a:off x="830263" y="2990850"/>
            <a:ext cx="8466137" cy="579438"/>
            <a:chOff x="523" y="1884"/>
            <a:chExt cx="5333" cy="365"/>
          </a:xfrm>
        </p:grpSpPr>
        <p:sp>
          <p:nvSpPr>
            <p:cNvPr id="114698" name="文本框 114697"/>
            <p:cNvSpPr txBox="1"/>
            <p:nvPr/>
          </p:nvSpPr>
          <p:spPr>
            <a:xfrm>
              <a:off x="523" y="1884"/>
              <a:ext cx="533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i="1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3200" i="1" baseline="-25000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w</a:t>
              </a:r>
              <a:r>
                <a:rPr lang="en-US" altLang="zh-CN" sz="3200" baseline="-25000">
                  <a:latin typeface="Times New Roman" panose="02020603050405020304" pitchFamily="18" charset="0"/>
                </a:rPr>
                <a:t>     </a:t>
              </a:r>
              <a:r>
                <a:rPr lang="zh-CN" altLang="en-US" dirty="0">
                  <a:latin typeface="Times New Roman" panose="02020603050405020304" pitchFamily="18" charset="0"/>
                </a:rPr>
                <a:t>当             为低电平时，等待一个 </a:t>
              </a:r>
              <a:r>
                <a:rPr lang="en-US" altLang="zh-CN" i="1">
                  <a:latin typeface="Times New Roman" panose="02020603050405020304" pitchFamily="18" charset="0"/>
                </a:rPr>
                <a:t>T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grpSp>
          <p:nvGrpSpPr>
            <p:cNvPr id="114707" name="组合 114706"/>
            <p:cNvGrpSpPr/>
            <p:nvPr/>
          </p:nvGrpSpPr>
          <p:grpSpPr>
            <a:xfrm>
              <a:off x="1296" y="1920"/>
              <a:ext cx="1066" cy="327"/>
              <a:chOff x="1296" y="1920"/>
              <a:chExt cx="1066" cy="327"/>
            </a:xfrm>
          </p:grpSpPr>
          <p:sp>
            <p:nvSpPr>
              <p:cNvPr id="114700" name="文本框 114699"/>
              <p:cNvSpPr txBox="1"/>
              <p:nvPr/>
            </p:nvSpPr>
            <p:spPr>
              <a:xfrm>
                <a:off x="1296" y="1920"/>
                <a:ext cx="106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>
                    <a:latin typeface="Times New Roman" panose="02020603050405020304" pitchFamily="18" charset="0"/>
                  </a:rPr>
                  <a:t>WAIT</a:t>
                </a: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4701" name="直接连接符 114700"/>
              <p:cNvSpPr/>
              <p:nvPr/>
            </p:nvSpPr>
            <p:spPr>
              <a:xfrm>
                <a:off x="1344" y="1968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14710" name="组合 114709"/>
          <p:cNvGrpSpPr/>
          <p:nvPr/>
        </p:nvGrpSpPr>
        <p:grpSpPr>
          <a:xfrm>
            <a:off x="830263" y="3763963"/>
            <a:ext cx="8466137" cy="579437"/>
            <a:chOff x="523" y="2371"/>
            <a:chExt cx="5333" cy="365"/>
          </a:xfrm>
        </p:grpSpPr>
        <p:sp>
          <p:nvSpPr>
            <p:cNvPr id="114703" name="文本框 114702"/>
            <p:cNvSpPr txBox="1"/>
            <p:nvPr/>
          </p:nvSpPr>
          <p:spPr>
            <a:xfrm>
              <a:off x="523" y="2371"/>
              <a:ext cx="533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i="1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3200" i="1" baseline="-25000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w</a:t>
              </a:r>
              <a:r>
                <a:rPr lang="en-US" altLang="zh-CN" sz="3200" baseline="-25000">
                  <a:latin typeface="Times New Roman" panose="02020603050405020304" pitchFamily="18" charset="0"/>
                </a:rPr>
                <a:t>     </a:t>
              </a:r>
              <a:r>
                <a:rPr lang="zh-CN" altLang="en-US" dirty="0">
                  <a:latin typeface="Times New Roman" panose="02020603050405020304" pitchFamily="18" charset="0"/>
                </a:rPr>
                <a:t>当             为低电平时，等待一个 </a:t>
              </a:r>
              <a:r>
                <a:rPr lang="en-US" altLang="zh-CN" i="1">
                  <a:latin typeface="Times New Roman" panose="02020603050405020304" pitchFamily="18" charset="0"/>
                </a:rPr>
                <a:t>T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grpSp>
          <p:nvGrpSpPr>
            <p:cNvPr id="114709" name="组合 114708"/>
            <p:cNvGrpSpPr/>
            <p:nvPr/>
          </p:nvGrpSpPr>
          <p:grpSpPr>
            <a:xfrm>
              <a:off x="1296" y="2400"/>
              <a:ext cx="1066" cy="327"/>
              <a:chOff x="1296" y="2400"/>
              <a:chExt cx="1066" cy="327"/>
            </a:xfrm>
          </p:grpSpPr>
          <p:sp>
            <p:nvSpPr>
              <p:cNvPr id="114705" name="文本框 114704"/>
              <p:cNvSpPr txBox="1"/>
              <p:nvPr/>
            </p:nvSpPr>
            <p:spPr>
              <a:xfrm>
                <a:off x="1296" y="2400"/>
                <a:ext cx="106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>
                    <a:latin typeface="Times New Roman" panose="02020603050405020304" pitchFamily="18" charset="0"/>
                  </a:rPr>
                  <a:t>WAIT</a:t>
                </a: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4706" name="直接连接符 114705"/>
              <p:cNvSpPr/>
              <p:nvPr/>
            </p:nvSpPr>
            <p:spPr>
              <a:xfrm>
                <a:off x="1344" y="2448"/>
                <a:ext cx="67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114711" name="矩形 114710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3.5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11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11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/>
      <p:bldP spid="114693" grpId="0"/>
      <p:bldP spid="114694" grpId="0"/>
      <p:bldP spid="114695" grpId="0"/>
      <p:bldP spid="11469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2578" name="文本框 152577"/>
          <p:cNvSpPr txBox="1"/>
          <p:nvPr/>
        </p:nvSpPr>
        <p:spPr>
          <a:xfrm>
            <a:off x="441325" y="777875"/>
            <a:ext cx="478790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</a:rPr>
              <a:t>上述三种通信的共同点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152579" name="文本框 152578"/>
          <p:cNvSpPr txBox="1"/>
          <p:nvPr/>
        </p:nvSpPr>
        <p:spPr>
          <a:xfrm>
            <a:off x="533400" y="1905000"/>
            <a:ext cx="8229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</a:rPr>
              <a:t>一个总线传输周期（以输入数据为例）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52580" name="文本框 152579"/>
          <p:cNvSpPr txBox="1"/>
          <p:nvPr/>
        </p:nvSpPr>
        <p:spPr>
          <a:xfrm>
            <a:off x="990600" y="3171825"/>
            <a:ext cx="5791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har char="•"/>
            </a:pPr>
            <a:r>
              <a:rPr lang="zh-CN" altLang="en-US" dirty="0">
                <a:latin typeface="Times New Roman" panose="02020603050405020304" pitchFamily="18" charset="0"/>
              </a:rPr>
              <a:t> 主模块发地址 、命令</a:t>
            </a:r>
            <a:endParaRPr lang="zh-CN" altLang="en-US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2581" name="文本框 152580"/>
          <p:cNvSpPr txBox="1"/>
          <p:nvPr/>
        </p:nvSpPr>
        <p:spPr>
          <a:xfrm>
            <a:off x="990600" y="4086225"/>
            <a:ext cx="6553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har char="•"/>
            </a:pPr>
            <a:r>
              <a:rPr lang="zh-CN" altLang="en-US" dirty="0">
                <a:latin typeface="Times New Roman" panose="02020603050405020304" pitchFamily="18" charset="0"/>
              </a:rPr>
              <a:t> 从模块准备数据</a:t>
            </a:r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2582" name="文本框 152581"/>
          <p:cNvSpPr txBox="1"/>
          <p:nvPr/>
        </p:nvSpPr>
        <p:spPr>
          <a:xfrm>
            <a:off x="990600" y="5000625"/>
            <a:ext cx="6172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har char="•"/>
            </a:pPr>
            <a:r>
              <a:rPr lang="zh-CN" altLang="en-US" dirty="0">
                <a:latin typeface="Times New Roman" panose="02020603050405020304" pitchFamily="18" charset="0"/>
              </a:rPr>
              <a:t> 从模块向主模块发数据</a:t>
            </a:r>
            <a:endParaRPr lang="zh-CN" altLang="en-US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2583" name="文本框 152582"/>
          <p:cNvSpPr txBox="1"/>
          <p:nvPr/>
        </p:nvSpPr>
        <p:spPr>
          <a:xfrm>
            <a:off x="6934200" y="4086225"/>
            <a:ext cx="2209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总线空闲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52584" name="矩形 152583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3.5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2585" name="文本框 152584"/>
          <p:cNvSpPr txBox="1"/>
          <p:nvPr/>
        </p:nvSpPr>
        <p:spPr>
          <a:xfrm>
            <a:off x="4953000" y="3171825"/>
            <a:ext cx="2895600" cy="519113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rPr>
              <a:t>占用总线</a:t>
            </a:r>
            <a:endParaRPr lang="zh-CN" altLang="en-US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2586" name="文本框 152585"/>
          <p:cNvSpPr txBox="1"/>
          <p:nvPr/>
        </p:nvSpPr>
        <p:spPr>
          <a:xfrm>
            <a:off x="4953000" y="4086225"/>
            <a:ext cx="3048000" cy="519113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rPr>
              <a:t>不占用总线</a:t>
            </a:r>
            <a:endParaRPr lang="zh-CN" altLang="en-US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2587" name="文本框 152586"/>
          <p:cNvSpPr txBox="1"/>
          <p:nvPr/>
        </p:nvSpPr>
        <p:spPr>
          <a:xfrm>
            <a:off x="4953000" y="5000625"/>
            <a:ext cx="2743200" cy="519113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rPr>
              <a:t>占用总线</a:t>
            </a:r>
            <a:endParaRPr lang="zh-CN" altLang="en-US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/>
      <p:bldP spid="152580" grpId="0"/>
      <p:bldP spid="152581" grpId="0"/>
      <p:bldP spid="152582" grpId="0"/>
      <p:bldP spid="152583" grpId="0"/>
      <p:bldP spid="152585" grpId="0"/>
      <p:bldP spid="152586" grpId="0"/>
      <p:bldP spid="15258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02" name="文本框 153601"/>
          <p:cNvSpPr txBox="1"/>
          <p:nvPr/>
        </p:nvSpPr>
        <p:spPr>
          <a:xfrm>
            <a:off x="441325" y="533400"/>
            <a:ext cx="3125788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</a:rPr>
              <a:t>(5) 分离式通信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153603" name="文本框 153602"/>
          <p:cNvSpPr txBox="1"/>
          <p:nvPr/>
        </p:nvSpPr>
        <p:spPr>
          <a:xfrm>
            <a:off x="939800" y="1447800"/>
            <a:ext cx="7213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dirty="0">
                <a:solidFill>
                  <a:schemeClr val="folHlink"/>
                </a:solidFill>
                <a:latin typeface="Times New Roman" panose="02020603050405020304" pitchFamily="18" charset="0"/>
              </a:rPr>
              <a:t>充分挖掘系统总线每瞬间的潜力</a:t>
            </a:r>
            <a:endParaRPr lang="zh-CN" altLang="en-US" sz="3200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53604" name="组合 153603"/>
          <p:cNvGrpSpPr/>
          <p:nvPr/>
        </p:nvGrpSpPr>
        <p:grpSpPr>
          <a:xfrm>
            <a:off x="2819400" y="3124200"/>
            <a:ext cx="6324600" cy="1281113"/>
            <a:chOff x="1776" y="2112"/>
            <a:chExt cx="3984" cy="807"/>
          </a:xfrm>
        </p:grpSpPr>
        <p:sp>
          <p:nvSpPr>
            <p:cNvPr id="153605" name="文本框 153604"/>
            <p:cNvSpPr txBox="1"/>
            <p:nvPr/>
          </p:nvSpPr>
          <p:spPr>
            <a:xfrm>
              <a:off x="1776" y="2112"/>
              <a:ext cx="39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主模块 </a:t>
              </a:r>
              <a:r>
                <a:rPr lang="zh-CN" altLang="en-US" dirty="0">
                  <a:latin typeface="Times New Roman" panose="02020603050405020304" pitchFamily="18" charset="0"/>
                </a:rPr>
                <a:t>申请 </a:t>
              </a:r>
              <a:r>
                <a:rPr lang="zh-CN" altLang="en-US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占用总线</a:t>
              </a:r>
              <a:r>
                <a:rPr lang="zh-CN" altLang="en-US" dirty="0">
                  <a:latin typeface="Times New Roman" panose="02020603050405020304" pitchFamily="18" charset="0"/>
                </a:rPr>
                <a:t>，使用完后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3606" name="文本框 153605"/>
            <p:cNvSpPr txBox="1"/>
            <p:nvPr/>
          </p:nvSpPr>
          <p:spPr>
            <a:xfrm>
              <a:off x="1776" y="2592"/>
              <a:ext cx="39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即 </a:t>
              </a:r>
              <a:r>
                <a:rPr lang="zh-CN" altLang="en-US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放弃总线 </a:t>
              </a:r>
              <a:r>
                <a:rPr lang="zh-CN" altLang="en-US" dirty="0">
                  <a:latin typeface="Times New Roman" panose="02020603050405020304" pitchFamily="18" charset="0"/>
                </a:rPr>
                <a:t>的使用权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3607" name="组合 153606"/>
          <p:cNvGrpSpPr/>
          <p:nvPr/>
        </p:nvGrpSpPr>
        <p:grpSpPr>
          <a:xfrm>
            <a:off x="2819400" y="4786313"/>
            <a:ext cx="6324600" cy="1204912"/>
            <a:chOff x="1776" y="3120"/>
            <a:chExt cx="3984" cy="759"/>
          </a:xfrm>
        </p:grpSpPr>
        <p:sp>
          <p:nvSpPr>
            <p:cNvPr id="153608" name="文本框 153607"/>
            <p:cNvSpPr txBox="1"/>
            <p:nvPr/>
          </p:nvSpPr>
          <p:spPr>
            <a:xfrm>
              <a:off x="1776" y="3120"/>
              <a:ext cx="38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从模块 </a:t>
              </a:r>
              <a:r>
                <a:rPr lang="zh-CN" altLang="en-US" dirty="0">
                  <a:latin typeface="Times New Roman" panose="02020603050405020304" pitchFamily="18" charset="0"/>
                </a:rPr>
                <a:t>申请 </a:t>
              </a:r>
              <a:r>
                <a:rPr lang="zh-CN" altLang="en-US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占用总线</a:t>
              </a:r>
              <a:r>
                <a:rPr lang="zh-CN" altLang="en-US" dirty="0">
                  <a:latin typeface="Times New Roman" panose="02020603050405020304" pitchFamily="18" charset="0"/>
                </a:rPr>
                <a:t>，将各种信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3609" name="文本框 153608"/>
            <p:cNvSpPr txBox="1"/>
            <p:nvPr/>
          </p:nvSpPr>
          <p:spPr>
            <a:xfrm>
              <a:off x="1776" y="3552"/>
              <a:ext cx="39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息送至总线上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53610" name="文本框 153609"/>
          <p:cNvSpPr txBox="1"/>
          <p:nvPr/>
        </p:nvSpPr>
        <p:spPr>
          <a:xfrm>
            <a:off x="939800" y="2286000"/>
            <a:ext cx="4267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</a:rPr>
              <a:t>一个总线传输周期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53611" name="文本框 153610"/>
          <p:cNvSpPr txBox="1"/>
          <p:nvPr/>
        </p:nvSpPr>
        <p:spPr>
          <a:xfrm>
            <a:off x="939800" y="3124200"/>
            <a:ext cx="187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子周期1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53612" name="文本框 153611"/>
          <p:cNvSpPr txBox="1"/>
          <p:nvPr/>
        </p:nvSpPr>
        <p:spPr>
          <a:xfrm>
            <a:off x="939800" y="4772025"/>
            <a:ext cx="195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子周期2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53613" name="左大括号 153612"/>
          <p:cNvSpPr/>
          <p:nvPr/>
        </p:nvSpPr>
        <p:spPr>
          <a:xfrm>
            <a:off x="685800" y="3429000"/>
            <a:ext cx="228600" cy="1600200"/>
          </a:xfrm>
          <a:prstGeom prst="leftBrace">
            <a:avLst>
              <a:gd name="adj1" fmla="val 58333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614" name="矩形 153613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3.5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153615" name="组合 153614"/>
          <p:cNvGrpSpPr/>
          <p:nvPr/>
        </p:nvGrpSpPr>
        <p:grpSpPr>
          <a:xfrm>
            <a:off x="1411288" y="4791075"/>
            <a:ext cx="2627312" cy="1457325"/>
            <a:chOff x="889" y="2976"/>
            <a:chExt cx="1655" cy="918"/>
          </a:xfrm>
        </p:grpSpPr>
        <p:sp>
          <p:nvSpPr>
            <p:cNvPr id="153616" name="文本框 153615"/>
            <p:cNvSpPr txBox="1"/>
            <p:nvPr/>
          </p:nvSpPr>
          <p:spPr>
            <a:xfrm>
              <a:off x="889" y="3567"/>
              <a:ext cx="103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主模块</a:t>
              </a:r>
              <a:endPara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617" name="圆角矩形标注 153616"/>
            <p:cNvSpPr/>
            <p:nvPr/>
          </p:nvSpPr>
          <p:spPr>
            <a:xfrm>
              <a:off x="1824" y="2976"/>
              <a:ext cx="720" cy="336"/>
            </a:xfrm>
            <a:prstGeom prst="wedgeRoundRectCallout">
              <a:avLst>
                <a:gd name="adj1" fmla="val -105000"/>
                <a:gd name="adj2" fmla="val 145833"/>
                <a:gd name="adj3" fmla="val 16667"/>
              </a:avLst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5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5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/>
      <p:bldP spid="153610" grpId="0"/>
      <p:bldP spid="153611" grpId="0"/>
      <p:bldP spid="1536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4" name="文本框 120833"/>
          <p:cNvSpPr txBox="1"/>
          <p:nvPr/>
        </p:nvSpPr>
        <p:spPr>
          <a:xfrm>
            <a:off x="1219200" y="1676400"/>
            <a:ext cx="6934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</a:rPr>
              <a:t>1. 各模块有权申请占用总线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20836" name="文本框 120835"/>
          <p:cNvSpPr txBox="1"/>
          <p:nvPr/>
        </p:nvSpPr>
        <p:spPr>
          <a:xfrm>
            <a:off x="669925" y="577850"/>
            <a:ext cx="51212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</a:rPr>
              <a:t>分离式通信特点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120837" name="文本框 120836"/>
          <p:cNvSpPr txBox="1"/>
          <p:nvPr/>
        </p:nvSpPr>
        <p:spPr>
          <a:xfrm>
            <a:off x="1219200" y="5257800"/>
            <a:ext cx="7391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folHlink"/>
                </a:solidFill>
                <a:latin typeface="Times New Roman" panose="02020603050405020304" pitchFamily="18" charset="0"/>
              </a:rPr>
              <a:t>充分发挥了总线的有效占用</a:t>
            </a:r>
            <a:endParaRPr lang="zh-CN" altLang="en-US" sz="3200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0838" name="文本框 120837"/>
          <p:cNvSpPr txBox="1"/>
          <p:nvPr/>
        </p:nvSpPr>
        <p:spPr>
          <a:xfrm>
            <a:off x="1219200" y="2571750"/>
            <a:ext cx="7543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18" charset="0"/>
              </a:rPr>
              <a:t>2. 采用同步方式通信，不等对方回答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20839" name="文本框 120838"/>
          <p:cNvSpPr txBox="1"/>
          <p:nvPr/>
        </p:nvSpPr>
        <p:spPr>
          <a:xfrm>
            <a:off x="1219200" y="3467100"/>
            <a:ext cx="7543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18" charset="0"/>
              </a:rPr>
              <a:t>3. 各模块准备数据时，不占用总线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20840" name="文本框 120839"/>
          <p:cNvSpPr txBox="1"/>
          <p:nvPr/>
        </p:nvSpPr>
        <p:spPr>
          <a:xfrm>
            <a:off x="1219200" y="4362450"/>
            <a:ext cx="7543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</a:rPr>
              <a:t>4. 总线被占用时，无空闲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20841" name="矩形 120840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3.5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/>
      <p:bldP spid="120837" grpId="0"/>
      <p:bldP spid="120838" grpId="0"/>
      <p:bldP spid="120839" grpId="0"/>
      <p:bldP spid="1208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2811" name="组合 32810"/>
          <p:cNvGrpSpPr/>
          <p:nvPr/>
        </p:nvGrpSpPr>
        <p:grpSpPr>
          <a:xfrm>
            <a:off x="609600" y="1524000"/>
            <a:ext cx="8229600" cy="695325"/>
            <a:chOff x="384" y="1056"/>
            <a:chExt cx="5184" cy="438"/>
          </a:xfrm>
        </p:grpSpPr>
        <p:sp>
          <p:nvSpPr>
            <p:cNvPr id="32771" name="矩形 32770"/>
            <p:cNvSpPr/>
            <p:nvPr/>
          </p:nvSpPr>
          <p:spPr>
            <a:xfrm>
              <a:off x="2046" y="1056"/>
              <a:ext cx="2025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单总线（系统总线）</a:t>
              </a:r>
              <a:endPara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72" name="任意多边形 32771"/>
            <p:cNvSpPr/>
            <p:nvPr/>
          </p:nvSpPr>
          <p:spPr>
            <a:xfrm>
              <a:off x="384" y="1350"/>
              <a:ext cx="5184" cy="144"/>
            </a:xfrm>
            <a:custGeom>
              <a:avLst/>
              <a:gdLst/>
              <a:ahLst/>
              <a:cxnLst/>
              <a:pathLst>
                <a:path w="4569" h="148">
                  <a:moveTo>
                    <a:pt x="0" y="74"/>
                  </a:moveTo>
                  <a:lnTo>
                    <a:pt x="208" y="148"/>
                  </a:lnTo>
                  <a:lnTo>
                    <a:pt x="208" y="124"/>
                  </a:lnTo>
                  <a:lnTo>
                    <a:pt x="4364" y="124"/>
                  </a:lnTo>
                  <a:lnTo>
                    <a:pt x="4364" y="148"/>
                  </a:lnTo>
                  <a:lnTo>
                    <a:pt x="4569" y="74"/>
                  </a:lnTo>
                  <a:lnTo>
                    <a:pt x="4364" y="0"/>
                  </a:lnTo>
                  <a:lnTo>
                    <a:pt x="4364" y="25"/>
                  </a:lnTo>
                  <a:lnTo>
                    <a:pt x="208" y="25"/>
                  </a:lnTo>
                  <a:lnTo>
                    <a:pt x="208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folHlink"/>
            </a:solidFill>
            <a:ln w="17463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2774" name="文本框 32773"/>
          <p:cNvSpPr txBox="1"/>
          <p:nvPr/>
        </p:nvSpPr>
        <p:spPr>
          <a:xfrm>
            <a:off x="593725" y="304800"/>
            <a:ext cx="38417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</a:rPr>
              <a:t>2. 单总线结构框图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grpSp>
        <p:nvGrpSpPr>
          <p:cNvPr id="32813" name="组合 32812"/>
          <p:cNvGrpSpPr/>
          <p:nvPr/>
        </p:nvGrpSpPr>
        <p:grpSpPr>
          <a:xfrm>
            <a:off x="838200" y="2171700"/>
            <a:ext cx="7959725" cy="3819525"/>
            <a:chOff x="528" y="1368"/>
            <a:chExt cx="5014" cy="2406"/>
          </a:xfrm>
        </p:grpSpPr>
        <p:grpSp>
          <p:nvGrpSpPr>
            <p:cNvPr id="32776" name="组合 32775"/>
            <p:cNvGrpSpPr/>
            <p:nvPr/>
          </p:nvGrpSpPr>
          <p:grpSpPr>
            <a:xfrm>
              <a:off x="528" y="1368"/>
              <a:ext cx="719" cy="2389"/>
              <a:chOff x="528" y="1615"/>
              <a:chExt cx="719" cy="2389"/>
            </a:xfrm>
          </p:grpSpPr>
          <p:sp>
            <p:nvSpPr>
              <p:cNvPr id="32777" name="矩形 32776"/>
              <p:cNvSpPr/>
              <p:nvPr/>
            </p:nvSpPr>
            <p:spPr>
              <a:xfrm>
                <a:off x="528" y="2352"/>
                <a:ext cx="719" cy="1652"/>
              </a:xfrm>
              <a:prstGeom prst="rect">
                <a:avLst/>
              </a:prstGeom>
              <a:noFill/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3200" dirty="0">
                  <a:latin typeface="Times New Roman" panose="02020603050405020304" pitchFamily="18" charset="0"/>
                </a:endParaRPr>
              </a:p>
              <a:p>
                <a:endParaRPr lang="zh-CN" altLang="en-US" sz="3200" dirty="0">
                  <a:latin typeface="Times New Roman" panose="02020603050405020304" pitchFamily="18" charset="0"/>
                </a:endParaRPr>
              </a:p>
              <a:p>
                <a:r>
                  <a:rPr lang="en-US" altLang="zh-CN">
                    <a:latin typeface="Times New Roman" panose="02020603050405020304" pitchFamily="18" charset="0"/>
                  </a:rPr>
                  <a:t> CPU</a:t>
                </a:r>
                <a:endParaRPr lang="en-US" alt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778" name="任意多边形 32777"/>
              <p:cNvSpPr/>
              <p:nvPr/>
            </p:nvSpPr>
            <p:spPr>
              <a:xfrm>
                <a:off x="802" y="1615"/>
                <a:ext cx="206" cy="737"/>
              </a:xfrm>
              <a:custGeom>
                <a:avLst/>
                <a:gdLst/>
                <a:ahLst/>
                <a:cxnLst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32779" name="组合 32778"/>
            <p:cNvGrpSpPr/>
            <p:nvPr/>
          </p:nvGrpSpPr>
          <p:grpSpPr>
            <a:xfrm>
              <a:off x="1392" y="1385"/>
              <a:ext cx="720" cy="2389"/>
              <a:chOff x="1392" y="1632"/>
              <a:chExt cx="720" cy="2389"/>
            </a:xfrm>
          </p:grpSpPr>
          <p:sp>
            <p:nvSpPr>
              <p:cNvPr id="32780" name="矩形 32779"/>
              <p:cNvSpPr/>
              <p:nvPr/>
            </p:nvSpPr>
            <p:spPr>
              <a:xfrm>
                <a:off x="1392" y="2369"/>
                <a:ext cx="720" cy="1652"/>
              </a:xfrm>
              <a:prstGeom prst="rect">
                <a:avLst/>
              </a:prstGeom>
              <a:noFill/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3200" dirty="0">
                  <a:latin typeface="Times New Roman" panose="02020603050405020304" pitchFamily="18" charset="0"/>
                </a:endParaRPr>
              </a:p>
              <a:p>
                <a:endParaRPr lang="en-US" altLang="zh-CN" sz="3200">
                  <a:latin typeface="Times New Roman" panose="02020603050405020304" pitchFamily="18" charset="0"/>
                </a:endParaRPr>
              </a:p>
              <a:p>
                <a:r>
                  <a:rPr lang="en-US" altLang="zh-CN">
                    <a:latin typeface="Times New Roman" panose="02020603050405020304" pitchFamily="18" charset="0"/>
                  </a:rPr>
                  <a:t> M.M</a:t>
                </a:r>
                <a:endParaRPr lang="en-US" alt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781" name="任意多边形 32780"/>
              <p:cNvSpPr/>
              <p:nvPr/>
            </p:nvSpPr>
            <p:spPr>
              <a:xfrm>
                <a:off x="1619" y="1632"/>
                <a:ext cx="206" cy="737"/>
              </a:xfrm>
              <a:custGeom>
                <a:avLst/>
                <a:gdLst/>
                <a:ahLst/>
                <a:cxnLst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2783" name="矩形 32782"/>
            <p:cNvSpPr/>
            <p:nvPr/>
          </p:nvSpPr>
          <p:spPr>
            <a:xfrm>
              <a:off x="2208" y="2116"/>
              <a:ext cx="934" cy="320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r>
                <a:rPr lang="en-US" altLang="zh-CN" sz="2400">
                  <a:latin typeface="Times New Roman" panose="02020603050405020304" pitchFamily="18" charset="0"/>
                </a:rPr>
                <a:t>  I/O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接口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2784" name="任意多边形 32783"/>
            <p:cNvSpPr/>
            <p:nvPr/>
          </p:nvSpPr>
          <p:spPr>
            <a:xfrm>
              <a:off x="2592" y="1391"/>
              <a:ext cx="192" cy="725"/>
            </a:xfrm>
            <a:custGeom>
              <a:avLst/>
              <a:gdLst/>
              <a:ahLst/>
              <a:cxnLst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785" name="任意多边形 32784"/>
            <p:cNvSpPr/>
            <p:nvPr/>
          </p:nvSpPr>
          <p:spPr>
            <a:xfrm>
              <a:off x="2609" y="2479"/>
              <a:ext cx="175" cy="671"/>
            </a:xfrm>
            <a:custGeom>
              <a:avLst/>
              <a:gdLst/>
              <a:ahLst/>
              <a:cxnLst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786" name="矩形 32785"/>
            <p:cNvSpPr/>
            <p:nvPr/>
          </p:nvSpPr>
          <p:spPr>
            <a:xfrm>
              <a:off x="2208" y="3150"/>
              <a:ext cx="934" cy="594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r>
                <a:rPr lang="zh-CN" altLang="en-US" dirty="0">
                  <a:latin typeface="Times New Roman" panose="02020603050405020304" pitchFamily="18" charset="0"/>
                </a:rPr>
                <a:t>   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外部</a:t>
              </a:r>
              <a:endParaRPr lang="zh-CN" altLang="en-US" sz="2400" dirty="0">
                <a:latin typeface="Times New Roman" panose="02020603050405020304" pitchFamily="18" charset="0"/>
              </a:endParaRPr>
            </a:p>
            <a:p>
              <a:r>
                <a:rPr lang="zh-CN" altLang="en-US" sz="2400" dirty="0">
                  <a:latin typeface="Times New Roman" panose="02020603050405020304" pitchFamily="18" charset="0"/>
                </a:rPr>
                <a:t>   设备1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2788" name="矩形 32787"/>
            <p:cNvSpPr/>
            <p:nvPr/>
          </p:nvSpPr>
          <p:spPr>
            <a:xfrm>
              <a:off x="3360" y="3150"/>
              <a:ext cx="934" cy="594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r>
                <a:rPr lang="zh-CN" altLang="en-US" dirty="0">
                  <a:latin typeface="Times New Roman" panose="02020603050405020304" pitchFamily="18" charset="0"/>
                </a:rPr>
                <a:t>   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外部</a:t>
              </a:r>
              <a:endParaRPr lang="zh-CN" altLang="en-US" sz="2400" dirty="0">
                <a:latin typeface="Times New Roman" panose="02020603050405020304" pitchFamily="18" charset="0"/>
              </a:endParaRPr>
            </a:p>
            <a:p>
              <a:r>
                <a:rPr lang="zh-CN" altLang="en-US" sz="2400" dirty="0">
                  <a:latin typeface="Times New Roman" panose="02020603050405020304" pitchFamily="18" charset="0"/>
                </a:rPr>
                <a:t>   设备2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2789" name="矩形 32788"/>
            <p:cNvSpPr/>
            <p:nvPr/>
          </p:nvSpPr>
          <p:spPr>
            <a:xfrm>
              <a:off x="3360" y="2116"/>
              <a:ext cx="934" cy="320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r>
                <a:rPr lang="en-US" altLang="zh-CN" sz="2400">
                  <a:latin typeface="Times New Roman" panose="02020603050405020304" pitchFamily="18" charset="0"/>
                </a:rPr>
                <a:t>  I/O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接口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2790" name="任意多边形 32789"/>
            <p:cNvSpPr/>
            <p:nvPr/>
          </p:nvSpPr>
          <p:spPr>
            <a:xfrm>
              <a:off x="3696" y="1391"/>
              <a:ext cx="192" cy="725"/>
            </a:xfrm>
            <a:custGeom>
              <a:avLst/>
              <a:gdLst/>
              <a:ahLst/>
              <a:cxnLst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791" name="任意多边形 32790"/>
            <p:cNvSpPr/>
            <p:nvPr/>
          </p:nvSpPr>
          <p:spPr>
            <a:xfrm>
              <a:off x="3696" y="2479"/>
              <a:ext cx="192" cy="671"/>
            </a:xfrm>
            <a:custGeom>
              <a:avLst/>
              <a:gdLst/>
              <a:ahLst/>
              <a:cxnLst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794" name="矩形 32793"/>
            <p:cNvSpPr/>
            <p:nvPr/>
          </p:nvSpPr>
          <p:spPr>
            <a:xfrm>
              <a:off x="4368" y="2116"/>
              <a:ext cx="240" cy="230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p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  <a:endPara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95" name="矩形 32794"/>
            <p:cNvSpPr/>
            <p:nvPr/>
          </p:nvSpPr>
          <p:spPr>
            <a:xfrm>
              <a:off x="4608" y="3150"/>
              <a:ext cx="934" cy="594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r>
                <a:rPr lang="zh-CN" altLang="en-US" dirty="0">
                  <a:latin typeface="Times New Roman" panose="02020603050405020304" pitchFamily="18" charset="0"/>
                </a:rPr>
                <a:t>   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外部</a:t>
              </a:r>
              <a:endParaRPr lang="zh-CN" altLang="en-US" sz="2400" dirty="0">
                <a:latin typeface="Times New Roman" panose="02020603050405020304" pitchFamily="18" charset="0"/>
              </a:endParaRPr>
            </a:p>
            <a:p>
              <a:r>
                <a:rPr lang="zh-CN" altLang="en-US" sz="2400" dirty="0">
                  <a:latin typeface="Times New Roman" panose="02020603050405020304" pitchFamily="18" charset="0"/>
                </a:rPr>
                <a:t>   设备</a:t>
              </a:r>
              <a:r>
                <a:rPr lang="en-US" altLang="zh-CN" sz="2400" i="1">
                  <a:latin typeface="Times New Roman" panose="02020603050405020304" pitchFamily="18" charset="0"/>
                </a:rPr>
                <a:t>n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32796" name="矩形 32795"/>
            <p:cNvSpPr/>
            <p:nvPr/>
          </p:nvSpPr>
          <p:spPr>
            <a:xfrm>
              <a:off x="4608" y="2116"/>
              <a:ext cx="934" cy="320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r>
                <a:rPr lang="en-US" altLang="zh-CN" sz="2400">
                  <a:latin typeface="Times New Roman" panose="02020603050405020304" pitchFamily="18" charset="0"/>
                </a:rPr>
                <a:t>  I/O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接口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2797" name="任意多边形 32796"/>
            <p:cNvSpPr/>
            <p:nvPr/>
          </p:nvSpPr>
          <p:spPr>
            <a:xfrm>
              <a:off x="4992" y="1374"/>
              <a:ext cx="192" cy="740"/>
            </a:xfrm>
            <a:custGeom>
              <a:avLst/>
              <a:gdLst/>
              <a:ahLst/>
              <a:cxnLst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798" name="任意多边形 32797"/>
            <p:cNvSpPr/>
            <p:nvPr/>
          </p:nvSpPr>
          <p:spPr>
            <a:xfrm>
              <a:off x="4993" y="2478"/>
              <a:ext cx="191" cy="672"/>
            </a:xfrm>
            <a:custGeom>
              <a:avLst/>
              <a:gdLst/>
              <a:ahLst/>
              <a:cxnLst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799" name="矩形 32798"/>
            <p:cNvSpPr/>
            <p:nvPr/>
          </p:nvSpPr>
          <p:spPr>
            <a:xfrm>
              <a:off x="4368" y="3294"/>
              <a:ext cx="336" cy="230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>
              <a:spAutoFit/>
            </a:bodyPr>
            <a:p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  <a:endPara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2808" name="矩形 32807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3.1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5" name="文本框 33794"/>
          <p:cNvSpPr txBox="1"/>
          <p:nvPr/>
        </p:nvSpPr>
        <p:spPr>
          <a:xfrm>
            <a:off x="152400" y="577850"/>
            <a:ext cx="7924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</a:rPr>
              <a:t>3. 以存储器为中心的双总线结构框图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grpSp>
        <p:nvGrpSpPr>
          <p:cNvPr id="33833" name="组合 33832"/>
          <p:cNvGrpSpPr/>
          <p:nvPr/>
        </p:nvGrpSpPr>
        <p:grpSpPr>
          <a:xfrm>
            <a:off x="381000" y="1752600"/>
            <a:ext cx="8382000" cy="685800"/>
            <a:chOff x="288" y="1200"/>
            <a:chExt cx="5280" cy="432"/>
          </a:xfrm>
        </p:grpSpPr>
        <p:sp>
          <p:nvSpPr>
            <p:cNvPr id="33797" name="矩形 33796"/>
            <p:cNvSpPr/>
            <p:nvPr/>
          </p:nvSpPr>
          <p:spPr>
            <a:xfrm>
              <a:off x="2526" y="1200"/>
              <a:ext cx="1458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r>
                <a:rPr lang="zh-CN" altLang="en-US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系统总线</a:t>
              </a:r>
              <a:endPara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798" name="任意多边形 33797"/>
            <p:cNvSpPr/>
            <p:nvPr/>
          </p:nvSpPr>
          <p:spPr>
            <a:xfrm>
              <a:off x="288" y="1488"/>
              <a:ext cx="5280" cy="144"/>
            </a:xfrm>
            <a:custGeom>
              <a:avLst/>
              <a:gdLst/>
              <a:ahLst/>
              <a:cxnLst/>
              <a:pathLst>
                <a:path w="4569" h="148">
                  <a:moveTo>
                    <a:pt x="0" y="74"/>
                  </a:moveTo>
                  <a:lnTo>
                    <a:pt x="208" y="148"/>
                  </a:lnTo>
                  <a:lnTo>
                    <a:pt x="208" y="124"/>
                  </a:lnTo>
                  <a:lnTo>
                    <a:pt x="4364" y="124"/>
                  </a:lnTo>
                  <a:lnTo>
                    <a:pt x="4364" y="148"/>
                  </a:lnTo>
                  <a:lnTo>
                    <a:pt x="4569" y="74"/>
                  </a:lnTo>
                  <a:lnTo>
                    <a:pt x="4364" y="0"/>
                  </a:lnTo>
                  <a:lnTo>
                    <a:pt x="4364" y="25"/>
                  </a:lnTo>
                  <a:lnTo>
                    <a:pt x="208" y="25"/>
                  </a:lnTo>
                  <a:lnTo>
                    <a:pt x="208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folHlink"/>
            </a:solidFill>
            <a:ln w="17463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3799" name="矩形 33798"/>
          <p:cNvSpPr/>
          <p:nvPr/>
        </p:nvSpPr>
        <p:spPr>
          <a:xfrm>
            <a:off x="3886200" y="3608388"/>
            <a:ext cx="1143000" cy="2622550"/>
          </a:xfrm>
          <a:prstGeom prst="rect">
            <a:avLst/>
          </a:prstGeom>
          <a:noFill/>
          <a:ln w="38100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 sz="3200" dirty="0">
              <a:latin typeface="Times New Roman" panose="02020603050405020304" pitchFamily="18" charset="0"/>
            </a:endParaRPr>
          </a:p>
          <a:p>
            <a:endParaRPr lang="en-US" altLang="zh-CN" sz="3200">
              <a:latin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</a:rPr>
              <a:t> M.M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3800" name="任意多边形 33799"/>
          <p:cNvSpPr/>
          <p:nvPr/>
        </p:nvSpPr>
        <p:spPr>
          <a:xfrm>
            <a:off x="4267200" y="2411413"/>
            <a:ext cx="327025" cy="1169987"/>
          </a:xfrm>
          <a:custGeom>
            <a:avLst/>
            <a:gdLst/>
            <a:ahLst/>
            <a:cxnLst/>
            <a:pathLst>
              <a:path w="141" h="482">
                <a:moveTo>
                  <a:pt x="69" y="0"/>
                </a:moveTo>
                <a:lnTo>
                  <a:pt x="141" y="94"/>
                </a:lnTo>
                <a:lnTo>
                  <a:pt x="106" y="94"/>
                </a:lnTo>
                <a:lnTo>
                  <a:pt x="106" y="387"/>
                </a:lnTo>
                <a:lnTo>
                  <a:pt x="141" y="387"/>
                </a:lnTo>
                <a:lnTo>
                  <a:pt x="69" y="482"/>
                </a:lnTo>
                <a:lnTo>
                  <a:pt x="0" y="387"/>
                </a:lnTo>
                <a:lnTo>
                  <a:pt x="34" y="387"/>
                </a:lnTo>
                <a:lnTo>
                  <a:pt x="34" y="94"/>
                </a:lnTo>
                <a:lnTo>
                  <a:pt x="0" y="94"/>
                </a:lnTo>
                <a:lnTo>
                  <a:pt x="69" y="0"/>
                </a:lnTo>
                <a:close/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33834" name="组合 33833"/>
          <p:cNvGrpSpPr/>
          <p:nvPr/>
        </p:nvGrpSpPr>
        <p:grpSpPr>
          <a:xfrm>
            <a:off x="609600" y="2438400"/>
            <a:ext cx="8229600" cy="3792538"/>
            <a:chOff x="384" y="1536"/>
            <a:chExt cx="5184" cy="2389"/>
          </a:xfrm>
        </p:grpSpPr>
        <p:grpSp>
          <p:nvGrpSpPr>
            <p:cNvPr id="33831" name="组合 33830"/>
            <p:cNvGrpSpPr/>
            <p:nvPr/>
          </p:nvGrpSpPr>
          <p:grpSpPr>
            <a:xfrm>
              <a:off x="384" y="1536"/>
              <a:ext cx="719" cy="2389"/>
              <a:chOff x="432" y="1632"/>
              <a:chExt cx="719" cy="2389"/>
            </a:xfrm>
          </p:grpSpPr>
          <p:sp>
            <p:nvSpPr>
              <p:cNvPr id="33803" name="矩形 33802"/>
              <p:cNvSpPr/>
              <p:nvPr/>
            </p:nvSpPr>
            <p:spPr>
              <a:xfrm>
                <a:off x="432" y="2369"/>
                <a:ext cx="719" cy="1652"/>
              </a:xfrm>
              <a:prstGeom prst="rect">
                <a:avLst/>
              </a:prstGeom>
              <a:noFill/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3200" dirty="0">
                  <a:latin typeface="Times New Roman" panose="02020603050405020304" pitchFamily="18" charset="0"/>
                </a:endParaRPr>
              </a:p>
              <a:p>
                <a:endParaRPr lang="zh-CN" altLang="en-US" sz="3200" dirty="0">
                  <a:latin typeface="Times New Roman" panose="02020603050405020304" pitchFamily="18" charset="0"/>
                </a:endParaRPr>
              </a:p>
              <a:p>
                <a:r>
                  <a:rPr lang="en-US" altLang="zh-CN">
                    <a:latin typeface="Times New Roman" panose="02020603050405020304" pitchFamily="18" charset="0"/>
                  </a:rPr>
                  <a:t> CPU</a:t>
                </a:r>
                <a:endParaRPr lang="en-US" alt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04" name="任意多边形 33803"/>
              <p:cNvSpPr/>
              <p:nvPr/>
            </p:nvSpPr>
            <p:spPr>
              <a:xfrm>
                <a:off x="672" y="1632"/>
                <a:ext cx="206" cy="737"/>
              </a:xfrm>
              <a:custGeom>
                <a:avLst/>
                <a:gdLst/>
                <a:ahLst/>
                <a:cxnLst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3806" name="矩形 33805"/>
            <p:cNvSpPr/>
            <p:nvPr/>
          </p:nvSpPr>
          <p:spPr>
            <a:xfrm>
              <a:off x="3360" y="2266"/>
              <a:ext cx="934" cy="320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r>
                <a:rPr lang="en-US" altLang="zh-CN" sz="2400">
                  <a:latin typeface="Times New Roman" panose="02020603050405020304" pitchFamily="18" charset="0"/>
                </a:rPr>
                <a:t>  I/O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接口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3807" name="任意多边形 33806"/>
            <p:cNvSpPr/>
            <p:nvPr/>
          </p:nvSpPr>
          <p:spPr>
            <a:xfrm>
              <a:off x="3744" y="1536"/>
              <a:ext cx="192" cy="730"/>
            </a:xfrm>
            <a:custGeom>
              <a:avLst/>
              <a:gdLst/>
              <a:ahLst/>
              <a:cxnLst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3808" name="任意多边形 33807"/>
            <p:cNvSpPr/>
            <p:nvPr/>
          </p:nvSpPr>
          <p:spPr>
            <a:xfrm>
              <a:off x="3761" y="2632"/>
              <a:ext cx="175" cy="626"/>
            </a:xfrm>
            <a:custGeom>
              <a:avLst/>
              <a:gdLst/>
              <a:ahLst/>
              <a:cxnLst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3809" name="矩形 33808"/>
            <p:cNvSpPr/>
            <p:nvPr/>
          </p:nvSpPr>
          <p:spPr>
            <a:xfrm>
              <a:off x="3360" y="3289"/>
              <a:ext cx="934" cy="594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r>
                <a:rPr lang="zh-CN" altLang="en-US" dirty="0">
                  <a:latin typeface="Times New Roman" panose="02020603050405020304" pitchFamily="18" charset="0"/>
                </a:rPr>
                <a:t>   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外部</a:t>
              </a:r>
              <a:endParaRPr lang="zh-CN" altLang="en-US" sz="2400" dirty="0">
                <a:latin typeface="Times New Roman" panose="02020603050405020304" pitchFamily="18" charset="0"/>
              </a:endParaRPr>
            </a:p>
            <a:p>
              <a:r>
                <a:rPr lang="zh-CN" altLang="en-US" sz="2400" dirty="0">
                  <a:latin typeface="Times New Roman" panose="02020603050405020304" pitchFamily="18" charset="0"/>
                </a:rPr>
                <a:t>   设备1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3811" name="矩形 33810"/>
            <p:cNvSpPr/>
            <p:nvPr/>
          </p:nvSpPr>
          <p:spPr>
            <a:xfrm>
              <a:off x="4368" y="2266"/>
              <a:ext cx="192" cy="23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  <a:endPara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12" name="矩形 33811"/>
            <p:cNvSpPr/>
            <p:nvPr/>
          </p:nvSpPr>
          <p:spPr>
            <a:xfrm>
              <a:off x="4634" y="3289"/>
              <a:ext cx="934" cy="594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r>
                <a:rPr lang="zh-CN" altLang="en-US" dirty="0">
                  <a:latin typeface="Times New Roman" panose="02020603050405020304" pitchFamily="18" charset="0"/>
                </a:rPr>
                <a:t>   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外部</a:t>
              </a:r>
              <a:endParaRPr lang="zh-CN" altLang="en-US" sz="2400" dirty="0">
                <a:latin typeface="Times New Roman" panose="02020603050405020304" pitchFamily="18" charset="0"/>
              </a:endParaRPr>
            </a:p>
            <a:p>
              <a:r>
                <a:rPr lang="zh-CN" altLang="en-US" sz="2400" dirty="0">
                  <a:latin typeface="Times New Roman" panose="02020603050405020304" pitchFamily="18" charset="0"/>
                </a:rPr>
                <a:t>   设备</a:t>
              </a:r>
              <a:r>
                <a:rPr lang="en-US" altLang="zh-CN" sz="2400" i="1">
                  <a:latin typeface="Times New Roman" panose="02020603050405020304" pitchFamily="18" charset="0"/>
                </a:rPr>
                <a:t>n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33813" name="矩形 33812"/>
            <p:cNvSpPr/>
            <p:nvPr/>
          </p:nvSpPr>
          <p:spPr>
            <a:xfrm>
              <a:off x="4634" y="2266"/>
              <a:ext cx="934" cy="320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r>
                <a:rPr lang="en-US" altLang="zh-CN" sz="2400">
                  <a:latin typeface="Times New Roman" panose="02020603050405020304" pitchFamily="18" charset="0"/>
                </a:rPr>
                <a:t>  I/O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接口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3814" name="任意多边形 33813"/>
            <p:cNvSpPr/>
            <p:nvPr/>
          </p:nvSpPr>
          <p:spPr>
            <a:xfrm>
              <a:off x="4987" y="1536"/>
              <a:ext cx="197" cy="730"/>
            </a:xfrm>
            <a:custGeom>
              <a:avLst/>
              <a:gdLst/>
              <a:ahLst/>
              <a:cxnLst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3815" name="任意多边形 33814"/>
            <p:cNvSpPr/>
            <p:nvPr/>
          </p:nvSpPr>
          <p:spPr>
            <a:xfrm>
              <a:off x="5004" y="2632"/>
              <a:ext cx="180" cy="626"/>
            </a:xfrm>
            <a:custGeom>
              <a:avLst/>
              <a:gdLst/>
              <a:ahLst/>
              <a:cxnLst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3816" name="矩形 33815"/>
            <p:cNvSpPr/>
            <p:nvPr/>
          </p:nvSpPr>
          <p:spPr>
            <a:xfrm>
              <a:off x="4368" y="3466"/>
              <a:ext cx="192" cy="23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  <a:endPara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3826" name="组合 33825"/>
          <p:cNvGrpSpPr/>
          <p:nvPr/>
        </p:nvGrpSpPr>
        <p:grpSpPr>
          <a:xfrm>
            <a:off x="1752600" y="4267200"/>
            <a:ext cx="2133600" cy="785813"/>
            <a:chOff x="1152" y="2625"/>
            <a:chExt cx="1344" cy="495"/>
          </a:xfrm>
        </p:grpSpPr>
        <p:sp>
          <p:nvSpPr>
            <p:cNvPr id="33818" name="左右箭头 33817"/>
            <p:cNvSpPr/>
            <p:nvPr/>
          </p:nvSpPr>
          <p:spPr>
            <a:xfrm>
              <a:off x="1152" y="2957"/>
              <a:ext cx="1344" cy="163"/>
            </a:xfrm>
            <a:prstGeom prst="leftRightArrow">
              <a:avLst>
                <a:gd name="adj1" fmla="val 49759"/>
                <a:gd name="adj2" fmla="val 114099"/>
              </a:avLst>
            </a:prstGeom>
            <a:solidFill>
              <a:schemeClr val="folHlink"/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3819" name="文本框 33818"/>
            <p:cNvSpPr txBox="1"/>
            <p:nvPr/>
          </p:nvSpPr>
          <p:spPr>
            <a:xfrm>
              <a:off x="1316" y="2625"/>
              <a:ext cx="10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存储总线</a:t>
              </a:r>
              <a:endPara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3829" name="矩形 33828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3.1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3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90" name="标题 140289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ln/>
        </p:spPr>
        <p:txBody>
          <a:bodyPr lIns="92075" tIns="46038" rIns="92075" bIns="46038" anchor="ctr"/>
          <a:p>
            <a:r>
              <a:rPr lang="zh-CN" altLang="en-US" b="1" dirty="0"/>
              <a:t>3.2 总线的分类</a:t>
            </a:r>
            <a:endParaRPr lang="en-US" altLang="zh-CN" b="1"/>
          </a:p>
        </p:txBody>
      </p:sp>
      <p:sp>
        <p:nvSpPr>
          <p:cNvPr id="140291" name="文本框 140290"/>
          <p:cNvSpPr txBox="1"/>
          <p:nvPr/>
        </p:nvSpPr>
        <p:spPr>
          <a:xfrm>
            <a:off x="304800" y="1492250"/>
            <a:ext cx="3352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</a:rPr>
              <a:t>1</a:t>
            </a:r>
            <a:r>
              <a:rPr lang="zh-CN" altLang="en-US" sz="3600" dirty="0">
                <a:latin typeface="宋体" panose="02010600030101010101" pitchFamily="2" charset="-122"/>
              </a:rPr>
              <a:t>.</a:t>
            </a:r>
            <a:r>
              <a:rPr lang="zh-CN" altLang="en-US" sz="3600" dirty="0">
                <a:latin typeface="Times New Roman" panose="02020603050405020304" pitchFamily="18" charset="0"/>
              </a:rPr>
              <a:t>片内总线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140292" name="文本框 140291"/>
          <p:cNvSpPr txBox="1"/>
          <p:nvPr/>
        </p:nvSpPr>
        <p:spPr>
          <a:xfrm>
            <a:off x="304800" y="2425700"/>
            <a:ext cx="3352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</a:rPr>
              <a:t>2</a:t>
            </a:r>
            <a:r>
              <a:rPr lang="zh-CN" altLang="en-US" sz="3600" dirty="0">
                <a:latin typeface="宋体" panose="02010600030101010101" pitchFamily="2" charset="-122"/>
              </a:rPr>
              <a:t>.</a:t>
            </a:r>
            <a:r>
              <a:rPr lang="zh-CN" altLang="en-US" sz="3600" dirty="0">
                <a:latin typeface="Times New Roman" panose="02020603050405020304" pitchFamily="18" charset="0"/>
              </a:rPr>
              <a:t>系统总线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140293" name="文本框 140292"/>
          <p:cNvSpPr txBox="1"/>
          <p:nvPr/>
        </p:nvSpPr>
        <p:spPr>
          <a:xfrm>
            <a:off x="3048000" y="1552575"/>
            <a:ext cx="3657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rPr>
              <a:t>芯片内部 </a:t>
            </a:r>
            <a:r>
              <a:rPr lang="zh-CN" altLang="en-US" dirty="0">
                <a:latin typeface="Times New Roman" panose="02020603050405020304" pitchFamily="18" charset="0"/>
              </a:rPr>
              <a:t>的总线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140294" name="组合 140293"/>
          <p:cNvGrpSpPr/>
          <p:nvPr/>
        </p:nvGrpSpPr>
        <p:grpSpPr>
          <a:xfrm>
            <a:off x="914400" y="3228975"/>
            <a:ext cx="1606550" cy="2119313"/>
            <a:chOff x="576" y="2034"/>
            <a:chExt cx="1012" cy="1335"/>
          </a:xfrm>
        </p:grpSpPr>
        <p:sp>
          <p:nvSpPr>
            <p:cNvPr id="140295" name="文本框 140294"/>
            <p:cNvSpPr txBox="1"/>
            <p:nvPr/>
          </p:nvSpPr>
          <p:spPr>
            <a:xfrm>
              <a:off x="576" y="2034"/>
              <a:ext cx="10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数据总线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0296" name="文本框 140295"/>
            <p:cNvSpPr txBox="1"/>
            <p:nvPr/>
          </p:nvSpPr>
          <p:spPr>
            <a:xfrm>
              <a:off x="576" y="2538"/>
              <a:ext cx="10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地址总线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0297" name="文本框 140296"/>
            <p:cNvSpPr txBox="1"/>
            <p:nvPr/>
          </p:nvSpPr>
          <p:spPr>
            <a:xfrm>
              <a:off x="576" y="3042"/>
              <a:ext cx="10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控制总线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40298" name="左大括号 140297"/>
          <p:cNvSpPr/>
          <p:nvPr/>
        </p:nvSpPr>
        <p:spPr>
          <a:xfrm>
            <a:off x="762000" y="3505200"/>
            <a:ext cx="152400" cy="1676400"/>
          </a:xfrm>
          <a:prstGeom prst="leftBrace">
            <a:avLst>
              <a:gd name="adj1" fmla="val 91666"/>
              <a:gd name="adj2" fmla="val 50000"/>
            </a:avLst>
          </a:prstGeom>
          <a:noFill/>
          <a:ln w="3810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0299" name="文本框 140298"/>
          <p:cNvSpPr txBox="1"/>
          <p:nvPr/>
        </p:nvSpPr>
        <p:spPr>
          <a:xfrm>
            <a:off x="3048000" y="3228975"/>
            <a:ext cx="6096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rPr>
              <a:t>双向</a:t>
            </a:r>
            <a:r>
              <a:rPr lang="zh-CN" altLang="en-US" dirty="0">
                <a:latin typeface="Times New Roman" panose="02020603050405020304" pitchFamily="18" charset="0"/>
              </a:rPr>
              <a:t>  与机器字长、存储字长有关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0300" name="文本框 140299"/>
          <p:cNvSpPr txBox="1"/>
          <p:nvPr/>
        </p:nvSpPr>
        <p:spPr>
          <a:xfrm>
            <a:off x="3048000" y="4048125"/>
            <a:ext cx="6096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rPr>
              <a:t>单向</a:t>
            </a:r>
            <a:r>
              <a:rPr lang="zh-CN" altLang="en-US" dirty="0">
                <a:latin typeface="Times New Roman" panose="02020603050405020304" pitchFamily="18" charset="0"/>
              </a:rPr>
              <a:t>  与存储地址、 </a:t>
            </a:r>
            <a:r>
              <a:rPr lang="en-US" altLang="zh-CN">
                <a:latin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</a:rPr>
              <a:t>地址有关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0301" name="文本框 140300"/>
          <p:cNvSpPr txBox="1"/>
          <p:nvPr/>
        </p:nvSpPr>
        <p:spPr>
          <a:xfrm>
            <a:off x="3048000" y="4876800"/>
            <a:ext cx="2286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rPr>
              <a:t>有出  有入</a:t>
            </a:r>
            <a:endParaRPr lang="zh-CN" altLang="en-US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0302" name="文本框 140301"/>
          <p:cNvSpPr txBox="1"/>
          <p:nvPr/>
        </p:nvSpPr>
        <p:spPr>
          <a:xfrm>
            <a:off x="3048000" y="2487613"/>
            <a:ext cx="6096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rPr>
              <a:t>计算机各部件之间 </a:t>
            </a:r>
            <a:r>
              <a:rPr lang="zh-CN" altLang="en-US" dirty="0">
                <a:latin typeface="Times New Roman" panose="02020603050405020304" pitchFamily="18" charset="0"/>
              </a:rPr>
              <a:t>的信息传输线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0303" name="圆角矩形标注 140302"/>
          <p:cNvSpPr/>
          <p:nvPr/>
        </p:nvSpPr>
        <p:spPr>
          <a:xfrm>
            <a:off x="4343400" y="5641975"/>
            <a:ext cx="3175000" cy="911225"/>
          </a:xfrm>
          <a:prstGeom prst="wedgeRoundRectCallout">
            <a:avLst>
              <a:gd name="adj1" fmla="val -65546"/>
              <a:gd name="adj2" fmla="val -81889"/>
              <a:gd name="adj3" fmla="val 16667"/>
            </a:avLst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</a:rPr>
              <a:t>存储器读、存储器写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总线允许、中断确认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40304" name="圆角矩形标注 140303"/>
          <p:cNvSpPr/>
          <p:nvPr/>
        </p:nvSpPr>
        <p:spPr>
          <a:xfrm>
            <a:off x="685800" y="5883275"/>
            <a:ext cx="3175000" cy="517525"/>
          </a:xfrm>
          <a:prstGeom prst="wedgeRoundRectCallout">
            <a:avLst>
              <a:gd name="adj1" fmla="val 54236"/>
              <a:gd name="adj2" fmla="val -170065"/>
              <a:gd name="adj3" fmla="val 16667"/>
            </a:avLst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</a:rPr>
              <a:t>中断请求、总线请求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4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403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403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/>
      <p:bldP spid="140292" grpId="0"/>
      <p:bldP spid="140293" grpId="0"/>
      <p:bldP spid="140299" grpId="0"/>
      <p:bldP spid="140300" grpId="0"/>
      <p:bldP spid="140301" grpId="0"/>
      <p:bldP spid="140302" grpId="0"/>
      <p:bldP spid="140303" grpId="0" animBg="1"/>
      <p:bldP spid="14030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文本框 35841"/>
          <p:cNvSpPr txBox="1"/>
          <p:nvPr/>
        </p:nvSpPr>
        <p:spPr>
          <a:xfrm>
            <a:off x="569913" y="685800"/>
            <a:ext cx="3163887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</a:rPr>
              <a:t>3</a:t>
            </a:r>
            <a:r>
              <a:rPr lang="zh-CN" altLang="en-US" sz="3600" dirty="0">
                <a:latin typeface="宋体" panose="02010600030101010101" pitchFamily="2" charset="-122"/>
              </a:rPr>
              <a:t>.</a:t>
            </a:r>
            <a:r>
              <a:rPr lang="zh-CN" altLang="en-US" sz="3600" dirty="0">
                <a:latin typeface="Times New Roman" panose="02020603050405020304" pitchFamily="18" charset="0"/>
              </a:rPr>
              <a:t>通信总线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35844" name="文本框 35843"/>
          <p:cNvSpPr txBox="1"/>
          <p:nvPr/>
        </p:nvSpPr>
        <p:spPr>
          <a:xfrm>
            <a:off x="3549650" y="4095750"/>
            <a:ext cx="2317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串行通信总线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5845" name="文本框 35844"/>
          <p:cNvSpPr txBox="1"/>
          <p:nvPr/>
        </p:nvSpPr>
        <p:spPr>
          <a:xfrm>
            <a:off x="3549650" y="5453063"/>
            <a:ext cx="2317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并行通信总线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5847" name="文本框 35846"/>
          <p:cNvSpPr txBox="1"/>
          <p:nvPr/>
        </p:nvSpPr>
        <p:spPr>
          <a:xfrm>
            <a:off x="1371600" y="4697413"/>
            <a:ext cx="18097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</a:rPr>
              <a:t>传输方式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35848" name="左大括号 35847"/>
          <p:cNvSpPr/>
          <p:nvPr/>
        </p:nvSpPr>
        <p:spPr>
          <a:xfrm>
            <a:off x="3244850" y="4295775"/>
            <a:ext cx="304800" cy="1447800"/>
          </a:xfrm>
          <a:prstGeom prst="leftBrace">
            <a:avLst>
              <a:gd name="adj1" fmla="val 39583"/>
              <a:gd name="adj2" fmla="val 50000"/>
            </a:avLst>
          </a:prstGeom>
          <a:noFill/>
          <a:ln w="3810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5855" name="矩形 35854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3.2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35858" name="组合 35857"/>
          <p:cNvGrpSpPr/>
          <p:nvPr/>
        </p:nvGrpSpPr>
        <p:grpSpPr>
          <a:xfrm>
            <a:off x="1371600" y="1581150"/>
            <a:ext cx="7772400" cy="2062163"/>
            <a:chOff x="864" y="996"/>
            <a:chExt cx="4896" cy="1299"/>
          </a:xfrm>
        </p:grpSpPr>
        <p:sp>
          <p:nvSpPr>
            <p:cNvPr id="35850" name="文本框 35849"/>
            <p:cNvSpPr txBox="1"/>
            <p:nvPr/>
          </p:nvSpPr>
          <p:spPr>
            <a:xfrm>
              <a:off x="864" y="996"/>
              <a:ext cx="48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        用于 </a:t>
              </a:r>
              <a:r>
                <a:rPr lang="zh-CN" altLang="en-US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计算机系统之间</a:t>
              </a:r>
              <a:r>
                <a:rPr lang="zh-CN" altLang="en-US" dirty="0">
                  <a:latin typeface="Times New Roman" panose="02020603050405020304" pitchFamily="18" charset="0"/>
                </a:rPr>
                <a:t> 或 </a:t>
              </a:r>
              <a:r>
                <a:rPr lang="zh-CN" altLang="en-US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计算机系统</a:t>
              </a:r>
              <a:endPara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51" name="文本框 35850"/>
            <p:cNvSpPr txBox="1"/>
            <p:nvPr/>
          </p:nvSpPr>
          <p:spPr>
            <a:xfrm>
              <a:off x="864" y="1490"/>
              <a:ext cx="47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与其他系统</a:t>
              </a:r>
              <a:r>
                <a:rPr lang="zh-CN" altLang="en-US" dirty="0">
                  <a:latin typeface="Times New Roman" panose="02020603050405020304" pitchFamily="18" charset="0"/>
                </a:rPr>
                <a:t>（如控制仪表、移动通信等）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5857" name="文本框 35856"/>
            <p:cNvSpPr txBox="1"/>
            <p:nvPr/>
          </p:nvSpPr>
          <p:spPr>
            <a:xfrm>
              <a:off x="864" y="1968"/>
              <a:ext cx="3696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之间的通信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/>
      <p:bldP spid="35845" grpId="0"/>
      <p:bldP spid="358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标题 36865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ln/>
        </p:spPr>
        <p:txBody>
          <a:bodyPr lIns="92075" tIns="46038" rIns="92075" bIns="46038" anchor="ctr"/>
          <a:p>
            <a:r>
              <a:rPr lang="zh-CN" altLang="en-US" b="1" dirty="0"/>
              <a:t>3.3 总线特性及性能指标</a:t>
            </a:r>
            <a:endParaRPr lang="zh-CN" altLang="en-US" b="1" dirty="0"/>
          </a:p>
        </p:txBody>
      </p:sp>
      <p:grpSp>
        <p:nvGrpSpPr>
          <p:cNvPr id="36867" name="组合 36866"/>
          <p:cNvGrpSpPr/>
          <p:nvPr/>
        </p:nvGrpSpPr>
        <p:grpSpPr>
          <a:xfrm>
            <a:off x="1604963" y="2322513"/>
            <a:ext cx="1768475" cy="3602037"/>
            <a:chOff x="528" y="1392"/>
            <a:chExt cx="773" cy="2269"/>
          </a:xfrm>
        </p:grpSpPr>
        <p:sp>
          <p:nvSpPr>
            <p:cNvPr id="36868" name="矩形 36867"/>
            <p:cNvSpPr/>
            <p:nvPr/>
          </p:nvSpPr>
          <p:spPr>
            <a:xfrm>
              <a:off x="711" y="1659"/>
              <a:ext cx="406" cy="38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869" name="矩形 36868"/>
            <p:cNvSpPr/>
            <p:nvPr/>
          </p:nvSpPr>
          <p:spPr>
            <a:xfrm>
              <a:off x="672" y="1392"/>
              <a:ext cx="320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>
                  <a:solidFill>
                    <a:srgbClr val="EBF010"/>
                  </a:solidFill>
                  <a:latin typeface="Times New Roman" panose="02020603050405020304" pitchFamily="18" charset="0"/>
                </a:rPr>
                <a:t>CPU</a:t>
              </a:r>
              <a:endParaRPr lang="en-US" altLang="zh-CN">
                <a:solidFill>
                  <a:srgbClr val="EBF01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70" name="矩形 36869"/>
            <p:cNvSpPr/>
            <p:nvPr/>
          </p:nvSpPr>
          <p:spPr>
            <a:xfrm>
              <a:off x="528" y="1680"/>
              <a:ext cx="547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dirty="0">
                  <a:solidFill>
                    <a:srgbClr val="EBF010"/>
                  </a:solidFill>
                  <a:latin typeface="宋体" panose="02010600030101010101" pitchFamily="2" charset="-122"/>
                </a:rPr>
                <a:t> 插件板</a:t>
              </a:r>
              <a:endParaRPr lang="zh-CN" altLang="en-US" dirty="0">
                <a:solidFill>
                  <a:srgbClr val="EBF01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6871" name="组合 36870"/>
            <p:cNvGrpSpPr/>
            <p:nvPr/>
          </p:nvGrpSpPr>
          <p:grpSpPr>
            <a:xfrm>
              <a:off x="843" y="2040"/>
              <a:ext cx="458" cy="1621"/>
              <a:chOff x="843" y="2040"/>
              <a:chExt cx="458" cy="1621"/>
            </a:xfrm>
          </p:grpSpPr>
          <p:sp>
            <p:nvSpPr>
              <p:cNvPr id="36872" name="任意多边形 36871"/>
              <p:cNvSpPr/>
              <p:nvPr/>
            </p:nvSpPr>
            <p:spPr>
              <a:xfrm>
                <a:off x="843" y="2040"/>
                <a:ext cx="458" cy="1621"/>
              </a:xfrm>
              <a:custGeom>
                <a:avLst/>
                <a:gdLst/>
                <a:ahLst/>
                <a:cxnLst/>
                <a:pathLst>
                  <a:path w="458" h="1621">
                    <a:moveTo>
                      <a:pt x="0" y="551"/>
                    </a:moveTo>
                    <a:lnTo>
                      <a:pt x="458" y="0"/>
                    </a:lnTo>
                    <a:lnTo>
                      <a:pt x="458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6873" name="任意多边形 36872"/>
              <p:cNvSpPr/>
              <p:nvPr/>
            </p:nvSpPr>
            <p:spPr>
              <a:xfrm>
                <a:off x="843" y="2040"/>
                <a:ext cx="458" cy="1621"/>
              </a:xfrm>
              <a:custGeom>
                <a:avLst/>
                <a:gdLst/>
                <a:ahLst/>
                <a:cxnLst/>
                <a:pathLst>
                  <a:path w="458" h="1621">
                    <a:moveTo>
                      <a:pt x="0" y="551"/>
                    </a:moveTo>
                    <a:lnTo>
                      <a:pt x="458" y="0"/>
                    </a:lnTo>
                    <a:lnTo>
                      <a:pt x="458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 w="2063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6874" name="直接连接符 36873"/>
            <p:cNvSpPr/>
            <p:nvPr/>
          </p:nvSpPr>
          <p:spPr>
            <a:xfrm>
              <a:off x="843" y="2064"/>
              <a:ext cx="161" cy="288"/>
            </a:xfrm>
            <a:prstGeom prst="line">
              <a:avLst/>
            </a:prstGeom>
            <a:ln w="15875" cap="flat" cmpd="sng">
              <a:solidFill>
                <a:srgbClr val="EBF01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6875" name="组合 36874"/>
          <p:cNvGrpSpPr/>
          <p:nvPr/>
        </p:nvGrpSpPr>
        <p:grpSpPr>
          <a:xfrm>
            <a:off x="3692525" y="2225675"/>
            <a:ext cx="1509713" cy="3678238"/>
            <a:chOff x="1440" y="1344"/>
            <a:chExt cx="660" cy="2317"/>
          </a:xfrm>
        </p:grpSpPr>
        <p:grpSp>
          <p:nvGrpSpPr>
            <p:cNvPr id="36876" name="组合 36875"/>
            <p:cNvGrpSpPr/>
            <p:nvPr/>
          </p:nvGrpSpPr>
          <p:grpSpPr>
            <a:xfrm>
              <a:off x="1642" y="2040"/>
              <a:ext cx="458" cy="1621"/>
              <a:chOff x="1642" y="2040"/>
              <a:chExt cx="458" cy="1621"/>
            </a:xfrm>
          </p:grpSpPr>
          <p:sp>
            <p:nvSpPr>
              <p:cNvPr id="36877" name="任意多边形 36876"/>
              <p:cNvSpPr/>
              <p:nvPr/>
            </p:nvSpPr>
            <p:spPr>
              <a:xfrm>
                <a:off x="1642" y="2040"/>
                <a:ext cx="458" cy="1621"/>
              </a:xfrm>
              <a:custGeom>
                <a:avLst/>
                <a:gdLst/>
                <a:ahLst/>
                <a:cxnLst/>
                <a:pathLst>
                  <a:path w="458" h="1621">
                    <a:moveTo>
                      <a:pt x="0" y="551"/>
                    </a:moveTo>
                    <a:lnTo>
                      <a:pt x="458" y="0"/>
                    </a:lnTo>
                    <a:lnTo>
                      <a:pt x="458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6878" name="任意多边形 36877"/>
              <p:cNvSpPr/>
              <p:nvPr/>
            </p:nvSpPr>
            <p:spPr>
              <a:xfrm>
                <a:off x="1642" y="2040"/>
                <a:ext cx="458" cy="1621"/>
              </a:xfrm>
              <a:custGeom>
                <a:avLst/>
                <a:gdLst/>
                <a:ahLst/>
                <a:cxnLst/>
                <a:pathLst>
                  <a:path w="458" h="1621">
                    <a:moveTo>
                      <a:pt x="0" y="551"/>
                    </a:moveTo>
                    <a:lnTo>
                      <a:pt x="458" y="0"/>
                    </a:lnTo>
                    <a:lnTo>
                      <a:pt x="458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 w="2063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6879" name="矩形 36878"/>
            <p:cNvSpPr/>
            <p:nvPr/>
          </p:nvSpPr>
          <p:spPr>
            <a:xfrm>
              <a:off x="1584" y="1679"/>
              <a:ext cx="406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880" name="矩形 36879"/>
            <p:cNvSpPr/>
            <p:nvPr/>
          </p:nvSpPr>
          <p:spPr>
            <a:xfrm>
              <a:off x="1584" y="1344"/>
              <a:ext cx="331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>
                  <a:solidFill>
                    <a:srgbClr val="EBF010"/>
                  </a:solidFill>
                  <a:latin typeface="Times New Roman" panose="02020603050405020304" pitchFamily="18" charset="0"/>
                </a:rPr>
                <a:t>M.M</a:t>
              </a:r>
              <a:endParaRPr lang="en-US" altLang="zh-CN">
                <a:solidFill>
                  <a:srgbClr val="EBF01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81" name="矩形 36880"/>
            <p:cNvSpPr/>
            <p:nvPr/>
          </p:nvSpPr>
          <p:spPr>
            <a:xfrm>
              <a:off x="1440" y="1661"/>
              <a:ext cx="547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dirty="0">
                  <a:solidFill>
                    <a:srgbClr val="EBF010"/>
                  </a:solidFill>
                  <a:latin typeface="宋体" panose="02010600030101010101" pitchFamily="2" charset="-122"/>
                </a:rPr>
                <a:t> 插件板</a:t>
              </a:r>
              <a:endParaRPr lang="zh-CN" altLang="en-US" dirty="0">
                <a:solidFill>
                  <a:srgbClr val="EBF01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82" name="直接连接符 36881"/>
            <p:cNvSpPr/>
            <p:nvPr/>
          </p:nvSpPr>
          <p:spPr>
            <a:xfrm>
              <a:off x="1649" y="2067"/>
              <a:ext cx="161" cy="289"/>
            </a:xfrm>
            <a:prstGeom prst="line">
              <a:avLst/>
            </a:prstGeom>
            <a:ln w="15875" cap="flat" cmpd="sng">
              <a:solidFill>
                <a:srgbClr val="EBF01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6900" name="组合 36899"/>
          <p:cNvGrpSpPr/>
          <p:nvPr/>
        </p:nvGrpSpPr>
        <p:grpSpPr>
          <a:xfrm>
            <a:off x="5668963" y="2195513"/>
            <a:ext cx="1360487" cy="3708400"/>
            <a:chOff x="3571" y="1383"/>
            <a:chExt cx="857" cy="2336"/>
          </a:xfrm>
        </p:grpSpPr>
        <p:grpSp>
          <p:nvGrpSpPr>
            <p:cNvPr id="36884" name="组合 36883"/>
            <p:cNvGrpSpPr/>
            <p:nvPr/>
          </p:nvGrpSpPr>
          <p:grpSpPr>
            <a:xfrm>
              <a:off x="3769" y="2098"/>
              <a:ext cx="659" cy="1621"/>
              <a:chOff x="2441" y="2040"/>
              <a:chExt cx="457" cy="1621"/>
            </a:xfrm>
          </p:grpSpPr>
          <p:sp>
            <p:nvSpPr>
              <p:cNvPr id="36885" name="任意多边形 36884"/>
              <p:cNvSpPr/>
              <p:nvPr/>
            </p:nvSpPr>
            <p:spPr>
              <a:xfrm>
                <a:off x="2441" y="2040"/>
                <a:ext cx="457" cy="1621"/>
              </a:xfrm>
              <a:custGeom>
                <a:avLst/>
                <a:gdLst/>
                <a:ahLst/>
                <a:cxnLst/>
                <a:pathLst>
                  <a:path w="457" h="1621">
                    <a:moveTo>
                      <a:pt x="0" y="551"/>
                    </a:moveTo>
                    <a:lnTo>
                      <a:pt x="457" y="0"/>
                    </a:lnTo>
                    <a:lnTo>
                      <a:pt x="457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6886" name="任意多边形 36885"/>
              <p:cNvSpPr/>
              <p:nvPr/>
            </p:nvSpPr>
            <p:spPr>
              <a:xfrm>
                <a:off x="2441" y="2040"/>
                <a:ext cx="457" cy="1621"/>
              </a:xfrm>
              <a:custGeom>
                <a:avLst/>
                <a:gdLst/>
                <a:ahLst/>
                <a:cxnLst/>
                <a:pathLst>
                  <a:path w="457" h="1621">
                    <a:moveTo>
                      <a:pt x="0" y="551"/>
                    </a:moveTo>
                    <a:lnTo>
                      <a:pt x="457" y="0"/>
                    </a:lnTo>
                    <a:lnTo>
                      <a:pt x="457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 w="2063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6887" name="矩形 36886"/>
            <p:cNvSpPr/>
            <p:nvPr/>
          </p:nvSpPr>
          <p:spPr>
            <a:xfrm>
              <a:off x="3731" y="1740"/>
              <a:ext cx="586" cy="38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888" name="矩形 36887"/>
            <p:cNvSpPr/>
            <p:nvPr/>
          </p:nvSpPr>
          <p:spPr>
            <a:xfrm>
              <a:off x="3696" y="1383"/>
              <a:ext cx="32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>
                  <a:solidFill>
                    <a:srgbClr val="EBF010"/>
                  </a:solidFill>
                  <a:latin typeface="Times New Roman" panose="02020603050405020304" pitchFamily="18" charset="0"/>
                </a:rPr>
                <a:t>I/O</a:t>
              </a:r>
              <a:endParaRPr lang="en-US" altLang="zh-CN">
                <a:solidFill>
                  <a:srgbClr val="EBF01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89" name="矩形 36888"/>
            <p:cNvSpPr/>
            <p:nvPr/>
          </p:nvSpPr>
          <p:spPr>
            <a:xfrm>
              <a:off x="3571" y="1690"/>
              <a:ext cx="675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dirty="0">
                  <a:solidFill>
                    <a:srgbClr val="EBF010"/>
                  </a:solidFill>
                  <a:latin typeface="宋体" panose="02010600030101010101" pitchFamily="2" charset="-122"/>
                </a:rPr>
                <a:t>插件板</a:t>
              </a:r>
              <a:endParaRPr lang="zh-CN" altLang="en-US" dirty="0">
                <a:solidFill>
                  <a:srgbClr val="EBF01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90" name="直接连接符 36889"/>
            <p:cNvSpPr/>
            <p:nvPr/>
          </p:nvSpPr>
          <p:spPr>
            <a:xfrm>
              <a:off x="3787" y="2125"/>
              <a:ext cx="233" cy="289"/>
            </a:xfrm>
            <a:prstGeom prst="line">
              <a:avLst/>
            </a:prstGeom>
            <a:ln w="15875" cap="flat" cmpd="sng">
              <a:solidFill>
                <a:srgbClr val="EBF01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6891" name="文本框 36890"/>
          <p:cNvSpPr txBox="1"/>
          <p:nvPr/>
        </p:nvSpPr>
        <p:spPr>
          <a:xfrm>
            <a:off x="593725" y="1235075"/>
            <a:ext cx="38544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</a:rPr>
              <a:t>一、总线物理实现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grpSp>
        <p:nvGrpSpPr>
          <p:cNvPr id="36892" name="组合 36891"/>
          <p:cNvGrpSpPr/>
          <p:nvPr/>
        </p:nvGrpSpPr>
        <p:grpSpPr>
          <a:xfrm>
            <a:off x="593725" y="4760913"/>
            <a:ext cx="7712075" cy="1182687"/>
            <a:chOff x="374" y="3815"/>
            <a:chExt cx="4858" cy="745"/>
          </a:xfrm>
        </p:grpSpPr>
        <p:sp>
          <p:nvSpPr>
            <p:cNvPr id="36893" name="直接连接符 36892"/>
            <p:cNvSpPr/>
            <p:nvPr/>
          </p:nvSpPr>
          <p:spPr>
            <a:xfrm>
              <a:off x="499" y="4548"/>
              <a:ext cx="4050" cy="1"/>
            </a:xfrm>
            <a:prstGeom prst="line">
              <a:avLst/>
            </a:prstGeom>
            <a:ln w="20638" cap="flat" cmpd="sng">
              <a:solidFill>
                <a:srgbClr val="EBF01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94" name="文本框 36893"/>
            <p:cNvSpPr txBox="1"/>
            <p:nvPr/>
          </p:nvSpPr>
          <p:spPr>
            <a:xfrm>
              <a:off x="374" y="3815"/>
              <a:ext cx="49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solidFill>
                    <a:srgbClr val="EBF010"/>
                  </a:solidFill>
                  <a:latin typeface="Times New Roman" panose="02020603050405020304" pitchFamily="18" charset="0"/>
                </a:rPr>
                <a:t>BUS</a:t>
              </a:r>
              <a:endParaRPr lang="en-US" altLang="zh-CN" sz="2400">
                <a:solidFill>
                  <a:srgbClr val="EBF01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95" name="直接连接符 36894"/>
            <p:cNvSpPr/>
            <p:nvPr/>
          </p:nvSpPr>
          <p:spPr>
            <a:xfrm>
              <a:off x="1150" y="3959"/>
              <a:ext cx="4082" cy="0"/>
            </a:xfrm>
            <a:prstGeom prst="line">
              <a:avLst/>
            </a:prstGeom>
            <a:ln w="9525" cap="flat" cmpd="sng">
              <a:solidFill>
                <a:srgbClr val="EBF01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96" name="直接连接符 36895"/>
            <p:cNvSpPr/>
            <p:nvPr/>
          </p:nvSpPr>
          <p:spPr>
            <a:xfrm>
              <a:off x="942" y="4151"/>
              <a:ext cx="4082" cy="0"/>
            </a:xfrm>
            <a:prstGeom prst="line">
              <a:avLst/>
            </a:prstGeom>
            <a:ln w="9525" cap="flat" cmpd="sng">
              <a:solidFill>
                <a:srgbClr val="EBF01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97" name="直接连接符 36896"/>
            <p:cNvSpPr/>
            <p:nvPr/>
          </p:nvSpPr>
          <p:spPr>
            <a:xfrm>
              <a:off x="734" y="4343"/>
              <a:ext cx="4083" cy="0"/>
            </a:xfrm>
            <a:prstGeom prst="line">
              <a:avLst/>
            </a:prstGeom>
            <a:ln w="9525" cap="flat" cmpd="sng">
              <a:solidFill>
                <a:srgbClr val="EBF01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98" name="直接连接符 36897"/>
            <p:cNvSpPr/>
            <p:nvPr/>
          </p:nvSpPr>
          <p:spPr>
            <a:xfrm flipH="1">
              <a:off x="480" y="3936"/>
              <a:ext cx="672" cy="624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99" name="直接连接符 36898"/>
            <p:cNvSpPr/>
            <p:nvPr/>
          </p:nvSpPr>
          <p:spPr>
            <a:xfrm flipH="1">
              <a:off x="4560" y="3936"/>
              <a:ext cx="672" cy="624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1314" name="组合 141313"/>
          <p:cNvGrpSpPr/>
          <p:nvPr/>
        </p:nvGrpSpPr>
        <p:grpSpPr>
          <a:xfrm>
            <a:off x="958850" y="1771650"/>
            <a:ext cx="2216150" cy="4389438"/>
            <a:chOff x="384" y="1116"/>
            <a:chExt cx="1396" cy="2765"/>
          </a:xfrm>
        </p:grpSpPr>
        <p:sp>
          <p:nvSpPr>
            <p:cNvPr id="141315" name="文本框 141314"/>
            <p:cNvSpPr txBox="1"/>
            <p:nvPr/>
          </p:nvSpPr>
          <p:spPr>
            <a:xfrm>
              <a:off x="384" y="1116"/>
              <a:ext cx="139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</a:rPr>
                <a:t>1. 机械特性</a:t>
              </a:r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141316" name="文本框 141315"/>
            <p:cNvSpPr txBox="1"/>
            <p:nvPr/>
          </p:nvSpPr>
          <p:spPr>
            <a:xfrm>
              <a:off x="384" y="1916"/>
              <a:ext cx="139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</a:rPr>
                <a:t>2. 电气特性</a:t>
              </a:r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141317" name="文本框 141316"/>
            <p:cNvSpPr txBox="1"/>
            <p:nvPr/>
          </p:nvSpPr>
          <p:spPr>
            <a:xfrm>
              <a:off x="384" y="2716"/>
              <a:ext cx="139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</a:rPr>
                <a:t>3. 功能特性</a:t>
              </a:r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141318" name="文本框 141317"/>
            <p:cNvSpPr txBox="1"/>
            <p:nvPr/>
          </p:nvSpPr>
          <p:spPr>
            <a:xfrm>
              <a:off x="384" y="3516"/>
              <a:ext cx="139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</a:rPr>
                <a:t>4. 时间特性</a:t>
              </a:r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41319" name="文本框 141318"/>
          <p:cNvSpPr txBox="1"/>
          <p:nvPr/>
        </p:nvSpPr>
        <p:spPr>
          <a:xfrm>
            <a:off x="593725" y="457200"/>
            <a:ext cx="2936875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</a:rPr>
              <a:t>二、总线特性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141320" name="文本框 141319"/>
          <p:cNvSpPr txBox="1"/>
          <p:nvPr/>
        </p:nvSpPr>
        <p:spPr>
          <a:xfrm>
            <a:off x="3606800" y="1795463"/>
            <a:ext cx="2641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rPr>
              <a:t>尺寸</a:t>
            </a:r>
            <a:r>
              <a:rPr lang="zh-CN" altLang="en-US" dirty="0">
                <a:latin typeface="Times New Roman" panose="02020603050405020304" pitchFamily="18" charset="0"/>
              </a:rPr>
              <a:t> 形状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1321" name="文本框 141320"/>
          <p:cNvSpPr txBox="1"/>
          <p:nvPr/>
        </p:nvSpPr>
        <p:spPr>
          <a:xfrm>
            <a:off x="3606800" y="3062288"/>
            <a:ext cx="5080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rPr>
              <a:t>传输方向 </a:t>
            </a:r>
            <a:r>
              <a:rPr lang="zh-CN" altLang="en-US" dirty="0">
                <a:latin typeface="Times New Roman" panose="02020603050405020304" pitchFamily="18" charset="0"/>
              </a:rPr>
              <a:t>和有效的 </a:t>
            </a:r>
            <a:r>
              <a: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rPr>
              <a:t>电平</a:t>
            </a:r>
            <a:r>
              <a:rPr lang="zh-CN" altLang="en-US" dirty="0">
                <a:latin typeface="Times New Roman" panose="02020603050405020304" pitchFamily="18" charset="0"/>
              </a:rPr>
              <a:t> 范围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1322" name="文本框 141321"/>
          <p:cNvSpPr txBox="1"/>
          <p:nvPr/>
        </p:nvSpPr>
        <p:spPr>
          <a:xfrm>
            <a:off x="3606800" y="4337050"/>
            <a:ext cx="3556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每根传输线的 </a:t>
            </a:r>
            <a:r>
              <a: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rPr>
              <a:t>功能</a:t>
            </a:r>
            <a:endParaRPr lang="zh-CN" altLang="en-US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1323" name="文本框 141322"/>
          <p:cNvSpPr txBox="1"/>
          <p:nvPr/>
        </p:nvSpPr>
        <p:spPr>
          <a:xfrm>
            <a:off x="3606800" y="5638800"/>
            <a:ext cx="3403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信号的 </a:t>
            </a:r>
            <a:r>
              <a: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rPr>
              <a:t>时序 </a:t>
            </a:r>
            <a:r>
              <a:rPr lang="zh-CN" altLang="en-US" dirty="0">
                <a:latin typeface="Times New Roman" panose="02020603050405020304" pitchFamily="18" charset="0"/>
              </a:rPr>
              <a:t>关系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1324" name="矩形 141323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3.3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41325" name="文本框 141324"/>
          <p:cNvSpPr txBox="1"/>
          <p:nvPr/>
        </p:nvSpPr>
        <p:spPr>
          <a:xfrm>
            <a:off x="7054850" y="3733800"/>
            <a:ext cx="895350" cy="15636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15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地址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数据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控制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1326" name="左大括号 141325"/>
          <p:cNvSpPr/>
          <p:nvPr/>
        </p:nvSpPr>
        <p:spPr>
          <a:xfrm>
            <a:off x="6858000" y="4051300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14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0" grpId="0"/>
      <p:bldP spid="141321" grpId="0"/>
      <p:bldP spid="141322" grpId="0"/>
      <p:bldP spid="141323" grpId="0"/>
      <p:bldP spid="141325" grpId="0"/>
    </p:bldLst>
  </p:timing>
</p:sld>
</file>

<file path=ppt/theme/theme1.xml><?xml version="1.0" encoding="utf-8"?>
<a:theme xmlns:a="http://schemas.openxmlformats.org/drawingml/2006/main" name="Soaring">
  <a:themeElements>
    <a:clrScheme name="">
      <a:dk1>
        <a:srgbClr val="FFFFFF"/>
      </a:dk1>
      <a:lt1>
        <a:srgbClr val="0000FF"/>
      </a:lt1>
      <a:dk2>
        <a:srgbClr val="FFCC66"/>
      </a:dk2>
      <a:lt2>
        <a:srgbClr val="000000"/>
      </a:lt2>
      <a:accent1>
        <a:srgbClr val="00FFFF"/>
      </a:accent1>
      <a:accent2>
        <a:srgbClr val="3366FF"/>
      </a:accent2>
      <a:accent3>
        <a:srgbClr val="AAAAFF"/>
      </a:accent3>
      <a:accent4>
        <a:srgbClr val="DCDCDC"/>
      </a:accent4>
      <a:accent5>
        <a:srgbClr val="AAFFFF"/>
      </a:accent5>
      <a:accent6>
        <a:srgbClr val="2D5BE5"/>
      </a:accent6>
      <a:hlink>
        <a:srgbClr val="FF0033"/>
      </a:hlink>
      <a:folHlink>
        <a:srgbClr val="FFFF00"/>
      </a:folHlink>
    </a:clrScheme>
    <a:fontScheme name="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CC66"/>
        </a:dk2>
        <a:lt2>
          <a:srgbClr val="000000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CDCDC"/>
        </a:accent4>
        <a:accent5>
          <a:srgbClr val="AAFFFF"/>
        </a:accent5>
        <a:accent6>
          <a:srgbClr val="2D5BE5"/>
        </a:accent6>
        <a:hlink>
          <a:srgbClr val="FF0033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9CAFF"/>
        </a:accent5>
        <a:accent6>
          <a:srgbClr val="5BB7E5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D2D2D2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CC66"/>
        </a:dk2>
        <a:lt2>
          <a:srgbClr val="000000"/>
        </a:lt2>
        <a:accent1>
          <a:srgbClr val="0099CC"/>
        </a:accent1>
        <a:accent2>
          <a:srgbClr val="009999"/>
        </a:accent2>
        <a:accent3>
          <a:srgbClr val="AAC1C1"/>
        </a:accent3>
        <a:accent4>
          <a:srgbClr val="DCDCDC"/>
        </a:accent4>
        <a:accent5>
          <a:srgbClr val="AACAE2"/>
        </a:accent5>
        <a:accent6>
          <a:srgbClr val="008989"/>
        </a:accent6>
        <a:hlink>
          <a:srgbClr val="6600CC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993300"/>
        </a:lt1>
        <a:dk2>
          <a:srgbClr val="FFCC66"/>
        </a:dk2>
        <a:lt2>
          <a:srgbClr val="000000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CDCDC"/>
        </a:accent4>
        <a:accent5>
          <a:srgbClr val="FFB9AD"/>
        </a:accent5>
        <a:accent6>
          <a:srgbClr val="B75B00"/>
        </a:accent6>
        <a:hlink>
          <a:srgbClr val="CC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0</TotalTime>
  <Words>2902</Words>
  <Application>WPS 演示</Application>
  <PresentationFormat>在屏幕上显示</PresentationFormat>
  <Paragraphs>938</Paragraphs>
  <Slides>34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Arial</vt:lpstr>
      <vt:lpstr>宋体</vt:lpstr>
      <vt:lpstr>Wingdings</vt:lpstr>
      <vt:lpstr>Times New Roman</vt:lpstr>
      <vt:lpstr>微软雅黑</vt:lpstr>
      <vt:lpstr>Arial Unicode MS</vt:lpstr>
      <vt:lpstr>Soaring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海阔天高</cp:lastModifiedBy>
  <cp:revision>560</cp:revision>
  <dcterms:created xsi:type="dcterms:W3CDTF">2020-02-16T15:41:30Z</dcterms:created>
  <dcterms:modified xsi:type="dcterms:W3CDTF">2020-02-16T15:47:42Z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