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2" r:id="rId3"/>
    <p:sldId id="263" r:id="rId4"/>
    <p:sldId id="264" r:id="rId5"/>
    <p:sldId id="265" r:id="rId6"/>
    <p:sldId id="266" r:id="rId7"/>
    <p:sldId id="267" r:id="rId8"/>
    <p:sldId id="302" r:id="rId9"/>
    <p:sldId id="268" r:id="rId10"/>
    <p:sldId id="301" r:id="rId11"/>
    <p:sldId id="300" r:id="rId12"/>
    <p:sldId id="29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3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7"/>
    <p:restoredTop sz="90929"/>
  </p:normalViewPr>
  <p:slideViewPr>
    <p:cSldViewPr showGuides="1">
      <p:cViewPr varScale="1">
        <p:scale>
          <a:sx n="79" d="100"/>
          <a:sy n="79" d="100"/>
        </p:scale>
        <p:origin x="-9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页眉占位符 286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675" name="日期占位符 286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676" name="幻灯片图像占位符 2867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文本占位符 286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678" name="页脚占位符 286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679" name="灯片编号占位符 286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42" name="组合 1024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243" name="任意多边形 10242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" name="任意多边形 10243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5" name="标题 10244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6" name="副标题 10245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247" name="日期占位符 1024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页脚占位符 1024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9" name="灯片编号占位符 1024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任意多边形 9218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任意多边形 9219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1" name="标题 922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2" name="日期占位符 922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3" name="页脚占位符 922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灯片编号占位符 922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5" name="文本占位符 922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/>
          <a:p>
            <a:r>
              <a:rPr lang="zh-CN" altLang="en-US" b="1" dirty="0"/>
              <a:t>第二章   计算机的发展及应用</a:t>
            </a:r>
            <a:endParaRPr lang="zh-CN" altLang="en-US" b="1" dirty="0"/>
          </a:p>
        </p:txBody>
      </p:sp>
      <p:sp>
        <p:nvSpPr>
          <p:cNvPr id="12292" name="文本框 12291"/>
          <p:cNvSpPr txBox="1"/>
          <p:nvPr/>
        </p:nvSpPr>
        <p:spPr>
          <a:xfrm>
            <a:off x="2127250" y="4800600"/>
            <a:ext cx="47307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2.3 计算机的展望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2127250" y="3476625"/>
            <a:ext cx="44259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2.2 计算机的应用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2127250" y="2152650"/>
            <a:ext cx="4502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2.1 计算机的发展史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8" name="矩形 5427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4280" name="文本框 54279"/>
          <p:cNvSpPr txBox="1"/>
          <p:nvPr/>
        </p:nvSpPr>
        <p:spPr>
          <a:xfrm>
            <a:off x="152400" y="228600"/>
            <a:ext cx="83804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最快的五台超级计算机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（截止到 </a:t>
            </a:r>
            <a:r>
              <a:rPr lang="en-US" altLang="zh-CN" sz="2800" b="1">
                <a:latin typeface="Times New Roman" panose="02020603050405020304" pitchFamily="18" charset="0"/>
              </a:rPr>
              <a:t>2003.06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4281" name="文本框 54280"/>
          <p:cNvSpPr txBox="1"/>
          <p:nvPr/>
        </p:nvSpPr>
        <p:spPr>
          <a:xfrm>
            <a:off x="609600" y="1066800"/>
            <a:ext cx="7315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4.</a:t>
            </a:r>
            <a:r>
              <a:rPr lang="en-US" altLang="zh-CN" sz="3200" b="1">
                <a:latin typeface="Times New Roman" panose="02020603050405020304" pitchFamily="18" charset="0"/>
              </a:rPr>
              <a:t> HP : ASCI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				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54286" name="组合 54285"/>
          <p:cNvGrpSpPr/>
          <p:nvPr/>
        </p:nvGrpSpPr>
        <p:grpSpPr>
          <a:xfrm>
            <a:off x="1066800" y="1903413"/>
            <a:ext cx="8077200" cy="4467225"/>
            <a:chOff x="672" y="1199"/>
            <a:chExt cx="5088" cy="2814"/>
          </a:xfrm>
        </p:grpSpPr>
        <p:sp>
          <p:nvSpPr>
            <p:cNvPr id="54287" name="文本框 54286"/>
            <p:cNvSpPr txBox="1"/>
            <p:nvPr/>
          </p:nvSpPr>
          <p:spPr>
            <a:xfrm>
              <a:off x="672" y="3648"/>
              <a:ext cx="5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1">
                  <a:latin typeface="Times New Roman" panose="02020603050405020304" pitchFamily="18" charset="0"/>
                </a:rPr>
                <a:t>4 096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3200" b="1">
                  <a:latin typeface="Times New Roman" panose="02020603050405020304" pitchFamily="18" charset="0"/>
                </a:rPr>
                <a:t>CPU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最大平均速度 </a:t>
              </a:r>
              <a:r>
                <a:rPr lang="en-US" altLang="zh-CN" sz="3200" b="1">
                  <a:latin typeface="Times New Roman" panose="02020603050405020304" pitchFamily="18" charset="0"/>
                </a:rPr>
                <a:t>13.88 </a:t>
              </a:r>
              <a:r>
                <a:rPr lang="en-US" altLang="zh-CN" sz="2800" b="1">
                  <a:latin typeface="Times New Roman" panose="02020603050405020304" pitchFamily="18" charset="0"/>
                </a:rPr>
                <a:t>TF (10</a:t>
              </a:r>
              <a:r>
                <a:rPr lang="en-US" altLang="zh-CN" b="1" baseline="4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pic>
          <p:nvPicPr>
            <p:cNvPr id="54288" name="图片 54287" descr="ddd1"/>
            <p:cNvPicPr>
              <a:picLocks noChangeAspect="1"/>
            </p:cNvPicPr>
            <p:nvPr/>
          </p:nvPicPr>
          <p:blipFill>
            <a:blip r:embed="rId1"/>
            <a:srcRect l="16653" t="27769" r="20000" b="20367"/>
            <a:stretch>
              <a:fillRect/>
            </a:stretch>
          </p:blipFill>
          <p:spPr>
            <a:xfrm>
              <a:off x="911" y="1199"/>
              <a:ext cx="3648" cy="223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2" name="矩形 5325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3255" name="文本框 53254"/>
          <p:cNvSpPr txBox="1"/>
          <p:nvPr/>
        </p:nvSpPr>
        <p:spPr>
          <a:xfrm>
            <a:off x="152400" y="228600"/>
            <a:ext cx="81645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最快的五台超级计算机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（截止到 </a:t>
            </a:r>
            <a:r>
              <a:rPr lang="en-US" altLang="zh-CN" sz="2800" b="1">
                <a:latin typeface="Times New Roman" panose="02020603050405020304" pitchFamily="18" charset="0"/>
              </a:rPr>
              <a:t>2003.06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3256" name="文本框 53255"/>
          <p:cNvSpPr txBox="1"/>
          <p:nvPr/>
        </p:nvSpPr>
        <p:spPr>
          <a:xfrm>
            <a:off x="609600" y="1066800"/>
            <a:ext cx="7315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隶书" panose="02010509060101010101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NEC: Earth Simulator	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53260" name="组合 53259"/>
          <p:cNvGrpSpPr/>
          <p:nvPr/>
        </p:nvGrpSpPr>
        <p:grpSpPr>
          <a:xfrm>
            <a:off x="1066800" y="1903413"/>
            <a:ext cx="7620000" cy="4467225"/>
            <a:chOff x="672" y="1199"/>
            <a:chExt cx="4800" cy="2814"/>
          </a:xfrm>
        </p:grpSpPr>
        <p:pic>
          <p:nvPicPr>
            <p:cNvPr id="53251" name="图片 53250" descr="es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" y="1199"/>
              <a:ext cx="3696" cy="2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57" name="文本框 53256"/>
            <p:cNvSpPr txBox="1"/>
            <p:nvPr/>
          </p:nvSpPr>
          <p:spPr>
            <a:xfrm>
              <a:off x="672" y="3648"/>
              <a:ext cx="48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1">
                  <a:latin typeface="Times New Roman" panose="02020603050405020304" pitchFamily="18" charset="0"/>
                </a:rPr>
                <a:t>5 120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3200" b="1">
                  <a:latin typeface="Times New Roman" panose="02020603050405020304" pitchFamily="18" charset="0"/>
                </a:rPr>
                <a:t>CPU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最大平均速度 </a:t>
              </a:r>
              <a:r>
                <a:rPr lang="en-US" altLang="zh-CN" sz="3200" b="1">
                  <a:latin typeface="Times New Roman" panose="02020603050405020304" pitchFamily="18" charset="0"/>
                </a:rPr>
                <a:t>35.86 </a:t>
              </a:r>
              <a:r>
                <a:rPr lang="en-US" altLang="zh-CN" sz="2800" b="1">
                  <a:latin typeface="Times New Roman" panose="02020603050405020304" pitchFamily="18" charset="0"/>
                </a:rPr>
                <a:t>TF (10</a:t>
              </a:r>
              <a:r>
                <a:rPr lang="en-US" altLang="zh-CN" b="1" baseline="4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381000" y="45720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二、微型计算机的出现和发展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685800" y="1271588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微处理器芯片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4953000" y="12715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存储器芯片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3200400" y="1266825"/>
            <a:ext cx="12525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1971年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9463" name="组合 19462"/>
          <p:cNvGrpSpPr/>
          <p:nvPr/>
        </p:nvGrpSpPr>
        <p:grpSpPr>
          <a:xfrm>
            <a:off x="1576388" y="1876425"/>
            <a:ext cx="2335212" cy="2254250"/>
            <a:chOff x="1100" y="1182"/>
            <a:chExt cx="1471" cy="1420"/>
          </a:xfrm>
        </p:grpSpPr>
        <p:sp>
          <p:nvSpPr>
            <p:cNvPr id="19464" name="文本框 19463"/>
            <p:cNvSpPr txBox="1"/>
            <p:nvPr/>
          </p:nvSpPr>
          <p:spPr>
            <a:xfrm>
              <a:off x="1100" y="1468"/>
              <a:ext cx="565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8位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16位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32位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64位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5" name="文本框 19464"/>
            <p:cNvSpPr txBox="1"/>
            <p:nvPr/>
          </p:nvSpPr>
          <p:spPr>
            <a:xfrm>
              <a:off x="1220" y="1182"/>
              <a:ext cx="13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4位（4004）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7" name="文本框 19476"/>
          <p:cNvSpPr txBox="1"/>
          <p:nvPr/>
        </p:nvSpPr>
        <p:spPr>
          <a:xfrm>
            <a:off x="7053263" y="1266825"/>
            <a:ext cx="12525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1970年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9479" name="组合 19478"/>
          <p:cNvGrpSpPr/>
          <p:nvPr/>
        </p:nvGrpSpPr>
        <p:grpSpPr>
          <a:xfrm>
            <a:off x="5494338" y="1800225"/>
            <a:ext cx="1439862" cy="4892675"/>
            <a:chOff x="3845" y="1134"/>
            <a:chExt cx="907" cy="3082"/>
          </a:xfrm>
        </p:grpSpPr>
        <p:sp>
          <p:nvSpPr>
            <p:cNvPr id="19467" name="文本框 19466"/>
            <p:cNvSpPr txBox="1"/>
            <p:nvPr/>
          </p:nvSpPr>
          <p:spPr>
            <a:xfrm>
              <a:off x="4075" y="1134"/>
              <a:ext cx="6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256位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8" name="文本框 19467"/>
            <p:cNvSpPr txBox="1"/>
            <p:nvPr/>
          </p:nvSpPr>
          <p:spPr>
            <a:xfrm>
              <a:off x="3845" y="1441"/>
              <a:ext cx="9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 1</a:t>
              </a:r>
              <a:r>
                <a:rPr lang="en-US" altLang="zh-CN" sz="2800" b="1">
                  <a:latin typeface="Times New Roman" panose="02020603050405020304" pitchFamily="18" charset="0"/>
                </a:rPr>
                <a:t>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9" name="文本框 19468"/>
            <p:cNvSpPr txBox="1"/>
            <p:nvPr/>
          </p:nvSpPr>
          <p:spPr>
            <a:xfrm>
              <a:off x="4013" y="2053"/>
              <a:ext cx="7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16K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0" name="文本框 19469"/>
            <p:cNvSpPr txBox="1"/>
            <p:nvPr/>
          </p:nvSpPr>
          <p:spPr>
            <a:xfrm>
              <a:off x="4013" y="2359"/>
              <a:ext cx="7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64K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1" name="文本框 19470"/>
            <p:cNvSpPr txBox="1"/>
            <p:nvPr/>
          </p:nvSpPr>
          <p:spPr>
            <a:xfrm>
              <a:off x="3901" y="2665"/>
              <a:ext cx="8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256K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2" name="文本框 19471"/>
            <p:cNvSpPr txBox="1"/>
            <p:nvPr/>
          </p:nvSpPr>
          <p:spPr>
            <a:xfrm>
              <a:off x="4088" y="2971"/>
              <a:ext cx="6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4" name="文本框 19473"/>
            <p:cNvSpPr txBox="1"/>
            <p:nvPr/>
          </p:nvSpPr>
          <p:spPr>
            <a:xfrm>
              <a:off x="3976" y="3582"/>
              <a:ext cx="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16M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5" name="文本框 19474"/>
            <p:cNvSpPr txBox="1"/>
            <p:nvPr/>
          </p:nvSpPr>
          <p:spPr>
            <a:xfrm>
              <a:off x="3976" y="3889"/>
              <a:ext cx="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64M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6" name="文本框 19475"/>
            <p:cNvSpPr txBox="1"/>
            <p:nvPr/>
          </p:nvSpPr>
          <p:spPr>
            <a:xfrm>
              <a:off x="4125" y="1747"/>
              <a:ext cx="6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4K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8" name="文本框 19477"/>
            <p:cNvSpPr txBox="1"/>
            <p:nvPr/>
          </p:nvSpPr>
          <p:spPr>
            <a:xfrm>
              <a:off x="4088" y="3258"/>
              <a:ext cx="6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4M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80" name="矩形 1947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文本框 20482"/>
          <p:cNvSpPr txBox="1"/>
          <p:nvPr/>
        </p:nvSpPr>
        <p:spPr>
          <a:xfrm>
            <a:off x="685800" y="609600"/>
            <a:ext cx="25114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>
                <a:latin typeface="Times New Roman" panose="02020603050405020304" pitchFamily="18" charset="0"/>
              </a:rPr>
              <a:t>Moore </a:t>
            </a:r>
            <a:r>
              <a:rPr lang="zh-CN" altLang="en-US" sz="3600" b="1" dirty="0">
                <a:latin typeface="Times New Roman" panose="02020603050405020304" pitchFamily="18" charset="0"/>
              </a:rPr>
              <a:t>定律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2241550" y="1876425"/>
            <a:ext cx="39306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Intel </a:t>
            </a:r>
            <a:r>
              <a:rPr lang="zh-CN" altLang="en-US" sz="2800" b="1" dirty="0">
                <a:latin typeface="Times New Roman" panose="02020603050405020304" pitchFamily="18" charset="0"/>
              </a:rPr>
              <a:t>公司的缔造者之一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Gordon  Moore </a:t>
            </a:r>
            <a:r>
              <a:rPr lang="zh-CN" altLang="en-US" sz="2800" b="1" dirty="0">
                <a:latin typeface="Times New Roman" panose="02020603050405020304" pitchFamily="18" charset="0"/>
              </a:rPr>
              <a:t>提出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0485" name="组合 20484"/>
          <p:cNvGrpSpPr/>
          <p:nvPr/>
        </p:nvGrpSpPr>
        <p:grpSpPr>
          <a:xfrm>
            <a:off x="1931988" y="3276600"/>
            <a:ext cx="4468812" cy="1331913"/>
            <a:chOff x="1217" y="2064"/>
            <a:chExt cx="2815" cy="839"/>
          </a:xfrm>
        </p:grpSpPr>
        <p:sp>
          <p:nvSpPr>
            <p:cNvPr id="20486" name="文本框 20485"/>
            <p:cNvSpPr txBox="1"/>
            <p:nvPr/>
          </p:nvSpPr>
          <p:spPr>
            <a:xfrm>
              <a:off x="1814" y="2064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微芯片上集成的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7" name="文本框 20486"/>
            <p:cNvSpPr txBox="1"/>
            <p:nvPr/>
          </p:nvSpPr>
          <p:spPr>
            <a:xfrm>
              <a:off x="1217" y="2576"/>
              <a:ext cx="28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晶体管数目每三年翻两番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488" name="矩形 2048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文本框 21506"/>
          <p:cNvSpPr txBox="1"/>
          <p:nvPr/>
        </p:nvSpPr>
        <p:spPr>
          <a:xfrm>
            <a:off x="304800" y="152400"/>
            <a:ext cx="6797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b="1">
                <a:latin typeface="Times New Roman" panose="02020603050405020304" pitchFamily="18" charset="0"/>
              </a:rPr>
              <a:t>Intel </a:t>
            </a:r>
            <a:r>
              <a:rPr lang="zh-CN" altLang="en-US" sz="3600" b="1" dirty="0">
                <a:latin typeface="Times New Roman" panose="02020603050405020304" pitchFamily="18" charset="0"/>
              </a:rPr>
              <a:t>公司的典型微处理器产品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1509" name="文本框 21508"/>
          <p:cNvSpPr txBox="1"/>
          <p:nvPr/>
        </p:nvSpPr>
        <p:spPr>
          <a:xfrm>
            <a:off x="838200" y="971550"/>
            <a:ext cx="8610600" cy="429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8080                      8位                1974年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8086                    16位                1979年               2.9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80286                  16位                1982年             13.4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80386                  32位                1985年             27.5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80486                  32位                1989年           120.0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Pentium             64</a:t>
            </a:r>
            <a:r>
              <a:rPr lang="zh-CN" altLang="en-US" b="1" dirty="0">
                <a:latin typeface="Times New Roman" panose="02020603050405020304" pitchFamily="18" charset="0"/>
              </a:rPr>
              <a:t>位（准）    1993年            310.0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Pentium pro      64</a:t>
            </a:r>
            <a:r>
              <a:rPr lang="zh-CN" altLang="en-US" b="1" dirty="0">
                <a:latin typeface="Times New Roman" panose="02020603050405020304" pitchFamily="18" charset="0"/>
              </a:rPr>
              <a:t>位（准）    1995年            550.0 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Pentium Ⅱ        64</a:t>
            </a:r>
            <a:r>
              <a:rPr lang="zh-CN" altLang="en-US" b="1" dirty="0">
                <a:latin typeface="Times New Roman" panose="02020603050405020304" pitchFamily="18" charset="0"/>
              </a:rPr>
              <a:t>位（准）    1997年            550.0 万以上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Pentium Ⅲ        64</a:t>
            </a:r>
            <a:r>
              <a:rPr lang="zh-CN" altLang="en-US" b="1" dirty="0">
                <a:latin typeface="Times New Roman" panose="02020603050405020304" pitchFamily="18" charset="0"/>
              </a:rPr>
              <a:t>位（准）    1999年            800.0 万以上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Pentium Ⅳ        64</a:t>
            </a:r>
            <a:r>
              <a:rPr lang="zh-CN" altLang="en-US" b="1" dirty="0">
                <a:latin typeface="Times New Roman" panose="02020603050405020304" pitchFamily="18" charset="0"/>
              </a:rPr>
              <a:t>位                2000年         4 200.0 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1520" name="矩形 2151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521" name="文本框 21520"/>
          <p:cNvSpPr txBox="1"/>
          <p:nvPr/>
        </p:nvSpPr>
        <p:spPr>
          <a:xfrm>
            <a:off x="838200" y="54864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预计  2007 年      芯片上可集成      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亿</a:t>
            </a:r>
            <a:r>
              <a:rPr lang="zh-CN" altLang="en-US" sz="1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1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千万</a:t>
            </a: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zh-CN" altLang="en-US" sz="12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晶体管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1522" name="文本框 21521"/>
          <p:cNvSpPr txBox="1"/>
          <p:nvPr/>
        </p:nvSpPr>
        <p:spPr>
          <a:xfrm>
            <a:off x="838200" y="60198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2010 年      芯片上可集成      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亿</a:t>
            </a:r>
            <a:r>
              <a:rPr lang="zh-CN" altLang="en-US" b="1" dirty="0">
                <a:latin typeface="Times New Roman" panose="02020603050405020304" pitchFamily="18" charset="0"/>
              </a:rPr>
              <a:t>                晶体管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21" grpId="0"/>
      <p:bldP spid="215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文本框 22530"/>
          <p:cNvSpPr txBox="1"/>
          <p:nvPr/>
        </p:nvSpPr>
        <p:spPr>
          <a:xfrm>
            <a:off x="457200" y="358775"/>
            <a:ext cx="632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三、软件技术的兴起和发展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1339850" y="2017713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机器语言   面向机器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1339850" y="2682875"/>
            <a:ext cx="3308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汇编语言   面向机器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1339850" y="3348038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高级语言   面向问题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2119313" y="4013200"/>
            <a:ext cx="54244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FORTRAN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科学计算和工程计算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6" name="文本框 22535"/>
          <p:cNvSpPr txBox="1"/>
          <p:nvPr/>
        </p:nvSpPr>
        <p:spPr>
          <a:xfrm>
            <a:off x="2119313" y="4678363"/>
            <a:ext cx="4730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PASCAL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结构化程序设计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7" name="文本框 22536"/>
          <p:cNvSpPr txBox="1"/>
          <p:nvPr/>
        </p:nvSpPr>
        <p:spPr>
          <a:xfrm>
            <a:off x="2119313" y="5343525"/>
            <a:ext cx="3651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C＋＋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面向对象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8" name="文本框 22537"/>
          <p:cNvSpPr txBox="1"/>
          <p:nvPr/>
        </p:nvSpPr>
        <p:spPr>
          <a:xfrm>
            <a:off x="2119313" y="6010275"/>
            <a:ext cx="4371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Java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适应网络环境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40" name="文本框 22539"/>
          <p:cNvSpPr txBox="1"/>
          <p:nvPr/>
        </p:nvSpPr>
        <p:spPr>
          <a:xfrm>
            <a:off x="669925" y="1173163"/>
            <a:ext cx="24257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 1.  各种语言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2541" name="矩形 2254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  <p:bldP spid="22535" grpId="0"/>
      <p:bldP spid="22536" grpId="0"/>
      <p:bldP spid="22537" grpId="0"/>
      <p:bldP spid="22538" grpId="0"/>
      <p:bldP spid="225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文本框 23554"/>
          <p:cNvSpPr txBox="1"/>
          <p:nvPr/>
        </p:nvSpPr>
        <p:spPr>
          <a:xfrm>
            <a:off x="228600" y="609600"/>
            <a:ext cx="38496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2. 系统软件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3556" name="文本框 23555"/>
          <p:cNvSpPr txBox="1"/>
          <p:nvPr/>
        </p:nvSpPr>
        <p:spPr>
          <a:xfrm>
            <a:off x="838200" y="1600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语言处理程序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汇编程序  编译程序  解释程序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557" name="文本框 23556"/>
          <p:cNvSpPr txBox="1"/>
          <p:nvPr/>
        </p:nvSpPr>
        <p:spPr>
          <a:xfrm>
            <a:off x="838200" y="2514600"/>
            <a:ext cx="7065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操作系统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DOS  UNIX  Windows</a:t>
            </a:r>
            <a:r>
              <a:rPr lang="en-US" altLang="zh-CN" sz="3200" b="1">
                <a:latin typeface="Times New Roman" panose="02020603050405020304" pitchFamily="18" charset="0"/>
              </a:rPr>
              <a:t>   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3558" name="文本框 23557"/>
          <p:cNvSpPr txBox="1"/>
          <p:nvPr/>
        </p:nvSpPr>
        <p:spPr>
          <a:xfrm>
            <a:off x="838200" y="342900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服务性程序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装配  调试  诊断  排错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559" name="文本框 23558"/>
          <p:cNvSpPr txBox="1"/>
          <p:nvPr/>
        </p:nvSpPr>
        <p:spPr>
          <a:xfrm>
            <a:off x="838200" y="43434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数据库管理系统</a:t>
            </a: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数据库和数据库管理软件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560" name="文本框 23559"/>
          <p:cNvSpPr txBox="1"/>
          <p:nvPr/>
        </p:nvSpPr>
        <p:spPr>
          <a:xfrm>
            <a:off x="838200" y="5257800"/>
            <a:ext cx="266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网络软件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矩形 2356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23559" grpId="0"/>
      <p:bldP spid="235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24577"/>
          <p:cNvSpPr txBox="1"/>
          <p:nvPr/>
        </p:nvSpPr>
        <p:spPr>
          <a:xfrm>
            <a:off x="528638" y="577850"/>
            <a:ext cx="3852862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3. 软件发展的特点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1066800" y="1647825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⑴  开发周期长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1066800" y="2527300"/>
            <a:ext cx="434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⑵  制作成本高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4582" name="文本框 24581"/>
          <p:cNvSpPr txBox="1"/>
          <p:nvPr/>
        </p:nvSpPr>
        <p:spPr>
          <a:xfrm>
            <a:off x="1066800" y="3408363"/>
            <a:ext cx="6934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⑶  检测软件产品质量的特殊性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4587" name="组合 24586"/>
          <p:cNvGrpSpPr/>
          <p:nvPr/>
        </p:nvGrpSpPr>
        <p:grpSpPr>
          <a:xfrm>
            <a:off x="1676400" y="4441825"/>
            <a:ext cx="7010400" cy="1296988"/>
            <a:chOff x="1056" y="2798"/>
            <a:chExt cx="4416" cy="817"/>
          </a:xfrm>
        </p:grpSpPr>
        <p:sp>
          <p:nvSpPr>
            <p:cNvPr id="24584" name="文本框 24583"/>
            <p:cNvSpPr txBox="1"/>
            <p:nvPr/>
          </p:nvSpPr>
          <p:spPr>
            <a:xfrm>
              <a:off x="1056" y="2798"/>
              <a:ext cx="43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软件是程序以及开发、使用和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5" name="文本框 24584"/>
            <p:cNvSpPr txBox="1"/>
            <p:nvPr/>
          </p:nvSpPr>
          <p:spPr>
            <a:xfrm>
              <a:off x="1056" y="3288"/>
              <a:ext cx="44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维护程序所需要的所有文档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6" name="矩形 2458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2.2 计算机的应用</a:t>
            </a:r>
            <a:endParaRPr lang="zh-CN" altLang="en-US" b="1" dirty="0"/>
          </a:p>
        </p:txBody>
      </p:sp>
      <p:sp>
        <p:nvSpPr>
          <p:cNvPr id="25603" name="文本框 25602"/>
          <p:cNvSpPr txBox="1"/>
          <p:nvPr/>
        </p:nvSpPr>
        <p:spPr>
          <a:xfrm>
            <a:off x="1347788" y="1668463"/>
            <a:ext cx="46720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一、科学计算和数据处理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1347788" y="2586038"/>
            <a:ext cx="46720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二、工业控制和实时控制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1347788" y="35052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三、网络技术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5606" name="文本框 25605"/>
          <p:cNvSpPr txBox="1"/>
          <p:nvPr/>
        </p:nvSpPr>
        <p:spPr>
          <a:xfrm>
            <a:off x="1897063" y="4467225"/>
            <a:ext cx="1968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1. 电子商务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07" name="文本框 25606"/>
          <p:cNvSpPr txBox="1"/>
          <p:nvPr/>
        </p:nvSpPr>
        <p:spPr>
          <a:xfrm>
            <a:off x="1897063" y="5114925"/>
            <a:ext cx="1968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2. 网络教育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08" name="文本框 25607"/>
          <p:cNvSpPr txBox="1"/>
          <p:nvPr/>
        </p:nvSpPr>
        <p:spPr>
          <a:xfrm>
            <a:off x="1897063" y="5762625"/>
            <a:ext cx="1968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3. 敏捷制造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/>
      <p:bldP spid="25607" grpId="0"/>
      <p:bldP spid="256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文本框 26626"/>
          <p:cNvSpPr txBox="1"/>
          <p:nvPr/>
        </p:nvSpPr>
        <p:spPr>
          <a:xfrm>
            <a:off x="974725" y="1119188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四、虚拟现实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974725" y="2109788"/>
            <a:ext cx="5895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五、办公自动化和管理信息系统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974725" y="3098800"/>
            <a:ext cx="4140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六、</a:t>
            </a:r>
            <a:r>
              <a:rPr lang="en-US" altLang="zh-CN" sz="3200" b="1">
                <a:latin typeface="Times New Roman" panose="02020603050405020304" pitchFamily="18" charset="0"/>
              </a:rPr>
              <a:t>CAD/CAM/CIMS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6630" name="文本框 26629"/>
          <p:cNvSpPr txBox="1"/>
          <p:nvPr/>
        </p:nvSpPr>
        <p:spPr>
          <a:xfrm>
            <a:off x="974725" y="4090988"/>
            <a:ext cx="30400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七、多媒体技术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6631" name="文本框 26630"/>
          <p:cNvSpPr txBox="1"/>
          <p:nvPr/>
        </p:nvSpPr>
        <p:spPr>
          <a:xfrm>
            <a:off x="974725" y="5081588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八、人工智能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6633" name="矩形 2663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2.2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2.1 计算机的发展史</a:t>
            </a:r>
            <a:endParaRPr lang="zh-CN" altLang="en-US" b="1" dirty="0"/>
          </a:p>
        </p:txBody>
      </p:sp>
      <p:sp>
        <p:nvSpPr>
          <p:cNvPr id="13315" name="文本框 13314"/>
          <p:cNvSpPr txBox="1"/>
          <p:nvPr/>
        </p:nvSpPr>
        <p:spPr>
          <a:xfrm>
            <a:off x="381000" y="1143000"/>
            <a:ext cx="4672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一、计算机的产生和发展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3316" name="文本框 13315"/>
          <p:cNvSpPr txBox="1"/>
          <p:nvPr/>
        </p:nvSpPr>
        <p:spPr>
          <a:xfrm>
            <a:off x="1766888" y="1800225"/>
            <a:ext cx="4100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1946年  美国  </a:t>
            </a:r>
            <a:r>
              <a:rPr lang="en-US" altLang="zh-CN" sz="2800" b="1">
                <a:latin typeface="Times New Roman" panose="02020603050405020304" pitchFamily="18" charset="0"/>
              </a:rPr>
              <a:t>ENIAC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330" name="文本框 13329"/>
          <p:cNvSpPr txBox="1"/>
          <p:nvPr/>
        </p:nvSpPr>
        <p:spPr>
          <a:xfrm>
            <a:off x="5424488" y="1800225"/>
            <a:ext cx="2576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1955年退役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3336" name="组合 13335"/>
          <p:cNvGrpSpPr/>
          <p:nvPr/>
        </p:nvGrpSpPr>
        <p:grpSpPr>
          <a:xfrm>
            <a:off x="1766888" y="2349500"/>
            <a:ext cx="5319712" cy="3670300"/>
            <a:chOff x="1113" y="1480"/>
            <a:chExt cx="3351" cy="2312"/>
          </a:xfrm>
        </p:grpSpPr>
        <p:sp>
          <p:nvSpPr>
            <p:cNvPr id="13318" name="文本框 13317"/>
            <p:cNvSpPr txBox="1"/>
            <p:nvPr/>
          </p:nvSpPr>
          <p:spPr>
            <a:xfrm>
              <a:off x="1113" y="1480"/>
              <a:ext cx="27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十进制运算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3334" name="组合 13333"/>
            <p:cNvGrpSpPr/>
            <p:nvPr/>
          </p:nvGrpSpPr>
          <p:grpSpPr>
            <a:xfrm>
              <a:off x="1113" y="1863"/>
              <a:ext cx="3351" cy="1929"/>
              <a:chOff x="1113" y="1863"/>
              <a:chExt cx="3351" cy="1929"/>
            </a:xfrm>
          </p:grpSpPr>
          <p:sp>
            <p:nvSpPr>
              <p:cNvPr id="13319" name="文本框 13318"/>
              <p:cNvSpPr txBox="1"/>
              <p:nvPr/>
            </p:nvSpPr>
            <p:spPr>
              <a:xfrm>
                <a:off x="1113" y="1863"/>
                <a:ext cx="171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18 000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0" name="文本框 13319"/>
              <p:cNvSpPr txBox="1"/>
              <p:nvPr/>
            </p:nvSpPr>
            <p:spPr>
              <a:xfrm>
                <a:off x="1113" y="2191"/>
                <a:ext cx="16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1 500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1" name="文本框 13320"/>
              <p:cNvSpPr txBox="1"/>
              <p:nvPr/>
            </p:nvSpPr>
            <p:spPr>
              <a:xfrm>
                <a:off x="1113" y="2519"/>
                <a:ext cx="9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150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2" name="文本框 13321"/>
              <p:cNvSpPr txBox="1"/>
              <p:nvPr/>
            </p:nvSpPr>
            <p:spPr>
              <a:xfrm>
                <a:off x="1113" y="2847"/>
                <a:ext cx="10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30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文本框 13322"/>
              <p:cNvSpPr txBox="1"/>
              <p:nvPr/>
            </p:nvSpPr>
            <p:spPr>
              <a:xfrm>
                <a:off x="1113" y="3175"/>
                <a:ext cx="11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1 500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文本框 13323"/>
              <p:cNvSpPr txBox="1"/>
              <p:nvPr/>
            </p:nvSpPr>
            <p:spPr>
              <a:xfrm>
                <a:off x="2160" y="1864"/>
                <a:ext cx="23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多个电子管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文本框 13324"/>
              <p:cNvSpPr txBox="1"/>
              <p:nvPr/>
            </p:nvSpPr>
            <p:spPr>
              <a:xfrm>
                <a:off x="2160" y="2192"/>
                <a:ext cx="21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多个继电器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6" name="文本框 13325"/>
              <p:cNvSpPr txBox="1"/>
              <p:nvPr/>
            </p:nvSpPr>
            <p:spPr>
              <a:xfrm>
                <a:off x="2160" y="2520"/>
                <a:ext cx="14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千瓦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7" name="文本框 13326"/>
              <p:cNvSpPr txBox="1"/>
              <p:nvPr/>
            </p:nvSpPr>
            <p:spPr>
              <a:xfrm>
                <a:off x="2160" y="2848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8" name="文本框 13327"/>
              <p:cNvSpPr txBox="1"/>
              <p:nvPr/>
            </p:nvSpPr>
            <p:spPr>
              <a:xfrm>
                <a:off x="2160" y="3176"/>
                <a:ext cx="19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平方英尺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9" name="文本框 13328"/>
              <p:cNvSpPr txBox="1"/>
              <p:nvPr/>
            </p:nvSpPr>
            <p:spPr>
              <a:xfrm>
                <a:off x="1113" y="3504"/>
                <a:ext cx="33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5 000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文本框 13332"/>
              <p:cNvSpPr txBox="1"/>
              <p:nvPr/>
            </p:nvSpPr>
            <p:spPr>
              <a:xfrm>
                <a:off x="2160" y="3504"/>
                <a:ext cx="19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次加法／秒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35" name="文本框 13334"/>
          <p:cNvSpPr txBox="1"/>
          <p:nvPr/>
        </p:nvSpPr>
        <p:spPr>
          <a:xfrm>
            <a:off x="1766888" y="6096000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用手工搬动开关和拔插电缆来编程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30" grpId="0"/>
      <p:bldP spid="133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58369"/>
          <p:cNvSpPr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2.3 计算机的展望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9" name="图片 14338" descr="ENIA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990600"/>
            <a:ext cx="66294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14339"/>
          <p:cNvSpPr txBox="1"/>
          <p:nvPr/>
        </p:nvSpPr>
        <p:spPr>
          <a:xfrm>
            <a:off x="1066800" y="571500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宋体" panose="02010600030101010101" pitchFamily="2" charset="-122"/>
              </a:rPr>
              <a:t>世界上第一台电子计算机 </a:t>
            </a:r>
            <a:r>
              <a:rPr lang="en-US" altLang="zh-CN" sz="3200" b="1">
                <a:latin typeface="宋体" panose="02010600030101010101" pitchFamily="2" charset="-122"/>
              </a:rPr>
              <a:t>ENIAC(1946)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4342" name="矩形 1434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文本框 15362"/>
          <p:cNvSpPr txBox="1"/>
          <p:nvPr/>
        </p:nvSpPr>
        <p:spPr>
          <a:xfrm>
            <a:off x="233363" y="381000"/>
            <a:ext cx="708183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硬件技术对计算机更新换代的影响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5364" name="直接连接符 15363"/>
          <p:cNvSpPr/>
          <p:nvPr/>
        </p:nvSpPr>
        <p:spPr>
          <a:xfrm>
            <a:off x="2057400" y="1524000"/>
            <a:ext cx="2057400" cy="0"/>
          </a:xfrm>
          <a:prstGeom prst="line">
            <a:avLst/>
          </a:prstGeom>
          <a:ln w="12700">
            <a:noFill/>
          </a:ln>
        </p:spPr>
      </p:sp>
      <p:grpSp>
        <p:nvGrpSpPr>
          <p:cNvPr id="15411" name="组合 15410"/>
          <p:cNvGrpSpPr/>
          <p:nvPr/>
        </p:nvGrpSpPr>
        <p:grpSpPr>
          <a:xfrm>
            <a:off x="468313" y="1341438"/>
            <a:ext cx="8496300" cy="5297487"/>
            <a:chOff x="295" y="845"/>
            <a:chExt cx="5257" cy="3337"/>
          </a:xfrm>
        </p:grpSpPr>
        <p:sp>
          <p:nvSpPr>
            <p:cNvPr id="15366" name="矩形 15365"/>
            <p:cNvSpPr/>
            <p:nvPr/>
          </p:nvSpPr>
          <p:spPr>
            <a:xfrm>
              <a:off x="3991" y="3533"/>
              <a:ext cx="1561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100 000 000</a:t>
              </a:r>
              <a:endParaRPr lang="zh-CN" altLang="en-US" b="1" dirty="0"/>
            </a:p>
          </p:txBody>
        </p:sp>
        <p:sp>
          <p:nvSpPr>
            <p:cNvPr id="15367" name="矩形 15366"/>
            <p:cNvSpPr/>
            <p:nvPr/>
          </p:nvSpPr>
          <p:spPr>
            <a:xfrm>
              <a:off x="2585" y="3375"/>
              <a:ext cx="1406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超大规模</a:t>
              </a:r>
              <a:endParaRPr lang="zh-CN" altLang="en-US" b="1" dirty="0"/>
            </a:p>
            <a:p>
              <a:pPr marL="0" lvl="0" indent="0">
                <a:buNone/>
              </a:pPr>
              <a:r>
                <a:rPr lang="zh-CN" altLang="en-US" b="1" dirty="0"/>
                <a:t>    集成电路</a:t>
              </a:r>
              <a:endParaRPr lang="zh-CN" altLang="en-US" b="1" dirty="0"/>
            </a:p>
          </p:txBody>
        </p:sp>
        <p:sp>
          <p:nvSpPr>
            <p:cNvPr id="15368" name="矩形 15367"/>
            <p:cNvSpPr/>
            <p:nvPr/>
          </p:nvSpPr>
          <p:spPr>
            <a:xfrm>
              <a:off x="1180" y="3533"/>
              <a:ext cx="140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1978~现在</a:t>
              </a:r>
              <a:endParaRPr lang="zh-CN" altLang="en-US" b="1" dirty="0"/>
            </a:p>
          </p:txBody>
        </p:sp>
        <p:sp>
          <p:nvSpPr>
            <p:cNvPr id="15369" name="矩形 15368"/>
            <p:cNvSpPr/>
            <p:nvPr/>
          </p:nvSpPr>
          <p:spPr>
            <a:xfrm>
              <a:off x="295" y="3375"/>
              <a:ext cx="88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 b="1" dirty="0"/>
            </a:p>
          </p:txBody>
        </p:sp>
        <p:sp>
          <p:nvSpPr>
            <p:cNvPr id="15370" name="矩形 15369"/>
            <p:cNvSpPr/>
            <p:nvPr/>
          </p:nvSpPr>
          <p:spPr>
            <a:xfrm>
              <a:off x="3991" y="2932"/>
              <a:ext cx="1561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10 000 000</a:t>
              </a:r>
              <a:endParaRPr lang="zh-CN" altLang="en-US" b="1" dirty="0"/>
            </a:p>
          </p:txBody>
        </p:sp>
        <p:sp>
          <p:nvSpPr>
            <p:cNvPr id="15371" name="矩形 15370"/>
            <p:cNvSpPr/>
            <p:nvPr/>
          </p:nvSpPr>
          <p:spPr>
            <a:xfrm>
              <a:off x="2595" y="2726"/>
              <a:ext cx="1406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大规模</a:t>
              </a:r>
              <a:endParaRPr lang="zh-CN" altLang="en-US" b="1" dirty="0"/>
            </a:p>
            <a:p>
              <a:pPr marL="0" lvl="0" indent="0">
                <a:buNone/>
              </a:pPr>
              <a:r>
                <a:rPr lang="zh-CN" altLang="en-US" b="1" dirty="0"/>
                <a:t>    集成电路</a:t>
              </a:r>
              <a:endParaRPr lang="zh-CN" altLang="en-US" b="1" dirty="0"/>
            </a:p>
          </p:txBody>
        </p:sp>
        <p:sp>
          <p:nvSpPr>
            <p:cNvPr id="15372" name="矩形 15371"/>
            <p:cNvSpPr/>
            <p:nvPr/>
          </p:nvSpPr>
          <p:spPr>
            <a:xfrm>
              <a:off x="1180" y="2909"/>
              <a:ext cx="140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1972~1977</a:t>
              </a:r>
              <a:endParaRPr lang="zh-CN" altLang="en-US" b="1" dirty="0"/>
            </a:p>
          </p:txBody>
        </p:sp>
        <p:sp>
          <p:nvSpPr>
            <p:cNvPr id="15373" name="矩形 15372"/>
            <p:cNvSpPr/>
            <p:nvPr/>
          </p:nvSpPr>
          <p:spPr>
            <a:xfrm>
              <a:off x="295" y="2726"/>
              <a:ext cx="88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 b="1" dirty="0"/>
            </a:p>
          </p:txBody>
        </p:sp>
        <p:sp>
          <p:nvSpPr>
            <p:cNvPr id="15374" name="矩形 15373"/>
            <p:cNvSpPr/>
            <p:nvPr/>
          </p:nvSpPr>
          <p:spPr>
            <a:xfrm>
              <a:off x="3991" y="2260"/>
              <a:ext cx="1561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1 000 000</a:t>
              </a:r>
              <a:endParaRPr lang="zh-CN" altLang="en-US" b="1" dirty="0"/>
            </a:p>
          </p:txBody>
        </p:sp>
        <p:sp>
          <p:nvSpPr>
            <p:cNvPr id="15375" name="矩形 15374"/>
            <p:cNvSpPr/>
            <p:nvPr/>
          </p:nvSpPr>
          <p:spPr>
            <a:xfrm>
              <a:off x="2585" y="2077"/>
              <a:ext cx="1406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中小规模</a:t>
              </a:r>
              <a:endParaRPr lang="zh-CN" altLang="en-US" b="1" dirty="0"/>
            </a:p>
            <a:p>
              <a:pPr marL="0" lvl="0" indent="0">
                <a:buNone/>
              </a:pPr>
              <a:r>
                <a:rPr lang="zh-CN" altLang="en-US" b="1" dirty="0"/>
                <a:t>    集成电路</a:t>
              </a:r>
              <a:endParaRPr lang="zh-CN" altLang="en-US" b="1" dirty="0"/>
            </a:p>
          </p:txBody>
        </p:sp>
        <p:sp>
          <p:nvSpPr>
            <p:cNvPr id="15376" name="矩形 15375"/>
            <p:cNvSpPr/>
            <p:nvPr/>
          </p:nvSpPr>
          <p:spPr>
            <a:xfrm>
              <a:off x="1180" y="2237"/>
              <a:ext cx="140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1965~1971</a:t>
              </a:r>
              <a:endParaRPr lang="zh-CN" altLang="en-US" b="1" dirty="0"/>
            </a:p>
          </p:txBody>
        </p:sp>
        <p:sp>
          <p:nvSpPr>
            <p:cNvPr id="15377" name="矩形 15376"/>
            <p:cNvSpPr/>
            <p:nvPr/>
          </p:nvSpPr>
          <p:spPr>
            <a:xfrm>
              <a:off x="295" y="2077"/>
              <a:ext cx="88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</a:t>
              </a:r>
              <a:endParaRPr lang="zh-CN" altLang="en-US" b="1" dirty="0"/>
            </a:p>
          </p:txBody>
        </p:sp>
        <p:sp>
          <p:nvSpPr>
            <p:cNvPr id="15378" name="矩形 15377"/>
            <p:cNvSpPr/>
            <p:nvPr/>
          </p:nvSpPr>
          <p:spPr>
            <a:xfrm>
              <a:off x="3991" y="1714"/>
              <a:ext cx="1561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  200 000</a:t>
              </a:r>
              <a:endParaRPr lang="zh-CN" altLang="en-US" b="1" dirty="0"/>
            </a:p>
          </p:txBody>
        </p:sp>
        <p:sp>
          <p:nvSpPr>
            <p:cNvPr id="15379" name="矩形 15378"/>
            <p:cNvSpPr/>
            <p:nvPr/>
          </p:nvSpPr>
          <p:spPr>
            <a:xfrm>
              <a:off x="2585" y="1695"/>
              <a:ext cx="1406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晶体管</a:t>
              </a:r>
              <a:endParaRPr lang="zh-CN" altLang="en-US" b="1" dirty="0"/>
            </a:p>
          </p:txBody>
        </p:sp>
        <p:sp>
          <p:nvSpPr>
            <p:cNvPr id="15380" name="矩形 15379"/>
            <p:cNvSpPr/>
            <p:nvPr/>
          </p:nvSpPr>
          <p:spPr>
            <a:xfrm>
              <a:off x="1180" y="1714"/>
              <a:ext cx="140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1958~1964</a:t>
              </a:r>
              <a:endParaRPr lang="zh-CN" altLang="en-US" b="1" dirty="0"/>
            </a:p>
          </p:txBody>
        </p:sp>
        <p:sp>
          <p:nvSpPr>
            <p:cNvPr id="15381" name="矩形 15380"/>
            <p:cNvSpPr/>
            <p:nvPr/>
          </p:nvSpPr>
          <p:spPr>
            <a:xfrm>
              <a:off x="295" y="1650"/>
              <a:ext cx="88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</a:t>
              </a:r>
              <a:endParaRPr lang="zh-CN" altLang="en-US" b="1" dirty="0"/>
            </a:p>
          </p:txBody>
        </p:sp>
        <p:sp>
          <p:nvSpPr>
            <p:cNvPr id="15382" name="矩形 15381"/>
            <p:cNvSpPr/>
            <p:nvPr/>
          </p:nvSpPr>
          <p:spPr>
            <a:xfrm>
              <a:off x="3991" y="1283"/>
              <a:ext cx="1561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    40 000</a:t>
              </a:r>
              <a:endParaRPr lang="zh-CN" altLang="en-US" b="1" dirty="0"/>
            </a:p>
          </p:txBody>
        </p:sp>
        <p:sp>
          <p:nvSpPr>
            <p:cNvPr id="15383" name="矩形 15382"/>
            <p:cNvSpPr/>
            <p:nvPr/>
          </p:nvSpPr>
          <p:spPr>
            <a:xfrm>
              <a:off x="2585" y="1287"/>
              <a:ext cx="1406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电子管</a:t>
              </a:r>
              <a:endParaRPr lang="zh-CN" altLang="en-US" b="1" dirty="0"/>
            </a:p>
          </p:txBody>
        </p:sp>
        <p:sp>
          <p:nvSpPr>
            <p:cNvPr id="15384" name="矩形 15383"/>
            <p:cNvSpPr/>
            <p:nvPr/>
          </p:nvSpPr>
          <p:spPr>
            <a:xfrm>
              <a:off x="1180" y="1283"/>
              <a:ext cx="1405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1946~1957</a:t>
              </a:r>
              <a:endParaRPr lang="zh-CN" altLang="en-US" b="1" dirty="0"/>
            </a:p>
          </p:txBody>
        </p:sp>
        <p:sp>
          <p:nvSpPr>
            <p:cNvPr id="15385" name="矩形 15384"/>
            <p:cNvSpPr/>
            <p:nvPr/>
          </p:nvSpPr>
          <p:spPr>
            <a:xfrm>
              <a:off x="295" y="1224"/>
              <a:ext cx="885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 b="1" dirty="0"/>
            </a:p>
          </p:txBody>
        </p:sp>
        <p:sp>
          <p:nvSpPr>
            <p:cNvPr id="15386" name="矩形 15385"/>
            <p:cNvSpPr/>
            <p:nvPr/>
          </p:nvSpPr>
          <p:spPr>
            <a:xfrm>
              <a:off x="3991" y="881"/>
              <a:ext cx="1561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速度（次/秒）</a:t>
              </a:r>
              <a:endParaRPr lang="zh-CN" altLang="en-US" b="1" dirty="0"/>
            </a:p>
          </p:txBody>
        </p:sp>
        <p:sp>
          <p:nvSpPr>
            <p:cNvPr id="15387" name="矩形 15386"/>
            <p:cNvSpPr/>
            <p:nvPr/>
          </p:nvSpPr>
          <p:spPr>
            <a:xfrm>
              <a:off x="2585" y="881"/>
              <a:ext cx="1406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硬件技术</a:t>
              </a:r>
              <a:endParaRPr lang="zh-CN" altLang="en-US" b="1" dirty="0"/>
            </a:p>
          </p:txBody>
        </p:sp>
        <p:sp>
          <p:nvSpPr>
            <p:cNvPr id="15388" name="矩形 15387"/>
            <p:cNvSpPr/>
            <p:nvPr/>
          </p:nvSpPr>
          <p:spPr>
            <a:xfrm>
              <a:off x="1180" y="881"/>
              <a:ext cx="1405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  时间</a:t>
              </a:r>
              <a:endParaRPr lang="zh-CN" altLang="en-US" b="1" dirty="0"/>
            </a:p>
          </p:txBody>
        </p:sp>
        <p:sp>
          <p:nvSpPr>
            <p:cNvPr id="15389" name="矩形 15388"/>
            <p:cNvSpPr/>
            <p:nvPr/>
          </p:nvSpPr>
          <p:spPr>
            <a:xfrm>
              <a:off x="295" y="881"/>
              <a:ext cx="885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b="1" dirty="0"/>
                <a:t>     代</a:t>
              </a:r>
              <a:endParaRPr lang="zh-CN" altLang="en-US" b="1" dirty="0"/>
            </a:p>
          </p:txBody>
        </p:sp>
        <p:sp>
          <p:nvSpPr>
            <p:cNvPr id="15390" name="直接连接符 15389"/>
            <p:cNvSpPr/>
            <p:nvPr/>
          </p:nvSpPr>
          <p:spPr>
            <a:xfrm>
              <a:off x="295" y="1224"/>
              <a:ext cx="5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1" name="直接连接符 15390"/>
            <p:cNvSpPr/>
            <p:nvPr/>
          </p:nvSpPr>
          <p:spPr>
            <a:xfrm>
              <a:off x="295" y="1650"/>
              <a:ext cx="5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2" name="直接连接符 15391"/>
            <p:cNvSpPr/>
            <p:nvPr/>
          </p:nvSpPr>
          <p:spPr>
            <a:xfrm>
              <a:off x="295" y="2077"/>
              <a:ext cx="5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直接连接符 15392"/>
            <p:cNvSpPr/>
            <p:nvPr/>
          </p:nvSpPr>
          <p:spPr>
            <a:xfrm>
              <a:off x="295" y="2726"/>
              <a:ext cx="5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4" name="直接连接符 15393"/>
            <p:cNvSpPr/>
            <p:nvPr/>
          </p:nvSpPr>
          <p:spPr>
            <a:xfrm>
              <a:off x="295" y="3375"/>
              <a:ext cx="5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5" name="直接连接符 15394"/>
            <p:cNvSpPr/>
            <p:nvPr/>
          </p:nvSpPr>
          <p:spPr>
            <a:xfrm>
              <a:off x="295" y="4024"/>
              <a:ext cx="525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6" name="直接连接符 15395"/>
            <p:cNvSpPr/>
            <p:nvPr/>
          </p:nvSpPr>
          <p:spPr>
            <a:xfrm>
              <a:off x="295" y="845"/>
              <a:ext cx="0" cy="317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7" name="直接连接符 15396"/>
            <p:cNvSpPr/>
            <p:nvPr/>
          </p:nvSpPr>
          <p:spPr>
            <a:xfrm>
              <a:off x="1180" y="845"/>
              <a:ext cx="0" cy="317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8" name="直接连接符 15397"/>
            <p:cNvSpPr/>
            <p:nvPr/>
          </p:nvSpPr>
          <p:spPr>
            <a:xfrm>
              <a:off x="2585" y="845"/>
              <a:ext cx="0" cy="317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9" name="直接连接符 15398"/>
            <p:cNvSpPr/>
            <p:nvPr/>
          </p:nvSpPr>
          <p:spPr>
            <a:xfrm>
              <a:off x="3991" y="845"/>
              <a:ext cx="0" cy="317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0" name="直接连接符 15399"/>
            <p:cNvSpPr/>
            <p:nvPr/>
          </p:nvSpPr>
          <p:spPr>
            <a:xfrm>
              <a:off x="5552" y="845"/>
              <a:ext cx="0" cy="317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1" name="直接连接符 15400"/>
            <p:cNvSpPr/>
            <p:nvPr/>
          </p:nvSpPr>
          <p:spPr>
            <a:xfrm>
              <a:off x="295" y="845"/>
              <a:ext cx="885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2" name="直接连接符 15401"/>
            <p:cNvSpPr/>
            <p:nvPr/>
          </p:nvSpPr>
          <p:spPr>
            <a:xfrm>
              <a:off x="2585" y="845"/>
              <a:ext cx="296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3" name="文本框 15402"/>
            <p:cNvSpPr txBox="1"/>
            <p:nvPr/>
          </p:nvSpPr>
          <p:spPr>
            <a:xfrm>
              <a:off x="555" y="2198"/>
              <a:ext cx="3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三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4" name="文本框 15403"/>
            <p:cNvSpPr txBox="1"/>
            <p:nvPr/>
          </p:nvSpPr>
          <p:spPr>
            <a:xfrm>
              <a:off x="555" y="2861"/>
              <a:ext cx="3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四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5" name="文本框 15404"/>
            <p:cNvSpPr txBox="1"/>
            <p:nvPr/>
          </p:nvSpPr>
          <p:spPr>
            <a:xfrm>
              <a:off x="555" y="1661"/>
              <a:ext cx="3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6" name="文本框 15405"/>
            <p:cNvSpPr txBox="1"/>
            <p:nvPr/>
          </p:nvSpPr>
          <p:spPr>
            <a:xfrm>
              <a:off x="555" y="1277"/>
              <a:ext cx="3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一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7" name="直接连接符 15406"/>
            <p:cNvSpPr/>
            <p:nvPr/>
          </p:nvSpPr>
          <p:spPr>
            <a:xfrm>
              <a:off x="1180" y="845"/>
              <a:ext cx="156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409" name="矩形 1540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16385" descr="i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81200"/>
            <a:ext cx="7086600" cy="346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16386"/>
          <p:cNvSpPr txBox="1"/>
          <p:nvPr/>
        </p:nvSpPr>
        <p:spPr>
          <a:xfrm>
            <a:off x="381000" y="533400"/>
            <a:ext cx="7450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第一台</a:t>
            </a:r>
            <a:r>
              <a:rPr lang="en-US" altLang="zh-CN" sz="3200" b="1">
                <a:latin typeface="Arial" panose="020B0604020202020204" pitchFamily="34" charset="0"/>
              </a:rPr>
              <a:t>von Neumann </a:t>
            </a:r>
            <a:r>
              <a:rPr lang="zh-CN" altLang="en-US" sz="3200" b="1" dirty="0">
                <a:latin typeface="Arial" panose="020B0604020202020204" pitchFamily="34" charset="0"/>
              </a:rPr>
              <a:t>系统结构的计算机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6389" name="矩形 1638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7409" descr="ibm3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676400"/>
            <a:ext cx="6400800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17411"/>
          <p:cNvSpPr txBox="1"/>
          <p:nvPr/>
        </p:nvSpPr>
        <p:spPr>
          <a:xfrm>
            <a:off x="685800" y="304800"/>
            <a:ext cx="4191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b="1">
                <a:latin typeface="Times New Roman" panose="02020603050405020304" pitchFamily="18" charset="0"/>
              </a:rPr>
              <a:t>IBM  System／360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7413" name="矩形 1741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矩形 5632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6327" name="文本框 56326"/>
          <p:cNvSpPr txBox="1"/>
          <p:nvPr/>
        </p:nvSpPr>
        <p:spPr>
          <a:xfrm>
            <a:off x="152400" y="228600"/>
            <a:ext cx="8451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最快的五台超级计算机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（截止到 </a:t>
            </a:r>
            <a:r>
              <a:rPr lang="en-US" altLang="zh-CN" sz="2800" b="1">
                <a:latin typeface="Times New Roman" panose="02020603050405020304" pitchFamily="18" charset="0"/>
              </a:rPr>
              <a:t>2003.06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6328" name="文本框 56327"/>
          <p:cNvSpPr txBox="1"/>
          <p:nvPr/>
        </p:nvSpPr>
        <p:spPr>
          <a:xfrm>
            <a:off x="609600" y="990600"/>
            <a:ext cx="7315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隶书" panose="02010509060101010101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IBM: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Seaborg</a:t>
            </a:r>
            <a:r>
              <a:rPr lang="en-US" altLang="zh-CN" sz="3200" b="1">
                <a:latin typeface="Times New Roman" panose="02020603050405020304" pitchFamily="18" charset="0"/>
              </a:rPr>
              <a:t>	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56331" name="组合 56330"/>
          <p:cNvGrpSpPr/>
          <p:nvPr/>
        </p:nvGrpSpPr>
        <p:grpSpPr>
          <a:xfrm>
            <a:off x="1066800" y="1903413"/>
            <a:ext cx="8077200" cy="4467225"/>
            <a:chOff x="672" y="1199"/>
            <a:chExt cx="5088" cy="2814"/>
          </a:xfrm>
        </p:grpSpPr>
        <p:pic>
          <p:nvPicPr>
            <p:cNvPr id="56324" name="图片 56323" descr="nersc_r1_c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" y="1199"/>
              <a:ext cx="3698" cy="2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329" name="文本框 56328"/>
            <p:cNvSpPr txBox="1"/>
            <p:nvPr/>
          </p:nvSpPr>
          <p:spPr>
            <a:xfrm>
              <a:off x="672" y="3648"/>
              <a:ext cx="5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1">
                  <a:latin typeface="Times New Roman" panose="02020603050405020304" pitchFamily="18" charset="0"/>
                </a:rPr>
                <a:t>6 080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3200" b="1">
                  <a:latin typeface="Times New Roman" panose="02020603050405020304" pitchFamily="18" charset="0"/>
                </a:rPr>
                <a:t>CPU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最大平均速度 </a:t>
              </a:r>
              <a:r>
                <a:rPr lang="en-US" altLang="zh-CN" sz="3200" b="1">
                  <a:latin typeface="Times New Roman" panose="02020603050405020304" pitchFamily="18" charset="0"/>
                </a:rPr>
                <a:t>7.304 </a:t>
              </a:r>
              <a:r>
                <a:rPr lang="en-US" altLang="zh-CN" sz="2800" b="1">
                  <a:latin typeface="Times New Roman" panose="02020603050405020304" pitchFamily="18" charset="0"/>
                </a:rPr>
                <a:t>TF (10</a:t>
              </a:r>
              <a:r>
                <a:rPr lang="en-US" altLang="zh-CN" b="1" baseline="4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文本框 18434"/>
          <p:cNvSpPr txBox="1"/>
          <p:nvPr/>
        </p:nvSpPr>
        <p:spPr>
          <a:xfrm>
            <a:off x="609600" y="1066800"/>
            <a:ext cx="7315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隶书" panose="02010509060101010101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IBM: ASCI White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18448" name="组合 18447"/>
          <p:cNvGrpSpPr/>
          <p:nvPr/>
        </p:nvGrpSpPr>
        <p:grpSpPr>
          <a:xfrm>
            <a:off x="1066800" y="1905000"/>
            <a:ext cx="8077200" cy="4465638"/>
            <a:chOff x="672" y="1200"/>
            <a:chExt cx="5088" cy="2813"/>
          </a:xfrm>
        </p:grpSpPr>
        <p:pic>
          <p:nvPicPr>
            <p:cNvPr id="18434" name="图片 18433" descr="white_on_floor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2" y="1200"/>
              <a:ext cx="3696" cy="2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7" name="文本框 18436"/>
            <p:cNvSpPr txBox="1"/>
            <p:nvPr/>
          </p:nvSpPr>
          <p:spPr>
            <a:xfrm>
              <a:off x="672" y="3648"/>
              <a:ext cx="5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8 192个 </a:t>
              </a:r>
              <a:r>
                <a:rPr lang="en-US" altLang="zh-CN" sz="3200" b="1">
                  <a:latin typeface="Times New Roman" panose="02020603050405020304" pitchFamily="18" charset="0"/>
                </a:rPr>
                <a:t>CPU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最大平均速度 </a:t>
              </a:r>
              <a:r>
                <a:rPr lang="en-US" altLang="zh-CN" sz="3200" b="1">
                  <a:latin typeface="Times New Roman" panose="02020603050405020304" pitchFamily="18" charset="0"/>
                </a:rPr>
                <a:t>7.304 </a:t>
              </a:r>
              <a:r>
                <a:rPr lang="en-US" altLang="zh-CN" sz="2800" b="1">
                  <a:latin typeface="Times New Roman" panose="02020603050405020304" pitchFamily="18" charset="0"/>
                </a:rPr>
                <a:t>TF (10</a:t>
              </a:r>
              <a:r>
                <a:rPr lang="en-US" altLang="zh-CN" b="1" baseline="4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8" name="矩形 1843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43" name="文本框 18442"/>
          <p:cNvSpPr txBox="1"/>
          <p:nvPr/>
        </p:nvSpPr>
        <p:spPr>
          <a:xfrm>
            <a:off x="152400" y="228600"/>
            <a:ext cx="83073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最快的五台超级计算机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（截止到 </a:t>
            </a:r>
            <a:r>
              <a:rPr lang="en-US" altLang="zh-CN" sz="2800" b="1">
                <a:latin typeface="Times New Roman" panose="02020603050405020304" pitchFamily="18" charset="0"/>
              </a:rPr>
              <a:t>2003.06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矩形 5529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2.1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04" name="文本框 55303"/>
          <p:cNvSpPr txBox="1"/>
          <p:nvPr/>
        </p:nvSpPr>
        <p:spPr>
          <a:xfrm>
            <a:off x="609600" y="990600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隶书" panose="02010509060101010101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Linux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NetworX</a:t>
            </a:r>
            <a:r>
              <a:rPr lang="en-US" altLang="zh-CN" sz="3200" b="1">
                <a:latin typeface="Times New Roman" panose="02020603050405020304" pitchFamily="18" charset="0"/>
              </a:rPr>
              <a:t> : MCR Linux Cluster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55305" name="文本框 55304"/>
          <p:cNvSpPr txBox="1"/>
          <p:nvPr/>
        </p:nvSpPr>
        <p:spPr>
          <a:xfrm>
            <a:off x="152400" y="228600"/>
            <a:ext cx="8235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最快的五台超级计算机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（截止到 </a:t>
            </a:r>
            <a:r>
              <a:rPr lang="en-US" altLang="zh-CN" sz="2800" b="1">
                <a:latin typeface="Times New Roman" panose="02020603050405020304" pitchFamily="18" charset="0"/>
              </a:rPr>
              <a:t>2003.06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5308" name="组合 55307"/>
          <p:cNvGrpSpPr/>
          <p:nvPr/>
        </p:nvGrpSpPr>
        <p:grpSpPr>
          <a:xfrm>
            <a:off x="1066800" y="1903413"/>
            <a:ext cx="8077200" cy="4467225"/>
            <a:chOff x="672" y="1199"/>
            <a:chExt cx="5088" cy="2814"/>
          </a:xfrm>
        </p:grpSpPr>
        <p:pic>
          <p:nvPicPr>
            <p:cNvPr id="55300" name="图片 552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" y="1199"/>
              <a:ext cx="3698" cy="2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5306" name="文本框 55305"/>
            <p:cNvSpPr txBox="1"/>
            <p:nvPr/>
          </p:nvSpPr>
          <p:spPr>
            <a:xfrm>
              <a:off x="672" y="3648"/>
              <a:ext cx="5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1">
                  <a:latin typeface="Times New Roman" panose="02020603050405020304" pitchFamily="18" charset="0"/>
                </a:rPr>
                <a:t>2 304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3200" b="1">
                  <a:latin typeface="Times New Roman" panose="02020603050405020304" pitchFamily="18" charset="0"/>
                </a:rPr>
                <a:t>CPU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最大平均速度 </a:t>
              </a:r>
              <a:r>
                <a:rPr lang="en-US" altLang="zh-CN" sz="3200" b="1">
                  <a:latin typeface="Times New Roman" panose="02020603050405020304" pitchFamily="18" charset="0"/>
                </a:rPr>
                <a:t>7.634 </a:t>
              </a:r>
              <a:r>
                <a:rPr lang="en-US" altLang="zh-CN" sz="2800" b="1">
                  <a:latin typeface="Times New Roman" panose="02020603050405020304" pitchFamily="18" charset="0"/>
                </a:rPr>
                <a:t>TF (10</a:t>
              </a:r>
              <a:r>
                <a:rPr lang="en-US" altLang="zh-CN" b="1" baseline="4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2232</Words>
  <Application>WPS 演示</Application>
  <PresentationFormat>在屏幕上显示</PresentationFormat>
  <Paragraphs>298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隶书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海阔天高</cp:lastModifiedBy>
  <cp:revision>213</cp:revision>
  <dcterms:created xsi:type="dcterms:W3CDTF">2020-02-17T15:48:23Z</dcterms:created>
  <dcterms:modified xsi:type="dcterms:W3CDTF">2020-02-17T15:49:23Z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