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324" r:id="rId5"/>
    <p:sldId id="266" r:id="rId6"/>
    <p:sldId id="325" r:id="rId7"/>
    <p:sldId id="326" r:id="rId8"/>
    <p:sldId id="269" r:id="rId9"/>
    <p:sldId id="270" r:id="rId10"/>
    <p:sldId id="271" r:id="rId11"/>
    <p:sldId id="272" r:id="rId12"/>
    <p:sldId id="276" r:id="rId13"/>
    <p:sldId id="277" r:id="rId14"/>
    <p:sldId id="278" r:id="rId15"/>
    <p:sldId id="328" r:id="rId16"/>
    <p:sldId id="280" r:id="rId17"/>
    <p:sldId id="281" r:id="rId18"/>
    <p:sldId id="282" r:id="rId19"/>
    <p:sldId id="329" r:id="rId20"/>
    <p:sldId id="284" r:id="rId21"/>
    <p:sldId id="285" r:id="rId22"/>
    <p:sldId id="330" r:id="rId23"/>
    <p:sldId id="287" r:id="rId24"/>
    <p:sldId id="314" r:id="rId25"/>
    <p:sldId id="315" r:id="rId26"/>
    <p:sldId id="331" r:id="rId27"/>
    <p:sldId id="332" r:id="rId28"/>
    <p:sldId id="333" r:id="rId29"/>
    <p:sldId id="342" r:id="rId30"/>
    <p:sldId id="334" r:id="rId31"/>
    <p:sldId id="321" r:id="rId32"/>
    <p:sldId id="322" r:id="rId33"/>
    <p:sldId id="335" r:id="rId34"/>
    <p:sldId id="298" r:id="rId35"/>
    <p:sldId id="299" r:id="rId36"/>
    <p:sldId id="341" r:id="rId37"/>
    <p:sldId id="301" r:id="rId38"/>
    <p:sldId id="337" r:id="rId39"/>
    <p:sldId id="303" r:id="rId40"/>
    <p:sldId id="304" r:id="rId41"/>
    <p:sldId id="305" r:id="rId42"/>
    <p:sldId id="306" r:id="rId43"/>
    <p:sldId id="307" r:id="rId44"/>
    <p:sldId id="338" r:id="rId45"/>
    <p:sldId id="309" r:id="rId46"/>
    <p:sldId id="339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C"/>
    <a:srgbClr val="996633"/>
    <a:srgbClr val="0000DC"/>
    <a:srgbClr val="0000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08"/>
    <p:restoredTop sz="90929"/>
  </p:normalViewPr>
  <p:slideViewPr>
    <p:cSldViewPr>
      <p:cViewPr>
        <p:scale>
          <a:sx n="50" d="100"/>
          <a:sy n="50" d="100"/>
        </p:scale>
        <p:origin x="-3360" y="-15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3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任意多边形 6146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rect l="0" t="0" r="0" b="0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任意多边形 6147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6149" name="标题 6148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0" name="副标题 6149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6150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615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 dirty="0"/>
            </a:lvl1pPr>
          </a:lstStyle>
          <a:p>
            <a:pPr>
              <a:defRPr/>
            </a:pPr>
            <a:fld id="{D1F85BD5-C09C-406E-8165-399D9CC76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E61D-45B0-4657-8C40-431232F9CC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37214-E037-45A1-9824-6F9E19173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512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31CC-CBDD-473D-BF59-49FF0E7D4651}" type="datetime1">
              <a:rPr lang="zh-CN" altLang="en-US"/>
              <a:pPr>
                <a:defRPr/>
              </a:pPr>
              <a:t>2020/4/2 Thursday</a:t>
            </a:fld>
            <a:endParaRPr lang="zh-CN" altLang="en-US"/>
          </a:p>
        </p:txBody>
      </p:sp>
      <p:sp>
        <p:nvSpPr>
          <p:cNvPr id="5" name="页脚占位符 512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2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D1021-716F-40BB-B04D-E549F9B2C0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97FC-8522-4AE7-9559-53FBBA954B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A4332-C720-462B-A27A-E0EDB3EC74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5543-103C-42DD-B927-7AFCB14121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DF55-B686-4433-95C6-8A01B713A6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01FFB-F543-4DDE-864A-31303452A3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4482-50A7-4C11-B4ED-302EA1B28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BED91-3F78-4CF8-802A-53D238698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5121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123" name="任意多边形 5122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rect l="0" t="0" r="0" b="0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4" name="任意多边形 5123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125" name="标题 512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6" name="日期占位符 512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dirty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428ACE-56DB-438E-9615-5A0EC7CB77DB}" type="datetime1">
              <a:rPr lang="zh-CN" altLang="en-US"/>
              <a:pPr>
                <a:defRPr/>
              </a:pPr>
              <a:t>2020/4/2 Thursday</a:t>
            </a:fld>
            <a:endParaRPr lang="zh-CN" altLang="en-US"/>
          </a:p>
        </p:txBody>
      </p:sp>
      <p:sp>
        <p:nvSpPr>
          <p:cNvPr id="5127" name="页脚占位符 512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dirty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8" name="灯片编号占位符 512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dirty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26E557-DDF8-48A8-A608-76A22304B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文本占位符 5128"/>
          <p:cNvSpPr>
            <a:spLocks noGrp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第五章   输入输出系统</a:t>
            </a:r>
          </a:p>
        </p:txBody>
      </p:sp>
      <p:sp>
        <p:nvSpPr>
          <p:cNvPr id="13314" name="文本框 12291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5.6  </a:t>
            </a:r>
            <a:r>
              <a:rPr lang="en-US" altLang="zh-CN" sz="3200" b="1"/>
              <a:t>DMA</a:t>
            </a:r>
            <a:r>
              <a:rPr lang="zh-CN" altLang="en-US" sz="3200" b="1"/>
              <a:t>方式</a:t>
            </a:r>
          </a:p>
        </p:txBody>
      </p:sp>
      <p:sp>
        <p:nvSpPr>
          <p:cNvPr id="13315" name="文本框 12293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5.5  程序中断方式</a:t>
            </a:r>
          </a:p>
        </p:txBody>
      </p:sp>
      <p:sp>
        <p:nvSpPr>
          <p:cNvPr id="13316" name="文本框 12294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5.4  程序查询方式</a:t>
            </a:r>
          </a:p>
        </p:txBody>
      </p:sp>
      <p:sp>
        <p:nvSpPr>
          <p:cNvPr id="13317" name="文本框 12295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/>
              <a:t>5.3  </a:t>
            </a:r>
            <a:r>
              <a:rPr lang="en-US" altLang="zh-CN" sz="3200" b="1"/>
              <a:t>I/O</a:t>
            </a:r>
            <a:r>
              <a:rPr lang="zh-CN" altLang="en-US" sz="3200" b="1"/>
              <a:t>接口</a:t>
            </a:r>
            <a:endParaRPr lang="zh-CN" altLang="en-US" sz="3200"/>
          </a:p>
        </p:txBody>
      </p:sp>
      <p:sp>
        <p:nvSpPr>
          <p:cNvPr id="13318" name="文本框 12296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5.2  外部设备</a:t>
            </a:r>
          </a:p>
        </p:txBody>
      </p:sp>
      <p:sp>
        <p:nvSpPr>
          <p:cNvPr id="13319" name="文本框 1229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/>
              <a:t>5.1  概述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21506"/>
          <p:cNvSpPr txBox="1">
            <a:spLocks noChangeArrowheads="1"/>
          </p:cNvSpPr>
          <p:nvPr/>
        </p:nvSpPr>
        <p:spPr bwMode="auto">
          <a:xfrm>
            <a:off x="441325" y="349250"/>
            <a:ext cx="2765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3. </a:t>
            </a:r>
            <a:r>
              <a:rPr lang="en-US" altLang="zh-CN" sz="3600" b="1"/>
              <a:t>DMA </a:t>
            </a:r>
            <a:r>
              <a:rPr lang="zh-CN" altLang="en-US" sz="3600" b="1"/>
              <a:t>方式</a:t>
            </a:r>
          </a:p>
        </p:txBody>
      </p:sp>
      <p:sp>
        <p:nvSpPr>
          <p:cNvPr id="21508" name="文本框 21507"/>
          <p:cNvSpPr txBox="1">
            <a:spLocks noChangeArrowheads="1"/>
          </p:cNvSpPr>
          <p:nvPr/>
        </p:nvSpPr>
        <p:spPr bwMode="auto">
          <a:xfrm>
            <a:off x="1355725" y="1209675"/>
            <a:ext cx="5875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主存和 </a:t>
            </a:r>
            <a:r>
              <a:rPr lang="en-US" altLang="zh-CN" sz="2800" b="1"/>
              <a:t>I/O </a:t>
            </a:r>
            <a:r>
              <a:rPr lang="zh-CN" altLang="en-US" sz="2800" b="1"/>
              <a:t>之间有一条直接数据通道</a:t>
            </a:r>
          </a:p>
        </p:txBody>
      </p:sp>
      <p:sp>
        <p:nvSpPr>
          <p:cNvPr id="21509" name="文本框 21508"/>
          <p:cNvSpPr txBox="1">
            <a:spLocks noChangeArrowheads="1"/>
          </p:cNvSpPr>
          <p:nvPr/>
        </p:nvSpPr>
        <p:spPr bwMode="auto">
          <a:xfrm>
            <a:off x="1355725" y="18938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不中断现行程序</a:t>
            </a:r>
          </a:p>
        </p:txBody>
      </p:sp>
      <p:sp>
        <p:nvSpPr>
          <p:cNvPr id="21510" name="文本框 21509"/>
          <p:cNvSpPr txBox="1">
            <a:spLocks noChangeArrowheads="1"/>
          </p:cNvSpPr>
          <p:nvPr/>
        </p:nvSpPr>
        <p:spPr bwMode="auto">
          <a:xfrm>
            <a:off x="1355725" y="2573338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周期挪用（周期窃取）</a:t>
            </a:r>
          </a:p>
        </p:txBody>
      </p:sp>
      <p:sp>
        <p:nvSpPr>
          <p:cNvPr id="21511" name="文本框 21510"/>
          <p:cNvSpPr txBox="1">
            <a:spLocks noChangeArrowheads="1"/>
          </p:cNvSpPr>
          <p:nvPr/>
        </p:nvSpPr>
        <p:spPr bwMode="auto">
          <a:xfrm>
            <a:off x="1355725" y="3200400"/>
            <a:ext cx="3951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CPU </a:t>
            </a:r>
            <a:r>
              <a:rPr lang="zh-CN" altLang="en-US" sz="3200" b="1">
                <a:solidFill>
                  <a:schemeClr val="folHlink"/>
                </a:solidFill>
              </a:rPr>
              <a:t>和 </a:t>
            </a:r>
            <a:r>
              <a:rPr lang="en-US" altLang="zh-CN" sz="3200" b="1">
                <a:solidFill>
                  <a:schemeClr val="folHlink"/>
                </a:solidFill>
              </a:rPr>
              <a:t>I/O </a:t>
            </a:r>
            <a:r>
              <a:rPr lang="zh-CN" altLang="en-US" sz="3200" b="1">
                <a:solidFill>
                  <a:schemeClr val="folHlink"/>
                </a:solidFill>
              </a:rPr>
              <a:t>并行工作</a:t>
            </a:r>
          </a:p>
        </p:txBody>
      </p:sp>
      <p:grpSp>
        <p:nvGrpSpPr>
          <p:cNvPr id="21512" name="组合 21511"/>
          <p:cNvGrpSpPr>
            <a:grpSpLocks/>
          </p:cNvGrpSpPr>
          <p:nvPr/>
        </p:nvGrpSpPr>
        <p:grpSpPr bwMode="auto">
          <a:xfrm>
            <a:off x="838200" y="3886200"/>
            <a:ext cx="7467600" cy="2819400"/>
            <a:chOff x="528" y="2448"/>
            <a:chExt cx="4704" cy="1776"/>
          </a:xfrm>
        </p:grpSpPr>
        <p:sp>
          <p:nvSpPr>
            <p:cNvPr id="22536" name="直接连接符 21512"/>
            <p:cNvSpPr>
              <a:spLocks noChangeShapeType="1"/>
            </p:cNvSpPr>
            <p:nvPr/>
          </p:nvSpPr>
          <p:spPr bwMode="auto">
            <a:xfrm>
              <a:off x="528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直接连接符 21513"/>
            <p:cNvSpPr>
              <a:spLocks noChangeShapeType="1"/>
            </p:cNvSpPr>
            <p:nvPr/>
          </p:nvSpPr>
          <p:spPr bwMode="auto">
            <a:xfrm>
              <a:off x="2981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直接连接符 21514"/>
            <p:cNvSpPr>
              <a:spLocks noChangeShapeType="1"/>
            </p:cNvSpPr>
            <p:nvPr/>
          </p:nvSpPr>
          <p:spPr bwMode="auto">
            <a:xfrm>
              <a:off x="2784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直接连接符 21515"/>
            <p:cNvSpPr>
              <a:spLocks noChangeShapeType="1"/>
            </p:cNvSpPr>
            <p:nvPr/>
          </p:nvSpPr>
          <p:spPr bwMode="auto">
            <a:xfrm>
              <a:off x="2976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直接连接符 21516"/>
            <p:cNvSpPr>
              <a:spLocks noChangeShapeType="1"/>
            </p:cNvSpPr>
            <p:nvPr/>
          </p:nvSpPr>
          <p:spPr bwMode="auto">
            <a:xfrm>
              <a:off x="2784" y="3362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直接连接符 21517"/>
            <p:cNvSpPr>
              <a:spLocks noChangeShapeType="1"/>
            </p:cNvSpPr>
            <p:nvPr/>
          </p:nvSpPr>
          <p:spPr bwMode="auto">
            <a:xfrm>
              <a:off x="2976" y="3458"/>
              <a:ext cx="0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直接连接符 21518"/>
            <p:cNvSpPr>
              <a:spLocks noChangeShapeType="1"/>
            </p:cNvSpPr>
            <p:nvPr/>
          </p:nvSpPr>
          <p:spPr bwMode="auto">
            <a:xfrm>
              <a:off x="528" y="2827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文本框 21519"/>
            <p:cNvSpPr txBox="1">
              <a:spLocks noChangeArrowheads="1"/>
            </p:cNvSpPr>
            <p:nvPr/>
          </p:nvSpPr>
          <p:spPr bwMode="auto">
            <a:xfrm>
              <a:off x="1318" y="3072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存取周期结束</a:t>
              </a:r>
            </a:p>
          </p:txBody>
        </p:sp>
        <p:sp>
          <p:nvSpPr>
            <p:cNvPr id="22544" name="直接连接符 21520"/>
            <p:cNvSpPr>
              <a:spLocks noChangeShapeType="1"/>
            </p:cNvSpPr>
            <p:nvPr/>
          </p:nvSpPr>
          <p:spPr bwMode="auto">
            <a:xfrm>
              <a:off x="2589" y="3218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文本框 21521"/>
            <p:cNvSpPr txBox="1">
              <a:spLocks noChangeArrowheads="1"/>
            </p:cNvSpPr>
            <p:nvPr/>
          </p:nvSpPr>
          <p:spPr bwMode="auto">
            <a:xfrm>
              <a:off x="912" y="2834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  </a:t>
              </a:r>
              <a:r>
                <a:rPr lang="zh-CN" altLang="en-US" sz="2000" b="1"/>
                <a:t>执行现行程序</a:t>
              </a:r>
            </a:p>
          </p:txBody>
        </p:sp>
        <p:sp>
          <p:nvSpPr>
            <p:cNvPr id="22546" name="直接连接符 21522"/>
            <p:cNvSpPr>
              <a:spLocks noChangeShapeType="1"/>
            </p:cNvSpPr>
            <p:nvPr/>
          </p:nvSpPr>
          <p:spPr bwMode="auto">
            <a:xfrm rot="10800000">
              <a:off x="528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直接连接符 21523"/>
            <p:cNvSpPr>
              <a:spLocks noChangeShapeType="1"/>
            </p:cNvSpPr>
            <p:nvPr/>
          </p:nvSpPr>
          <p:spPr bwMode="auto">
            <a:xfrm>
              <a:off x="2589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直接连接符 21524"/>
            <p:cNvSpPr>
              <a:spLocks noChangeShapeType="1"/>
            </p:cNvSpPr>
            <p:nvPr/>
          </p:nvSpPr>
          <p:spPr bwMode="auto">
            <a:xfrm rot="10800000">
              <a:off x="2976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文本框 21525"/>
            <p:cNvSpPr txBox="1">
              <a:spLocks noChangeArrowheads="1"/>
            </p:cNvSpPr>
            <p:nvPr/>
          </p:nvSpPr>
          <p:spPr bwMode="auto">
            <a:xfrm>
              <a:off x="3164" y="2834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  </a:t>
              </a:r>
              <a:r>
                <a:rPr lang="zh-CN" altLang="en-US" sz="2000" b="1"/>
                <a:t>执行现行程序</a:t>
              </a:r>
            </a:p>
          </p:txBody>
        </p:sp>
        <p:sp>
          <p:nvSpPr>
            <p:cNvPr id="22550" name="文本框 21526"/>
            <p:cNvSpPr txBox="1">
              <a:spLocks noChangeArrowheads="1"/>
            </p:cNvSpPr>
            <p:nvPr/>
          </p:nvSpPr>
          <p:spPr bwMode="auto">
            <a:xfrm>
              <a:off x="1968" y="3362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请求</a:t>
              </a:r>
            </a:p>
          </p:txBody>
        </p:sp>
        <p:sp>
          <p:nvSpPr>
            <p:cNvPr id="22551" name="直接连接符 21527"/>
            <p:cNvSpPr>
              <a:spLocks noChangeShapeType="1"/>
            </p:cNvSpPr>
            <p:nvPr/>
          </p:nvSpPr>
          <p:spPr bwMode="auto">
            <a:xfrm>
              <a:off x="1488" y="335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文本框 21528"/>
            <p:cNvSpPr txBox="1">
              <a:spLocks noChangeArrowheads="1"/>
            </p:cNvSpPr>
            <p:nvPr/>
          </p:nvSpPr>
          <p:spPr bwMode="auto">
            <a:xfrm>
              <a:off x="820" y="335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启动</a:t>
              </a:r>
              <a:r>
                <a:rPr lang="en-US" altLang="zh-CN" sz="2000" b="1"/>
                <a:t>I/O</a:t>
              </a:r>
            </a:p>
          </p:txBody>
        </p:sp>
        <p:sp>
          <p:nvSpPr>
            <p:cNvPr id="22553" name="直接连接符 21529"/>
            <p:cNvSpPr>
              <a:spLocks noChangeShapeType="1"/>
            </p:cNvSpPr>
            <p:nvPr/>
          </p:nvSpPr>
          <p:spPr bwMode="auto">
            <a:xfrm>
              <a:off x="1488" y="3615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直接连接符 21530"/>
            <p:cNvSpPr>
              <a:spLocks noChangeShapeType="1"/>
            </p:cNvSpPr>
            <p:nvPr/>
          </p:nvSpPr>
          <p:spPr bwMode="auto">
            <a:xfrm flipH="1">
              <a:off x="1488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文本框 21531"/>
            <p:cNvSpPr txBox="1">
              <a:spLocks noChangeArrowheads="1"/>
            </p:cNvSpPr>
            <p:nvPr/>
          </p:nvSpPr>
          <p:spPr bwMode="auto">
            <a:xfrm>
              <a:off x="1780" y="359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准备</a:t>
              </a:r>
            </a:p>
          </p:txBody>
        </p:sp>
        <p:sp>
          <p:nvSpPr>
            <p:cNvPr id="22556" name="直接连接符 21532"/>
            <p:cNvSpPr>
              <a:spLocks noChangeShapeType="1"/>
            </p:cNvSpPr>
            <p:nvPr/>
          </p:nvSpPr>
          <p:spPr bwMode="auto">
            <a:xfrm rot="10800000" flipH="1">
              <a:off x="2592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直接连接符 21533"/>
            <p:cNvSpPr>
              <a:spLocks noChangeShapeType="1"/>
            </p:cNvSpPr>
            <p:nvPr/>
          </p:nvSpPr>
          <p:spPr bwMode="auto">
            <a:xfrm flipH="1">
              <a:off x="2980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文本框 21534"/>
            <p:cNvSpPr txBox="1">
              <a:spLocks noChangeArrowheads="1"/>
            </p:cNvSpPr>
            <p:nvPr/>
          </p:nvSpPr>
          <p:spPr bwMode="auto">
            <a:xfrm>
              <a:off x="3124" y="359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准备</a:t>
              </a:r>
            </a:p>
          </p:txBody>
        </p:sp>
        <p:sp>
          <p:nvSpPr>
            <p:cNvPr id="22559" name="文本框 21535"/>
            <p:cNvSpPr txBox="1">
              <a:spLocks noChangeArrowheads="1"/>
            </p:cNvSpPr>
            <p:nvPr/>
          </p:nvSpPr>
          <p:spPr bwMode="auto">
            <a:xfrm>
              <a:off x="2326" y="2448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一个存取周期</a:t>
              </a:r>
            </a:p>
          </p:txBody>
        </p:sp>
        <p:sp>
          <p:nvSpPr>
            <p:cNvPr id="22560" name="文本框 21536"/>
            <p:cNvSpPr txBox="1">
              <a:spLocks noChangeArrowheads="1"/>
            </p:cNvSpPr>
            <p:nvPr/>
          </p:nvSpPr>
          <p:spPr bwMode="auto">
            <a:xfrm>
              <a:off x="2592" y="3974"/>
              <a:ext cx="20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实现</a:t>
              </a:r>
              <a:r>
                <a:rPr lang="en-US" altLang="zh-CN" sz="2000" b="1">
                  <a:solidFill>
                    <a:schemeClr val="folHlink"/>
                  </a:solidFill>
                </a:rPr>
                <a:t>I/O</a:t>
              </a:r>
              <a:r>
                <a:rPr lang="zh-CN" altLang="en-US" sz="2000" b="1">
                  <a:solidFill>
                    <a:schemeClr val="folHlink"/>
                  </a:solidFill>
                </a:rPr>
                <a:t>与主存之间的传送</a:t>
              </a:r>
            </a:p>
          </p:txBody>
        </p:sp>
        <p:sp>
          <p:nvSpPr>
            <p:cNvPr id="22561" name="直接连接符 21537"/>
            <p:cNvSpPr>
              <a:spLocks noChangeShapeType="1"/>
            </p:cNvSpPr>
            <p:nvPr/>
          </p:nvSpPr>
          <p:spPr bwMode="auto">
            <a:xfrm>
              <a:off x="2880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直接连接符 21538"/>
            <p:cNvSpPr>
              <a:spLocks noChangeShapeType="1"/>
            </p:cNvSpPr>
            <p:nvPr/>
          </p:nvSpPr>
          <p:spPr bwMode="auto">
            <a:xfrm flipV="1">
              <a:off x="2880" y="364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40" name="矩形 2153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0" grpId="0"/>
      <p:bldP spid="215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22530"/>
          <p:cNvSpPr txBox="1">
            <a:spLocks noChangeArrowheads="1"/>
          </p:cNvSpPr>
          <p:nvPr/>
        </p:nvSpPr>
        <p:spPr bwMode="auto">
          <a:xfrm>
            <a:off x="441325" y="171450"/>
            <a:ext cx="5710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三种方式的 </a:t>
            </a:r>
            <a:r>
              <a:rPr lang="en-US" altLang="zh-CN" sz="3200" b="1"/>
              <a:t>CPU </a:t>
            </a:r>
            <a:r>
              <a:rPr lang="zh-CN" altLang="en-US" sz="3200" b="1"/>
              <a:t>工作效率比较</a:t>
            </a:r>
          </a:p>
        </p:txBody>
      </p:sp>
      <p:grpSp>
        <p:nvGrpSpPr>
          <p:cNvPr id="22532" name="组合 22531"/>
          <p:cNvGrpSpPr>
            <a:grpSpLocks/>
          </p:cNvGrpSpPr>
          <p:nvPr/>
        </p:nvGrpSpPr>
        <p:grpSpPr bwMode="auto">
          <a:xfrm>
            <a:off x="300038" y="4629150"/>
            <a:ext cx="8158162" cy="2228850"/>
            <a:chOff x="189" y="2916"/>
            <a:chExt cx="5139" cy="1404"/>
          </a:xfrm>
        </p:grpSpPr>
        <p:sp>
          <p:nvSpPr>
            <p:cNvPr id="23674" name="直接连接符 22532"/>
            <p:cNvSpPr>
              <a:spLocks noChangeShapeType="1"/>
            </p:cNvSpPr>
            <p:nvPr/>
          </p:nvSpPr>
          <p:spPr bwMode="auto">
            <a:xfrm>
              <a:off x="71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5" name="直接连接符 22533"/>
            <p:cNvSpPr>
              <a:spLocks noChangeShapeType="1"/>
            </p:cNvSpPr>
            <p:nvPr/>
          </p:nvSpPr>
          <p:spPr bwMode="auto">
            <a:xfrm>
              <a:off x="307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6" name="直接连接符 22534"/>
            <p:cNvSpPr>
              <a:spLocks noChangeShapeType="1"/>
            </p:cNvSpPr>
            <p:nvPr/>
          </p:nvSpPr>
          <p:spPr bwMode="auto">
            <a:xfrm>
              <a:off x="2973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7" name="直接连接符 22535"/>
            <p:cNvSpPr>
              <a:spLocks noChangeShapeType="1"/>
            </p:cNvSpPr>
            <p:nvPr/>
          </p:nvSpPr>
          <p:spPr bwMode="auto">
            <a:xfrm>
              <a:off x="3072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8" name="直接连接符 22536"/>
            <p:cNvSpPr>
              <a:spLocks noChangeShapeType="1"/>
            </p:cNvSpPr>
            <p:nvPr/>
          </p:nvSpPr>
          <p:spPr bwMode="auto">
            <a:xfrm>
              <a:off x="2973" y="3782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9" name="直接连接符 22537"/>
            <p:cNvSpPr>
              <a:spLocks noChangeShapeType="1"/>
            </p:cNvSpPr>
            <p:nvPr/>
          </p:nvSpPr>
          <p:spPr bwMode="auto">
            <a:xfrm>
              <a:off x="3072" y="3878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直接连接符 22538"/>
            <p:cNvSpPr>
              <a:spLocks noChangeShapeType="1"/>
            </p:cNvSpPr>
            <p:nvPr/>
          </p:nvSpPr>
          <p:spPr bwMode="auto">
            <a:xfrm>
              <a:off x="717" y="3247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文本框 22539"/>
            <p:cNvSpPr txBox="1">
              <a:spLocks noChangeArrowheads="1"/>
            </p:cNvSpPr>
            <p:nvPr/>
          </p:nvSpPr>
          <p:spPr bwMode="auto">
            <a:xfrm>
              <a:off x="1507" y="3492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存取周期结束</a:t>
              </a:r>
            </a:p>
          </p:txBody>
        </p:sp>
        <p:sp>
          <p:nvSpPr>
            <p:cNvPr id="23682" name="直接连接符 22540"/>
            <p:cNvSpPr>
              <a:spLocks noChangeShapeType="1"/>
            </p:cNvSpPr>
            <p:nvPr/>
          </p:nvSpPr>
          <p:spPr bwMode="auto">
            <a:xfrm>
              <a:off x="2778" y="3638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文本框 22541"/>
            <p:cNvSpPr txBox="1">
              <a:spLocks noChangeArrowheads="1"/>
            </p:cNvSpPr>
            <p:nvPr/>
          </p:nvSpPr>
          <p:spPr bwMode="auto">
            <a:xfrm>
              <a:off x="1101" y="3254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  </a:t>
              </a:r>
              <a:r>
                <a:rPr lang="zh-CN" altLang="en-US" sz="2000" b="1"/>
                <a:t>执行现行程序</a:t>
              </a:r>
            </a:p>
          </p:txBody>
        </p:sp>
        <p:sp>
          <p:nvSpPr>
            <p:cNvPr id="23684" name="直接连接符 22542"/>
            <p:cNvSpPr>
              <a:spLocks noChangeShapeType="1"/>
            </p:cNvSpPr>
            <p:nvPr/>
          </p:nvSpPr>
          <p:spPr bwMode="auto">
            <a:xfrm rot="10800000">
              <a:off x="717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直接连接符 22543"/>
            <p:cNvSpPr>
              <a:spLocks noChangeShapeType="1"/>
            </p:cNvSpPr>
            <p:nvPr/>
          </p:nvSpPr>
          <p:spPr bwMode="auto">
            <a:xfrm>
              <a:off x="2778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直接连接符 22544"/>
            <p:cNvSpPr>
              <a:spLocks noChangeShapeType="1"/>
            </p:cNvSpPr>
            <p:nvPr/>
          </p:nvSpPr>
          <p:spPr bwMode="auto">
            <a:xfrm rot="10800000">
              <a:off x="3072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7" name="文本框 22545"/>
            <p:cNvSpPr txBox="1">
              <a:spLocks noChangeArrowheads="1"/>
            </p:cNvSpPr>
            <p:nvPr/>
          </p:nvSpPr>
          <p:spPr bwMode="auto">
            <a:xfrm>
              <a:off x="3260" y="3254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  </a:t>
              </a:r>
              <a:r>
                <a:rPr lang="zh-CN" altLang="en-US" sz="2000" b="1"/>
                <a:t>执行现行程序</a:t>
              </a:r>
            </a:p>
          </p:txBody>
        </p:sp>
        <p:sp>
          <p:nvSpPr>
            <p:cNvPr id="23688" name="文本框 22546"/>
            <p:cNvSpPr txBox="1">
              <a:spLocks noChangeArrowheads="1"/>
            </p:cNvSpPr>
            <p:nvPr/>
          </p:nvSpPr>
          <p:spPr bwMode="auto">
            <a:xfrm>
              <a:off x="2157" y="3782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请求</a:t>
              </a:r>
            </a:p>
          </p:txBody>
        </p:sp>
        <p:sp>
          <p:nvSpPr>
            <p:cNvPr id="23689" name="直接连接符 22547"/>
            <p:cNvSpPr>
              <a:spLocks noChangeShapeType="1"/>
            </p:cNvSpPr>
            <p:nvPr/>
          </p:nvSpPr>
          <p:spPr bwMode="auto">
            <a:xfrm>
              <a:off x="1677" y="377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0" name="文本框 22548"/>
            <p:cNvSpPr txBox="1">
              <a:spLocks noChangeArrowheads="1"/>
            </p:cNvSpPr>
            <p:nvPr/>
          </p:nvSpPr>
          <p:spPr bwMode="auto">
            <a:xfrm>
              <a:off x="1009" y="377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启动</a:t>
              </a:r>
              <a:r>
                <a:rPr lang="en-US" altLang="zh-CN" sz="2000" b="1"/>
                <a:t>I/O</a:t>
              </a:r>
            </a:p>
          </p:txBody>
        </p:sp>
        <p:sp>
          <p:nvSpPr>
            <p:cNvPr id="23691" name="直接连接符 22549"/>
            <p:cNvSpPr>
              <a:spLocks noChangeShapeType="1"/>
            </p:cNvSpPr>
            <p:nvPr/>
          </p:nvSpPr>
          <p:spPr bwMode="auto">
            <a:xfrm>
              <a:off x="1677" y="4035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2" name="直接连接符 22550"/>
            <p:cNvSpPr>
              <a:spLocks noChangeShapeType="1"/>
            </p:cNvSpPr>
            <p:nvPr/>
          </p:nvSpPr>
          <p:spPr bwMode="auto">
            <a:xfrm flipH="1">
              <a:off x="1677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3" name="文本框 22551"/>
            <p:cNvSpPr txBox="1">
              <a:spLocks noChangeArrowheads="1"/>
            </p:cNvSpPr>
            <p:nvPr/>
          </p:nvSpPr>
          <p:spPr bwMode="auto">
            <a:xfrm>
              <a:off x="1969" y="401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准备</a:t>
              </a:r>
            </a:p>
          </p:txBody>
        </p:sp>
        <p:sp>
          <p:nvSpPr>
            <p:cNvPr id="23694" name="直接连接符 22552"/>
            <p:cNvSpPr>
              <a:spLocks noChangeShapeType="1"/>
            </p:cNvSpPr>
            <p:nvPr/>
          </p:nvSpPr>
          <p:spPr bwMode="auto">
            <a:xfrm rot="10800000" flipH="1">
              <a:off x="2781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5" name="直接连接符 22553"/>
            <p:cNvSpPr>
              <a:spLocks noChangeShapeType="1"/>
            </p:cNvSpPr>
            <p:nvPr/>
          </p:nvSpPr>
          <p:spPr bwMode="auto">
            <a:xfrm flipH="1">
              <a:off x="3076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6" name="文本框 22554"/>
            <p:cNvSpPr txBox="1">
              <a:spLocks noChangeArrowheads="1"/>
            </p:cNvSpPr>
            <p:nvPr/>
          </p:nvSpPr>
          <p:spPr bwMode="auto">
            <a:xfrm>
              <a:off x="3220" y="401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准备</a:t>
              </a:r>
            </a:p>
          </p:txBody>
        </p:sp>
        <p:sp>
          <p:nvSpPr>
            <p:cNvPr id="23697" name="任意多边形 22555"/>
            <p:cNvSpPr>
              <a:spLocks/>
            </p:cNvSpPr>
            <p:nvPr/>
          </p:nvSpPr>
          <p:spPr bwMode="auto">
            <a:xfrm>
              <a:off x="2541" y="3062"/>
              <a:ext cx="483" cy="202"/>
            </a:xfrm>
            <a:custGeom>
              <a:avLst/>
              <a:gdLst>
                <a:gd name="T0" fmla="*/ 0 w 528"/>
                <a:gd name="T1" fmla="*/ 0 h 240"/>
                <a:gd name="T2" fmla="*/ 528 w 528"/>
                <a:gd name="T3" fmla="*/ 240 h 240"/>
              </a:gdLst>
              <a:ahLst/>
              <a:cxnLst>
                <a:cxn ang="0">
                  <a:pos x="528" y="240"/>
                </a:cxn>
                <a:cxn ang="0">
                  <a:pos x="480" y="144"/>
                </a:cxn>
                <a:cxn ang="0">
                  <a:pos x="336" y="48"/>
                </a:cxn>
                <a:cxn ang="0">
                  <a:pos x="192" y="0"/>
                </a:cxn>
                <a:cxn ang="0">
                  <a:pos x="0" y="0"/>
                </a:cxn>
              </a:cxnLst>
              <a:rect l="T0" t="T1" r="T2" b="T3"/>
              <a:pathLst>
                <a:path w="528" h="240">
                  <a:moveTo>
                    <a:pt x="528" y="240"/>
                  </a:moveTo>
                  <a:lnTo>
                    <a:pt x="480" y="144"/>
                  </a:lnTo>
                  <a:lnTo>
                    <a:pt x="336" y="48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8" name="文本框 22556"/>
            <p:cNvSpPr txBox="1">
              <a:spLocks noChangeArrowheads="1"/>
            </p:cNvSpPr>
            <p:nvPr/>
          </p:nvSpPr>
          <p:spPr bwMode="auto">
            <a:xfrm>
              <a:off x="1485" y="2916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一个存取周期</a:t>
              </a:r>
            </a:p>
          </p:txBody>
        </p:sp>
        <p:sp>
          <p:nvSpPr>
            <p:cNvPr id="23699" name="任意多边形 22557"/>
            <p:cNvSpPr>
              <a:spLocks/>
            </p:cNvSpPr>
            <p:nvPr/>
          </p:nvSpPr>
          <p:spPr bwMode="auto">
            <a:xfrm>
              <a:off x="3024" y="4080"/>
              <a:ext cx="960" cy="192"/>
            </a:xfrm>
            <a:custGeom>
              <a:avLst/>
              <a:gdLst>
                <a:gd name="T0" fmla="*/ 0 w 1056"/>
                <a:gd name="T1" fmla="*/ 0 h 192"/>
                <a:gd name="T2" fmla="*/ 1056 w 1056"/>
                <a:gd name="T3" fmla="*/ 192 h 192"/>
              </a:gdLst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48" y="192"/>
                </a:cxn>
                <a:cxn ang="0">
                  <a:pos x="864" y="192"/>
                </a:cxn>
                <a:cxn ang="0">
                  <a:pos x="1056" y="48"/>
                </a:cxn>
              </a:cxnLst>
              <a:rect l="T0" t="T1" r="T2" b="T3"/>
              <a:pathLst>
                <a:path w="1056" h="192">
                  <a:moveTo>
                    <a:pt x="0" y="0"/>
                  </a:moveTo>
                  <a:lnTo>
                    <a:pt x="0" y="96"/>
                  </a:lnTo>
                  <a:lnTo>
                    <a:pt x="48" y="192"/>
                  </a:lnTo>
                  <a:lnTo>
                    <a:pt x="864" y="192"/>
                  </a:lnTo>
                  <a:lnTo>
                    <a:pt x="1056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0" name="文本框 22558"/>
            <p:cNvSpPr txBox="1">
              <a:spLocks noChangeArrowheads="1"/>
            </p:cNvSpPr>
            <p:nvPr/>
          </p:nvSpPr>
          <p:spPr bwMode="auto">
            <a:xfrm>
              <a:off x="3984" y="3878"/>
              <a:ext cx="115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实现</a:t>
              </a:r>
              <a:r>
                <a:rPr lang="en-US" altLang="zh-CN" sz="2000" b="1"/>
                <a:t>I/O</a:t>
              </a:r>
              <a:r>
                <a:rPr lang="zh-CN" altLang="en-US" sz="2000" b="1"/>
                <a:t>与主存</a:t>
              </a:r>
            </a:p>
            <a:p>
              <a:r>
                <a:rPr lang="zh-CN" altLang="en-US" sz="2000" b="1"/>
                <a:t>之间的传送</a:t>
              </a:r>
            </a:p>
          </p:txBody>
        </p:sp>
        <p:sp>
          <p:nvSpPr>
            <p:cNvPr id="23701" name="文本框 22559"/>
            <p:cNvSpPr txBox="1">
              <a:spLocks noChangeArrowheads="1"/>
            </p:cNvSpPr>
            <p:nvPr/>
          </p:nvSpPr>
          <p:spPr bwMode="auto">
            <a:xfrm>
              <a:off x="189" y="354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000" b="1"/>
            </a:p>
          </p:txBody>
        </p:sp>
        <p:sp>
          <p:nvSpPr>
            <p:cNvPr id="23702" name="直接连接符 22560"/>
            <p:cNvSpPr>
              <a:spLocks noChangeShapeType="1"/>
            </p:cNvSpPr>
            <p:nvPr/>
          </p:nvSpPr>
          <p:spPr bwMode="auto">
            <a:xfrm>
              <a:off x="2973" y="4032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75" name="组合 22674"/>
          <p:cNvGrpSpPr>
            <a:grpSpLocks/>
          </p:cNvGrpSpPr>
          <p:nvPr/>
        </p:nvGrpSpPr>
        <p:grpSpPr bwMode="auto">
          <a:xfrm>
            <a:off x="300038" y="760413"/>
            <a:ext cx="8318500" cy="1433512"/>
            <a:chOff x="189" y="479"/>
            <a:chExt cx="5240" cy="903"/>
          </a:xfrm>
        </p:grpSpPr>
        <p:grpSp>
          <p:nvGrpSpPr>
            <p:cNvPr id="23650" name="组合 22673"/>
            <p:cNvGrpSpPr>
              <a:grpSpLocks/>
            </p:cNvGrpSpPr>
            <p:nvPr/>
          </p:nvGrpSpPr>
          <p:grpSpPr bwMode="auto">
            <a:xfrm>
              <a:off x="189" y="479"/>
              <a:ext cx="5240" cy="903"/>
              <a:chOff x="189" y="479"/>
              <a:chExt cx="5240" cy="903"/>
            </a:xfrm>
          </p:grpSpPr>
          <p:sp>
            <p:nvSpPr>
              <p:cNvPr id="23655" name="文本框 22562"/>
              <p:cNvSpPr txBox="1">
                <a:spLocks noChangeArrowheads="1"/>
              </p:cNvSpPr>
              <p:nvPr/>
            </p:nvSpPr>
            <p:spPr bwMode="auto">
              <a:xfrm>
                <a:off x="189" y="662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3656" name="直接连接符 22563"/>
              <p:cNvSpPr>
                <a:spLocks noChangeShapeType="1"/>
              </p:cNvSpPr>
              <p:nvPr/>
            </p:nvSpPr>
            <p:spPr bwMode="auto">
              <a:xfrm>
                <a:off x="717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7" name="直接连接符 22564"/>
              <p:cNvSpPr>
                <a:spLocks noChangeShapeType="1"/>
              </p:cNvSpPr>
              <p:nvPr/>
            </p:nvSpPr>
            <p:spPr bwMode="auto">
              <a:xfrm>
                <a:off x="1821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8" name="直接连接符 22565"/>
              <p:cNvSpPr>
                <a:spLocks noChangeShapeType="1"/>
              </p:cNvSpPr>
              <p:nvPr/>
            </p:nvSpPr>
            <p:spPr bwMode="auto">
              <a:xfrm>
                <a:off x="4461" y="518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9" name="直接连接符 22566"/>
              <p:cNvSpPr>
                <a:spLocks noChangeShapeType="1"/>
              </p:cNvSpPr>
              <p:nvPr/>
            </p:nvSpPr>
            <p:spPr bwMode="auto">
              <a:xfrm flipH="1">
                <a:off x="717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0" name="直接连接符 22567"/>
              <p:cNvSpPr>
                <a:spLocks noChangeShapeType="1"/>
              </p:cNvSpPr>
              <p:nvPr/>
            </p:nvSpPr>
            <p:spPr bwMode="auto">
              <a:xfrm rot="10800000" flipH="1">
                <a:off x="163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1" name="文本框 22568"/>
              <p:cNvSpPr txBox="1">
                <a:spLocks noChangeArrowheads="1"/>
              </p:cNvSpPr>
              <p:nvPr/>
            </p:nvSpPr>
            <p:spPr bwMode="auto">
              <a:xfrm>
                <a:off x="883" y="501"/>
                <a:ext cx="78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  <a:r>
                  <a:rPr lang="en-US" altLang="zh-CN" sz="900" b="1"/>
                  <a:t> </a:t>
                </a:r>
                <a:r>
                  <a:rPr lang="zh-CN" altLang="en-US" sz="2000" b="1"/>
                  <a:t>执行</a:t>
                </a:r>
              </a:p>
              <a:p>
                <a:r>
                  <a:rPr lang="zh-CN" altLang="en-US" sz="2000" b="1"/>
                  <a:t>现行程序</a:t>
                </a:r>
              </a:p>
            </p:txBody>
          </p:sp>
          <p:sp>
            <p:nvSpPr>
              <p:cNvPr id="23662" name="直接连接符 22569"/>
              <p:cNvSpPr>
                <a:spLocks noChangeShapeType="1"/>
              </p:cNvSpPr>
              <p:nvPr/>
            </p:nvSpPr>
            <p:spPr bwMode="auto">
              <a:xfrm flipH="1">
                <a:off x="182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3" name="直接连接符 22570"/>
              <p:cNvSpPr>
                <a:spLocks noChangeShapeType="1"/>
              </p:cNvSpPr>
              <p:nvPr/>
            </p:nvSpPr>
            <p:spPr bwMode="auto">
              <a:xfrm rot="10800000" flipH="1">
                <a:off x="427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4" name="直接连接符 22571"/>
              <p:cNvSpPr>
                <a:spLocks noChangeShapeType="1"/>
              </p:cNvSpPr>
              <p:nvPr/>
            </p:nvSpPr>
            <p:spPr bwMode="auto">
              <a:xfrm flipH="1">
                <a:off x="446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5" name="文本框 22572"/>
              <p:cNvSpPr txBox="1">
                <a:spLocks noChangeArrowheads="1"/>
              </p:cNvSpPr>
              <p:nvPr/>
            </p:nvSpPr>
            <p:spPr bwMode="auto">
              <a:xfrm>
                <a:off x="2051" y="604"/>
                <a:ext cx="21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  <a:r>
                  <a:rPr lang="zh-CN" altLang="en-US" sz="2000" b="1"/>
                  <a:t>查询等待并传输</a:t>
                </a:r>
                <a:r>
                  <a:rPr lang="en-US" altLang="zh-CN" sz="2000" b="1"/>
                  <a:t>I/O</a:t>
                </a: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23666" name="文本框 22573"/>
              <p:cNvSpPr txBox="1">
                <a:spLocks noChangeArrowheads="1"/>
              </p:cNvSpPr>
              <p:nvPr/>
            </p:nvSpPr>
            <p:spPr bwMode="auto">
              <a:xfrm>
                <a:off x="4605" y="479"/>
                <a:ext cx="82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 </a:t>
                </a:r>
                <a:r>
                  <a:rPr lang="en-US" altLang="zh-CN" sz="900" b="1"/>
                  <a:t> </a:t>
                </a:r>
                <a:r>
                  <a:rPr lang="zh-CN" altLang="en-US" sz="2000" b="1"/>
                  <a:t>执行</a:t>
                </a:r>
              </a:p>
              <a:p>
                <a:r>
                  <a:rPr lang="zh-CN" altLang="en-US" sz="2000" b="1"/>
                  <a:t>现行程序</a:t>
                </a:r>
              </a:p>
            </p:txBody>
          </p:sp>
          <p:sp>
            <p:nvSpPr>
              <p:cNvPr id="23667" name="直接连接符 22574"/>
              <p:cNvSpPr>
                <a:spLocks noChangeShapeType="1"/>
              </p:cNvSpPr>
              <p:nvPr/>
            </p:nvSpPr>
            <p:spPr bwMode="auto">
              <a:xfrm>
                <a:off x="1821" y="950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8" name="直接连接符 22575"/>
              <p:cNvSpPr>
                <a:spLocks noChangeShapeType="1"/>
              </p:cNvSpPr>
              <p:nvPr/>
            </p:nvSpPr>
            <p:spPr bwMode="auto">
              <a:xfrm>
                <a:off x="1821" y="1152"/>
                <a:ext cx="0" cy="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9" name="文本框 22576"/>
              <p:cNvSpPr txBox="1">
                <a:spLocks noChangeArrowheads="1"/>
              </p:cNvSpPr>
              <p:nvPr/>
            </p:nvSpPr>
            <p:spPr bwMode="auto">
              <a:xfrm>
                <a:off x="1101" y="950"/>
                <a:ext cx="6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启动</a:t>
                </a:r>
                <a:r>
                  <a:rPr lang="en-US" altLang="zh-CN" sz="2000" b="1"/>
                  <a:t>I/O</a:t>
                </a:r>
              </a:p>
            </p:txBody>
          </p:sp>
          <p:grpSp>
            <p:nvGrpSpPr>
              <p:cNvPr id="23670" name="组合 22578"/>
              <p:cNvGrpSpPr>
                <a:grpSpLocks/>
              </p:cNvGrpSpPr>
              <p:nvPr/>
            </p:nvGrpSpPr>
            <p:grpSpPr bwMode="auto">
              <a:xfrm>
                <a:off x="717" y="954"/>
                <a:ext cx="4704" cy="6"/>
                <a:chOff x="336" y="954"/>
                <a:chExt cx="4704" cy="6"/>
              </a:xfrm>
            </p:grpSpPr>
            <p:sp>
              <p:nvSpPr>
                <p:cNvPr id="23671" name="直接连接符 22579"/>
                <p:cNvSpPr>
                  <a:spLocks noChangeShapeType="1"/>
                </p:cNvSpPr>
                <p:nvPr/>
              </p:nvSpPr>
              <p:spPr bwMode="auto">
                <a:xfrm>
                  <a:off x="336" y="954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2" name="直接连接符 22580"/>
                <p:cNvSpPr>
                  <a:spLocks noChangeShapeType="1"/>
                </p:cNvSpPr>
                <p:nvPr/>
              </p:nvSpPr>
              <p:spPr bwMode="auto">
                <a:xfrm>
                  <a:off x="1440" y="960"/>
                  <a:ext cx="26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73" name="直接连接符 22581"/>
                <p:cNvSpPr>
                  <a:spLocks noChangeShapeType="1"/>
                </p:cNvSpPr>
                <p:nvPr/>
              </p:nvSpPr>
              <p:spPr bwMode="auto">
                <a:xfrm>
                  <a:off x="4080" y="96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651" name="组合 22672"/>
            <p:cNvGrpSpPr>
              <a:grpSpLocks/>
            </p:cNvGrpSpPr>
            <p:nvPr/>
          </p:nvGrpSpPr>
          <p:grpSpPr bwMode="auto">
            <a:xfrm>
              <a:off x="1821" y="1094"/>
              <a:ext cx="2640" cy="250"/>
              <a:chOff x="1821" y="1094"/>
              <a:chExt cx="2640" cy="250"/>
            </a:xfrm>
          </p:grpSpPr>
          <p:sp>
            <p:nvSpPr>
              <p:cNvPr id="23652" name="文本框 22577"/>
              <p:cNvSpPr txBox="1">
                <a:spLocks noChangeArrowheads="1"/>
              </p:cNvSpPr>
              <p:nvPr/>
            </p:nvSpPr>
            <p:spPr bwMode="auto">
              <a:xfrm>
                <a:off x="2431" y="1094"/>
                <a:ext cx="11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I/O </a:t>
                </a:r>
                <a:r>
                  <a:rPr lang="zh-CN" altLang="en-US" sz="2000" b="1"/>
                  <a:t>准备及传送</a:t>
                </a:r>
              </a:p>
            </p:txBody>
          </p:sp>
          <p:sp>
            <p:nvSpPr>
              <p:cNvPr id="23653" name="直接连接符 22582"/>
              <p:cNvSpPr>
                <a:spLocks noChangeShapeType="1"/>
              </p:cNvSpPr>
              <p:nvPr/>
            </p:nvSpPr>
            <p:spPr bwMode="auto">
              <a:xfrm>
                <a:off x="3597" y="120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4" name="直接连接符 22583"/>
              <p:cNvSpPr>
                <a:spLocks noChangeShapeType="1"/>
              </p:cNvSpPr>
              <p:nvPr/>
            </p:nvSpPr>
            <p:spPr bwMode="auto">
              <a:xfrm>
                <a:off x="1821" y="120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85" name="组合 22584"/>
          <p:cNvGrpSpPr>
            <a:grpSpLocks/>
          </p:cNvGrpSpPr>
          <p:nvPr/>
        </p:nvGrpSpPr>
        <p:grpSpPr bwMode="auto">
          <a:xfrm>
            <a:off x="300038" y="2209800"/>
            <a:ext cx="8310562" cy="2530475"/>
            <a:chOff x="189" y="1392"/>
            <a:chExt cx="5235" cy="1594"/>
          </a:xfrm>
        </p:grpSpPr>
        <p:sp>
          <p:nvSpPr>
            <p:cNvPr id="23618" name="直接连接符 22585"/>
            <p:cNvSpPr>
              <a:spLocks noChangeShapeType="1"/>
            </p:cNvSpPr>
            <p:nvPr/>
          </p:nvSpPr>
          <p:spPr bwMode="auto">
            <a:xfrm>
              <a:off x="720" y="2071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直接连接符 22586"/>
            <p:cNvSpPr>
              <a:spLocks noChangeShapeType="1"/>
            </p:cNvSpPr>
            <p:nvPr/>
          </p:nvSpPr>
          <p:spPr bwMode="auto">
            <a:xfrm>
              <a:off x="2880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0" name="直接连接符 22587"/>
            <p:cNvSpPr>
              <a:spLocks noChangeShapeType="1"/>
            </p:cNvSpPr>
            <p:nvPr/>
          </p:nvSpPr>
          <p:spPr bwMode="auto">
            <a:xfrm>
              <a:off x="720" y="1536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1" name="文本框 22588"/>
            <p:cNvSpPr txBox="1">
              <a:spLocks noChangeArrowheads="1"/>
            </p:cNvSpPr>
            <p:nvPr/>
          </p:nvSpPr>
          <p:spPr bwMode="auto">
            <a:xfrm>
              <a:off x="1236" y="1781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指令执行周期结束</a:t>
              </a:r>
            </a:p>
          </p:txBody>
        </p:sp>
        <p:sp>
          <p:nvSpPr>
            <p:cNvPr id="23622" name="直接连接符 22589"/>
            <p:cNvSpPr>
              <a:spLocks noChangeShapeType="1"/>
            </p:cNvSpPr>
            <p:nvPr/>
          </p:nvSpPr>
          <p:spPr bwMode="auto">
            <a:xfrm>
              <a:off x="2685" y="1927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3" name="文本框 22590"/>
            <p:cNvSpPr txBox="1">
              <a:spLocks noChangeArrowheads="1"/>
            </p:cNvSpPr>
            <p:nvPr/>
          </p:nvSpPr>
          <p:spPr bwMode="auto">
            <a:xfrm>
              <a:off x="1056" y="1543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  </a:t>
              </a:r>
              <a:r>
                <a:rPr lang="zh-CN" altLang="en-US" sz="2000" b="1"/>
                <a:t>执行现行程序</a:t>
              </a:r>
            </a:p>
          </p:txBody>
        </p:sp>
        <p:sp>
          <p:nvSpPr>
            <p:cNvPr id="23624" name="直接连接符 22591"/>
            <p:cNvSpPr>
              <a:spLocks noChangeShapeType="1"/>
            </p:cNvSpPr>
            <p:nvPr/>
          </p:nvSpPr>
          <p:spPr bwMode="auto">
            <a:xfrm>
              <a:off x="3168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5" name="直接连接符 22592"/>
            <p:cNvSpPr>
              <a:spLocks noChangeShapeType="1"/>
            </p:cNvSpPr>
            <p:nvPr/>
          </p:nvSpPr>
          <p:spPr bwMode="auto">
            <a:xfrm>
              <a:off x="3168" y="2071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6" name="文本框 22593"/>
            <p:cNvSpPr txBox="1">
              <a:spLocks noChangeArrowheads="1"/>
            </p:cNvSpPr>
            <p:nvPr/>
          </p:nvSpPr>
          <p:spPr bwMode="auto">
            <a:xfrm>
              <a:off x="3356" y="1543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  </a:t>
              </a:r>
              <a:r>
                <a:rPr lang="zh-CN" altLang="en-US" sz="2000" b="1"/>
                <a:t>执行现行程序</a:t>
              </a:r>
            </a:p>
          </p:txBody>
        </p:sp>
        <p:sp>
          <p:nvSpPr>
            <p:cNvPr id="23627" name="直接连接符 22594"/>
            <p:cNvSpPr>
              <a:spLocks noChangeShapeType="1"/>
            </p:cNvSpPr>
            <p:nvPr/>
          </p:nvSpPr>
          <p:spPr bwMode="auto">
            <a:xfrm flipH="1">
              <a:off x="2736" y="2071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8" name="任意多边形 22595"/>
            <p:cNvSpPr>
              <a:spLocks/>
            </p:cNvSpPr>
            <p:nvPr/>
          </p:nvSpPr>
          <p:spPr bwMode="auto">
            <a:xfrm>
              <a:off x="2736" y="2071"/>
              <a:ext cx="864" cy="336"/>
            </a:xfrm>
            <a:custGeom>
              <a:avLst/>
              <a:gdLst>
                <a:gd name="T0" fmla="*/ 0 w 864"/>
                <a:gd name="T1" fmla="*/ 0 h 336"/>
                <a:gd name="T2" fmla="*/ 864 w 864"/>
                <a:gd name="T3" fmla="*/ 336 h 336"/>
              </a:gdLst>
              <a:ahLst/>
              <a:cxnLst>
                <a:cxn ang="0">
                  <a:pos x="0" y="336"/>
                </a:cxn>
                <a:cxn ang="0">
                  <a:pos x="864" y="336"/>
                </a:cxn>
                <a:cxn ang="0">
                  <a:pos x="432" y="0"/>
                </a:cxn>
              </a:cxnLst>
              <a:rect l="T0" t="T1" r="T2" b="T3"/>
              <a:pathLst>
                <a:path w="864" h="336">
                  <a:moveTo>
                    <a:pt x="0" y="336"/>
                  </a:moveTo>
                  <a:lnTo>
                    <a:pt x="864" y="336"/>
                  </a:lnTo>
                  <a:lnTo>
                    <a:pt x="43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直接连接符 22596"/>
            <p:cNvSpPr>
              <a:spLocks noChangeShapeType="1"/>
            </p:cNvSpPr>
            <p:nvPr/>
          </p:nvSpPr>
          <p:spPr bwMode="auto">
            <a:xfrm>
              <a:off x="2736" y="245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直接连接符 22597"/>
            <p:cNvSpPr>
              <a:spLocks noChangeShapeType="1"/>
            </p:cNvSpPr>
            <p:nvPr/>
          </p:nvSpPr>
          <p:spPr bwMode="auto">
            <a:xfrm>
              <a:off x="3600" y="2307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直接连接符 22598"/>
            <p:cNvSpPr>
              <a:spLocks noChangeShapeType="1"/>
            </p:cNvSpPr>
            <p:nvPr/>
          </p:nvSpPr>
          <p:spPr bwMode="auto">
            <a:xfrm flipV="1">
              <a:off x="2736" y="206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2" name="直接连接符 22599"/>
            <p:cNvSpPr>
              <a:spLocks noChangeShapeType="1"/>
            </p:cNvSpPr>
            <p:nvPr/>
          </p:nvSpPr>
          <p:spPr bwMode="auto">
            <a:xfrm>
              <a:off x="1628" y="2071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文本框 22600"/>
            <p:cNvSpPr txBox="1">
              <a:spLocks noChangeArrowheads="1"/>
            </p:cNvSpPr>
            <p:nvPr/>
          </p:nvSpPr>
          <p:spPr bwMode="auto">
            <a:xfrm>
              <a:off x="960" y="2071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启动</a:t>
              </a:r>
              <a:r>
                <a:rPr lang="en-US" altLang="zh-CN" sz="2000" b="1"/>
                <a:t>I/O</a:t>
              </a:r>
            </a:p>
          </p:txBody>
        </p:sp>
        <p:sp>
          <p:nvSpPr>
            <p:cNvPr id="23634" name="文本框 22601"/>
            <p:cNvSpPr txBox="1">
              <a:spLocks noChangeArrowheads="1"/>
            </p:cNvSpPr>
            <p:nvPr/>
          </p:nvSpPr>
          <p:spPr bwMode="auto">
            <a:xfrm>
              <a:off x="1976" y="20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中断请求</a:t>
              </a:r>
            </a:p>
          </p:txBody>
        </p:sp>
        <p:sp>
          <p:nvSpPr>
            <p:cNvPr id="23635" name="直接连接符 22602"/>
            <p:cNvSpPr>
              <a:spLocks noChangeShapeType="1"/>
            </p:cNvSpPr>
            <p:nvPr/>
          </p:nvSpPr>
          <p:spPr bwMode="auto">
            <a:xfrm flipH="1">
              <a:off x="3600" y="24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6" name="文本框 22603"/>
            <p:cNvSpPr txBox="1">
              <a:spLocks noChangeArrowheads="1"/>
            </p:cNvSpPr>
            <p:nvPr/>
          </p:nvSpPr>
          <p:spPr bwMode="auto">
            <a:xfrm>
              <a:off x="3744" y="2314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准备</a:t>
              </a:r>
            </a:p>
          </p:txBody>
        </p:sp>
        <p:sp>
          <p:nvSpPr>
            <p:cNvPr id="23637" name="直接连接符 22604"/>
            <p:cNvSpPr>
              <a:spLocks noChangeShapeType="1"/>
            </p:cNvSpPr>
            <p:nvPr/>
          </p:nvSpPr>
          <p:spPr bwMode="auto">
            <a:xfrm>
              <a:off x="1632" y="235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8" name="直接连接符 22605"/>
            <p:cNvSpPr>
              <a:spLocks noChangeShapeType="1"/>
            </p:cNvSpPr>
            <p:nvPr/>
          </p:nvSpPr>
          <p:spPr bwMode="auto">
            <a:xfrm flipH="1">
              <a:off x="1632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9" name="文本框 22606"/>
            <p:cNvSpPr txBox="1">
              <a:spLocks noChangeArrowheads="1"/>
            </p:cNvSpPr>
            <p:nvPr/>
          </p:nvSpPr>
          <p:spPr bwMode="auto">
            <a:xfrm>
              <a:off x="1828" y="236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准备</a:t>
              </a:r>
            </a:p>
          </p:txBody>
        </p:sp>
        <p:sp>
          <p:nvSpPr>
            <p:cNvPr id="23640" name="直接连接符 22607"/>
            <p:cNvSpPr>
              <a:spLocks noChangeShapeType="1"/>
            </p:cNvSpPr>
            <p:nvPr/>
          </p:nvSpPr>
          <p:spPr bwMode="auto">
            <a:xfrm rot="10800000" flipH="1">
              <a:off x="2544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1" name="文本框 22608"/>
            <p:cNvSpPr txBox="1">
              <a:spLocks noChangeArrowheads="1"/>
            </p:cNvSpPr>
            <p:nvPr/>
          </p:nvSpPr>
          <p:spPr bwMode="auto">
            <a:xfrm>
              <a:off x="2877" y="2544"/>
              <a:ext cx="20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 </a:t>
              </a:r>
              <a:r>
                <a:rPr lang="zh-CN" altLang="en-US" sz="2000" b="1"/>
                <a:t>处理中断服务程序</a:t>
              </a:r>
            </a:p>
            <a:p>
              <a:r>
                <a:rPr lang="zh-CN" altLang="en-US" sz="2000" b="1"/>
                <a:t>实现 </a:t>
              </a:r>
              <a:r>
                <a:rPr lang="en-US" altLang="zh-CN" sz="2000" b="1"/>
                <a:t>I/O </a:t>
              </a:r>
              <a:r>
                <a:rPr lang="zh-CN" altLang="en-US" sz="2000" b="1"/>
                <a:t>与主机之间的传送</a:t>
              </a:r>
            </a:p>
          </p:txBody>
        </p:sp>
        <p:sp>
          <p:nvSpPr>
            <p:cNvPr id="23642" name="文本框 22609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间</a:t>
              </a:r>
            </a:p>
            <a:p>
              <a:r>
                <a:rPr lang="zh-CN" altLang="en-US" sz="2000" b="1"/>
                <a:t>断</a:t>
              </a:r>
            </a:p>
          </p:txBody>
        </p:sp>
        <p:sp>
          <p:nvSpPr>
            <p:cNvPr id="23643" name="直接连接符 22610"/>
            <p:cNvSpPr>
              <a:spLocks noChangeShapeType="1"/>
            </p:cNvSpPr>
            <p:nvPr/>
          </p:nvSpPr>
          <p:spPr bwMode="auto">
            <a:xfrm>
              <a:off x="3024" y="18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4" name="文本框 22611"/>
            <p:cNvSpPr txBox="1">
              <a:spLocks noChangeArrowheads="1"/>
            </p:cNvSpPr>
            <p:nvPr/>
          </p:nvSpPr>
          <p:spPr bwMode="auto">
            <a:xfrm>
              <a:off x="189" y="1766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000" b="1"/>
            </a:p>
          </p:txBody>
        </p:sp>
        <p:sp>
          <p:nvSpPr>
            <p:cNvPr id="23645" name="直接连接符 22612"/>
            <p:cNvSpPr>
              <a:spLocks noChangeShapeType="1"/>
            </p:cNvSpPr>
            <p:nvPr/>
          </p:nvSpPr>
          <p:spPr bwMode="auto">
            <a:xfrm>
              <a:off x="2736" y="236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6" name="直接连接符 22613"/>
            <p:cNvSpPr>
              <a:spLocks noChangeShapeType="1"/>
            </p:cNvSpPr>
            <p:nvPr/>
          </p:nvSpPr>
          <p:spPr bwMode="auto">
            <a:xfrm rot="10800000">
              <a:off x="71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直接连接符 22614"/>
            <p:cNvSpPr>
              <a:spLocks noChangeShapeType="1"/>
            </p:cNvSpPr>
            <p:nvPr/>
          </p:nvSpPr>
          <p:spPr bwMode="auto">
            <a:xfrm>
              <a:off x="263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8" name="直接连接符 22615"/>
            <p:cNvSpPr>
              <a:spLocks noChangeShapeType="1"/>
            </p:cNvSpPr>
            <p:nvPr/>
          </p:nvSpPr>
          <p:spPr bwMode="auto">
            <a:xfrm rot="10800000">
              <a:off x="3165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9" name="直接连接符 22616"/>
            <p:cNvSpPr>
              <a:spLocks noChangeShapeType="1"/>
            </p:cNvSpPr>
            <p:nvPr/>
          </p:nvSpPr>
          <p:spPr bwMode="auto">
            <a:xfrm flipH="1">
              <a:off x="3168" y="2471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18" name="组合 22617"/>
          <p:cNvGrpSpPr>
            <a:grpSpLocks/>
          </p:cNvGrpSpPr>
          <p:nvPr/>
        </p:nvGrpSpPr>
        <p:grpSpPr bwMode="auto">
          <a:xfrm>
            <a:off x="1747838" y="1508125"/>
            <a:ext cx="1143000" cy="396875"/>
            <a:chOff x="1101" y="944"/>
            <a:chExt cx="720" cy="250"/>
          </a:xfrm>
        </p:grpSpPr>
        <p:sp>
          <p:nvSpPr>
            <p:cNvPr id="23616" name="直接连接符 22618"/>
            <p:cNvSpPr>
              <a:spLocks noChangeShapeType="1"/>
            </p:cNvSpPr>
            <p:nvPr/>
          </p:nvSpPr>
          <p:spPr bwMode="auto">
            <a:xfrm>
              <a:off x="1821" y="944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文本框 22619"/>
            <p:cNvSpPr txBox="1">
              <a:spLocks noChangeArrowheads="1"/>
            </p:cNvSpPr>
            <p:nvPr/>
          </p:nvSpPr>
          <p:spPr bwMode="auto">
            <a:xfrm>
              <a:off x="1101" y="944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启动</a:t>
              </a:r>
              <a:r>
                <a:rPr lang="en-US" altLang="zh-CN" sz="2000" b="1">
                  <a:solidFill>
                    <a:schemeClr val="folHlink"/>
                  </a:solidFill>
                </a:rPr>
                <a:t>I/O</a:t>
              </a:r>
            </a:p>
          </p:txBody>
        </p:sp>
      </p:grpSp>
      <p:grpSp>
        <p:nvGrpSpPr>
          <p:cNvPr id="22621" name="组合 22620"/>
          <p:cNvGrpSpPr>
            <a:grpSpLocks/>
          </p:cNvGrpSpPr>
          <p:nvPr/>
        </p:nvGrpSpPr>
        <p:grpSpPr bwMode="auto">
          <a:xfrm>
            <a:off x="1524000" y="3278188"/>
            <a:ext cx="1060450" cy="396875"/>
            <a:chOff x="960" y="2065"/>
            <a:chExt cx="668" cy="250"/>
          </a:xfrm>
        </p:grpSpPr>
        <p:sp>
          <p:nvSpPr>
            <p:cNvPr id="23614" name="直接连接符 22621"/>
            <p:cNvSpPr>
              <a:spLocks noChangeShapeType="1"/>
            </p:cNvSpPr>
            <p:nvPr/>
          </p:nvSpPr>
          <p:spPr bwMode="auto">
            <a:xfrm>
              <a:off x="1628" y="2065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文本框 22622"/>
            <p:cNvSpPr txBox="1">
              <a:spLocks noChangeArrowheads="1"/>
            </p:cNvSpPr>
            <p:nvPr/>
          </p:nvSpPr>
          <p:spPr bwMode="auto">
            <a:xfrm>
              <a:off x="960" y="2065"/>
              <a:ext cx="6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启动</a:t>
              </a:r>
              <a:r>
                <a:rPr lang="en-US" altLang="zh-CN" sz="2000" b="1">
                  <a:solidFill>
                    <a:schemeClr val="folHlink"/>
                  </a:solidFill>
                </a:rPr>
                <a:t>I/O</a:t>
              </a:r>
            </a:p>
          </p:txBody>
        </p:sp>
      </p:grpSp>
      <p:sp>
        <p:nvSpPr>
          <p:cNvPr id="22624" name="直接连接符 22623"/>
          <p:cNvSpPr>
            <a:spLocks noChangeShapeType="1"/>
          </p:cNvSpPr>
          <p:nvPr/>
        </p:nvSpPr>
        <p:spPr bwMode="auto">
          <a:xfrm>
            <a:off x="1143000" y="1514475"/>
            <a:ext cx="17526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26" name="直接连接符 22625"/>
          <p:cNvSpPr>
            <a:spLocks noChangeShapeType="1"/>
          </p:cNvSpPr>
          <p:nvPr/>
        </p:nvSpPr>
        <p:spPr bwMode="auto">
          <a:xfrm>
            <a:off x="7086600" y="1524000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27" name="任意多边形 22626"/>
          <p:cNvSpPr>
            <a:spLocks/>
          </p:cNvSpPr>
          <p:nvPr/>
        </p:nvSpPr>
        <p:spPr bwMode="auto">
          <a:xfrm>
            <a:off x="1138238" y="3289300"/>
            <a:ext cx="1452562" cy="4763"/>
          </a:xfrm>
          <a:custGeom>
            <a:avLst/>
            <a:gdLst>
              <a:gd name="T0" fmla="*/ 0 w 915"/>
              <a:gd name="T1" fmla="*/ 0 h 3"/>
              <a:gd name="T2" fmla="*/ 915 w 915"/>
              <a:gd name="T3" fmla="*/ 3 h 3"/>
            </a:gdLst>
            <a:ahLst/>
            <a:cxnLst>
              <a:cxn ang="0">
                <a:pos x="0" y="3"/>
              </a:cxn>
              <a:cxn ang="0">
                <a:pos x="915" y="0"/>
              </a:cxn>
            </a:cxnLst>
            <a:rect l="T0" t="T1" r="T2" b="T3"/>
            <a:pathLst>
              <a:path w="915" h="3">
                <a:moveTo>
                  <a:pt x="0" y="3"/>
                </a:moveTo>
                <a:lnTo>
                  <a:pt x="915" y="0"/>
                </a:lnTo>
              </a:path>
            </a:pathLst>
          </a:custGeom>
          <a:noFill/>
          <a:ln w="38100" cap="flat" cmpd="sng">
            <a:solidFill>
              <a:srgbClr val="C28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628" name="组合 22627"/>
          <p:cNvGrpSpPr>
            <a:grpSpLocks/>
          </p:cNvGrpSpPr>
          <p:nvPr/>
        </p:nvGrpSpPr>
        <p:grpSpPr bwMode="auto">
          <a:xfrm>
            <a:off x="2590800" y="3289300"/>
            <a:ext cx="1752600" cy="865188"/>
            <a:chOff x="1632" y="2067"/>
            <a:chExt cx="1104" cy="545"/>
          </a:xfrm>
        </p:grpSpPr>
        <p:sp>
          <p:nvSpPr>
            <p:cNvPr id="23607" name="任意多边形 22628"/>
            <p:cNvSpPr>
              <a:spLocks/>
            </p:cNvSpPr>
            <p:nvPr/>
          </p:nvSpPr>
          <p:spPr bwMode="auto">
            <a:xfrm>
              <a:off x="1632" y="2067"/>
              <a:ext cx="1098" cy="3"/>
            </a:xfrm>
            <a:custGeom>
              <a:avLst/>
              <a:gdLst>
                <a:gd name="T0" fmla="*/ 0 w 1098"/>
                <a:gd name="T1" fmla="*/ 0 h 3"/>
                <a:gd name="T2" fmla="*/ 1098 w 1098"/>
                <a:gd name="T3" fmla="*/ 3 h 3"/>
              </a:gdLst>
              <a:ahLst/>
              <a:cxnLst>
                <a:cxn ang="0">
                  <a:pos x="0" y="3"/>
                </a:cxn>
                <a:cxn ang="0">
                  <a:pos x="1098" y="0"/>
                </a:cxn>
              </a:cxnLst>
              <a:rect l="T0" t="T1" r="T2" b="T3"/>
              <a:pathLst>
                <a:path w="1098" h="3">
                  <a:moveTo>
                    <a:pt x="0" y="3"/>
                  </a:moveTo>
                  <a:lnTo>
                    <a:pt x="1098" y="0"/>
                  </a:lnTo>
                </a:path>
              </a:pathLst>
            </a:custGeom>
            <a:noFill/>
            <a:ln w="38100" cap="flat" cmpd="sng">
              <a:solidFill>
                <a:srgbClr val="C28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08" name="组合 22629"/>
            <p:cNvGrpSpPr>
              <a:grpSpLocks/>
            </p:cNvGrpSpPr>
            <p:nvPr/>
          </p:nvGrpSpPr>
          <p:grpSpPr bwMode="auto">
            <a:xfrm>
              <a:off x="1632" y="2352"/>
              <a:ext cx="1104" cy="260"/>
              <a:chOff x="1632" y="2352"/>
              <a:chExt cx="1104" cy="260"/>
            </a:xfrm>
          </p:grpSpPr>
          <p:sp>
            <p:nvSpPr>
              <p:cNvPr id="23609" name="直接连接符 22630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0" name="直接连接符 22631"/>
              <p:cNvSpPr>
                <a:spLocks noChangeShapeType="1"/>
              </p:cNvSpPr>
              <p:nvPr/>
            </p:nvSpPr>
            <p:spPr bwMode="auto">
              <a:xfrm flipH="1">
                <a:off x="1632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1" name="文本框 22632"/>
              <p:cNvSpPr txBox="1">
                <a:spLocks noChangeArrowheads="1"/>
              </p:cNvSpPr>
              <p:nvPr/>
            </p:nvSpPr>
            <p:spPr bwMode="auto">
              <a:xfrm>
                <a:off x="1828" y="2362"/>
                <a:ext cx="6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</a:rPr>
                  <a:t>I/O</a:t>
                </a:r>
                <a:r>
                  <a:rPr lang="zh-CN" altLang="en-US" sz="2000" b="1">
                    <a:solidFill>
                      <a:schemeClr val="folHlink"/>
                    </a:solidFill>
                  </a:rPr>
                  <a:t>准备</a:t>
                </a:r>
              </a:p>
            </p:txBody>
          </p:sp>
          <p:sp>
            <p:nvSpPr>
              <p:cNvPr id="23612" name="直接连接符 22633"/>
              <p:cNvSpPr>
                <a:spLocks noChangeShapeType="1"/>
              </p:cNvSpPr>
              <p:nvPr/>
            </p:nvSpPr>
            <p:spPr bwMode="auto">
              <a:xfrm rot="10800000" flipH="1">
                <a:off x="2544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3" name="直接连接符 22634"/>
              <p:cNvSpPr>
                <a:spLocks noChangeShapeType="1"/>
              </p:cNvSpPr>
              <p:nvPr/>
            </p:nvSpPr>
            <p:spPr bwMode="auto">
              <a:xfrm>
                <a:off x="2736" y="236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636" name="组合 22635"/>
          <p:cNvGrpSpPr>
            <a:grpSpLocks/>
          </p:cNvGrpSpPr>
          <p:nvPr/>
        </p:nvGrpSpPr>
        <p:grpSpPr bwMode="auto">
          <a:xfrm>
            <a:off x="3136900" y="3276600"/>
            <a:ext cx="1206500" cy="477838"/>
            <a:chOff x="1976" y="2055"/>
            <a:chExt cx="760" cy="301"/>
          </a:xfrm>
        </p:grpSpPr>
        <p:sp>
          <p:nvSpPr>
            <p:cNvPr id="23605" name="直接连接符 22636"/>
            <p:cNvSpPr>
              <a:spLocks noChangeShapeType="1"/>
            </p:cNvSpPr>
            <p:nvPr/>
          </p:nvSpPr>
          <p:spPr bwMode="auto">
            <a:xfrm flipV="1">
              <a:off x="2736" y="2063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文本框 22637"/>
            <p:cNvSpPr txBox="1">
              <a:spLocks noChangeArrowheads="1"/>
            </p:cNvSpPr>
            <p:nvPr/>
          </p:nvSpPr>
          <p:spPr bwMode="auto">
            <a:xfrm>
              <a:off x="1976" y="205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中断请求</a:t>
              </a:r>
            </a:p>
          </p:txBody>
        </p:sp>
      </p:grpSp>
      <p:sp>
        <p:nvSpPr>
          <p:cNvPr id="22639" name="直接连接符 22638"/>
          <p:cNvSpPr>
            <a:spLocks noChangeShapeType="1"/>
          </p:cNvSpPr>
          <p:nvPr/>
        </p:nvSpPr>
        <p:spPr bwMode="auto">
          <a:xfrm flipH="1">
            <a:off x="4343400" y="3278188"/>
            <a:ext cx="2286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40" name="直接连接符 22639"/>
          <p:cNvSpPr>
            <a:spLocks noChangeShapeType="1"/>
          </p:cNvSpPr>
          <p:nvPr/>
        </p:nvSpPr>
        <p:spPr bwMode="auto">
          <a:xfrm flipH="1" flipV="1">
            <a:off x="5029200" y="3276600"/>
            <a:ext cx="6858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41" name="直接连接符 22640"/>
          <p:cNvSpPr>
            <a:spLocks noChangeShapeType="1"/>
          </p:cNvSpPr>
          <p:nvPr/>
        </p:nvSpPr>
        <p:spPr bwMode="auto">
          <a:xfrm>
            <a:off x="5029200" y="3292475"/>
            <a:ext cx="35814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42" name="直接连接符 22641"/>
          <p:cNvSpPr>
            <a:spLocks noChangeShapeType="1"/>
          </p:cNvSpPr>
          <p:nvPr/>
        </p:nvSpPr>
        <p:spPr bwMode="auto">
          <a:xfrm>
            <a:off x="1143000" y="6005513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684" name="组合 22683"/>
          <p:cNvGrpSpPr>
            <a:grpSpLocks/>
          </p:cNvGrpSpPr>
          <p:nvPr/>
        </p:nvGrpSpPr>
        <p:grpSpPr bwMode="auto">
          <a:xfrm>
            <a:off x="1597025" y="5984875"/>
            <a:ext cx="1069975" cy="403225"/>
            <a:chOff x="1006" y="3770"/>
            <a:chExt cx="674" cy="254"/>
          </a:xfrm>
        </p:grpSpPr>
        <p:sp>
          <p:nvSpPr>
            <p:cNvPr id="23603" name="直接连接符 22643"/>
            <p:cNvSpPr>
              <a:spLocks noChangeShapeType="1"/>
            </p:cNvSpPr>
            <p:nvPr/>
          </p:nvSpPr>
          <p:spPr bwMode="auto">
            <a:xfrm>
              <a:off x="1680" y="3770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文本框 22644"/>
            <p:cNvSpPr txBox="1">
              <a:spLocks noChangeArrowheads="1"/>
            </p:cNvSpPr>
            <p:nvPr/>
          </p:nvSpPr>
          <p:spPr bwMode="auto">
            <a:xfrm>
              <a:off x="1006" y="3774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启动</a:t>
              </a:r>
              <a:r>
                <a:rPr lang="en-US" altLang="zh-CN" sz="2000" b="1">
                  <a:solidFill>
                    <a:schemeClr val="folHlink"/>
                  </a:solidFill>
                </a:rPr>
                <a:t>I/O</a:t>
              </a:r>
            </a:p>
          </p:txBody>
        </p:sp>
      </p:grpSp>
      <p:grpSp>
        <p:nvGrpSpPr>
          <p:cNvPr id="22671" name="组合 22670"/>
          <p:cNvGrpSpPr>
            <a:grpSpLocks/>
          </p:cNvGrpSpPr>
          <p:nvPr/>
        </p:nvGrpSpPr>
        <p:grpSpPr bwMode="auto">
          <a:xfrm>
            <a:off x="4343400" y="3810000"/>
            <a:ext cx="1371600" cy="104775"/>
            <a:chOff x="2736" y="2400"/>
            <a:chExt cx="864" cy="66"/>
          </a:xfrm>
        </p:grpSpPr>
        <p:sp>
          <p:nvSpPr>
            <p:cNvPr id="23601" name="直接连接符 22646"/>
            <p:cNvSpPr>
              <a:spLocks noChangeShapeType="1"/>
            </p:cNvSpPr>
            <p:nvPr/>
          </p:nvSpPr>
          <p:spPr bwMode="auto">
            <a:xfrm>
              <a:off x="2736" y="2400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直接连接符 22647"/>
            <p:cNvSpPr>
              <a:spLocks noChangeShapeType="1"/>
            </p:cNvSpPr>
            <p:nvPr/>
          </p:nvSpPr>
          <p:spPr bwMode="auto">
            <a:xfrm>
              <a:off x="2736" y="2466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49" name="组合 22648"/>
          <p:cNvGrpSpPr>
            <a:grpSpLocks/>
          </p:cNvGrpSpPr>
          <p:nvPr/>
        </p:nvGrpSpPr>
        <p:grpSpPr bwMode="auto">
          <a:xfrm>
            <a:off x="2662238" y="6005513"/>
            <a:ext cx="2062162" cy="760412"/>
            <a:chOff x="1677" y="3783"/>
            <a:chExt cx="1299" cy="479"/>
          </a:xfrm>
        </p:grpSpPr>
        <p:sp>
          <p:nvSpPr>
            <p:cNvPr id="23594" name="直接连接符 22649"/>
            <p:cNvSpPr>
              <a:spLocks noChangeShapeType="1"/>
            </p:cNvSpPr>
            <p:nvPr/>
          </p:nvSpPr>
          <p:spPr bwMode="auto">
            <a:xfrm>
              <a:off x="1680" y="3783"/>
              <a:ext cx="129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95" name="组合 22650"/>
            <p:cNvGrpSpPr>
              <a:grpSpLocks/>
            </p:cNvGrpSpPr>
            <p:nvPr/>
          </p:nvGrpSpPr>
          <p:grpSpPr bwMode="auto">
            <a:xfrm>
              <a:off x="1677" y="4012"/>
              <a:ext cx="1296" cy="250"/>
              <a:chOff x="1677" y="4006"/>
              <a:chExt cx="1296" cy="250"/>
            </a:xfrm>
          </p:grpSpPr>
          <p:sp>
            <p:nvSpPr>
              <p:cNvPr id="23596" name="直接连接符 22651"/>
              <p:cNvSpPr>
                <a:spLocks noChangeShapeType="1"/>
              </p:cNvSpPr>
              <p:nvPr/>
            </p:nvSpPr>
            <p:spPr bwMode="auto">
              <a:xfrm>
                <a:off x="1677" y="4029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直接连接符 22652"/>
              <p:cNvSpPr>
                <a:spLocks noChangeShapeType="1"/>
              </p:cNvSpPr>
              <p:nvPr/>
            </p:nvSpPr>
            <p:spPr bwMode="auto">
              <a:xfrm flipH="1">
                <a:off x="1677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文本框 22653"/>
              <p:cNvSpPr txBox="1">
                <a:spLocks noChangeArrowheads="1"/>
              </p:cNvSpPr>
              <p:nvPr/>
            </p:nvSpPr>
            <p:spPr bwMode="auto">
              <a:xfrm>
                <a:off x="1969" y="4006"/>
                <a:ext cx="6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</a:rPr>
                  <a:t>I/O</a:t>
                </a:r>
                <a:r>
                  <a:rPr lang="zh-CN" altLang="en-US" sz="2000" b="1">
                    <a:solidFill>
                      <a:schemeClr val="folHlink"/>
                    </a:solidFill>
                  </a:rPr>
                  <a:t>准备</a:t>
                </a:r>
              </a:p>
            </p:txBody>
          </p:sp>
          <p:sp>
            <p:nvSpPr>
              <p:cNvPr id="23599" name="直接连接符 22654"/>
              <p:cNvSpPr>
                <a:spLocks noChangeShapeType="1"/>
              </p:cNvSpPr>
              <p:nvPr/>
            </p:nvSpPr>
            <p:spPr bwMode="auto">
              <a:xfrm rot="10800000" flipH="1">
                <a:off x="2781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直接连接符 22655"/>
              <p:cNvSpPr>
                <a:spLocks noChangeShapeType="1"/>
              </p:cNvSpPr>
              <p:nvPr/>
            </p:nvSpPr>
            <p:spPr bwMode="auto">
              <a:xfrm>
                <a:off x="2973" y="4026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657" name="组合 22656"/>
          <p:cNvGrpSpPr>
            <a:grpSpLocks/>
          </p:cNvGrpSpPr>
          <p:nvPr/>
        </p:nvGrpSpPr>
        <p:grpSpPr bwMode="auto">
          <a:xfrm>
            <a:off x="2349500" y="4629150"/>
            <a:ext cx="2519363" cy="1390650"/>
            <a:chOff x="1485" y="2916"/>
            <a:chExt cx="1587" cy="876"/>
          </a:xfrm>
        </p:grpSpPr>
        <p:sp>
          <p:nvSpPr>
            <p:cNvPr id="23590" name="矩形 22657"/>
            <p:cNvSpPr>
              <a:spLocks noChangeArrowheads="1"/>
            </p:cNvSpPr>
            <p:nvPr/>
          </p:nvSpPr>
          <p:spPr bwMode="auto">
            <a:xfrm>
              <a:off x="2976" y="3264"/>
              <a:ext cx="96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91" name="组合 22658"/>
            <p:cNvGrpSpPr>
              <a:grpSpLocks/>
            </p:cNvGrpSpPr>
            <p:nvPr/>
          </p:nvGrpSpPr>
          <p:grpSpPr bwMode="auto">
            <a:xfrm>
              <a:off x="1485" y="2916"/>
              <a:ext cx="1539" cy="348"/>
              <a:chOff x="1485" y="2916"/>
              <a:chExt cx="1539" cy="348"/>
            </a:xfrm>
          </p:grpSpPr>
          <p:sp>
            <p:nvSpPr>
              <p:cNvPr id="23592" name="任意多边形 22659"/>
              <p:cNvSpPr>
                <a:spLocks/>
              </p:cNvSpPr>
              <p:nvPr/>
            </p:nvSpPr>
            <p:spPr bwMode="auto">
              <a:xfrm>
                <a:off x="2541" y="3062"/>
                <a:ext cx="483" cy="202"/>
              </a:xfrm>
              <a:custGeom>
                <a:avLst/>
                <a:gdLst>
                  <a:gd name="T0" fmla="*/ 0 w 528"/>
                  <a:gd name="T1" fmla="*/ 0 h 240"/>
                  <a:gd name="T2" fmla="*/ 528 w 528"/>
                  <a:gd name="T3" fmla="*/ 240 h 240"/>
                </a:gdLst>
                <a:ahLst/>
                <a:cxnLst>
                  <a:cxn ang="0">
                    <a:pos x="528" y="240"/>
                  </a:cxn>
                  <a:cxn ang="0">
                    <a:pos x="480" y="144"/>
                  </a:cxn>
                  <a:cxn ang="0">
                    <a:pos x="336" y="48"/>
                  </a:cxn>
                  <a:cxn ang="0">
                    <a:pos x="192" y="0"/>
                  </a:cxn>
                  <a:cxn ang="0">
                    <a:pos x="0" y="0"/>
                  </a:cxn>
                </a:cxnLst>
                <a:rect l="T0" t="T1" r="T2" b="T3"/>
                <a:pathLst>
                  <a:path w="528" h="240">
                    <a:moveTo>
                      <a:pt x="528" y="240"/>
                    </a:moveTo>
                    <a:lnTo>
                      <a:pt x="480" y="144"/>
                    </a:lnTo>
                    <a:lnTo>
                      <a:pt x="336" y="48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文本框 22660"/>
              <p:cNvSpPr txBox="1">
                <a:spLocks noChangeArrowheads="1"/>
              </p:cNvSpPr>
              <p:nvPr/>
            </p:nvSpPr>
            <p:spPr bwMode="auto">
              <a:xfrm>
                <a:off x="1485" y="2916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一个存取周期</a:t>
                </a:r>
              </a:p>
            </p:txBody>
          </p:sp>
        </p:grpSp>
      </p:grpSp>
      <p:grpSp>
        <p:nvGrpSpPr>
          <p:cNvPr id="22662" name="组合 22661"/>
          <p:cNvGrpSpPr>
            <a:grpSpLocks/>
          </p:cNvGrpSpPr>
          <p:nvPr/>
        </p:nvGrpSpPr>
        <p:grpSpPr bwMode="auto">
          <a:xfrm>
            <a:off x="3424238" y="6003925"/>
            <a:ext cx="1303337" cy="396875"/>
            <a:chOff x="2157" y="3776"/>
            <a:chExt cx="821" cy="250"/>
          </a:xfrm>
        </p:grpSpPr>
        <p:sp>
          <p:nvSpPr>
            <p:cNvPr id="23588" name="直接连接符 22662"/>
            <p:cNvSpPr>
              <a:spLocks noChangeShapeType="1"/>
            </p:cNvSpPr>
            <p:nvPr/>
          </p:nvSpPr>
          <p:spPr bwMode="auto">
            <a:xfrm>
              <a:off x="2973" y="3776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文本框 22663"/>
            <p:cNvSpPr txBox="1">
              <a:spLocks noChangeArrowheads="1"/>
            </p:cNvSpPr>
            <p:nvPr/>
          </p:nvSpPr>
          <p:spPr bwMode="auto">
            <a:xfrm>
              <a:off x="2157" y="3776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folHlink"/>
                  </a:solidFill>
                </a:rPr>
                <a:t>DMA</a:t>
              </a:r>
              <a:r>
                <a:rPr lang="zh-CN" altLang="en-US" sz="2000" b="1">
                  <a:solidFill>
                    <a:schemeClr val="folHlink"/>
                  </a:solidFill>
                </a:rPr>
                <a:t>请求</a:t>
              </a:r>
            </a:p>
          </p:txBody>
        </p:sp>
      </p:grpSp>
      <p:sp>
        <p:nvSpPr>
          <p:cNvPr id="22665" name="直接连接符 22664"/>
          <p:cNvSpPr>
            <a:spLocks noChangeShapeType="1"/>
          </p:cNvSpPr>
          <p:nvPr/>
        </p:nvSpPr>
        <p:spPr bwMode="auto">
          <a:xfrm>
            <a:off x="4876800" y="6005513"/>
            <a:ext cx="35814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66" name="任意多边形 22665"/>
          <p:cNvSpPr>
            <a:spLocks/>
          </p:cNvSpPr>
          <p:nvPr/>
        </p:nvSpPr>
        <p:spPr bwMode="auto">
          <a:xfrm>
            <a:off x="4333875" y="3289300"/>
            <a:ext cx="233363" cy="1588"/>
          </a:xfrm>
          <a:custGeom>
            <a:avLst/>
            <a:gdLst>
              <a:gd name="T0" fmla="*/ 0 w 147"/>
              <a:gd name="T1" fmla="*/ 0 h 1"/>
              <a:gd name="T2" fmla="*/ 147 w 147"/>
              <a:gd name="T3" fmla="*/ 1 h 1"/>
            </a:gdLst>
            <a:ahLst/>
            <a:cxnLst>
              <a:cxn ang="0">
                <a:pos x="0" y="0"/>
              </a:cxn>
              <a:cxn ang="0">
                <a:pos x="147" y="0"/>
              </a:cxn>
            </a:cxnLst>
            <a:rect l="T0" t="T1" r="T2" b="T3"/>
            <a:pathLst>
              <a:path w="147" h="1">
                <a:moveTo>
                  <a:pt x="0" y="0"/>
                </a:moveTo>
                <a:lnTo>
                  <a:pt x="147" y="0"/>
                </a:lnTo>
              </a:path>
            </a:pathLst>
          </a:custGeom>
          <a:noFill/>
          <a:ln w="38100" cap="flat" cmpd="sng">
            <a:solidFill>
              <a:srgbClr val="C28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67" name="文本框 22666"/>
          <p:cNvSpPr txBox="1">
            <a:spLocks noChangeArrowheads="1"/>
          </p:cNvSpPr>
          <p:nvPr/>
        </p:nvSpPr>
        <p:spPr bwMode="auto">
          <a:xfrm>
            <a:off x="212725" y="987425"/>
            <a:ext cx="6953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程序</a:t>
            </a:r>
          </a:p>
          <a:p>
            <a:r>
              <a:rPr lang="zh-CN" altLang="en-US" sz="2000" b="1"/>
              <a:t>查询</a:t>
            </a:r>
          </a:p>
          <a:p>
            <a:r>
              <a:rPr lang="zh-CN" altLang="en-US" sz="2000" b="1"/>
              <a:t>方式</a:t>
            </a:r>
            <a:endParaRPr lang="zh-CN" altLang="en-US" sz="2800" b="1"/>
          </a:p>
        </p:txBody>
      </p:sp>
      <p:sp>
        <p:nvSpPr>
          <p:cNvPr id="22668" name="文本框 22667"/>
          <p:cNvSpPr txBox="1">
            <a:spLocks noChangeArrowheads="1"/>
          </p:cNvSpPr>
          <p:nvPr/>
        </p:nvSpPr>
        <p:spPr bwMode="auto">
          <a:xfrm>
            <a:off x="212725" y="2803525"/>
            <a:ext cx="6953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程序</a:t>
            </a:r>
          </a:p>
          <a:p>
            <a:r>
              <a:rPr lang="zh-CN" altLang="en-US" sz="2000" b="1"/>
              <a:t>中断</a:t>
            </a:r>
          </a:p>
          <a:p>
            <a:r>
              <a:rPr lang="zh-CN" altLang="en-US" sz="2000" b="1"/>
              <a:t>方式</a:t>
            </a:r>
            <a:endParaRPr lang="zh-CN" altLang="en-US" sz="2800" b="1"/>
          </a:p>
        </p:txBody>
      </p:sp>
      <p:sp>
        <p:nvSpPr>
          <p:cNvPr id="22669" name="文本框 22668"/>
          <p:cNvSpPr txBox="1">
            <a:spLocks noChangeArrowheads="1"/>
          </p:cNvSpPr>
          <p:nvPr/>
        </p:nvSpPr>
        <p:spPr bwMode="auto">
          <a:xfrm>
            <a:off x="288925" y="5653088"/>
            <a:ext cx="855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DMA </a:t>
            </a:r>
          </a:p>
          <a:p>
            <a:r>
              <a:rPr lang="zh-CN" altLang="en-US" sz="2000" b="1"/>
              <a:t>方式</a:t>
            </a:r>
          </a:p>
        </p:txBody>
      </p:sp>
      <p:sp>
        <p:nvSpPr>
          <p:cNvPr id="22670" name="矩形 22669"/>
          <p:cNvSpPr/>
          <p:nvPr/>
        </p:nvSpPr>
        <p:spPr>
          <a:xfrm>
            <a:off x="7848600" y="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  <p:grpSp>
        <p:nvGrpSpPr>
          <p:cNvPr id="22683" name="组合 22682"/>
          <p:cNvGrpSpPr>
            <a:grpSpLocks/>
          </p:cNvGrpSpPr>
          <p:nvPr/>
        </p:nvGrpSpPr>
        <p:grpSpPr bwMode="auto">
          <a:xfrm>
            <a:off x="2890838" y="1524000"/>
            <a:ext cx="4195762" cy="685800"/>
            <a:chOff x="1821" y="960"/>
            <a:chExt cx="2643" cy="432"/>
          </a:xfrm>
        </p:grpSpPr>
        <p:grpSp>
          <p:nvGrpSpPr>
            <p:cNvPr id="23580" name="组合 22679"/>
            <p:cNvGrpSpPr>
              <a:grpSpLocks/>
            </p:cNvGrpSpPr>
            <p:nvPr/>
          </p:nvGrpSpPr>
          <p:grpSpPr bwMode="auto">
            <a:xfrm>
              <a:off x="1821" y="960"/>
              <a:ext cx="2643" cy="384"/>
              <a:chOff x="1821" y="960"/>
              <a:chExt cx="2643" cy="384"/>
            </a:xfrm>
          </p:grpSpPr>
          <p:sp>
            <p:nvSpPr>
              <p:cNvPr id="23583" name="直接连接符 22624"/>
              <p:cNvSpPr>
                <a:spLocks noChangeShapeType="1"/>
              </p:cNvSpPr>
              <p:nvPr/>
            </p:nvSpPr>
            <p:spPr bwMode="auto">
              <a:xfrm>
                <a:off x="1824" y="960"/>
                <a:ext cx="264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584" name="组合 22675"/>
              <p:cNvGrpSpPr>
                <a:grpSpLocks/>
              </p:cNvGrpSpPr>
              <p:nvPr/>
            </p:nvGrpSpPr>
            <p:grpSpPr bwMode="auto">
              <a:xfrm>
                <a:off x="1821" y="1094"/>
                <a:ext cx="2640" cy="250"/>
                <a:chOff x="1821" y="1094"/>
                <a:chExt cx="2640" cy="250"/>
              </a:xfrm>
            </p:grpSpPr>
            <p:sp>
              <p:nvSpPr>
                <p:cNvPr id="23585" name="文本框 22676"/>
                <p:cNvSpPr txBox="1">
                  <a:spLocks noChangeArrowheads="1"/>
                </p:cNvSpPr>
                <p:nvPr/>
              </p:nvSpPr>
              <p:spPr bwMode="auto">
                <a:xfrm>
                  <a:off x="2431" y="1094"/>
                  <a:ext cx="119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folHlink"/>
                      </a:solidFill>
                    </a:rPr>
                    <a:t>I/O </a:t>
                  </a:r>
                  <a:r>
                    <a:rPr lang="zh-CN" altLang="en-US" sz="2000" b="1">
                      <a:solidFill>
                        <a:schemeClr val="folHlink"/>
                      </a:solidFill>
                    </a:rPr>
                    <a:t>准备及传送</a:t>
                  </a:r>
                </a:p>
              </p:txBody>
            </p:sp>
            <p:sp>
              <p:nvSpPr>
                <p:cNvPr id="23586" name="直接连接符 22677"/>
                <p:cNvSpPr>
                  <a:spLocks noChangeShapeType="1"/>
                </p:cNvSpPr>
                <p:nvPr/>
              </p:nvSpPr>
              <p:spPr bwMode="auto">
                <a:xfrm>
                  <a:off x="3597" y="12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7" name="直接连接符 22678"/>
                <p:cNvSpPr>
                  <a:spLocks noChangeShapeType="1"/>
                </p:cNvSpPr>
                <p:nvPr/>
              </p:nvSpPr>
              <p:spPr bwMode="auto">
                <a:xfrm>
                  <a:off x="1821" y="120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 type="stealth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81" name="直接连接符 22680"/>
            <p:cNvSpPr>
              <a:spLocks noChangeShapeType="1"/>
            </p:cNvSpPr>
            <p:nvPr/>
          </p:nvSpPr>
          <p:spPr bwMode="auto">
            <a:xfrm>
              <a:off x="446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直接连接符 22681"/>
            <p:cNvSpPr>
              <a:spLocks noChangeShapeType="1"/>
            </p:cNvSpPr>
            <p:nvPr/>
          </p:nvSpPr>
          <p:spPr bwMode="auto">
            <a:xfrm>
              <a:off x="182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24" grpId="0" animBg="1"/>
      <p:bldP spid="22626" grpId="0" animBg="1"/>
      <p:bldP spid="22627" grpId="0" animBg="1"/>
      <p:bldP spid="22639" grpId="0" animBg="1"/>
      <p:bldP spid="22640" grpId="0" animBg="1"/>
      <p:bldP spid="22641" grpId="0" animBg="1"/>
      <p:bldP spid="22642" grpId="0" animBg="1"/>
      <p:bldP spid="22665" grpId="0" animBg="1"/>
      <p:bldP spid="22666" grpId="0" animBg="1"/>
      <p:bldP spid="22667" grpId="0"/>
      <p:bldP spid="22668" grpId="0"/>
      <p:bldP spid="226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b="1"/>
              <a:t>5.3   I/O </a:t>
            </a:r>
            <a:r>
              <a:rPr lang="zh-CN" altLang="en-US" b="1" dirty="0"/>
              <a:t>接 口</a:t>
            </a:r>
          </a:p>
        </p:txBody>
      </p:sp>
      <p:sp>
        <p:nvSpPr>
          <p:cNvPr id="36867" name="文本框 36866"/>
          <p:cNvSpPr txBox="1">
            <a:spLocks noChangeArrowheads="1"/>
          </p:cNvSpPr>
          <p:nvPr/>
        </p:nvSpPr>
        <p:spPr bwMode="auto">
          <a:xfrm>
            <a:off x="381000" y="9906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一、概述</a:t>
            </a:r>
          </a:p>
        </p:txBody>
      </p:sp>
      <p:sp>
        <p:nvSpPr>
          <p:cNvPr id="36868" name="文本框 36867"/>
          <p:cNvSpPr txBox="1">
            <a:spLocks noChangeArrowheads="1"/>
          </p:cNvSpPr>
          <p:nvPr/>
        </p:nvSpPr>
        <p:spPr bwMode="auto">
          <a:xfrm>
            <a:off x="1212850" y="1676400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为什么要设置接口？</a:t>
            </a:r>
          </a:p>
        </p:txBody>
      </p:sp>
      <p:sp>
        <p:nvSpPr>
          <p:cNvPr id="36869" name="文本框 36868"/>
          <p:cNvSpPr txBox="1">
            <a:spLocks noChangeArrowheads="1"/>
          </p:cNvSpPr>
          <p:nvPr/>
        </p:nvSpPr>
        <p:spPr bwMode="auto">
          <a:xfrm>
            <a:off x="1212850" y="2300288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1. 实现设备的选择</a:t>
            </a:r>
          </a:p>
        </p:txBody>
      </p:sp>
      <p:sp>
        <p:nvSpPr>
          <p:cNvPr id="36870" name="文本框 36869"/>
          <p:cNvSpPr txBox="1">
            <a:spLocks noChangeArrowheads="1"/>
          </p:cNvSpPr>
          <p:nvPr/>
        </p:nvSpPr>
        <p:spPr bwMode="auto">
          <a:xfrm>
            <a:off x="1212850" y="2954338"/>
            <a:ext cx="4806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2. 实现数据缓冲达到速度匹配</a:t>
            </a:r>
          </a:p>
        </p:txBody>
      </p:sp>
      <p:sp>
        <p:nvSpPr>
          <p:cNvPr id="36871" name="文本框 36870"/>
          <p:cNvSpPr txBox="1">
            <a:spLocks noChangeArrowheads="1"/>
          </p:cNvSpPr>
          <p:nvPr/>
        </p:nvSpPr>
        <p:spPr bwMode="auto">
          <a:xfrm>
            <a:off x="1212850" y="4265613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4. 实现电平转换</a:t>
            </a:r>
          </a:p>
        </p:txBody>
      </p:sp>
      <p:sp>
        <p:nvSpPr>
          <p:cNvPr id="36872" name="文本框 36871"/>
          <p:cNvSpPr txBox="1">
            <a:spLocks noChangeArrowheads="1"/>
          </p:cNvSpPr>
          <p:nvPr/>
        </p:nvSpPr>
        <p:spPr bwMode="auto">
          <a:xfrm>
            <a:off x="1212850" y="4921250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5. 传送控制命令</a:t>
            </a:r>
          </a:p>
        </p:txBody>
      </p:sp>
      <p:sp>
        <p:nvSpPr>
          <p:cNvPr id="36873" name="文本框 36872"/>
          <p:cNvSpPr txBox="1">
            <a:spLocks noChangeArrowheads="1"/>
          </p:cNvSpPr>
          <p:nvPr/>
        </p:nvSpPr>
        <p:spPr bwMode="auto">
          <a:xfrm>
            <a:off x="1212850" y="5576888"/>
            <a:ext cx="800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6. 反映设备的状态（“忙”、“就绪”、“中断请求”）</a:t>
            </a:r>
            <a:endParaRPr lang="en-US" altLang="zh-CN" sz="2800" b="1"/>
          </a:p>
        </p:txBody>
      </p:sp>
      <p:grpSp>
        <p:nvGrpSpPr>
          <p:cNvPr id="36874" name="组合 36873"/>
          <p:cNvGrpSpPr>
            <a:grpSpLocks/>
          </p:cNvGrpSpPr>
          <p:nvPr/>
        </p:nvGrpSpPr>
        <p:grpSpPr bwMode="auto">
          <a:xfrm>
            <a:off x="1212850" y="3609975"/>
            <a:ext cx="4540250" cy="519113"/>
            <a:chOff x="764" y="2274"/>
            <a:chExt cx="2860" cy="327"/>
          </a:xfrm>
        </p:grpSpPr>
        <p:sp>
          <p:nvSpPr>
            <p:cNvPr id="27658" name="文本框 36874"/>
            <p:cNvSpPr txBox="1">
              <a:spLocks noChangeArrowheads="1"/>
            </p:cNvSpPr>
            <p:nvPr/>
          </p:nvSpPr>
          <p:spPr bwMode="auto">
            <a:xfrm>
              <a:off x="764" y="2274"/>
              <a:ext cx="2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3. 实现数据串     并格式转换</a:t>
              </a:r>
            </a:p>
          </p:txBody>
        </p:sp>
        <p:sp>
          <p:nvSpPr>
            <p:cNvPr id="27659" name="直接连接符 36875"/>
            <p:cNvSpPr>
              <a:spLocks noChangeShapeType="1"/>
            </p:cNvSpPr>
            <p:nvPr/>
          </p:nvSpPr>
          <p:spPr bwMode="auto">
            <a:xfrm>
              <a:off x="2198" y="242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69" grpId="0"/>
      <p:bldP spid="36870" grpId="0"/>
      <p:bldP spid="36871" grpId="0"/>
      <p:bldP spid="36872" grpId="0"/>
      <p:bldP spid="368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37889"/>
          <p:cNvSpPr txBox="1">
            <a:spLocks noChangeArrowheads="1"/>
          </p:cNvSpPr>
          <p:nvPr/>
        </p:nvSpPr>
        <p:spPr bwMode="auto">
          <a:xfrm>
            <a:off x="381000" y="30480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二、接口的功能和组成</a:t>
            </a:r>
          </a:p>
        </p:txBody>
      </p:sp>
      <p:grpSp>
        <p:nvGrpSpPr>
          <p:cNvPr id="37891" name="组合 37890"/>
          <p:cNvGrpSpPr>
            <a:grpSpLocks/>
          </p:cNvGrpSpPr>
          <p:nvPr/>
        </p:nvGrpSpPr>
        <p:grpSpPr bwMode="auto">
          <a:xfrm>
            <a:off x="949325" y="2463800"/>
            <a:ext cx="2474913" cy="2749550"/>
            <a:chOff x="598" y="1552"/>
            <a:chExt cx="1559" cy="1732"/>
          </a:xfrm>
        </p:grpSpPr>
        <p:sp>
          <p:nvSpPr>
            <p:cNvPr id="28717" name="文本框 37891"/>
            <p:cNvSpPr txBox="1">
              <a:spLocks noChangeArrowheads="1"/>
            </p:cNvSpPr>
            <p:nvPr/>
          </p:nvSpPr>
          <p:spPr bwMode="auto">
            <a:xfrm>
              <a:off x="598" y="1552"/>
              <a:ext cx="15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(1) 设备选择线</a:t>
              </a:r>
            </a:p>
          </p:txBody>
        </p:sp>
        <p:sp>
          <p:nvSpPr>
            <p:cNvPr id="28718" name="文本框 37892"/>
            <p:cNvSpPr txBox="1">
              <a:spLocks noChangeArrowheads="1"/>
            </p:cNvSpPr>
            <p:nvPr/>
          </p:nvSpPr>
          <p:spPr bwMode="auto">
            <a:xfrm>
              <a:off x="598" y="2016"/>
              <a:ext cx="11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(2) 数据线</a:t>
              </a:r>
            </a:p>
          </p:txBody>
        </p:sp>
        <p:sp>
          <p:nvSpPr>
            <p:cNvPr id="28719" name="文本框 37893"/>
            <p:cNvSpPr txBox="1">
              <a:spLocks noChangeArrowheads="1"/>
            </p:cNvSpPr>
            <p:nvPr/>
          </p:nvSpPr>
          <p:spPr bwMode="auto">
            <a:xfrm>
              <a:off x="598" y="2480"/>
              <a:ext cx="11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(3) 命令线</a:t>
              </a:r>
            </a:p>
          </p:txBody>
        </p:sp>
        <p:sp>
          <p:nvSpPr>
            <p:cNvPr id="28720" name="文本框 37894"/>
            <p:cNvSpPr txBox="1">
              <a:spLocks noChangeArrowheads="1"/>
            </p:cNvSpPr>
            <p:nvPr/>
          </p:nvSpPr>
          <p:spPr bwMode="auto">
            <a:xfrm>
              <a:off x="598" y="2957"/>
              <a:ext cx="11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(4) 状态线</a:t>
              </a:r>
            </a:p>
          </p:txBody>
        </p:sp>
      </p:grpSp>
      <p:grpSp>
        <p:nvGrpSpPr>
          <p:cNvPr id="37941" name="组合 37940"/>
          <p:cNvGrpSpPr>
            <a:grpSpLocks/>
          </p:cNvGrpSpPr>
          <p:nvPr/>
        </p:nvGrpSpPr>
        <p:grpSpPr bwMode="auto">
          <a:xfrm>
            <a:off x="3657600" y="1801813"/>
            <a:ext cx="4953000" cy="4702175"/>
            <a:chOff x="2304" y="1135"/>
            <a:chExt cx="3120" cy="2962"/>
          </a:xfrm>
        </p:grpSpPr>
        <p:sp>
          <p:nvSpPr>
            <p:cNvPr id="28678" name="左右箭头 37896"/>
            <p:cNvSpPr>
              <a:spLocks noChangeArrowheads="1"/>
            </p:cNvSpPr>
            <p:nvPr/>
          </p:nvSpPr>
          <p:spPr bwMode="auto">
            <a:xfrm>
              <a:off x="2304" y="1358"/>
              <a:ext cx="3120" cy="82"/>
            </a:xfrm>
            <a:prstGeom prst="leftRightArrow">
              <a:avLst>
                <a:gd name="adj1" fmla="val 50000"/>
                <a:gd name="adj2" fmla="val 18707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文本框 37897"/>
            <p:cNvSpPr txBox="1">
              <a:spLocks noChangeArrowheads="1"/>
            </p:cNvSpPr>
            <p:nvPr/>
          </p:nvSpPr>
          <p:spPr bwMode="auto">
            <a:xfrm>
              <a:off x="3312" y="3312"/>
              <a:ext cx="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 </a:t>
              </a:r>
              <a:r>
                <a:rPr lang="zh-CN" altLang="en-US" sz="2000" b="1"/>
                <a:t>接口</a:t>
              </a:r>
            </a:p>
          </p:txBody>
        </p:sp>
        <p:sp>
          <p:nvSpPr>
            <p:cNvPr id="28680" name="矩形 37898"/>
            <p:cNvSpPr>
              <a:spLocks noChangeArrowheads="1"/>
            </p:cNvSpPr>
            <p:nvPr/>
          </p:nvSpPr>
          <p:spPr bwMode="auto">
            <a:xfrm>
              <a:off x="3287" y="3250"/>
              <a:ext cx="769" cy="36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1" name="组合 37938"/>
            <p:cNvGrpSpPr>
              <a:grpSpLocks/>
            </p:cNvGrpSpPr>
            <p:nvPr/>
          </p:nvGrpSpPr>
          <p:grpSpPr bwMode="auto">
            <a:xfrm>
              <a:off x="3287" y="3773"/>
              <a:ext cx="769" cy="282"/>
              <a:chOff x="3287" y="3773"/>
              <a:chExt cx="769" cy="282"/>
            </a:xfrm>
          </p:grpSpPr>
          <p:sp>
            <p:nvSpPr>
              <p:cNvPr id="28715" name="文本框 37900"/>
              <p:cNvSpPr txBox="1">
                <a:spLocks noChangeArrowheads="1"/>
              </p:cNvSpPr>
              <p:nvPr/>
            </p:nvSpPr>
            <p:spPr bwMode="auto">
              <a:xfrm>
                <a:off x="3450" y="3782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设备</a:t>
                </a:r>
              </a:p>
            </p:txBody>
          </p:sp>
          <p:sp>
            <p:nvSpPr>
              <p:cNvPr id="28716" name="矩形 37901"/>
              <p:cNvSpPr>
                <a:spLocks noChangeArrowheads="1"/>
              </p:cNvSpPr>
              <p:nvPr/>
            </p:nvSpPr>
            <p:spPr bwMode="auto">
              <a:xfrm>
                <a:off x="3287" y="3773"/>
                <a:ext cx="769" cy="28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82" name="上箭头 37902"/>
            <p:cNvSpPr>
              <a:spLocks noChangeArrowheads="1"/>
            </p:cNvSpPr>
            <p:nvPr/>
          </p:nvSpPr>
          <p:spPr bwMode="auto">
            <a:xfrm>
              <a:off x="4356" y="1422"/>
              <a:ext cx="108" cy="2658"/>
            </a:xfrm>
            <a:prstGeom prst="upArrow">
              <a:avLst>
                <a:gd name="adj1" fmla="val 57741"/>
                <a:gd name="adj2" fmla="val 16703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上箭头 37903"/>
            <p:cNvSpPr>
              <a:spLocks noChangeArrowheads="1"/>
            </p:cNvSpPr>
            <p:nvPr/>
          </p:nvSpPr>
          <p:spPr bwMode="auto">
            <a:xfrm rot="10800000">
              <a:off x="4704" y="1392"/>
              <a:ext cx="99" cy="2658"/>
            </a:xfrm>
            <a:prstGeom prst="upArrow">
              <a:avLst>
                <a:gd name="adj1" fmla="val 57741"/>
                <a:gd name="adj2" fmla="val 182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上箭头 37904"/>
            <p:cNvSpPr>
              <a:spLocks noChangeArrowheads="1"/>
            </p:cNvSpPr>
            <p:nvPr/>
          </p:nvSpPr>
          <p:spPr bwMode="auto">
            <a:xfrm rot="10800000">
              <a:off x="5040" y="1392"/>
              <a:ext cx="85" cy="2658"/>
            </a:xfrm>
            <a:prstGeom prst="upArrow">
              <a:avLst>
                <a:gd name="adj1" fmla="val 57741"/>
                <a:gd name="adj2" fmla="val 21223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左箭头 37905"/>
            <p:cNvSpPr>
              <a:spLocks noChangeArrowheads="1"/>
            </p:cNvSpPr>
            <p:nvPr/>
          </p:nvSpPr>
          <p:spPr bwMode="auto">
            <a:xfrm>
              <a:off x="4056" y="3298"/>
              <a:ext cx="707" cy="110"/>
            </a:xfrm>
            <a:prstGeom prst="leftArrow">
              <a:avLst>
                <a:gd name="adj1" fmla="val 50000"/>
                <a:gd name="adj2" fmla="val 1231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左箭头 37906"/>
            <p:cNvSpPr>
              <a:spLocks noChangeArrowheads="1"/>
            </p:cNvSpPr>
            <p:nvPr/>
          </p:nvSpPr>
          <p:spPr bwMode="auto">
            <a:xfrm>
              <a:off x="4056" y="3451"/>
              <a:ext cx="1020" cy="101"/>
            </a:xfrm>
            <a:prstGeom prst="leftArrow">
              <a:avLst>
                <a:gd name="adj1" fmla="val 50000"/>
                <a:gd name="adj2" fmla="val 19356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直接连接符 37907"/>
            <p:cNvSpPr>
              <a:spLocks noChangeShapeType="1"/>
            </p:cNvSpPr>
            <p:nvPr/>
          </p:nvSpPr>
          <p:spPr bwMode="auto">
            <a:xfrm flipV="1">
              <a:off x="3672" y="3612"/>
              <a:ext cx="0" cy="16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文本框 37908"/>
            <p:cNvSpPr txBox="1">
              <a:spLocks noChangeArrowheads="1"/>
            </p:cNvSpPr>
            <p:nvPr/>
          </p:nvSpPr>
          <p:spPr bwMode="auto">
            <a:xfrm>
              <a:off x="3324" y="2153"/>
              <a:ext cx="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 </a:t>
              </a:r>
              <a:r>
                <a:rPr lang="zh-CN" altLang="en-US" sz="2000" b="1"/>
                <a:t>接口</a:t>
              </a:r>
            </a:p>
          </p:txBody>
        </p:sp>
        <p:sp>
          <p:nvSpPr>
            <p:cNvPr id="28689" name="矩形 37909"/>
            <p:cNvSpPr>
              <a:spLocks noChangeArrowheads="1"/>
            </p:cNvSpPr>
            <p:nvPr/>
          </p:nvSpPr>
          <p:spPr bwMode="auto">
            <a:xfrm>
              <a:off x="3287" y="2082"/>
              <a:ext cx="769" cy="36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90" name="组合 37939"/>
            <p:cNvGrpSpPr>
              <a:grpSpLocks/>
            </p:cNvGrpSpPr>
            <p:nvPr/>
          </p:nvGrpSpPr>
          <p:grpSpPr bwMode="auto">
            <a:xfrm>
              <a:off x="3287" y="2606"/>
              <a:ext cx="769" cy="281"/>
              <a:chOff x="3287" y="2606"/>
              <a:chExt cx="769" cy="281"/>
            </a:xfrm>
          </p:grpSpPr>
          <p:sp>
            <p:nvSpPr>
              <p:cNvPr id="28713" name="文本框 37911"/>
              <p:cNvSpPr txBox="1">
                <a:spLocks noChangeArrowheads="1"/>
              </p:cNvSpPr>
              <p:nvPr/>
            </p:nvSpPr>
            <p:spPr bwMode="auto">
              <a:xfrm>
                <a:off x="3450" y="2616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设备</a:t>
                </a:r>
              </a:p>
            </p:txBody>
          </p:sp>
          <p:sp>
            <p:nvSpPr>
              <p:cNvPr id="28714" name="矩形 37912"/>
              <p:cNvSpPr>
                <a:spLocks noChangeArrowheads="1"/>
              </p:cNvSpPr>
              <p:nvPr/>
            </p:nvSpPr>
            <p:spPr bwMode="auto">
              <a:xfrm>
                <a:off x="3287" y="2606"/>
                <a:ext cx="769" cy="28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91" name="直接连接符 37913"/>
            <p:cNvSpPr>
              <a:spLocks noChangeShapeType="1"/>
            </p:cNvSpPr>
            <p:nvPr/>
          </p:nvSpPr>
          <p:spPr bwMode="auto">
            <a:xfrm flipV="1">
              <a:off x="3672" y="2445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左箭头 37914"/>
            <p:cNvSpPr>
              <a:spLocks noChangeArrowheads="1"/>
            </p:cNvSpPr>
            <p:nvPr/>
          </p:nvSpPr>
          <p:spPr bwMode="auto">
            <a:xfrm>
              <a:off x="4032" y="2160"/>
              <a:ext cx="744" cy="96"/>
            </a:xfrm>
            <a:prstGeom prst="leftArrow">
              <a:avLst>
                <a:gd name="adj1" fmla="val 50000"/>
                <a:gd name="adj2" fmla="val 14854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左箭头 37915"/>
            <p:cNvSpPr>
              <a:spLocks noChangeArrowheads="1"/>
            </p:cNvSpPr>
            <p:nvPr/>
          </p:nvSpPr>
          <p:spPr bwMode="auto">
            <a:xfrm>
              <a:off x="4056" y="2284"/>
              <a:ext cx="1009" cy="116"/>
            </a:xfrm>
            <a:prstGeom prst="leftArrow">
              <a:avLst>
                <a:gd name="adj1" fmla="val 50000"/>
                <a:gd name="adj2" fmla="val 16671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左箭头 37916"/>
            <p:cNvSpPr>
              <a:spLocks noChangeArrowheads="1"/>
            </p:cNvSpPr>
            <p:nvPr/>
          </p:nvSpPr>
          <p:spPr bwMode="auto">
            <a:xfrm rot="10800000">
              <a:off x="3606" y="2976"/>
              <a:ext cx="791" cy="96"/>
            </a:xfrm>
            <a:prstGeom prst="leftArrow">
              <a:avLst>
                <a:gd name="adj1" fmla="val 50000"/>
                <a:gd name="adj2" fmla="val 1579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矩形 37917"/>
            <p:cNvSpPr>
              <a:spLocks noChangeArrowheads="1"/>
            </p:cNvSpPr>
            <p:nvPr/>
          </p:nvSpPr>
          <p:spPr bwMode="auto">
            <a:xfrm>
              <a:off x="3600" y="3012"/>
              <a:ext cx="47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左箭头 37918"/>
            <p:cNvSpPr>
              <a:spLocks noChangeArrowheads="1"/>
            </p:cNvSpPr>
            <p:nvPr/>
          </p:nvSpPr>
          <p:spPr bwMode="auto">
            <a:xfrm rot="10800000">
              <a:off x="3629" y="1813"/>
              <a:ext cx="769" cy="120"/>
            </a:xfrm>
            <a:prstGeom prst="leftArrow">
              <a:avLst>
                <a:gd name="adj1" fmla="val 50000"/>
                <a:gd name="adj2" fmla="val 12282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矩形 37919"/>
            <p:cNvSpPr>
              <a:spLocks noChangeArrowheads="1"/>
            </p:cNvSpPr>
            <p:nvPr/>
          </p:nvSpPr>
          <p:spPr bwMode="auto">
            <a:xfrm>
              <a:off x="3600" y="1841"/>
              <a:ext cx="52" cy="2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左右箭头 37920"/>
            <p:cNvSpPr>
              <a:spLocks noChangeArrowheads="1"/>
            </p:cNvSpPr>
            <p:nvPr/>
          </p:nvSpPr>
          <p:spPr bwMode="auto">
            <a:xfrm>
              <a:off x="2731" y="2163"/>
              <a:ext cx="556" cy="93"/>
            </a:xfrm>
            <a:prstGeom prst="leftRightArrow">
              <a:avLst>
                <a:gd name="adj1" fmla="val 50000"/>
                <a:gd name="adj2" fmla="val 11957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左右箭头 37921"/>
            <p:cNvSpPr>
              <a:spLocks noChangeArrowheads="1"/>
            </p:cNvSpPr>
            <p:nvPr/>
          </p:nvSpPr>
          <p:spPr bwMode="auto">
            <a:xfrm>
              <a:off x="2731" y="3360"/>
              <a:ext cx="556" cy="96"/>
            </a:xfrm>
            <a:prstGeom prst="leftRightArrow">
              <a:avLst>
                <a:gd name="adj1" fmla="val 50000"/>
                <a:gd name="adj2" fmla="val 1158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文本框 37922"/>
            <p:cNvSpPr txBox="1">
              <a:spLocks noChangeArrowheads="1"/>
            </p:cNvSpPr>
            <p:nvPr/>
          </p:nvSpPr>
          <p:spPr bwMode="auto">
            <a:xfrm>
              <a:off x="2348" y="1548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数据线</a:t>
              </a:r>
            </a:p>
          </p:txBody>
        </p:sp>
        <p:sp>
          <p:nvSpPr>
            <p:cNvPr id="28701" name="文本框 37923"/>
            <p:cNvSpPr txBox="1">
              <a:spLocks noChangeArrowheads="1"/>
            </p:cNvSpPr>
            <p:nvPr/>
          </p:nvSpPr>
          <p:spPr bwMode="auto">
            <a:xfrm>
              <a:off x="4757" y="1440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命令线</a:t>
              </a:r>
            </a:p>
          </p:txBody>
        </p:sp>
        <p:sp>
          <p:nvSpPr>
            <p:cNvPr id="28702" name="文本框 37924"/>
            <p:cNvSpPr txBox="1">
              <a:spLocks noChangeArrowheads="1"/>
            </p:cNvSpPr>
            <p:nvPr/>
          </p:nvSpPr>
          <p:spPr bwMode="auto">
            <a:xfrm>
              <a:off x="4421" y="1440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状态线</a:t>
              </a:r>
            </a:p>
          </p:txBody>
        </p:sp>
        <p:sp>
          <p:nvSpPr>
            <p:cNvPr id="28703" name="文本框 37925"/>
            <p:cNvSpPr txBox="1">
              <a:spLocks noChangeArrowheads="1"/>
            </p:cNvSpPr>
            <p:nvPr/>
          </p:nvSpPr>
          <p:spPr bwMode="auto">
            <a:xfrm>
              <a:off x="4464" y="1135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总线</a:t>
              </a:r>
            </a:p>
          </p:txBody>
        </p:sp>
        <p:sp>
          <p:nvSpPr>
            <p:cNvPr id="28704" name="文本框 37926"/>
            <p:cNvSpPr txBox="1">
              <a:spLocks noChangeArrowheads="1"/>
            </p:cNvSpPr>
            <p:nvPr/>
          </p:nvSpPr>
          <p:spPr bwMode="auto">
            <a:xfrm>
              <a:off x="5049" y="1440"/>
              <a:ext cx="308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设备选择线</a:t>
              </a:r>
            </a:p>
          </p:txBody>
        </p:sp>
        <p:sp>
          <p:nvSpPr>
            <p:cNvPr id="28705" name="矩形 37927"/>
            <p:cNvSpPr>
              <a:spLocks noChangeArrowheads="1"/>
            </p:cNvSpPr>
            <p:nvPr/>
          </p:nvSpPr>
          <p:spPr bwMode="auto">
            <a:xfrm flipH="1">
              <a:off x="4752" y="2160"/>
              <a:ext cx="25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矩形 37928"/>
            <p:cNvSpPr>
              <a:spLocks noChangeArrowheads="1"/>
            </p:cNvSpPr>
            <p:nvPr/>
          </p:nvSpPr>
          <p:spPr bwMode="auto">
            <a:xfrm>
              <a:off x="5040" y="2327"/>
              <a:ext cx="48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矩形 37929"/>
            <p:cNvSpPr>
              <a:spLocks noChangeArrowheads="1"/>
            </p:cNvSpPr>
            <p:nvPr/>
          </p:nvSpPr>
          <p:spPr bwMode="auto">
            <a:xfrm>
              <a:off x="4704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矩形 37930"/>
            <p:cNvSpPr>
              <a:spLocks noChangeArrowheads="1"/>
            </p:cNvSpPr>
            <p:nvPr/>
          </p:nvSpPr>
          <p:spPr bwMode="auto">
            <a:xfrm>
              <a:off x="5040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矩形 37931"/>
            <p:cNvSpPr>
              <a:spLocks noChangeArrowheads="1"/>
            </p:cNvSpPr>
            <p:nvPr/>
          </p:nvSpPr>
          <p:spPr bwMode="auto">
            <a:xfrm>
              <a:off x="4752" y="3264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矩形 37932"/>
            <p:cNvSpPr>
              <a:spLocks noChangeArrowheads="1"/>
            </p:cNvSpPr>
            <p:nvPr/>
          </p:nvSpPr>
          <p:spPr bwMode="auto">
            <a:xfrm>
              <a:off x="5063" y="3408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矩形 37933"/>
            <p:cNvSpPr>
              <a:spLocks noChangeArrowheads="1"/>
            </p:cNvSpPr>
            <p:nvPr/>
          </p:nvSpPr>
          <p:spPr bwMode="auto">
            <a:xfrm rot="5400000">
              <a:off x="3648" y="1847"/>
              <a:ext cx="25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2" name="左右箭头 37934"/>
            <p:cNvSpPr>
              <a:spLocks noChangeArrowheads="1"/>
            </p:cNvSpPr>
            <p:nvPr/>
          </p:nvSpPr>
          <p:spPr bwMode="auto">
            <a:xfrm rot="5400000">
              <a:off x="1389" y="2702"/>
              <a:ext cx="2657" cy="133"/>
            </a:xfrm>
            <a:prstGeom prst="leftRightArrow">
              <a:avLst>
                <a:gd name="adj1" fmla="val 50000"/>
                <a:gd name="adj2" fmla="val 98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36" name="文本框 37935"/>
          <p:cNvSpPr txBox="1">
            <a:spLocks noChangeArrowheads="1"/>
          </p:cNvSpPr>
          <p:nvPr/>
        </p:nvSpPr>
        <p:spPr bwMode="auto">
          <a:xfrm>
            <a:off x="685800" y="12954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3200" b="1"/>
              <a:t>总线连接方式的 </a:t>
            </a:r>
            <a:r>
              <a:rPr lang="en-US" altLang="zh-CN" sz="3200" b="1"/>
              <a:t>I/O </a:t>
            </a:r>
            <a:r>
              <a:rPr lang="zh-CN" altLang="en-US" sz="3200" b="1"/>
              <a:t>接口电路</a:t>
            </a:r>
          </a:p>
        </p:txBody>
      </p:sp>
      <p:sp>
        <p:nvSpPr>
          <p:cNvPr id="37938" name="矩形 3793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38914"/>
          <p:cNvSpPr txBox="1">
            <a:spLocks noChangeArrowheads="1"/>
          </p:cNvSpPr>
          <p:nvPr/>
        </p:nvSpPr>
        <p:spPr bwMode="auto">
          <a:xfrm>
            <a:off x="441325" y="349250"/>
            <a:ext cx="431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2. 接口的功能和组成</a:t>
            </a:r>
            <a:endParaRPr lang="en-US" altLang="zh-CN" sz="3600" b="1"/>
          </a:p>
        </p:txBody>
      </p:sp>
      <p:sp>
        <p:nvSpPr>
          <p:cNvPr id="38916" name="文本框 38915"/>
          <p:cNvSpPr txBox="1">
            <a:spLocks noChangeArrowheads="1"/>
          </p:cNvSpPr>
          <p:nvPr/>
        </p:nvSpPr>
        <p:spPr bwMode="auto">
          <a:xfrm>
            <a:off x="1889125" y="9826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folHlink"/>
                </a:solidFill>
              </a:rPr>
              <a:t>功能</a:t>
            </a:r>
          </a:p>
        </p:txBody>
      </p:sp>
      <p:sp>
        <p:nvSpPr>
          <p:cNvPr id="38917" name="文本框 38916"/>
          <p:cNvSpPr txBox="1">
            <a:spLocks noChangeArrowheads="1"/>
          </p:cNvSpPr>
          <p:nvPr/>
        </p:nvSpPr>
        <p:spPr bwMode="auto">
          <a:xfrm>
            <a:off x="5857875" y="9826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folHlink"/>
                </a:solidFill>
              </a:rPr>
              <a:t>组成</a:t>
            </a:r>
          </a:p>
        </p:txBody>
      </p:sp>
      <p:sp>
        <p:nvSpPr>
          <p:cNvPr id="38918" name="文本框 38917"/>
          <p:cNvSpPr txBox="1">
            <a:spLocks noChangeArrowheads="1"/>
          </p:cNvSpPr>
          <p:nvPr/>
        </p:nvSpPr>
        <p:spPr bwMode="auto">
          <a:xfrm>
            <a:off x="1127125" y="16827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选址功能</a:t>
            </a:r>
          </a:p>
        </p:txBody>
      </p:sp>
      <p:sp>
        <p:nvSpPr>
          <p:cNvPr id="38919" name="文本框 38918"/>
          <p:cNvSpPr txBox="1">
            <a:spLocks noChangeArrowheads="1"/>
          </p:cNvSpPr>
          <p:nvPr/>
        </p:nvSpPr>
        <p:spPr bwMode="auto">
          <a:xfrm>
            <a:off x="1127125" y="23241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传送命令的功能</a:t>
            </a:r>
          </a:p>
        </p:txBody>
      </p:sp>
      <p:sp>
        <p:nvSpPr>
          <p:cNvPr id="38920" name="文本框 38919"/>
          <p:cNvSpPr txBox="1">
            <a:spLocks noChangeArrowheads="1"/>
          </p:cNvSpPr>
          <p:nvPr/>
        </p:nvSpPr>
        <p:spPr bwMode="auto">
          <a:xfrm>
            <a:off x="1127125" y="2965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传送数据的功能</a:t>
            </a:r>
          </a:p>
        </p:txBody>
      </p:sp>
      <p:sp>
        <p:nvSpPr>
          <p:cNvPr id="38921" name="文本框 38920"/>
          <p:cNvSpPr txBox="1">
            <a:spLocks noChangeArrowheads="1"/>
          </p:cNvSpPr>
          <p:nvPr/>
        </p:nvSpPr>
        <p:spPr bwMode="auto">
          <a:xfrm>
            <a:off x="1127125" y="36068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反映设备状态的功能</a:t>
            </a:r>
          </a:p>
        </p:txBody>
      </p:sp>
      <p:sp>
        <p:nvSpPr>
          <p:cNvPr id="38922" name="文本框 38921"/>
          <p:cNvSpPr txBox="1">
            <a:spLocks noChangeArrowheads="1"/>
          </p:cNvSpPr>
          <p:nvPr/>
        </p:nvSpPr>
        <p:spPr bwMode="auto">
          <a:xfrm>
            <a:off x="5105400" y="168275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设备选择电路</a:t>
            </a:r>
          </a:p>
        </p:txBody>
      </p:sp>
      <p:sp>
        <p:nvSpPr>
          <p:cNvPr id="38923" name="文本框 38922"/>
          <p:cNvSpPr txBox="1">
            <a:spLocks noChangeArrowheads="1"/>
          </p:cNvSpPr>
          <p:nvPr/>
        </p:nvSpPr>
        <p:spPr bwMode="auto">
          <a:xfrm>
            <a:off x="5105400" y="2324100"/>
            <a:ext cx="402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命令寄存器   命令译码器</a:t>
            </a:r>
          </a:p>
        </p:txBody>
      </p:sp>
      <p:sp>
        <p:nvSpPr>
          <p:cNvPr id="38924" name="文本框 38923"/>
          <p:cNvSpPr txBox="1">
            <a:spLocks noChangeArrowheads="1"/>
          </p:cNvSpPr>
          <p:nvPr/>
        </p:nvSpPr>
        <p:spPr bwMode="auto">
          <a:xfrm>
            <a:off x="5105400" y="2965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数据缓冲寄存器</a:t>
            </a:r>
          </a:p>
        </p:txBody>
      </p:sp>
      <p:sp>
        <p:nvSpPr>
          <p:cNvPr id="38925" name="文本框 38924"/>
          <p:cNvSpPr txBox="1">
            <a:spLocks noChangeArrowheads="1"/>
          </p:cNvSpPr>
          <p:nvPr/>
        </p:nvSpPr>
        <p:spPr bwMode="auto">
          <a:xfrm>
            <a:off x="5105400" y="36068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设备状态标记</a:t>
            </a:r>
          </a:p>
        </p:txBody>
      </p:sp>
      <p:sp>
        <p:nvSpPr>
          <p:cNvPr id="38927" name="文本框 38926"/>
          <p:cNvSpPr txBox="1">
            <a:spLocks noChangeArrowheads="1"/>
          </p:cNvSpPr>
          <p:nvPr/>
        </p:nvSpPr>
        <p:spPr bwMode="auto">
          <a:xfrm>
            <a:off x="2041525" y="4248150"/>
            <a:ext cx="2316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完成触发器 </a:t>
            </a:r>
            <a:r>
              <a:rPr lang="en-US" altLang="zh-CN" sz="2800" b="1"/>
              <a:t>D</a:t>
            </a:r>
          </a:p>
        </p:txBody>
      </p:sp>
      <p:sp>
        <p:nvSpPr>
          <p:cNvPr id="38928" name="文本框 38927"/>
          <p:cNvSpPr txBox="1">
            <a:spLocks noChangeArrowheads="1"/>
          </p:cNvSpPr>
          <p:nvPr/>
        </p:nvSpPr>
        <p:spPr bwMode="auto">
          <a:xfrm>
            <a:off x="2041525" y="4889500"/>
            <a:ext cx="229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工作触发器 </a:t>
            </a:r>
            <a:r>
              <a:rPr lang="en-US" altLang="zh-CN" sz="2800" b="1"/>
              <a:t>B</a:t>
            </a:r>
          </a:p>
        </p:txBody>
      </p:sp>
      <p:sp>
        <p:nvSpPr>
          <p:cNvPr id="38929" name="文本框 38928"/>
          <p:cNvSpPr txBox="1">
            <a:spLocks noChangeArrowheads="1"/>
          </p:cNvSpPr>
          <p:nvPr/>
        </p:nvSpPr>
        <p:spPr bwMode="auto">
          <a:xfrm>
            <a:off x="2041525" y="5530850"/>
            <a:ext cx="3662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中断请求触发器 </a:t>
            </a:r>
            <a:r>
              <a:rPr lang="en-US" altLang="zh-CN" sz="2800" b="1"/>
              <a:t>INTR</a:t>
            </a:r>
          </a:p>
        </p:txBody>
      </p:sp>
      <p:sp>
        <p:nvSpPr>
          <p:cNvPr id="38930" name="文本框 38929"/>
          <p:cNvSpPr txBox="1">
            <a:spLocks noChangeArrowheads="1"/>
          </p:cNvSpPr>
          <p:nvPr/>
        </p:nvSpPr>
        <p:spPr bwMode="auto">
          <a:xfrm>
            <a:off x="2041525" y="6194425"/>
            <a:ext cx="3125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屏蔽触发器 </a:t>
            </a:r>
            <a:r>
              <a:rPr lang="en-US" altLang="zh-CN" sz="2800" b="1"/>
              <a:t>MASK</a:t>
            </a:r>
          </a:p>
        </p:txBody>
      </p:sp>
      <p:sp>
        <p:nvSpPr>
          <p:cNvPr id="38931" name="左大括号 38930"/>
          <p:cNvSpPr>
            <a:spLocks/>
          </p:cNvSpPr>
          <p:nvPr/>
        </p:nvSpPr>
        <p:spPr bwMode="auto">
          <a:xfrm>
            <a:off x="1676400" y="44958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2" name="矩形 3893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  <p:bldP spid="38920" grpId="0"/>
      <p:bldP spid="38921" grpId="0"/>
      <p:bldP spid="38922" grpId="0"/>
      <p:bldP spid="38923" grpId="0"/>
      <p:bldP spid="38924" grpId="0"/>
      <p:bldP spid="38925" grpId="0"/>
      <p:bldP spid="38927" grpId="0"/>
      <p:bldP spid="38928" grpId="0"/>
      <p:bldP spid="38929" grpId="0"/>
      <p:bldP spid="389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25953"/>
          <p:cNvSpPr txBox="1">
            <a:spLocks noChangeArrowheads="1"/>
          </p:cNvSpPr>
          <p:nvPr/>
        </p:nvSpPr>
        <p:spPr bwMode="auto">
          <a:xfrm>
            <a:off x="746125" y="381000"/>
            <a:ext cx="4627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/>
              <a:t>3. I/O </a:t>
            </a:r>
            <a:r>
              <a:rPr lang="zh-CN" altLang="en-US" sz="3600" b="1"/>
              <a:t>接口的基本组成</a:t>
            </a:r>
          </a:p>
        </p:txBody>
      </p:sp>
      <p:grpSp>
        <p:nvGrpSpPr>
          <p:cNvPr id="125955" name="组合 125954"/>
          <p:cNvGrpSpPr>
            <a:grpSpLocks/>
          </p:cNvGrpSpPr>
          <p:nvPr/>
        </p:nvGrpSpPr>
        <p:grpSpPr bwMode="auto">
          <a:xfrm>
            <a:off x="5146675" y="4343400"/>
            <a:ext cx="1905000" cy="838200"/>
            <a:chOff x="3120" y="2976"/>
            <a:chExt cx="1200" cy="528"/>
          </a:xfrm>
        </p:grpSpPr>
        <p:sp>
          <p:nvSpPr>
            <p:cNvPr id="30762" name="文本框 125955"/>
            <p:cNvSpPr txBox="1">
              <a:spLocks noChangeArrowheads="1"/>
            </p:cNvSpPr>
            <p:nvPr/>
          </p:nvSpPr>
          <p:spPr bwMode="auto">
            <a:xfrm>
              <a:off x="3206" y="3033"/>
              <a:ext cx="10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 命令寄存器</a:t>
              </a:r>
            </a:p>
            <a:p>
              <a:r>
                <a:rPr lang="zh-CN" altLang="en-US" sz="2000" b="1"/>
                <a:t>和命令译码器</a:t>
              </a:r>
            </a:p>
          </p:txBody>
        </p:sp>
        <p:sp>
          <p:nvSpPr>
            <p:cNvPr id="30763" name="矩形 125956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58" name="组合 125957"/>
          <p:cNvGrpSpPr>
            <a:grpSpLocks/>
          </p:cNvGrpSpPr>
          <p:nvPr/>
        </p:nvGrpSpPr>
        <p:grpSpPr bwMode="auto">
          <a:xfrm>
            <a:off x="5146675" y="2743200"/>
            <a:ext cx="1905000" cy="838200"/>
            <a:chOff x="3120" y="2976"/>
            <a:chExt cx="1200" cy="528"/>
          </a:xfrm>
        </p:grpSpPr>
        <p:sp>
          <p:nvSpPr>
            <p:cNvPr id="30760" name="文本框 125958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  设备选择</a:t>
              </a:r>
            </a:p>
            <a:p>
              <a:r>
                <a:rPr lang="zh-CN" altLang="en-US" sz="2000" b="1"/>
                <a:t>       电路</a:t>
              </a:r>
            </a:p>
          </p:txBody>
        </p:sp>
        <p:sp>
          <p:nvSpPr>
            <p:cNvPr id="30761" name="矩形 125959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61" name="组合 125960"/>
          <p:cNvGrpSpPr>
            <a:grpSpLocks/>
          </p:cNvGrpSpPr>
          <p:nvPr/>
        </p:nvGrpSpPr>
        <p:grpSpPr bwMode="auto">
          <a:xfrm>
            <a:off x="2251075" y="4343400"/>
            <a:ext cx="1905000" cy="838200"/>
            <a:chOff x="3120" y="2976"/>
            <a:chExt cx="1200" cy="528"/>
          </a:xfrm>
        </p:grpSpPr>
        <p:sp>
          <p:nvSpPr>
            <p:cNvPr id="30758" name="文本框 125961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  设备状态</a:t>
              </a:r>
            </a:p>
            <a:p>
              <a:r>
                <a:rPr lang="zh-CN" altLang="en-US" sz="2000" b="1"/>
                <a:t>       标记</a:t>
              </a:r>
            </a:p>
          </p:txBody>
        </p:sp>
        <p:sp>
          <p:nvSpPr>
            <p:cNvPr id="30759" name="矩形 125962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64" name="组合 125963"/>
          <p:cNvGrpSpPr>
            <a:grpSpLocks/>
          </p:cNvGrpSpPr>
          <p:nvPr/>
        </p:nvGrpSpPr>
        <p:grpSpPr bwMode="auto">
          <a:xfrm>
            <a:off x="2251075" y="2743200"/>
            <a:ext cx="1905000" cy="838200"/>
            <a:chOff x="3120" y="2976"/>
            <a:chExt cx="1200" cy="528"/>
          </a:xfrm>
        </p:grpSpPr>
        <p:sp>
          <p:nvSpPr>
            <p:cNvPr id="30756" name="文本框 125964"/>
            <p:cNvSpPr txBox="1">
              <a:spLocks noChangeArrowheads="1"/>
            </p:cNvSpPr>
            <p:nvPr/>
          </p:nvSpPr>
          <p:spPr bwMode="auto">
            <a:xfrm>
              <a:off x="3206" y="3033"/>
              <a:ext cx="9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   数据缓冲</a:t>
              </a:r>
            </a:p>
            <a:p>
              <a:r>
                <a:rPr lang="zh-CN" altLang="en-US" sz="2000" b="1"/>
                <a:t> 寄存器</a:t>
              </a:r>
              <a:r>
                <a:rPr lang="en-US" altLang="zh-CN" sz="2000" b="1"/>
                <a:t>DBR</a:t>
              </a:r>
            </a:p>
          </p:txBody>
        </p:sp>
        <p:sp>
          <p:nvSpPr>
            <p:cNvPr id="30757" name="矩形 125965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67" name="组合 125966"/>
          <p:cNvGrpSpPr>
            <a:grpSpLocks/>
          </p:cNvGrpSpPr>
          <p:nvPr/>
        </p:nvGrpSpPr>
        <p:grpSpPr bwMode="auto">
          <a:xfrm>
            <a:off x="4424363" y="2743200"/>
            <a:ext cx="493712" cy="2438400"/>
            <a:chOff x="3001" y="1968"/>
            <a:chExt cx="311" cy="1536"/>
          </a:xfrm>
        </p:grpSpPr>
        <p:sp>
          <p:nvSpPr>
            <p:cNvPr id="30754" name="文本框 125967"/>
            <p:cNvSpPr txBox="1">
              <a:spLocks noChangeArrowheads="1"/>
            </p:cNvSpPr>
            <p:nvPr/>
          </p:nvSpPr>
          <p:spPr bwMode="auto">
            <a:xfrm>
              <a:off x="3004" y="2057"/>
              <a:ext cx="308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     控制逻辑电路</a:t>
              </a:r>
            </a:p>
          </p:txBody>
        </p:sp>
        <p:sp>
          <p:nvSpPr>
            <p:cNvPr id="30755" name="矩形 125968"/>
            <p:cNvSpPr>
              <a:spLocks noChangeArrowheads="1"/>
            </p:cNvSpPr>
            <p:nvPr/>
          </p:nvSpPr>
          <p:spPr bwMode="auto">
            <a:xfrm>
              <a:off x="3001" y="1968"/>
              <a:ext cx="288" cy="15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70" name="组合 125969"/>
          <p:cNvGrpSpPr>
            <a:grpSpLocks/>
          </p:cNvGrpSpPr>
          <p:nvPr/>
        </p:nvGrpSpPr>
        <p:grpSpPr bwMode="auto">
          <a:xfrm>
            <a:off x="2022475" y="1981200"/>
            <a:ext cx="5257800" cy="3429000"/>
            <a:chOff x="1274" y="1248"/>
            <a:chExt cx="3312" cy="2160"/>
          </a:xfrm>
        </p:grpSpPr>
        <p:sp>
          <p:nvSpPr>
            <p:cNvPr id="30752" name="矩形 125970"/>
            <p:cNvSpPr>
              <a:spLocks noChangeArrowheads="1"/>
            </p:cNvSpPr>
            <p:nvPr/>
          </p:nvSpPr>
          <p:spPr bwMode="auto">
            <a:xfrm>
              <a:off x="1274" y="1248"/>
              <a:ext cx="3312" cy="216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文本框 125971"/>
            <p:cNvSpPr txBox="1">
              <a:spLocks noChangeArrowheads="1"/>
            </p:cNvSpPr>
            <p:nvPr/>
          </p:nvSpPr>
          <p:spPr bwMode="auto">
            <a:xfrm>
              <a:off x="2592" y="1401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接口</a:t>
              </a:r>
            </a:p>
          </p:txBody>
        </p:sp>
      </p:grpSp>
      <p:grpSp>
        <p:nvGrpSpPr>
          <p:cNvPr id="125973" name="组合 125972"/>
          <p:cNvGrpSpPr>
            <a:grpSpLocks/>
          </p:cNvGrpSpPr>
          <p:nvPr/>
        </p:nvGrpSpPr>
        <p:grpSpPr bwMode="auto">
          <a:xfrm>
            <a:off x="381000" y="1981200"/>
            <a:ext cx="8499475" cy="3429000"/>
            <a:chOff x="240" y="1248"/>
            <a:chExt cx="5354" cy="2160"/>
          </a:xfrm>
        </p:grpSpPr>
        <p:grpSp>
          <p:nvGrpSpPr>
            <p:cNvPr id="30730" name="组合 125973"/>
            <p:cNvGrpSpPr>
              <a:grpSpLocks/>
            </p:cNvGrpSpPr>
            <p:nvPr/>
          </p:nvGrpSpPr>
          <p:grpSpPr bwMode="auto">
            <a:xfrm>
              <a:off x="4586" y="1248"/>
              <a:ext cx="1008" cy="2160"/>
              <a:chOff x="4586" y="1248"/>
              <a:chExt cx="1008" cy="2160"/>
            </a:xfrm>
          </p:grpSpPr>
          <p:grpSp>
            <p:nvGrpSpPr>
              <p:cNvPr id="30743" name="组合 125974"/>
              <p:cNvGrpSpPr>
                <a:grpSpLocks/>
              </p:cNvGrpSpPr>
              <p:nvPr/>
            </p:nvGrpSpPr>
            <p:grpSpPr bwMode="auto">
              <a:xfrm>
                <a:off x="5210" y="1248"/>
                <a:ext cx="384" cy="2160"/>
                <a:chOff x="5280" y="1440"/>
                <a:chExt cx="384" cy="2160"/>
              </a:xfrm>
            </p:grpSpPr>
            <p:sp>
              <p:nvSpPr>
                <p:cNvPr id="30750" name="矩形 125975"/>
                <p:cNvSpPr>
                  <a:spLocks noChangeArrowheads="1"/>
                </p:cNvSpPr>
                <p:nvPr/>
              </p:nvSpPr>
              <p:spPr bwMode="auto">
                <a:xfrm>
                  <a:off x="5280" y="1440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1" name="文本框 125976"/>
                <p:cNvSpPr txBox="1">
                  <a:spLocks noChangeArrowheads="1"/>
                </p:cNvSpPr>
                <p:nvPr/>
              </p:nvSpPr>
              <p:spPr bwMode="auto">
                <a:xfrm>
                  <a:off x="5328" y="2082"/>
                  <a:ext cx="308" cy="9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zh-CN" altLang="en-US" sz="2000" b="1"/>
                    <a:t>外  部  设  备</a:t>
                  </a:r>
                </a:p>
              </p:txBody>
            </p:sp>
          </p:grpSp>
          <p:sp>
            <p:nvSpPr>
              <p:cNvPr id="30744" name="左右箭头 125977"/>
              <p:cNvSpPr>
                <a:spLocks noChangeArrowheads="1"/>
              </p:cNvSpPr>
              <p:nvPr/>
            </p:nvSpPr>
            <p:spPr bwMode="auto">
              <a:xfrm>
                <a:off x="4599" y="1872"/>
                <a:ext cx="601" cy="192"/>
              </a:xfrm>
              <a:prstGeom prst="leftRightArrow">
                <a:avLst>
                  <a:gd name="adj1" fmla="val 50000"/>
                  <a:gd name="adj2" fmla="val 6260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5" name="直接连接符 125978"/>
              <p:cNvSpPr>
                <a:spLocks noChangeShapeType="1"/>
              </p:cNvSpPr>
              <p:nvPr/>
            </p:nvSpPr>
            <p:spPr bwMode="auto">
              <a:xfrm>
                <a:off x="4586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6" name="直接连接符 125979"/>
              <p:cNvSpPr>
                <a:spLocks noChangeShapeType="1"/>
              </p:cNvSpPr>
              <p:nvPr/>
            </p:nvSpPr>
            <p:spPr bwMode="auto">
              <a:xfrm rot="10800000">
                <a:off x="4586" y="30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7" name="文本框 125980"/>
              <p:cNvSpPr txBox="1">
                <a:spLocks noChangeArrowheads="1"/>
              </p:cNvSpPr>
              <p:nvPr/>
            </p:nvSpPr>
            <p:spPr bwMode="auto">
              <a:xfrm>
                <a:off x="4586" y="162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0748" name="文本框 125981"/>
              <p:cNvSpPr txBox="1">
                <a:spLocks noChangeArrowheads="1"/>
              </p:cNvSpPr>
              <p:nvPr/>
            </p:nvSpPr>
            <p:spPr bwMode="auto">
              <a:xfrm>
                <a:off x="4682" y="2158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30749" name="文本框 125982"/>
              <p:cNvSpPr txBox="1">
                <a:spLocks noChangeArrowheads="1"/>
              </p:cNvSpPr>
              <p:nvPr/>
            </p:nvSpPr>
            <p:spPr bwMode="auto">
              <a:xfrm>
                <a:off x="4682" y="2736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状态</a:t>
                </a:r>
              </a:p>
            </p:txBody>
          </p:sp>
        </p:grpSp>
        <p:grpSp>
          <p:nvGrpSpPr>
            <p:cNvPr id="30731" name="组合 125983"/>
            <p:cNvGrpSpPr>
              <a:grpSpLocks/>
            </p:cNvGrpSpPr>
            <p:nvPr/>
          </p:nvGrpSpPr>
          <p:grpSpPr bwMode="auto">
            <a:xfrm>
              <a:off x="240" y="1248"/>
              <a:ext cx="1028" cy="2160"/>
              <a:chOff x="240" y="1248"/>
              <a:chExt cx="1028" cy="2160"/>
            </a:xfrm>
          </p:grpSpPr>
          <p:sp>
            <p:nvSpPr>
              <p:cNvPr id="30732" name="左右箭头 125984"/>
              <p:cNvSpPr>
                <a:spLocks noChangeArrowheads="1"/>
              </p:cNvSpPr>
              <p:nvPr/>
            </p:nvSpPr>
            <p:spPr bwMode="auto">
              <a:xfrm>
                <a:off x="668" y="1776"/>
                <a:ext cx="589" cy="192"/>
              </a:xfrm>
              <a:prstGeom prst="leftRightArrow">
                <a:avLst>
                  <a:gd name="adj1" fmla="val 50000"/>
                  <a:gd name="adj2" fmla="val 6135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3" name="文本框 125985"/>
              <p:cNvSpPr txBox="1">
                <a:spLocks noChangeArrowheads="1"/>
              </p:cNvSpPr>
              <p:nvPr/>
            </p:nvSpPr>
            <p:spPr bwMode="auto">
              <a:xfrm>
                <a:off x="650" y="1526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0734" name="文本框 125986"/>
              <p:cNvSpPr txBox="1">
                <a:spLocks noChangeArrowheads="1"/>
              </p:cNvSpPr>
              <p:nvPr/>
            </p:nvSpPr>
            <p:spPr bwMode="auto">
              <a:xfrm>
                <a:off x="650" y="2400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命令线</a:t>
                </a:r>
              </a:p>
            </p:txBody>
          </p:sp>
          <p:sp>
            <p:nvSpPr>
              <p:cNvPr id="30735" name="文本框 125987"/>
              <p:cNvSpPr txBox="1">
                <a:spLocks noChangeArrowheads="1"/>
              </p:cNvSpPr>
              <p:nvPr/>
            </p:nvSpPr>
            <p:spPr bwMode="auto">
              <a:xfrm>
                <a:off x="650" y="2784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状态线</a:t>
                </a:r>
                <a:endParaRPr lang="en-US" altLang="zh-CN" sz="2000" b="1"/>
              </a:p>
            </p:txBody>
          </p:sp>
          <p:grpSp>
            <p:nvGrpSpPr>
              <p:cNvPr id="30736" name="组合 125988"/>
              <p:cNvGrpSpPr>
                <a:grpSpLocks/>
              </p:cNvGrpSpPr>
              <p:nvPr/>
            </p:nvGrpSpPr>
            <p:grpSpPr bwMode="auto">
              <a:xfrm>
                <a:off x="240" y="1248"/>
                <a:ext cx="446" cy="2160"/>
                <a:chOff x="310" y="1488"/>
                <a:chExt cx="446" cy="2160"/>
              </a:xfrm>
            </p:grpSpPr>
            <p:sp>
              <p:nvSpPr>
                <p:cNvPr id="30741" name="矩形 125989"/>
                <p:cNvSpPr>
                  <a:spLocks noChangeArrowheads="1"/>
                </p:cNvSpPr>
                <p:nvPr/>
              </p:nvSpPr>
              <p:spPr bwMode="auto">
                <a:xfrm>
                  <a:off x="336" y="1488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2" name="文本框 125990"/>
                <p:cNvSpPr txBox="1">
                  <a:spLocks noChangeArrowheads="1"/>
                </p:cNvSpPr>
                <p:nvPr/>
              </p:nvSpPr>
              <p:spPr bwMode="auto">
                <a:xfrm>
                  <a:off x="310" y="2438"/>
                  <a:ext cx="4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CPU</a:t>
                  </a:r>
                </a:p>
              </p:txBody>
            </p:sp>
          </p:grpSp>
          <p:sp>
            <p:nvSpPr>
              <p:cNvPr id="30737" name="右箭头 125991"/>
              <p:cNvSpPr>
                <a:spLocks noChangeArrowheads="1"/>
              </p:cNvSpPr>
              <p:nvPr/>
            </p:nvSpPr>
            <p:spPr bwMode="auto">
              <a:xfrm>
                <a:off x="646" y="2208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8" name="右箭头 125992"/>
              <p:cNvSpPr>
                <a:spLocks noChangeArrowheads="1"/>
              </p:cNvSpPr>
              <p:nvPr/>
            </p:nvSpPr>
            <p:spPr bwMode="auto">
              <a:xfrm>
                <a:off x="646" y="2624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9" name="右箭头 125993"/>
              <p:cNvSpPr>
                <a:spLocks noChangeArrowheads="1"/>
              </p:cNvSpPr>
              <p:nvPr/>
            </p:nvSpPr>
            <p:spPr bwMode="auto">
              <a:xfrm rot="10800000">
                <a:off x="667" y="3023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0" name="文本框 125994"/>
              <p:cNvSpPr txBox="1">
                <a:spLocks noChangeArrowheads="1"/>
              </p:cNvSpPr>
              <p:nvPr/>
            </p:nvSpPr>
            <p:spPr bwMode="auto">
              <a:xfrm>
                <a:off x="650" y="1968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地址线</a:t>
                </a:r>
              </a:p>
            </p:txBody>
          </p:sp>
        </p:grpSp>
      </p:grpSp>
      <p:sp>
        <p:nvSpPr>
          <p:cNvPr id="125996" name="矩形 12599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0962"/>
          <p:cNvSpPr txBox="1">
            <a:spLocks noChangeArrowheads="1"/>
          </p:cNvSpPr>
          <p:nvPr/>
        </p:nvSpPr>
        <p:spPr bwMode="auto">
          <a:xfrm>
            <a:off x="746125" y="228600"/>
            <a:ext cx="390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三、接口类型</a:t>
            </a:r>
          </a:p>
        </p:txBody>
      </p:sp>
      <p:grpSp>
        <p:nvGrpSpPr>
          <p:cNvPr id="40993" name="组合 40992"/>
          <p:cNvGrpSpPr>
            <a:grpSpLocks/>
          </p:cNvGrpSpPr>
          <p:nvPr/>
        </p:nvGrpSpPr>
        <p:grpSpPr bwMode="auto">
          <a:xfrm>
            <a:off x="2057400" y="1511300"/>
            <a:ext cx="2057400" cy="917575"/>
            <a:chOff x="1296" y="952"/>
            <a:chExt cx="1296" cy="578"/>
          </a:xfrm>
        </p:grpSpPr>
        <p:sp>
          <p:nvSpPr>
            <p:cNvPr id="31773" name="文本框 40964"/>
            <p:cNvSpPr txBox="1">
              <a:spLocks noChangeArrowheads="1"/>
            </p:cNvSpPr>
            <p:nvPr/>
          </p:nvSpPr>
          <p:spPr bwMode="auto">
            <a:xfrm>
              <a:off x="1296" y="95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并行接口</a:t>
              </a:r>
              <a:endParaRPr lang="en-US" altLang="zh-CN" b="1"/>
            </a:p>
          </p:txBody>
        </p:sp>
        <p:sp>
          <p:nvSpPr>
            <p:cNvPr id="31774" name="文本框 40965"/>
            <p:cNvSpPr txBox="1">
              <a:spLocks noChangeArrowheads="1"/>
            </p:cNvSpPr>
            <p:nvPr/>
          </p:nvSpPr>
          <p:spPr bwMode="auto">
            <a:xfrm>
              <a:off x="1296" y="124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串行接口</a:t>
              </a:r>
              <a:endParaRPr lang="en-US" altLang="zh-CN" b="1"/>
            </a:p>
          </p:txBody>
        </p:sp>
      </p:grpSp>
      <p:grpSp>
        <p:nvGrpSpPr>
          <p:cNvPr id="40995" name="组合 40994"/>
          <p:cNvGrpSpPr>
            <a:grpSpLocks/>
          </p:cNvGrpSpPr>
          <p:nvPr/>
        </p:nvGrpSpPr>
        <p:grpSpPr bwMode="auto">
          <a:xfrm>
            <a:off x="2057400" y="2954338"/>
            <a:ext cx="2362200" cy="917575"/>
            <a:chOff x="1296" y="1861"/>
            <a:chExt cx="1488" cy="578"/>
          </a:xfrm>
        </p:grpSpPr>
        <p:sp>
          <p:nvSpPr>
            <p:cNvPr id="31771" name="文本框 40967"/>
            <p:cNvSpPr txBox="1">
              <a:spLocks noChangeArrowheads="1"/>
            </p:cNvSpPr>
            <p:nvPr/>
          </p:nvSpPr>
          <p:spPr bwMode="auto">
            <a:xfrm>
              <a:off x="1296" y="1861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可编程接口</a:t>
              </a:r>
              <a:endParaRPr lang="en-US" altLang="zh-CN" b="1"/>
            </a:p>
          </p:txBody>
        </p:sp>
        <p:sp>
          <p:nvSpPr>
            <p:cNvPr id="31772" name="文本框 40968"/>
            <p:cNvSpPr txBox="1">
              <a:spLocks noChangeArrowheads="1"/>
            </p:cNvSpPr>
            <p:nvPr/>
          </p:nvSpPr>
          <p:spPr bwMode="auto">
            <a:xfrm>
              <a:off x="1296" y="2151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不可编程接口</a:t>
              </a:r>
              <a:endParaRPr lang="en-US" altLang="zh-CN" b="1"/>
            </a:p>
          </p:txBody>
        </p:sp>
      </p:grpSp>
      <p:grpSp>
        <p:nvGrpSpPr>
          <p:cNvPr id="40997" name="组合 40996"/>
          <p:cNvGrpSpPr>
            <a:grpSpLocks/>
          </p:cNvGrpSpPr>
          <p:nvPr/>
        </p:nvGrpSpPr>
        <p:grpSpPr bwMode="auto">
          <a:xfrm>
            <a:off x="2057400" y="4397375"/>
            <a:ext cx="2514600" cy="917575"/>
            <a:chOff x="1296" y="2770"/>
            <a:chExt cx="1584" cy="578"/>
          </a:xfrm>
        </p:grpSpPr>
        <p:sp>
          <p:nvSpPr>
            <p:cNvPr id="31769" name="文本框 40970"/>
            <p:cNvSpPr txBox="1">
              <a:spLocks noChangeArrowheads="1"/>
            </p:cNvSpPr>
            <p:nvPr/>
          </p:nvSpPr>
          <p:spPr bwMode="auto">
            <a:xfrm>
              <a:off x="1296" y="2770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通用接口</a:t>
              </a:r>
            </a:p>
          </p:txBody>
        </p:sp>
        <p:sp>
          <p:nvSpPr>
            <p:cNvPr id="31770" name="文本框 40971"/>
            <p:cNvSpPr txBox="1">
              <a:spLocks noChangeArrowheads="1"/>
            </p:cNvSpPr>
            <p:nvPr/>
          </p:nvSpPr>
          <p:spPr bwMode="auto">
            <a:xfrm>
              <a:off x="1296" y="3060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专用接口</a:t>
              </a:r>
            </a:p>
          </p:txBody>
        </p:sp>
      </p:grpSp>
      <p:sp>
        <p:nvSpPr>
          <p:cNvPr id="40974" name="文本框 40973"/>
          <p:cNvSpPr txBox="1">
            <a:spLocks noChangeArrowheads="1"/>
          </p:cNvSpPr>
          <p:nvPr/>
        </p:nvSpPr>
        <p:spPr bwMode="auto">
          <a:xfrm>
            <a:off x="1355725" y="990600"/>
            <a:ext cx="4892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1. 按数据 </a:t>
            </a:r>
            <a:r>
              <a:rPr lang="zh-CN" altLang="en-US" sz="2800" b="1">
                <a:solidFill>
                  <a:schemeClr val="folHlink"/>
                </a:solidFill>
              </a:rPr>
              <a:t>传送方式 </a:t>
            </a:r>
            <a:r>
              <a:rPr lang="zh-CN" altLang="en-US" sz="2800" b="1"/>
              <a:t>分类</a:t>
            </a:r>
          </a:p>
        </p:txBody>
      </p:sp>
      <p:sp>
        <p:nvSpPr>
          <p:cNvPr id="40975" name="文本框 40974"/>
          <p:cNvSpPr txBox="1">
            <a:spLocks noChangeArrowheads="1"/>
          </p:cNvSpPr>
          <p:nvPr/>
        </p:nvSpPr>
        <p:spPr bwMode="auto">
          <a:xfrm>
            <a:off x="1355725" y="2432050"/>
            <a:ext cx="542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2. 按功能 </a:t>
            </a:r>
            <a:r>
              <a:rPr lang="zh-CN" altLang="en-US" sz="2800" b="1">
                <a:solidFill>
                  <a:schemeClr val="folHlink"/>
                </a:solidFill>
              </a:rPr>
              <a:t>选择的灵活性 </a:t>
            </a:r>
            <a:r>
              <a:rPr lang="zh-CN" altLang="en-US" sz="2800" b="1"/>
              <a:t>分类</a:t>
            </a:r>
          </a:p>
        </p:txBody>
      </p:sp>
      <p:sp>
        <p:nvSpPr>
          <p:cNvPr id="40976" name="文本框 40975"/>
          <p:cNvSpPr txBox="1">
            <a:spLocks noChangeArrowheads="1"/>
          </p:cNvSpPr>
          <p:nvPr/>
        </p:nvSpPr>
        <p:spPr bwMode="auto">
          <a:xfrm>
            <a:off x="1355725" y="3875088"/>
            <a:ext cx="3902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3. 按 </a:t>
            </a:r>
            <a:r>
              <a:rPr lang="zh-CN" altLang="en-US" sz="2800" b="1">
                <a:solidFill>
                  <a:schemeClr val="folHlink"/>
                </a:solidFill>
              </a:rPr>
              <a:t>通用性 </a:t>
            </a:r>
            <a:r>
              <a:rPr lang="zh-CN" altLang="en-US" sz="2800" b="1"/>
              <a:t>分类</a:t>
            </a:r>
          </a:p>
        </p:txBody>
      </p:sp>
      <p:sp>
        <p:nvSpPr>
          <p:cNvPr id="40977" name="文本框 40976"/>
          <p:cNvSpPr txBox="1">
            <a:spLocks noChangeArrowheads="1"/>
          </p:cNvSpPr>
          <p:nvPr/>
        </p:nvSpPr>
        <p:spPr bwMode="auto">
          <a:xfrm>
            <a:off x="1355725" y="5318125"/>
            <a:ext cx="550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4. 按数据传送的 </a:t>
            </a:r>
            <a:r>
              <a:rPr lang="zh-CN" altLang="en-US" sz="2800" b="1">
                <a:solidFill>
                  <a:schemeClr val="folHlink"/>
                </a:solidFill>
              </a:rPr>
              <a:t>控制方式 </a:t>
            </a:r>
            <a:r>
              <a:rPr lang="zh-CN" altLang="en-US" sz="2800" b="1"/>
              <a:t>分类</a:t>
            </a:r>
          </a:p>
        </p:txBody>
      </p:sp>
      <p:grpSp>
        <p:nvGrpSpPr>
          <p:cNvPr id="40999" name="组合 40998"/>
          <p:cNvGrpSpPr>
            <a:grpSpLocks/>
          </p:cNvGrpSpPr>
          <p:nvPr/>
        </p:nvGrpSpPr>
        <p:grpSpPr bwMode="auto">
          <a:xfrm>
            <a:off x="2057400" y="5840413"/>
            <a:ext cx="2209800" cy="917575"/>
            <a:chOff x="1296" y="3679"/>
            <a:chExt cx="1392" cy="578"/>
          </a:xfrm>
        </p:grpSpPr>
        <p:sp>
          <p:nvSpPr>
            <p:cNvPr id="31767" name="文本框 40978"/>
            <p:cNvSpPr txBox="1">
              <a:spLocks noChangeArrowheads="1"/>
            </p:cNvSpPr>
            <p:nvPr/>
          </p:nvSpPr>
          <p:spPr bwMode="auto">
            <a:xfrm>
              <a:off x="1296" y="3679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中断接口</a:t>
              </a:r>
            </a:p>
          </p:txBody>
        </p:sp>
        <p:sp>
          <p:nvSpPr>
            <p:cNvPr id="31768" name="文本框 40979"/>
            <p:cNvSpPr txBox="1">
              <a:spLocks noChangeArrowheads="1"/>
            </p:cNvSpPr>
            <p:nvPr/>
          </p:nvSpPr>
          <p:spPr bwMode="auto">
            <a:xfrm>
              <a:off x="1296" y="3969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DMA </a:t>
              </a:r>
              <a:r>
                <a:rPr lang="zh-CN" altLang="en-US" b="1"/>
                <a:t>接口</a:t>
              </a:r>
              <a:endParaRPr lang="en-US" altLang="zh-CN" b="1"/>
            </a:p>
          </p:txBody>
        </p:sp>
      </p:grpSp>
      <p:sp>
        <p:nvSpPr>
          <p:cNvPr id="40981" name="矩形 4098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5.3</a:t>
            </a:r>
          </a:p>
        </p:txBody>
      </p:sp>
      <p:grpSp>
        <p:nvGrpSpPr>
          <p:cNvPr id="40994" name="组合 40993"/>
          <p:cNvGrpSpPr>
            <a:grpSpLocks/>
          </p:cNvGrpSpPr>
          <p:nvPr/>
        </p:nvGrpSpPr>
        <p:grpSpPr bwMode="auto">
          <a:xfrm>
            <a:off x="4114800" y="1447800"/>
            <a:ext cx="2057400" cy="990600"/>
            <a:chOff x="2592" y="912"/>
            <a:chExt cx="1296" cy="624"/>
          </a:xfrm>
        </p:grpSpPr>
        <p:sp>
          <p:nvSpPr>
            <p:cNvPr id="31765" name="文本框 40982"/>
            <p:cNvSpPr txBox="1">
              <a:spLocks noChangeArrowheads="1"/>
            </p:cNvSpPr>
            <p:nvPr/>
          </p:nvSpPr>
          <p:spPr bwMode="auto">
            <a:xfrm>
              <a:off x="2592" y="91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Intel 8255</a:t>
              </a:r>
            </a:p>
          </p:txBody>
        </p:sp>
        <p:sp>
          <p:nvSpPr>
            <p:cNvPr id="31766" name="文本框 40983"/>
            <p:cNvSpPr txBox="1">
              <a:spLocks noChangeArrowheads="1"/>
            </p:cNvSpPr>
            <p:nvPr/>
          </p:nvSpPr>
          <p:spPr bwMode="auto">
            <a:xfrm>
              <a:off x="2592" y="124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Intel 8251</a:t>
              </a:r>
            </a:p>
          </p:txBody>
        </p:sp>
      </p:grpSp>
      <p:grpSp>
        <p:nvGrpSpPr>
          <p:cNvPr id="40996" name="组合 40995"/>
          <p:cNvGrpSpPr>
            <a:grpSpLocks/>
          </p:cNvGrpSpPr>
          <p:nvPr/>
        </p:nvGrpSpPr>
        <p:grpSpPr bwMode="auto">
          <a:xfrm>
            <a:off x="4114800" y="2954338"/>
            <a:ext cx="3733800" cy="917575"/>
            <a:chOff x="2592" y="1861"/>
            <a:chExt cx="2352" cy="578"/>
          </a:xfrm>
        </p:grpSpPr>
        <p:sp>
          <p:nvSpPr>
            <p:cNvPr id="31763" name="文本框 40985"/>
            <p:cNvSpPr txBox="1">
              <a:spLocks noChangeArrowheads="1"/>
            </p:cNvSpPr>
            <p:nvPr/>
          </p:nvSpPr>
          <p:spPr bwMode="auto">
            <a:xfrm>
              <a:off x="2592" y="1861"/>
              <a:ext cx="2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Intel 8255、 Intel 8251</a:t>
              </a:r>
              <a:endParaRPr lang="zh-CN" altLang="en-US" b="1"/>
            </a:p>
          </p:txBody>
        </p:sp>
        <p:sp>
          <p:nvSpPr>
            <p:cNvPr id="31764" name="文本框 40986"/>
            <p:cNvSpPr txBox="1">
              <a:spLocks noChangeArrowheads="1"/>
            </p:cNvSpPr>
            <p:nvPr/>
          </p:nvSpPr>
          <p:spPr bwMode="auto">
            <a:xfrm>
              <a:off x="2592" y="2151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Intel 8212</a:t>
              </a:r>
              <a:endParaRPr lang="zh-CN" altLang="en-US" b="1"/>
            </a:p>
          </p:txBody>
        </p:sp>
      </p:grpSp>
      <p:grpSp>
        <p:nvGrpSpPr>
          <p:cNvPr id="40998" name="组合 40997"/>
          <p:cNvGrpSpPr>
            <a:grpSpLocks/>
          </p:cNvGrpSpPr>
          <p:nvPr/>
        </p:nvGrpSpPr>
        <p:grpSpPr bwMode="auto">
          <a:xfrm>
            <a:off x="4114800" y="4419600"/>
            <a:ext cx="3657600" cy="895350"/>
            <a:chOff x="2592" y="2784"/>
            <a:chExt cx="2304" cy="564"/>
          </a:xfrm>
        </p:grpSpPr>
        <p:sp>
          <p:nvSpPr>
            <p:cNvPr id="31761" name="文本框 40987"/>
            <p:cNvSpPr txBox="1">
              <a:spLocks noChangeArrowheads="1"/>
            </p:cNvSpPr>
            <p:nvPr/>
          </p:nvSpPr>
          <p:spPr bwMode="auto">
            <a:xfrm>
              <a:off x="2592" y="2784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Intel</a:t>
              </a:r>
              <a:r>
                <a:rPr lang="zh-CN" altLang="en-US" b="1"/>
                <a:t> 8255、 </a:t>
              </a:r>
              <a:r>
                <a:rPr lang="en-US" altLang="zh-CN" b="1"/>
                <a:t>Intel</a:t>
              </a:r>
              <a:r>
                <a:rPr lang="zh-CN" altLang="en-US" b="1"/>
                <a:t> 8251</a:t>
              </a:r>
            </a:p>
          </p:txBody>
        </p:sp>
        <p:sp>
          <p:nvSpPr>
            <p:cNvPr id="31762" name="文本框 40988"/>
            <p:cNvSpPr txBox="1">
              <a:spLocks noChangeArrowheads="1"/>
            </p:cNvSpPr>
            <p:nvPr/>
          </p:nvSpPr>
          <p:spPr bwMode="auto">
            <a:xfrm>
              <a:off x="2592" y="3060"/>
              <a:ext cx="2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Intel 8279、 Intel 8275</a:t>
              </a:r>
              <a:endParaRPr lang="zh-CN" altLang="en-US"/>
            </a:p>
          </p:txBody>
        </p:sp>
      </p:grpSp>
      <p:grpSp>
        <p:nvGrpSpPr>
          <p:cNvPr id="41000" name="组合 40999"/>
          <p:cNvGrpSpPr>
            <a:grpSpLocks/>
          </p:cNvGrpSpPr>
          <p:nvPr/>
        </p:nvGrpSpPr>
        <p:grpSpPr bwMode="auto">
          <a:xfrm>
            <a:off x="4114800" y="5840413"/>
            <a:ext cx="2971800" cy="917575"/>
            <a:chOff x="2592" y="3679"/>
            <a:chExt cx="1872" cy="578"/>
          </a:xfrm>
        </p:grpSpPr>
        <p:sp>
          <p:nvSpPr>
            <p:cNvPr id="31759" name="文本框 40989"/>
            <p:cNvSpPr txBox="1">
              <a:spLocks noChangeArrowheads="1"/>
            </p:cNvSpPr>
            <p:nvPr/>
          </p:nvSpPr>
          <p:spPr bwMode="auto">
            <a:xfrm>
              <a:off x="2592" y="3679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Intel 8259</a:t>
              </a:r>
              <a:endParaRPr lang="zh-CN" altLang="en-US" b="1"/>
            </a:p>
          </p:txBody>
        </p:sp>
        <p:sp>
          <p:nvSpPr>
            <p:cNvPr id="31760" name="文本框 40990"/>
            <p:cNvSpPr txBox="1">
              <a:spLocks noChangeArrowheads="1"/>
            </p:cNvSpPr>
            <p:nvPr/>
          </p:nvSpPr>
          <p:spPr bwMode="auto">
            <a:xfrm>
              <a:off x="2592" y="3969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Intel 8257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/>
      <p:bldP spid="40975" grpId="0"/>
      <p:bldP spid="40976" grpId="0"/>
      <p:bldP spid="409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5.4   程序查询方式</a:t>
            </a:r>
          </a:p>
        </p:txBody>
      </p:sp>
      <p:sp>
        <p:nvSpPr>
          <p:cNvPr id="41987" name="文本框 41986"/>
          <p:cNvSpPr txBox="1">
            <a:spLocks noChangeArrowheads="1"/>
          </p:cNvSpPr>
          <p:nvPr/>
        </p:nvSpPr>
        <p:spPr bwMode="auto">
          <a:xfrm>
            <a:off x="381000" y="1219200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一、程序查询流程</a:t>
            </a:r>
          </a:p>
        </p:txBody>
      </p:sp>
      <p:grpSp>
        <p:nvGrpSpPr>
          <p:cNvPr id="42049" name="组合 42048"/>
          <p:cNvGrpSpPr>
            <a:grpSpLocks/>
          </p:cNvGrpSpPr>
          <p:nvPr/>
        </p:nvGrpSpPr>
        <p:grpSpPr bwMode="auto">
          <a:xfrm>
            <a:off x="4033838" y="1295400"/>
            <a:ext cx="4610100" cy="5486400"/>
            <a:chOff x="2541" y="816"/>
            <a:chExt cx="2904" cy="3456"/>
          </a:xfrm>
        </p:grpSpPr>
        <p:grpSp>
          <p:nvGrpSpPr>
            <p:cNvPr id="32795" name="组合 42046"/>
            <p:cNvGrpSpPr>
              <a:grpSpLocks/>
            </p:cNvGrpSpPr>
            <p:nvPr/>
          </p:nvGrpSpPr>
          <p:grpSpPr bwMode="auto">
            <a:xfrm>
              <a:off x="2945" y="1063"/>
              <a:ext cx="1202" cy="250"/>
              <a:chOff x="2945" y="1063"/>
              <a:chExt cx="1202" cy="250"/>
            </a:xfrm>
          </p:grpSpPr>
          <p:sp>
            <p:nvSpPr>
              <p:cNvPr id="32823" name="文本框 41989"/>
              <p:cNvSpPr txBox="1">
                <a:spLocks noChangeArrowheads="1"/>
              </p:cNvSpPr>
              <p:nvPr/>
            </p:nvSpPr>
            <p:spPr bwMode="auto">
              <a:xfrm>
                <a:off x="2945" y="1063"/>
                <a:ext cx="1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检查状态标记1 </a:t>
                </a:r>
              </a:p>
            </p:txBody>
          </p:sp>
          <p:sp>
            <p:nvSpPr>
              <p:cNvPr id="32824" name="矩形 41990"/>
              <p:cNvSpPr>
                <a:spLocks noChangeArrowheads="1"/>
              </p:cNvSpPr>
              <p:nvPr/>
            </p:nvSpPr>
            <p:spPr bwMode="auto">
              <a:xfrm>
                <a:off x="2945" y="1063"/>
                <a:ext cx="1131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6" name="文本框 41991"/>
            <p:cNvSpPr txBox="1">
              <a:spLocks noChangeArrowheads="1"/>
            </p:cNvSpPr>
            <p:nvPr/>
          </p:nvSpPr>
          <p:spPr bwMode="auto">
            <a:xfrm>
              <a:off x="3024" y="1589"/>
              <a:ext cx="9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/>
                <a:t>     设备1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 b="1"/>
                <a:t> 准备就绪？</a:t>
              </a:r>
            </a:p>
          </p:txBody>
        </p:sp>
        <p:sp>
          <p:nvSpPr>
            <p:cNvPr id="32797" name="菱形 41992"/>
            <p:cNvSpPr>
              <a:spLocks noChangeArrowheads="1"/>
            </p:cNvSpPr>
            <p:nvPr/>
          </p:nvSpPr>
          <p:spPr bwMode="auto">
            <a:xfrm>
              <a:off x="2900" y="1515"/>
              <a:ext cx="1176" cy="618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直接连接符 41993"/>
            <p:cNvSpPr>
              <a:spLocks noChangeShapeType="1"/>
            </p:cNvSpPr>
            <p:nvPr/>
          </p:nvSpPr>
          <p:spPr bwMode="auto">
            <a:xfrm>
              <a:off x="3488" y="816"/>
              <a:ext cx="0" cy="24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文本框 41994"/>
            <p:cNvSpPr txBox="1">
              <a:spLocks noChangeArrowheads="1"/>
            </p:cNvSpPr>
            <p:nvPr/>
          </p:nvSpPr>
          <p:spPr bwMode="auto">
            <a:xfrm>
              <a:off x="2936" y="2544"/>
              <a:ext cx="1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检查状态标记</a:t>
              </a:r>
              <a:r>
                <a:rPr lang="en-US" altLang="zh-CN" sz="2000" b="1" i="1"/>
                <a:t>N</a:t>
              </a:r>
            </a:p>
          </p:txBody>
        </p:sp>
        <p:sp>
          <p:nvSpPr>
            <p:cNvPr id="32800" name="矩形 41995"/>
            <p:cNvSpPr>
              <a:spLocks noChangeArrowheads="1"/>
            </p:cNvSpPr>
            <p:nvPr/>
          </p:nvSpPr>
          <p:spPr bwMode="auto">
            <a:xfrm>
              <a:off x="2945" y="2544"/>
              <a:ext cx="118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文本框 41996"/>
            <p:cNvSpPr txBox="1">
              <a:spLocks noChangeArrowheads="1"/>
            </p:cNvSpPr>
            <p:nvPr/>
          </p:nvSpPr>
          <p:spPr bwMode="auto">
            <a:xfrm>
              <a:off x="3063" y="3069"/>
              <a:ext cx="9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/>
                <a:t>    设备</a:t>
              </a:r>
              <a:r>
                <a:rPr lang="en-US" altLang="zh-CN" sz="2000" b="1" i="1"/>
                <a:t>N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 b="1"/>
                <a:t>准备就绪？</a:t>
              </a:r>
            </a:p>
          </p:txBody>
        </p:sp>
        <p:sp>
          <p:nvSpPr>
            <p:cNvPr id="32802" name="菱形 41997"/>
            <p:cNvSpPr>
              <a:spLocks noChangeArrowheads="1"/>
            </p:cNvSpPr>
            <p:nvPr/>
          </p:nvSpPr>
          <p:spPr bwMode="auto">
            <a:xfrm>
              <a:off x="2900" y="2997"/>
              <a:ext cx="1176" cy="617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直接连接符 41998"/>
            <p:cNvSpPr>
              <a:spLocks noChangeShapeType="1"/>
            </p:cNvSpPr>
            <p:nvPr/>
          </p:nvSpPr>
          <p:spPr bwMode="auto">
            <a:xfrm>
              <a:off x="3488" y="2133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文本框 41999"/>
            <p:cNvSpPr txBox="1">
              <a:spLocks noChangeArrowheads="1"/>
            </p:cNvSpPr>
            <p:nvPr/>
          </p:nvSpPr>
          <p:spPr bwMode="auto">
            <a:xfrm>
              <a:off x="3380" y="223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…</a:t>
              </a:r>
            </a:p>
          </p:txBody>
        </p:sp>
        <p:sp>
          <p:nvSpPr>
            <p:cNvPr id="32805" name="直接连接符 42000"/>
            <p:cNvSpPr>
              <a:spLocks noChangeShapeType="1"/>
            </p:cNvSpPr>
            <p:nvPr/>
          </p:nvSpPr>
          <p:spPr bwMode="auto">
            <a:xfrm>
              <a:off x="3488" y="2421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06" name="组合 42045"/>
            <p:cNvGrpSpPr>
              <a:grpSpLocks/>
            </p:cNvGrpSpPr>
            <p:nvPr/>
          </p:nvGrpSpPr>
          <p:grpSpPr bwMode="auto">
            <a:xfrm>
              <a:off x="4392" y="1721"/>
              <a:ext cx="840" cy="257"/>
              <a:chOff x="4392" y="1721"/>
              <a:chExt cx="840" cy="257"/>
            </a:xfrm>
          </p:grpSpPr>
          <p:sp>
            <p:nvSpPr>
              <p:cNvPr id="32821" name="文本框 42002"/>
              <p:cNvSpPr txBox="1">
                <a:spLocks noChangeArrowheads="1"/>
              </p:cNvSpPr>
              <p:nvPr/>
            </p:nvSpPr>
            <p:spPr bwMode="auto">
              <a:xfrm>
                <a:off x="4392" y="1728"/>
                <a:ext cx="8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处理设备1</a:t>
                </a:r>
              </a:p>
            </p:txBody>
          </p:sp>
          <p:sp>
            <p:nvSpPr>
              <p:cNvPr id="32822" name="矩形 42003"/>
              <p:cNvSpPr>
                <a:spLocks noChangeArrowheads="1"/>
              </p:cNvSpPr>
              <p:nvPr/>
            </p:nvSpPr>
            <p:spPr bwMode="auto">
              <a:xfrm>
                <a:off x="4392" y="1721"/>
                <a:ext cx="824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7" name="任意多边形 42004"/>
            <p:cNvSpPr>
              <a:spLocks/>
            </p:cNvSpPr>
            <p:nvPr/>
          </p:nvSpPr>
          <p:spPr bwMode="auto">
            <a:xfrm>
              <a:off x="4070" y="1829"/>
              <a:ext cx="320" cy="3"/>
            </a:xfrm>
            <a:custGeom>
              <a:avLst/>
              <a:gdLst>
                <a:gd name="T0" fmla="*/ 0 w 339"/>
                <a:gd name="T1" fmla="*/ 0 h 3"/>
                <a:gd name="T2" fmla="*/ 339 w 339"/>
                <a:gd name="T3" fmla="*/ 3 h 3"/>
              </a:gdLst>
              <a:ahLst/>
              <a:cxnLst>
                <a:cxn ang="0">
                  <a:pos x="0" y="0"/>
                </a:cxn>
                <a:cxn ang="0">
                  <a:pos x="339" y="3"/>
                </a:cxn>
              </a:cxnLst>
              <a:rect l="T0" t="T1" r="T2" b="T3"/>
              <a:pathLst>
                <a:path w="339" h="3">
                  <a:moveTo>
                    <a:pt x="0" y="0"/>
                  </a:moveTo>
                  <a:lnTo>
                    <a:pt x="339" y="3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文本框 42005"/>
            <p:cNvSpPr txBox="1">
              <a:spLocks noChangeArrowheads="1"/>
            </p:cNvSpPr>
            <p:nvPr/>
          </p:nvSpPr>
          <p:spPr bwMode="auto">
            <a:xfrm>
              <a:off x="4076" y="159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是</a:t>
              </a:r>
            </a:p>
          </p:txBody>
        </p:sp>
        <p:sp>
          <p:nvSpPr>
            <p:cNvPr id="32809" name="文本框 42006"/>
            <p:cNvSpPr txBox="1">
              <a:spLocks noChangeArrowheads="1"/>
            </p:cNvSpPr>
            <p:nvPr/>
          </p:nvSpPr>
          <p:spPr bwMode="auto">
            <a:xfrm>
              <a:off x="3515" y="206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</a:t>
              </a:r>
            </a:p>
          </p:txBody>
        </p:sp>
        <p:sp>
          <p:nvSpPr>
            <p:cNvPr id="32810" name="任意多边形 42007"/>
            <p:cNvSpPr>
              <a:spLocks/>
            </p:cNvSpPr>
            <p:nvPr/>
          </p:nvSpPr>
          <p:spPr bwMode="auto">
            <a:xfrm>
              <a:off x="2541" y="898"/>
              <a:ext cx="947" cy="2411"/>
            </a:xfrm>
            <a:custGeom>
              <a:avLst/>
              <a:gdLst>
                <a:gd name="T0" fmla="*/ 0 w 947"/>
                <a:gd name="T1" fmla="*/ 0 h 2411"/>
                <a:gd name="T2" fmla="*/ 947 w 947"/>
                <a:gd name="T3" fmla="*/ 2411 h 2411"/>
              </a:gdLst>
              <a:ahLst/>
              <a:cxnLst>
                <a:cxn ang="0">
                  <a:pos x="387" y="2411"/>
                </a:cxn>
                <a:cxn ang="0">
                  <a:pos x="0" y="2411"/>
                </a:cxn>
                <a:cxn ang="0">
                  <a:pos x="3" y="0"/>
                </a:cxn>
                <a:cxn ang="0">
                  <a:pos x="947" y="0"/>
                </a:cxn>
              </a:cxnLst>
              <a:rect l="T0" t="T1" r="T2" b="T3"/>
              <a:pathLst>
                <a:path w="947" h="2411">
                  <a:moveTo>
                    <a:pt x="387" y="2411"/>
                  </a:moveTo>
                  <a:lnTo>
                    <a:pt x="0" y="2411"/>
                  </a:lnTo>
                  <a:lnTo>
                    <a:pt x="3" y="0"/>
                  </a:lnTo>
                  <a:lnTo>
                    <a:pt x="947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文本框 42008"/>
            <p:cNvSpPr txBox="1">
              <a:spLocks noChangeArrowheads="1"/>
            </p:cNvSpPr>
            <p:nvPr/>
          </p:nvSpPr>
          <p:spPr bwMode="auto">
            <a:xfrm>
              <a:off x="2699" y="307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</a:t>
              </a:r>
            </a:p>
          </p:txBody>
        </p:sp>
        <p:sp>
          <p:nvSpPr>
            <p:cNvPr id="32812" name="文本框 42009"/>
            <p:cNvSpPr txBox="1">
              <a:spLocks noChangeArrowheads="1"/>
            </p:cNvSpPr>
            <p:nvPr/>
          </p:nvSpPr>
          <p:spPr bwMode="auto">
            <a:xfrm>
              <a:off x="3049" y="3819"/>
              <a:ext cx="8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处理设备</a:t>
              </a:r>
              <a:r>
                <a:rPr lang="en-US" altLang="zh-CN" sz="2000" b="1" i="1"/>
                <a:t>N</a:t>
              </a:r>
            </a:p>
          </p:txBody>
        </p:sp>
        <p:sp>
          <p:nvSpPr>
            <p:cNvPr id="32813" name="矩形 42010"/>
            <p:cNvSpPr>
              <a:spLocks noChangeArrowheads="1"/>
            </p:cNvSpPr>
            <p:nvPr/>
          </p:nvSpPr>
          <p:spPr bwMode="auto">
            <a:xfrm>
              <a:off x="3072" y="3819"/>
              <a:ext cx="82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直接连接符 42011"/>
            <p:cNvSpPr>
              <a:spLocks noChangeShapeType="1"/>
            </p:cNvSpPr>
            <p:nvPr/>
          </p:nvSpPr>
          <p:spPr bwMode="auto">
            <a:xfrm>
              <a:off x="3488" y="1310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直接连接符 42012"/>
            <p:cNvSpPr>
              <a:spLocks noChangeShapeType="1"/>
            </p:cNvSpPr>
            <p:nvPr/>
          </p:nvSpPr>
          <p:spPr bwMode="auto">
            <a:xfrm>
              <a:off x="3488" y="2791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直接连接符 42013"/>
            <p:cNvSpPr>
              <a:spLocks noChangeShapeType="1"/>
            </p:cNvSpPr>
            <p:nvPr/>
          </p:nvSpPr>
          <p:spPr bwMode="auto">
            <a:xfrm>
              <a:off x="3488" y="3614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直接连接符 42014"/>
            <p:cNvSpPr>
              <a:spLocks noChangeShapeType="1"/>
            </p:cNvSpPr>
            <p:nvPr/>
          </p:nvSpPr>
          <p:spPr bwMode="auto">
            <a:xfrm>
              <a:off x="3488" y="4066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文本框 42015"/>
            <p:cNvSpPr txBox="1">
              <a:spLocks noChangeArrowheads="1"/>
            </p:cNvSpPr>
            <p:nvPr/>
          </p:nvSpPr>
          <p:spPr bwMode="auto">
            <a:xfrm>
              <a:off x="3504" y="354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是</a:t>
              </a:r>
            </a:p>
          </p:txBody>
        </p:sp>
        <p:sp>
          <p:nvSpPr>
            <p:cNvPr id="32819" name="任意多边形 42016"/>
            <p:cNvSpPr>
              <a:spLocks/>
            </p:cNvSpPr>
            <p:nvPr/>
          </p:nvSpPr>
          <p:spPr bwMode="auto">
            <a:xfrm>
              <a:off x="5206" y="1842"/>
              <a:ext cx="239" cy="3"/>
            </a:xfrm>
            <a:custGeom>
              <a:avLst/>
              <a:gdLst>
                <a:gd name="T0" fmla="*/ 0 w 239"/>
                <a:gd name="T1" fmla="*/ 0 h 3"/>
                <a:gd name="T2" fmla="*/ 239 w 239"/>
                <a:gd name="T3" fmla="*/ 3 h 3"/>
              </a:gdLst>
              <a:ahLst/>
              <a:cxnLst>
                <a:cxn ang="0">
                  <a:pos x="0" y="3"/>
                </a:cxn>
                <a:cxn ang="0">
                  <a:pos x="239" y="0"/>
                </a:cxn>
              </a:cxnLst>
              <a:rect l="T0" t="T1" r="T2" b="T3"/>
              <a:pathLst>
                <a:path w="239" h="3">
                  <a:moveTo>
                    <a:pt x="0" y="3"/>
                  </a:moveTo>
                  <a:lnTo>
                    <a:pt x="239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任意多边形 42017"/>
            <p:cNvSpPr>
              <a:spLocks/>
            </p:cNvSpPr>
            <p:nvPr/>
          </p:nvSpPr>
          <p:spPr bwMode="auto">
            <a:xfrm>
              <a:off x="3501" y="1842"/>
              <a:ext cx="1935" cy="2286"/>
            </a:xfrm>
            <a:custGeom>
              <a:avLst/>
              <a:gdLst>
                <a:gd name="T0" fmla="*/ 0 w 1935"/>
                <a:gd name="T1" fmla="*/ 0 h 2286"/>
                <a:gd name="T2" fmla="*/ 1935 w 1935"/>
                <a:gd name="T3" fmla="*/ 2286 h 2286"/>
              </a:gdLst>
              <a:ahLst/>
              <a:cxnLst>
                <a:cxn ang="0">
                  <a:pos x="1935" y="0"/>
                </a:cxn>
                <a:cxn ang="0">
                  <a:pos x="1934" y="2286"/>
                </a:cxn>
                <a:cxn ang="0">
                  <a:pos x="0" y="2286"/>
                </a:cxn>
              </a:cxnLst>
              <a:rect l="T0" t="T1" r="T2" b="T3"/>
              <a:pathLst>
                <a:path w="1935" h="2286">
                  <a:moveTo>
                    <a:pt x="1935" y="0"/>
                  </a:moveTo>
                  <a:lnTo>
                    <a:pt x="1934" y="2286"/>
                  </a:lnTo>
                  <a:lnTo>
                    <a:pt x="0" y="228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19" name="文本框 42018"/>
          <p:cNvSpPr txBox="1">
            <a:spLocks noChangeArrowheads="1"/>
          </p:cNvSpPr>
          <p:nvPr/>
        </p:nvSpPr>
        <p:spPr bwMode="auto">
          <a:xfrm>
            <a:off x="974725" y="2076450"/>
            <a:ext cx="2216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1. 查询流程</a:t>
            </a:r>
            <a:endParaRPr lang="en-US" altLang="zh-CN" sz="3200" b="1"/>
          </a:p>
        </p:txBody>
      </p:sp>
      <p:grpSp>
        <p:nvGrpSpPr>
          <p:cNvPr id="42044" name="组合 42043"/>
          <p:cNvGrpSpPr>
            <a:grpSpLocks/>
          </p:cNvGrpSpPr>
          <p:nvPr/>
        </p:nvGrpSpPr>
        <p:grpSpPr bwMode="auto">
          <a:xfrm>
            <a:off x="1295400" y="3200400"/>
            <a:ext cx="2286000" cy="3352800"/>
            <a:chOff x="816" y="2016"/>
            <a:chExt cx="1440" cy="2112"/>
          </a:xfrm>
        </p:grpSpPr>
        <p:grpSp>
          <p:nvGrpSpPr>
            <p:cNvPr id="32779" name="组合 42042"/>
            <p:cNvGrpSpPr>
              <a:grpSpLocks/>
            </p:cNvGrpSpPr>
            <p:nvPr/>
          </p:nvGrpSpPr>
          <p:grpSpPr bwMode="auto">
            <a:xfrm>
              <a:off x="816" y="2300"/>
              <a:ext cx="1152" cy="285"/>
              <a:chOff x="816" y="2300"/>
              <a:chExt cx="1152" cy="285"/>
            </a:xfrm>
          </p:grpSpPr>
          <p:sp>
            <p:nvSpPr>
              <p:cNvPr id="32793" name="文本框 42021"/>
              <p:cNvSpPr txBox="1">
                <a:spLocks noChangeArrowheads="1"/>
              </p:cNvSpPr>
              <p:nvPr/>
            </p:nvSpPr>
            <p:spPr bwMode="auto">
              <a:xfrm>
                <a:off x="854" y="2304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检查状态标记</a:t>
                </a:r>
              </a:p>
            </p:txBody>
          </p:sp>
          <p:sp>
            <p:nvSpPr>
              <p:cNvPr id="32794" name="矩形 42022"/>
              <p:cNvSpPr>
                <a:spLocks noChangeArrowheads="1"/>
              </p:cNvSpPr>
              <p:nvPr/>
            </p:nvSpPr>
            <p:spPr bwMode="auto">
              <a:xfrm>
                <a:off x="816" y="2300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0" name="组合 42041"/>
            <p:cNvGrpSpPr>
              <a:grpSpLocks/>
            </p:cNvGrpSpPr>
            <p:nvPr/>
          </p:nvGrpSpPr>
          <p:grpSpPr bwMode="auto">
            <a:xfrm>
              <a:off x="816" y="3559"/>
              <a:ext cx="1296" cy="285"/>
              <a:chOff x="816" y="3559"/>
              <a:chExt cx="1296" cy="285"/>
            </a:xfrm>
          </p:grpSpPr>
          <p:sp>
            <p:nvSpPr>
              <p:cNvPr id="32791" name="文本框 42024"/>
              <p:cNvSpPr txBox="1">
                <a:spLocks noChangeArrowheads="1"/>
              </p:cNvSpPr>
              <p:nvPr/>
            </p:nvSpPr>
            <p:spPr bwMode="auto">
              <a:xfrm>
                <a:off x="1008" y="3559"/>
                <a:ext cx="11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/>
                  <a:t>交换数据</a:t>
                </a:r>
              </a:p>
            </p:txBody>
          </p:sp>
          <p:sp>
            <p:nvSpPr>
              <p:cNvPr id="32792" name="矩形 42025"/>
              <p:cNvSpPr>
                <a:spLocks noChangeArrowheads="1"/>
              </p:cNvSpPr>
              <p:nvPr/>
            </p:nvSpPr>
            <p:spPr bwMode="auto">
              <a:xfrm>
                <a:off x="816" y="3559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1" name="组合 42026"/>
            <p:cNvGrpSpPr>
              <a:grpSpLocks/>
            </p:cNvGrpSpPr>
            <p:nvPr/>
          </p:nvGrpSpPr>
          <p:grpSpPr bwMode="auto">
            <a:xfrm>
              <a:off x="816" y="2859"/>
              <a:ext cx="1152" cy="426"/>
              <a:chOff x="1968" y="2400"/>
              <a:chExt cx="1152" cy="504"/>
            </a:xfrm>
          </p:grpSpPr>
          <p:sp>
            <p:nvSpPr>
              <p:cNvPr id="32789" name="文本框 42027"/>
              <p:cNvSpPr txBox="1">
                <a:spLocks noChangeArrowheads="1"/>
              </p:cNvSpPr>
              <p:nvPr/>
            </p:nvSpPr>
            <p:spPr bwMode="auto">
              <a:xfrm>
                <a:off x="2150" y="2529"/>
                <a:ext cx="840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准备就绪?</a:t>
                </a:r>
              </a:p>
            </p:txBody>
          </p:sp>
          <p:sp>
            <p:nvSpPr>
              <p:cNvPr id="32790" name="菱形 42028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1152" cy="504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2" name="直接连接符 42029"/>
            <p:cNvSpPr>
              <a:spLocks noChangeShapeType="1"/>
            </p:cNvSpPr>
            <p:nvPr/>
          </p:nvSpPr>
          <p:spPr bwMode="auto">
            <a:xfrm>
              <a:off x="1392" y="327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直接连接符 42030"/>
            <p:cNvSpPr>
              <a:spLocks noChangeShapeType="1"/>
            </p:cNvSpPr>
            <p:nvPr/>
          </p:nvSpPr>
          <p:spPr bwMode="auto">
            <a:xfrm>
              <a:off x="1392" y="258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直接连接符 42031"/>
            <p:cNvSpPr>
              <a:spLocks noChangeShapeType="1"/>
            </p:cNvSpPr>
            <p:nvPr/>
          </p:nvSpPr>
          <p:spPr bwMode="auto">
            <a:xfrm>
              <a:off x="1392" y="2016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直接连接符 42032"/>
            <p:cNvSpPr>
              <a:spLocks noChangeShapeType="1"/>
            </p:cNvSpPr>
            <p:nvPr/>
          </p:nvSpPr>
          <p:spPr bwMode="auto">
            <a:xfrm>
              <a:off x="1392" y="3844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任意多边形 42033"/>
            <p:cNvSpPr>
              <a:spLocks/>
            </p:cNvSpPr>
            <p:nvPr/>
          </p:nvSpPr>
          <p:spPr bwMode="auto">
            <a:xfrm>
              <a:off x="1392" y="2097"/>
              <a:ext cx="864" cy="978"/>
            </a:xfrm>
            <a:custGeom>
              <a:avLst/>
              <a:gdLst>
                <a:gd name="T0" fmla="*/ 0 w 864"/>
                <a:gd name="T1" fmla="*/ 0 h 978"/>
                <a:gd name="T2" fmla="*/ 864 w 864"/>
                <a:gd name="T3" fmla="*/ 978 h 978"/>
              </a:gdLst>
              <a:ahLst/>
              <a:cxnLst>
                <a:cxn ang="0">
                  <a:pos x="552" y="978"/>
                </a:cxn>
                <a:cxn ang="0">
                  <a:pos x="861" y="978"/>
                </a:cxn>
                <a:cxn ang="0">
                  <a:pos x="864" y="0"/>
                </a:cxn>
                <a:cxn ang="0">
                  <a:pos x="0" y="0"/>
                </a:cxn>
              </a:cxnLst>
              <a:rect l="T0" t="T1" r="T2" b="T3"/>
              <a:pathLst>
                <a:path w="864" h="978">
                  <a:moveTo>
                    <a:pt x="552" y="978"/>
                  </a:moveTo>
                  <a:lnTo>
                    <a:pt x="861" y="978"/>
                  </a:lnTo>
                  <a:lnTo>
                    <a:pt x="864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文本框 42034"/>
            <p:cNvSpPr txBox="1">
              <a:spLocks noChangeArrowheads="1"/>
            </p:cNvSpPr>
            <p:nvPr/>
          </p:nvSpPr>
          <p:spPr bwMode="auto">
            <a:xfrm>
              <a:off x="1392" y="321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是</a:t>
              </a:r>
            </a:p>
          </p:txBody>
        </p:sp>
        <p:sp>
          <p:nvSpPr>
            <p:cNvPr id="32788" name="文本框 42035"/>
            <p:cNvSpPr txBox="1">
              <a:spLocks noChangeArrowheads="1"/>
            </p:cNvSpPr>
            <p:nvPr/>
          </p:nvSpPr>
          <p:spPr bwMode="auto">
            <a:xfrm>
              <a:off x="1872" y="282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</a:t>
              </a:r>
            </a:p>
          </p:txBody>
        </p:sp>
      </p:grpSp>
      <p:sp>
        <p:nvSpPr>
          <p:cNvPr id="42037" name="文本框 42036"/>
          <p:cNvSpPr txBox="1">
            <a:spLocks noChangeArrowheads="1"/>
          </p:cNvSpPr>
          <p:nvPr/>
        </p:nvSpPr>
        <p:spPr bwMode="auto">
          <a:xfrm>
            <a:off x="495300" y="2743200"/>
            <a:ext cx="179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单个设备</a:t>
            </a:r>
          </a:p>
        </p:txBody>
      </p:sp>
      <p:sp>
        <p:nvSpPr>
          <p:cNvPr id="42038" name="文本框 42037"/>
          <p:cNvSpPr txBox="1">
            <a:spLocks noChangeArrowheads="1"/>
          </p:cNvSpPr>
          <p:nvPr/>
        </p:nvSpPr>
        <p:spPr bwMode="auto">
          <a:xfrm>
            <a:off x="7200900" y="16970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多个设备</a:t>
            </a:r>
          </a:p>
        </p:txBody>
      </p:sp>
      <p:sp>
        <p:nvSpPr>
          <p:cNvPr id="42039" name="圆角矩形标注 42038"/>
          <p:cNvSpPr>
            <a:spLocks noChangeArrowheads="1"/>
          </p:cNvSpPr>
          <p:nvPr/>
        </p:nvSpPr>
        <p:spPr bwMode="auto">
          <a:xfrm>
            <a:off x="446088" y="3636963"/>
            <a:ext cx="490537" cy="1438275"/>
          </a:xfrm>
          <a:prstGeom prst="wedgeRoundRectCallout">
            <a:avLst>
              <a:gd name="adj1" fmla="val 120551"/>
              <a:gd name="adj2" fmla="val -4779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测</a:t>
            </a:r>
          </a:p>
          <a:p>
            <a:r>
              <a:rPr lang="zh-CN" altLang="en-US" sz="2000" b="1"/>
              <a:t>试</a:t>
            </a:r>
          </a:p>
          <a:p>
            <a:r>
              <a:rPr lang="zh-CN" altLang="en-US" sz="2000" b="1"/>
              <a:t>指</a:t>
            </a:r>
          </a:p>
          <a:p>
            <a:r>
              <a:rPr lang="zh-CN" altLang="en-US" sz="2000" b="1"/>
              <a:t>令</a:t>
            </a:r>
          </a:p>
        </p:txBody>
      </p:sp>
      <p:sp>
        <p:nvSpPr>
          <p:cNvPr id="42040" name="圆角矩形标注 42039"/>
          <p:cNvSpPr>
            <a:spLocks noChangeArrowheads="1"/>
          </p:cNvSpPr>
          <p:nvPr/>
        </p:nvSpPr>
        <p:spPr bwMode="auto">
          <a:xfrm>
            <a:off x="423863" y="4352925"/>
            <a:ext cx="490537" cy="1438275"/>
          </a:xfrm>
          <a:prstGeom prst="wedgeRoundRectCallout">
            <a:avLst>
              <a:gd name="adj1" fmla="val 136407"/>
              <a:gd name="adj2" fmla="val -1247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转</a:t>
            </a:r>
          </a:p>
          <a:p>
            <a:r>
              <a:rPr lang="zh-CN" altLang="en-US" sz="2000" b="1"/>
              <a:t>移</a:t>
            </a:r>
          </a:p>
          <a:p>
            <a:r>
              <a:rPr lang="zh-CN" altLang="en-US" sz="2000" b="1"/>
              <a:t>指</a:t>
            </a:r>
          </a:p>
          <a:p>
            <a:r>
              <a:rPr lang="zh-CN" altLang="en-US" sz="2000" b="1"/>
              <a:t>令</a:t>
            </a:r>
          </a:p>
        </p:txBody>
      </p:sp>
      <p:sp>
        <p:nvSpPr>
          <p:cNvPr id="42041" name="圆角矩形标注 42040"/>
          <p:cNvSpPr>
            <a:spLocks noChangeArrowheads="1"/>
          </p:cNvSpPr>
          <p:nvPr/>
        </p:nvSpPr>
        <p:spPr bwMode="auto">
          <a:xfrm>
            <a:off x="423863" y="4800600"/>
            <a:ext cx="490537" cy="1438275"/>
          </a:xfrm>
          <a:prstGeom prst="wedgeRoundRectCallout">
            <a:avLst>
              <a:gd name="adj1" fmla="val 124759"/>
              <a:gd name="adj2" fmla="val 783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传</a:t>
            </a:r>
          </a:p>
          <a:p>
            <a:r>
              <a:rPr lang="zh-CN" altLang="en-US" sz="2000" b="1"/>
              <a:t>送</a:t>
            </a:r>
          </a:p>
          <a:p>
            <a:r>
              <a:rPr lang="zh-CN" altLang="en-US" sz="2000" b="1"/>
              <a:t>指</a:t>
            </a:r>
          </a:p>
          <a:p>
            <a:r>
              <a:rPr lang="zh-CN" altLang="en-US" sz="2000" b="1"/>
              <a:t>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2019" grpId="0"/>
      <p:bldP spid="42037" grpId="0"/>
      <p:bldP spid="42038" grpId="0"/>
      <p:bldP spid="42039" grpId="0" animBg="1"/>
      <p:bldP spid="42040" grpId="0" animBg="1"/>
      <p:bldP spid="420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3010"/>
          <p:cNvSpPr txBox="1">
            <a:spLocks noChangeArrowheads="1"/>
          </p:cNvSpPr>
          <p:nvPr/>
        </p:nvSpPr>
        <p:spPr bwMode="auto">
          <a:xfrm>
            <a:off x="365125" y="19685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2. 程序流程</a:t>
            </a:r>
            <a:endParaRPr lang="en-US" altLang="zh-CN" sz="3600" b="1"/>
          </a:p>
        </p:txBody>
      </p:sp>
      <p:sp>
        <p:nvSpPr>
          <p:cNvPr id="43012" name="矩形 43011"/>
          <p:cNvSpPr>
            <a:spLocks noChangeArrowheads="1"/>
          </p:cNvSpPr>
          <p:nvPr/>
        </p:nvSpPr>
        <p:spPr bwMode="auto">
          <a:xfrm>
            <a:off x="3352800" y="1260475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/>
            <a:r>
              <a:rPr lang="zh-CN" altLang="en-US" sz="2000" b="1"/>
              <a:t>设置内存缓冲区首址</a:t>
            </a:r>
          </a:p>
        </p:txBody>
      </p:sp>
      <p:sp>
        <p:nvSpPr>
          <p:cNvPr id="43013" name="矩形 43012"/>
          <p:cNvSpPr>
            <a:spLocks noChangeArrowheads="1"/>
          </p:cNvSpPr>
          <p:nvPr/>
        </p:nvSpPr>
        <p:spPr bwMode="auto">
          <a:xfrm>
            <a:off x="3352800" y="609600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/>
            <a:r>
              <a:rPr lang="zh-CN" altLang="en-US" sz="2000" b="1"/>
              <a:t>设置计数器</a:t>
            </a:r>
          </a:p>
        </p:txBody>
      </p:sp>
      <p:sp>
        <p:nvSpPr>
          <p:cNvPr id="43014" name="矩形 43013"/>
          <p:cNvSpPr>
            <a:spLocks noChangeArrowheads="1"/>
          </p:cNvSpPr>
          <p:nvPr/>
        </p:nvSpPr>
        <p:spPr bwMode="auto">
          <a:xfrm>
            <a:off x="3352800" y="1911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/>
            <a:r>
              <a:rPr lang="zh-CN" altLang="en-US" sz="2000" b="1"/>
              <a:t>启动外设</a:t>
            </a:r>
          </a:p>
        </p:txBody>
      </p:sp>
      <p:sp>
        <p:nvSpPr>
          <p:cNvPr id="43015" name="矩形 43014"/>
          <p:cNvSpPr>
            <a:spLocks noChangeArrowheads="1"/>
          </p:cNvSpPr>
          <p:nvPr/>
        </p:nvSpPr>
        <p:spPr bwMode="auto">
          <a:xfrm>
            <a:off x="3352800" y="3435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/>
            <a:r>
              <a:rPr lang="zh-CN" altLang="en-US" sz="2000" b="1"/>
              <a:t>传送一个数据</a:t>
            </a:r>
          </a:p>
        </p:txBody>
      </p:sp>
      <p:sp>
        <p:nvSpPr>
          <p:cNvPr id="43016" name="矩形 43015"/>
          <p:cNvSpPr>
            <a:spLocks noChangeArrowheads="1"/>
          </p:cNvSpPr>
          <p:nvPr/>
        </p:nvSpPr>
        <p:spPr bwMode="auto">
          <a:xfrm>
            <a:off x="3352800" y="4084638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/>
            <a:r>
              <a:rPr lang="zh-CN" altLang="en-US" sz="2000" b="1"/>
              <a:t>修改内存地址</a:t>
            </a:r>
          </a:p>
        </p:txBody>
      </p:sp>
      <p:sp>
        <p:nvSpPr>
          <p:cNvPr id="43017" name="矩形 43016"/>
          <p:cNvSpPr>
            <a:spLocks noChangeArrowheads="1"/>
          </p:cNvSpPr>
          <p:nvPr/>
        </p:nvSpPr>
        <p:spPr bwMode="auto">
          <a:xfrm>
            <a:off x="3352800" y="4735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/>
            <a:r>
              <a:rPr lang="zh-CN" altLang="en-US" sz="2000" b="1"/>
              <a:t>修改计数值</a:t>
            </a:r>
          </a:p>
        </p:txBody>
      </p:sp>
      <p:sp>
        <p:nvSpPr>
          <p:cNvPr id="43018" name="矩形 43017"/>
          <p:cNvSpPr>
            <a:spLocks noChangeArrowheads="1"/>
          </p:cNvSpPr>
          <p:nvPr/>
        </p:nvSpPr>
        <p:spPr bwMode="auto">
          <a:xfrm>
            <a:off x="3352800" y="6259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tIns="36000" anchor="ctr" anchorCtr="1"/>
          <a:lstStyle/>
          <a:p>
            <a:pPr algn="ctr"/>
            <a:r>
              <a:rPr lang="zh-CN" altLang="en-US" sz="2000" b="1"/>
              <a:t>结束</a:t>
            </a:r>
            <a:r>
              <a:rPr lang="en-US" altLang="zh-CN" sz="2000" b="1"/>
              <a:t>I/O</a:t>
            </a:r>
            <a:r>
              <a:rPr lang="zh-CN" altLang="en-US" sz="2000" b="1"/>
              <a:t>传送</a:t>
            </a:r>
          </a:p>
        </p:txBody>
      </p:sp>
      <p:grpSp>
        <p:nvGrpSpPr>
          <p:cNvPr id="43019" name="组合 43018"/>
          <p:cNvGrpSpPr>
            <a:grpSpLocks/>
          </p:cNvGrpSpPr>
          <p:nvPr/>
        </p:nvGrpSpPr>
        <p:grpSpPr bwMode="auto">
          <a:xfrm>
            <a:off x="3810000" y="2560638"/>
            <a:ext cx="1447800" cy="669925"/>
            <a:chOff x="2400" y="1613"/>
            <a:chExt cx="912" cy="422"/>
          </a:xfrm>
        </p:grpSpPr>
        <p:sp>
          <p:nvSpPr>
            <p:cNvPr id="33827" name="文本框 43019"/>
            <p:cNvSpPr txBox="1">
              <a:spLocks noChangeArrowheads="1"/>
            </p:cNvSpPr>
            <p:nvPr/>
          </p:nvSpPr>
          <p:spPr bwMode="auto">
            <a:xfrm>
              <a:off x="2534" y="170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准备好？</a:t>
              </a:r>
            </a:p>
          </p:txBody>
        </p:sp>
        <p:sp>
          <p:nvSpPr>
            <p:cNvPr id="33828" name="菱形 43020"/>
            <p:cNvSpPr>
              <a:spLocks noChangeArrowheads="1"/>
            </p:cNvSpPr>
            <p:nvPr/>
          </p:nvSpPr>
          <p:spPr bwMode="auto">
            <a:xfrm>
              <a:off x="2400" y="1613"/>
              <a:ext cx="912" cy="422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2" name="组合 43021"/>
          <p:cNvGrpSpPr>
            <a:grpSpLocks/>
          </p:cNvGrpSpPr>
          <p:nvPr/>
        </p:nvGrpSpPr>
        <p:grpSpPr bwMode="auto">
          <a:xfrm>
            <a:off x="3810000" y="5386388"/>
            <a:ext cx="1447800" cy="668337"/>
            <a:chOff x="2400" y="3393"/>
            <a:chExt cx="912" cy="421"/>
          </a:xfrm>
        </p:grpSpPr>
        <p:sp>
          <p:nvSpPr>
            <p:cNvPr id="33825" name="文本框 43022"/>
            <p:cNvSpPr txBox="1">
              <a:spLocks noChangeArrowheads="1"/>
            </p:cNvSpPr>
            <p:nvPr/>
          </p:nvSpPr>
          <p:spPr bwMode="auto">
            <a:xfrm>
              <a:off x="2534" y="348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传送完？</a:t>
              </a:r>
            </a:p>
          </p:txBody>
        </p:sp>
        <p:sp>
          <p:nvSpPr>
            <p:cNvPr id="33826" name="菱形 43023"/>
            <p:cNvSpPr>
              <a:spLocks noChangeArrowheads="1"/>
            </p:cNvSpPr>
            <p:nvPr/>
          </p:nvSpPr>
          <p:spPr bwMode="auto">
            <a:xfrm>
              <a:off x="2400" y="3393"/>
              <a:ext cx="912" cy="421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5" name="直接连接符 43024"/>
          <p:cNvSpPr>
            <a:spLocks noChangeShapeType="1"/>
          </p:cNvSpPr>
          <p:nvPr/>
        </p:nvSpPr>
        <p:spPr bwMode="auto">
          <a:xfrm>
            <a:off x="4533900" y="5176838"/>
            <a:ext cx="0" cy="2238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直接连接符 43025"/>
          <p:cNvSpPr>
            <a:spLocks noChangeShapeType="1"/>
          </p:cNvSpPr>
          <p:nvPr/>
        </p:nvSpPr>
        <p:spPr bwMode="auto">
          <a:xfrm>
            <a:off x="4533900" y="2357438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直接连接符 43026"/>
          <p:cNvSpPr>
            <a:spLocks noChangeShapeType="1"/>
          </p:cNvSpPr>
          <p:nvPr/>
        </p:nvSpPr>
        <p:spPr bwMode="auto">
          <a:xfrm>
            <a:off x="4533900" y="172402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直接连接符 43027"/>
          <p:cNvSpPr>
            <a:spLocks noChangeShapeType="1"/>
          </p:cNvSpPr>
          <p:nvPr/>
        </p:nvSpPr>
        <p:spPr bwMode="auto">
          <a:xfrm>
            <a:off x="4533900" y="1073150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直接连接符 43028"/>
          <p:cNvSpPr>
            <a:spLocks noChangeShapeType="1"/>
          </p:cNvSpPr>
          <p:nvPr/>
        </p:nvSpPr>
        <p:spPr bwMode="auto">
          <a:xfrm>
            <a:off x="4533900" y="3879850"/>
            <a:ext cx="0" cy="190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直接连接符 43029"/>
          <p:cNvSpPr>
            <a:spLocks noChangeShapeType="1"/>
          </p:cNvSpPr>
          <p:nvPr/>
        </p:nvSpPr>
        <p:spPr bwMode="auto">
          <a:xfrm>
            <a:off x="4533900" y="454977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031" name="组合 43030"/>
          <p:cNvGrpSpPr>
            <a:grpSpLocks/>
          </p:cNvGrpSpPr>
          <p:nvPr/>
        </p:nvGrpSpPr>
        <p:grpSpPr bwMode="auto">
          <a:xfrm>
            <a:off x="2890838" y="1798638"/>
            <a:ext cx="1624012" cy="3930650"/>
            <a:chOff x="1821" y="1133"/>
            <a:chExt cx="1023" cy="2476"/>
          </a:xfrm>
        </p:grpSpPr>
        <p:sp>
          <p:nvSpPr>
            <p:cNvPr id="33823" name="任意多边形 43031"/>
            <p:cNvSpPr>
              <a:spLocks/>
            </p:cNvSpPr>
            <p:nvPr/>
          </p:nvSpPr>
          <p:spPr bwMode="auto">
            <a:xfrm>
              <a:off x="1821" y="1133"/>
              <a:ext cx="1023" cy="2476"/>
            </a:xfrm>
            <a:custGeom>
              <a:avLst/>
              <a:gdLst>
                <a:gd name="T0" fmla="*/ 0 w 1023"/>
                <a:gd name="T1" fmla="*/ 0 h 2476"/>
                <a:gd name="T2" fmla="*/ 1023 w 1023"/>
                <a:gd name="T3" fmla="*/ 2476 h 2476"/>
              </a:gdLst>
              <a:ahLst/>
              <a:cxnLst>
                <a:cxn ang="0">
                  <a:pos x="588" y="2473"/>
                </a:cxn>
                <a:cxn ang="0">
                  <a:pos x="0" y="2476"/>
                </a:cxn>
                <a:cxn ang="0">
                  <a:pos x="3" y="0"/>
                </a:cxn>
                <a:cxn ang="0">
                  <a:pos x="1023" y="0"/>
                </a:cxn>
              </a:cxnLst>
              <a:rect l="T0" t="T1" r="T2" b="T3"/>
              <a:pathLst>
                <a:path w="1023" h="2476">
                  <a:moveTo>
                    <a:pt x="588" y="2473"/>
                  </a:moveTo>
                  <a:lnTo>
                    <a:pt x="0" y="2476"/>
                  </a:lnTo>
                  <a:lnTo>
                    <a:pt x="3" y="0"/>
                  </a:lnTo>
                  <a:lnTo>
                    <a:pt x="1023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文本框 43032"/>
            <p:cNvSpPr txBox="1">
              <a:spLocks noChangeArrowheads="1"/>
            </p:cNvSpPr>
            <p:nvPr/>
          </p:nvSpPr>
          <p:spPr bwMode="auto">
            <a:xfrm>
              <a:off x="2006" y="3332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未完</a:t>
              </a:r>
            </a:p>
          </p:txBody>
        </p:sp>
      </p:grpSp>
      <p:grpSp>
        <p:nvGrpSpPr>
          <p:cNvPr id="43034" name="组合 43033"/>
          <p:cNvGrpSpPr>
            <a:grpSpLocks/>
          </p:cNvGrpSpPr>
          <p:nvPr/>
        </p:nvGrpSpPr>
        <p:grpSpPr bwMode="auto">
          <a:xfrm>
            <a:off x="4533900" y="3059113"/>
            <a:ext cx="628650" cy="396875"/>
            <a:chOff x="2856" y="1927"/>
            <a:chExt cx="396" cy="250"/>
          </a:xfrm>
        </p:grpSpPr>
        <p:sp>
          <p:nvSpPr>
            <p:cNvPr id="33821" name="直接连接符 43034"/>
            <p:cNvSpPr>
              <a:spLocks noChangeShapeType="1"/>
            </p:cNvSpPr>
            <p:nvPr/>
          </p:nvSpPr>
          <p:spPr bwMode="auto">
            <a:xfrm>
              <a:off x="2856" y="2023"/>
              <a:ext cx="0" cy="14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文本框 43035"/>
            <p:cNvSpPr txBox="1">
              <a:spLocks noChangeArrowheads="1"/>
            </p:cNvSpPr>
            <p:nvPr/>
          </p:nvSpPr>
          <p:spPr bwMode="auto">
            <a:xfrm>
              <a:off x="2976" y="192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是</a:t>
              </a:r>
            </a:p>
          </p:txBody>
        </p:sp>
      </p:grpSp>
      <p:grpSp>
        <p:nvGrpSpPr>
          <p:cNvPr id="43037" name="组合 43036"/>
          <p:cNvGrpSpPr>
            <a:grpSpLocks/>
          </p:cNvGrpSpPr>
          <p:nvPr/>
        </p:nvGrpSpPr>
        <p:grpSpPr bwMode="auto">
          <a:xfrm>
            <a:off x="4533900" y="5884863"/>
            <a:ext cx="628650" cy="396875"/>
            <a:chOff x="2856" y="3707"/>
            <a:chExt cx="396" cy="250"/>
          </a:xfrm>
        </p:grpSpPr>
        <p:sp>
          <p:nvSpPr>
            <p:cNvPr id="33819" name="直接连接符 43037"/>
            <p:cNvSpPr>
              <a:spLocks noChangeShapeType="1"/>
            </p:cNvSpPr>
            <p:nvPr/>
          </p:nvSpPr>
          <p:spPr bwMode="auto">
            <a:xfrm>
              <a:off x="2856" y="3803"/>
              <a:ext cx="0" cy="1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文本框 43038"/>
            <p:cNvSpPr txBox="1">
              <a:spLocks noChangeArrowheads="1"/>
            </p:cNvSpPr>
            <p:nvPr/>
          </p:nvSpPr>
          <p:spPr bwMode="auto">
            <a:xfrm>
              <a:off x="2976" y="370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完</a:t>
              </a:r>
            </a:p>
          </p:txBody>
        </p:sp>
      </p:grpSp>
      <p:grpSp>
        <p:nvGrpSpPr>
          <p:cNvPr id="43040" name="组合 43039"/>
          <p:cNvGrpSpPr>
            <a:grpSpLocks/>
          </p:cNvGrpSpPr>
          <p:nvPr/>
        </p:nvGrpSpPr>
        <p:grpSpPr bwMode="auto">
          <a:xfrm>
            <a:off x="5105400" y="2543175"/>
            <a:ext cx="1309688" cy="396875"/>
            <a:chOff x="3216" y="1602"/>
            <a:chExt cx="825" cy="250"/>
          </a:xfrm>
        </p:grpSpPr>
        <p:sp>
          <p:nvSpPr>
            <p:cNvPr id="33817" name="文本框 43040"/>
            <p:cNvSpPr txBox="1">
              <a:spLocks noChangeArrowheads="1"/>
            </p:cNvSpPr>
            <p:nvPr/>
          </p:nvSpPr>
          <p:spPr bwMode="auto">
            <a:xfrm>
              <a:off x="3216" y="160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</a:t>
              </a:r>
            </a:p>
          </p:txBody>
        </p:sp>
        <p:sp>
          <p:nvSpPr>
            <p:cNvPr id="33818" name="任意多边形 43041"/>
            <p:cNvSpPr>
              <a:spLocks/>
            </p:cNvSpPr>
            <p:nvPr/>
          </p:nvSpPr>
          <p:spPr bwMode="auto">
            <a:xfrm>
              <a:off x="3312" y="1824"/>
              <a:ext cx="729" cy="1"/>
            </a:xfrm>
            <a:custGeom>
              <a:avLst/>
              <a:gdLst>
                <a:gd name="T0" fmla="*/ 0 w 729"/>
                <a:gd name="T1" fmla="*/ 0 h 1"/>
                <a:gd name="T2" fmla="*/ 729 w 729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729" y="0"/>
                </a:cxn>
              </a:cxnLst>
              <a:rect l="T0" t="T1" r="T2" b="T3"/>
              <a:pathLst>
                <a:path w="729" h="1">
                  <a:moveTo>
                    <a:pt x="0" y="0"/>
                  </a:moveTo>
                  <a:lnTo>
                    <a:pt x="729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43" name="任意多边形 43042"/>
          <p:cNvSpPr>
            <a:spLocks/>
          </p:cNvSpPr>
          <p:nvPr/>
        </p:nvSpPr>
        <p:spPr bwMode="auto">
          <a:xfrm>
            <a:off x="6396038" y="2438400"/>
            <a:ext cx="4762" cy="457200"/>
          </a:xfrm>
          <a:custGeom>
            <a:avLst/>
            <a:gdLst>
              <a:gd name="T0" fmla="*/ 0 w 3"/>
              <a:gd name="T1" fmla="*/ 0 h 288"/>
              <a:gd name="T2" fmla="*/ 3 w 3"/>
              <a:gd name="T3" fmla="*/ 288 h 288"/>
            </a:gdLst>
            <a:ahLst/>
            <a:cxnLst>
              <a:cxn ang="0">
                <a:pos x="3" y="288"/>
              </a:cxn>
              <a:cxn ang="0">
                <a:pos x="0" y="0"/>
              </a:cxn>
            </a:cxnLst>
            <a:rect l="T0" t="T1" r="T2" b="T3"/>
            <a:pathLst>
              <a:path w="3" h="288">
                <a:moveTo>
                  <a:pt x="3" y="288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4" name="任意多边形 43043"/>
          <p:cNvSpPr>
            <a:spLocks/>
          </p:cNvSpPr>
          <p:nvPr/>
        </p:nvSpPr>
        <p:spPr bwMode="auto">
          <a:xfrm>
            <a:off x="4495800" y="2433638"/>
            <a:ext cx="1924050" cy="6350"/>
          </a:xfrm>
          <a:custGeom>
            <a:avLst/>
            <a:gdLst>
              <a:gd name="T0" fmla="*/ 0 w 1212"/>
              <a:gd name="T1" fmla="*/ 0 h 4"/>
              <a:gd name="T2" fmla="*/ 1212 w 1212"/>
              <a:gd name="T3" fmla="*/ 4 h 4"/>
            </a:gdLst>
            <a:ahLst/>
            <a:cxnLst>
              <a:cxn ang="0">
                <a:pos x="1212" y="0"/>
              </a:cxn>
              <a:cxn ang="0">
                <a:pos x="0" y="4"/>
              </a:cxn>
            </a:cxnLst>
            <a:rect l="T0" t="T1" r="T2" b="T3"/>
            <a:pathLst>
              <a:path w="1212" h="4">
                <a:moveTo>
                  <a:pt x="1212" y="0"/>
                </a:moveTo>
                <a:lnTo>
                  <a:pt x="0" y="4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5" name="矩形 4304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</a:p>
        </p:txBody>
      </p:sp>
      <p:sp>
        <p:nvSpPr>
          <p:cNvPr id="43046" name="直接连接符 43045"/>
          <p:cNvSpPr>
            <a:spLocks noChangeShapeType="1"/>
          </p:cNvSpPr>
          <p:nvPr/>
        </p:nvSpPr>
        <p:spPr bwMode="auto">
          <a:xfrm>
            <a:off x="4533900" y="392113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43" grpId="0" animBg="1"/>
      <p:bldP spid="43044" grpId="0" animBg="1"/>
      <p:bldP spid="430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组合 126977"/>
          <p:cNvGrpSpPr>
            <a:grpSpLocks/>
          </p:cNvGrpSpPr>
          <p:nvPr/>
        </p:nvGrpSpPr>
        <p:grpSpPr bwMode="auto">
          <a:xfrm>
            <a:off x="0" y="1905000"/>
            <a:ext cx="9131300" cy="4813300"/>
            <a:chOff x="0" y="1200"/>
            <a:chExt cx="5752" cy="3032"/>
          </a:xfrm>
        </p:grpSpPr>
        <p:grpSp>
          <p:nvGrpSpPr>
            <p:cNvPr id="34867" name="组合 126978"/>
            <p:cNvGrpSpPr>
              <a:grpSpLocks/>
            </p:cNvGrpSpPr>
            <p:nvPr/>
          </p:nvGrpSpPr>
          <p:grpSpPr bwMode="auto">
            <a:xfrm>
              <a:off x="0" y="1200"/>
              <a:ext cx="5752" cy="3032"/>
              <a:chOff x="0" y="1200"/>
              <a:chExt cx="5752" cy="3032"/>
            </a:xfrm>
          </p:grpSpPr>
          <p:sp>
            <p:nvSpPr>
              <p:cNvPr id="34870" name="文本框 126979"/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b="1"/>
                  <a:t>②</a:t>
                </a:r>
              </a:p>
            </p:txBody>
          </p:sp>
          <p:sp>
            <p:nvSpPr>
              <p:cNvPr id="34871" name="矩形 126980"/>
              <p:cNvSpPr>
                <a:spLocks noChangeArrowheads="1"/>
              </p:cNvSpPr>
              <p:nvPr/>
            </p:nvSpPr>
            <p:spPr bwMode="auto">
              <a:xfrm>
                <a:off x="2208" y="326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设备选择电路</a:t>
                </a:r>
              </a:p>
            </p:txBody>
          </p:sp>
          <p:sp>
            <p:nvSpPr>
              <p:cNvPr id="34872" name="矩形 126981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DBR</a:t>
                </a:r>
              </a:p>
            </p:txBody>
          </p:sp>
          <p:sp>
            <p:nvSpPr>
              <p:cNvPr id="34873" name="矩形 126982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4" name="文本框 126983"/>
              <p:cNvSpPr txBox="1">
                <a:spLocks noChangeArrowheads="1"/>
              </p:cNvSpPr>
              <p:nvPr/>
            </p:nvSpPr>
            <p:spPr bwMode="auto">
              <a:xfrm>
                <a:off x="2362" y="2347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2800" b="1"/>
              </a:p>
            </p:txBody>
          </p:sp>
          <p:sp>
            <p:nvSpPr>
              <p:cNvPr id="34875" name="文本框 126984"/>
              <p:cNvSpPr txBox="1">
                <a:spLocks noChangeArrowheads="1"/>
              </p:cNvSpPr>
              <p:nvPr/>
            </p:nvSpPr>
            <p:spPr bwMode="auto">
              <a:xfrm>
                <a:off x="2208" y="2256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</a:p>
            </p:txBody>
          </p:sp>
          <p:sp>
            <p:nvSpPr>
              <p:cNvPr id="34876" name="椭圆 126985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4877" name="矩形 126986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8" name="文本框 126987"/>
              <p:cNvSpPr txBox="1">
                <a:spLocks noChangeArrowheads="1"/>
              </p:cNvSpPr>
              <p:nvPr/>
            </p:nvSpPr>
            <p:spPr bwMode="auto">
              <a:xfrm>
                <a:off x="3802" y="2347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2800" b="1"/>
              </a:p>
            </p:txBody>
          </p:sp>
          <p:sp>
            <p:nvSpPr>
              <p:cNvPr id="34879" name="文本框 126988"/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</a:p>
            </p:txBody>
          </p:sp>
          <p:sp>
            <p:nvSpPr>
              <p:cNvPr id="34880" name="椭圆 126989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1" name="任意多边形 126990"/>
              <p:cNvSpPr>
                <a:spLocks/>
              </p:cNvSpPr>
              <p:nvPr/>
            </p:nvSpPr>
            <p:spPr bwMode="auto">
              <a:xfrm>
                <a:off x="2829" y="247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759" y="0"/>
                  </a:cxn>
                </a:cxnLst>
                <a:rect l="T0" t="T1" r="T2" b="T3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任意多边形 126991"/>
              <p:cNvSpPr>
                <a:spLocks/>
              </p:cNvSpPr>
              <p:nvPr/>
            </p:nvSpPr>
            <p:spPr bwMode="auto">
              <a:xfrm>
                <a:off x="1728" y="2475"/>
                <a:ext cx="1488" cy="357"/>
              </a:xfrm>
              <a:custGeom>
                <a:avLst/>
                <a:gdLst>
                  <a:gd name="T0" fmla="*/ 0 w 1488"/>
                  <a:gd name="T1" fmla="*/ 0 h 357"/>
                  <a:gd name="T2" fmla="*/ 1488 w 1488"/>
                  <a:gd name="T3" fmla="*/ 357 h 357"/>
                </a:gdLst>
                <a:ahLst/>
                <a:cxnLst>
                  <a:cxn ang="0">
                    <a:pos x="1488" y="0"/>
                  </a:cxn>
                  <a:cxn ang="0">
                    <a:pos x="1488" y="357"/>
                  </a:cxn>
                  <a:cxn ang="0">
                    <a:pos x="0" y="357"/>
                  </a:cxn>
                </a:cxnLst>
                <a:rect l="T0" t="T1" r="T2" b="T3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3" name="矩形 126992"/>
              <p:cNvSpPr>
                <a:spLocks noChangeArrowheads="1"/>
              </p:cNvSpPr>
              <p:nvPr/>
            </p:nvSpPr>
            <p:spPr bwMode="auto">
              <a:xfrm>
                <a:off x="1431" y="2640"/>
                <a:ext cx="240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4" name="文本框 126993"/>
              <p:cNvSpPr txBox="1">
                <a:spLocks noChangeArrowheads="1"/>
              </p:cNvSpPr>
              <p:nvPr/>
            </p:nvSpPr>
            <p:spPr bwMode="auto">
              <a:xfrm>
                <a:off x="1431" y="270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&amp;</a:t>
                </a:r>
              </a:p>
            </p:txBody>
          </p:sp>
          <p:sp>
            <p:nvSpPr>
              <p:cNvPr id="34885" name="椭圆 126994"/>
              <p:cNvSpPr>
                <a:spLocks noChangeArrowheads="1"/>
              </p:cNvSpPr>
              <p:nvPr/>
            </p:nvSpPr>
            <p:spPr bwMode="auto">
              <a:xfrm>
                <a:off x="2147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4886" name="任意多边形 126995"/>
              <p:cNvSpPr>
                <a:spLocks/>
              </p:cNvSpPr>
              <p:nvPr/>
            </p:nvSpPr>
            <p:spPr bwMode="auto">
              <a:xfrm>
                <a:off x="1971" y="2475"/>
                <a:ext cx="3117" cy="453"/>
              </a:xfrm>
              <a:custGeom>
                <a:avLst/>
                <a:gdLst>
                  <a:gd name="T0" fmla="*/ 0 w 3117"/>
                  <a:gd name="T1" fmla="*/ 0 h 453"/>
                  <a:gd name="T2" fmla="*/ 3117 w 3117"/>
                  <a:gd name="T3" fmla="*/ 453 h 453"/>
                </a:gdLst>
                <a:ahLst/>
                <a:cxnLst>
                  <a:cxn ang="0">
                    <a:pos x="189" y="0"/>
                  </a:cxn>
                  <a:cxn ang="0">
                    <a:pos x="0" y="3"/>
                  </a:cxn>
                  <a:cxn ang="0">
                    <a:pos x="0" y="450"/>
                  </a:cxn>
                  <a:cxn ang="0">
                    <a:pos x="3117" y="453"/>
                  </a:cxn>
                </a:cxnLst>
                <a:rect l="T0" t="T1" r="T2" b="T3"/>
                <a:pathLst>
                  <a:path w="3117" h="453">
                    <a:moveTo>
                      <a:pt x="189" y="0"/>
                    </a:moveTo>
                    <a:lnTo>
                      <a:pt x="0" y="3"/>
                    </a:lnTo>
                    <a:lnTo>
                      <a:pt x="0" y="450"/>
                    </a:lnTo>
                    <a:lnTo>
                      <a:pt x="3117" y="453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7" name="椭圆 126996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4888" name="任意多边形 126997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0 w 282"/>
                  <a:gd name="T1" fmla="*/ 0 h 453"/>
                  <a:gd name="T2" fmla="*/ 282 w 282"/>
                  <a:gd name="T3" fmla="*/ 453 h 453"/>
                </a:gdLst>
                <a:ahLst/>
                <a:cxnLst>
                  <a:cxn ang="0">
                    <a:pos x="282" y="453"/>
                  </a:cxn>
                  <a:cxn ang="0">
                    <a:pos x="279" y="0"/>
                  </a:cxn>
                  <a:cxn ang="0">
                    <a:pos x="0" y="0"/>
                  </a:cxn>
                </a:cxnLst>
                <a:rect l="T0" t="T1" r="T2" b="T3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9" name="椭圆 126998"/>
              <p:cNvSpPr>
                <a:spLocks noChangeArrowheads="1"/>
              </p:cNvSpPr>
              <p:nvPr/>
            </p:nvSpPr>
            <p:spPr bwMode="auto">
              <a:xfrm>
                <a:off x="1680" y="280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4890" name="任意多边形 126999"/>
              <p:cNvSpPr>
                <a:spLocks/>
              </p:cNvSpPr>
              <p:nvPr/>
            </p:nvSpPr>
            <p:spPr bwMode="auto">
              <a:xfrm>
                <a:off x="1200" y="2928"/>
                <a:ext cx="1392" cy="336"/>
              </a:xfrm>
              <a:custGeom>
                <a:avLst/>
                <a:gdLst>
                  <a:gd name="T0" fmla="*/ 0 w 1392"/>
                  <a:gd name="T1" fmla="*/ 0 h 336"/>
                  <a:gd name="T2" fmla="*/ 1392 w 1392"/>
                  <a:gd name="T3" fmla="*/ 336 h 336"/>
                </a:gdLst>
                <a:ahLst/>
                <a:cxnLst>
                  <a:cxn ang="0">
                    <a:pos x="240" y="0"/>
                  </a:cxn>
                  <a:cxn ang="0">
                    <a:pos x="0" y="0"/>
                  </a:cxn>
                  <a:cxn ang="0">
                    <a:pos x="0" y="240"/>
                  </a:cxn>
                  <a:cxn ang="0">
                    <a:pos x="1392" y="240"/>
                  </a:cxn>
                  <a:cxn ang="0">
                    <a:pos x="1392" y="336"/>
                  </a:cxn>
                </a:cxnLst>
                <a:rect l="T0" t="T1" r="T2" b="T3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1" name="直接连接符 127000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2" name="任意多边形 127001"/>
              <p:cNvSpPr>
                <a:spLocks/>
              </p:cNvSpPr>
              <p:nvPr/>
            </p:nvSpPr>
            <p:spPr bwMode="auto">
              <a:xfrm>
                <a:off x="576" y="2160"/>
                <a:ext cx="1728" cy="144"/>
              </a:xfrm>
              <a:custGeom>
                <a:avLst/>
                <a:gdLst>
                  <a:gd name="T0" fmla="*/ 0 w 1728"/>
                  <a:gd name="T1" fmla="*/ 0 h 144"/>
                  <a:gd name="T2" fmla="*/ 1728 w 1728"/>
                  <a:gd name="T3" fmla="*/ 144 h 144"/>
                </a:gdLst>
                <a:ahLst/>
                <a:cxnLst>
                  <a:cxn ang="0">
                    <a:pos x="1728" y="144"/>
                  </a:cxn>
                  <a:cxn ang="0">
                    <a:pos x="1728" y="0"/>
                  </a:cxn>
                  <a:cxn ang="0">
                    <a:pos x="0" y="0"/>
                  </a:cxn>
                </a:cxnLst>
                <a:rect l="T0" t="T1" r="T2" b="T3"/>
                <a:pathLst>
                  <a:path w="1728" h="144">
                    <a:moveTo>
                      <a:pt x="1728" y="144"/>
                    </a:moveTo>
                    <a:lnTo>
                      <a:pt x="1728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3" name="任意多边形 127002"/>
              <p:cNvSpPr>
                <a:spLocks/>
              </p:cNvSpPr>
              <p:nvPr/>
            </p:nvSpPr>
            <p:spPr bwMode="auto">
              <a:xfrm>
                <a:off x="3743" y="2064"/>
                <a:ext cx="1489" cy="234"/>
              </a:xfrm>
              <a:custGeom>
                <a:avLst/>
                <a:gdLst>
                  <a:gd name="T0" fmla="*/ 0 w 1489"/>
                  <a:gd name="T1" fmla="*/ 0 h 234"/>
                  <a:gd name="T2" fmla="*/ 1489 w 1489"/>
                  <a:gd name="T3" fmla="*/ 234 h 234"/>
                </a:gdLst>
                <a:ahLst/>
                <a:cxnLst>
                  <a:cxn ang="0">
                    <a:pos x="1" y="234"/>
                  </a:cxn>
                  <a:cxn ang="0">
                    <a:pos x="0" y="0"/>
                  </a:cxn>
                  <a:cxn ang="0">
                    <a:pos x="1489" y="0"/>
                  </a:cxn>
                </a:cxnLst>
                <a:rect l="T0" t="T1" r="T2" b="T3"/>
                <a:pathLst>
                  <a:path w="1489" h="234">
                    <a:moveTo>
                      <a:pt x="1" y="234"/>
                    </a:moveTo>
                    <a:lnTo>
                      <a:pt x="0" y="0"/>
                    </a:lnTo>
                    <a:lnTo>
                      <a:pt x="1489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4" name="矩形 127003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744" cy="2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5" name="直接连接符 127004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6" name="右箭头 127005"/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632" cy="144"/>
              </a:xfrm>
              <a:prstGeom prst="rightArrow">
                <a:avLst>
                  <a:gd name="adj1" fmla="val 50000"/>
                  <a:gd name="adj2" fmla="val 13264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7" name="左右箭头 127006"/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1632" cy="144"/>
              </a:xfrm>
              <a:prstGeom prst="leftRightArrow">
                <a:avLst>
                  <a:gd name="adj1" fmla="val 50000"/>
                  <a:gd name="adj2" fmla="val 121519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8" name="左箭头 127007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008" cy="144"/>
              </a:xfrm>
              <a:prstGeom prst="leftArrow">
                <a:avLst>
                  <a:gd name="adj1" fmla="val 50000"/>
                  <a:gd name="adj2" fmla="val 12778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9" name="文本框 127008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4900" name="文本框 127009"/>
              <p:cNvSpPr txBox="1">
                <a:spLocks noChangeArrowheads="1"/>
              </p:cNvSpPr>
              <p:nvPr/>
            </p:nvSpPr>
            <p:spPr bwMode="auto">
              <a:xfrm>
                <a:off x="0" y="1918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准备就绪</a:t>
                </a:r>
              </a:p>
            </p:txBody>
          </p:sp>
          <p:sp>
            <p:nvSpPr>
              <p:cNvPr id="34901" name="文本框 127010"/>
              <p:cNvSpPr txBox="1">
                <a:spLocks noChangeArrowheads="1"/>
              </p:cNvSpPr>
              <p:nvPr/>
            </p:nvSpPr>
            <p:spPr bwMode="auto">
              <a:xfrm>
                <a:off x="0" y="2494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启动命令</a:t>
                </a:r>
              </a:p>
            </p:txBody>
          </p:sp>
          <p:sp>
            <p:nvSpPr>
              <p:cNvPr id="34902" name="文本框 127011"/>
              <p:cNvSpPr txBox="1">
                <a:spLocks noChangeArrowheads="1"/>
              </p:cNvSpPr>
              <p:nvPr/>
            </p:nvSpPr>
            <p:spPr bwMode="auto">
              <a:xfrm>
                <a:off x="0" y="3118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34903" name="文本框 127012"/>
              <p:cNvSpPr txBox="1">
                <a:spLocks noChangeArrowheads="1"/>
              </p:cNvSpPr>
              <p:nvPr/>
            </p:nvSpPr>
            <p:spPr bwMode="auto">
              <a:xfrm>
                <a:off x="2726" y="3033"/>
                <a:ext cx="4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SEL</a:t>
                </a:r>
              </a:p>
            </p:txBody>
          </p:sp>
          <p:sp>
            <p:nvSpPr>
              <p:cNvPr id="34904" name="直接连接符 127013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5" name="文本框 127014"/>
              <p:cNvSpPr txBox="1">
                <a:spLocks noChangeArrowheads="1"/>
              </p:cNvSpPr>
              <p:nvPr/>
            </p:nvSpPr>
            <p:spPr bwMode="auto">
              <a:xfrm>
                <a:off x="4992" y="1382"/>
                <a:ext cx="75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输入数据</a:t>
                </a:r>
              </a:p>
            </p:txBody>
          </p:sp>
          <p:sp>
            <p:nvSpPr>
              <p:cNvPr id="34906" name="文本框 127015"/>
              <p:cNvSpPr txBox="1">
                <a:spLocks noChangeArrowheads="1"/>
              </p:cNvSpPr>
              <p:nvPr/>
            </p:nvSpPr>
            <p:spPr bwMode="auto">
              <a:xfrm>
                <a:off x="4992" y="211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启动设备</a:t>
                </a:r>
              </a:p>
            </p:txBody>
          </p:sp>
          <p:sp>
            <p:nvSpPr>
              <p:cNvPr id="34907" name="文本框 127016"/>
              <p:cNvSpPr txBox="1">
                <a:spLocks noChangeArrowheads="1"/>
              </p:cNvSpPr>
              <p:nvPr/>
            </p:nvSpPr>
            <p:spPr bwMode="auto">
              <a:xfrm>
                <a:off x="4992" y="2976"/>
                <a:ext cx="76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设备工作</a:t>
                </a:r>
              </a:p>
              <a:p>
                <a:r>
                  <a:rPr lang="zh-CN" altLang="en-US" sz="2000" b="1"/>
                  <a:t>   结束</a:t>
                </a:r>
              </a:p>
            </p:txBody>
          </p:sp>
          <p:sp>
            <p:nvSpPr>
              <p:cNvPr id="34908" name="文本框 127017"/>
              <p:cNvSpPr txBox="1">
                <a:spLocks noChangeArrowheads="1"/>
              </p:cNvSpPr>
              <p:nvPr/>
            </p:nvSpPr>
            <p:spPr bwMode="auto">
              <a:xfrm>
                <a:off x="2150" y="3982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34909" name="文本框 127018"/>
              <p:cNvSpPr txBox="1">
                <a:spLocks noChangeArrowheads="1"/>
              </p:cNvSpPr>
              <p:nvPr/>
            </p:nvSpPr>
            <p:spPr bwMode="auto">
              <a:xfrm>
                <a:off x="699" y="2448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①</a:t>
                </a:r>
              </a:p>
            </p:txBody>
          </p:sp>
          <p:sp>
            <p:nvSpPr>
              <p:cNvPr id="34910" name="文本框 127019"/>
              <p:cNvSpPr txBox="1">
                <a:spLocks noChangeArrowheads="1"/>
              </p:cNvSpPr>
              <p:nvPr/>
            </p:nvSpPr>
            <p:spPr bwMode="auto">
              <a:xfrm>
                <a:off x="4752" y="1392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b="1"/>
                  <a:t>③</a:t>
                </a:r>
              </a:p>
            </p:txBody>
          </p:sp>
          <p:sp>
            <p:nvSpPr>
              <p:cNvPr id="34911" name="文本框 127020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④</a:t>
                </a:r>
              </a:p>
            </p:txBody>
          </p:sp>
          <p:sp>
            <p:nvSpPr>
              <p:cNvPr id="34912" name="文本框 127021"/>
              <p:cNvSpPr txBox="1">
                <a:spLocks noChangeArrowheads="1"/>
              </p:cNvSpPr>
              <p:nvPr/>
            </p:nvSpPr>
            <p:spPr bwMode="auto">
              <a:xfrm>
                <a:off x="699" y="1872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b="1"/>
                  <a:t>⑤</a:t>
                </a:r>
              </a:p>
            </p:txBody>
          </p:sp>
          <p:sp>
            <p:nvSpPr>
              <p:cNvPr id="34913" name="文本框 127022"/>
              <p:cNvSpPr txBox="1">
                <a:spLocks noChangeArrowheads="1"/>
              </p:cNvSpPr>
              <p:nvPr/>
            </p:nvSpPr>
            <p:spPr bwMode="auto">
              <a:xfrm>
                <a:off x="699" y="1392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⑥</a:t>
                </a:r>
              </a:p>
            </p:txBody>
          </p:sp>
        </p:grpSp>
        <p:sp>
          <p:nvSpPr>
            <p:cNvPr id="34868" name="文本框 127023"/>
            <p:cNvSpPr txBox="1">
              <a:spLocks noChangeArrowheads="1"/>
            </p:cNvSpPr>
            <p:nvPr/>
          </p:nvSpPr>
          <p:spPr bwMode="auto">
            <a:xfrm>
              <a:off x="2390" y="204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D</a:t>
              </a:r>
            </a:p>
          </p:txBody>
        </p:sp>
        <p:sp>
          <p:nvSpPr>
            <p:cNvPr id="34869" name="文本框 127024"/>
            <p:cNvSpPr txBox="1">
              <a:spLocks noChangeArrowheads="1"/>
            </p:cNvSpPr>
            <p:nvPr/>
          </p:nvSpPr>
          <p:spPr bwMode="auto">
            <a:xfrm>
              <a:off x="3830" y="2042"/>
              <a:ext cx="244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</a:p>
            <a:p>
              <a:endParaRPr lang="en-US" altLang="zh-CN" sz="2800" b="1"/>
            </a:p>
          </p:txBody>
        </p:sp>
      </p:grpSp>
      <p:sp>
        <p:nvSpPr>
          <p:cNvPr id="34818" name="文本框 127025"/>
          <p:cNvSpPr txBox="1">
            <a:spLocks noChangeArrowheads="1"/>
          </p:cNvSpPr>
          <p:nvPr/>
        </p:nvSpPr>
        <p:spPr bwMode="auto">
          <a:xfrm>
            <a:off x="304800" y="228600"/>
            <a:ext cx="7026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二、程序查询方式的接口电路</a:t>
            </a:r>
          </a:p>
        </p:txBody>
      </p:sp>
      <p:grpSp>
        <p:nvGrpSpPr>
          <p:cNvPr id="127027" name="组合 127026"/>
          <p:cNvGrpSpPr>
            <a:grpSpLocks/>
          </p:cNvGrpSpPr>
          <p:nvPr/>
        </p:nvGrpSpPr>
        <p:grpSpPr bwMode="auto">
          <a:xfrm>
            <a:off x="914400" y="3886200"/>
            <a:ext cx="1371600" cy="457200"/>
            <a:chOff x="576" y="2448"/>
            <a:chExt cx="864" cy="288"/>
          </a:xfrm>
        </p:grpSpPr>
        <p:sp>
          <p:nvSpPr>
            <p:cNvPr id="34864" name="直接连接符 127027"/>
            <p:cNvSpPr>
              <a:spLocks noChangeShapeType="1"/>
            </p:cNvSpPr>
            <p:nvPr/>
          </p:nvSpPr>
          <p:spPr bwMode="auto">
            <a:xfrm>
              <a:off x="768" y="2736"/>
              <a:ext cx="67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直接连接符 127028"/>
            <p:cNvSpPr>
              <a:spLocks noChangeShapeType="1"/>
            </p:cNvSpPr>
            <p:nvPr/>
          </p:nvSpPr>
          <p:spPr bwMode="auto">
            <a:xfrm>
              <a:off x="576" y="2736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文本框 127029"/>
            <p:cNvSpPr txBox="1">
              <a:spLocks noChangeArrowheads="1"/>
            </p:cNvSpPr>
            <p:nvPr/>
          </p:nvSpPr>
          <p:spPr bwMode="auto">
            <a:xfrm>
              <a:off x="699" y="2448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①</a:t>
              </a:r>
            </a:p>
          </p:txBody>
        </p:sp>
      </p:grpSp>
      <p:grpSp>
        <p:nvGrpSpPr>
          <p:cNvPr id="127031" name="组合 127030"/>
          <p:cNvGrpSpPr>
            <a:grpSpLocks/>
          </p:cNvGrpSpPr>
          <p:nvPr/>
        </p:nvGrpSpPr>
        <p:grpSpPr bwMode="auto">
          <a:xfrm>
            <a:off x="2271713" y="4191000"/>
            <a:ext cx="471487" cy="609600"/>
            <a:chOff x="1431" y="2640"/>
            <a:chExt cx="297" cy="384"/>
          </a:xfrm>
        </p:grpSpPr>
        <p:sp>
          <p:nvSpPr>
            <p:cNvPr id="34862" name="矩形 127031"/>
            <p:cNvSpPr>
              <a:spLocks noChangeArrowheads="1"/>
            </p:cNvSpPr>
            <p:nvPr/>
          </p:nvSpPr>
          <p:spPr bwMode="auto">
            <a:xfrm>
              <a:off x="1431" y="2640"/>
              <a:ext cx="240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  <p:sp>
          <p:nvSpPr>
            <p:cNvPr id="34863" name="椭圆 127032"/>
            <p:cNvSpPr>
              <a:spLocks noChangeArrowheads="1"/>
            </p:cNvSpPr>
            <p:nvPr/>
          </p:nvSpPr>
          <p:spPr bwMode="auto">
            <a:xfrm>
              <a:off x="1680" y="280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27034" name="任意多边形 127033"/>
          <p:cNvSpPr>
            <a:spLocks/>
          </p:cNvSpPr>
          <p:nvPr/>
        </p:nvSpPr>
        <p:spPr bwMode="auto">
          <a:xfrm>
            <a:off x="2743200" y="3929063"/>
            <a:ext cx="2362200" cy="566737"/>
          </a:xfrm>
          <a:custGeom>
            <a:avLst/>
            <a:gdLst>
              <a:gd name="T0" fmla="*/ 0 w 1488"/>
              <a:gd name="T1" fmla="*/ 0 h 357"/>
              <a:gd name="T2" fmla="*/ 1488 w 1488"/>
              <a:gd name="T3" fmla="*/ 357 h 357"/>
            </a:gdLst>
            <a:ahLst/>
            <a:cxnLst>
              <a:cxn ang="0">
                <a:pos x="1488" y="0"/>
              </a:cxn>
              <a:cxn ang="0">
                <a:pos x="1488" y="357"/>
              </a:cxn>
              <a:cxn ang="0">
                <a:pos x="0" y="357"/>
              </a:cxn>
            </a:cxnLst>
            <a:rect l="T0" t="T1" r="T2" b="T3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57150" cap="flat" cmpd="sng">
            <a:solidFill>
              <a:schemeClr val="folHlink"/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7035" name="组合 127034"/>
          <p:cNvGrpSpPr>
            <a:grpSpLocks/>
          </p:cNvGrpSpPr>
          <p:nvPr/>
        </p:nvGrpSpPr>
        <p:grpSpPr bwMode="auto">
          <a:xfrm>
            <a:off x="5938838" y="2817813"/>
            <a:ext cx="2366962" cy="830262"/>
            <a:chOff x="3741" y="1775"/>
            <a:chExt cx="1491" cy="523"/>
          </a:xfrm>
        </p:grpSpPr>
        <p:sp>
          <p:nvSpPr>
            <p:cNvPr id="34860" name="文本框 127035"/>
            <p:cNvSpPr txBox="1">
              <a:spLocks noChangeArrowheads="1"/>
            </p:cNvSpPr>
            <p:nvPr/>
          </p:nvSpPr>
          <p:spPr bwMode="auto">
            <a:xfrm>
              <a:off x="4752" y="1775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②</a:t>
              </a:r>
            </a:p>
          </p:txBody>
        </p:sp>
        <p:sp>
          <p:nvSpPr>
            <p:cNvPr id="34861" name="任意多边形 127036"/>
            <p:cNvSpPr>
              <a:spLocks/>
            </p:cNvSpPr>
            <p:nvPr/>
          </p:nvSpPr>
          <p:spPr bwMode="auto">
            <a:xfrm>
              <a:off x="3741" y="2064"/>
              <a:ext cx="1491" cy="234"/>
            </a:xfrm>
            <a:custGeom>
              <a:avLst/>
              <a:gdLst>
                <a:gd name="T0" fmla="*/ 0 w 1730"/>
                <a:gd name="T1" fmla="*/ 0 h 139"/>
                <a:gd name="T2" fmla="*/ 1730 w 1730"/>
                <a:gd name="T3" fmla="*/ 139 h 139"/>
              </a:gdLst>
              <a:ahLst/>
              <a:cxnLst>
                <a:cxn ang="0">
                  <a:pos x="0" y="139"/>
                </a:cxn>
                <a:cxn ang="0">
                  <a:pos x="2" y="0"/>
                </a:cxn>
                <a:cxn ang="0">
                  <a:pos x="1730" y="0"/>
                </a:cxn>
              </a:cxnLst>
              <a:rect l="T0" t="T1" r="T2" b="T3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038" name="组合 127037"/>
          <p:cNvGrpSpPr>
            <a:grpSpLocks/>
          </p:cNvGrpSpPr>
          <p:nvPr/>
        </p:nvGrpSpPr>
        <p:grpSpPr bwMode="auto">
          <a:xfrm>
            <a:off x="6705600" y="2209800"/>
            <a:ext cx="1600200" cy="609600"/>
            <a:chOff x="4224" y="1392"/>
            <a:chExt cx="1008" cy="384"/>
          </a:xfrm>
        </p:grpSpPr>
        <p:sp>
          <p:nvSpPr>
            <p:cNvPr id="34858" name="左箭头 127038"/>
            <p:cNvSpPr>
              <a:spLocks noChangeArrowheads="1"/>
            </p:cNvSpPr>
            <p:nvPr/>
          </p:nvSpPr>
          <p:spPr bwMode="auto">
            <a:xfrm>
              <a:off x="4224" y="1632"/>
              <a:ext cx="1008" cy="144"/>
            </a:xfrm>
            <a:prstGeom prst="leftArrow">
              <a:avLst>
                <a:gd name="adj1" fmla="val 50000"/>
                <a:gd name="adj2" fmla="val 127782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文本框 127039"/>
            <p:cNvSpPr txBox="1">
              <a:spLocks noChangeArrowheads="1"/>
            </p:cNvSpPr>
            <p:nvPr/>
          </p:nvSpPr>
          <p:spPr bwMode="auto">
            <a:xfrm>
              <a:off x="4752" y="139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③</a:t>
              </a:r>
            </a:p>
          </p:txBody>
        </p:sp>
      </p:grpSp>
      <p:sp>
        <p:nvSpPr>
          <p:cNvPr id="127041" name="矩形 127040"/>
          <p:cNvSpPr>
            <a:spLocks noChangeArrowheads="1"/>
          </p:cNvSpPr>
          <p:nvPr/>
        </p:nvSpPr>
        <p:spPr bwMode="auto">
          <a:xfrm>
            <a:off x="3505200" y="2514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1"/>
          </a:p>
        </p:txBody>
      </p:sp>
      <p:grpSp>
        <p:nvGrpSpPr>
          <p:cNvPr id="127042" name="组合 127041"/>
          <p:cNvGrpSpPr>
            <a:grpSpLocks/>
          </p:cNvGrpSpPr>
          <p:nvPr/>
        </p:nvGrpSpPr>
        <p:grpSpPr bwMode="auto">
          <a:xfrm>
            <a:off x="914400" y="2971800"/>
            <a:ext cx="2743200" cy="685800"/>
            <a:chOff x="576" y="1872"/>
            <a:chExt cx="1728" cy="432"/>
          </a:xfrm>
        </p:grpSpPr>
        <p:sp>
          <p:nvSpPr>
            <p:cNvPr id="34856" name="任意多边形 127042"/>
            <p:cNvSpPr>
              <a:spLocks/>
            </p:cNvSpPr>
            <p:nvPr/>
          </p:nvSpPr>
          <p:spPr bwMode="auto">
            <a:xfrm>
              <a:off x="576" y="2160"/>
              <a:ext cx="1728" cy="144"/>
            </a:xfrm>
            <a:custGeom>
              <a:avLst/>
              <a:gdLst>
                <a:gd name="T0" fmla="*/ 0 w 1728"/>
                <a:gd name="T1" fmla="*/ 0 h 144"/>
                <a:gd name="T2" fmla="*/ 1728 w 1728"/>
                <a:gd name="T3" fmla="*/ 144 h 144"/>
              </a:gdLst>
              <a:ahLst/>
              <a:cxnLst>
                <a:cxn ang="0">
                  <a:pos x="1728" y="144"/>
                </a:cxn>
                <a:cxn ang="0">
                  <a:pos x="1728" y="0"/>
                </a:cxn>
                <a:cxn ang="0">
                  <a:pos x="0" y="0"/>
                </a:cxn>
              </a:cxnLst>
              <a:rect l="T0" t="T1" r="T2" b="T3"/>
              <a:pathLst>
                <a:path w="1728" h="144">
                  <a:moveTo>
                    <a:pt x="1728" y="144"/>
                  </a:moveTo>
                  <a:lnTo>
                    <a:pt x="1728" y="0"/>
                  </a:ln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文本框 127043"/>
            <p:cNvSpPr txBox="1">
              <a:spLocks noChangeArrowheads="1"/>
            </p:cNvSpPr>
            <p:nvPr/>
          </p:nvSpPr>
          <p:spPr bwMode="auto">
            <a:xfrm>
              <a:off x="699" y="187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⑤</a:t>
              </a:r>
            </a:p>
          </p:txBody>
        </p:sp>
      </p:grpSp>
      <p:grpSp>
        <p:nvGrpSpPr>
          <p:cNvPr id="127045" name="组合 127044"/>
          <p:cNvGrpSpPr>
            <a:grpSpLocks/>
          </p:cNvGrpSpPr>
          <p:nvPr/>
        </p:nvGrpSpPr>
        <p:grpSpPr bwMode="auto">
          <a:xfrm>
            <a:off x="914400" y="2209800"/>
            <a:ext cx="2590800" cy="609600"/>
            <a:chOff x="576" y="1392"/>
            <a:chExt cx="1632" cy="384"/>
          </a:xfrm>
        </p:grpSpPr>
        <p:sp>
          <p:nvSpPr>
            <p:cNvPr id="34854" name="左右箭头 127045"/>
            <p:cNvSpPr>
              <a:spLocks noChangeArrowheads="1"/>
            </p:cNvSpPr>
            <p:nvPr/>
          </p:nvSpPr>
          <p:spPr bwMode="auto">
            <a:xfrm>
              <a:off x="576" y="1632"/>
              <a:ext cx="1632" cy="144"/>
            </a:xfrm>
            <a:prstGeom prst="leftRight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文本框 127046"/>
            <p:cNvSpPr txBox="1">
              <a:spLocks noChangeArrowheads="1"/>
            </p:cNvSpPr>
            <p:nvPr/>
          </p:nvSpPr>
          <p:spPr bwMode="auto">
            <a:xfrm>
              <a:off x="699" y="139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⑥</a:t>
              </a:r>
            </a:p>
          </p:txBody>
        </p:sp>
      </p:grpSp>
      <p:sp>
        <p:nvSpPr>
          <p:cNvPr id="127048" name="任意多边形 127047"/>
          <p:cNvSpPr>
            <a:spLocks/>
          </p:cNvSpPr>
          <p:nvPr/>
        </p:nvSpPr>
        <p:spPr bwMode="auto">
          <a:xfrm>
            <a:off x="4491038" y="3929063"/>
            <a:ext cx="1204912" cy="1587"/>
          </a:xfrm>
          <a:custGeom>
            <a:avLst/>
            <a:gdLst>
              <a:gd name="T0" fmla="*/ 0 w 759"/>
              <a:gd name="T1" fmla="*/ 0 h 1"/>
              <a:gd name="T2" fmla="*/ 759 w 759"/>
              <a:gd name="T3" fmla="*/ 1 h 1"/>
            </a:gdLst>
            <a:ahLst/>
            <a:cxnLst>
              <a:cxn ang="0">
                <a:pos x="0" y="0"/>
              </a:cxn>
              <a:cxn ang="0">
                <a:pos x="759" y="0"/>
              </a:cxn>
            </a:cxnLst>
            <a:rect l="T0" t="T1" r="T2" b="T3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5715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7049" name="组合 127048"/>
          <p:cNvGrpSpPr>
            <a:grpSpLocks/>
          </p:cNvGrpSpPr>
          <p:nvPr/>
        </p:nvGrpSpPr>
        <p:grpSpPr bwMode="auto">
          <a:xfrm>
            <a:off x="3505200" y="3657600"/>
            <a:ext cx="3200400" cy="609600"/>
            <a:chOff x="2208" y="2304"/>
            <a:chExt cx="2016" cy="384"/>
          </a:xfrm>
        </p:grpSpPr>
        <p:grpSp>
          <p:nvGrpSpPr>
            <p:cNvPr id="34847" name="组合 127049"/>
            <p:cNvGrpSpPr>
              <a:grpSpLocks/>
            </p:cNvGrpSpPr>
            <p:nvPr/>
          </p:nvGrpSpPr>
          <p:grpSpPr bwMode="auto">
            <a:xfrm>
              <a:off x="2208" y="2304"/>
              <a:ext cx="2016" cy="384"/>
              <a:chOff x="2208" y="2304"/>
              <a:chExt cx="2016" cy="384"/>
            </a:xfrm>
          </p:grpSpPr>
          <p:sp>
            <p:nvSpPr>
              <p:cNvPr id="34850" name="矩形 127050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椭圆 127051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4852" name="矩形 127052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3" name="椭圆 127053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48" name="矩形 127054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1</a:t>
              </a:r>
            </a:p>
          </p:txBody>
        </p:sp>
        <p:sp>
          <p:nvSpPr>
            <p:cNvPr id="34849" name="矩形 127055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0</a:t>
              </a:r>
            </a:p>
          </p:txBody>
        </p:sp>
      </p:grpSp>
      <p:grpSp>
        <p:nvGrpSpPr>
          <p:cNvPr id="127057" name="组合 127056"/>
          <p:cNvGrpSpPr>
            <a:grpSpLocks/>
          </p:cNvGrpSpPr>
          <p:nvPr/>
        </p:nvGrpSpPr>
        <p:grpSpPr bwMode="auto">
          <a:xfrm>
            <a:off x="3886200" y="3733800"/>
            <a:ext cx="2514600" cy="457200"/>
            <a:chOff x="2448" y="2352"/>
            <a:chExt cx="1584" cy="288"/>
          </a:xfrm>
        </p:grpSpPr>
        <p:sp>
          <p:nvSpPr>
            <p:cNvPr id="34845" name="矩形 127057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1</a:t>
              </a:r>
            </a:p>
          </p:txBody>
        </p:sp>
        <p:sp>
          <p:nvSpPr>
            <p:cNvPr id="34846" name="矩形 127058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0</a:t>
              </a:r>
            </a:p>
          </p:txBody>
        </p:sp>
      </p:grpSp>
      <p:grpSp>
        <p:nvGrpSpPr>
          <p:cNvPr id="127060" name="组合 127059"/>
          <p:cNvGrpSpPr>
            <a:grpSpLocks/>
          </p:cNvGrpSpPr>
          <p:nvPr/>
        </p:nvGrpSpPr>
        <p:grpSpPr bwMode="auto">
          <a:xfrm>
            <a:off x="3124200" y="3886200"/>
            <a:ext cx="5410200" cy="762000"/>
            <a:chOff x="1968" y="2448"/>
            <a:chExt cx="3408" cy="480"/>
          </a:xfrm>
        </p:grpSpPr>
        <p:grpSp>
          <p:nvGrpSpPr>
            <p:cNvPr id="34836" name="组合 127060"/>
            <p:cNvGrpSpPr>
              <a:grpSpLocks/>
            </p:cNvGrpSpPr>
            <p:nvPr/>
          </p:nvGrpSpPr>
          <p:grpSpPr bwMode="auto">
            <a:xfrm>
              <a:off x="1968" y="2474"/>
              <a:ext cx="3408" cy="454"/>
              <a:chOff x="1968" y="2474"/>
              <a:chExt cx="3408" cy="454"/>
            </a:xfrm>
          </p:grpSpPr>
          <p:sp>
            <p:nvSpPr>
              <p:cNvPr id="34841" name="文本框 127061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</a:rPr>
                  <a:t>④</a:t>
                </a:r>
              </a:p>
            </p:txBody>
          </p:sp>
          <p:sp>
            <p:nvSpPr>
              <p:cNvPr id="34842" name="任意多边形 127062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0 w 282"/>
                  <a:gd name="T1" fmla="*/ 0 h 453"/>
                  <a:gd name="T2" fmla="*/ 282 w 282"/>
                  <a:gd name="T3" fmla="*/ 453 h 453"/>
                </a:gdLst>
                <a:ahLst/>
                <a:cxnLst>
                  <a:cxn ang="0">
                    <a:pos x="282" y="453"/>
                  </a:cxn>
                  <a:cxn ang="0">
                    <a:pos x="279" y="0"/>
                  </a:cxn>
                  <a:cxn ang="0">
                    <a:pos x="0" y="0"/>
                  </a:cxn>
                </a:cxnLst>
                <a:rect l="T0" t="T1" r="T2" b="T3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直接连接符 127063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任意多边形 127064"/>
              <p:cNvSpPr>
                <a:spLocks/>
              </p:cNvSpPr>
              <p:nvPr/>
            </p:nvSpPr>
            <p:spPr bwMode="auto">
              <a:xfrm>
                <a:off x="1968" y="2474"/>
                <a:ext cx="3120" cy="454"/>
              </a:xfrm>
              <a:custGeom>
                <a:avLst/>
                <a:gdLst>
                  <a:gd name="T0" fmla="*/ 0 w 3120"/>
                  <a:gd name="T1" fmla="*/ 0 h 454"/>
                  <a:gd name="T2" fmla="*/ 3120 w 3120"/>
                  <a:gd name="T3" fmla="*/ 454 h 454"/>
                </a:gdLst>
                <a:ahLst/>
                <a:cxnLst>
                  <a:cxn ang="0">
                    <a:pos x="192" y="1"/>
                  </a:cxn>
                  <a:cxn ang="0">
                    <a:pos x="0" y="0"/>
                  </a:cxn>
                  <a:cxn ang="0">
                    <a:pos x="0" y="454"/>
                  </a:cxn>
                  <a:cxn ang="0">
                    <a:pos x="3120" y="454"/>
                  </a:cxn>
                </a:cxnLst>
                <a:rect l="T0" t="T1" r="T2" b="T3"/>
                <a:pathLst>
                  <a:path w="3120" h="454">
                    <a:moveTo>
                      <a:pt x="192" y="1"/>
                    </a:moveTo>
                    <a:lnTo>
                      <a:pt x="0" y="0"/>
                    </a:lnTo>
                    <a:lnTo>
                      <a:pt x="0" y="454"/>
                    </a:lnTo>
                    <a:lnTo>
                      <a:pt x="3120" y="454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7" name="椭圆 127065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  <p:sp>
          <p:nvSpPr>
            <p:cNvPr id="34838" name="椭圆 127066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  <p:sp>
          <p:nvSpPr>
            <p:cNvPr id="34839" name="椭圆 127067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  <p:sp>
          <p:nvSpPr>
            <p:cNvPr id="34840" name="椭圆 127068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27070" name="矩形 127069"/>
          <p:cNvSpPr>
            <a:spLocks noChangeArrowheads="1"/>
          </p:cNvSpPr>
          <p:nvPr/>
        </p:nvSpPr>
        <p:spPr bwMode="auto">
          <a:xfrm>
            <a:off x="3505200" y="5181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27071" name="右箭头 127070"/>
          <p:cNvSpPr>
            <a:spLocks noChangeArrowheads="1"/>
          </p:cNvSpPr>
          <p:nvPr/>
        </p:nvSpPr>
        <p:spPr bwMode="auto">
          <a:xfrm>
            <a:off x="906463" y="5334000"/>
            <a:ext cx="2590800" cy="228600"/>
          </a:xfrm>
          <a:prstGeom prst="rightArrow">
            <a:avLst>
              <a:gd name="adj1" fmla="val 50000"/>
              <a:gd name="adj2" fmla="val 132642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72" name="任意多边形 127071"/>
          <p:cNvSpPr>
            <a:spLocks/>
          </p:cNvSpPr>
          <p:nvPr/>
        </p:nvSpPr>
        <p:spPr bwMode="auto">
          <a:xfrm>
            <a:off x="1905000" y="4648200"/>
            <a:ext cx="2209800" cy="533400"/>
          </a:xfrm>
          <a:custGeom>
            <a:avLst/>
            <a:gdLst>
              <a:gd name="T0" fmla="*/ 0 w 1392"/>
              <a:gd name="T1" fmla="*/ 0 h 336"/>
              <a:gd name="T2" fmla="*/ 1392 w 1392"/>
              <a:gd name="T3" fmla="*/ 336 h 336"/>
            </a:gdLst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240"/>
              </a:cxn>
              <a:cxn ang="0">
                <a:pos x="1392" y="240"/>
              </a:cxn>
              <a:cxn ang="0">
                <a:pos x="1392" y="336"/>
              </a:cxn>
            </a:cxnLst>
            <a:rect l="T0" t="T1" r="T2" b="T3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5715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073" name="矩形 12707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</a:p>
        </p:txBody>
      </p:sp>
      <p:sp>
        <p:nvSpPr>
          <p:cNvPr id="127074" name="文本框 127073"/>
          <p:cNvSpPr txBox="1">
            <a:spLocks noChangeArrowheads="1"/>
          </p:cNvSpPr>
          <p:nvPr/>
        </p:nvSpPr>
        <p:spPr bwMode="auto">
          <a:xfrm>
            <a:off x="1219200" y="10668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以输入为例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2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1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34" grpId="0" animBg="1"/>
      <p:bldP spid="127041" grpId="0" animBg="1"/>
      <p:bldP spid="127048" grpId="0" animBg="1"/>
      <p:bldP spid="127070" grpId="0" animBg="1"/>
      <p:bldP spid="127072" grpId="0" animBg="1"/>
      <p:bldP spid="127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5.1   概  述</a:t>
            </a:r>
          </a:p>
        </p:txBody>
      </p:sp>
      <p:sp>
        <p:nvSpPr>
          <p:cNvPr id="13315" name="文本框 13314"/>
          <p:cNvSpPr txBox="1">
            <a:spLocks noChangeArrowheads="1"/>
          </p:cNvSpPr>
          <p:nvPr/>
        </p:nvSpPr>
        <p:spPr bwMode="auto">
          <a:xfrm>
            <a:off x="304800" y="12192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一、输入输出系统的发展概况</a:t>
            </a:r>
          </a:p>
        </p:txBody>
      </p:sp>
      <p:sp>
        <p:nvSpPr>
          <p:cNvPr id="13316" name="文本框 13315"/>
          <p:cNvSpPr txBox="1">
            <a:spLocks noChangeArrowheads="1"/>
          </p:cNvSpPr>
          <p:nvPr/>
        </p:nvSpPr>
        <p:spPr bwMode="auto">
          <a:xfrm>
            <a:off x="838200" y="187801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1. 早期</a:t>
            </a:r>
          </a:p>
        </p:txBody>
      </p:sp>
      <p:sp>
        <p:nvSpPr>
          <p:cNvPr id="13317" name="文本框 13316"/>
          <p:cNvSpPr txBox="1">
            <a:spLocks noChangeArrowheads="1"/>
          </p:cNvSpPr>
          <p:nvPr/>
        </p:nvSpPr>
        <p:spPr bwMode="auto">
          <a:xfrm>
            <a:off x="1346200" y="2525713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分散连接</a:t>
            </a:r>
          </a:p>
        </p:txBody>
      </p:sp>
      <p:sp>
        <p:nvSpPr>
          <p:cNvPr id="13318" name="文本框 13317"/>
          <p:cNvSpPr txBox="1">
            <a:spLocks noChangeArrowheads="1"/>
          </p:cNvSpPr>
          <p:nvPr/>
        </p:nvSpPr>
        <p:spPr bwMode="auto">
          <a:xfrm>
            <a:off x="1346200" y="3048000"/>
            <a:ext cx="391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CPU </a:t>
            </a:r>
            <a:r>
              <a:rPr lang="zh-CN" altLang="en-US" b="1"/>
              <a:t>和 </a:t>
            </a:r>
            <a:r>
              <a:rPr lang="en-US" altLang="zh-CN" b="1"/>
              <a:t>I/O  </a:t>
            </a:r>
            <a:r>
              <a:rPr lang="zh-CN" altLang="en-US" b="1">
                <a:solidFill>
                  <a:schemeClr val="folHlink"/>
                </a:solidFill>
              </a:rPr>
              <a:t>串行 </a:t>
            </a:r>
            <a:r>
              <a:rPr lang="zh-CN" altLang="en-US" b="1"/>
              <a:t>工作</a:t>
            </a:r>
          </a:p>
        </p:txBody>
      </p:sp>
      <p:sp>
        <p:nvSpPr>
          <p:cNvPr id="13319" name="文本框 13318"/>
          <p:cNvSpPr txBox="1">
            <a:spLocks noChangeArrowheads="1"/>
          </p:cNvSpPr>
          <p:nvPr/>
        </p:nvSpPr>
        <p:spPr bwMode="auto">
          <a:xfrm>
            <a:off x="4724400" y="3048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程序查询方式</a:t>
            </a:r>
          </a:p>
        </p:txBody>
      </p:sp>
      <p:sp>
        <p:nvSpPr>
          <p:cNvPr id="13320" name="文本框 13319"/>
          <p:cNvSpPr txBox="1">
            <a:spLocks noChangeArrowheads="1"/>
          </p:cNvSpPr>
          <p:nvPr/>
        </p:nvSpPr>
        <p:spPr bwMode="auto">
          <a:xfrm>
            <a:off x="838200" y="3578225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2. 接口模块和 </a:t>
            </a:r>
            <a:r>
              <a:rPr lang="en-US" altLang="zh-CN" sz="3200" b="1"/>
              <a:t>DMA </a:t>
            </a:r>
            <a:r>
              <a:rPr lang="zh-CN" altLang="en-US" sz="3200" b="1"/>
              <a:t>阶段</a:t>
            </a:r>
          </a:p>
        </p:txBody>
      </p:sp>
      <p:sp>
        <p:nvSpPr>
          <p:cNvPr id="13321" name="文本框 13320"/>
          <p:cNvSpPr txBox="1">
            <a:spLocks noChangeArrowheads="1"/>
          </p:cNvSpPr>
          <p:nvPr/>
        </p:nvSpPr>
        <p:spPr bwMode="auto">
          <a:xfrm>
            <a:off x="1346200" y="4227513"/>
            <a:ext cx="19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总线连接</a:t>
            </a:r>
          </a:p>
        </p:txBody>
      </p:sp>
      <p:sp>
        <p:nvSpPr>
          <p:cNvPr id="13322" name="文本框 13321"/>
          <p:cNvSpPr txBox="1">
            <a:spLocks noChangeArrowheads="1"/>
          </p:cNvSpPr>
          <p:nvPr/>
        </p:nvSpPr>
        <p:spPr bwMode="auto">
          <a:xfrm>
            <a:off x="1346200" y="4754563"/>
            <a:ext cx="375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CPU </a:t>
            </a:r>
            <a:r>
              <a:rPr lang="zh-CN" altLang="en-US" b="1"/>
              <a:t>和 </a:t>
            </a:r>
            <a:r>
              <a:rPr lang="en-US" altLang="zh-CN" b="1"/>
              <a:t>I/O  </a:t>
            </a:r>
            <a:r>
              <a:rPr lang="zh-CN" altLang="en-US" b="1">
                <a:solidFill>
                  <a:schemeClr val="folHlink"/>
                </a:solidFill>
              </a:rPr>
              <a:t>并行 </a:t>
            </a:r>
            <a:r>
              <a:rPr lang="zh-CN" altLang="en-US" b="1"/>
              <a:t>工作</a:t>
            </a:r>
          </a:p>
        </p:txBody>
      </p:sp>
      <p:sp>
        <p:nvSpPr>
          <p:cNvPr id="13323" name="文本框 13322"/>
          <p:cNvSpPr txBox="1">
            <a:spLocks noChangeArrowheads="1"/>
          </p:cNvSpPr>
          <p:nvPr/>
        </p:nvSpPr>
        <p:spPr bwMode="auto">
          <a:xfrm>
            <a:off x="838200" y="5546725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3. 具有通道结构的阶段</a:t>
            </a:r>
            <a:endParaRPr lang="en-US" altLang="zh-CN" sz="3200" b="1"/>
          </a:p>
        </p:txBody>
      </p:sp>
      <p:sp>
        <p:nvSpPr>
          <p:cNvPr id="13324" name="文本框 13323"/>
          <p:cNvSpPr txBox="1">
            <a:spLocks noChangeArrowheads="1"/>
          </p:cNvSpPr>
          <p:nvPr/>
        </p:nvSpPr>
        <p:spPr bwMode="auto">
          <a:xfrm>
            <a:off x="838200" y="6049963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4. 具有 </a:t>
            </a:r>
            <a:r>
              <a:rPr lang="en-US" altLang="zh-CN" sz="3200" b="1"/>
              <a:t>I/O </a:t>
            </a:r>
            <a:r>
              <a:rPr lang="zh-CN" altLang="en-US" sz="3200" b="1"/>
              <a:t>处理机的阶段</a:t>
            </a:r>
          </a:p>
        </p:txBody>
      </p:sp>
      <p:sp>
        <p:nvSpPr>
          <p:cNvPr id="13326" name="文本框 13325"/>
          <p:cNvSpPr txBox="1">
            <a:spLocks noChangeArrowheads="1"/>
          </p:cNvSpPr>
          <p:nvPr/>
        </p:nvSpPr>
        <p:spPr bwMode="auto">
          <a:xfrm>
            <a:off x="4699000" y="4425950"/>
            <a:ext cx="208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中断方式</a:t>
            </a:r>
          </a:p>
        </p:txBody>
      </p:sp>
      <p:sp>
        <p:nvSpPr>
          <p:cNvPr id="13327" name="文本框 13326"/>
          <p:cNvSpPr txBox="1">
            <a:spLocks noChangeArrowheads="1"/>
          </p:cNvSpPr>
          <p:nvPr/>
        </p:nvSpPr>
        <p:spPr bwMode="auto">
          <a:xfrm>
            <a:off x="4699000" y="5029200"/>
            <a:ext cx="208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DMA </a:t>
            </a:r>
            <a:r>
              <a:rPr lang="zh-CN" altLang="en-US" b="1"/>
              <a:t>方式</a:t>
            </a:r>
          </a:p>
        </p:txBody>
      </p:sp>
      <p:sp>
        <p:nvSpPr>
          <p:cNvPr id="13328" name="左大括号 13327"/>
          <p:cNvSpPr>
            <a:spLocks/>
          </p:cNvSpPr>
          <p:nvPr/>
        </p:nvSpPr>
        <p:spPr bwMode="auto">
          <a:xfrm>
            <a:off x="4470400" y="4572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19" grpId="0"/>
      <p:bldP spid="13320" grpId="0"/>
      <p:bldP spid="13321" grpId="0"/>
      <p:bldP spid="13322" grpId="0"/>
      <p:bldP spid="13323" grpId="0"/>
      <p:bldP spid="13324" grpId="0"/>
      <p:bldP spid="13326" grpId="0"/>
      <p:bldP spid="133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14" name="组合 45113"/>
          <p:cNvGrpSpPr>
            <a:grpSpLocks/>
          </p:cNvGrpSpPr>
          <p:nvPr/>
        </p:nvGrpSpPr>
        <p:grpSpPr bwMode="auto">
          <a:xfrm>
            <a:off x="1828800" y="1524000"/>
            <a:ext cx="5867400" cy="5105400"/>
            <a:chOff x="1152" y="960"/>
            <a:chExt cx="3696" cy="3216"/>
          </a:xfrm>
        </p:grpSpPr>
        <p:grpSp>
          <p:nvGrpSpPr>
            <p:cNvPr id="35867" name="组合 45112"/>
            <p:cNvGrpSpPr>
              <a:grpSpLocks/>
            </p:cNvGrpSpPr>
            <p:nvPr/>
          </p:nvGrpSpPr>
          <p:grpSpPr bwMode="auto">
            <a:xfrm>
              <a:off x="1152" y="960"/>
              <a:ext cx="3696" cy="3216"/>
              <a:chOff x="1152" y="960"/>
              <a:chExt cx="3696" cy="3216"/>
            </a:xfrm>
          </p:grpSpPr>
          <p:sp>
            <p:nvSpPr>
              <p:cNvPr id="35870" name="矩形 4505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24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1" name="矩形 45060"/>
              <p:cNvSpPr>
                <a:spLocks noChangeArrowheads="1"/>
              </p:cNvSpPr>
              <p:nvPr/>
            </p:nvSpPr>
            <p:spPr bwMode="auto">
              <a:xfrm>
                <a:off x="1584" y="1824"/>
                <a:ext cx="1248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2" name="矩形 450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248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3" name="矩形 45062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24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4" name="矩形 45063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248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5" name="矩形 45064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1248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6" name="矩形 45065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1248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7" name="矩形 45066"/>
              <p:cNvSpPr>
                <a:spLocks noChangeArrowheads="1"/>
              </p:cNvSpPr>
              <p:nvPr/>
            </p:nvSpPr>
            <p:spPr bwMode="auto">
              <a:xfrm>
                <a:off x="1584" y="3552"/>
                <a:ext cx="124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8" name="文本框 45067"/>
              <p:cNvSpPr txBox="1">
                <a:spLocks noChangeArrowheads="1"/>
              </p:cNvSpPr>
              <p:nvPr/>
            </p:nvSpPr>
            <p:spPr bwMode="auto">
              <a:xfrm>
                <a:off x="1271" y="1763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35879" name="文本框 45068"/>
              <p:cNvSpPr txBox="1">
                <a:spLocks noChangeArrowheads="1"/>
              </p:cNvSpPr>
              <p:nvPr/>
            </p:nvSpPr>
            <p:spPr bwMode="auto">
              <a:xfrm>
                <a:off x="1152" y="2003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b="1"/>
              </a:p>
            </p:txBody>
          </p:sp>
          <p:grpSp>
            <p:nvGrpSpPr>
              <p:cNvPr id="35880" name="组合 45111"/>
              <p:cNvGrpSpPr>
                <a:grpSpLocks/>
              </p:cNvGrpSpPr>
              <p:nvPr/>
            </p:nvGrpSpPr>
            <p:grpSpPr bwMode="auto">
              <a:xfrm>
                <a:off x="3600" y="1056"/>
                <a:ext cx="1248" cy="1488"/>
                <a:chOff x="3600" y="1056"/>
                <a:chExt cx="1248" cy="1488"/>
              </a:xfrm>
            </p:grpSpPr>
            <p:sp>
              <p:nvSpPr>
                <p:cNvPr id="35892" name="文本框 45070"/>
                <p:cNvSpPr txBox="1">
                  <a:spLocks noChangeArrowheads="1"/>
                </p:cNvSpPr>
                <p:nvPr/>
              </p:nvSpPr>
              <p:spPr bwMode="auto">
                <a:xfrm>
                  <a:off x="4038" y="1200"/>
                  <a:ext cx="346" cy="1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zh-CN" altLang="en-US" b="1"/>
                    <a:t>中断服务程序</a:t>
                  </a:r>
                </a:p>
              </p:txBody>
            </p:sp>
            <p:sp>
              <p:nvSpPr>
                <p:cNvPr id="35893" name="矩形 45071"/>
                <p:cNvSpPr>
                  <a:spLocks noChangeArrowheads="1"/>
                </p:cNvSpPr>
                <p:nvPr/>
              </p:nvSpPr>
              <p:spPr bwMode="auto">
                <a:xfrm>
                  <a:off x="3600" y="1056"/>
                  <a:ext cx="1248" cy="14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81" name="组合 45110"/>
              <p:cNvGrpSpPr>
                <a:grpSpLocks/>
              </p:cNvGrpSpPr>
              <p:nvPr/>
            </p:nvGrpSpPr>
            <p:grpSpPr bwMode="auto">
              <a:xfrm>
                <a:off x="3600" y="2688"/>
                <a:ext cx="1248" cy="1488"/>
                <a:chOff x="3600" y="2688"/>
                <a:chExt cx="1248" cy="1488"/>
              </a:xfrm>
            </p:grpSpPr>
            <p:sp>
              <p:nvSpPr>
                <p:cNvPr id="35890" name="文本框 45073"/>
                <p:cNvSpPr txBox="1">
                  <a:spLocks noChangeArrowheads="1"/>
                </p:cNvSpPr>
                <p:nvPr/>
              </p:nvSpPr>
              <p:spPr bwMode="auto">
                <a:xfrm>
                  <a:off x="4038" y="2832"/>
                  <a:ext cx="346" cy="1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zh-CN" altLang="en-US" b="1"/>
                    <a:t>中断服务程序</a:t>
                  </a:r>
                </a:p>
              </p:txBody>
            </p:sp>
            <p:sp>
              <p:nvSpPr>
                <p:cNvPr id="35891" name="矩形 45074"/>
                <p:cNvSpPr>
                  <a:spLocks noChangeArrowheads="1"/>
                </p:cNvSpPr>
                <p:nvPr/>
              </p:nvSpPr>
              <p:spPr bwMode="auto">
                <a:xfrm>
                  <a:off x="3600" y="2688"/>
                  <a:ext cx="1248" cy="14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82" name="文本框 45075"/>
              <p:cNvSpPr txBox="1">
                <a:spLocks noChangeArrowheads="1"/>
              </p:cNvSpPr>
              <p:nvPr/>
            </p:nvSpPr>
            <p:spPr bwMode="auto">
              <a:xfrm>
                <a:off x="1271" y="2771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35883" name="文本框 45076"/>
              <p:cNvSpPr txBox="1">
                <a:spLocks noChangeArrowheads="1"/>
              </p:cNvSpPr>
              <p:nvPr/>
            </p:nvSpPr>
            <p:spPr bwMode="auto">
              <a:xfrm>
                <a:off x="1152" y="3011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35884" name="直接连接符 45077"/>
              <p:cNvSpPr>
                <a:spLocks noChangeShapeType="1"/>
              </p:cNvSpPr>
              <p:nvPr/>
            </p:nvSpPr>
            <p:spPr bwMode="auto">
              <a:xfrm flipV="1">
                <a:off x="2832" y="1056"/>
                <a:ext cx="768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5" name="直接连接符 45078"/>
              <p:cNvSpPr>
                <a:spLocks noChangeShapeType="1"/>
              </p:cNvSpPr>
              <p:nvPr/>
            </p:nvSpPr>
            <p:spPr bwMode="auto">
              <a:xfrm flipH="1" flipV="1">
                <a:off x="2832" y="2160"/>
                <a:ext cx="76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6" name="任意多边形 45079"/>
              <p:cNvSpPr>
                <a:spLocks/>
              </p:cNvSpPr>
              <p:nvPr/>
            </p:nvSpPr>
            <p:spPr bwMode="auto">
              <a:xfrm>
                <a:off x="2832" y="2688"/>
                <a:ext cx="768" cy="258"/>
              </a:xfrm>
              <a:custGeom>
                <a:avLst/>
                <a:gdLst>
                  <a:gd name="T0" fmla="*/ 0 w 768"/>
                  <a:gd name="T1" fmla="*/ 0 h 258"/>
                  <a:gd name="T2" fmla="*/ 768 w 768"/>
                  <a:gd name="T3" fmla="*/ 258 h 258"/>
                </a:gdLst>
                <a:ahLst/>
                <a:cxnLst>
                  <a:cxn ang="0">
                    <a:pos x="0" y="258"/>
                  </a:cxn>
                  <a:cxn ang="0">
                    <a:pos x="768" y="0"/>
                  </a:cxn>
                </a:cxnLst>
                <a:rect l="T0" t="T1" r="T2" b="T3"/>
                <a:pathLst>
                  <a:path w="768" h="258">
                    <a:moveTo>
                      <a:pt x="0" y="258"/>
                    </a:moveTo>
                    <a:lnTo>
                      <a:pt x="768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7" name="任意多边形 45080"/>
              <p:cNvSpPr>
                <a:spLocks/>
              </p:cNvSpPr>
              <p:nvPr/>
            </p:nvSpPr>
            <p:spPr bwMode="auto">
              <a:xfrm>
                <a:off x="2832" y="3168"/>
                <a:ext cx="771" cy="1008"/>
              </a:xfrm>
              <a:custGeom>
                <a:avLst/>
                <a:gdLst>
                  <a:gd name="T0" fmla="*/ 0 w 771"/>
                  <a:gd name="T1" fmla="*/ 0 h 1008"/>
                  <a:gd name="T2" fmla="*/ 771 w 771"/>
                  <a:gd name="T3" fmla="*/ 1008 h 1008"/>
                </a:gdLst>
                <a:ahLst/>
                <a:cxnLst>
                  <a:cxn ang="0">
                    <a:pos x="771" y="1008"/>
                  </a:cxn>
                  <a:cxn ang="0">
                    <a:pos x="0" y="0"/>
                  </a:cxn>
                </a:cxnLst>
                <a:rect l="T0" t="T1" r="T2" b="T3"/>
                <a:pathLst>
                  <a:path w="771" h="1008">
                    <a:moveTo>
                      <a:pt x="771" y="1008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8" name="文本框 45081"/>
              <p:cNvSpPr txBox="1">
                <a:spLocks noChangeArrowheads="1"/>
              </p:cNvSpPr>
              <p:nvPr/>
            </p:nvSpPr>
            <p:spPr bwMode="auto">
              <a:xfrm>
                <a:off x="3014" y="960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入口1</a:t>
                </a:r>
              </a:p>
            </p:txBody>
          </p:sp>
          <p:sp>
            <p:nvSpPr>
              <p:cNvPr id="35889" name="文本框 45082"/>
              <p:cNvSpPr txBox="1">
                <a:spLocks noChangeArrowheads="1"/>
              </p:cNvSpPr>
              <p:nvPr/>
            </p:nvSpPr>
            <p:spPr bwMode="auto">
              <a:xfrm>
                <a:off x="3024" y="2534"/>
                <a:ext cx="5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入口2</a:t>
                </a:r>
              </a:p>
            </p:txBody>
          </p:sp>
        </p:grpSp>
        <p:sp>
          <p:nvSpPr>
            <p:cNvPr id="35868" name="文本框 45083"/>
            <p:cNvSpPr txBox="1">
              <a:spLocks noChangeArrowheads="1"/>
            </p:cNvSpPr>
            <p:nvPr/>
          </p:nvSpPr>
          <p:spPr bwMode="auto">
            <a:xfrm>
              <a:off x="4368" y="21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1</a:t>
              </a:r>
            </a:p>
          </p:txBody>
        </p:sp>
        <p:sp>
          <p:nvSpPr>
            <p:cNvPr id="35869" name="文本框 45084"/>
            <p:cNvSpPr txBox="1">
              <a:spLocks noChangeArrowheads="1"/>
            </p:cNvSpPr>
            <p:nvPr/>
          </p:nvSpPr>
          <p:spPr bwMode="auto">
            <a:xfrm>
              <a:off x="4368" y="381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2</a:t>
              </a:r>
            </a:p>
          </p:txBody>
        </p:sp>
      </p:grpSp>
      <p:sp>
        <p:nvSpPr>
          <p:cNvPr id="45086" name="标题 4508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5.5   程序中断方式</a:t>
            </a:r>
            <a:endParaRPr lang="en-US" altLang="zh-CN" b="1"/>
          </a:p>
        </p:txBody>
      </p:sp>
      <p:sp>
        <p:nvSpPr>
          <p:cNvPr id="45087" name="文本框 45086"/>
          <p:cNvSpPr txBox="1">
            <a:spLocks noChangeArrowheads="1"/>
          </p:cNvSpPr>
          <p:nvPr/>
        </p:nvSpPr>
        <p:spPr bwMode="auto">
          <a:xfrm>
            <a:off x="457200" y="1219200"/>
            <a:ext cx="304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一、中断的概念</a:t>
            </a:r>
          </a:p>
        </p:txBody>
      </p:sp>
      <p:sp>
        <p:nvSpPr>
          <p:cNvPr id="45088" name="直接连接符 45087"/>
          <p:cNvSpPr>
            <a:spLocks noChangeShapeType="1"/>
          </p:cNvSpPr>
          <p:nvPr/>
        </p:nvSpPr>
        <p:spPr bwMode="auto">
          <a:xfrm flipV="1">
            <a:off x="4495800" y="1676400"/>
            <a:ext cx="1219200" cy="129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9" name="直接连接符 45088"/>
          <p:cNvSpPr>
            <a:spLocks noChangeShapeType="1"/>
          </p:cNvSpPr>
          <p:nvPr/>
        </p:nvSpPr>
        <p:spPr bwMode="auto">
          <a:xfrm flipH="1" flipV="1">
            <a:off x="4495800" y="3429000"/>
            <a:ext cx="1219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0" name="任意多边形 45089"/>
          <p:cNvSpPr>
            <a:spLocks/>
          </p:cNvSpPr>
          <p:nvPr/>
        </p:nvSpPr>
        <p:spPr bwMode="auto">
          <a:xfrm>
            <a:off x="4495800" y="4267200"/>
            <a:ext cx="1219200" cy="409575"/>
          </a:xfrm>
          <a:custGeom>
            <a:avLst/>
            <a:gdLst>
              <a:gd name="T0" fmla="*/ 0 w 768"/>
              <a:gd name="T1" fmla="*/ 0 h 258"/>
              <a:gd name="T2" fmla="*/ 768 w 768"/>
              <a:gd name="T3" fmla="*/ 258 h 258"/>
            </a:gdLst>
            <a:ahLst/>
            <a:cxnLst>
              <a:cxn ang="0">
                <a:pos x="0" y="258"/>
              </a:cxn>
              <a:cxn ang="0">
                <a:pos x="768" y="0"/>
              </a:cxn>
            </a:cxnLst>
            <a:rect l="T0" t="T1" r="T2" b="T3"/>
            <a:pathLst>
              <a:path w="768" h="258">
                <a:moveTo>
                  <a:pt x="0" y="258"/>
                </a:moveTo>
                <a:lnTo>
                  <a:pt x="768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1" name="任意多边形 45090"/>
          <p:cNvSpPr>
            <a:spLocks/>
          </p:cNvSpPr>
          <p:nvPr/>
        </p:nvSpPr>
        <p:spPr bwMode="auto">
          <a:xfrm>
            <a:off x="4495800" y="5029200"/>
            <a:ext cx="1223963" cy="1600200"/>
          </a:xfrm>
          <a:custGeom>
            <a:avLst/>
            <a:gdLst>
              <a:gd name="T0" fmla="*/ 0 w 771"/>
              <a:gd name="T1" fmla="*/ 0 h 1008"/>
              <a:gd name="T2" fmla="*/ 771 w 771"/>
              <a:gd name="T3" fmla="*/ 1008 h 1008"/>
            </a:gdLst>
            <a:ahLst/>
            <a:cxnLst>
              <a:cxn ang="0">
                <a:pos x="771" y="1008"/>
              </a:cxn>
              <a:cxn ang="0">
                <a:pos x="0" y="0"/>
              </a:cxn>
            </a:cxnLst>
            <a:rect l="T0" t="T1" r="T2" b="T3"/>
            <a:pathLst>
              <a:path w="771" h="1008">
                <a:moveTo>
                  <a:pt x="771" y="1008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2" name="文本框 45091"/>
          <p:cNvSpPr txBox="1">
            <a:spLocks noChangeArrowheads="1"/>
          </p:cNvSpPr>
          <p:nvPr/>
        </p:nvSpPr>
        <p:spPr bwMode="auto">
          <a:xfrm>
            <a:off x="3254375" y="2239963"/>
            <a:ext cx="6111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…</a:t>
            </a:r>
          </a:p>
        </p:txBody>
      </p:sp>
      <p:sp>
        <p:nvSpPr>
          <p:cNvPr id="45093" name="文本框 45092"/>
          <p:cNvSpPr txBox="1">
            <a:spLocks noChangeArrowheads="1"/>
          </p:cNvSpPr>
          <p:nvPr/>
        </p:nvSpPr>
        <p:spPr bwMode="auto">
          <a:xfrm>
            <a:off x="1981200" y="2819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folHlink"/>
                </a:solidFill>
              </a:rPr>
              <a:t>K</a:t>
            </a:r>
          </a:p>
        </p:txBody>
      </p:sp>
      <p:sp>
        <p:nvSpPr>
          <p:cNvPr id="45094" name="文本框 45093"/>
          <p:cNvSpPr txBox="1">
            <a:spLocks noChangeArrowheads="1"/>
          </p:cNvSpPr>
          <p:nvPr/>
        </p:nvSpPr>
        <p:spPr bwMode="auto">
          <a:xfrm>
            <a:off x="1812925" y="3241675"/>
            <a:ext cx="71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folHlink"/>
                </a:solidFill>
              </a:rPr>
              <a:t>K</a:t>
            </a:r>
            <a:r>
              <a:rPr lang="en-US" altLang="zh-CN" b="1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45095" name="文本框 45094"/>
          <p:cNvSpPr txBox="1">
            <a:spLocks noChangeArrowheads="1"/>
          </p:cNvSpPr>
          <p:nvPr/>
        </p:nvSpPr>
        <p:spPr bwMode="auto">
          <a:xfrm>
            <a:off x="1981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folHlink"/>
                </a:solidFill>
              </a:rPr>
              <a:t>Q</a:t>
            </a:r>
            <a:endParaRPr lang="zh-CN" altLang="en-US" b="1" i="1">
              <a:solidFill>
                <a:schemeClr val="folHlink"/>
              </a:solidFill>
            </a:endParaRPr>
          </a:p>
        </p:txBody>
      </p:sp>
      <p:sp>
        <p:nvSpPr>
          <p:cNvPr id="45096" name="文本框 45095"/>
          <p:cNvSpPr txBox="1">
            <a:spLocks noChangeArrowheads="1"/>
          </p:cNvSpPr>
          <p:nvPr/>
        </p:nvSpPr>
        <p:spPr bwMode="auto">
          <a:xfrm>
            <a:off x="1812925" y="4876800"/>
            <a:ext cx="73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folHlink"/>
                </a:solidFill>
              </a:rPr>
              <a:t>Q</a:t>
            </a:r>
            <a:r>
              <a:rPr lang="en-US" altLang="zh-CN" b="1">
                <a:solidFill>
                  <a:schemeClr val="folHlink"/>
                </a:solidFill>
              </a:rPr>
              <a:t>+1</a:t>
            </a:r>
            <a:endParaRPr lang="zh-CN" altLang="en-US" b="1">
              <a:solidFill>
                <a:schemeClr val="folHlink"/>
              </a:solidFill>
            </a:endParaRPr>
          </a:p>
        </p:txBody>
      </p:sp>
      <p:sp>
        <p:nvSpPr>
          <p:cNvPr id="45097" name="文本框 45096"/>
          <p:cNvSpPr txBox="1">
            <a:spLocks noChangeArrowheads="1"/>
          </p:cNvSpPr>
          <p:nvPr/>
        </p:nvSpPr>
        <p:spPr bwMode="auto">
          <a:xfrm>
            <a:off x="3276600" y="3819525"/>
            <a:ext cx="6111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…</a:t>
            </a:r>
          </a:p>
        </p:txBody>
      </p:sp>
      <p:sp>
        <p:nvSpPr>
          <p:cNvPr id="45098" name="文本框 45097"/>
          <p:cNvSpPr txBox="1">
            <a:spLocks noChangeArrowheads="1"/>
          </p:cNvSpPr>
          <p:nvPr/>
        </p:nvSpPr>
        <p:spPr bwMode="auto">
          <a:xfrm>
            <a:off x="3276600" y="5800725"/>
            <a:ext cx="6111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…</a:t>
            </a:r>
          </a:p>
        </p:txBody>
      </p:sp>
      <p:grpSp>
        <p:nvGrpSpPr>
          <p:cNvPr id="45115" name="组合 45114"/>
          <p:cNvGrpSpPr>
            <a:grpSpLocks/>
          </p:cNvGrpSpPr>
          <p:nvPr/>
        </p:nvGrpSpPr>
        <p:grpSpPr bwMode="auto">
          <a:xfrm>
            <a:off x="5715000" y="1676400"/>
            <a:ext cx="1981200" cy="2362200"/>
            <a:chOff x="3600" y="1056"/>
            <a:chExt cx="1248" cy="1488"/>
          </a:xfrm>
        </p:grpSpPr>
        <p:sp>
          <p:nvSpPr>
            <p:cNvPr id="35862" name="矩形 45115"/>
            <p:cNvSpPr>
              <a:spLocks noChangeArrowheads="1"/>
            </p:cNvSpPr>
            <p:nvPr/>
          </p:nvSpPr>
          <p:spPr bwMode="auto">
            <a:xfrm>
              <a:off x="3600" y="1056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63" name="组合 45116"/>
            <p:cNvGrpSpPr>
              <a:grpSpLocks/>
            </p:cNvGrpSpPr>
            <p:nvPr/>
          </p:nvGrpSpPr>
          <p:grpSpPr bwMode="auto">
            <a:xfrm>
              <a:off x="3600" y="1056"/>
              <a:ext cx="1248" cy="1488"/>
              <a:chOff x="3600" y="1056"/>
              <a:chExt cx="1248" cy="1488"/>
            </a:xfrm>
          </p:grpSpPr>
          <p:sp>
            <p:nvSpPr>
              <p:cNvPr id="35865" name="文本框 45117"/>
              <p:cNvSpPr txBox="1">
                <a:spLocks noChangeArrowheads="1"/>
              </p:cNvSpPr>
              <p:nvPr/>
            </p:nvSpPr>
            <p:spPr bwMode="auto">
              <a:xfrm>
                <a:off x="4038" y="1200"/>
                <a:ext cx="346" cy="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</a:rPr>
                  <a:t>中断服务程序</a:t>
                </a:r>
              </a:p>
            </p:txBody>
          </p:sp>
          <p:sp>
            <p:nvSpPr>
              <p:cNvPr id="35866" name="矩形 45118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248" cy="14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4" name="文本框 45119"/>
            <p:cNvSpPr txBox="1">
              <a:spLocks noChangeArrowheads="1"/>
            </p:cNvSpPr>
            <p:nvPr/>
          </p:nvSpPr>
          <p:spPr bwMode="auto">
            <a:xfrm>
              <a:off x="4368" y="21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45121" name="组合 45120"/>
          <p:cNvGrpSpPr>
            <a:grpSpLocks/>
          </p:cNvGrpSpPr>
          <p:nvPr/>
        </p:nvGrpSpPr>
        <p:grpSpPr bwMode="auto">
          <a:xfrm>
            <a:off x="5715000" y="4267200"/>
            <a:ext cx="1981200" cy="2362200"/>
            <a:chOff x="3600" y="2688"/>
            <a:chExt cx="1248" cy="1488"/>
          </a:xfrm>
        </p:grpSpPr>
        <p:sp>
          <p:nvSpPr>
            <p:cNvPr id="35857" name="矩形 45121"/>
            <p:cNvSpPr>
              <a:spLocks noChangeArrowheads="1"/>
            </p:cNvSpPr>
            <p:nvPr/>
          </p:nvSpPr>
          <p:spPr bwMode="auto">
            <a:xfrm>
              <a:off x="3600" y="2688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58" name="组合 45122"/>
            <p:cNvGrpSpPr>
              <a:grpSpLocks/>
            </p:cNvGrpSpPr>
            <p:nvPr/>
          </p:nvGrpSpPr>
          <p:grpSpPr bwMode="auto">
            <a:xfrm>
              <a:off x="3600" y="2688"/>
              <a:ext cx="1248" cy="1488"/>
              <a:chOff x="3600" y="2688"/>
              <a:chExt cx="1248" cy="1488"/>
            </a:xfrm>
          </p:grpSpPr>
          <p:sp>
            <p:nvSpPr>
              <p:cNvPr id="35860" name="文本框 45123"/>
              <p:cNvSpPr txBox="1">
                <a:spLocks noChangeArrowheads="1"/>
              </p:cNvSpPr>
              <p:nvPr/>
            </p:nvSpPr>
            <p:spPr bwMode="auto">
              <a:xfrm>
                <a:off x="4038" y="2832"/>
                <a:ext cx="346" cy="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</a:rPr>
                  <a:t>中断服务程序</a:t>
                </a:r>
              </a:p>
            </p:txBody>
          </p:sp>
          <p:sp>
            <p:nvSpPr>
              <p:cNvPr id="35861" name="矩形 45124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248" cy="14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9" name="文本框 45125"/>
            <p:cNvSpPr txBox="1">
              <a:spLocks noChangeArrowheads="1"/>
            </p:cNvSpPr>
            <p:nvPr/>
          </p:nvSpPr>
          <p:spPr bwMode="auto">
            <a:xfrm>
              <a:off x="4368" y="381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/>
      <p:bldP spid="45095" grpId="0"/>
      <p:bldP spid="45096" grpId="0"/>
      <p:bldP spid="45097" grpId="0"/>
      <p:bldP spid="450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6082"/>
          <p:cNvSpPr txBox="1">
            <a:spLocks noChangeArrowheads="1"/>
          </p:cNvSpPr>
          <p:nvPr/>
        </p:nvSpPr>
        <p:spPr bwMode="auto">
          <a:xfrm>
            <a:off x="212725" y="228600"/>
            <a:ext cx="4170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二、</a:t>
            </a:r>
            <a:r>
              <a:rPr lang="en-US" altLang="zh-CN" sz="3600" b="1"/>
              <a:t>I/O </a:t>
            </a:r>
            <a:r>
              <a:rPr lang="zh-CN" altLang="en-US" sz="3600" b="1"/>
              <a:t>中断的产生</a:t>
            </a:r>
          </a:p>
        </p:txBody>
      </p:sp>
      <p:sp>
        <p:nvSpPr>
          <p:cNvPr id="46084" name="文本框 46083"/>
          <p:cNvSpPr txBox="1">
            <a:spLocks noChangeArrowheads="1"/>
          </p:cNvSpPr>
          <p:nvPr/>
        </p:nvSpPr>
        <p:spPr bwMode="auto">
          <a:xfrm>
            <a:off x="1143000" y="9906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以打印机为例</a:t>
            </a:r>
          </a:p>
        </p:txBody>
      </p:sp>
      <p:grpSp>
        <p:nvGrpSpPr>
          <p:cNvPr id="46085" name="组合 46084"/>
          <p:cNvGrpSpPr>
            <a:grpSpLocks/>
          </p:cNvGrpSpPr>
          <p:nvPr/>
        </p:nvGrpSpPr>
        <p:grpSpPr bwMode="auto">
          <a:xfrm>
            <a:off x="457200" y="4624388"/>
            <a:ext cx="7848600" cy="2163762"/>
            <a:chOff x="288" y="2913"/>
            <a:chExt cx="4944" cy="1363"/>
          </a:xfrm>
        </p:grpSpPr>
        <p:sp>
          <p:nvSpPr>
            <p:cNvPr id="36932" name="直接连接符 46085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直接连接符 46086"/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直接连接符 46087"/>
            <p:cNvSpPr>
              <a:spLocks noChangeShapeType="1"/>
            </p:cNvSpPr>
            <p:nvPr/>
          </p:nvSpPr>
          <p:spPr bwMode="auto">
            <a:xfrm>
              <a:off x="1536" y="2913"/>
              <a:ext cx="1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直接连接符 46088"/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6" name="直接连接符 46089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任意多边形 46090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直接连接符 46091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9" name="直接连接符 46092"/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0" name="直接连接符 46093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1" name="任意多边形 46094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2" name="直接连接符 46095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文本框 46096"/>
            <p:cNvSpPr txBox="1">
              <a:spLocks noChangeArrowheads="1"/>
            </p:cNvSpPr>
            <p:nvPr/>
          </p:nvSpPr>
          <p:spPr bwMode="auto">
            <a:xfrm>
              <a:off x="2524" y="2913"/>
              <a:ext cx="308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发中断请求</a:t>
              </a:r>
            </a:p>
          </p:txBody>
        </p:sp>
        <p:sp>
          <p:nvSpPr>
            <p:cNvPr id="36944" name="文本框 46097"/>
            <p:cNvSpPr txBox="1">
              <a:spLocks noChangeArrowheads="1"/>
            </p:cNvSpPr>
            <p:nvPr/>
          </p:nvSpPr>
          <p:spPr bwMode="auto">
            <a:xfrm>
              <a:off x="1382" y="3834"/>
              <a:ext cx="4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空闲</a:t>
              </a:r>
            </a:p>
          </p:txBody>
        </p:sp>
        <p:sp>
          <p:nvSpPr>
            <p:cNvPr id="36945" name="文本框 46098"/>
            <p:cNvSpPr txBox="1">
              <a:spLocks noChangeArrowheads="1"/>
            </p:cNvSpPr>
            <p:nvPr/>
          </p:nvSpPr>
          <p:spPr bwMode="auto">
            <a:xfrm>
              <a:off x="2774" y="3834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接收</a:t>
              </a:r>
            </a:p>
            <a:p>
              <a:r>
                <a:rPr lang="zh-CN" altLang="en-US" sz="2000" b="1"/>
                <a:t>数据</a:t>
              </a:r>
            </a:p>
          </p:txBody>
        </p:sp>
        <p:sp>
          <p:nvSpPr>
            <p:cNvPr id="36946" name="文本框 46099"/>
            <p:cNvSpPr txBox="1">
              <a:spLocks noChangeArrowheads="1"/>
            </p:cNvSpPr>
            <p:nvPr/>
          </p:nvSpPr>
          <p:spPr bwMode="auto">
            <a:xfrm>
              <a:off x="4272" y="3834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接收</a:t>
              </a:r>
            </a:p>
            <a:p>
              <a:r>
                <a:rPr lang="zh-CN" altLang="en-US" sz="2000" b="1"/>
                <a:t>数据</a:t>
              </a:r>
            </a:p>
          </p:txBody>
        </p:sp>
        <p:sp>
          <p:nvSpPr>
            <p:cNvPr id="36947" name="文本框 46100"/>
            <p:cNvSpPr txBox="1">
              <a:spLocks noChangeArrowheads="1"/>
            </p:cNvSpPr>
            <p:nvPr/>
          </p:nvSpPr>
          <p:spPr bwMode="auto">
            <a:xfrm>
              <a:off x="1766" y="291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准备</a:t>
              </a:r>
            </a:p>
          </p:txBody>
        </p:sp>
        <p:sp>
          <p:nvSpPr>
            <p:cNvPr id="36948" name="文本框 46101"/>
            <p:cNvSpPr txBox="1">
              <a:spLocks noChangeArrowheads="1"/>
            </p:cNvSpPr>
            <p:nvPr/>
          </p:nvSpPr>
          <p:spPr bwMode="auto">
            <a:xfrm>
              <a:off x="4012" y="2914"/>
              <a:ext cx="308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发中断请求</a:t>
              </a:r>
            </a:p>
          </p:txBody>
        </p:sp>
        <p:sp>
          <p:nvSpPr>
            <p:cNvPr id="36949" name="文本框 46102"/>
            <p:cNvSpPr txBox="1">
              <a:spLocks noChangeArrowheads="1"/>
            </p:cNvSpPr>
            <p:nvPr/>
          </p:nvSpPr>
          <p:spPr bwMode="auto">
            <a:xfrm>
              <a:off x="3360" y="291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打印</a:t>
              </a:r>
            </a:p>
          </p:txBody>
        </p:sp>
        <p:sp>
          <p:nvSpPr>
            <p:cNvPr id="36950" name="文本框 46103"/>
            <p:cNvSpPr txBox="1">
              <a:spLocks noChangeArrowheads="1"/>
            </p:cNvSpPr>
            <p:nvPr/>
          </p:nvSpPr>
          <p:spPr bwMode="auto">
            <a:xfrm>
              <a:off x="4794" y="291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打印</a:t>
              </a:r>
            </a:p>
          </p:txBody>
        </p:sp>
        <p:sp>
          <p:nvSpPr>
            <p:cNvPr id="36951" name="文本框 46104"/>
            <p:cNvSpPr txBox="1">
              <a:spLocks noChangeArrowheads="1"/>
            </p:cNvSpPr>
            <p:nvPr/>
          </p:nvSpPr>
          <p:spPr bwMode="auto">
            <a:xfrm>
              <a:off x="288" y="3441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打印机</a:t>
              </a:r>
            </a:p>
          </p:txBody>
        </p:sp>
      </p:grpSp>
      <p:grpSp>
        <p:nvGrpSpPr>
          <p:cNvPr id="46106" name="组合 46105"/>
          <p:cNvGrpSpPr>
            <a:grpSpLocks/>
          </p:cNvGrpSpPr>
          <p:nvPr/>
        </p:nvGrpSpPr>
        <p:grpSpPr bwMode="auto">
          <a:xfrm>
            <a:off x="593725" y="1652588"/>
            <a:ext cx="7712075" cy="2695575"/>
            <a:chOff x="374" y="1056"/>
            <a:chExt cx="4858" cy="1698"/>
          </a:xfrm>
        </p:grpSpPr>
        <p:sp>
          <p:nvSpPr>
            <p:cNvPr id="36908" name="直接连接符 46106"/>
            <p:cNvSpPr>
              <a:spLocks noChangeShapeType="1"/>
            </p:cNvSpPr>
            <p:nvPr/>
          </p:nvSpPr>
          <p:spPr bwMode="auto">
            <a:xfrm>
              <a:off x="576" y="135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直接连接符 46107"/>
            <p:cNvSpPr>
              <a:spLocks noChangeShapeType="1"/>
            </p:cNvSpPr>
            <p:nvPr/>
          </p:nvSpPr>
          <p:spPr bwMode="auto">
            <a:xfrm>
              <a:off x="1536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直接连接符 46108"/>
            <p:cNvSpPr>
              <a:spLocks noChangeShapeType="1"/>
            </p:cNvSpPr>
            <p:nvPr/>
          </p:nvSpPr>
          <p:spPr bwMode="auto">
            <a:xfrm rot="10800000">
              <a:off x="168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直接连接符 46109"/>
            <p:cNvSpPr>
              <a:spLocks noChangeShapeType="1"/>
            </p:cNvSpPr>
            <p:nvPr/>
          </p:nvSpPr>
          <p:spPr bwMode="auto">
            <a:xfrm>
              <a:off x="1524" y="220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直接连接符 46110"/>
            <p:cNvSpPr>
              <a:spLocks noChangeShapeType="1"/>
            </p:cNvSpPr>
            <p:nvPr/>
          </p:nvSpPr>
          <p:spPr bwMode="auto">
            <a:xfrm>
              <a:off x="1686" y="1354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直接连接符 46111"/>
            <p:cNvSpPr>
              <a:spLocks noChangeShapeType="1"/>
            </p:cNvSpPr>
            <p:nvPr/>
          </p:nvSpPr>
          <p:spPr bwMode="auto">
            <a:xfrm>
              <a:off x="28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直接连接符 46112"/>
            <p:cNvSpPr>
              <a:spLocks noChangeShapeType="1"/>
            </p:cNvSpPr>
            <p:nvPr/>
          </p:nvSpPr>
          <p:spPr bwMode="auto">
            <a:xfrm rot="10800000">
              <a:off x="31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任意多边形 46113"/>
            <p:cNvSpPr>
              <a:spLocks/>
            </p:cNvSpPr>
            <p:nvPr/>
          </p:nvSpPr>
          <p:spPr bwMode="auto">
            <a:xfrm>
              <a:off x="28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直接连接符 46114"/>
            <p:cNvSpPr>
              <a:spLocks noChangeShapeType="1"/>
            </p:cNvSpPr>
            <p:nvPr/>
          </p:nvSpPr>
          <p:spPr bwMode="auto">
            <a:xfrm>
              <a:off x="3168" y="135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直接连接符 46115"/>
            <p:cNvSpPr>
              <a:spLocks noChangeShapeType="1"/>
            </p:cNvSpPr>
            <p:nvPr/>
          </p:nvSpPr>
          <p:spPr bwMode="auto">
            <a:xfrm>
              <a:off x="43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直接连接符 46116"/>
            <p:cNvSpPr>
              <a:spLocks noChangeShapeType="1"/>
            </p:cNvSpPr>
            <p:nvPr/>
          </p:nvSpPr>
          <p:spPr bwMode="auto">
            <a:xfrm rot="10800000">
              <a:off x="46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任意多边形 46117"/>
            <p:cNvSpPr>
              <a:spLocks/>
            </p:cNvSpPr>
            <p:nvPr/>
          </p:nvSpPr>
          <p:spPr bwMode="auto">
            <a:xfrm>
              <a:off x="43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0" name="直接连接符 46118"/>
            <p:cNvSpPr>
              <a:spLocks noChangeShapeType="1"/>
            </p:cNvSpPr>
            <p:nvPr/>
          </p:nvSpPr>
          <p:spPr bwMode="auto">
            <a:xfrm>
              <a:off x="4656" y="135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文本框 46119"/>
            <p:cNvSpPr txBox="1">
              <a:spLocks noChangeArrowheads="1"/>
            </p:cNvSpPr>
            <p:nvPr/>
          </p:nvSpPr>
          <p:spPr bwMode="auto">
            <a:xfrm>
              <a:off x="576" y="105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执行主程序</a:t>
              </a:r>
            </a:p>
          </p:txBody>
        </p:sp>
        <p:sp>
          <p:nvSpPr>
            <p:cNvPr id="36922" name="文本框 46120"/>
            <p:cNvSpPr txBox="1">
              <a:spLocks noChangeArrowheads="1"/>
            </p:cNvSpPr>
            <p:nvPr/>
          </p:nvSpPr>
          <p:spPr bwMode="auto">
            <a:xfrm>
              <a:off x="1632" y="106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继续执行主程序</a:t>
              </a:r>
            </a:p>
          </p:txBody>
        </p:sp>
        <p:sp>
          <p:nvSpPr>
            <p:cNvPr id="36923" name="文本框 46121"/>
            <p:cNvSpPr txBox="1">
              <a:spLocks noChangeArrowheads="1"/>
            </p:cNvSpPr>
            <p:nvPr/>
          </p:nvSpPr>
          <p:spPr bwMode="auto">
            <a:xfrm>
              <a:off x="3125" y="1056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继续执行主程序</a:t>
              </a:r>
            </a:p>
          </p:txBody>
        </p:sp>
        <p:sp>
          <p:nvSpPr>
            <p:cNvPr id="36924" name="文本框 46122"/>
            <p:cNvSpPr txBox="1">
              <a:spLocks noChangeArrowheads="1"/>
            </p:cNvSpPr>
            <p:nvPr/>
          </p:nvSpPr>
          <p:spPr bwMode="auto">
            <a:xfrm>
              <a:off x="2476" y="1469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响应中断</a:t>
              </a:r>
            </a:p>
          </p:txBody>
        </p:sp>
        <p:sp>
          <p:nvSpPr>
            <p:cNvPr id="36925" name="文本框 46123"/>
            <p:cNvSpPr txBox="1">
              <a:spLocks noChangeArrowheads="1"/>
            </p:cNvSpPr>
            <p:nvPr/>
          </p:nvSpPr>
          <p:spPr bwMode="auto">
            <a:xfrm>
              <a:off x="3227" y="1469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中断返回</a:t>
              </a:r>
            </a:p>
          </p:txBody>
        </p:sp>
        <p:sp>
          <p:nvSpPr>
            <p:cNvPr id="36926" name="文本框 46124"/>
            <p:cNvSpPr txBox="1">
              <a:spLocks noChangeArrowheads="1"/>
            </p:cNvSpPr>
            <p:nvPr/>
          </p:nvSpPr>
          <p:spPr bwMode="auto">
            <a:xfrm>
              <a:off x="3981" y="145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响应中断</a:t>
              </a:r>
            </a:p>
          </p:txBody>
        </p:sp>
        <p:sp>
          <p:nvSpPr>
            <p:cNvPr id="36927" name="文本框 46125"/>
            <p:cNvSpPr txBox="1">
              <a:spLocks noChangeArrowheads="1"/>
            </p:cNvSpPr>
            <p:nvPr/>
          </p:nvSpPr>
          <p:spPr bwMode="auto">
            <a:xfrm>
              <a:off x="4732" y="145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中断返回</a:t>
              </a:r>
            </a:p>
          </p:txBody>
        </p:sp>
        <p:sp>
          <p:nvSpPr>
            <p:cNvPr id="36928" name="文本框 46126"/>
            <p:cNvSpPr txBox="1">
              <a:spLocks noChangeArrowheads="1"/>
            </p:cNvSpPr>
            <p:nvPr/>
          </p:nvSpPr>
          <p:spPr bwMode="auto">
            <a:xfrm>
              <a:off x="1382" y="2275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启动</a:t>
              </a:r>
            </a:p>
            <a:p>
              <a:r>
                <a:rPr lang="zh-CN" altLang="en-US" sz="2000" b="1"/>
                <a:t>打印机</a:t>
              </a:r>
            </a:p>
          </p:txBody>
        </p:sp>
        <p:sp>
          <p:nvSpPr>
            <p:cNvPr id="36929" name="文本框 46127"/>
            <p:cNvSpPr txBox="1">
              <a:spLocks noChangeArrowheads="1"/>
            </p:cNvSpPr>
            <p:nvPr/>
          </p:nvSpPr>
          <p:spPr bwMode="auto">
            <a:xfrm>
              <a:off x="2774" y="2312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传送</a:t>
              </a:r>
            </a:p>
            <a:p>
              <a:r>
                <a:rPr lang="zh-CN" altLang="en-US" sz="2000" b="1"/>
                <a:t>数据</a:t>
              </a:r>
            </a:p>
          </p:txBody>
        </p:sp>
        <p:sp>
          <p:nvSpPr>
            <p:cNvPr id="36930" name="文本框 46128"/>
            <p:cNvSpPr txBox="1">
              <a:spLocks noChangeArrowheads="1"/>
            </p:cNvSpPr>
            <p:nvPr/>
          </p:nvSpPr>
          <p:spPr bwMode="auto">
            <a:xfrm>
              <a:off x="4272" y="2304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传送</a:t>
              </a:r>
            </a:p>
            <a:p>
              <a:r>
                <a:rPr lang="zh-CN" altLang="en-US" sz="2000" b="1"/>
                <a:t>数据</a:t>
              </a:r>
            </a:p>
          </p:txBody>
        </p:sp>
        <p:sp>
          <p:nvSpPr>
            <p:cNvPr id="36931" name="文本框 46129"/>
            <p:cNvSpPr txBox="1">
              <a:spLocks noChangeArrowheads="1"/>
            </p:cNvSpPr>
            <p:nvPr/>
          </p:nvSpPr>
          <p:spPr bwMode="auto">
            <a:xfrm>
              <a:off x="374" y="1593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</a:t>
              </a:r>
            </a:p>
          </p:txBody>
        </p:sp>
      </p:grpSp>
      <p:sp>
        <p:nvSpPr>
          <p:cNvPr id="46131" name="文本框 46130"/>
          <p:cNvSpPr txBox="1">
            <a:spLocks noChangeArrowheads="1"/>
          </p:cNvSpPr>
          <p:nvPr/>
        </p:nvSpPr>
        <p:spPr bwMode="auto">
          <a:xfrm>
            <a:off x="3733800" y="990600"/>
            <a:ext cx="386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</a:rPr>
              <a:t>CPU </a:t>
            </a:r>
            <a:r>
              <a:rPr lang="zh-CN" altLang="en-US" sz="2800" b="1">
                <a:solidFill>
                  <a:schemeClr val="folHlink"/>
                </a:solidFill>
              </a:rPr>
              <a:t>与打印机并行工作</a:t>
            </a:r>
          </a:p>
        </p:txBody>
      </p:sp>
      <p:grpSp>
        <p:nvGrpSpPr>
          <p:cNvPr id="46132" name="组合 46131"/>
          <p:cNvGrpSpPr>
            <a:grpSpLocks/>
          </p:cNvGrpSpPr>
          <p:nvPr/>
        </p:nvGrpSpPr>
        <p:grpSpPr bwMode="auto">
          <a:xfrm>
            <a:off x="914400" y="2125663"/>
            <a:ext cx="1524000" cy="3870325"/>
            <a:chOff x="576" y="1339"/>
            <a:chExt cx="960" cy="2438"/>
          </a:xfrm>
        </p:grpSpPr>
        <p:sp>
          <p:nvSpPr>
            <p:cNvPr id="36906" name="直接连接符 46132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直接连接符 46133"/>
            <p:cNvSpPr>
              <a:spLocks noChangeShapeType="1"/>
            </p:cNvSpPr>
            <p:nvPr/>
          </p:nvSpPr>
          <p:spPr bwMode="auto">
            <a:xfrm>
              <a:off x="576" y="1339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35" name="组合 46134"/>
          <p:cNvGrpSpPr>
            <a:grpSpLocks/>
          </p:cNvGrpSpPr>
          <p:nvPr/>
        </p:nvGrpSpPr>
        <p:grpSpPr bwMode="auto">
          <a:xfrm>
            <a:off x="2438400" y="2125663"/>
            <a:ext cx="0" cy="3870325"/>
            <a:chOff x="1536" y="1339"/>
            <a:chExt cx="0" cy="2438"/>
          </a:xfrm>
        </p:grpSpPr>
        <p:sp>
          <p:nvSpPr>
            <p:cNvPr id="36904" name="直接连接符 46135"/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直接连接符 46136"/>
            <p:cNvSpPr>
              <a:spLocks noChangeShapeType="1"/>
            </p:cNvSpPr>
            <p:nvPr/>
          </p:nvSpPr>
          <p:spPr bwMode="auto">
            <a:xfrm>
              <a:off x="1536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71" name="组合 46170"/>
          <p:cNvGrpSpPr>
            <a:grpSpLocks/>
          </p:cNvGrpSpPr>
          <p:nvPr/>
        </p:nvGrpSpPr>
        <p:grpSpPr bwMode="auto">
          <a:xfrm>
            <a:off x="2419350" y="2125663"/>
            <a:ext cx="285750" cy="2487612"/>
            <a:chOff x="1524" y="1339"/>
            <a:chExt cx="180" cy="1567"/>
          </a:xfrm>
        </p:grpSpPr>
        <p:sp>
          <p:nvSpPr>
            <p:cNvPr id="36901" name="直接连接符 46138"/>
            <p:cNvSpPr>
              <a:spLocks noChangeShapeType="1"/>
            </p:cNvSpPr>
            <p:nvPr/>
          </p:nvSpPr>
          <p:spPr bwMode="auto">
            <a:xfrm rot="10800000">
              <a:off x="168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直接连接符 46139"/>
            <p:cNvSpPr>
              <a:spLocks noChangeShapeType="1"/>
            </p:cNvSpPr>
            <p:nvPr/>
          </p:nvSpPr>
          <p:spPr bwMode="auto">
            <a:xfrm>
              <a:off x="1524" y="2190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" name="直接连接符 46140"/>
            <p:cNvSpPr>
              <a:spLocks noChangeShapeType="1"/>
            </p:cNvSpPr>
            <p:nvPr/>
          </p:nvSpPr>
          <p:spPr bwMode="auto">
            <a:xfrm>
              <a:off x="1536" y="2906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70" name="组合 46169"/>
          <p:cNvGrpSpPr>
            <a:grpSpLocks/>
          </p:cNvGrpSpPr>
          <p:nvPr/>
        </p:nvGrpSpPr>
        <p:grpSpPr bwMode="auto">
          <a:xfrm>
            <a:off x="2667000" y="2125663"/>
            <a:ext cx="1819275" cy="2487612"/>
            <a:chOff x="1680" y="1339"/>
            <a:chExt cx="1146" cy="1567"/>
          </a:xfrm>
        </p:grpSpPr>
        <p:sp>
          <p:nvSpPr>
            <p:cNvPr id="36899" name="直接连接符 46142"/>
            <p:cNvSpPr>
              <a:spLocks noChangeShapeType="1"/>
            </p:cNvSpPr>
            <p:nvPr/>
          </p:nvSpPr>
          <p:spPr bwMode="auto">
            <a:xfrm>
              <a:off x="1686" y="1339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直接连接符 46143"/>
            <p:cNvSpPr>
              <a:spLocks noChangeShapeType="1"/>
            </p:cNvSpPr>
            <p:nvPr/>
          </p:nvSpPr>
          <p:spPr bwMode="auto">
            <a:xfrm>
              <a:off x="1680" y="2906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45" name="组合 46144"/>
          <p:cNvGrpSpPr>
            <a:grpSpLocks/>
          </p:cNvGrpSpPr>
          <p:nvPr/>
        </p:nvGrpSpPr>
        <p:grpSpPr bwMode="auto">
          <a:xfrm>
            <a:off x="4476750" y="2125663"/>
            <a:ext cx="0" cy="3870325"/>
            <a:chOff x="2820" y="1339"/>
            <a:chExt cx="0" cy="2438"/>
          </a:xfrm>
        </p:grpSpPr>
        <p:sp>
          <p:nvSpPr>
            <p:cNvPr id="36897" name="直接连接符 46145"/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直接连接符 46146"/>
            <p:cNvSpPr>
              <a:spLocks noChangeShapeType="1"/>
            </p:cNvSpPr>
            <p:nvPr/>
          </p:nvSpPr>
          <p:spPr bwMode="auto">
            <a:xfrm>
              <a:off x="282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48" name="组合 46147"/>
          <p:cNvGrpSpPr>
            <a:grpSpLocks/>
          </p:cNvGrpSpPr>
          <p:nvPr/>
        </p:nvGrpSpPr>
        <p:grpSpPr bwMode="auto">
          <a:xfrm>
            <a:off x="5029200" y="2125663"/>
            <a:ext cx="0" cy="3870325"/>
            <a:chOff x="3168" y="1339"/>
            <a:chExt cx="0" cy="2438"/>
          </a:xfrm>
        </p:grpSpPr>
        <p:sp>
          <p:nvSpPr>
            <p:cNvPr id="36895" name="直接连接符 46148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直接连接符 46149"/>
            <p:cNvSpPr>
              <a:spLocks noChangeShapeType="1"/>
            </p:cNvSpPr>
            <p:nvPr/>
          </p:nvSpPr>
          <p:spPr bwMode="auto">
            <a:xfrm rot="10800000">
              <a:off x="31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51" name="组合 46150"/>
          <p:cNvGrpSpPr>
            <a:grpSpLocks/>
          </p:cNvGrpSpPr>
          <p:nvPr/>
        </p:nvGrpSpPr>
        <p:grpSpPr bwMode="auto">
          <a:xfrm>
            <a:off x="4481513" y="3482975"/>
            <a:ext cx="557212" cy="2500313"/>
            <a:chOff x="2823" y="2194"/>
            <a:chExt cx="351" cy="1575"/>
          </a:xfrm>
        </p:grpSpPr>
        <p:sp>
          <p:nvSpPr>
            <p:cNvPr id="36893" name="任意多边形 46151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任意多边形 46152"/>
            <p:cNvSpPr>
              <a:spLocks/>
            </p:cNvSpPr>
            <p:nvPr/>
          </p:nvSpPr>
          <p:spPr bwMode="auto">
            <a:xfrm>
              <a:off x="28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54" name="组合 46153"/>
          <p:cNvGrpSpPr>
            <a:grpSpLocks/>
          </p:cNvGrpSpPr>
          <p:nvPr/>
        </p:nvGrpSpPr>
        <p:grpSpPr bwMode="auto">
          <a:xfrm>
            <a:off x="5029200" y="2125663"/>
            <a:ext cx="1828800" cy="2498725"/>
            <a:chOff x="3168" y="1339"/>
            <a:chExt cx="1152" cy="1574"/>
          </a:xfrm>
        </p:grpSpPr>
        <p:sp>
          <p:nvSpPr>
            <p:cNvPr id="36891" name="直接连接符 46154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直接连接符 46155"/>
            <p:cNvSpPr>
              <a:spLocks noChangeShapeType="1"/>
            </p:cNvSpPr>
            <p:nvPr/>
          </p:nvSpPr>
          <p:spPr bwMode="auto">
            <a:xfrm>
              <a:off x="3168" y="1339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57" name="组合 46156"/>
          <p:cNvGrpSpPr>
            <a:grpSpLocks/>
          </p:cNvGrpSpPr>
          <p:nvPr/>
        </p:nvGrpSpPr>
        <p:grpSpPr bwMode="auto">
          <a:xfrm>
            <a:off x="6858000" y="2125663"/>
            <a:ext cx="0" cy="3870325"/>
            <a:chOff x="4320" y="1339"/>
            <a:chExt cx="0" cy="2438"/>
          </a:xfrm>
        </p:grpSpPr>
        <p:sp>
          <p:nvSpPr>
            <p:cNvPr id="36889" name="直接连接符 46157"/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直接连接符 46158"/>
            <p:cNvSpPr>
              <a:spLocks noChangeShapeType="1"/>
            </p:cNvSpPr>
            <p:nvPr/>
          </p:nvSpPr>
          <p:spPr bwMode="auto">
            <a:xfrm>
              <a:off x="432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60" name="组合 46159"/>
          <p:cNvGrpSpPr>
            <a:grpSpLocks/>
          </p:cNvGrpSpPr>
          <p:nvPr/>
        </p:nvGrpSpPr>
        <p:grpSpPr bwMode="auto">
          <a:xfrm>
            <a:off x="6862763" y="3482975"/>
            <a:ext cx="557212" cy="2500313"/>
            <a:chOff x="4323" y="2194"/>
            <a:chExt cx="351" cy="1575"/>
          </a:xfrm>
        </p:grpSpPr>
        <p:sp>
          <p:nvSpPr>
            <p:cNvPr id="36887" name="任意多边形 46160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任意多边形 46161"/>
            <p:cNvSpPr>
              <a:spLocks/>
            </p:cNvSpPr>
            <p:nvPr/>
          </p:nvSpPr>
          <p:spPr bwMode="auto">
            <a:xfrm>
              <a:off x="43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51" y="0"/>
                </a:cxn>
              </a:cxnLst>
              <a:rect l="T0" t="T1" r="T2" b="T3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63" name="组合 46162"/>
          <p:cNvGrpSpPr>
            <a:grpSpLocks/>
          </p:cNvGrpSpPr>
          <p:nvPr/>
        </p:nvGrpSpPr>
        <p:grpSpPr bwMode="auto">
          <a:xfrm>
            <a:off x="7410450" y="2125663"/>
            <a:ext cx="0" cy="3870325"/>
            <a:chOff x="4668" y="1339"/>
            <a:chExt cx="0" cy="2438"/>
          </a:xfrm>
        </p:grpSpPr>
        <p:sp>
          <p:nvSpPr>
            <p:cNvPr id="36885" name="直接连接符 46163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直接连接符 46164"/>
            <p:cNvSpPr>
              <a:spLocks noChangeShapeType="1"/>
            </p:cNvSpPr>
            <p:nvPr/>
          </p:nvSpPr>
          <p:spPr bwMode="auto">
            <a:xfrm rot="10800000">
              <a:off x="46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66" name="组合 46165"/>
          <p:cNvGrpSpPr>
            <a:grpSpLocks/>
          </p:cNvGrpSpPr>
          <p:nvPr/>
        </p:nvGrpSpPr>
        <p:grpSpPr bwMode="auto">
          <a:xfrm>
            <a:off x="7391400" y="2125663"/>
            <a:ext cx="914400" cy="2498725"/>
            <a:chOff x="4656" y="1339"/>
            <a:chExt cx="576" cy="1574"/>
          </a:xfrm>
        </p:grpSpPr>
        <p:sp>
          <p:nvSpPr>
            <p:cNvPr id="36883" name="直接连接符 46166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直接连接符 46167"/>
            <p:cNvSpPr>
              <a:spLocks noChangeShapeType="1"/>
            </p:cNvSpPr>
            <p:nvPr/>
          </p:nvSpPr>
          <p:spPr bwMode="auto">
            <a:xfrm>
              <a:off x="4656" y="1339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69" name="矩形 4616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4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128001"/>
          <p:cNvSpPr txBox="1">
            <a:spLocks noChangeArrowheads="1"/>
          </p:cNvSpPr>
          <p:nvPr/>
        </p:nvSpPr>
        <p:spPr bwMode="auto">
          <a:xfrm>
            <a:off x="441325" y="320675"/>
            <a:ext cx="6148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三、程序中断方式的接口电路</a:t>
            </a:r>
          </a:p>
        </p:txBody>
      </p:sp>
      <p:sp>
        <p:nvSpPr>
          <p:cNvPr id="128003" name="文本框 128002"/>
          <p:cNvSpPr txBox="1">
            <a:spLocks noChangeArrowheads="1"/>
          </p:cNvSpPr>
          <p:nvPr/>
        </p:nvSpPr>
        <p:spPr bwMode="auto">
          <a:xfrm>
            <a:off x="1127125" y="12096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1. 配置中断请求触发器和中断屏蔽触发器</a:t>
            </a:r>
          </a:p>
        </p:txBody>
      </p:sp>
      <p:grpSp>
        <p:nvGrpSpPr>
          <p:cNvPr id="128004" name="组合 128003"/>
          <p:cNvGrpSpPr>
            <a:grpSpLocks/>
          </p:cNvGrpSpPr>
          <p:nvPr/>
        </p:nvGrpSpPr>
        <p:grpSpPr bwMode="auto">
          <a:xfrm>
            <a:off x="2362200" y="5759450"/>
            <a:ext cx="1144588" cy="773113"/>
            <a:chOff x="1488" y="3628"/>
            <a:chExt cx="721" cy="487"/>
          </a:xfrm>
        </p:grpSpPr>
        <p:sp>
          <p:nvSpPr>
            <p:cNvPr id="37931" name="矩形 128004"/>
            <p:cNvSpPr>
              <a:spLocks noChangeArrowheads="1"/>
            </p:cNvSpPr>
            <p:nvPr/>
          </p:nvSpPr>
          <p:spPr bwMode="auto">
            <a:xfrm>
              <a:off x="1488" y="3648"/>
              <a:ext cx="721" cy="4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文本框 128005"/>
            <p:cNvSpPr txBox="1">
              <a:spLocks noChangeArrowheads="1"/>
            </p:cNvSpPr>
            <p:nvPr/>
          </p:nvSpPr>
          <p:spPr bwMode="auto">
            <a:xfrm>
              <a:off x="1738" y="3816"/>
              <a:ext cx="23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</a:t>
              </a:r>
            </a:p>
          </p:txBody>
        </p:sp>
        <p:sp>
          <p:nvSpPr>
            <p:cNvPr id="37933" name="文本框 128006"/>
            <p:cNvSpPr txBox="1">
              <a:spLocks noChangeArrowheads="1"/>
            </p:cNvSpPr>
            <p:nvPr/>
          </p:nvSpPr>
          <p:spPr bwMode="auto">
            <a:xfrm>
              <a:off x="1512" y="3628"/>
              <a:ext cx="216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Q</a:t>
              </a:r>
            </a:p>
          </p:txBody>
        </p:sp>
      </p:grpSp>
      <p:sp>
        <p:nvSpPr>
          <p:cNvPr id="128008" name="任意多边形 128007"/>
          <p:cNvSpPr>
            <a:spLocks/>
          </p:cNvSpPr>
          <p:nvPr/>
        </p:nvSpPr>
        <p:spPr bwMode="auto">
          <a:xfrm>
            <a:off x="2589213" y="5081588"/>
            <a:ext cx="1587" cy="709612"/>
          </a:xfrm>
          <a:custGeom>
            <a:avLst/>
            <a:gdLst>
              <a:gd name="T0" fmla="*/ 0 w 1"/>
              <a:gd name="T1" fmla="*/ 0 h 447"/>
              <a:gd name="T2" fmla="*/ 1 w 1"/>
              <a:gd name="T3" fmla="*/ 447 h 447"/>
            </a:gdLst>
            <a:ahLst/>
            <a:cxnLst>
              <a:cxn ang="0">
                <a:pos x="0" y="0"/>
              </a:cxn>
              <a:cxn ang="0">
                <a:pos x="1" y="447"/>
              </a:cxn>
            </a:cxnLst>
            <a:rect l="T0" t="T1" r="T2" b="T3"/>
            <a:pathLst>
              <a:path w="1" h="447">
                <a:moveTo>
                  <a:pt x="0" y="0"/>
                </a:moveTo>
                <a:lnTo>
                  <a:pt x="1" y="447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8009" name="组合 128008"/>
          <p:cNvGrpSpPr>
            <a:grpSpLocks/>
          </p:cNvGrpSpPr>
          <p:nvPr/>
        </p:nvGrpSpPr>
        <p:grpSpPr bwMode="auto">
          <a:xfrm>
            <a:off x="2362200" y="4576763"/>
            <a:ext cx="685800" cy="500062"/>
            <a:chOff x="1488" y="2883"/>
            <a:chExt cx="432" cy="315"/>
          </a:xfrm>
        </p:grpSpPr>
        <p:sp>
          <p:nvSpPr>
            <p:cNvPr id="37928" name="文本框 128009"/>
            <p:cNvSpPr txBox="1">
              <a:spLocks noChangeArrowheads="1"/>
            </p:cNvSpPr>
            <p:nvPr/>
          </p:nvSpPr>
          <p:spPr bwMode="auto">
            <a:xfrm>
              <a:off x="1584" y="2947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&amp;</a:t>
              </a:r>
            </a:p>
          </p:txBody>
        </p:sp>
        <p:sp>
          <p:nvSpPr>
            <p:cNvPr id="37929" name="矩形 128010"/>
            <p:cNvSpPr>
              <a:spLocks noChangeArrowheads="1"/>
            </p:cNvSpPr>
            <p:nvPr/>
          </p:nvSpPr>
          <p:spPr bwMode="auto">
            <a:xfrm>
              <a:off x="1488" y="2942"/>
              <a:ext cx="43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椭圆 128011"/>
            <p:cNvSpPr>
              <a:spLocks noChangeArrowheads="1"/>
            </p:cNvSpPr>
            <p:nvPr/>
          </p:nvSpPr>
          <p:spPr bwMode="auto">
            <a:xfrm>
              <a:off x="1680" y="2883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128013" name="组合 128012"/>
          <p:cNvGrpSpPr>
            <a:grpSpLocks/>
          </p:cNvGrpSpPr>
          <p:nvPr/>
        </p:nvGrpSpPr>
        <p:grpSpPr bwMode="auto">
          <a:xfrm>
            <a:off x="2362200" y="3829050"/>
            <a:ext cx="685800" cy="454025"/>
            <a:chOff x="1488" y="2412"/>
            <a:chExt cx="432" cy="286"/>
          </a:xfrm>
        </p:grpSpPr>
        <p:sp>
          <p:nvSpPr>
            <p:cNvPr id="37925" name="文本框 128013"/>
            <p:cNvSpPr txBox="1">
              <a:spLocks noChangeArrowheads="1"/>
            </p:cNvSpPr>
            <p:nvPr/>
          </p:nvSpPr>
          <p:spPr bwMode="auto">
            <a:xfrm>
              <a:off x="1609" y="244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1</a:t>
              </a:r>
            </a:p>
          </p:txBody>
        </p:sp>
        <p:sp>
          <p:nvSpPr>
            <p:cNvPr id="37926" name="矩形 128014"/>
            <p:cNvSpPr>
              <a:spLocks noChangeArrowheads="1"/>
            </p:cNvSpPr>
            <p:nvPr/>
          </p:nvSpPr>
          <p:spPr bwMode="auto">
            <a:xfrm>
              <a:off x="1488" y="2464"/>
              <a:ext cx="432" cy="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椭圆 128015"/>
            <p:cNvSpPr>
              <a:spLocks noChangeArrowheads="1"/>
            </p:cNvSpPr>
            <p:nvPr/>
          </p:nvSpPr>
          <p:spPr bwMode="auto">
            <a:xfrm>
              <a:off x="1680" y="2412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28017" name="任意多边形 128016"/>
          <p:cNvSpPr>
            <a:spLocks/>
          </p:cNvSpPr>
          <p:nvPr/>
        </p:nvSpPr>
        <p:spPr bwMode="auto">
          <a:xfrm>
            <a:off x="2695575" y="3390900"/>
            <a:ext cx="4763" cy="452438"/>
          </a:xfrm>
          <a:custGeom>
            <a:avLst/>
            <a:gdLst>
              <a:gd name="T0" fmla="*/ 0 w 3"/>
              <a:gd name="T1" fmla="*/ 0 h 285"/>
              <a:gd name="T2" fmla="*/ 3 w 3"/>
              <a:gd name="T3" fmla="*/ 285 h 285"/>
            </a:gdLst>
            <a:ahLst/>
            <a:cxnLst>
              <a:cxn ang="0">
                <a:pos x="0" y="0"/>
              </a:cxn>
              <a:cxn ang="0">
                <a:pos x="3" y="285"/>
              </a:cxn>
            </a:cxnLst>
            <a:rect l="T0" t="T1" r="T2" b="T3"/>
            <a:pathLst>
              <a:path w="3" h="285">
                <a:moveTo>
                  <a:pt x="0" y="0"/>
                </a:moveTo>
                <a:lnTo>
                  <a:pt x="3" y="28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18" name="任意多边形 128017"/>
          <p:cNvSpPr>
            <a:spLocks/>
          </p:cNvSpPr>
          <p:nvPr/>
        </p:nvSpPr>
        <p:spPr bwMode="auto">
          <a:xfrm>
            <a:off x="2705100" y="4267200"/>
            <a:ext cx="1588" cy="323850"/>
          </a:xfrm>
          <a:custGeom>
            <a:avLst/>
            <a:gdLst>
              <a:gd name="T0" fmla="*/ 0 w 1"/>
              <a:gd name="T1" fmla="*/ 0 h 204"/>
              <a:gd name="T2" fmla="*/ 1 w 1"/>
              <a:gd name="T3" fmla="*/ 204 h 204"/>
            </a:gdLst>
            <a:ahLst/>
            <a:cxnLst>
              <a:cxn ang="0">
                <a:pos x="0" y="0"/>
              </a:cxn>
              <a:cxn ang="0">
                <a:pos x="0" y="204"/>
              </a:cxn>
            </a:cxnLst>
            <a:rect l="T0" t="T1" r="T2" b="T3"/>
            <a:pathLst>
              <a:path w="1" h="204">
                <a:moveTo>
                  <a:pt x="0" y="0"/>
                </a:moveTo>
                <a:lnTo>
                  <a:pt x="0" y="20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19" name="任意多边形 128018"/>
          <p:cNvSpPr>
            <a:spLocks/>
          </p:cNvSpPr>
          <p:nvPr/>
        </p:nvSpPr>
        <p:spPr bwMode="auto">
          <a:xfrm>
            <a:off x="1844675" y="3409950"/>
            <a:ext cx="1371600" cy="171450"/>
          </a:xfrm>
          <a:custGeom>
            <a:avLst/>
            <a:gdLst>
              <a:gd name="T0" fmla="*/ 0 w 723"/>
              <a:gd name="T1" fmla="*/ 0 h 108"/>
              <a:gd name="T2" fmla="*/ 723 w 723"/>
              <a:gd name="T3" fmla="*/ 108 h 108"/>
            </a:gdLst>
            <a:ahLst/>
            <a:cxnLst>
              <a:cxn ang="0">
                <a:pos x="0" y="108"/>
              </a:cxn>
              <a:cxn ang="0">
                <a:pos x="720" y="108"/>
              </a:cxn>
              <a:cxn ang="0">
                <a:pos x="723" y="0"/>
              </a:cxn>
            </a:cxnLst>
            <a:rect l="T0" t="T1" r="T2" b="T3"/>
            <a:pathLst>
              <a:path w="723" h="108">
                <a:moveTo>
                  <a:pt x="0" y="108"/>
                </a:moveTo>
                <a:lnTo>
                  <a:pt x="720" y="108"/>
                </a:lnTo>
                <a:lnTo>
                  <a:pt x="72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20" name="任意多边形 128019"/>
          <p:cNvSpPr>
            <a:spLocks/>
          </p:cNvSpPr>
          <p:nvPr/>
        </p:nvSpPr>
        <p:spPr bwMode="auto">
          <a:xfrm>
            <a:off x="2857500" y="2295525"/>
            <a:ext cx="2224088" cy="3038475"/>
          </a:xfrm>
          <a:custGeom>
            <a:avLst/>
            <a:gdLst>
              <a:gd name="T0" fmla="*/ 0 w 1401"/>
              <a:gd name="T1" fmla="*/ 0 h 1914"/>
              <a:gd name="T2" fmla="*/ 1401 w 1401"/>
              <a:gd name="T3" fmla="*/ 1914 h 1914"/>
            </a:gdLst>
            <a:ahLst/>
            <a:cxnLst>
              <a:cxn ang="0">
                <a:pos x="0" y="1758"/>
              </a:cxn>
              <a:cxn ang="0">
                <a:pos x="0" y="1914"/>
              </a:cxn>
              <a:cxn ang="0">
                <a:pos x="600" y="1914"/>
              </a:cxn>
              <a:cxn ang="0">
                <a:pos x="600" y="0"/>
              </a:cxn>
              <a:cxn ang="0">
                <a:pos x="1401" y="3"/>
              </a:cxn>
              <a:cxn ang="0">
                <a:pos x="1401" y="192"/>
              </a:cxn>
            </a:cxnLst>
            <a:rect l="T0" t="T1" r="T2" b="T3"/>
            <a:pathLst>
              <a:path w="1401" h="1914">
                <a:moveTo>
                  <a:pt x="0" y="1758"/>
                </a:moveTo>
                <a:lnTo>
                  <a:pt x="0" y="1914"/>
                </a:lnTo>
                <a:lnTo>
                  <a:pt x="600" y="1914"/>
                </a:lnTo>
                <a:lnTo>
                  <a:pt x="600" y="0"/>
                </a:lnTo>
                <a:lnTo>
                  <a:pt x="1401" y="3"/>
                </a:lnTo>
                <a:lnTo>
                  <a:pt x="1401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21" name="文本框 128020"/>
          <p:cNvSpPr txBox="1">
            <a:spLocks noChangeArrowheads="1"/>
          </p:cNvSpPr>
          <p:nvPr/>
        </p:nvSpPr>
        <p:spPr bwMode="auto">
          <a:xfrm>
            <a:off x="5780088" y="2133600"/>
            <a:ext cx="2684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INTR </a:t>
            </a:r>
          </a:p>
          <a:p>
            <a:r>
              <a:rPr lang="zh-CN" altLang="en-US" sz="2800" b="1"/>
              <a:t>中断请求触发器</a:t>
            </a:r>
          </a:p>
        </p:txBody>
      </p:sp>
      <p:sp>
        <p:nvSpPr>
          <p:cNvPr id="128022" name="文本框 128021"/>
          <p:cNvSpPr txBox="1">
            <a:spLocks noChangeArrowheads="1"/>
          </p:cNvSpPr>
          <p:nvPr/>
        </p:nvSpPr>
        <p:spPr bwMode="auto">
          <a:xfrm>
            <a:off x="5780088" y="3282950"/>
            <a:ext cx="3363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</a:rPr>
              <a:t>INTR = 1  </a:t>
            </a:r>
            <a:r>
              <a:rPr lang="zh-CN" altLang="en-US" sz="2800" b="1">
                <a:solidFill>
                  <a:schemeClr val="folHlink"/>
                </a:solidFill>
              </a:rPr>
              <a:t>有请求</a:t>
            </a:r>
          </a:p>
        </p:txBody>
      </p:sp>
      <p:sp>
        <p:nvSpPr>
          <p:cNvPr id="128023" name="文本框 128022"/>
          <p:cNvSpPr txBox="1">
            <a:spLocks noChangeArrowheads="1"/>
          </p:cNvSpPr>
          <p:nvPr/>
        </p:nvSpPr>
        <p:spPr bwMode="auto">
          <a:xfrm>
            <a:off x="5780088" y="4006850"/>
            <a:ext cx="2684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MASK  </a:t>
            </a:r>
          </a:p>
          <a:p>
            <a:r>
              <a:rPr lang="zh-CN" altLang="en-US" sz="2800" b="1"/>
              <a:t>中断屏蔽触发器</a:t>
            </a:r>
          </a:p>
        </p:txBody>
      </p:sp>
      <p:sp>
        <p:nvSpPr>
          <p:cNvPr id="128024" name="文本框 128023"/>
          <p:cNvSpPr txBox="1">
            <a:spLocks noChangeArrowheads="1"/>
          </p:cNvSpPr>
          <p:nvPr/>
        </p:nvSpPr>
        <p:spPr bwMode="auto">
          <a:xfrm>
            <a:off x="5780088" y="5157788"/>
            <a:ext cx="3363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</a:rPr>
              <a:t>MASK = 1  </a:t>
            </a:r>
            <a:r>
              <a:rPr lang="zh-CN" altLang="en-US" sz="2800" b="1">
                <a:solidFill>
                  <a:schemeClr val="folHlink"/>
                </a:solidFill>
              </a:rPr>
              <a:t>被屏蔽</a:t>
            </a:r>
          </a:p>
        </p:txBody>
      </p:sp>
      <p:sp>
        <p:nvSpPr>
          <p:cNvPr id="128025" name="文本框 128024"/>
          <p:cNvSpPr txBox="1">
            <a:spLocks noChangeArrowheads="1"/>
          </p:cNvSpPr>
          <p:nvPr/>
        </p:nvSpPr>
        <p:spPr bwMode="auto">
          <a:xfrm>
            <a:off x="304800" y="3336925"/>
            <a:ext cx="1717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folHlink"/>
                </a:solidFill>
              </a:rPr>
              <a:t>来自 </a:t>
            </a:r>
            <a:r>
              <a:rPr lang="en-US" altLang="zh-CN" sz="2000" b="1">
                <a:solidFill>
                  <a:schemeClr val="folHlink"/>
                </a:solidFill>
              </a:rPr>
              <a:t>CPU </a:t>
            </a:r>
            <a:r>
              <a:rPr lang="zh-CN" altLang="en-US" sz="2000" b="1">
                <a:solidFill>
                  <a:schemeClr val="folHlink"/>
                </a:solidFill>
              </a:rPr>
              <a:t>的</a:t>
            </a:r>
          </a:p>
          <a:p>
            <a:r>
              <a:rPr lang="zh-CN" altLang="en-US" sz="2000" b="1">
                <a:solidFill>
                  <a:schemeClr val="folHlink"/>
                </a:solidFill>
              </a:rPr>
              <a:t>中断查询信号</a:t>
            </a:r>
          </a:p>
        </p:txBody>
      </p:sp>
      <p:sp>
        <p:nvSpPr>
          <p:cNvPr id="128026" name="文本框 128025"/>
          <p:cNvSpPr txBox="1">
            <a:spLocks noChangeArrowheads="1"/>
          </p:cNvSpPr>
          <p:nvPr/>
        </p:nvSpPr>
        <p:spPr bwMode="auto">
          <a:xfrm>
            <a:off x="3513138" y="6156325"/>
            <a:ext cx="197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folHlink"/>
                </a:solidFill>
              </a:rPr>
              <a:t>受设备本身控制</a:t>
            </a:r>
          </a:p>
        </p:txBody>
      </p:sp>
      <p:grpSp>
        <p:nvGrpSpPr>
          <p:cNvPr id="128027" name="组合 128026"/>
          <p:cNvGrpSpPr>
            <a:grpSpLocks/>
          </p:cNvGrpSpPr>
          <p:nvPr/>
        </p:nvGrpSpPr>
        <p:grpSpPr bwMode="auto">
          <a:xfrm>
            <a:off x="2362200" y="2590800"/>
            <a:ext cx="2971800" cy="838200"/>
            <a:chOff x="1488" y="1632"/>
            <a:chExt cx="1872" cy="528"/>
          </a:xfrm>
        </p:grpSpPr>
        <p:grpSp>
          <p:nvGrpSpPr>
            <p:cNvPr id="37911" name="组合 128027"/>
            <p:cNvGrpSpPr>
              <a:grpSpLocks/>
            </p:cNvGrpSpPr>
            <p:nvPr/>
          </p:nvGrpSpPr>
          <p:grpSpPr bwMode="auto">
            <a:xfrm>
              <a:off x="1488" y="1692"/>
              <a:ext cx="721" cy="468"/>
              <a:chOff x="1488" y="1692"/>
              <a:chExt cx="721" cy="468"/>
            </a:xfrm>
          </p:grpSpPr>
          <p:sp>
            <p:nvSpPr>
              <p:cNvPr id="37921" name="文本框 128028"/>
              <p:cNvSpPr txBox="1">
                <a:spLocks noChangeArrowheads="1"/>
              </p:cNvSpPr>
              <p:nvPr/>
            </p:nvSpPr>
            <p:spPr bwMode="auto">
              <a:xfrm>
                <a:off x="1595" y="1718"/>
                <a:ext cx="51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INTR</a:t>
                </a:r>
              </a:p>
            </p:txBody>
          </p:sp>
          <p:sp>
            <p:nvSpPr>
              <p:cNvPr id="37922" name="矩形 128029"/>
              <p:cNvSpPr>
                <a:spLocks noChangeArrowheads="1"/>
              </p:cNvSpPr>
              <p:nvPr/>
            </p:nvSpPr>
            <p:spPr bwMode="auto">
              <a:xfrm>
                <a:off x="1488" y="1692"/>
                <a:ext cx="721" cy="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文本框 128030"/>
              <p:cNvSpPr txBox="1">
                <a:spLocks noChangeArrowheads="1"/>
              </p:cNvSpPr>
              <p:nvPr/>
            </p:nvSpPr>
            <p:spPr bwMode="auto">
              <a:xfrm>
                <a:off x="1488" y="1947"/>
                <a:ext cx="272" cy="21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  D</a:t>
                </a:r>
              </a:p>
            </p:txBody>
          </p:sp>
          <p:sp>
            <p:nvSpPr>
              <p:cNvPr id="37924" name="等腰三角形 128031"/>
              <p:cNvSpPr>
                <a:spLocks noChangeArrowheads="1"/>
              </p:cNvSpPr>
              <p:nvPr/>
            </p:nvSpPr>
            <p:spPr bwMode="auto">
              <a:xfrm>
                <a:off x="1969" y="2026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12" name="组合 128032"/>
            <p:cNvGrpSpPr>
              <a:grpSpLocks/>
            </p:cNvGrpSpPr>
            <p:nvPr/>
          </p:nvGrpSpPr>
          <p:grpSpPr bwMode="auto">
            <a:xfrm>
              <a:off x="2640" y="1632"/>
              <a:ext cx="720" cy="528"/>
              <a:chOff x="2640" y="1632"/>
              <a:chExt cx="720" cy="528"/>
            </a:xfrm>
          </p:grpSpPr>
          <p:sp>
            <p:nvSpPr>
              <p:cNvPr id="37913" name="文本框 128033"/>
              <p:cNvSpPr txBox="1">
                <a:spLocks noChangeArrowheads="1"/>
              </p:cNvSpPr>
              <p:nvPr/>
            </p:nvSpPr>
            <p:spPr bwMode="auto">
              <a:xfrm>
                <a:off x="2688" y="1824"/>
                <a:ext cx="6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MASK</a:t>
                </a:r>
              </a:p>
            </p:txBody>
          </p:sp>
          <p:sp>
            <p:nvSpPr>
              <p:cNvPr id="37914" name="矩形 128034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72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椭圆 128035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37916" name="组合 128036"/>
              <p:cNvGrpSpPr>
                <a:grpSpLocks/>
              </p:cNvGrpSpPr>
              <p:nvPr/>
            </p:nvGrpSpPr>
            <p:grpSpPr bwMode="auto">
              <a:xfrm>
                <a:off x="3096" y="1680"/>
                <a:ext cx="216" cy="212"/>
                <a:chOff x="3096" y="1660"/>
                <a:chExt cx="216" cy="212"/>
              </a:xfrm>
            </p:grpSpPr>
            <p:grpSp>
              <p:nvGrpSpPr>
                <p:cNvPr id="37917" name="组合 128037"/>
                <p:cNvGrpSpPr>
                  <a:grpSpLocks/>
                </p:cNvGrpSpPr>
                <p:nvPr/>
              </p:nvGrpSpPr>
              <p:grpSpPr bwMode="auto">
                <a:xfrm>
                  <a:off x="3096" y="1660"/>
                  <a:ext cx="216" cy="212"/>
                  <a:chOff x="3120" y="2044"/>
                  <a:chExt cx="216" cy="212"/>
                </a:xfrm>
              </p:grpSpPr>
              <p:sp>
                <p:nvSpPr>
                  <p:cNvPr id="37919" name="文本框 1280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2044"/>
                    <a:ext cx="216" cy="21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600" b="1"/>
                      <a:t>Q</a:t>
                    </a:r>
                  </a:p>
                </p:txBody>
              </p:sp>
              <p:sp>
                <p:nvSpPr>
                  <p:cNvPr id="37920" name="直接连接符 12803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64"/>
                    <a:ext cx="144" cy="0"/>
                  </a:xfrm>
                  <a:prstGeom prst="line">
                    <a:avLst/>
                  </a:prstGeom>
                  <a:noFill/>
                  <a:ln w="285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18" name="直接连接符 128040"/>
                <p:cNvSpPr>
                  <a:spLocks noChangeShapeType="1"/>
                </p:cNvSpPr>
                <p:nvPr/>
              </p:nvSpPr>
              <p:spPr bwMode="auto">
                <a:xfrm>
                  <a:off x="3144" y="170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8042" name="文本框 128041"/>
          <p:cNvSpPr txBox="1">
            <a:spLocks noChangeArrowheads="1"/>
          </p:cNvSpPr>
          <p:nvPr/>
        </p:nvSpPr>
        <p:spPr bwMode="auto">
          <a:xfrm>
            <a:off x="5780088" y="5881688"/>
            <a:ext cx="2405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D  </a:t>
            </a:r>
            <a:r>
              <a:rPr lang="zh-CN" altLang="en-US" sz="2800" b="1"/>
              <a:t>完成触发器</a:t>
            </a:r>
          </a:p>
        </p:txBody>
      </p:sp>
      <p:sp>
        <p:nvSpPr>
          <p:cNvPr id="128043" name="矩形 12804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  <p:grpSp>
        <p:nvGrpSpPr>
          <p:cNvPr id="128044" name="组合 128043"/>
          <p:cNvGrpSpPr>
            <a:grpSpLocks/>
          </p:cNvGrpSpPr>
          <p:nvPr/>
        </p:nvGrpSpPr>
        <p:grpSpPr bwMode="auto">
          <a:xfrm>
            <a:off x="533400" y="1762125"/>
            <a:ext cx="2133600" cy="914400"/>
            <a:chOff x="336" y="1104"/>
            <a:chExt cx="1344" cy="576"/>
          </a:xfrm>
        </p:grpSpPr>
        <p:sp>
          <p:nvSpPr>
            <p:cNvPr id="37909" name="任意多边形 128044"/>
            <p:cNvSpPr>
              <a:spLocks/>
            </p:cNvSpPr>
            <p:nvPr/>
          </p:nvSpPr>
          <p:spPr bwMode="auto">
            <a:xfrm>
              <a:off x="912" y="1440"/>
              <a:ext cx="768" cy="240"/>
            </a:xfrm>
            <a:custGeom>
              <a:avLst/>
              <a:gdLst>
                <a:gd name="T0" fmla="*/ 0 w 768"/>
                <a:gd name="T1" fmla="*/ 0 h 240"/>
                <a:gd name="T2" fmla="*/ 768 w 768"/>
                <a:gd name="T3" fmla="*/ 240 h 240"/>
              </a:gdLst>
              <a:ahLst/>
              <a:cxnLst>
                <a:cxn ang="0">
                  <a:pos x="768" y="240"/>
                </a:cxn>
                <a:cxn ang="0">
                  <a:pos x="768" y="0"/>
                </a:cxn>
                <a:cxn ang="0">
                  <a:pos x="0" y="0"/>
                </a:cxn>
              </a:cxnLst>
              <a:rect l="T0" t="T1" r="T2" b="T3"/>
              <a:pathLst>
                <a:path w="768" h="240">
                  <a:moveTo>
                    <a:pt x="768" y="240"/>
                  </a:moveTo>
                  <a:lnTo>
                    <a:pt x="76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文本框 128045"/>
            <p:cNvSpPr txBox="1">
              <a:spLocks noChangeArrowheads="1"/>
            </p:cNvSpPr>
            <p:nvPr/>
          </p:nvSpPr>
          <p:spPr bwMode="auto">
            <a:xfrm>
              <a:off x="336" y="110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folHlink"/>
                  </a:solidFill>
                </a:rPr>
                <a:t>中断请求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8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3" grpId="0"/>
      <p:bldP spid="128024" grpId="0"/>
      <p:bldP spid="128025" grpId="0"/>
      <p:bldP spid="128026" grpId="0"/>
      <p:bldP spid="1280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48130"/>
          <p:cNvSpPr txBox="1">
            <a:spLocks noChangeArrowheads="1"/>
          </p:cNvSpPr>
          <p:nvPr/>
        </p:nvSpPr>
        <p:spPr bwMode="auto">
          <a:xfrm>
            <a:off x="288925" y="228600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2. 排队器</a:t>
            </a:r>
          </a:p>
        </p:txBody>
      </p:sp>
      <p:sp>
        <p:nvSpPr>
          <p:cNvPr id="48132" name="文本框 48131"/>
          <p:cNvSpPr txBox="1">
            <a:spLocks noChangeArrowheads="1"/>
          </p:cNvSpPr>
          <p:nvPr/>
        </p:nvSpPr>
        <p:spPr bwMode="auto">
          <a:xfrm>
            <a:off x="609600" y="1309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排队</a:t>
            </a:r>
          </a:p>
        </p:txBody>
      </p:sp>
      <p:sp>
        <p:nvSpPr>
          <p:cNvPr id="48133" name="文本框 48132"/>
          <p:cNvSpPr txBox="1">
            <a:spLocks noChangeArrowheads="1"/>
          </p:cNvSpPr>
          <p:nvPr/>
        </p:nvSpPr>
        <p:spPr bwMode="auto">
          <a:xfrm>
            <a:off x="2438400" y="1049338"/>
            <a:ext cx="680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在 </a:t>
            </a:r>
            <a:r>
              <a:rPr lang="en-US" altLang="zh-CN" sz="2800" b="1"/>
              <a:t>CPU </a:t>
            </a:r>
            <a:r>
              <a:rPr lang="zh-CN" altLang="en-US" sz="2800" b="1"/>
              <a:t>内、在接口电路中（链式排队器）</a:t>
            </a:r>
          </a:p>
        </p:txBody>
      </p:sp>
      <p:sp>
        <p:nvSpPr>
          <p:cNvPr id="48135" name="文本框 48134"/>
          <p:cNvSpPr txBox="1">
            <a:spLocks noChangeArrowheads="1"/>
          </p:cNvSpPr>
          <p:nvPr/>
        </p:nvSpPr>
        <p:spPr bwMode="auto">
          <a:xfrm>
            <a:off x="1524000" y="104933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硬件</a:t>
            </a:r>
          </a:p>
        </p:txBody>
      </p:sp>
      <p:sp>
        <p:nvSpPr>
          <p:cNvPr id="48136" name="文本框 48135"/>
          <p:cNvSpPr txBox="1">
            <a:spLocks noChangeArrowheads="1"/>
          </p:cNvSpPr>
          <p:nvPr/>
        </p:nvSpPr>
        <p:spPr bwMode="auto">
          <a:xfrm>
            <a:off x="1524000" y="16144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软件</a:t>
            </a:r>
          </a:p>
        </p:txBody>
      </p:sp>
      <p:sp>
        <p:nvSpPr>
          <p:cNvPr id="48137" name="左大括号 48136"/>
          <p:cNvSpPr>
            <a:spLocks/>
          </p:cNvSpPr>
          <p:nvPr/>
        </p:nvSpPr>
        <p:spPr bwMode="auto">
          <a:xfrm>
            <a:off x="1447800" y="1233488"/>
            <a:ext cx="152400" cy="747712"/>
          </a:xfrm>
          <a:prstGeom prst="leftBrace">
            <a:avLst>
              <a:gd name="adj1" fmla="val 408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220" name="矩形 4821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  <p:sp>
        <p:nvSpPr>
          <p:cNvPr id="48222" name="文本框 48221"/>
          <p:cNvSpPr txBox="1">
            <a:spLocks noChangeArrowheads="1"/>
          </p:cNvSpPr>
          <p:nvPr/>
        </p:nvSpPr>
        <p:spPr bwMode="auto">
          <a:xfrm>
            <a:off x="2438400" y="16144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详见第八章</a:t>
            </a:r>
          </a:p>
        </p:txBody>
      </p:sp>
      <p:grpSp>
        <p:nvGrpSpPr>
          <p:cNvPr id="48223" name="组合 48222"/>
          <p:cNvGrpSpPr>
            <a:grpSpLocks/>
          </p:cNvGrpSpPr>
          <p:nvPr/>
        </p:nvGrpSpPr>
        <p:grpSpPr bwMode="auto">
          <a:xfrm>
            <a:off x="447675" y="3167063"/>
            <a:ext cx="1760538" cy="1481137"/>
            <a:chOff x="282" y="2773"/>
            <a:chExt cx="1109" cy="933"/>
          </a:xfrm>
        </p:grpSpPr>
        <p:sp>
          <p:nvSpPr>
            <p:cNvPr id="39010" name="文本框 48223"/>
            <p:cNvSpPr txBox="1">
              <a:spLocks noChangeArrowheads="1"/>
            </p:cNvSpPr>
            <p:nvPr/>
          </p:nvSpPr>
          <p:spPr bwMode="auto">
            <a:xfrm>
              <a:off x="282" y="2773"/>
              <a:ext cx="60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1</a:t>
              </a:r>
              <a:r>
                <a:rPr lang="zh-CN" altLang="en-US" sz="2000" b="1">
                  <a:latin typeface="Arial" charset="0"/>
                  <a:cs typeface="Arial" charset="0"/>
                </a:rPr>
                <a:t>´</a:t>
              </a:r>
              <a:endParaRPr lang="en-US" altLang="zh-CN" sz="2000" b="1">
                <a:latin typeface="Arial" charset="0"/>
                <a:cs typeface="Arial" charset="0"/>
              </a:endParaRPr>
            </a:p>
          </p:txBody>
        </p:sp>
        <p:sp>
          <p:nvSpPr>
            <p:cNvPr id="39011" name="矩形 48224"/>
            <p:cNvSpPr>
              <a:spLocks noChangeArrowheads="1"/>
            </p:cNvSpPr>
            <p:nvPr/>
          </p:nvSpPr>
          <p:spPr bwMode="auto">
            <a:xfrm>
              <a:off x="287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226" name="组合 48225"/>
          <p:cNvGrpSpPr>
            <a:grpSpLocks/>
          </p:cNvGrpSpPr>
          <p:nvPr/>
        </p:nvGrpSpPr>
        <p:grpSpPr bwMode="auto">
          <a:xfrm>
            <a:off x="2505075" y="3182938"/>
            <a:ext cx="1760538" cy="1465262"/>
            <a:chOff x="1578" y="2783"/>
            <a:chExt cx="1109" cy="923"/>
          </a:xfrm>
        </p:grpSpPr>
        <p:sp>
          <p:nvSpPr>
            <p:cNvPr id="39008" name="文本框 48226"/>
            <p:cNvSpPr txBox="1">
              <a:spLocks noChangeArrowheads="1"/>
            </p:cNvSpPr>
            <p:nvPr/>
          </p:nvSpPr>
          <p:spPr bwMode="auto">
            <a:xfrm>
              <a:off x="1578" y="2783"/>
              <a:ext cx="60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2</a:t>
              </a:r>
              <a:r>
                <a:rPr lang="zh-CN" altLang="en-US" sz="2000" b="1">
                  <a:latin typeface="Arial" charset="0"/>
                  <a:cs typeface="Arial" charset="0"/>
                </a:rPr>
                <a:t>´</a:t>
              </a:r>
              <a:endParaRPr lang="en-US" altLang="zh-CN" sz="2000" b="1">
                <a:latin typeface="Arial" charset="0"/>
                <a:cs typeface="Arial" charset="0"/>
              </a:endParaRPr>
            </a:p>
          </p:txBody>
        </p:sp>
        <p:sp>
          <p:nvSpPr>
            <p:cNvPr id="39009" name="矩形 48227"/>
            <p:cNvSpPr>
              <a:spLocks noChangeArrowheads="1"/>
            </p:cNvSpPr>
            <p:nvPr/>
          </p:nvSpPr>
          <p:spPr bwMode="auto">
            <a:xfrm>
              <a:off x="1583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229" name="组合 48228"/>
          <p:cNvGrpSpPr>
            <a:grpSpLocks/>
          </p:cNvGrpSpPr>
          <p:nvPr/>
        </p:nvGrpSpPr>
        <p:grpSpPr bwMode="auto">
          <a:xfrm>
            <a:off x="4570413" y="3182938"/>
            <a:ext cx="1752600" cy="1465262"/>
            <a:chOff x="2879" y="2783"/>
            <a:chExt cx="1104" cy="923"/>
          </a:xfrm>
        </p:grpSpPr>
        <p:sp>
          <p:nvSpPr>
            <p:cNvPr id="39006" name="文本框 48229"/>
            <p:cNvSpPr txBox="1">
              <a:spLocks noChangeArrowheads="1"/>
            </p:cNvSpPr>
            <p:nvPr/>
          </p:nvSpPr>
          <p:spPr bwMode="auto">
            <a:xfrm>
              <a:off x="2880" y="2783"/>
              <a:ext cx="60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3</a:t>
              </a:r>
              <a:r>
                <a:rPr lang="zh-CN" altLang="en-US" sz="2000" b="1">
                  <a:latin typeface="Arial" charset="0"/>
                  <a:cs typeface="Arial" charset="0"/>
                </a:rPr>
                <a:t>´</a:t>
              </a:r>
              <a:endParaRPr lang="en-US" altLang="zh-CN" sz="2000" b="1">
                <a:latin typeface="Arial" charset="0"/>
                <a:cs typeface="Arial" charset="0"/>
              </a:endParaRPr>
            </a:p>
          </p:txBody>
        </p:sp>
        <p:sp>
          <p:nvSpPr>
            <p:cNvPr id="39007" name="矩形 48230"/>
            <p:cNvSpPr>
              <a:spLocks noChangeArrowheads="1"/>
            </p:cNvSpPr>
            <p:nvPr/>
          </p:nvSpPr>
          <p:spPr bwMode="auto">
            <a:xfrm>
              <a:off x="2879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232" name="组合 48231"/>
          <p:cNvGrpSpPr>
            <a:grpSpLocks/>
          </p:cNvGrpSpPr>
          <p:nvPr/>
        </p:nvGrpSpPr>
        <p:grpSpPr bwMode="auto">
          <a:xfrm>
            <a:off x="6627813" y="3182938"/>
            <a:ext cx="1752600" cy="1465262"/>
            <a:chOff x="4175" y="2783"/>
            <a:chExt cx="1104" cy="923"/>
          </a:xfrm>
        </p:grpSpPr>
        <p:sp>
          <p:nvSpPr>
            <p:cNvPr id="39004" name="文本框 48232"/>
            <p:cNvSpPr txBox="1">
              <a:spLocks noChangeArrowheads="1"/>
            </p:cNvSpPr>
            <p:nvPr/>
          </p:nvSpPr>
          <p:spPr bwMode="auto">
            <a:xfrm>
              <a:off x="4176" y="2783"/>
              <a:ext cx="60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4</a:t>
              </a:r>
              <a:r>
                <a:rPr lang="zh-CN" altLang="en-US" sz="2000" b="1">
                  <a:latin typeface="Arial" charset="0"/>
                  <a:cs typeface="Arial" charset="0"/>
                </a:rPr>
                <a:t>´</a:t>
              </a:r>
              <a:endParaRPr lang="en-US" altLang="zh-CN" sz="2000" b="1">
                <a:latin typeface="Arial" charset="0"/>
                <a:cs typeface="Arial" charset="0"/>
              </a:endParaRPr>
            </a:p>
          </p:txBody>
        </p:sp>
        <p:sp>
          <p:nvSpPr>
            <p:cNvPr id="39005" name="矩形 48233"/>
            <p:cNvSpPr>
              <a:spLocks noChangeArrowheads="1"/>
            </p:cNvSpPr>
            <p:nvPr/>
          </p:nvSpPr>
          <p:spPr bwMode="auto">
            <a:xfrm>
              <a:off x="4175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319" name="组合 48318"/>
          <p:cNvGrpSpPr>
            <a:grpSpLocks/>
          </p:cNvGrpSpPr>
          <p:nvPr/>
        </p:nvGrpSpPr>
        <p:grpSpPr bwMode="auto">
          <a:xfrm>
            <a:off x="523875" y="2687638"/>
            <a:ext cx="8467725" cy="2722562"/>
            <a:chOff x="330" y="1693"/>
            <a:chExt cx="5334" cy="1715"/>
          </a:xfrm>
        </p:grpSpPr>
        <p:grpSp>
          <p:nvGrpSpPr>
            <p:cNvPr id="38952" name="组合 48317"/>
            <p:cNvGrpSpPr>
              <a:grpSpLocks/>
            </p:cNvGrpSpPr>
            <p:nvPr/>
          </p:nvGrpSpPr>
          <p:grpSpPr bwMode="auto">
            <a:xfrm>
              <a:off x="862" y="1693"/>
              <a:ext cx="3890" cy="916"/>
              <a:chOff x="862" y="1693"/>
              <a:chExt cx="3890" cy="916"/>
            </a:xfrm>
          </p:grpSpPr>
          <p:sp>
            <p:nvSpPr>
              <p:cNvPr id="39000" name="任意多边形 48236"/>
              <p:cNvSpPr>
                <a:spLocks/>
              </p:cNvSpPr>
              <p:nvPr/>
            </p:nvSpPr>
            <p:spPr bwMode="auto">
              <a:xfrm>
                <a:off x="862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0" y="0"/>
                  </a:cxn>
                  <a:cxn ang="0">
                    <a:pos x="1" y="916"/>
                  </a:cxn>
                </a:cxnLst>
                <a:rect l="T0" t="T1" r="T2" b="T3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1" name="任意多边形 48237"/>
              <p:cNvSpPr>
                <a:spLocks/>
              </p:cNvSpPr>
              <p:nvPr/>
            </p:nvSpPr>
            <p:spPr bwMode="auto">
              <a:xfrm>
                <a:off x="2165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0" y="0"/>
                  </a:cxn>
                  <a:cxn ang="0">
                    <a:pos x="1" y="916"/>
                  </a:cxn>
                </a:cxnLst>
                <a:rect l="T0" t="T1" r="T2" b="T3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2" name="任意多边形 48238"/>
              <p:cNvSpPr>
                <a:spLocks/>
              </p:cNvSpPr>
              <p:nvPr/>
            </p:nvSpPr>
            <p:spPr bwMode="auto">
              <a:xfrm>
                <a:off x="346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0" y="0"/>
                  </a:cxn>
                  <a:cxn ang="0">
                    <a:pos x="1" y="916"/>
                  </a:cxn>
                </a:cxnLst>
                <a:rect l="T0" t="T1" r="T2" b="T3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3" name="任意多边形 48239"/>
              <p:cNvSpPr>
                <a:spLocks/>
              </p:cNvSpPr>
              <p:nvPr/>
            </p:nvSpPr>
            <p:spPr bwMode="auto">
              <a:xfrm>
                <a:off x="475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</a:gdLst>
                <a:ahLst/>
                <a:cxnLst>
                  <a:cxn ang="0">
                    <a:pos x="0" y="0"/>
                  </a:cxn>
                  <a:cxn ang="0">
                    <a:pos x="1" y="916"/>
                  </a:cxn>
                </a:cxnLst>
                <a:rect l="T0" t="T1" r="T2" b="T3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53" name="组合 48316"/>
            <p:cNvGrpSpPr>
              <a:grpSpLocks/>
            </p:cNvGrpSpPr>
            <p:nvPr/>
          </p:nvGrpSpPr>
          <p:grpSpPr bwMode="auto">
            <a:xfrm>
              <a:off x="330" y="2352"/>
              <a:ext cx="5334" cy="1056"/>
              <a:chOff x="330" y="2352"/>
              <a:chExt cx="5334" cy="1056"/>
            </a:xfrm>
          </p:grpSpPr>
          <p:sp>
            <p:nvSpPr>
              <p:cNvPr id="38954" name="任意多边形 48241"/>
              <p:cNvSpPr>
                <a:spLocks/>
              </p:cNvSpPr>
              <p:nvPr/>
            </p:nvSpPr>
            <p:spPr bwMode="auto">
              <a:xfrm>
                <a:off x="911" y="2774"/>
                <a:ext cx="96" cy="336"/>
              </a:xfrm>
              <a:custGeom>
                <a:avLst/>
                <a:gdLst>
                  <a:gd name="T0" fmla="*/ 0 w 96"/>
                  <a:gd name="T1" fmla="*/ 0 h 336"/>
                  <a:gd name="T2" fmla="*/ 96 w 96"/>
                  <a:gd name="T3" fmla="*/ 336 h 336"/>
                </a:gdLst>
                <a:ahLst/>
                <a:cxnLst>
                  <a:cxn ang="0">
                    <a:pos x="96" y="0"/>
                  </a:cxn>
                  <a:cxn ang="0">
                    <a:pos x="0" y="0"/>
                  </a:cxn>
                  <a:cxn ang="0">
                    <a:pos x="0" y="336"/>
                  </a:cxn>
                </a:cxnLst>
                <a:rect l="T0" t="T1" r="T2" b="T3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5" name="文本框 48242"/>
              <p:cNvSpPr txBox="1">
                <a:spLocks noChangeArrowheads="1"/>
              </p:cNvSpPr>
              <p:nvPr/>
            </p:nvSpPr>
            <p:spPr bwMode="auto">
              <a:xfrm>
                <a:off x="671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INTR</a:t>
                </a:r>
                <a:r>
                  <a:rPr lang="en-US" altLang="zh-CN" sz="2000" b="1" baseline="-25000"/>
                  <a:t>1</a:t>
                </a:r>
              </a:p>
            </p:txBody>
          </p:sp>
          <p:sp>
            <p:nvSpPr>
              <p:cNvPr id="38956" name="直接连接符 48243"/>
              <p:cNvSpPr>
                <a:spLocks noChangeShapeType="1"/>
              </p:cNvSpPr>
              <p:nvPr/>
            </p:nvSpPr>
            <p:spPr bwMode="auto">
              <a:xfrm>
                <a:off x="729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7" name="任意多边形 48244"/>
              <p:cNvSpPr>
                <a:spLocks/>
              </p:cNvSpPr>
              <p:nvPr/>
            </p:nvSpPr>
            <p:spPr bwMode="auto">
              <a:xfrm>
                <a:off x="2207" y="2774"/>
                <a:ext cx="96" cy="336"/>
              </a:xfrm>
              <a:custGeom>
                <a:avLst/>
                <a:gdLst>
                  <a:gd name="T0" fmla="*/ 0 w 96"/>
                  <a:gd name="T1" fmla="*/ 0 h 336"/>
                  <a:gd name="T2" fmla="*/ 96 w 96"/>
                  <a:gd name="T3" fmla="*/ 336 h 336"/>
                </a:gdLst>
                <a:ahLst/>
                <a:cxnLst>
                  <a:cxn ang="0">
                    <a:pos x="96" y="0"/>
                  </a:cxn>
                  <a:cxn ang="0">
                    <a:pos x="0" y="0"/>
                  </a:cxn>
                  <a:cxn ang="0">
                    <a:pos x="0" y="336"/>
                  </a:cxn>
                </a:cxnLst>
                <a:rect l="T0" t="T1" r="T2" b="T3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8" name="文本框 48245"/>
              <p:cNvSpPr txBox="1">
                <a:spLocks noChangeArrowheads="1"/>
              </p:cNvSpPr>
              <p:nvPr/>
            </p:nvSpPr>
            <p:spPr bwMode="auto">
              <a:xfrm>
                <a:off x="1978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INTR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38959" name="直接连接符 48246"/>
              <p:cNvSpPr>
                <a:spLocks noChangeShapeType="1"/>
              </p:cNvSpPr>
              <p:nvPr/>
            </p:nvSpPr>
            <p:spPr bwMode="auto">
              <a:xfrm>
                <a:off x="203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0" name="任意多边形 48247"/>
              <p:cNvSpPr>
                <a:spLocks/>
              </p:cNvSpPr>
              <p:nvPr/>
            </p:nvSpPr>
            <p:spPr bwMode="auto">
              <a:xfrm>
                <a:off x="3503" y="2774"/>
                <a:ext cx="96" cy="336"/>
              </a:xfrm>
              <a:custGeom>
                <a:avLst/>
                <a:gdLst>
                  <a:gd name="T0" fmla="*/ 0 w 96"/>
                  <a:gd name="T1" fmla="*/ 0 h 336"/>
                  <a:gd name="T2" fmla="*/ 96 w 96"/>
                  <a:gd name="T3" fmla="*/ 336 h 336"/>
                </a:gdLst>
                <a:ahLst/>
                <a:cxnLst>
                  <a:cxn ang="0">
                    <a:pos x="96" y="0"/>
                  </a:cxn>
                  <a:cxn ang="0">
                    <a:pos x="0" y="0"/>
                  </a:cxn>
                  <a:cxn ang="0">
                    <a:pos x="0" y="336"/>
                  </a:cxn>
                </a:cxnLst>
                <a:rect l="T0" t="T1" r="T2" b="T3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1" name="文本框 48248"/>
              <p:cNvSpPr txBox="1">
                <a:spLocks noChangeArrowheads="1"/>
              </p:cNvSpPr>
              <p:nvPr/>
            </p:nvSpPr>
            <p:spPr bwMode="auto">
              <a:xfrm>
                <a:off x="3274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INTR</a:t>
                </a:r>
                <a:r>
                  <a:rPr lang="en-US" altLang="zh-CN" sz="2000" b="1" baseline="-25000"/>
                  <a:t>3</a:t>
                </a:r>
                <a:endParaRPr lang="en-US" altLang="zh-CN" sz="2000" b="1"/>
              </a:p>
            </p:txBody>
          </p:sp>
          <p:sp>
            <p:nvSpPr>
              <p:cNvPr id="38962" name="直接连接符 48249"/>
              <p:cNvSpPr>
                <a:spLocks noChangeShapeType="1"/>
              </p:cNvSpPr>
              <p:nvPr/>
            </p:nvSpPr>
            <p:spPr bwMode="auto">
              <a:xfrm>
                <a:off x="3332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任意多边形 48250"/>
              <p:cNvSpPr>
                <a:spLocks/>
              </p:cNvSpPr>
              <p:nvPr/>
            </p:nvSpPr>
            <p:spPr bwMode="auto">
              <a:xfrm>
                <a:off x="4799" y="2774"/>
                <a:ext cx="96" cy="336"/>
              </a:xfrm>
              <a:custGeom>
                <a:avLst/>
                <a:gdLst>
                  <a:gd name="T0" fmla="*/ 0 w 96"/>
                  <a:gd name="T1" fmla="*/ 0 h 336"/>
                  <a:gd name="T2" fmla="*/ 96 w 96"/>
                  <a:gd name="T3" fmla="*/ 336 h 336"/>
                </a:gdLst>
                <a:ahLst/>
                <a:cxnLst>
                  <a:cxn ang="0">
                    <a:pos x="96" y="0"/>
                  </a:cxn>
                  <a:cxn ang="0">
                    <a:pos x="0" y="0"/>
                  </a:cxn>
                  <a:cxn ang="0">
                    <a:pos x="0" y="336"/>
                  </a:cxn>
                </a:cxnLst>
                <a:rect l="T0" t="T1" r="T2" b="T3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4" name="文本框 48251"/>
              <p:cNvSpPr txBox="1">
                <a:spLocks noChangeArrowheads="1"/>
              </p:cNvSpPr>
              <p:nvPr/>
            </p:nvSpPr>
            <p:spPr bwMode="auto">
              <a:xfrm>
                <a:off x="4618" y="3158"/>
                <a:ext cx="56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INTR</a:t>
                </a:r>
                <a:r>
                  <a:rPr lang="en-US" altLang="zh-CN" sz="2000" b="1" baseline="-25000"/>
                  <a:t>4</a:t>
                </a:r>
                <a:endParaRPr lang="en-US" altLang="zh-CN" sz="2000" b="1"/>
              </a:p>
            </p:txBody>
          </p:sp>
          <p:sp>
            <p:nvSpPr>
              <p:cNvPr id="38965" name="直接连接符 48252"/>
              <p:cNvSpPr>
                <a:spLocks noChangeShapeType="1"/>
              </p:cNvSpPr>
              <p:nvPr/>
            </p:nvSpPr>
            <p:spPr bwMode="auto">
              <a:xfrm>
                <a:off x="467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文本框 48253"/>
              <p:cNvSpPr txBox="1">
                <a:spLocks noChangeArrowheads="1"/>
              </p:cNvSpPr>
              <p:nvPr/>
            </p:nvSpPr>
            <p:spPr bwMode="auto">
              <a:xfrm>
                <a:off x="1761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1</a:t>
                </a:r>
              </a:p>
            </p:txBody>
          </p:sp>
          <p:sp>
            <p:nvSpPr>
              <p:cNvPr id="38967" name="矩形 48254"/>
              <p:cNvSpPr>
                <a:spLocks noChangeArrowheads="1"/>
              </p:cNvSpPr>
              <p:nvPr/>
            </p:nvSpPr>
            <p:spPr bwMode="auto">
              <a:xfrm>
                <a:off x="1775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8" name="文本框 48255"/>
              <p:cNvSpPr txBox="1">
                <a:spLocks noChangeArrowheads="1"/>
              </p:cNvSpPr>
              <p:nvPr/>
            </p:nvSpPr>
            <p:spPr bwMode="auto">
              <a:xfrm>
                <a:off x="2302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&amp; </a:t>
                </a:r>
              </a:p>
            </p:txBody>
          </p:sp>
          <p:sp>
            <p:nvSpPr>
              <p:cNvPr id="38969" name="矩形 48256"/>
              <p:cNvSpPr>
                <a:spLocks noChangeArrowheads="1"/>
              </p:cNvSpPr>
              <p:nvPr/>
            </p:nvSpPr>
            <p:spPr bwMode="auto">
              <a:xfrm>
                <a:off x="2303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0" name="椭圆 48257"/>
              <p:cNvSpPr>
                <a:spLocks noChangeArrowheads="1"/>
              </p:cNvSpPr>
              <p:nvPr/>
            </p:nvSpPr>
            <p:spPr bwMode="auto">
              <a:xfrm>
                <a:off x="2014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71" name="椭圆 48258"/>
              <p:cNvSpPr>
                <a:spLocks noChangeArrowheads="1"/>
              </p:cNvSpPr>
              <p:nvPr/>
            </p:nvSpPr>
            <p:spPr bwMode="auto">
              <a:xfrm>
                <a:off x="2542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72" name="任意多边形 48259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3" name="任意多边形 48260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4" name="文本框 48261"/>
              <p:cNvSpPr txBox="1">
                <a:spLocks noChangeArrowheads="1"/>
              </p:cNvSpPr>
              <p:nvPr/>
            </p:nvSpPr>
            <p:spPr bwMode="auto">
              <a:xfrm>
                <a:off x="3055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1</a:t>
                </a:r>
              </a:p>
            </p:txBody>
          </p:sp>
          <p:sp>
            <p:nvSpPr>
              <p:cNvPr id="38975" name="矩形 48262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6" name="文本框 48263"/>
              <p:cNvSpPr txBox="1">
                <a:spLocks noChangeArrowheads="1"/>
              </p:cNvSpPr>
              <p:nvPr/>
            </p:nvSpPr>
            <p:spPr bwMode="auto">
              <a:xfrm>
                <a:off x="3599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&amp; </a:t>
                </a:r>
              </a:p>
            </p:txBody>
          </p:sp>
          <p:sp>
            <p:nvSpPr>
              <p:cNvPr id="38977" name="矩形 48264"/>
              <p:cNvSpPr>
                <a:spLocks noChangeArrowheads="1"/>
              </p:cNvSpPr>
              <p:nvPr/>
            </p:nvSpPr>
            <p:spPr bwMode="auto">
              <a:xfrm>
                <a:off x="3600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8" name="椭圆 48265"/>
              <p:cNvSpPr>
                <a:spLocks noChangeArrowheads="1"/>
              </p:cNvSpPr>
              <p:nvPr/>
            </p:nvSpPr>
            <p:spPr bwMode="auto">
              <a:xfrm>
                <a:off x="3311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79" name="椭圆 48266"/>
              <p:cNvSpPr>
                <a:spLocks noChangeArrowheads="1"/>
              </p:cNvSpPr>
              <p:nvPr/>
            </p:nvSpPr>
            <p:spPr bwMode="auto">
              <a:xfrm>
                <a:off x="3839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80" name="任意多边形 48267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1" name="任意多边形 48268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2" name="文本框 48269"/>
              <p:cNvSpPr txBox="1">
                <a:spLocks noChangeArrowheads="1"/>
              </p:cNvSpPr>
              <p:nvPr/>
            </p:nvSpPr>
            <p:spPr bwMode="auto">
              <a:xfrm>
                <a:off x="4348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1</a:t>
                </a:r>
              </a:p>
            </p:txBody>
          </p:sp>
          <p:sp>
            <p:nvSpPr>
              <p:cNvPr id="38983" name="矩形 48270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4" name="文本框 48271"/>
              <p:cNvSpPr txBox="1">
                <a:spLocks noChangeArrowheads="1"/>
              </p:cNvSpPr>
              <p:nvPr/>
            </p:nvSpPr>
            <p:spPr bwMode="auto">
              <a:xfrm>
                <a:off x="4895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&amp; </a:t>
                </a:r>
              </a:p>
            </p:txBody>
          </p:sp>
          <p:sp>
            <p:nvSpPr>
              <p:cNvPr id="38985" name="矩形 48272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6" name="椭圆 48273"/>
              <p:cNvSpPr>
                <a:spLocks noChangeArrowheads="1"/>
              </p:cNvSpPr>
              <p:nvPr/>
            </p:nvSpPr>
            <p:spPr bwMode="auto">
              <a:xfrm>
                <a:off x="4607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87" name="椭圆 48274"/>
              <p:cNvSpPr>
                <a:spLocks noChangeArrowheads="1"/>
              </p:cNvSpPr>
              <p:nvPr/>
            </p:nvSpPr>
            <p:spPr bwMode="auto">
              <a:xfrm>
                <a:off x="5135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88" name="任意多边形 48275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9" name="任意多边形 48276"/>
              <p:cNvSpPr>
                <a:spLocks/>
              </p:cNvSpPr>
              <p:nvPr/>
            </p:nvSpPr>
            <p:spPr bwMode="auto">
              <a:xfrm>
                <a:off x="5187" y="2613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0" name="文本框 48277"/>
              <p:cNvSpPr txBox="1">
                <a:spLocks noChangeArrowheads="1"/>
              </p:cNvSpPr>
              <p:nvPr/>
            </p:nvSpPr>
            <p:spPr bwMode="auto">
              <a:xfrm>
                <a:off x="467" y="2471"/>
                <a:ext cx="23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1</a:t>
                </a:r>
              </a:p>
            </p:txBody>
          </p:sp>
          <p:sp>
            <p:nvSpPr>
              <p:cNvPr id="38991" name="矩形 48278"/>
              <p:cNvSpPr>
                <a:spLocks noChangeArrowheads="1"/>
              </p:cNvSpPr>
              <p:nvPr/>
            </p:nvSpPr>
            <p:spPr bwMode="auto">
              <a:xfrm>
                <a:off x="479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2" name="文本框 48279"/>
              <p:cNvSpPr txBox="1">
                <a:spLocks noChangeArrowheads="1"/>
              </p:cNvSpPr>
              <p:nvPr/>
            </p:nvSpPr>
            <p:spPr bwMode="auto">
              <a:xfrm>
                <a:off x="1006" y="2471"/>
                <a:ext cx="289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&amp; </a:t>
                </a:r>
              </a:p>
            </p:txBody>
          </p:sp>
          <p:sp>
            <p:nvSpPr>
              <p:cNvPr id="38993" name="矩形 48280"/>
              <p:cNvSpPr>
                <a:spLocks noChangeArrowheads="1"/>
              </p:cNvSpPr>
              <p:nvPr/>
            </p:nvSpPr>
            <p:spPr bwMode="auto">
              <a:xfrm>
                <a:off x="1007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4" name="椭圆 48281"/>
              <p:cNvSpPr>
                <a:spLocks noChangeArrowheads="1"/>
              </p:cNvSpPr>
              <p:nvPr/>
            </p:nvSpPr>
            <p:spPr bwMode="auto">
              <a:xfrm>
                <a:off x="718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95" name="椭圆 48282"/>
              <p:cNvSpPr>
                <a:spLocks noChangeArrowheads="1"/>
              </p:cNvSpPr>
              <p:nvPr/>
            </p:nvSpPr>
            <p:spPr bwMode="auto">
              <a:xfrm>
                <a:off x="1246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8996" name="任意多边形 48283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7" name="任意多边形 48284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8" name="任意多边形 48285"/>
              <p:cNvSpPr>
                <a:spLocks/>
              </p:cNvSpPr>
              <p:nvPr/>
            </p:nvSpPr>
            <p:spPr bwMode="auto">
              <a:xfrm>
                <a:off x="383" y="2582"/>
                <a:ext cx="96" cy="192"/>
              </a:xfrm>
              <a:custGeom>
                <a:avLst/>
                <a:gdLst>
                  <a:gd name="T0" fmla="*/ 0 w 96"/>
                  <a:gd name="T1" fmla="*/ 0 h 192"/>
                  <a:gd name="T2" fmla="*/ 96 w 96"/>
                  <a:gd name="T3" fmla="*/ 192 h 192"/>
                </a:gdLst>
                <a:ahLst/>
                <a:cxnLst>
                  <a:cxn ang="0">
                    <a:pos x="96" y="0"/>
                  </a:cxn>
                  <a:cxn ang="0">
                    <a:pos x="0" y="0"/>
                  </a:cxn>
                  <a:cxn ang="0">
                    <a:pos x="0" y="192"/>
                  </a:cxn>
                </a:cxnLst>
                <a:rect l="T0" t="T1" r="T2" b="T3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9" name="直接连接符 48286"/>
              <p:cNvSpPr>
                <a:spLocks noChangeShapeType="1"/>
              </p:cNvSpPr>
              <p:nvPr/>
            </p:nvSpPr>
            <p:spPr bwMode="auto">
              <a:xfrm>
                <a:off x="330" y="2774"/>
                <a:ext cx="9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288" name="组合 48287"/>
          <p:cNvGrpSpPr>
            <a:grpSpLocks/>
          </p:cNvGrpSpPr>
          <p:nvPr/>
        </p:nvGrpSpPr>
        <p:grpSpPr bwMode="auto">
          <a:xfrm>
            <a:off x="1065213" y="4403725"/>
            <a:ext cx="903287" cy="1006475"/>
            <a:chOff x="671" y="3552"/>
            <a:chExt cx="569" cy="634"/>
          </a:xfrm>
        </p:grpSpPr>
        <p:sp>
          <p:nvSpPr>
            <p:cNvPr id="38949" name="任意多边形 48288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0 w 96"/>
                <a:gd name="T1" fmla="*/ 0 h 336"/>
                <a:gd name="T2" fmla="*/ 96 w 96"/>
                <a:gd name="T3" fmla="*/ 336 h 336"/>
              </a:gdLst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336"/>
                </a:cxn>
              </a:cxnLst>
              <a:rect l="T0" t="T1" r="T2" b="T3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文本框 48289"/>
            <p:cNvSpPr txBox="1">
              <a:spLocks noChangeArrowheads="1"/>
            </p:cNvSpPr>
            <p:nvPr/>
          </p:nvSpPr>
          <p:spPr bwMode="auto">
            <a:xfrm>
              <a:off x="671" y="3936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folHlink"/>
                  </a:solidFill>
                </a:rPr>
                <a:t>INTR</a:t>
              </a:r>
              <a:r>
                <a:rPr lang="en-US" altLang="zh-CN" sz="2000" b="1" baseline="-250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38951" name="直接连接符 48290"/>
            <p:cNvSpPr>
              <a:spLocks noChangeShapeType="1"/>
            </p:cNvSpPr>
            <p:nvPr/>
          </p:nvSpPr>
          <p:spPr bwMode="auto">
            <a:xfrm>
              <a:off x="729" y="3946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292" name="组合 48291"/>
          <p:cNvGrpSpPr>
            <a:grpSpLocks/>
          </p:cNvGrpSpPr>
          <p:nvPr/>
        </p:nvGrpSpPr>
        <p:grpSpPr bwMode="auto">
          <a:xfrm>
            <a:off x="1371600" y="2687638"/>
            <a:ext cx="6175375" cy="1454150"/>
            <a:chOff x="882" y="2471"/>
            <a:chExt cx="3890" cy="916"/>
          </a:xfrm>
        </p:grpSpPr>
        <p:sp>
          <p:nvSpPr>
            <p:cNvPr id="38945" name="任意多边形 48292"/>
            <p:cNvSpPr>
              <a:spLocks/>
            </p:cNvSpPr>
            <p:nvPr/>
          </p:nvSpPr>
          <p:spPr bwMode="auto">
            <a:xfrm>
              <a:off x="882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0" y="0"/>
                </a:cxn>
                <a:cxn ang="0">
                  <a:pos x="1" y="916"/>
                </a:cxn>
              </a:cxnLst>
              <a:rect l="T0" t="T1" r="T2" b="T3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ap="flat" cmpd="sng">
              <a:solidFill>
                <a:srgbClr val="C28F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任意多边形 48293"/>
            <p:cNvSpPr>
              <a:spLocks/>
            </p:cNvSpPr>
            <p:nvPr/>
          </p:nvSpPr>
          <p:spPr bwMode="auto">
            <a:xfrm>
              <a:off x="2185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0" y="0"/>
                </a:cxn>
                <a:cxn ang="0">
                  <a:pos x="1" y="916"/>
                </a:cxn>
              </a:cxnLst>
              <a:rect l="T0" t="T1" r="T2" b="T3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任意多边形 48294"/>
            <p:cNvSpPr>
              <a:spLocks/>
            </p:cNvSpPr>
            <p:nvPr/>
          </p:nvSpPr>
          <p:spPr bwMode="auto">
            <a:xfrm>
              <a:off x="348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0" y="0"/>
                </a:cxn>
                <a:cxn ang="0">
                  <a:pos x="1" y="916"/>
                </a:cxn>
              </a:cxnLst>
              <a:rect l="T0" t="T1" r="T2" b="T3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任意多边形 48295"/>
            <p:cNvSpPr>
              <a:spLocks/>
            </p:cNvSpPr>
            <p:nvPr/>
          </p:nvSpPr>
          <p:spPr bwMode="auto">
            <a:xfrm>
              <a:off x="477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0" y="0"/>
                </a:cxn>
                <a:cxn ang="0">
                  <a:pos x="1" y="916"/>
                </a:cxn>
              </a:cxnLst>
              <a:rect l="T0" t="T1" r="T2" b="T3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97" name="文本框 48296"/>
          <p:cNvSpPr txBox="1">
            <a:spLocks noChangeArrowheads="1"/>
          </p:cNvSpPr>
          <p:nvPr/>
        </p:nvSpPr>
        <p:spPr bwMode="auto">
          <a:xfrm>
            <a:off x="990600" y="5562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设备 1</a:t>
            </a:r>
            <a:r>
              <a:rPr lang="zh-CN" altLang="en-US" b="1" baseline="30000"/>
              <a:t>#</a:t>
            </a:r>
            <a:r>
              <a:rPr lang="zh-CN" altLang="en-US" b="1"/>
              <a:t>、2</a:t>
            </a:r>
            <a:r>
              <a:rPr lang="zh-CN" altLang="en-US" b="1" baseline="30000"/>
              <a:t>#</a:t>
            </a:r>
            <a:r>
              <a:rPr lang="zh-CN" altLang="en-US" b="1"/>
              <a:t>、3</a:t>
            </a:r>
            <a:r>
              <a:rPr lang="zh-CN" altLang="en-US" b="1" baseline="30000"/>
              <a:t>#</a:t>
            </a:r>
            <a:r>
              <a:rPr lang="zh-CN" altLang="en-US" b="1"/>
              <a:t>、4</a:t>
            </a:r>
            <a:r>
              <a:rPr lang="zh-CN" altLang="en-US" b="1" baseline="30000"/>
              <a:t>#</a:t>
            </a:r>
            <a:r>
              <a:rPr lang="zh-CN" altLang="en-US" b="1"/>
              <a:t> 优先级按 </a:t>
            </a:r>
            <a:r>
              <a:rPr lang="zh-CN" altLang="en-US" b="1">
                <a:solidFill>
                  <a:schemeClr val="folHlink"/>
                </a:solidFill>
              </a:rPr>
              <a:t>降序排列</a:t>
            </a:r>
          </a:p>
        </p:txBody>
      </p:sp>
      <p:grpSp>
        <p:nvGrpSpPr>
          <p:cNvPr id="48298" name="组合 48297"/>
          <p:cNvGrpSpPr>
            <a:grpSpLocks/>
          </p:cNvGrpSpPr>
          <p:nvPr/>
        </p:nvGrpSpPr>
        <p:grpSpPr bwMode="auto">
          <a:xfrm>
            <a:off x="990600" y="6096000"/>
            <a:ext cx="7315200" cy="457200"/>
            <a:chOff x="624" y="3840"/>
            <a:chExt cx="4608" cy="288"/>
          </a:xfrm>
        </p:grpSpPr>
        <p:sp>
          <p:nvSpPr>
            <p:cNvPr id="38943" name="文本框 48298"/>
            <p:cNvSpPr txBox="1">
              <a:spLocks noChangeArrowheads="1"/>
            </p:cNvSpPr>
            <p:nvPr/>
          </p:nvSpPr>
          <p:spPr bwMode="auto">
            <a:xfrm>
              <a:off x="624" y="3840"/>
              <a:ext cx="46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INTR</a:t>
              </a:r>
              <a:r>
                <a:rPr lang="en-US" altLang="zh-CN" b="1" i="1" baseline="-25000"/>
                <a:t>i</a:t>
              </a:r>
              <a:r>
                <a:rPr lang="en-US" altLang="zh-CN" b="1" baseline="-25000"/>
                <a:t> </a:t>
              </a:r>
              <a:r>
                <a:rPr lang="en-US" altLang="zh-CN" b="1"/>
                <a:t>= 1  </a:t>
              </a:r>
              <a:r>
                <a:rPr lang="zh-CN" altLang="en-US" b="1"/>
                <a:t>有请求      即  </a:t>
              </a:r>
              <a:r>
                <a:rPr lang="en-US" altLang="zh-CN" b="1">
                  <a:solidFill>
                    <a:schemeClr val="folHlink"/>
                  </a:solidFill>
                </a:rPr>
                <a:t>INTR</a:t>
              </a:r>
              <a:r>
                <a:rPr lang="en-US" altLang="zh-CN" b="1" i="1" baseline="-25000">
                  <a:solidFill>
                    <a:schemeClr val="folHlink"/>
                  </a:solidFill>
                </a:rPr>
                <a:t>i</a:t>
              </a:r>
              <a:r>
                <a:rPr lang="zh-CN" altLang="en-US" b="1">
                  <a:solidFill>
                    <a:schemeClr val="folHlink"/>
                  </a:solidFill>
                </a:rPr>
                <a:t> = 0</a:t>
              </a:r>
            </a:p>
          </p:txBody>
        </p:sp>
        <p:sp>
          <p:nvSpPr>
            <p:cNvPr id="38944" name="直接连接符 48299"/>
            <p:cNvSpPr>
              <a:spLocks noChangeShapeType="1"/>
            </p:cNvSpPr>
            <p:nvPr/>
          </p:nvSpPr>
          <p:spPr bwMode="auto">
            <a:xfrm>
              <a:off x="2736" y="3888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301" name="组合 48300"/>
          <p:cNvGrpSpPr>
            <a:grpSpLocks/>
          </p:cNvGrpSpPr>
          <p:nvPr/>
        </p:nvGrpSpPr>
        <p:grpSpPr bwMode="auto">
          <a:xfrm>
            <a:off x="523875" y="4102100"/>
            <a:ext cx="8467725" cy="306388"/>
            <a:chOff x="330" y="2584"/>
            <a:chExt cx="5334" cy="193"/>
          </a:xfrm>
        </p:grpSpPr>
        <p:grpSp>
          <p:nvGrpSpPr>
            <p:cNvPr id="38931" name="组合 48301"/>
            <p:cNvGrpSpPr>
              <a:grpSpLocks/>
            </p:cNvGrpSpPr>
            <p:nvPr/>
          </p:nvGrpSpPr>
          <p:grpSpPr bwMode="auto">
            <a:xfrm>
              <a:off x="776" y="2613"/>
              <a:ext cx="4122" cy="4"/>
              <a:chOff x="776" y="2613"/>
              <a:chExt cx="4122" cy="4"/>
            </a:xfrm>
          </p:grpSpPr>
          <p:sp>
            <p:nvSpPr>
              <p:cNvPr id="38936" name="任意多边形 48302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7" name="任意多边形 48303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8" name="任意多边形 48304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9" name="任意多边形 48305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0" name="任意多边形 48306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1" name="任意多边形 48307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2" name="任意多边形 48308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32" name="组合 48309"/>
            <p:cNvGrpSpPr>
              <a:grpSpLocks/>
            </p:cNvGrpSpPr>
            <p:nvPr/>
          </p:nvGrpSpPr>
          <p:grpSpPr bwMode="auto">
            <a:xfrm>
              <a:off x="330" y="2584"/>
              <a:ext cx="144" cy="193"/>
              <a:chOff x="336" y="3168"/>
              <a:chExt cx="144" cy="193"/>
            </a:xfrm>
          </p:grpSpPr>
          <p:sp>
            <p:nvSpPr>
              <p:cNvPr id="38934" name="任意多边形 48310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0 w 96"/>
                  <a:gd name="T1" fmla="*/ 0 h 192"/>
                  <a:gd name="T2" fmla="*/ 96 w 96"/>
                  <a:gd name="T3" fmla="*/ 192 h 192"/>
                </a:gdLst>
                <a:ahLst/>
                <a:cxnLst>
                  <a:cxn ang="0">
                    <a:pos x="96" y="0"/>
                  </a:cxn>
                  <a:cxn ang="0">
                    <a:pos x="0" y="0"/>
                  </a:cxn>
                  <a:cxn ang="0">
                    <a:pos x="0" y="192"/>
                  </a:cxn>
                </a:cxnLst>
                <a:rect l="T0" t="T1" r="T2" b="T3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5" name="直接连接符 48311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33" name="任意多边形 48312"/>
            <p:cNvSpPr>
              <a:spLocks/>
            </p:cNvSpPr>
            <p:nvPr/>
          </p:nvSpPr>
          <p:spPr bwMode="auto">
            <a:xfrm>
              <a:off x="5187" y="2613"/>
              <a:ext cx="477" cy="3"/>
            </a:xfrm>
            <a:custGeom>
              <a:avLst/>
              <a:gdLst>
                <a:gd name="T0" fmla="*/ 0 w 477"/>
                <a:gd name="T1" fmla="*/ 0 h 3"/>
                <a:gd name="T2" fmla="*/ 477 w 477"/>
                <a:gd name="T3" fmla="*/ 3 h 3"/>
              </a:gdLst>
              <a:ahLst/>
              <a:cxnLst>
                <a:cxn ang="0">
                  <a:pos x="0" y="3"/>
                </a:cxn>
                <a:cxn ang="0">
                  <a:pos x="477" y="0"/>
                </a:cxn>
              </a:cxnLst>
              <a:rect l="T0" t="T1" r="T2" b="T3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4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4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4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35" grpId="0"/>
      <p:bldP spid="48136" grpId="0"/>
      <p:bldP spid="48222" grpId="0"/>
      <p:bldP spid="482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77" name="组合 81076"/>
          <p:cNvGrpSpPr>
            <a:grpSpLocks/>
          </p:cNvGrpSpPr>
          <p:nvPr/>
        </p:nvGrpSpPr>
        <p:grpSpPr bwMode="auto">
          <a:xfrm>
            <a:off x="1141413" y="2438400"/>
            <a:ext cx="7546975" cy="811213"/>
            <a:chOff x="719" y="1536"/>
            <a:chExt cx="4754" cy="511"/>
          </a:xfrm>
        </p:grpSpPr>
        <p:sp>
          <p:nvSpPr>
            <p:cNvPr id="40083" name="文本框 80898"/>
            <p:cNvSpPr txBox="1">
              <a:spLocks noChangeArrowheads="1"/>
            </p:cNvSpPr>
            <p:nvPr/>
          </p:nvSpPr>
          <p:spPr bwMode="auto">
            <a:xfrm>
              <a:off x="908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1</a:t>
              </a:r>
            </a:p>
          </p:txBody>
        </p:sp>
        <p:sp>
          <p:nvSpPr>
            <p:cNvPr id="40084" name="矩形 80899"/>
            <p:cNvSpPr>
              <a:spLocks noChangeArrowheads="1"/>
            </p:cNvSpPr>
            <p:nvPr/>
          </p:nvSpPr>
          <p:spPr bwMode="auto">
            <a:xfrm>
              <a:off x="719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5" name="椭圆 80900"/>
            <p:cNvSpPr>
              <a:spLocks noChangeArrowheads="1"/>
            </p:cNvSpPr>
            <p:nvPr/>
          </p:nvSpPr>
          <p:spPr bwMode="auto">
            <a:xfrm>
              <a:off x="985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0086" name="任意多边形 80901"/>
            <p:cNvSpPr>
              <a:spLocks/>
            </p:cNvSpPr>
            <p:nvPr/>
          </p:nvSpPr>
          <p:spPr bwMode="auto">
            <a:xfrm rot="10800000">
              <a:off x="1006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1 w 1"/>
                <a:gd name="T3" fmla="*/ 210 h 210"/>
              </a:gdLst>
              <a:ahLst/>
              <a:cxnLst>
                <a:cxn ang="0">
                  <a:pos x="0" y="0"/>
                </a:cxn>
                <a:cxn ang="0">
                  <a:pos x="0" y="210"/>
                </a:cxn>
              </a:cxnLst>
              <a:rect l="T0" t="T1" r="T2" b="T3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7" name="文本框 80902"/>
            <p:cNvSpPr txBox="1">
              <a:spLocks noChangeArrowheads="1"/>
            </p:cNvSpPr>
            <p:nvPr/>
          </p:nvSpPr>
          <p:spPr bwMode="auto">
            <a:xfrm>
              <a:off x="1033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40088" name="文本框 80903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1</a:t>
              </a:r>
            </a:p>
          </p:txBody>
        </p:sp>
        <p:sp>
          <p:nvSpPr>
            <p:cNvPr id="40089" name="矩形 80904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0" name="椭圆 80905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0091" name="任意多边形 80906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1 w 1"/>
                <a:gd name="T3" fmla="*/ 210 h 210"/>
              </a:gdLst>
              <a:ahLst/>
              <a:cxnLst>
                <a:cxn ang="0">
                  <a:pos x="0" y="0"/>
                </a:cxn>
                <a:cxn ang="0">
                  <a:pos x="0" y="210"/>
                </a:cxn>
              </a:cxnLst>
              <a:rect l="T0" t="T1" r="T2" b="T3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2" name="文本框 80907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40093" name="文本框 80908"/>
            <p:cNvSpPr txBox="1">
              <a:spLocks noChangeArrowheads="1"/>
            </p:cNvSpPr>
            <p:nvPr/>
          </p:nvSpPr>
          <p:spPr bwMode="auto">
            <a:xfrm>
              <a:off x="3509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1</a:t>
              </a:r>
            </a:p>
          </p:txBody>
        </p:sp>
        <p:sp>
          <p:nvSpPr>
            <p:cNvPr id="40094" name="矩形 80909"/>
            <p:cNvSpPr>
              <a:spLocks noChangeArrowheads="1"/>
            </p:cNvSpPr>
            <p:nvPr/>
          </p:nvSpPr>
          <p:spPr bwMode="auto">
            <a:xfrm>
              <a:off x="331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5" name="椭圆 80910"/>
            <p:cNvSpPr>
              <a:spLocks noChangeArrowheads="1"/>
            </p:cNvSpPr>
            <p:nvPr/>
          </p:nvSpPr>
          <p:spPr bwMode="auto">
            <a:xfrm>
              <a:off x="358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0096" name="任意多边形 80911"/>
            <p:cNvSpPr>
              <a:spLocks/>
            </p:cNvSpPr>
            <p:nvPr/>
          </p:nvSpPr>
          <p:spPr bwMode="auto">
            <a:xfrm rot="10800000">
              <a:off x="360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1 w 1"/>
                <a:gd name="T3" fmla="*/ 210 h 210"/>
              </a:gdLst>
              <a:ahLst/>
              <a:cxnLst>
                <a:cxn ang="0">
                  <a:pos x="0" y="0"/>
                </a:cxn>
                <a:cxn ang="0">
                  <a:pos x="0" y="210"/>
                </a:cxn>
              </a:cxnLst>
              <a:rect l="T0" t="T1" r="T2" b="T3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7" name="文本框 80912"/>
            <p:cNvSpPr txBox="1">
              <a:spLocks noChangeArrowheads="1"/>
            </p:cNvSpPr>
            <p:nvPr/>
          </p:nvSpPr>
          <p:spPr bwMode="auto">
            <a:xfrm>
              <a:off x="3632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40098" name="文本框 80913"/>
            <p:cNvSpPr txBox="1">
              <a:spLocks noChangeArrowheads="1"/>
            </p:cNvSpPr>
            <p:nvPr/>
          </p:nvSpPr>
          <p:spPr bwMode="auto">
            <a:xfrm>
              <a:off x="4806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1</a:t>
              </a:r>
            </a:p>
          </p:txBody>
        </p:sp>
        <p:sp>
          <p:nvSpPr>
            <p:cNvPr id="40099" name="矩形 80914"/>
            <p:cNvSpPr>
              <a:spLocks noChangeArrowheads="1"/>
            </p:cNvSpPr>
            <p:nvPr/>
          </p:nvSpPr>
          <p:spPr bwMode="auto">
            <a:xfrm>
              <a:off x="460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0" name="椭圆 80915"/>
            <p:cNvSpPr>
              <a:spLocks noChangeArrowheads="1"/>
            </p:cNvSpPr>
            <p:nvPr/>
          </p:nvSpPr>
          <p:spPr bwMode="auto">
            <a:xfrm>
              <a:off x="487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0101" name="任意多边形 80916"/>
            <p:cNvSpPr>
              <a:spLocks/>
            </p:cNvSpPr>
            <p:nvPr/>
          </p:nvSpPr>
          <p:spPr bwMode="auto">
            <a:xfrm rot="10800000">
              <a:off x="489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1 w 1"/>
                <a:gd name="T3" fmla="*/ 210 h 210"/>
              </a:gdLst>
              <a:ahLst/>
              <a:cxnLst>
                <a:cxn ang="0">
                  <a:pos x="0" y="0"/>
                </a:cxn>
                <a:cxn ang="0">
                  <a:pos x="0" y="210"/>
                </a:cxn>
              </a:cxnLst>
              <a:rect l="T0" t="T1" r="T2" b="T3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2" name="文本框 80917"/>
            <p:cNvSpPr txBox="1">
              <a:spLocks noChangeArrowheads="1"/>
            </p:cNvSpPr>
            <p:nvPr/>
          </p:nvSpPr>
          <p:spPr bwMode="auto">
            <a:xfrm>
              <a:off x="4922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INTP</a:t>
              </a:r>
              <a:r>
                <a:rPr lang="en-US" altLang="zh-CN" sz="2000" b="1" baseline="-25000"/>
                <a:t>4</a:t>
              </a:r>
            </a:p>
          </p:txBody>
        </p:sp>
      </p:grpSp>
      <p:grpSp>
        <p:nvGrpSpPr>
          <p:cNvPr id="81078" name="组合 81077"/>
          <p:cNvGrpSpPr>
            <a:grpSpLocks/>
          </p:cNvGrpSpPr>
          <p:nvPr/>
        </p:nvGrpSpPr>
        <p:grpSpPr bwMode="auto">
          <a:xfrm>
            <a:off x="1141413" y="3457575"/>
            <a:ext cx="7088187" cy="476250"/>
            <a:chOff x="719" y="2178"/>
            <a:chExt cx="4465" cy="300"/>
          </a:xfrm>
        </p:grpSpPr>
        <p:sp>
          <p:nvSpPr>
            <p:cNvPr id="40071" name="文本框 80919"/>
            <p:cNvSpPr txBox="1">
              <a:spLocks noChangeArrowheads="1"/>
            </p:cNvSpPr>
            <p:nvPr/>
          </p:nvSpPr>
          <p:spPr bwMode="auto">
            <a:xfrm>
              <a:off x="897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&amp;</a:t>
              </a:r>
            </a:p>
          </p:txBody>
        </p:sp>
        <p:sp>
          <p:nvSpPr>
            <p:cNvPr id="40072" name="矩形 80920"/>
            <p:cNvSpPr>
              <a:spLocks noChangeArrowheads="1"/>
            </p:cNvSpPr>
            <p:nvPr/>
          </p:nvSpPr>
          <p:spPr bwMode="auto">
            <a:xfrm>
              <a:off x="719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3" name="椭圆 80921"/>
            <p:cNvSpPr>
              <a:spLocks noChangeArrowheads="1"/>
            </p:cNvSpPr>
            <p:nvPr/>
          </p:nvSpPr>
          <p:spPr bwMode="auto">
            <a:xfrm>
              <a:off x="985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0074" name="文本框 80922"/>
            <p:cNvSpPr txBox="1">
              <a:spLocks noChangeArrowheads="1"/>
            </p:cNvSpPr>
            <p:nvPr/>
          </p:nvSpPr>
          <p:spPr bwMode="auto">
            <a:xfrm>
              <a:off x="2199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&amp;</a:t>
              </a:r>
            </a:p>
          </p:txBody>
        </p:sp>
        <p:sp>
          <p:nvSpPr>
            <p:cNvPr id="40075" name="矩形 80923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6" name="椭圆 80924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0077" name="文本框 80925"/>
            <p:cNvSpPr txBox="1">
              <a:spLocks noChangeArrowheads="1"/>
            </p:cNvSpPr>
            <p:nvPr/>
          </p:nvSpPr>
          <p:spPr bwMode="auto">
            <a:xfrm>
              <a:off x="3495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&amp;</a:t>
              </a:r>
            </a:p>
          </p:txBody>
        </p:sp>
        <p:sp>
          <p:nvSpPr>
            <p:cNvPr id="40078" name="矩形 80926"/>
            <p:cNvSpPr>
              <a:spLocks noChangeArrowheads="1"/>
            </p:cNvSpPr>
            <p:nvPr/>
          </p:nvSpPr>
          <p:spPr bwMode="auto">
            <a:xfrm>
              <a:off x="331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9" name="椭圆 80927"/>
            <p:cNvSpPr>
              <a:spLocks noChangeArrowheads="1"/>
            </p:cNvSpPr>
            <p:nvPr/>
          </p:nvSpPr>
          <p:spPr bwMode="auto">
            <a:xfrm>
              <a:off x="358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0080" name="文本框 80928"/>
            <p:cNvSpPr txBox="1">
              <a:spLocks noChangeArrowheads="1"/>
            </p:cNvSpPr>
            <p:nvPr/>
          </p:nvSpPr>
          <p:spPr bwMode="auto">
            <a:xfrm>
              <a:off x="4791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&amp;</a:t>
              </a:r>
            </a:p>
          </p:txBody>
        </p:sp>
        <p:sp>
          <p:nvSpPr>
            <p:cNvPr id="40081" name="矩形 80929"/>
            <p:cNvSpPr>
              <a:spLocks noChangeArrowheads="1"/>
            </p:cNvSpPr>
            <p:nvPr/>
          </p:nvSpPr>
          <p:spPr bwMode="auto">
            <a:xfrm>
              <a:off x="460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2" name="椭圆 80930"/>
            <p:cNvSpPr>
              <a:spLocks noChangeArrowheads="1"/>
            </p:cNvSpPr>
            <p:nvPr/>
          </p:nvSpPr>
          <p:spPr bwMode="auto">
            <a:xfrm>
              <a:off x="487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80932" name="组合 80931"/>
          <p:cNvGrpSpPr>
            <a:grpSpLocks/>
          </p:cNvGrpSpPr>
          <p:nvPr/>
        </p:nvGrpSpPr>
        <p:grpSpPr bwMode="auto">
          <a:xfrm>
            <a:off x="1600200" y="3243263"/>
            <a:ext cx="6175375" cy="228600"/>
            <a:chOff x="1008" y="2043"/>
            <a:chExt cx="3890" cy="144"/>
          </a:xfrm>
        </p:grpSpPr>
        <p:sp>
          <p:nvSpPr>
            <p:cNvPr id="40067" name="任意多边形 80932"/>
            <p:cNvSpPr>
              <a:spLocks/>
            </p:cNvSpPr>
            <p:nvPr/>
          </p:nvSpPr>
          <p:spPr bwMode="auto">
            <a:xfrm>
              <a:off x="1008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1 w 1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</a:cxnLst>
              <a:rect l="T0" t="T1" r="T2" b="T3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8" name="任意多边形 80933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1 w 1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</a:cxnLst>
              <a:rect l="T0" t="T1" r="T2" b="T3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9" name="任意多边形 80934"/>
            <p:cNvSpPr>
              <a:spLocks/>
            </p:cNvSpPr>
            <p:nvPr/>
          </p:nvSpPr>
          <p:spPr bwMode="auto">
            <a:xfrm>
              <a:off x="360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1 w 1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</a:cxnLst>
              <a:rect l="T0" t="T1" r="T2" b="T3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0" name="任意多边形 80935"/>
            <p:cNvSpPr>
              <a:spLocks/>
            </p:cNvSpPr>
            <p:nvPr/>
          </p:nvSpPr>
          <p:spPr bwMode="auto">
            <a:xfrm>
              <a:off x="489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1 w 1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</a:cxnLst>
              <a:rect l="T0" t="T1" r="T2" b="T3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37" name="组合 80936"/>
          <p:cNvGrpSpPr>
            <a:grpSpLocks/>
          </p:cNvGrpSpPr>
          <p:nvPr/>
        </p:nvGrpSpPr>
        <p:grpSpPr bwMode="auto">
          <a:xfrm>
            <a:off x="1839913" y="3886200"/>
            <a:ext cx="7151687" cy="396875"/>
            <a:chOff x="1159" y="2448"/>
            <a:chExt cx="4505" cy="250"/>
          </a:xfrm>
        </p:grpSpPr>
        <p:sp>
          <p:nvSpPr>
            <p:cNvPr id="40059" name="任意多边形 80937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384 w 384"/>
                <a:gd name="T3" fmla="*/ 129 h 129"/>
              </a:gdLst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384" y="129"/>
                </a:cxn>
              </a:cxnLst>
              <a:rect l="T0" t="T1" r="T2" b="T3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0" name="文本框 80938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INTR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40061" name="任意多边形 80939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384 w 384"/>
                <a:gd name="T3" fmla="*/ 129 h 129"/>
              </a:gdLst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384" y="129"/>
                </a:cxn>
              </a:cxnLst>
              <a:rect l="T0" t="T1" r="T2" b="T3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2" name="文本框 80940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INTR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40063" name="任意多边形 80941"/>
            <p:cNvSpPr>
              <a:spLocks/>
            </p:cNvSpPr>
            <p:nvPr/>
          </p:nvSpPr>
          <p:spPr bwMode="auto">
            <a:xfrm>
              <a:off x="3792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384 w 384"/>
                <a:gd name="T3" fmla="*/ 129 h 129"/>
              </a:gdLst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384" y="129"/>
                </a:cxn>
              </a:cxnLst>
              <a:rect l="T0" t="T1" r="T2" b="T3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4" name="文本框 80942"/>
            <p:cNvSpPr txBox="1">
              <a:spLocks noChangeArrowheads="1"/>
            </p:cNvSpPr>
            <p:nvPr/>
          </p:nvSpPr>
          <p:spPr bwMode="auto">
            <a:xfrm>
              <a:off x="3840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INTR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40065" name="任意多边形 80943"/>
            <p:cNvSpPr>
              <a:spLocks/>
            </p:cNvSpPr>
            <p:nvPr/>
          </p:nvSpPr>
          <p:spPr bwMode="auto">
            <a:xfrm>
              <a:off x="5047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384 w 384"/>
                <a:gd name="T3" fmla="*/ 129 h 129"/>
              </a:gdLst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384" y="129"/>
                </a:cxn>
              </a:cxnLst>
              <a:rect l="T0" t="T1" r="T2" b="T3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6" name="文本框 80944"/>
            <p:cNvSpPr txBox="1">
              <a:spLocks noChangeArrowheads="1"/>
            </p:cNvSpPr>
            <p:nvPr/>
          </p:nvSpPr>
          <p:spPr bwMode="auto">
            <a:xfrm>
              <a:off x="5095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INTR</a:t>
              </a:r>
              <a:r>
                <a:rPr lang="en-US" altLang="zh-CN" sz="2000" b="1" baseline="-25000"/>
                <a:t>4</a:t>
              </a:r>
            </a:p>
          </p:txBody>
        </p:sp>
      </p:grpSp>
      <p:grpSp>
        <p:nvGrpSpPr>
          <p:cNvPr id="81104" name="组合 81103"/>
          <p:cNvGrpSpPr>
            <a:grpSpLocks/>
          </p:cNvGrpSpPr>
          <p:nvPr/>
        </p:nvGrpSpPr>
        <p:grpSpPr bwMode="auto">
          <a:xfrm>
            <a:off x="447675" y="3917950"/>
            <a:ext cx="8543925" cy="2727325"/>
            <a:chOff x="282" y="2468"/>
            <a:chExt cx="5382" cy="1718"/>
          </a:xfrm>
        </p:grpSpPr>
        <p:grpSp>
          <p:nvGrpSpPr>
            <p:cNvPr id="39994" name="组合 81098"/>
            <p:cNvGrpSpPr>
              <a:grpSpLocks/>
            </p:cNvGrpSpPr>
            <p:nvPr/>
          </p:nvGrpSpPr>
          <p:grpSpPr bwMode="auto">
            <a:xfrm>
              <a:off x="330" y="2468"/>
              <a:ext cx="5334" cy="1718"/>
              <a:chOff x="330" y="2468"/>
              <a:chExt cx="5334" cy="1718"/>
            </a:xfrm>
          </p:grpSpPr>
          <p:grpSp>
            <p:nvGrpSpPr>
              <p:cNvPr id="40007" name="组合 81096"/>
              <p:cNvGrpSpPr>
                <a:grpSpLocks/>
              </p:cNvGrpSpPr>
              <p:nvPr/>
            </p:nvGrpSpPr>
            <p:grpSpPr bwMode="auto">
              <a:xfrm>
                <a:off x="330" y="3130"/>
                <a:ext cx="5334" cy="1056"/>
                <a:chOff x="330" y="3130"/>
                <a:chExt cx="5334" cy="1056"/>
              </a:xfrm>
            </p:grpSpPr>
            <p:sp>
              <p:nvSpPr>
                <p:cNvPr id="40013" name="任意多边形 80948"/>
                <p:cNvSpPr>
                  <a:spLocks/>
                </p:cNvSpPr>
                <p:nvPr/>
              </p:nvSpPr>
              <p:spPr bwMode="auto">
                <a:xfrm>
                  <a:off x="911" y="3552"/>
                  <a:ext cx="96" cy="336"/>
                </a:xfrm>
                <a:custGeom>
                  <a:avLst/>
                  <a:gdLst>
                    <a:gd name="T0" fmla="*/ 0 w 96"/>
                    <a:gd name="T1" fmla="*/ 0 h 336"/>
                    <a:gd name="T2" fmla="*/ 96 w 96"/>
                    <a:gd name="T3" fmla="*/ 336 h 336"/>
                  </a:gdLst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336"/>
                    </a:cxn>
                  </a:cxnLst>
                  <a:rect l="T0" t="T1" r="T2" b="T3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14" name="文本框 80949"/>
                <p:cNvSpPr txBox="1">
                  <a:spLocks noChangeArrowheads="1"/>
                </p:cNvSpPr>
                <p:nvPr/>
              </p:nvSpPr>
              <p:spPr bwMode="auto">
                <a:xfrm>
                  <a:off x="671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INTR</a:t>
                  </a:r>
                  <a:r>
                    <a:rPr lang="en-US" altLang="zh-CN" sz="2000" b="1" baseline="-25000"/>
                    <a:t>1</a:t>
                  </a:r>
                </a:p>
              </p:txBody>
            </p:sp>
            <p:sp>
              <p:nvSpPr>
                <p:cNvPr id="40015" name="直接连接符 80950"/>
                <p:cNvSpPr>
                  <a:spLocks noChangeShapeType="1"/>
                </p:cNvSpPr>
                <p:nvPr/>
              </p:nvSpPr>
              <p:spPr bwMode="auto">
                <a:xfrm>
                  <a:off x="729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16" name="任意多边形 80951"/>
                <p:cNvSpPr>
                  <a:spLocks/>
                </p:cNvSpPr>
                <p:nvPr/>
              </p:nvSpPr>
              <p:spPr bwMode="auto">
                <a:xfrm>
                  <a:off x="2207" y="3552"/>
                  <a:ext cx="96" cy="336"/>
                </a:xfrm>
                <a:custGeom>
                  <a:avLst/>
                  <a:gdLst>
                    <a:gd name="T0" fmla="*/ 0 w 96"/>
                    <a:gd name="T1" fmla="*/ 0 h 336"/>
                    <a:gd name="T2" fmla="*/ 96 w 96"/>
                    <a:gd name="T3" fmla="*/ 336 h 336"/>
                  </a:gdLst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336"/>
                    </a:cxn>
                  </a:cxnLst>
                  <a:rect l="T0" t="T1" r="T2" b="T3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17" name="文本框 80952"/>
                <p:cNvSpPr txBox="1">
                  <a:spLocks noChangeArrowheads="1"/>
                </p:cNvSpPr>
                <p:nvPr/>
              </p:nvSpPr>
              <p:spPr bwMode="auto">
                <a:xfrm>
                  <a:off x="1978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INTR</a:t>
                  </a:r>
                  <a:r>
                    <a:rPr lang="en-US" altLang="zh-CN" sz="2000" b="1" baseline="-25000"/>
                    <a:t>2</a:t>
                  </a:r>
                </a:p>
              </p:txBody>
            </p:sp>
            <p:sp>
              <p:nvSpPr>
                <p:cNvPr id="40018" name="直接连接符 80953"/>
                <p:cNvSpPr>
                  <a:spLocks noChangeShapeType="1"/>
                </p:cNvSpPr>
                <p:nvPr/>
              </p:nvSpPr>
              <p:spPr bwMode="auto">
                <a:xfrm>
                  <a:off x="203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19" name="任意多边形 80954"/>
                <p:cNvSpPr>
                  <a:spLocks/>
                </p:cNvSpPr>
                <p:nvPr/>
              </p:nvSpPr>
              <p:spPr bwMode="auto">
                <a:xfrm>
                  <a:off x="3503" y="3552"/>
                  <a:ext cx="96" cy="336"/>
                </a:xfrm>
                <a:custGeom>
                  <a:avLst/>
                  <a:gdLst>
                    <a:gd name="T0" fmla="*/ 0 w 96"/>
                    <a:gd name="T1" fmla="*/ 0 h 336"/>
                    <a:gd name="T2" fmla="*/ 96 w 96"/>
                    <a:gd name="T3" fmla="*/ 336 h 336"/>
                  </a:gdLst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336"/>
                    </a:cxn>
                  </a:cxnLst>
                  <a:rect l="T0" t="T1" r="T2" b="T3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20" name="文本框 80955"/>
                <p:cNvSpPr txBox="1">
                  <a:spLocks noChangeArrowheads="1"/>
                </p:cNvSpPr>
                <p:nvPr/>
              </p:nvSpPr>
              <p:spPr bwMode="auto">
                <a:xfrm>
                  <a:off x="3274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INTR</a:t>
                  </a:r>
                  <a:r>
                    <a:rPr lang="en-US" altLang="zh-CN" sz="2000" b="1" baseline="-25000"/>
                    <a:t>3</a:t>
                  </a:r>
                  <a:endParaRPr lang="en-US" altLang="zh-CN" sz="2000" b="1"/>
                </a:p>
              </p:txBody>
            </p:sp>
            <p:sp>
              <p:nvSpPr>
                <p:cNvPr id="40021" name="直接连接符 80956"/>
                <p:cNvSpPr>
                  <a:spLocks noChangeShapeType="1"/>
                </p:cNvSpPr>
                <p:nvPr/>
              </p:nvSpPr>
              <p:spPr bwMode="auto">
                <a:xfrm>
                  <a:off x="3332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22" name="任意多边形 80957"/>
                <p:cNvSpPr>
                  <a:spLocks/>
                </p:cNvSpPr>
                <p:nvPr/>
              </p:nvSpPr>
              <p:spPr bwMode="auto">
                <a:xfrm>
                  <a:off x="4799" y="3552"/>
                  <a:ext cx="96" cy="336"/>
                </a:xfrm>
                <a:custGeom>
                  <a:avLst/>
                  <a:gdLst>
                    <a:gd name="T0" fmla="*/ 0 w 96"/>
                    <a:gd name="T1" fmla="*/ 0 h 336"/>
                    <a:gd name="T2" fmla="*/ 96 w 96"/>
                    <a:gd name="T3" fmla="*/ 336 h 336"/>
                  </a:gdLst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336"/>
                    </a:cxn>
                  </a:cxnLst>
                  <a:rect l="T0" t="T1" r="T2" b="T3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23" name="文本框 80958"/>
                <p:cNvSpPr txBox="1">
                  <a:spLocks noChangeArrowheads="1"/>
                </p:cNvSpPr>
                <p:nvPr/>
              </p:nvSpPr>
              <p:spPr bwMode="auto">
                <a:xfrm>
                  <a:off x="4618" y="3936"/>
                  <a:ext cx="56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INTR</a:t>
                  </a:r>
                  <a:r>
                    <a:rPr lang="en-US" altLang="zh-CN" sz="2000" b="1" baseline="-25000"/>
                    <a:t>4</a:t>
                  </a:r>
                  <a:endParaRPr lang="en-US" altLang="zh-CN" sz="2000" b="1"/>
                </a:p>
              </p:txBody>
            </p:sp>
            <p:sp>
              <p:nvSpPr>
                <p:cNvPr id="40024" name="直接连接符 80959"/>
                <p:cNvSpPr>
                  <a:spLocks noChangeShapeType="1"/>
                </p:cNvSpPr>
                <p:nvPr/>
              </p:nvSpPr>
              <p:spPr bwMode="auto">
                <a:xfrm>
                  <a:off x="467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25" name="文本框 80960"/>
                <p:cNvSpPr txBox="1">
                  <a:spLocks noChangeArrowheads="1"/>
                </p:cNvSpPr>
                <p:nvPr/>
              </p:nvSpPr>
              <p:spPr bwMode="auto">
                <a:xfrm>
                  <a:off x="1761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 1</a:t>
                  </a:r>
                </a:p>
              </p:txBody>
            </p:sp>
            <p:sp>
              <p:nvSpPr>
                <p:cNvPr id="40026" name="矩形 80961"/>
                <p:cNvSpPr>
                  <a:spLocks noChangeArrowheads="1"/>
                </p:cNvSpPr>
                <p:nvPr/>
              </p:nvSpPr>
              <p:spPr bwMode="auto">
                <a:xfrm>
                  <a:off x="1775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27" name="文本框 80962"/>
                <p:cNvSpPr txBox="1">
                  <a:spLocks noChangeArrowheads="1"/>
                </p:cNvSpPr>
                <p:nvPr/>
              </p:nvSpPr>
              <p:spPr bwMode="auto">
                <a:xfrm>
                  <a:off x="2302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&amp; </a:t>
                  </a:r>
                </a:p>
              </p:txBody>
            </p:sp>
            <p:sp>
              <p:nvSpPr>
                <p:cNvPr id="40028" name="矩形 80963"/>
                <p:cNvSpPr>
                  <a:spLocks noChangeArrowheads="1"/>
                </p:cNvSpPr>
                <p:nvPr/>
              </p:nvSpPr>
              <p:spPr bwMode="auto">
                <a:xfrm>
                  <a:off x="2303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29" name="椭圆 80964"/>
                <p:cNvSpPr>
                  <a:spLocks noChangeArrowheads="1"/>
                </p:cNvSpPr>
                <p:nvPr/>
              </p:nvSpPr>
              <p:spPr bwMode="auto">
                <a:xfrm>
                  <a:off x="2014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30" name="椭圆 80965"/>
                <p:cNvSpPr>
                  <a:spLocks noChangeArrowheads="1"/>
                </p:cNvSpPr>
                <p:nvPr/>
              </p:nvSpPr>
              <p:spPr bwMode="auto">
                <a:xfrm>
                  <a:off x="2542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31" name="任意多边形 80966"/>
                <p:cNvSpPr>
                  <a:spLocks/>
                </p:cNvSpPr>
                <p:nvPr/>
              </p:nvSpPr>
              <p:spPr bwMode="auto">
                <a:xfrm>
                  <a:off x="2072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1 h 1"/>
                  </a:gdLst>
                  <a:ahLst/>
                  <a:cxnLst>
                    <a:cxn ang="0">
                      <a:pos x="0" y="0"/>
                    </a:cxn>
                    <a:cxn ang="0">
                      <a:pos x="233" y="0"/>
                    </a:cxn>
                  </a:cxnLst>
                  <a:rect l="T0" t="T1" r="T2" b="T3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32" name="任意多边形 80967"/>
                <p:cNvSpPr>
                  <a:spLocks/>
                </p:cNvSpPr>
                <p:nvPr/>
              </p:nvSpPr>
              <p:spPr bwMode="auto">
                <a:xfrm>
                  <a:off x="2594" y="3391"/>
                  <a:ext cx="477" cy="3"/>
                </a:xfrm>
                <a:custGeom>
                  <a:avLst/>
                  <a:gdLst>
                    <a:gd name="T0" fmla="*/ 0 w 477"/>
                    <a:gd name="T1" fmla="*/ 0 h 3"/>
                    <a:gd name="T2" fmla="*/ 477 w 477"/>
                    <a:gd name="T3" fmla="*/ 3 h 3"/>
                  </a:gdLst>
                  <a:ahLst/>
                  <a:cxnLst>
                    <a:cxn ang="0">
                      <a:pos x="0" y="3"/>
                    </a:cxn>
                    <a:cxn ang="0">
                      <a:pos x="477" y="0"/>
                    </a:cxn>
                  </a:cxnLst>
                  <a:rect l="T0" t="T1" r="T2" b="T3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33" name="文本框 80968"/>
                <p:cNvSpPr txBox="1">
                  <a:spLocks noChangeArrowheads="1"/>
                </p:cNvSpPr>
                <p:nvPr/>
              </p:nvSpPr>
              <p:spPr bwMode="auto">
                <a:xfrm>
                  <a:off x="3055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 1</a:t>
                  </a:r>
                </a:p>
              </p:txBody>
            </p:sp>
            <p:sp>
              <p:nvSpPr>
                <p:cNvPr id="40034" name="矩形 80969"/>
                <p:cNvSpPr>
                  <a:spLocks noChangeArrowheads="1"/>
                </p:cNvSpPr>
                <p:nvPr/>
              </p:nvSpPr>
              <p:spPr bwMode="auto">
                <a:xfrm>
                  <a:off x="3072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35" name="文本框 80970"/>
                <p:cNvSpPr txBox="1">
                  <a:spLocks noChangeArrowheads="1"/>
                </p:cNvSpPr>
                <p:nvPr/>
              </p:nvSpPr>
              <p:spPr bwMode="auto">
                <a:xfrm>
                  <a:off x="3599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&amp; </a:t>
                  </a:r>
                </a:p>
              </p:txBody>
            </p:sp>
            <p:sp>
              <p:nvSpPr>
                <p:cNvPr id="40036" name="矩形 80971"/>
                <p:cNvSpPr>
                  <a:spLocks noChangeArrowheads="1"/>
                </p:cNvSpPr>
                <p:nvPr/>
              </p:nvSpPr>
              <p:spPr bwMode="auto">
                <a:xfrm>
                  <a:off x="3600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37" name="椭圆 80972"/>
                <p:cNvSpPr>
                  <a:spLocks noChangeArrowheads="1"/>
                </p:cNvSpPr>
                <p:nvPr/>
              </p:nvSpPr>
              <p:spPr bwMode="auto">
                <a:xfrm>
                  <a:off x="3311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38" name="椭圆 80973"/>
                <p:cNvSpPr>
                  <a:spLocks noChangeArrowheads="1"/>
                </p:cNvSpPr>
                <p:nvPr/>
              </p:nvSpPr>
              <p:spPr bwMode="auto">
                <a:xfrm>
                  <a:off x="3839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39" name="任意多边形 80974"/>
                <p:cNvSpPr>
                  <a:spLocks/>
                </p:cNvSpPr>
                <p:nvPr/>
              </p:nvSpPr>
              <p:spPr bwMode="auto">
                <a:xfrm>
                  <a:off x="3369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1 h 1"/>
                  </a:gdLst>
                  <a:ahLst/>
                  <a:cxnLst>
                    <a:cxn ang="0">
                      <a:pos x="0" y="0"/>
                    </a:cxn>
                    <a:cxn ang="0">
                      <a:pos x="233" y="0"/>
                    </a:cxn>
                  </a:cxnLst>
                  <a:rect l="T0" t="T1" r="T2" b="T3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40" name="任意多边形 80975"/>
                <p:cNvSpPr>
                  <a:spLocks/>
                </p:cNvSpPr>
                <p:nvPr/>
              </p:nvSpPr>
              <p:spPr bwMode="auto">
                <a:xfrm>
                  <a:off x="3891" y="3391"/>
                  <a:ext cx="477" cy="3"/>
                </a:xfrm>
                <a:custGeom>
                  <a:avLst/>
                  <a:gdLst>
                    <a:gd name="T0" fmla="*/ 0 w 477"/>
                    <a:gd name="T1" fmla="*/ 0 h 3"/>
                    <a:gd name="T2" fmla="*/ 477 w 477"/>
                    <a:gd name="T3" fmla="*/ 3 h 3"/>
                  </a:gdLst>
                  <a:ahLst/>
                  <a:cxnLst>
                    <a:cxn ang="0">
                      <a:pos x="0" y="3"/>
                    </a:cxn>
                    <a:cxn ang="0">
                      <a:pos x="477" y="0"/>
                    </a:cxn>
                  </a:cxnLst>
                  <a:rect l="T0" t="T1" r="T2" b="T3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41" name="文本框 80976"/>
                <p:cNvSpPr txBox="1">
                  <a:spLocks noChangeArrowheads="1"/>
                </p:cNvSpPr>
                <p:nvPr/>
              </p:nvSpPr>
              <p:spPr bwMode="auto">
                <a:xfrm>
                  <a:off x="4348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 1</a:t>
                  </a:r>
                </a:p>
              </p:txBody>
            </p:sp>
            <p:sp>
              <p:nvSpPr>
                <p:cNvPr id="40042" name="矩形 80977"/>
                <p:cNvSpPr>
                  <a:spLocks noChangeArrowheads="1"/>
                </p:cNvSpPr>
                <p:nvPr/>
              </p:nvSpPr>
              <p:spPr bwMode="auto">
                <a:xfrm>
                  <a:off x="4368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43" name="文本框 80978"/>
                <p:cNvSpPr txBox="1">
                  <a:spLocks noChangeArrowheads="1"/>
                </p:cNvSpPr>
                <p:nvPr/>
              </p:nvSpPr>
              <p:spPr bwMode="auto">
                <a:xfrm>
                  <a:off x="4895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&amp; </a:t>
                  </a:r>
                </a:p>
              </p:txBody>
            </p:sp>
            <p:sp>
              <p:nvSpPr>
                <p:cNvPr id="40044" name="矩形 80979"/>
                <p:cNvSpPr>
                  <a:spLocks noChangeArrowheads="1"/>
                </p:cNvSpPr>
                <p:nvPr/>
              </p:nvSpPr>
              <p:spPr bwMode="auto">
                <a:xfrm>
                  <a:off x="4896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45" name="椭圆 80980"/>
                <p:cNvSpPr>
                  <a:spLocks noChangeArrowheads="1"/>
                </p:cNvSpPr>
                <p:nvPr/>
              </p:nvSpPr>
              <p:spPr bwMode="auto">
                <a:xfrm>
                  <a:off x="4607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46" name="椭圆 80981"/>
                <p:cNvSpPr>
                  <a:spLocks noChangeArrowheads="1"/>
                </p:cNvSpPr>
                <p:nvPr/>
              </p:nvSpPr>
              <p:spPr bwMode="auto">
                <a:xfrm>
                  <a:off x="5135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47" name="任意多边形 80982"/>
                <p:cNvSpPr>
                  <a:spLocks/>
                </p:cNvSpPr>
                <p:nvPr/>
              </p:nvSpPr>
              <p:spPr bwMode="auto">
                <a:xfrm>
                  <a:off x="4665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1 h 1"/>
                  </a:gdLst>
                  <a:ahLst/>
                  <a:cxnLst>
                    <a:cxn ang="0">
                      <a:pos x="0" y="0"/>
                    </a:cxn>
                    <a:cxn ang="0">
                      <a:pos x="233" y="0"/>
                    </a:cxn>
                  </a:cxnLst>
                  <a:rect l="T0" t="T1" r="T2" b="T3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48" name="任意多边形 80983"/>
                <p:cNvSpPr>
                  <a:spLocks/>
                </p:cNvSpPr>
                <p:nvPr/>
              </p:nvSpPr>
              <p:spPr bwMode="auto">
                <a:xfrm>
                  <a:off x="5187" y="3391"/>
                  <a:ext cx="477" cy="3"/>
                </a:xfrm>
                <a:custGeom>
                  <a:avLst/>
                  <a:gdLst>
                    <a:gd name="T0" fmla="*/ 0 w 477"/>
                    <a:gd name="T1" fmla="*/ 0 h 3"/>
                    <a:gd name="T2" fmla="*/ 477 w 477"/>
                    <a:gd name="T3" fmla="*/ 3 h 3"/>
                  </a:gdLst>
                  <a:ahLst/>
                  <a:cxnLst>
                    <a:cxn ang="0">
                      <a:pos x="0" y="3"/>
                    </a:cxn>
                    <a:cxn ang="0">
                      <a:pos x="477" y="0"/>
                    </a:cxn>
                  </a:cxnLst>
                  <a:rect l="T0" t="T1" r="T2" b="T3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49" name="文本框 80984"/>
                <p:cNvSpPr txBox="1">
                  <a:spLocks noChangeArrowheads="1"/>
                </p:cNvSpPr>
                <p:nvPr/>
              </p:nvSpPr>
              <p:spPr bwMode="auto">
                <a:xfrm>
                  <a:off x="467" y="3241"/>
                  <a:ext cx="236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 1</a:t>
                  </a:r>
                </a:p>
              </p:txBody>
            </p:sp>
            <p:sp>
              <p:nvSpPr>
                <p:cNvPr id="40050" name="矩形 80985"/>
                <p:cNvSpPr>
                  <a:spLocks noChangeArrowheads="1"/>
                </p:cNvSpPr>
                <p:nvPr/>
              </p:nvSpPr>
              <p:spPr bwMode="auto">
                <a:xfrm>
                  <a:off x="479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51" name="文本框 80986"/>
                <p:cNvSpPr txBox="1">
                  <a:spLocks noChangeArrowheads="1"/>
                </p:cNvSpPr>
                <p:nvPr/>
              </p:nvSpPr>
              <p:spPr bwMode="auto">
                <a:xfrm>
                  <a:off x="1006" y="3241"/>
                  <a:ext cx="289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&amp; </a:t>
                  </a:r>
                </a:p>
              </p:txBody>
            </p:sp>
            <p:sp>
              <p:nvSpPr>
                <p:cNvPr id="40052" name="矩形 80987"/>
                <p:cNvSpPr>
                  <a:spLocks noChangeArrowheads="1"/>
                </p:cNvSpPr>
                <p:nvPr/>
              </p:nvSpPr>
              <p:spPr bwMode="auto">
                <a:xfrm>
                  <a:off x="1007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53" name="椭圆 80988"/>
                <p:cNvSpPr>
                  <a:spLocks noChangeArrowheads="1"/>
                </p:cNvSpPr>
                <p:nvPr/>
              </p:nvSpPr>
              <p:spPr bwMode="auto">
                <a:xfrm>
                  <a:off x="718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54" name="椭圆 80989"/>
                <p:cNvSpPr>
                  <a:spLocks noChangeArrowheads="1"/>
                </p:cNvSpPr>
                <p:nvPr/>
              </p:nvSpPr>
              <p:spPr bwMode="auto">
                <a:xfrm>
                  <a:off x="1246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0055" name="任意多边形 80990"/>
                <p:cNvSpPr>
                  <a:spLocks/>
                </p:cNvSpPr>
                <p:nvPr/>
              </p:nvSpPr>
              <p:spPr bwMode="auto">
                <a:xfrm>
                  <a:off x="776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1 h 1"/>
                  </a:gdLst>
                  <a:ahLst/>
                  <a:cxnLst>
                    <a:cxn ang="0">
                      <a:pos x="0" y="0"/>
                    </a:cxn>
                    <a:cxn ang="0">
                      <a:pos x="233" y="0"/>
                    </a:cxn>
                  </a:cxnLst>
                  <a:rect l="T0" t="T1" r="T2" b="T3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56" name="任意多边形 80991"/>
                <p:cNvSpPr>
                  <a:spLocks/>
                </p:cNvSpPr>
                <p:nvPr/>
              </p:nvSpPr>
              <p:spPr bwMode="auto">
                <a:xfrm>
                  <a:off x="1298" y="3391"/>
                  <a:ext cx="477" cy="3"/>
                </a:xfrm>
                <a:custGeom>
                  <a:avLst/>
                  <a:gdLst>
                    <a:gd name="T0" fmla="*/ 0 w 477"/>
                    <a:gd name="T1" fmla="*/ 0 h 3"/>
                    <a:gd name="T2" fmla="*/ 477 w 477"/>
                    <a:gd name="T3" fmla="*/ 3 h 3"/>
                  </a:gdLst>
                  <a:ahLst/>
                  <a:cxnLst>
                    <a:cxn ang="0">
                      <a:pos x="0" y="3"/>
                    </a:cxn>
                    <a:cxn ang="0">
                      <a:pos x="477" y="0"/>
                    </a:cxn>
                  </a:cxnLst>
                  <a:rect l="T0" t="T1" r="T2" b="T3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57" name="任意多边形 80992"/>
                <p:cNvSpPr>
                  <a:spLocks/>
                </p:cNvSpPr>
                <p:nvPr/>
              </p:nvSpPr>
              <p:spPr bwMode="auto">
                <a:xfrm>
                  <a:off x="383" y="3360"/>
                  <a:ext cx="96" cy="192"/>
                </a:xfrm>
                <a:custGeom>
                  <a:avLst/>
                  <a:gdLst>
                    <a:gd name="T0" fmla="*/ 0 w 96"/>
                    <a:gd name="T1" fmla="*/ 0 h 192"/>
                    <a:gd name="T2" fmla="*/ 96 w 96"/>
                    <a:gd name="T3" fmla="*/ 192 h 192"/>
                  </a:gdLst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192"/>
                    </a:cxn>
                  </a:cxnLst>
                  <a:rect l="T0" t="T1" r="T2" b="T3"/>
                  <a:pathLst>
                    <a:path w="96" h="192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58" name="直接连接符 80993"/>
                <p:cNvSpPr>
                  <a:spLocks noChangeShapeType="1"/>
                </p:cNvSpPr>
                <p:nvPr/>
              </p:nvSpPr>
              <p:spPr bwMode="auto">
                <a:xfrm>
                  <a:off x="330" y="3552"/>
                  <a:ext cx="9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08" name="组合 81097"/>
              <p:cNvGrpSpPr>
                <a:grpSpLocks/>
              </p:cNvGrpSpPr>
              <p:nvPr/>
            </p:nvGrpSpPr>
            <p:grpSpPr bwMode="auto">
              <a:xfrm>
                <a:off x="864" y="2468"/>
                <a:ext cx="3890" cy="916"/>
                <a:chOff x="864" y="2468"/>
                <a:chExt cx="3890" cy="916"/>
              </a:xfrm>
            </p:grpSpPr>
            <p:sp>
              <p:nvSpPr>
                <p:cNvPr id="40009" name="任意多边形 80995"/>
                <p:cNvSpPr>
                  <a:spLocks/>
                </p:cNvSpPr>
                <p:nvPr/>
              </p:nvSpPr>
              <p:spPr bwMode="auto">
                <a:xfrm>
                  <a:off x="864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0" y="0"/>
                    </a:cxn>
                    <a:cxn ang="0">
                      <a:pos x="1" y="916"/>
                    </a:cxn>
                  </a:cxnLst>
                  <a:rect l="T0" t="T1" r="T2" b="T3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10" name="任意多边形 80996"/>
                <p:cNvSpPr>
                  <a:spLocks/>
                </p:cNvSpPr>
                <p:nvPr/>
              </p:nvSpPr>
              <p:spPr bwMode="auto">
                <a:xfrm>
                  <a:off x="2167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0" y="0"/>
                    </a:cxn>
                    <a:cxn ang="0">
                      <a:pos x="1" y="916"/>
                    </a:cxn>
                  </a:cxnLst>
                  <a:rect l="T0" t="T1" r="T2" b="T3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11" name="任意多边形 80997"/>
                <p:cNvSpPr>
                  <a:spLocks/>
                </p:cNvSpPr>
                <p:nvPr/>
              </p:nvSpPr>
              <p:spPr bwMode="auto">
                <a:xfrm>
                  <a:off x="346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0" y="0"/>
                    </a:cxn>
                    <a:cxn ang="0">
                      <a:pos x="1" y="916"/>
                    </a:cxn>
                  </a:cxnLst>
                  <a:rect l="T0" t="T1" r="T2" b="T3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12" name="任意多边形 80998"/>
                <p:cNvSpPr>
                  <a:spLocks/>
                </p:cNvSpPr>
                <p:nvPr/>
              </p:nvSpPr>
              <p:spPr bwMode="auto">
                <a:xfrm>
                  <a:off x="475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</a:gdLst>
                  <a:ahLst/>
                  <a:cxnLst>
                    <a:cxn ang="0">
                      <a:pos x="0" y="0"/>
                    </a:cxn>
                    <a:cxn ang="0">
                      <a:pos x="1" y="916"/>
                    </a:cxn>
                  </a:cxnLst>
                  <a:rect l="T0" t="T1" r="T2" b="T3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995" name="组合 81102"/>
            <p:cNvGrpSpPr>
              <a:grpSpLocks/>
            </p:cNvGrpSpPr>
            <p:nvPr/>
          </p:nvGrpSpPr>
          <p:grpSpPr bwMode="auto">
            <a:xfrm>
              <a:off x="282" y="2773"/>
              <a:ext cx="1109" cy="933"/>
              <a:chOff x="282" y="2773"/>
              <a:chExt cx="1109" cy="933"/>
            </a:xfrm>
          </p:grpSpPr>
          <p:sp>
            <p:nvSpPr>
              <p:cNvPr id="40005" name="文本框 81000"/>
              <p:cNvSpPr txBox="1">
                <a:spLocks noChangeArrowheads="1"/>
              </p:cNvSpPr>
              <p:nvPr/>
            </p:nvSpPr>
            <p:spPr bwMode="auto">
              <a:xfrm>
                <a:off x="282" y="2773"/>
                <a:ext cx="60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INTP</a:t>
                </a:r>
                <a:r>
                  <a:rPr lang="en-US" altLang="zh-CN" sz="2000" b="1" baseline="-25000"/>
                  <a:t>1</a:t>
                </a:r>
                <a:r>
                  <a:rPr lang="zh-CN" altLang="en-US" sz="2000" b="1">
                    <a:latin typeface="Arial" charset="0"/>
                    <a:cs typeface="Arial" charset="0"/>
                  </a:rPr>
                  <a:t>´</a:t>
                </a:r>
                <a:endParaRPr lang="en-US" altLang="zh-CN" sz="20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40006" name="矩形 81001"/>
              <p:cNvSpPr>
                <a:spLocks noChangeArrowheads="1"/>
              </p:cNvSpPr>
              <p:nvPr/>
            </p:nvSpPr>
            <p:spPr bwMode="auto">
              <a:xfrm>
                <a:off x="287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96" name="组合 81101"/>
            <p:cNvGrpSpPr>
              <a:grpSpLocks/>
            </p:cNvGrpSpPr>
            <p:nvPr/>
          </p:nvGrpSpPr>
          <p:grpSpPr bwMode="auto">
            <a:xfrm>
              <a:off x="1578" y="2783"/>
              <a:ext cx="1109" cy="923"/>
              <a:chOff x="1578" y="2783"/>
              <a:chExt cx="1109" cy="923"/>
            </a:xfrm>
          </p:grpSpPr>
          <p:sp>
            <p:nvSpPr>
              <p:cNvPr id="40003" name="文本框 81003"/>
              <p:cNvSpPr txBox="1">
                <a:spLocks noChangeArrowheads="1"/>
              </p:cNvSpPr>
              <p:nvPr/>
            </p:nvSpPr>
            <p:spPr bwMode="auto">
              <a:xfrm>
                <a:off x="1578" y="2783"/>
                <a:ext cx="60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INTP</a:t>
                </a:r>
                <a:r>
                  <a:rPr lang="en-US" altLang="zh-CN" sz="2000" b="1" baseline="-25000"/>
                  <a:t>2</a:t>
                </a:r>
                <a:r>
                  <a:rPr lang="zh-CN" altLang="en-US" sz="2000" b="1">
                    <a:latin typeface="Arial" charset="0"/>
                    <a:cs typeface="Arial" charset="0"/>
                  </a:rPr>
                  <a:t>´</a:t>
                </a:r>
                <a:endParaRPr lang="en-US" altLang="zh-CN" sz="20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40004" name="矩形 81004"/>
              <p:cNvSpPr>
                <a:spLocks noChangeArrowheads="1"/>
              </p:cNvSpPr>
              <p:nvPr/>
            </p:nvSpPr>
            <p:spPr bwMode="auto">
              <a:xfrm>
                <a:off x="1583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97" name="组合 81100"/>
            <p:cNvGrpSpPr>
              <a:grpSpLocks/>
            </p:cNvGrpSpPr>
            <p:nvPr/>
          </p:nvGrpSpPr>
          <p:grpSpPr bwMode="auto">
            <a:xfrm>
              <a:off x="2879" y="2783"/>
              <a:ext cx="1104" cy="923"/>
              <a:chOff x="2879" y="2783"/>
              <a:chExt cx="1104" cy="923"/>
            </a:xfrm>
          </p:grpSpPr>
          <p:sp>
            <p:nvSpPr>
              <p:cNvPr id="40001" name="文本框 81006"/>
              <p:cNvSpPr txBox="1">
                <a:spLocks noChangeArrowheads="1"/>
              </p:cNvSpPr>
              <p:nvPr/>
            </p:nvSpPr>
            <p:spPr bwMode="auto">
              <a:xfrm>
                <a:off x="2880" y="2783"/>
                <a:ext cx="60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INTP</a:t>
                </a:r>
                <a:r>
                  <a:rPr lang="en-US" altLang="zh-CN" sz="2000" b="1" baseline="-25000"/>
                  <a:t>3</a:t>
                </a:r>
                <a:r>
                  <a:rPr lang="zh-CN" altLang="en-US" sz="2000" b="1">
                    <a:latin typeface="Arial" charset="0"/>
                    <a:cs typeface="Arial" charset="0"/>
                  </a:rPr>
                  <a:t>´</a:t>
                </a:r>
                <a:endParaRPr lang="en-US" altLang="zh-CN" sz="20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40002" name="矩形 81007"/>
              <p:cNvSpPr>
                <a:spLocks noChangeArrowheads="1"/>
              </p:cNvSpPr>
              <p:nvPr/>
            </p:nvSpPr>
            <p:spPr bwMode="auto">
              <a:xfrm>
                <a:off x="2879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98" name="组合 81099"/>
            <p:cNvGrpSpPr>
              <a:grpSpLocks/>
            </p:cNvGrpSpPr>
            <p:nvPr/>
          </p:nvGrpSpPr>
          <p:grpSpPr bwMode="auto">
            <a:xfrm>
              <a:off x="4175" y="2783"/>
              <a:ext cx="1104" cy="923"/>
              <a:chOff x="4175" y="2783"/>
              <a:chExt cx="1104" cy="923"/>
            </a:xfrm>
          </p:grpSpPr>
          <p:sp>
            <p:nvSpPr>
              <p:cNvPr id="39999" name="文本框 81009"/>
              <p:cNvSpPr txBox="1">
                <a:spLocks noChangeArrowheads="1"/>
              </p:cNvSpPr>
              <p:nvPr/>
            </p:nvSpPr>
            <p:spPr bwMode="auto">
              <a:xfrm>
                <a:off x="4176" y="2783"/>
                <a:ext cx="60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INTP</a:t>
                </a:r>
                <a:r>
                  <a:rPr lang="en-US" altLang="zh-CN" sz="2000" b="1" baseline="-25000"/>
                  <a:t>4</a:t>
                </a:r>
                <a:r>
                  <a:rPr lang="zh-CN" altLang="en-US" sz="2000" b="1">
                    <a:latin typeface="Arial" charset="0"/>
                    <a:cs typeface="Arial" charset="0"/>
                  </a:rPr>
                  <a:t>´</a:t>
                </a:r>
                <a:endParaRPr lang="en-US" altLang="zh-CN" sz="20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40000" name="矩形 81010"/>
              <p:cNvSpPr>
                <a:spLocks noChangeArrowheads="1"/>
              </p:cNvSpPr>
              <p:nvPr/>
            </p:nvSpPr>
            <p:spPr bwMode="auto">
              <a:xfrm>
                <a:off x="4175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012" name="组合 81011"/>
          <p:cNvGrpSpPr>
            <a:grpSpLocks/>
          </p:cNvGrpSpPr>
          <p:nvPr/>
        </p:nvGrpSpPr>
        <p:grpSpPr bwMode="auto">
          <a:xfrm>
            <a:off x="1371600" y="3922713"/>
            <a:ext cx="6175375" cy="1454150"/>
            <a:chOff x="864" y="2471"/>
            <a:chExt cx="3890" cy="916"/>
          </a:xfrm>
        </p:grpSpPr>
        <p:sp>
          <p:nvSpPr>
            <p:cNvPr id="39990" name="任意多边形 81012"/>
            <p:cNvSpPr>
              <a:spLocks/>
            </p:cNvSpPr>
            <p:nvPr/>
          </p:nvSpPr>
          <p:spPr bwMode="auto">
            <a:xfrm>
              <a:off x="864" y="2487"/>
              <a:ext cx="1" cy="900"/>
            </a:xfrm>
            <a:custGeom>
              <a:avLst/>
              <a:gdLst>
                <a:gd name="T0" fmla="*/ 0 w 1"/>
                <a:gd name="T1" fmla="*/ 0 h 900"/>
                <a:gd name="T2" fmla="*/ 1 w 1"/>
                <a:gd name="T3" fmla="*/ 900 h 900"/>
              </a:gdLst>
              <a:ahLst/>
              <a:cxnLst>
                <a:cxn ang="0">
                  <a:pos x="0" y="0"/>
                </a:cxn>
                <a:cxn ang="0">
                  <a:pos x="1" y="900"/>
                </a:cxn>
              </a:cxnLst>
              <a:rect l="T0" t="T1" r="T2" b="T3"/>
              <a:pathLst>
                <a:path w="1" h="900">
                  <a:moveTo>
                    <a:pt x="0" y="0"/>
                  </a:moveTo>
                  <a:lnTo>
                    <a:pt x="1" y="900"/>
                  </a:lnTo>
                </a:path>
              </a:pathLst>
            </a:custGeom>
            <a:noFill/>
            <a:ln w="38100" cap="flat" cmpd="sng">
              <a:solidFill>
                <a:srgbClr val="C28F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任意多边形 81013"/>
            <p:cNvSpPr>
              <a:spLocks/>
            </p:cNvSpPr>
            <p:nvPr/>
          </p:nvSpPr>
          <p:spPr bwMode="auto">
            <a:xfrm>
              <a:off x="2168" y="2478"/>
              <a:ext cx="1" cy="909"/>
            </a:xfrm>
            <a:custGeom>
              <a:avLst/>
              <a:gdLst>
                <a:gd name="T0" fmla="*/ 0 w 1"/>
                <a:gd name="T1" fmla="*/ 0 h 909"/>
                <a:gd name="T2" fmla="*/ 1 w 1"/>
                <a:gd name="T3" fmla="*/ 909 h 909"/>
              </a:gdLst>
              <a:ahLst/>
              <a:cxnLst>
                <a:cxn ang="0">
                  <a:pos x="1" y="0"/>
                </a:cxn>
                <a:cxn ang="0">
                  <a:pos x="0" y="909"/>
                </a:cxn>
              </a:cxnLst>
              <a:rect l="T0" t="T1" r="T2" b="T3"/>
              <a:pathLst>
                <a:path w="1" h="909">
                  <a:moveTo>
                    <a:pt x="1" y="0"/>
                  </a:moveTo>
                  <a:lnTo>
                    <a:pt x="0" y="909"/>
                  </a:lnTo>
                </a:path>
              </a:pathLst>
            </a:custGeom>
            <a:noFill/>
            <a:ln w="38100" cap="flat" cmpd="sng">
              <a:solidFill>
                <a:srgbClr val="C28F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任意多边形 81014"/>
            <p:cNvSpPr>
              <a:spLocks/>
            </p:cNvSpPr>
            <p:nvPr/>
          </p:nvSpPr>
          <p:spPr bwMode="auto">
            <a:xfrm>
              <a:off x="3464" y="2487"/>
              <a:ext cx="1" cy="900"/>
            </a:xfrm>
            <a:custGeom>
              <a:avLst/>
              <a:gdLst>
                <a:gd name="T0" fmla="*/ 0 w 1"/>
                <a:gd name="T1" fmla="*/ 0 h 900"/>
                <a:gd name="T2" fmla="*/ 1 w 1"/>
                <a:gd name="T3" fmla="*/ 900 h 900"/>
              </a:gdLst>
              <a:ahLst/>
              <a:cxnLst>
                <a:cxn ang="0">
                  <a:pos x="1" y="0"/>
                </a:cxn>
                <a:cxn ang="0">
                  <a:pos x="0" y="900"/>
                </a:cxn>
              </a:cxnLst>
              <a:rect l="T0" t="T1" r="T2" b="T3"/>
              <a:pathLst>
                <a:path w="1" h="900">
                  <a:moveTo>
                    <a:pt x="1" y="0"/>
                  </a:moveTo>
                  <a:lnTo>
                    <a:pt x="0" y="90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任意多边形 81015"/>
            <p:cNvSpPr>
              <a:spLocks/>
            </p:cNvSpPr>
            <p:nvPr/>
          </p:nvSpPr>
          <p:spPr bwMode="auto">
            <a:xfrm>
              <a:off x="4753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</a:gdLst>
              <a:ahLst/>
              <a:cxnLst>
                <a:cxn ang="0">
                  <a:pos x="0" y="0"/>
                </a:cxn>
                <a:cxn ang="0">
                  <a:pos x="1" y="916"/>
                </a:cxn>
              </a:cxnLst>
              <a:rect l="T0" t="T1" r="T2" b="T3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17" name="组合 81016"/>
          <p:cNvGrpSpPr>
            <a:grpSpLocks/>
          </p:cNvGrpSpPr>
          <p:nvPr/>
        </p:nvGrpSpPr>
        <p:grpSpPr bwMode="auto">
          <a:xfrm>
            <a:off x="3140075" y="5638800"/>
            <a:ext cx="903288" cy="1006475"/>
            <a:chOff x="1978" y="3552"/>
            <a:chExt cx="569" cy="634"/>
          </a:xfrm>
        </p:grpSpPr>
        <p:sp>
          <p:nvSpPr>
            <p:cNvPr id="39987" name="任意多边形 81017"/>
            <p:cNvSpPr>
              <a:spLocks/>
            </p:cNvSpPr>
            <p:nvPr/>
          </p:nvSpPr>
          <p:spPr bwMode="auto">
            <a:xfrm>
              <a:off x="2207" y="3552"/>
              <a:ext cx="96" cy="336"/>
            </a:xfrm>
            <a:custGeom>
              <a:avLst/>
              <a:gdLst>
                <a:gd name="T0" fmla="*/ 0 w 96"/>
                <a:gd name="T1" fmla="*/ 0 h 336"/>
                <a:gd name="T2" fmla="*/ 96 w 96"/>
                <a:gd name="T3" fmla="*/ 336 h 336"/>
              </a:gdLst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336"/>
                </a:cxn>
              </a:cxnLst>
              <a:rect l="T0" t="T1" r="T2" b="T3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文本框 81018"/>
            <p:cNvSpPr txBox="1">
              <a:spLocks noChangeArrowheads="1"/>
            </p:cNvSpPr>
            <p:nvPr/>
          </p:nvSpPr>
          <p:spPr bwMode="auto">
            <a:xfrm>
              <a:off x="1978" y="3936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folHlink"/>
                  </a:solidFill>
                </a:rPr>
                <a:t>INTR</a:t>
              </a:r>
              <a:r>
                <a:rPr lang="en-US" altLang="zh-CN" sz="2000" b="1" baseline="-2500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39989" name="直接连接符 81019"/>
            <p:cNvSpPr>
              <a:spLocks noChangeShapeType="1"/>
            </p:cNvSpPr>
            <p:nvPr/>
          </p:nvSpPr>
          <p:spPr bwMode="auto">
            <a:xfrm>
              <a:off x="2036" y="3946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32" name="组合 81031"/>
          <p:cNvGrpSpPr>
            <a:grpSpLocks/>
          </p:cNvGrpSpPr>
          <p:nvPr/>
        </p:nvGrpSpPr>
        <p:grpSpPr bwMode="auto">
          <a:xfrm>
            <a:off x="1065213" y="5638800"/>
            <a:ext cx="903287" cy="1006475"/>
            <a:chOff x="671" y="3552"/>
            <a:chExt cx="569" cy="634"/>
          </a:xfrm>
        </p:grpSpPr>
        <p:sp>
          <p:nvSpPr>
            <p:cNvPr id="39984" name="任意多边形 81032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0 w 96"/>
                <a:gd name="T1" fmla="*/ 0 h 336"/>
                <a:gd name="T2" fmla="*/ 96 w 96"/>
                <a:gd name="T3" fmla="*/ 336 h 336"/>
              </a:gdLst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336"/>
                </a:cxn>
              </a:cxnLst>
              <a:rect l="T0" t="T1" r="T2" b="T3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 cap="flat" cmpd="sng">
              <a:solidFill>
                <a:srgbClr val="C28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文本框 81033"/>
            <p:cNvSpPr txBox="1">
              <a:spLocks noChangeArrowheads="1"/>
            </p:cNvSpPr>
            <p:nvPr/>
          </p:nvSpPr>
          <p:spPr bwMode="auto">
            <a:xfrm>
              <a:off x="671" y="3936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C28F00"/>
                  </a:solidFill>
                </a:rPr>
                <a:t>INTR</a:t>
              </a:r>
              <a:r>
                <a:rPr lang="en-US" altLang="zh-CN" sz="2000" b="1" baseline="-25000">
                  <a:solidFill>
                    <a:srgbClr val="C28F00"/>
                  </a:solidFill>
                </a:rPr>
                <a:t>1</a:t>
              </a:r>
            </a:p>
          </p:txBody>
        </p:sp>
        <p:sp>
          <p:nvSpPr>
            <p:cNvPr id="39986" name="直接连接符 81034"/>
            <p:cNvSpPr>
              <a:spLocks noChangeShapeType="1"/>
            </p:cNvSpPr>
            <p:nvPr/>
          </p:nvSpPr>
          <p:spPr bwMode="auto">
            <a:xfrm>
              <a:off x="729" y="3946"/>
              <a:ext cx="384" cy="1"/>
            </a:xfrm>
            <a:prstGeom prst="lin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36" name="组合 81035"/>
          <p:cNvGrpSpPr>
            <a:grpSpLocks/>
          </p:cNvGrpSpPr>
          <p:nvPr/>
        </p:nvGrpSpPr>
        <p:grpSpPr bwMode="auto">
          <a:xfrm>
            <a:off x="1839913" y="3886200"/>
            <a:ext cx="3036887" cy="396875"/>
            <a:chOff x="1159" y="2448"/>
            <a:chExt cx="1913" cy="250"/>
          </a:xfrm>
        </p:grpSpPr>
        <p:sp>
          <p:nvSpPr>
            <p:cNvPr id="39980" name="任意多边形 81036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384 w 384"/>
                <a:gd name="T3" fmla="*/ 129 h 129"/>
              </a:gdLst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384" y="129"/>
                </a:cxn>
              </a:cxnLst>
              <a:rect l="T0" t="T1" r="T2" b="T3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文本框 81037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folHlink"/>
                  </a:solidFill>
                </a:rPr>
                <a:t>INTR</a:t>
              </a:r>
              <a:r>
                <a:rPr lang="en-US" altLang="zh-CN" sz="2000" b="1" baseline="-250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39982" name="任意多边形 81038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384 w 384"/>
                <a:gd name="T3" fmla="*/ 129 h 129"/>
              </a:gdLst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384" y="129"/>
                </a:cxn>
              </a:cxnLst>
              <a:rect l="T0" t="T1" r="T2" b="T3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 cap="flat" cmpd="sng">
              <a:solidFill>
                <a:srgbClr val="C28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文本框 81039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C28F00"/>
                  </a:solidFill>
                </a:rPr>
                <a:t>INTR</a:t>
              </a:r>
              <a:r>
                <a:rPr lang="en-US" altLang="zh-CN" sz="2000" b="1" baseline="-25000">
                  <a:solidFill>
                    <a:srgbClr val="C28F00"/>
                  </a:solidFill>
                </a:rPr>
                <a:t>2</a:t>
              </a:r>
            </a:p>
          </p:txBody>
        </p:sp>
      </p:grpSp>
      <p:grpSp>
        <p:nvGrpSpPr>
          <p:cNvPr id="81051" name="组合 81050"/>
          <p:cNvGrpSpPr>
            <a:grpSpLocks/>
          </p:cNvGrpSpPr>
          <p:nvPr/>
        </p:nvGrpSpPr>
        <p:grpSpPr bwMode="auto">
          <a:xfrm>
            <a:off x="4117975" y="5380038"/>
            <a:ext cx="4873625" cy="9525"/>
            <a:chOff x="2594" y="3389"/>
            <a:chExt cx="3070" cy="6"/>
          </a:xfrm>
        </p:grpSpPr>
        <p:grpSp>
          <p:nvGrpSpPr>
            <p:cNvPr id="39974" name="组合 81051"/>
            <p:cNvGrpSpPr>
              <a:grpSpLocks/>
            </p:cNvGrpSpPr>
            <p:nvPr/>
          </p:nvGrpSpPr>
          <p:grpSpPr bwMode="auto">
            <a:xfrm>
              <a:off x="2594" y="3391"/>
              <a:ext cx="2304" cy="4"/>
              <a:chOff x="2594" y="3391"/>
              <a:chExt cx="2304" cy="4"/>
            </a:xfrm>
          </p:grpSpPr>
          <p:sp>
            <p:nvSpPr>
              <p:cNvPr id="39976" name="任意多边形 81052"/>
              <p:cNvSpPr>
                <a:spLocks/>
              </p:cNvSpPr>
              <p:nvPr/>
            </p:nvSpPr>
            <p:spPr bwMode="auto">
              <a:xfrm>
                <a:off x="2594" y="3391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任意多边形 81053"/>
              <p:cNvSpPr>
                <a:spLocks/>
              </p:cNvSpPr>
              <p:nvPr/>
            </p:nvSpPr>
            <p:spPr bwMode="auto">
              <a:xfrm>
                <a:off x="3369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任意多边形 81054"/>
              <p:cNvSpPr>
                <a:spLocks/>
              </p:cNvSpPr>
              <p:nvPr/>
            </p:nvSpPr>
            <p:spPr bwMode="auto">
              <a:xfrm>
                <a:off x="3891" y="3391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任意多边形 81055"/>
              <p:cNvSpPr>
                <a:spLocks/>
              </p:cNvSpPr>
              <p:nvPr/>
            </p:nvSpPr>
            <p:spPr bwMode="auto">
              <a:xfrm>
                <a:off x="4665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75" name="任意多边形 81056"/>
            <p:cNvSpPr>
              <a:spLocks/>
            </p:cNvSpPr>
            <p:nvPr/>
          </p:nvSpPr>
          <p:spPr bwMode="auto">
            <a:xfrm>
              <a:off x="5187" y="3389"/>
              <a:ext cx="477" cy="3"/>
            </a:xfrm>
            <a:custGeom>
              <a:avLst/>
              <a:gdLst>
                <a:gd name="T0" fmla="*/ 0 w 477"/>
                <a:gd name="T1" fmla="*/ 0 h 3"/>
                <a:gd name="T2" fmla="*/ 477 w 477"/>
                <a:gd name="T3" fmla="*/ 3 h 3"/>
              </a:gdLst>
              <a:ahLst/>
              <a:cxnLst>
                <a:cxn ang="0">
                  <a:pos x="0" y="3"/>
                </a:cxn>
                <a:cxn ang="0">
                  <a:pos x="477" y="0"/>
                </a:cxn>
              </a:cxnLst>
              <a:rect l="T0" t="T1" r="T2" b="T3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58" name="组合 81057"/>
          <p:cNvGrpSpPr>
            <a:grpSpLocks/>
          </p:cNvGrpSpPr>
          <p:nvPr/>
        </p:nvGrpSpPr>
        <p:grpSpPr bwMode="auto">
          <a:xfrm>
            <a:off x="523875" y="5332413"/>
            <a:ext cx="3135313" cy="306387"/>
            <a:chOff x="330" y="3359"/>
            <a:chExt cx="1975" cy="193"/>
          </a:xfrm>
        </p:grpSpPr>
        <p:grpSp>
          <p:nvGrpSpPr>
            <p:cNvPr id="39967" name="组合 81058"/>
            <p:cNvGrpSpPr>
              <a:grpSpLocks/>
            </p:cNvGrpSpPr>
            <p:nvPr/>
          </p:nvGrpSpPr>
          <p:grpSpPr bwMode="auto">
            <a:xfrm>
              <a:off x="776" y="3391"/>
              <a:ext cx="1529" cy="4"/>
              <a:chOff x="776" y="3391"/>
              <a:chExt cx="1529" cy="4"/>
            </a:xfrm>
          </p:grpSpPr>
          <p:sp>
            <p:nvSpPr>
              <p:cNvPr id="39971" name="任意多边形 81059"/>
              <p:cNvSpPr>
                <a:spLocks/>
              </p:cNvSpPr>
              <p:nvPr/>
            </p:nvSpPr>
            <p:spPr bwMode="auto">
              <a:xfrm>
                <a:off x="2072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任意多边形 81060"/>
              <p:cNvSpPr>
                <a:spLocks/>
              </p:cNvSpPr>
              <p:nvPr/>
            </p:nvSpPr>
            <p:spPr bwMode="auto">
              <a:xfrm>
                <a:off x="776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233" y="0"/>
                  </a:cxn>
                </a:cxnLst>
                <a:rect l="T0" t="T1" r="T2" b="T3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3" name="任意多边形 81061"/>
              <p:cNvSpPr>
                <a:spLocks/>
              </p:cNvSpPr>
              <p:nvPr/>
            </p:nvSpPr>
            <p:spPr bwMode="auto">
              <a:xfrm>
                <a:off x="1298" y="3391"/>
                <a:ext cx="477" cy="3"/>
              </a:xfrm>
              <a:custGeom>
                <a:avLst/>
                <a:gdLst>
                  <a:gd name="T0" fmla="*/ 0 w 477"/>
                  <a:gd name="T1" fmla="*/ 0 h 3"/>
                  <a:gd name="T2" fmla="*/ 477 w 477"/>
                  <a:gd name="T3" fmla="*/ 3 h 3"/>
                </a:gdLst>
                <a:ahLst/>
                <a:cxnLst>
                  <a:cxn ang="0">
                    <a:pos x="0" y="3"/>
                  </a:cxn>
                  <a:cxn ang="0">
                    <a:pos x="477" y="0"/>
                  </a:cxn>
                </a:cxnLst>
                <a:rect l="T0" t="T1" r="T2" b="T3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68" name="组合 81062"/>
            <p:cNvGrpSpPr>
              <a:grpSpLocks/>
            </p:cNvGrpSpPr>
            <p:nvPr/>
          </p:nvGrpSpPr>
          <p:grpSpPr bwMode="auto">
            <a:xfrm>
              <a:off x="330" y="3359"/>
              <a:ext cx="144" cy="193"/>
              <a:chOff x="336" y="3168"/>
              <a:chExt cx="144" cy="193"/>
            </a:xfrm>
          </p:grpSpPr>
          <p:sp>
            <p:nvSpPr>
              <p:cNvPr id="39969" name="任意多边形 81063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0 w 96"/>
                  <a:gd name="T1" fmla="*/ 0 h 192"/>
                  <a:gd name="T2" fmla="*/ 96 w 96"/>
                  <a:gd name="T3" fmla="*/ 192 h 192"/>
                </a:gdLst>
                <a:ahLst/>
                <a:cxnLst>
                  <a:cxn ang="0">
                    <a:pos x="96" y="0"/>
                  </a:cxn>
                  <a:cxn ang="0">
                    <a:pos x="0" y="0"/>
                  </a:cxn>
                  <a:cxn ang="0">
                    <a:pos x="0" y="192"/>
                  </a:cxn>
                </a:cxnLst>
                <a:rect l="T0" t="T1" r="T2" b="T3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直接连接符 81064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1066" name="矩形 8106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  <p:grpSp>
        <p:nvGrpSpPr>
          <p:cNvPr id="81079" name="组合 81078"/>
          <p:cNvGrpSpPr>
            <a:grpSpLocks/>
          </p:cNvGrpSpPr>
          <p:nvPr/>
        </p:nvGrpSpPr>
        <p:grpSpPr bwMode="auto">
          <a:xfrm>
            <a:off x="3209925" y="2438400"/>
            <a:ext cx="1373188" cy="1495425"/>
            <a:chOff x="2022" y="1536"/>
            <a:chExt cx="865" cy="942"/>
          </a:xfrm>
        </p:grpSpPr>
        <p:sp>
          <p:nvSpPr>
            <p:cNvPr id="39958" name="文本框 81079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C28F00"/>
                  </a:solidFill>
                </a:rPr>
                <a:t>1</a:t>
              </a:r>
            </a:p>
          </p:txBody>
        </p:sp>
        <p:sp>
          <p:nvSpPr>
            <p:cNvPr id="39959" name="矩形 81080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文本框 81081"/>
            <p:cNvSpPr txBox="1">
              <a:spLocks noChangeArrowheads="1"/>
            </p:cNvSpPr>
            <p:nvPr/>
          </p:nvSpPr>
          <p:spPr bwMode="auto">
            <a:xfrm>
              <a:off x="2198" y="2228"/>
              <a:ext cx="24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C28F00"/>
                  </a:solidFill>
                </a:rPr>
                <a:t>&amp;</a:t>
              </a:r>
            </a:p>
          </p:txBody>
        </p:sp>
        <p:sp>
          <p:nvSpPr>
            <p:cNvPr id="39961" name="矩形 81082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椭圆 81083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39963" name="椭圆 81084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39964" name="任意多边形 81085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1 w 1"/>
                <a:gd name="T3" fmla="*/ 210 h 210"/>
              </a:gdLst>
              <a:ahLst/>
              <a:cxnLst>
                <a:cxn ang="0">
                  <a:pos x="0" y="0"/>
                </a:cxn>
                <a:cxn ang="0">
                  <a:pos x="0" y="210"/>
                </a:cxn>
              </a:cxnLst>
              <a:rect l="T0" t="T1" r="T2" b="T3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C28F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任意多边形 81086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1 w 1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</a:cxnLst>
              <a:rect l="T0" t="T1" r="T2" b="T3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rgbClr val="C28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文本框 81087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C28F00"/>
                  </a:solidFill>
                </a:rPr>
                <a:t>INTP</a:t>
              </a:r>
              <a:r>
                <a:rPr lang="en-US" altLang="zh-CN" sz="2000" b="1" baseline="-25000">
                  <a:solidFill>
                    <a:srgbClr val="C28F00"/>
                  </a:solidFill>
                </a:rPr>
                <a:t>2</a:t>
              </a:r>
            </a:p>
          </p:txBody>
        </p:sp>
      </p:grpSp>
      <p:grpSp>
        <p:nvGrpSpPr>
          <p:cNvPr id="39950" name="组合 81095"/>
          <p:cNvGrpSpPr>
            <a:grpSpLocks/>
          </p:cNvGrpSpPr>
          <p:nvPr/>
        </p:nvGrpSpPr>
        <p:grpSpPr bwMode="auto">
          <a:xfrm>
            <a:off x="185738" y="228600"/>
            <a:ext cx="8958262" cy="1905000"/>
            <a:chOff x="117" y="144"/>
            <a:chExt cx="5643" cy="1200"/>
          </a:xfrm>
        </p:grpSpPr>
        <p:sp>
          <p:nvSpPr>
            <p:cNvPr id="39951" name="文本框 81088"/>
            <p:cNvSpPr txBox="1">
              <a:spLocks noChangeArrowheads="1"/>
            </p:cNvSpPr>
            <p:nvPr/>
          </p:nvSpPr>
          <p:spPr bwMode="auto">
            <a:xfrm>
              <a:off x="117" y="144"/>
              <a:ext cx="12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/>
                <a:t>2. 排队器</a:t>
              </a:r>
            </a:p>
          </p:txBody>
        </p:sp>
        <p:sp>
          <p:nvSpPr>
            <p:cNvPr id="39952" name="文本框 81089"/>
            <p:cNvSpPr txBox="1">
              <a:spLocks noChangeArrowheads="1"/>
            </p:cNvSpPr>
            <p:nvPr/>
          </p:nvSpPr>
          <p:spPr bwMode="auto">
            <a:xfrm>
              <a:off x="319" y="825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排队</a:t>
              </a:r>
            </a:p>
          </p:txBody>
        </p:sp>
        <p:sp>
          <p:nvSpPr>
            <p:cNvPr id="39953" name="文本框 81090"/>
            <p:cNvSpPr txBox="1">
              <a:spLocks noChangeArrowheads="1"/>
            </p:cNvSpPr>
            <p:nvPr/>
          </p:nvSpPr>
          <p:spPr bwMode="auto">
            <a:xfrm>
              <a:off x="1471" y="661"/>
              <a:ext cx="4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在 </a:t>
              </a:r>
              <a:r>
                <a:rPr lang="en-US" altLang="zh-CN" sz="2800" b="1"/>
                <a:t>CPU </a:t>
              </a:r>
              <a:r>
                <a:rPr lang="zh-CN" altLang="en-US" sz="2800" b="1"/>
                <a:t>内、在接口电路中（链式排队器）</a:t>
              </a:r>
            </a:p>
          </p:txBody>
        </p:sp>
        <p:sp>
          <p:nvSpPr>
            <p:cNvPr id="39954" name="文本框 81091"/>
            <p:cNvSpPr txBox="1">
              <a:spLocks noChangeArrowheads="1"/>
            </p:cNvSpPr>
            <p:nvPr/>
          </p:nvSpPr>
          <p:spPr bwMode="auto">
            <a:xfrm>
              <a:off x="895" y="661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硬件</a:t>
              </a:r>
            </a:p>
          </p:txBody>
        </p:sp>
        <p:sp>
          <p:nvSpPr>
            <p:cNvPr id="39955" name="文本框 81092"/>
            <p:cNvSpPr txBox="1">
              <a:spLocks noChangeArrowheads="1"/>
            </p:cNvSpPr>
            <p:nvPr/>
          </p:nvSpPr>
          <p:spPr bwMode="auto">
            <a:xfrm>
              <a:off x="895" y="1017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软件</a:t>
              </a:r>
            </a:p>
          </p:txBody>
        </p:sp>
        <p:sp>
          <p:nvSpPr>
            <p:cNvPr id="39956" name="左大括号 81093"/>
            <p:cNvSpPr>
              <a:spLocks/>
            </p:cNvSpPr>
            <p:nvPr/>
          </p:nvSpPr>
          <p:spPr bwMode="auto">
            <a:xfrm>
              <a:off x="847" y="777"/>
              <a:ext cx="96" cy="471"/>
            </a:xfrm>
            <a:prstGeom prst="leftBrace">
              <a:avLst>
                <a:gd name="adj1" fmla="val 408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文本框 81094"/>
            <p:cNvSpPr txBox="1">
              <a:spLocks noChangeArrowheads="1"/>
            </p:cNvSpPr>
            <p:nvPr/>
          </p:nvSpPr>
          <p:spPr bwMode="auto">
            <a:xfrm>
              <a:off x="1471" y="1017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详见第八章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8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8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81922"/>
          <p:cNvSpPr txBox="1">
            <a:spLocks noChangeArrowheads="1"/>
          </p:cNvSpPr>
          <p:nvPr/>
        </p:nvSpPr>
        <p:spPr bwMode="auto">
          <a:xfrm>
            <a:off x="517525" y="273050"/>
            <a:ext cx="522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3. 中断向量地址形成部件</a:t>
            </a:r>
          </a:p>
        </p:txBody>
      </p:sp>
      <p:sp>
        <p:nvSpPr>
          <p:cNvPr id="81924" name="文本框 81923"/>
          <p:cNvSpPr txBox="1">
            <a:spLocks noChangeArrowheads="1"/>
          </p:cNvSpPr>
          <p:nvPr/>
        </p:nvSpPr>
        <p:spPr bwMode="auto">
          <a:xfrm>
            <a:off x="1181100" y="1230313"/>
            <a:ext cx="163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入口地址</a:t>
            </a:r>
          </a:p>
        </p:txBody>
      </p:sp>
      <p:grpSp>
        <p:nvGrpSpPr>
          <p:cNvPr id="81925" name="组合 81924"/>
          <p:cNvGrpSpPr>
            <a:grpSpLocks/>
          </p:cNvGrpSpPr>
          <p:nvPr/>
        </p:nvGrpSpPr>
        <p:grpSpPr bwMode="auto">
          <a:xfrm>
            <a:off x="1155700" y="2514600"/>
            <a:ext cx="1209675" cy="1357313"/>
            <a:chOff x="728" y="1584"/>
            <a:chExt cx="762" cy="855"/>
          </a:xfrm>
        </p:grpSpPr>
        <p:sp>
          <p:nvSpPr>
            <p:cNvPr id="41044" name="直接连接符 81925"/>
            <p:cNvSpPr>
              <a:spLocks noChangeShapeType="1"/>
            </p:cNvSpPr>
            <p:nvPr/>
          </p:nvSpPr>
          <p:spPr bwMode="auto">
            <a:xfrm flipV="1">
              <a:off x="742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5" name="直接连接符 81926"/>
            <p:cNvSpPr>
              <a:spLocks noChangeShapeType="1"/>
            </p:cNvSpPr>
            <p:nvPr/>
          </p:nvSpPr>
          <p:spPr bwMode="auto">
            <a:xfrm flipV="1">
              <a:off x="903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6" name="直接连接符 81927"/>
            <p:cNvSpPr>
              <a:spLocks noChangeShapeType="1"/>
            </p:cNvSpPr>
            <p:nvPr/>
          </p:nvSpPr>
          <p:spPr bwMode="auto">
            <a:xfrm flipV="1">
              <a:off x="1490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7" name="文本框 81928"/>
            <p:cNvSpPr txBox="1">
              <a:spLocks noChangeArrowheads="1"/>
            </p:cNvSpPr>
            <p:nvPr/>
          </p:nvSpPr>
          <p:spPr bwMode="auto">
            <a:xfrm>
              <a:off x="997" y="2024"/>
              <a:ext cx="34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…</a:t>
              </a:r>
            </a:p>
          </p:txBody>
        </p:sp>
        <p:sp>
          <p:nvSpPr>
            <p:cNvPr id="41048" name="文本框 81929"/>
            <p:cNvSpPr txBox="1">
              <a:spLocks noChangeArrowheads="1"/>
            </p:cNvSpPr>
            <p:nvPr/>
          </p:nvSpPr>
          <p:spPr bwMode="auto">
            <a:xfrm>
              <a:off x="728" y="158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向量地址</a:t>
              </a:r>
            </a:p>
          </p:txBody>
        </p:sp>
      </p:grpSp>
      <p:grpSp>
        <p:nvGrpSpPr>
          <p:cNvPr id="81931" name="组合 81930"/>
          <p:cNvGrpSpPr>
            <a:grpSpLocks/>
          </p:cNvGrpSpPr>
          <p:nvPr/>
        </p:nvGrpSpPr>
        <p:grpSpPr bwMode="auto">
          <a:xfrm>
            <a:off x="1052513" y="4814888"/>
            <a:ext cx="1462087" cy="1449387"/>
            <a:chOff x="663" y="3033"/>
            <a:chExt cx="921" cy="913"/>
          </a:xfrm>
        </p:grpSpPr>
        <p:sp>
          <p:nvSpPr>
            <p:cNvPr id="41039" name="直接连接符 81931"/>
            <p:cNvSpPr>
              <a:spLocks noChangeShapeType="1"/>
            </p:cNvSpPr>
            <p:nvPr/>
          </p:nvSpPr>
          <p:spPr bwMode="auto">
            <a:xfrm flipV="1">
              <a:off x="74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0" name="直接连接符 81932"/>
            <p:cNvSpPr>
              <a:spLocks noChangeShapeType="1"/>
            </p:cNvSpPr>
            <p:nvPr/>
          </p:nvSpPr>
          <p:spPr bwMode="auto">
            <a:xfrm flipV="1">
              <a:off x="90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1" name="直接连接符 81933"/>
            <p:cNvSpPr>
              <a:spLocks noChangeShapeType="1"/>
            </p:cNvSpPr>
            <p:nvPr/>
          </p:nvSpPr>
          <p:spPr bwMode="auto">
            <a:xfrm flipV="1">
              <a:off x="1490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2" name="文本框 81934"/>
            <p:cNvSpPr txBox="1">
              <a:spLocks noChangeArrowheads="1"/>
            </p:cNvSpPr>
            <p:nvPr/>
          </p:nvSpPr>
          <p:spPr bwMode="auto">
            <a:xfrm>
              <a:off x="1000" y="303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…</a:t>
              </a:r>
            </a:p>
          </p:txBody>
        </p:sp>
        <p:sp>
          <p:nvSpPr>
            <p:cNvPr id="41043" name="文本框 81935"/>
            <p:cNvSpPr txBox="1">
              <a:spLocks noChangeArrowheads="1"/>
            </p:cNvSpPr>
            <p:nvPr/>
          </p:nvSpPr>
          <p:spPr bwMode="auto">
            <a:xfrm>
              <a:off x="663" y="369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排队器输出</a:t>
              </a:r>
            </a:p>
          </p:txBody>
        </p:sp>
      </p:grpSp>
      <p:grpSp>
        <p:nvGrpSpPr>
          <p:cNvPr id="82012" name="组合 82011"/>
          <p:cNvGrpSpPr>
            <a:grpSpLocks/>
          </p:cNvGrpSpPr>
          <p:nvPr/>
        </p:nvGrpSpPr>
        <p:grpSpPr bwMode="auto">
          <a:xfrm>
            <a:off x="2755900" y="981075"/>
            <a:ext cx="1708150" cy="963613"/>
            <a:chOff x="1736" y="618"/>
            <a:chExt cx="1076" cy="607"/>
          </a:xfrm>
        </p:grpSpPr>
        <p:sp>
          <p:nvSpPr>
            <p:cNvPr id="41037" name="文本框 81937"/>
            <p:cNvSpPr txBox="1">
              <a:spLocks noChangeArrowheads="1"/>
            </p:cNvSpPr>
            <p:nvPr/>
          </p:nvSpPr>
          <p:spPr bwMode="auto">
            <a:xfrm>
              <a:off x="1736" y="618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由软件产生</a:t>
              </a:r>
            </a:p>
          </p:txBody>
        </p:sp>
        <p:sp>
          <p:nvSpPr>
            <p:cNvPr id="41038" name="文本框 81938"/>
            <p:cNvSpPr txBox="1">
              <a:spLocks noChangeArrowheads="1"/>
            </p:cNvSpPr>
            <p:nvPr/>
          </p:nvSpPr>
          <p:spPr bwMode="auto">
            <a:xfrm>
              <a:off x="1736" y="937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硬件向量法</a:t>
              </a:r>
            </a:p>
          </p:txBody>
        </p:sp>
      </p:grpSp>
      <p:sp>
        <p:nvSpPr>
          <p:cNvPr id="81940" name="左大括号 81939"/>
          <p:cNvSpPr>
            <a:spLocks/>
          </p:cNvSpPr>
          <p:nvPr/>
        </p:nvSpPr>
        <p:spPr bwMode="auto">
          <a:xfrm>
            <a:off x="2590800" y="1208088"/>
            <a:ext cx="152400" cy="568325"/>
          </a:xfrm>
          <a:prstGeom prst="leftBrace">
            <a:avLst>
              <a:gd name="adj1" fmla="val 310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2014" name="组合 82013"/>
          <p:cNvGrpSpPr>
            <a:grpSpLocks/>
          </p:cNvGrpSpPr>
          <p:nvPr/>
        </p:nvGrpSpPr>
        <p:grpSpPr bwMode="auto">
          <a:xfrm>
            <a:off x="4089400" y="2420938"/>
            <a:ext cx="4673600" cy="4284662"/>
            <a:chOff x="2576" y="1525"/>
            <a:chExt cx="2944" cy="2699"/>
          </a:xfrm>
        </p:grpSpPr>
        <p:grpSp>
          <p:nvGrpSpPr>
            <p:cNvPr id="41003" name="组合 82012"/>
            <p:cNvGrpSpPr>
              <a:grpSpLocks/>
            </p:cNvGrpSpPr>
            <p:nvPr/>
          </p:nvGrpSpPr>
          <p:grpSpPr bwMode="auto">
            <a:xfrm>
              <a:off x="3888" y="1800"/>
              <a:ext cx="1632" cy="2424"/>
              <a:chOff x="3888" y="1800"/>
              <a:chExt cx="1632" cy="2424"/>
            </a:xfrm>
          </p:grpSpPr>
          <p:sp>
            <p:nvSpPr>
              <p:cNvPr id="41014" name="矩形 81942"/>
              <p:cNvSpPr>
                <a:spLocks noChangeArrowheads="1"/>
              </p:cNvSpPr>
              <p:nvPr/>
            </p:nvSpPr>
            <p:spPr bwMode="auto">
              <a:xfrm>
                <a:off x="3984" y="3687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/>
                  <a:t> </a:t>
                </a:r>
                <a:r>
                  <a:rPr lang="zh-CN" altLang="en-US" sz="2000" b="1"/>
                  <a:t>显示器服务程序</a:t>
                </a:r>
              </a:p>
            </p:txBody>
          </p:sp>
          <p:sp>
            <p:nvSpPr>
              <p:cNvPr id="41015" name="矩形 81943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/>
              </a:p>
            </p:txBody>
          </p:sp>
          <p:sp>
            <p:nvSpPr>
              <p:cNvPr id="41016" name="矩形 81944"/>
              <p:cNvSpPr>
                <a:spLocks noChangeArrowheads="1"/>
              </p:cNvSpPr>
              <p:nvPr/>
            </p:nvSpPr>
            <p:spPr bwMode="auto">
              <a:xfrm>
                <a:off x="3984" y="3159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/>
                  <a:t> </a:t>
                </a:r>
                <a:r>
                  <a:rPr lang="zh-CN" altLang="en-US" sz="2000" b="1"/>
                  <a:t>打印机服务程序</a:t>
                </a: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b="1"/>
              </a:p>
            </p:txBody>
          </p:sp>
          <p:sp>
            <p:nvSpPr>
              <p:cNvPr id="41017" name="矩形 81945"/>
              <p:cNvSpPr>
                <a:spLocks noChangeArrowheads="1"/>
              </p:cNvSpPr>
              <p:nvPr/>
            </p:nvSpPr>
            <p:spPr bwMode="auto">
              <a:xfrm>
                <a:off x="3888" y="2910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/>
              </a:p>
            </p:txBody>
          </p:sp>
          <p:sp>
            <p:nvSpPr>
              <p:cNvPr id="41018" name="矩形 81946"/>
              <p:cNvSpPr>
                <a:spLocks noChangeArrowheads="1"/>
              </p:cNvSpPr>
              <p:nvPr/>
            </p:nvSpPr>
            <p:spPr bwMode="auto">
              <a:xfrm>
                <a:off x="3888" y="2623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b="1"/>
                  <a:t>JMP        400</a:t>
                </a:r>
              </a:p>
            </p:txBody>
          </p:sp>
          <p:sp>
            <p:nvSpPr>
              <p:cNvPr id="41019" name="矩形 81947"/>
              <p:cNvSpPr>
                <a:spLocks noChangeArrowheads="1"/>
              </p:cNvSpPr>
              <p:nvPr/>
            </p:nvSpPr>
            <p:spPr bwMode="auto">
              <a:xfrm>
                <a:off x="3888" y="2336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b="1"/>
                  <a:t>JMP        300</a:t>
                </a:r>
              </a:p>
            </p:txBody>
          </p:sp>
          <p:sp>
            <p:nvSpPr>
              <p:cNvPr id="41020" name="矩形 81948"/>
              <p:cNvSpPr>
                <a:spLocks noChangeArrowheads="1"/>
              </p:cNvSpPr>
              <p:nvPr/>
            </p:nvSpPr>
            <p:spPr bwMode="auto">
              <a:xfrm>
                <a:off x="3888" y="2049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b="1"/>
                  <a:t>JMP        </a:t>
                </a:r>
                <a:r>
                  <a:rPr lang="en-US" altLang="zh-CN" b="1">
                    <a:solidFill>
                      <a:schemeClr val="folHlink"/>
                    </a:solidFill>
                  </a:rPr>
                  <a:t>200</a:t>
                </a:r>
              </a:p>
            </p:txBody>
          </p:sp>
          <p:sp>
            <p:nvSpPr>
              <p:cNvPr id="41021" name="矩形 81949"/>
              <p:cNvSpPr>
                <a:spLocks noChangeArrowheads="1"/>
              </p:cNvSpPr>
              <p:nvPr/>
            </p:nvSpPr>
            <p:spPr bwMode="auto">
              <a:xfrm>
                <a:off x="3888" y="1800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/>
              </a:p>
            </p:txBody>
          </p:sp>
          <p:sp>
            <p:nvSpPr>
              <p:cNvPr id="41022" name="直接连接符 81950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3" name="直接连接符 81951"/>
              <p:cNvSpPr>
                <a:spLocks noChangeShapeType="1"/>
              </p:cNvSpPr>
              <p:nvPr/>
            </p:nvSpPr>
            <p:spPr bwMode="auto">
              <a:xfrm>
                <a:off x="3888" y="204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4" name="直接连接符 81952"/>
              <p:cNvSpPr>
                <a:spLocks noChangeShapeType="1"/>
              </p:cNvSpPr>
              <p:nvPr/>
            </p:nvSpPr>
            <p:spPr bwMode="auto">
              <a:xfrm>
                <a:off x="3888" y="233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5" name="直接连接符 81953"/>
              <p:cNvSpPr>
                <a:spLocks noChangeShapeType="1"/>
              </p:cNvSpPr>
              <p:nvPr/>
            </p:nvSpPr>
            <p:spPr bwMode="auto">
              <a:xfrm>
                <a:off x="3888" y="262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6" name="直接连接符 81954"/>
              <p:cNvSpPr>
                <a:spLocks noChangeShapeType="1"/>
              </p:cNvSpPr>
              <p:nvPr/>
            </p:nvSpPr>
            <p:spPr bwMode="auto">
              <a:xfrm>
                <a:off x="3888" y="291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7" name="直接连接符 81955"/>
              <p:cNvSpPr>
                <a:spLocks noChangeShapeType="1"/>
              </p:cNvSpPr>
              <p:nvPr/>
            </p:nvSpPr>
            <p:spPr bwMode="auto">
              <a:xfrm>
                <a:off x="3888" y="315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8" name="直接连接符 81956"/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9" name="直接连接符 81957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0" name="直接连接符 81958"/>
              <p:cNvSpPr>
                <a:spLocks noChangeShapeType="1"/>
              </p:cNvSpPr>
              <p:nvPr/>
            </p:nvSpPr>
            <p:spPr bwMode="auto">
              <a:xfrm>
                <a:off x="5424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1" name="文本框 81959"/>
              <p:cNvSpPr txBox="1">
                <a:spLocks noChangeArrowheads="1"/>
              </p:cNvSpPr>
              <p:nvPr/>
            </p:nvSpPr>
            <p:spPr bwMode="auto">
              <a:xfrm>
                <a:off x="4512" y="1800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2800" b="1"/>
                  <a:t>…</a:t>
                </a:r>
              </a:p>
            </p:txBody>
          </p:sp>
          <p:sp>
            <p:nvSpPr>
              <p:cNvPr id="41032" name="文本框 81960"/>
              <p:cNvSpPr txBox="1">
                <a:spLocks noChangeArrowheads="1"/>
              </p:cNvSpPr>
              <p:nvPr/>
            </p:nvSpPr>
            <p:spPr bwMode="auto">
              <a:xfrm>
                <a:off x="4512" y="2910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2800" b="1"/>
                  <a:t>…</a:t>
                </a:r>
              </a:p>
            </p:txBody>
          </p:sp>
          <p:sp>
            <p:nvSpPr>
              <p:cNvPr id="41033" name="文本框 81961"/>
              <p:cNvSpPr txBox="1">
                <a:spLocks noChangeArrowheads="1"/>
              </p:cNvSpPr>
              <p:nvPr/>
            </p:nvSpPr>
            <p:spPr bwMode="auto">
              <a:xfrm>
                <a:off x="4512" y="3438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2800" b="1"/>
                  <a:t>…</a:t>
                </a:r>
              </a:p>
            </p:txBody>
          </p:sp>
          <p:sp>
            <p:nvSpPr>
              <p:cNvPr id="41034" name="矩形 81962"/>
              <p:cNvSpPr>
                <a:spLocks noChangeArrowheads="1"/>
              </p:cNvSpPr>
              <p:nvPr/>
            </p:nvSpPr>
            <p:spPr bwMode="auto">
              <a:xfrm>
                <a:off x="3888" y="3927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/>
              </a:p>
            </p:txBody>
          </p:sp>
          <p:sp>
            <p:nvSpPr>
              <p:cNvPr id="41035" name="直接连接符 81963"/>
              <p:cNvSpPr>
                <a:spLocks noChangeShapeType="1"/>
              </p:cNvSpPr>
              <p:nvPr/>
            </p:nvSpPr>
            <p:spPr bwMode="auto">
              <a:xfrm>
                <a:off x="3888" y="417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6" name="文本框 81964"/>
              <p:cNvSpPr txBox="1">
                <a:spLocks noChangeArrowheads="1"/>
              </p:cNvSpPr>
              <p:nvPr/>
            </p:nvSpPr>
            <p:spPr bwMode="auto">
              <a:xfrm>
                <a:off x="4512" y="3942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2800" b="1"/>
                  <a:t>…</a:t>
                </a:r>
              </a:p>
            </p:txBody>
          </p:sp>
        </p:grpSp>
        <p:sp>
          <p:nvSpPr>
            <p:cNvPr id="41004" name="文本框 81965"/>
            <p:cNvSpPr txBox="1">
              <a:spLocks noChangeArrowheads="1"/>
            </p:cNvSpPr>
            <p:nvPr/>
          </p:nvSpPr>
          <p:spPr bwMode="auto">
            <a:xfrm>
              <a:off x="4416" y="1525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主存</a:t>
              </a:r>
            </a:p>
          </p:txBody>
        </p:sp>
        <p:sp>
          <p:nvSpPr>
            <p:cNvPr id="41005" name="文本框 81966"/>
            <p:cNvSpPr txBox="1">
              <a:spLocks noChangeArrowheads="1"/>
            </p:cNvSpPr>
            <p:nvPr/>
          </p:nvSpPr>
          <p:spPr bwMode="auto">
            <a:xfrm>
              <a:off x="3430" y="2056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12</a:t>
              </a:r>
              <a:r>
                <a:rPr lang="en-US" altLang="zh-CN" sz="2000" b="1">
                  <a:solidFill>
                    <a:schemeClr val="folHlink"/>
                  </a:solidFill>
                </a:rPr>
                <a:t>H</a:t>
              </a:r>
            </a:p>
          </p:txBody>
        </p:sp>
        <p:sp>
          <p:nvSpPr>
            <p:cNvPr id="41006" name="文本框 81967"/>
            <p:cNvSpPr txBox="1">
              <a:spLocks noChangeArrowheads="1"/>
            </p:cNvSpPr>
            <p:nvPr/>
          </p:nvSpPr>
          <p:spPr bwMode="auto">
            <a:xfrm>
              <a:off x="3440" y="2344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13</a:t>
              </a:r>
              <a:r>
                <a:rPr lang="en-US" altLang="zh-CN" sz="2000" b="1"/>
                <a:t>H</a:t>
              </a:r>
            </a:p>
          </p:txBody>
        </p:sp>
        <p:sp>
          <p:nvSpPr>
            <p:cNvPr id="41007" name="文本框 81968"/>
            <p:cNvSpPr txBox="1">
              <a:spLocks noChangeArrowheads="1"/>
            </p:cNvSpPr>
            <p:nvPr/>
          </p:nvSpPr>
          <p:spPr bwMode="auto">
            <a:xfrm>
              <a:off x="3440" y="2642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14</a:t>
              </a:r>
              <a:r>
                <a:rPr lang="en-US" altLang="zh-CN" sz="2000" b="1"/>
                <a:t>H</a:t>
              </a:r>
            </a:p>
          </p:txBody>
        </p:sp>
        <p:sp>
          <p:nvSpPr>
            <p:cNvPr id="41008" name="文本框 81969"/>
            <p:cNvSpPr txBox="1">
              <a:spLocks noChangeArrowheads="1"/>
            </p:cNvSpPr>
            <p:nvPr/>
          </p:nvSpPr>
          <p:spPr bwMode="auto">
            <a:xfrm>
              <a:off x="3532" y="3120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200</a:t>
              </a:r>
              <a:endParaRPr lang="en-US" altLang="zh-CN" sz="2000" b="1">
                <a:solidFill>
                  <a:schemeClr val="folHlink"/>
                </a:solidFill>
              </a:endParaRPr>
            </a:p>
          </p:txBody>
        </p:sp>
        <p:sp>
          <p:nvSpPr>
            <p:cNvPr id="41009" name="文本框 81970"/>
            <p:cNvSpPr txBox="1">
              <a:spLocks noChangeArrowheads="1"/>
            </p:cNvSpPr>
            <p:nvPr/>
          </p:nvSpPr>
          <p:spPr bwMode="auto">
            <a:xfrm>
              <a:off x="3532" y="3640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300</a:t>
              </a:r>
              <a:endParaRPr lang="en-US" altLang="zh-CN" sz="2000" b="1"/>
            </a:p>
          </p:txBody>
        </p:sp>
        <p:sp>
          <p:nvSpPr>
            <p:cNvPr id="41010" name="左大括号 81971"/>
            <p:cNvSpPr>
              <a:spLocks/>
            </p:cNvSpPr>
            <p:nvPr/>
          </p:nvSpPr>
          <p:spPr bwMode="auto">
            <a:xfrm>
              <a:off x="3296" y="2114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文本框 81972"/>
            <p:cNvSpPr txBox="1">
              <a:spLocks noChangeArrowheads="1"/>
            </p:cNvSpPr>
            <p:nvPr/>
          </p:nvSpPr>
          <p:spPr bwMode="auto">
            <a:xfrm>
              <a:off x="2576" y="234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向量地址</a:t>
              </a:r>
            </a:p>
          </p:txBody>
        </p:sp>
        <p:sp>
          <p:nvSpPr>
            <p:cNvPr id="41012" name="文本框 81973"/>
            <p:cNvSpPr txBox="1">
              <a:spLocks noChangeArrowheads="1"/>
            </p:cNvSpPr>
            <p:nvPr/>
          </p:nvSpPr>
          <p:spPr bwMode="auto">
            <a:xfrm>
              <a:off x="2820" y="312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入口地址</a:t>
              </a:r>
            </a:p>
          </p:txBody>
        </p:sp>
        <p:sp>
          <p:nvSpPr>
            <p:cNvPr id="41013" name="文本框 81974"/>
            <p:cNvSpPr txBox="1">
              <a:spLocks noChangeArrowheads="1"/>
            </p:cNvSpPr>
            <p:nvPr/>
          </p:nvSpPr>
          <p:spPr bwMode="auto">
            <a:xfrm>
              <a:off x="2812" y="364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入口地址</a:t>
              </a:r>
            </a:p>
          </p:txBody>
        </p:sp>
      </p:grpSp>
      <p:grpSp>
        <p:nvGrpSpPr>
          <p:cNvPr id="81976" name="组合 81975"/>
          <p:cNvGrpSpPr>
            <a:grpSpLocks/>
          </p:cNvGrpSpPr>
          <p:nvPr/>
        </p:nvGrpSpPr>
        <p:grpSpPr bwMode="auto">
          <a:xfrm>
            <a:off x="838200" y="3886200"/>
            <a:ext cx="1905000" cy="990600"/>
            <a:chOff x="528" y="2448"/>
            <a:chExt cx="1200" cy="624"/>
          </a:xfrm>
        </p:grpSpPr>
        <p:sp>
          <p:nvSpPr>
            <p:cNvPr id="41001" name="文本框 81976"/>
            <p:cNvSpPr txBox="1">
              <a:spLocks noChangeArrowheads="1"/>
            </p:cNvSpPr>
            <p:nvPr/>
          </p:nvSpPr>
          <p:spPr bwMode="auto">
            <a:xfrm>
              <a:off x="576" y="2534"/>
              <a:ext cx="108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中断向量地址</a:t>
              </a:r>
            </a:p>
            <a:p>
              <a:r>
                <a:rPr lang="zh-CN" altLang="en-US" sz="2000" b="1"/>
                <a:t>    形成部件</a:t>
              </a:r>
              <a:endParaRPr lang="zh-CN" altLang="en-US" sz="2800" b="1"/>
            </a:p>
          </p:txBody>
        </p:sp>
        <p:sp>
          <p:nvSpPr>
            <p:cNvPr id="41002" name="矩形 81977"/>
            <p:cNvSpPr>
              <a:spLocks noChangeArrowheads="1"/>
            </p:cNvSpPr>
            <p:nvPr/>
          </p:nvSpPr>
          <p:spPr bwMode="auto">
            <a:xfrm>
              <a:off x="528" y="2448"/>
              <a:ext cx="120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79" name="圆角矩形标注 81978"/>
          <p:cNvSpPr>
            <a:spLocks noChangeArrowheads="1"/>
          </p:cNvSpPr>
          <p:nvPr/>
        </p:nvSpPr>
        <p:spPr bwMode="auto">
          <a:xfrm>
            <a:off x="2860675" y="3505200"/>
            <a:ext cx="1042988" cy="781050"/>
          </a:xfrm>
          <a:prstGeom prst="wedgeRoundRectCallout">
            <a:avLst>
              <a:gd name="adj1" fmla="val -56847"/>
              <a:gd name="adj2" fmla="val 6748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  设备</a:t>
            </a:r>
          </a:p>
          <a:p>
            <a:r>
              <a:rPr lang="zh-CN" altLang="en-US" sz="2000" b="1"/>
              <a:t>编码器</a:t>
            </a:r>
          </a:p>
        </p:txBody>
      </p:sp>
      <p:grpSp>
        <p:nvGrpSpPr>
          <p:cNvPr id="81980" name="组合 81979"/>
          <p:cNvGrpSpPr>
            <a:grpSpLocks/>
          </p:cNvGrpSpPr>
          <p:nvPr/>
        </p:nvGrpSpPr>
        <p:grpSpPr bwMode="auto">
          <a:xfrm>
            <a:off x="1035050" y="2819400"/>
            <a:ext cx="1543050" cy="3154363"/>
            <a:chOff x="652" y="1776"/>
            <a:chExt cx="972" cy="1987"/>
          </a:xfrm>
        </p:grpSpPr>
        <p:grpSp>
          <p:nvGrpSpPr>
            <p:cNvPr id="40989" name="组合 81980"/>
            <p:cNvGrpSpPr>
              <a:grpSpLocks/>
            </p:cNvGrpSpPr>
            <p:nvPr/>
          </p:nvGrpSpPr>
          <p:grpSpPr bwMode="auto">
            <a:xfrm>
              <a:off x="652" y="3417"/>
              <a:ext cx="956" cy="346"/>
              <a:chOff x="652" y="3417"/>
              <a:chExt cx="956" cy="346"/>
            </a:xfrm>
          </p:grpSpPr>
          <p:sp>
            <p:nvSpPr>
              <p:cNvPr id="40999" name="文本框 81981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1  0  0         0</a:t>
                </a:r>
              </a:p>
            </p:txBody>
          </p:sp>
          <p:sp>
            <p:nvSpPr>
              <p:cNvPr id="41000" name="文本框 81982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…</a:t>
                </a:r>
              </a:p>
            </p:txBody>
          </p:sp>
        </p:grpSp>
        <p:grpSp>
          <p:nvGrpSpPr>
            <p:cNvPr id="40990" name="组合 81983"/>
            <p:cNvGrpSpPr>
              <a:grpSpLocks/>
            </p:cNvGrpSpPr>
            <p:nvPr/>
          </p:nvGrpSpPr>
          <p:grpSpPr bwMode="auto">
            <a:xfrm>
              <a:off x="668" y="1776"/>
              <a:ext cx="956" cy="250"/>
              <a:chOff x="668" y="1776"/>
              <a:chExt cx="956" cy="250"/>
            </a:xfrm>
          </p:grpSpPr>
          <p:sp>
            <p:nvSpPr>
              <p:cNvPr id="40991" name="文本框 81984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92" name="文本框 81985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93" name="文本框 81986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94" name="文本框 81987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</a:t>
                </a:r>
              </a:p>
            </p:txBody>
          </p:sp>
          <p:sp>
            <p:nvSpPr>
              <p:cNvPr id="40995" name="文本框 81988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96" name="文本框 81989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97" name="文本框 81990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</a:t>
                </a:r>
              </a:p>
            </p:txBody>
          </p:sp>
          <p:sp>
            <p:nvSpPr>
              <p:cNvPr id="40998" name="文本框 81991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</p:grpSp>
      </p:grpSp>
      <p:grpSp>
        <p:nvGrpSpPr>
          <p:cNvPr id="81993" name="组合 81992"/>
          <p:cNvGrpSpPr>
            <a:grpSpLocks/>
          </p:cNvGrpSpPr>
          <p:nvPr/>
        </p:nvGrpSpPr>
        <p:grpSpPr bwMode="auto">
          <a:xfrm>
            <a:off x="1066800" y="2819400"/>
            <a:ext cx="1524000" cy="3140075"/>
            <a:chOff x="672" y="1776"/>
            <a:chExt cx="960" cy="1978"/>
          </a:xfrm>
        </p:grpSpPr>
        <p:grpSp>
          <p:nvGrpSpPr>
            <p:cNvPr id="40977" name="组合 81993"/>
            <p:cNvGrpSpPr>
              <a:grpSpLocks/>
            </p:cNvGrpSpPr>
            <p:nvPr/>
          </p:nvGrpSpPr>
          <p:grpSpPr bwMode="auto">
            <a:xfrm>
              <a:off x="676" y="3408"/>
              <a:ext cx="956" cy="346"/>
              <a:chOff x="652" y="3417"/>
              <a:chExt cx="956" cy="346"/>
            </a:xfrm>
          </p:grpSpPr>
          <p:sp>
            <p:nvSpPr>
              <p:cNvPr id="40987" name="文本框 81994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0  1  0         0</a:t>
                </a:r>
              </a:p>
            </p:txBody>
          </p:sp>
          <p:sp>
            <p:nvSpPr>
              <p:cNvPr id="40988" name="文本框 81995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…</a:t>
                </a:r>
              </a:p>
            </p:txBody>
          </p:sp>
        </p:grpSp>
        <p:grpSp>
          <p:nvGrpSpPr>
            <p:cNvPr id="40978" name="组合 81996"/>
            <p:cNvGrpSpPr>
              <a:grpSpLocks/>
            </p:cNvGrpSpPr>
            <p:nvPr/>
          </p:nvGrpSpPr>
          <p:grpSpPr bwMode="auto">
            <a:xfrm>
              <a:off x="672" y="1776"/>
              <a:ext cx="956" cy="250"/>
              <a:chOff x="668" y="1776"/>
              <a:chExt cx="956" cy="250"/>
            </a:xfrm>
          </p:grpSpPr>
          <p:sp>
            <p:nvSpPr>
              <p:cNvPr id="40979" name="文本框 81997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80" name="文本框 81998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81" name="文本框 81999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82" name="文本框 82000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</a:t>
                </a:r>
              </a:p>
            </p:txBody>
          </p:sp>
          <p:sp>
            <p:nvSpPr>
              <p:cNvPr id="40983" name="文本框 82001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84" name="文本框 82002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  <p:sp>
            <p:nvSpPr>
              <p:cNvPr id="40985" name="文本框 82003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</a:t>
                </a:r>
              </a:p>
            </p:txBody>
          </p:sp>
          <p:sp>
            <p:nvSpPr>
              <p:cNvPr id="40986" name="文本框 82004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</a:t>
                </a:r>
              </a:p>
            </p:txBody>
          </p:sp>
        </p:grpSp>
      </p:grpSp>
      <p:sp>
        <p:nvSpPr>
          <p:cNvPr id="82006" name="文本框 82005"/>
          <p:cNvSpPr txBox="1">
            <a:spLocks noChangeArrowheads="1"/>
          </p:cNvSpPr>
          <p:nvPr/>
        </p:nvSpPr>
        <p:spPr bwMode="auto">
          <a:xfrm>
            <a:off x="4749800" y="981075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详见第八章</a:t>
            </a:r>
          </a:p>
        </p:txBody>
      </p:sp>
      <p:grpSp>
        <p:nvGrpSpPr>
          <p:cNvPr id="82011" name="组合 82010"/>
          <p:cNvGrpSpPr>
            <a:grpSpLocks/>
          </p:cNvGrpSpPr>
          <p:nvPr/>
        </p:nvGrpSpPr>
        <p:grpSpPr bwMode="auto">
          <a:xfrm>
            <a:off x="4749800" y="1508125"/>
            <a:ext cx="4165600" cy="935038"/>
            <a:chOff x="2992" y="950"/>
            <a:chExt cx="2624" cy="589"/>
          </a:xfrm>
        </p:grpSpPr>
        <p:sp>
          <p:nvSpPr>
            <p:cNvPr id="40975" name="文本框 82007"/>
            <p:cNvSpPr txBox="1">
              <a:spLocks noChangeArrowheads="1"/>
            </p:cNvSpPr>
            <p:nvPr/>
          </p:nvSpPr>
          <p:spPr bwMode="auto">
            <a:xfrm>
              <a:off x="2992" y="950"/>
              <a:ext cx="2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由 </a:t>
              </a:r>
              <a:r>
                <a:rPr lang="zh-CN" altLang="en-US" b="1">
                  <a:solidFill>
                    <a:schemeClr val="folHlink"/>
                  </a:solidFill>
                </a:rPr>
                <a:t>硬件 </a:t>
              </a:r>
              <a:r>
                <a:rPr lang="zh-CN" altLang="en-US" b="1"/>
                <a:t>产生 </a:t>
              </a:r>
              <a:r>
                <a:rPr lang="zh-CN" altLang="en-US" b="1">
                  <a:solidFill>
                    <a:schemeClr val="folHlink"/>
                  </a:solidFill>
                </a:rPr>
                <a:t>向量地址</a:t>
              </a:r>
            </a:p>
          </p:txBody>
        </p:sp>
        <p:sp>
          <p:nvSpPr>
            <p:cNvPr id="40976" name="文本框 82008"/>
            <p:cNvSpPr txBox="1">
              <a:spLocks noChangeArrowheads="1"/>
            </p:cNvSpPr>
            <p:nvPr/>
          </p:nvSpPr>
          <p:spPr bwMode="auto">
            <a:xfrm>
              <a:off x="2992" y="1251"/>
              <a:ext cx="2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再由 </a:t>
              </a:r>
              <a:r>
                <a:rPr lang="zh-CN" altLang="en-US" b="1">
                  <a:solidFill>
                    <a:schemeClr val="folHlink"/>
                  </a:solidFill>
                </a:rPr>
                <a:t>向量地址 </a:t>
              </a:r>
              <a:r>
                <a:rPr lang="zh-CN" altLang="en-US" b="1"/>
                <a:t>找到 </a:t>
              </a:r>
              <a:r>
                <a:rPr lang="zh-CN" altLang="en-US" b="1">
                  <a:solidFill>
                    <a:schemeClr val="folHlink"/>
                  </a:solidFill>
                </a:rPr>
                <a:t>入口地址</a:t>
              </a:r>
            </a:p>
          </p:txBody>
        </p:sp>
      </p:grpSp>
      <p:sp>
        <p:nvSpPr>
          <p:cNvPr id="82010" name="矩形 8200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81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79" grpId="0" animBg="1"/>
      <p:bldP spid="820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组合 129025"/>
          <p:cNvGrpSpPr>
            <a:grpSpLocks/>
          </p:cNvGrpSpPr>
          <p:nvPr/>
        </p:nvGrpSpPr>
        <p:grpSpPr bwMode="auto">
          <a:xfrm>
            <a:off x="0" y="904875"/>
            <a:ext cx="8983663" cy="5800725"/>
            <a:chOff x="0" y="570"/>
            <a:chExt cx="5659" cy="3654"/>
          </a:xfrm>
        </p:grpSpPr>
        <p:sp>
          <p:nvSpPr>
            <p:cNvPr id="41988" name="左箭头 129026"/>
            <p:cNvSpPr>
              <a:spLocks noChangeArrowheads="1"/>
            </p:cNvSpPr>
            <p:nvPr/>
          </p:nvSpPr>
          <p:spPr bwMode="auto">
            <a:xfrm>
              <a:off x="539" y="3984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989" name="组合 129027"/>
            <p:cNvGrpSpPr>
              <a:grpSpLocks/>
            </p:cNvGrpSpPr>
            <p:nvPr/>
          </p:nvGrpSpPr>
          <p:grpSpPr bwMode="auto">
            <a:xfrm>
              <a:off x="0" y="570"/>
              <a:ext cx="5659" cy="3654"/>
              <a:chOff x="0" y="570"/>
              <a:chExt cx="5659" cy="3654"/>
            </a:xfrm>
          </p:grpSpPr>
          <p:sp>
            <p:nvSpPr>
              <p:cNvPr id="41990" name="任意多边形 129028"/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0 h 139"/>
                  <a:gd name="T2" fmla="*/ 1730 w 1730"/>
                  <a:gd name="T3" fmla="*/ 139 h 139"/>
                </a:gdLst>
                <a:ahLst/>
                <a:cxnLst>
                  <a:cxn ang="0">
                    <a:pos x="0" y="139"/>
                  </a:cxn>
                  <a:cxn ang="0">
                    <a:pos x="2" y="0"/>
                  </a:cxn>
                  <a:cxn ang="0">
                    <a:pos x="1730" y="0"/>
                  </a:cxn>
                </a:cxnLst>
                <a:rect l="T0" t="T1" r="T2" b="T3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1" name="矩形 129029"/>
              <p:cNvSpPr>
                <a:spLocks noChangeArrowheads="1"/>
              </p:cNvSpPr>
              <p:nvPr/>
            </p:nvSpPr>
            <p:spPr bwMode="auto">
              <a:xfrm>
                <a:off x="2266" y="3633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solidFill>
                      <a:schemeClr val="folHlink"/>
                    </a:solidFill>
                  </a:rPr>
                  <a:t>设备选择电路</a:t>
                </a:r>
              </a:p>
            </p:txBody>
          </p:sp>
          <p:sp>
            <p:nvSpPr>
              <p:cNvPr id="41992" name="矩形 129030"/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schemeClr val="folHlink"/>
                    </a:solidFill>
                  </a:rPr>
                  <a:t>DBR</a:t>
                </a:r>
              </a:p>
            </p:txBody>
          </p:sp>
          <p:sp>
            <p:nvSpPr>
              <p:cNvPr id="41993" name="矩形 129031"/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4" name="文本框 129032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</a:t>
                </a:r>
                <a:r>
                  <a:rPr lang="en-US" altLang="zh-CN" sz="2000" b="1">
                    <a:solidFill>
                      <a:schemeClr val="folHlink"/>
                    </a:solidFill>
                  </a:rPr>
                  <a:t>D</a:t>
                </a:r>
              </a:p>
            </p:txBody>
          </p:sp>
          <p:sp>
            <p:nvSpPr>
              <p:cNvPr id="41995" name="文本框 129033"/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</a:p>
            </p:txBody>
          </p:sp>
          <p:sp>
            <p:nvSpPr>
              <p:cNvPr id="41996" name="椭圆 129034"/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1997" name="椭圆 129035"/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任意多边形 129036"/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759" y="0"/>
                  </a:cxn>
                </a:cxnLst>
                <a:rect l="T0" t="T1" r="T2" b="T3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任意多边形 129037"/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0 w 1488"/>
                  <a:gd name="T1" fmla="*/ 0 h 357"/>
                  <a:gd name="T2" fmla="*/ 1488 w 1488"/>
                  <a:gd name="T3" fmla="*/ 357 h 357"/>
                </a:gdLst>
                <a:ahLst/>
                <a:cxnLst>
                  <a:cxn ang="0">
                    <a:pos x="1488" y="0"/>
                  </a:cxn>
                  <a:cxn ang="0">
                    <a:pos x="1488" y="357"/>
                  </a:cxn>
                  <a:cxn ang="0">
                    <a:pos x="0" y="357"/>
                  </a:cxn>
                </a:cxnLst>
                <a:rect l="T0" t="T1" r="T2" b="T3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矩形 129038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文本框 129039"/>
              <p:cNvSpPr txBox="1">
                <a:spLocks noChangeArrowheads="1"/>
              </p:cNvSpPr>
              <p:nvPr/>
            </p:nvSpPr>
            <p:spPr bwMode="auto">
              <a:xfrm>
                <a:off x="1489" y="3128"/>
                <a:ext cx="24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&amp;</a:t>
                </a:r>
              </a:p>
            </p:txBody>
          </p:sp>
          <p:sp>
            <p:nvSpPr>
              <p:cNvPr id="42002" name="椭圆 129040"/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2003" name="任意多边形 129041"/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0 w 2784"/>
                  <a:gd name="T1" fmla="*/ 0 h 396"/>
                  <a:gd name="T2" fmla="*/ 2784 w 2784"/>
                  <a:gd name="T3" fmla="*/ 396 h 396"/>
                </a:gdLst>
                <a:ahLst/>
                <a:cxnLst>
                  <a:cxn ang="0">
                    <a:pos x="144" y="1"/>
                  </a:cxn>
                  <a:cxn ang="0">
                    <a:pos x="0" y="0"/>
                  </a:cxn>
                  <a:cxn ang="0">
                    <a:pos x="0" y="396"/>
                  </a:cxn>
                  <a:cxn ang="0">
                    <a:pos x="2784" y="396"/>
                  </a:cxn>
                </a:cxnLst>
                <a:rect l="T0" t="T1" r="T2" b="T3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椭圆 129042"/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2005" name="任意多边形 129043"/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0 w 282"/>
                  <a:gd name="T1" fmla="*/ 0 h 453"/>
                  <a:gd name="T2" fmla="*/ 282 w 282"/>
                  <a:gd name="T3" fmla="*/ 453 h 453"/>
                </a:gdLst>
                <a:ahLst/>
                <a:cxnLst>
                  <a:cxn ang="0">
                    <a:pos x="282" y="453"/>
                  </a:cxn>
                  <a:cxn ang="0">
                    <a:pos x="279" y="0"/>
                  </a:cxn>
                  <a:cxn ang="0">
                    <a:pos x="0" y="0"/>
                  </a:cxn>
                </a:cxnLst>
                <a:rect l="T0" t="T1" r="T2" b="T3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6" name="椭圆 129044"/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2007" name="任意多边形 129045"/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0 w 1392"/>
                  <a:gd name="T1" fmla="*/ 0 h 336"/>
                  <a:gd name="T2" fmla="*/ 1392 w 1392"/>
                  <a:gd name="T3" fmla="*/ 336 h 336"/>
                </a:gdLst>
                <a:ahLst/>
                <a:cxnLst>
                  <a:cxn ang="0">
                    <a:pos x="240" y="0"/>
                  </a:cxn>
                  <a:cxn ang="0">
                    <a:pos x="0" y="0"/>
                  </a:cxn>
                  <a:cxn ang="0">
                    <a:pos x="0" y="240"/>
                  </a:cxn>
                  <a:cxn ang="0">
                    <a:pos x="1392" y="240"/>
                  </a:cxn>
                  <a:cxn ang="0">
                    <a:pos x="1392" y="336"/>
                  </a:cxn>
                </a:cxnLst>
                <a:rect l="T0" t="T1" r="T2" b="T3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直接连接符 129046"/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9" name="直接连接符 129047"/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0" name="右箭头 129048"/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左箭头 129049"/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2" name="文本框 129050"/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数据线</a:t>
                </a:r>
              </a:p>
            </p:txBody>
          </p:sp>
          <p:sp>
            <p:nvSpPr>
              <p:cNvPr id="42013" name="文本框 129051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启动命令</a:t>
                </a:r>
              </a:p>
            </p:txBody>
          </p:sp>
          <p:sp>
            <p:nvSpPr>
              <p:cNvPr id="42014" name="文本框 129052"/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地址线</a:t>
                </a:r>
              </a:p>
            </p:txBody>
          </p:sp>
          <p:sp>
            <p:nvSpPr>
              <p:cNvPr id="42015" name="文本框 129053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SEL</a:t>
                </a:r>
              </a:p>
            </p:txBody>
          </p:sp>
          <p:sp>
            <p:nvSpPr>
              <p:cNvPr id="42016" name="直接连接符 129054"/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7" name="文本框 129055"/>
              <p:cNvSpPr txBox="1">
                <a:spLocks noChangeArrowheads="1"/>
              </p:cNvSpPr>
              <p:nvPr/>
            </p:nvSpPr>
            <p:spPr bwMode="auto">
              <a:xfrm>
                <a:off x="4818" y="3792"/>
                <a:ext cx="7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/>
                  <a:t>输入数据</a:t>
                </a:r>
              </a:p>
            </p:txBody>
          </p:sp>
          <p:sp>
            <p:nvSpPr>
              <p:cNvPr id="42018" name="文本框 129056"/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启动设备</a:t>
                </a:r>
              </a:p>
            </p:txBody>
          </p:sp>
          <p:sp>
            <p:nvSpPr>
              <p:cNvPr id="42019" name="文本框 129057"/>
              <p:cNvSpPr txBox="1">
                <a:spLocks noChangeArrowheads="1"/>
              </p:cNvSpPr>
              <p:nvPr/>
            </p:nvSpPr>
            <p:spPr bwMode="auto">
              <a:xfrm>
                <a:off x="4818" y="3360"/>
                <a:ext cx="69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设备工作</a:t>
                </a:r>
              </a:p>
              <a:p>
                <a:r>
                  <a:rPr lang="zh-CN" altLang="en-US" sz="1800" b="1"/>
                  <a:t>   结束</a:t>
                </a:r>
              </a:p>
            </p:txBody>
          </p:sp>
          <p:sp>
            <p:nvSpPr>
              <p:cNvPr id="42020" name="文本框 129058"/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&amp;</a:t>
                </a:r>
              </a:p>
            </p:txBody>
          </p:sp>
          <p:sp>
            <p:nvSpPr>
              <p:cNvPr id="42021" name="矩形 129059"/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2" name="文本框 129060"/>
              <p:cNvSpPr txBox="1">
                <a:spLocks noChangeArrowheads="1"/>
              </p:cNvSpPr>
              <p:nvPr/>
            </p:nvSpPr>
            <p:spPr bwMode="auto">
              <a:xfrm>
                <a:off x="2380" y="211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1</a:t>
                </a:r>
              </a:p>
            </p:txBody>
          </p:sp>
          <p:sp>
            <p:nvSpPr>
              <p:cNvPr id="42023" name="矩形 129061"/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4" name="椭圆 129062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2025" name="椭圆 129063"/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2026" name="矩形 129064"/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7" name="文本框 129065"/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  <a:endParaRPr lang="zh-CN" altLang="en-US" sz="1600" b="1"/>
              </a:p>
            </p:txBody>
          </p:sp>
          <p:grpSp>
            <p:nvGrpSpPr>
              <p:cNvPr id="42028" name="组合 129066"/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42071" name="文本框 129067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/>
                    <a:t>Q</a:t>
                  </a:r>
                  <a:endParaRPr lang="zh-CN" altLang="en-US" sz="1600" b="1"/>
                </a:p>
              </p:txBody>
            </p:sp>
            <p:sp>
              <p:nvSpPr>
                <p:cNvPr id="42072" name="直接连接符 129068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029" name="文本框 129069"/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D</a:t>
                </a:r>
              </a:p>
            </p:txBody>
          </p:sp>
          <p:sp>
            <p:nvSpPr>
              <p:cNvPr id="42030" name="文本框 129070"/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17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</a:rPr>
                  <a:t>INTR</a:t>
                </a:r>
              </a:p>
            </p:txBody>
          </p:sp>
          <p:sp>
            <p:nvSpPr>
              <p:cNvPr id="42031" name="等腰三角形 129071"/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2" name="矩形 129072"/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3" name="文本框 129073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</a:rPr>
                  <a:t> B</a:t>
                </a:r>
              </a:p>
            </p:txBody>
          </p:sp>
          <p:sp>
            <p:nvSpPr>
              <p:cNvPr id="42034" name="文本框 129074"/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</a:p>
            </p:txBody>
          </p:sp>
          <p:sp>
            <p:nvSpPr>
              <p:cNvPr id="42035" name="任意多边形 129075"/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0 h 192"/>
                  <a:gd name="T2" fmla="*/ 1 w 1"/>
                  <a:gd name="T3" fmla="*/ 192 h 192"/>
                </a:gdLst>
                <a:ahLst/>
                <a:cxnLst>
                  <a:cxn ang="0">
                    <a:pos x="0" y="192"/>
                  </a:cxn>
                  <a:cxn ang="0">
                    <a:pos x="0" y="0"/>
                  </a:cxn>
                </a:cxnLst>
                <a:rect l="T0" t="T1" r="T2" b="T3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6" name="直接连接符 129076"/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7" name="直接连接符 129077"/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8" name="矩形 129078"/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039" name="组合 129079"/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42069" name="文本框 129080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/>
                    <a:t>Q</a:t>
                  </a:r>
                  <a:endParaRPr lang="zh-CN" altLang="en-US" sz="1600" b="1"/>
                </a:p>
              </p:txBody>
            </p:sp>
            <p:sp>
              <p:nvSpPr>
                <p:cNvPr id="42070" name="直接连接符 129081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040" name="文本框 129082"/>
              <p:cNvSpPr txBox="1">
                <a:spLocks noChangeArrowheads="1"/>
              </p:cNvSpPr>
              <p:nvPr/>
            </p:nvSpPr>
            <p:spPr bwMode="auto">
              <a:xfrm>
                <a:off x="3731" y="177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</a:rPr>
                  <a:t>MASK</a:t>
                </a:r>
              </a:p>
            </p:txBody>
          </p:sp>
          <p:sp>
            <p:nvSpPr>
              <p:cNvPr id="42041" name="椭圆 129083"/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2042" name="椭圆 129084"/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2043" name="文本框 129085"/>
              <p:cNvSpPr txBox="1">
                <a:spLocks noChangeArrowheads="1"/>
              </p:cNvSpPr>
              <p:nvPr/>
            </p:nvSpPr>
            <p:spPr bwMode="auto">
              <a:xfrm>
                <a:off x="2799" y="797"/>
                <a:ext cx="9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800" b="1">
                    <a:solidFill>
                      <a:schemeClr val="folHlink"/>
                    </a:solidFill>
                  </a:rPr>
                  <a:t> </a:t>
                </a:r>
                <a:r>
                  <a:rPr lang="zh-CN" altLang="en-US" sz="2000" b="1">
                    <a:solidFill>
                      <a:schemeClr val="folHlink"/>
                    </a:solidFill>
                  </a:rPr>
                  <a:t>设备编码器</a:t>
                </a:r>
              </a:p>
            </p:txBody>
          </p:sp>
          <p:sp>
            <p:nvSpPr>
              <p:cNvPr id="42044" name="矩形 129086"/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5" name="文本框 129087"/>
              <p:cNvSpPr txBox="1">
                <a:spLocks noChangeArrowheads="1"/>
              </p:cNvSpPr>
              <p:nvPr/>
            </p:nvSpPr>
            <p:spPr bwMode="auto">
              <a:xfrm>
                <a:off x="2976" y="1156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排队器</a:t>
                </a:r>
              </a:p>
            </p:txBody>
          </p:sp>
          <p:sp>
            <p:nvSpPr>
              <p:cNvPr id="42046" name="矩形 129088"/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7" name="任意多边形 129089"/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0 h 147"/>
                  <a:gd name="T2" fmla="*/ 1 w 1"/>
                  <a:gd name="T3" fmla="*/ 147 h 147"/>
                </a:gdLst>
                <a:ahLst/>
                <a:cxnLst>
                  <a:cxn ang="0">
                    <a:pos x="0" y="147"/>
                  </a:cxn>
                  <a:cxn ang="0">
                    <a:pos x="0" y="0"/>
                  </a:cxn>
                </a:cxnLst>
                <a:rect l="T0" t="T1" r="T2" b="T3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8" name="任意多边形 129090"/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2160 w 2160"/>
                  <a:gd name="T3" fmla="*/ 240 h 240"/>
                </a:gdLst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160" y="240"/>
                  </a:cxn>
                </a:cxnLst>
                <a:rect l="T0" t="T1" r="T2" b="T3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9" name="任意多边形 129091"/>
              <p:cNvSpPr>
                <a:spLocks/>
              </p:cNvSpPr>
              <p:nvPr/>
            </p:nvSpPr>
            <p:spPr bwMode="auto">
              <a:xfrm>
                <a:off x="2565" y="1555"/>
                <a:ext cx="1707" cy="1181"/>
              </a:xfrm>
              <a:custGeom>
                <a:avLst/>
                <a:gdLst>
                  <a:gd name="T0" fmla="*/ 0 w 1707"/>
                  <a:gd name="T1" fmla="*/ 0 h 1368"/>
                  <a:gd name="T2" fmla="*/ 1707 w 1707"/>
                  <a:gd name="T3" fmla="*/ 1368 h 1368"/>
                </a:gdLst>
                <a:ahLst/>
                <a:cxnLst>
                  <a:cxn ang="0">
                    <a:pos x="0" y="1272"/>
                  </a:cxn>
                  <a:cxn ang="0">
                    <a:pos x="0" y="1368"/>
                  </a:cxn>
                  <a:cxn ang="0">
                    <a:pos x="720" y="1368"/>
                  </a:cxn>
                  <a:cxn ang="0">
                    <a:pos x="717" y="3"/>
                  </a:cxn>
                  <a:cxn ang="0">
                    <a:pos x="1707" y="0"/>
                  </a:cxn>
                  <a:cxn ang="0">
                    <a:pos x="1707" y="63"/>
                  </a:cxn>
                </a:cxnLst>
                <a:rect l="T0" t="T1" r="T2" b="T3"/>
                <a:pathLst>
                  <a:path w="1707" h="1368">
                    <a:moveTo>
                      <a:pt x="0" y="1272"/>
                    </a:moveTo>
                    <a:lnTo>
                      <a:pt x="0" y="1368"/>
                    </a:lnTo>
                    <a:lnTo>
                      <a:pt x="720" y="1368"/>
                    </a:lnTo>
                    <a:lnTo>
                      <a:pt x="717" y="3"/>
                    </a:lnTo>
                    <a:lnTo>
                      <a:pt x="1707" y="0"/>
                    </a:lnTo>
                    <a:lnTo>
                      <a:pt x="1707" y="63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0" name="任意多边形 129092"/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0 w 1440"/>
                  <a:gd name="T1" fmla="*/ 0 h 96"/>
                  <a:gd name="T2" fmla="*/ 1440 w 1440"/>
                  <a:gd name="T3" fmla="*/ 96 h 96"/>
                </a:gdLst>
                <a:ahLst/>
                <a:cxnLst>
                  <a:cxn ang="0">
                    <a:pos x="1440" y="96"/>
                  </a:cxn>
                  <a:cxn ang="0">
                    <a:pos x="0" y="96"/>
                  </a:cxn>
                  <a:cxn ang="0">
                    <a:pos x="0" y="0"/>
                  </a:cxn>
                </a:cxnLst>
                <a:rect l="T0" t="T1" r="T2" b="T3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1" name="任意多边形 129093"/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0 h 165"/>
                  <a:gd name="T2" fmla="*/ 3 w 3"/>
                  <a:gd name="T3" fmla="*/ 165 h 165"/>
                </a:gdLst>
                <a:ahLst/>
                <a:cxnLst>
                  <a:cxn ang="0">
                    <a:pos x="0" y="165"/>
                  </a:cxn>
                  <a:cxn ang="0">
                    <a:pos x="3" y="0"/>
                  </a:cxn>
                </a:cxnLst>
                <a:rect l="T0" t="T1" r="T2" b="T3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2" name="任意多边形 129094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0 w 1296"/>
                  <a:gd name="T1" fmla="*/ 0 h 144"/>
                  <a:gd name="T2" fmla="*/ 1296 w 1296"/>
                  <a:gd name="T3" fmla="*/ 144 h 144"/>
                </a:gdLst>
                <a:ahLst/>
                <a:cxnLst>
                  <a:cxn ang="0">
                    <a:pos x="1296" y="144"/>
                  </a:cxn>
                  <a:cxn ang="0">
                    <a:pos x="1296" y="0"/>
                  </a:cxn>
                  <a:cxn ang="0">
                    <a:pos x="0" y="0"/>
                  </a:cxn>
                </a:cxnLst>
                <a:rect l="T0" t="T1" r="T2" b="T3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3" name="任意多边形 129095"/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0 w 1920"/>
                  <a:gd name="T1" fmla="*/ 0 h 96"/>
                  <a:gd name="T2" fmla="*/ 1920 w 1920"/>
                  <a:gd name="T3" fmla="*/ 96 h 96"/>
                </a:gdLst>
                <a:ahLst/>
                <a:cxnLst>
                  <a:cxn ang="0">
                    <a:pos x="1920" y="0"/>
                  </a:cxn>
                  <a:cxn ang="0">
                    <a:pos x="1920" y="96"/>
                  </a:cxn>
                  <a:cxn ang="0">
                    <a:pos x="0" y="96"/>
                  </a:cxn>
                </a:cxnLst>
                <a:rect l="T0" t="T1" r="T2" b="T3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4" name="直接连接符 129096"/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5" name="矩形 129097"/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6" name="矩形 129098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7" name="左箭头 129099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50" cy="144"/>
              </a:xfrm>
              <a:prstGeom prst="leftArrow">
                <a:avLst>
                  <a:gd name="adj1" fmla="val 39417"/>
                  <a:gd name="adj2" fmla="val 16264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8" name="任意多边形 129100"/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0 w 420"/>
                  <a:gd name="T1" fmla="*/ 0 h 1"/>
                  <a:gd name="T2" fmla="*/ 420 w 420"/>
                  <a:gd name="T3" fmla="*/ 1 h 1"/>
                </a:gdLst>
                <a:ahLst/>
                <a:cxnLst>
                  <a:cxn ang="0">
                    <a:pos x="420" y="0"/>
                  </a:cxn>
                  <a:cxn ang="0">
                    <a:pos x="0" y="0"/>
                  </a:cxn>
                </a:cxnLst>
                <a:rect l="T0" t="T1" r="T2" b="T3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9" name="直接连接符 129101"/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0" name="文本框 129102"/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/>
                  <a:t>中断查询</a:t>
                </a:r>
              </a:p>
            </p:txBody>
          </p:sp>
          <p:sp>
            <p:nvSpPr>
              <p:cNvPr id="42061" name="文本框 129103"/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4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来自高一级</a:t>
                </a:r>
              </a:p>
              <a:p>
                <a:r>
                  <a:rPr lang="zh-CN" altLang="en-US" sz="1800" b="1"/>
                  <a:t> 的排队器</a:t>
                </a:r>
              </a:p>
            </p:txBody>
          </p:sp>
          <p:sp>
            <p:nvSpPr>
              <p:cNvPr id="42062" name="文本框 129104"/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至低一级</a:t>
                </a:r>
              </a:p>
              <a:p>
                <a:r>
                  <a:rPr lang="zh-CN" altLang="en-US" sz="1800" b="1"/>
                  <a:t>的排队器</a:t>
                </a:r>
              </a:p>
            </p:txBody>
          </p:sp>
          <p:sp>
            <p:nvSpPr>
              <p:cNvPr id="42063" name="文本框 129105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向量地址</a:t>
                </a:r>
              </a:p>
            </p:txBody>
          </p:sp>
          <p:sp>
            <p:nvSpPr>
              <p:cNvPr id="42064" name="直接连接符 129106"/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5" name="文本框 129107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中断响应</a:t>
                </a:r>
              </a:p>
              <a:p>
                <a:r>
                  <a:rPr lang="en-US" altLang="zh-CN" sz="1800" b="1"/>
                  <a:t>   INTA</a:t>
                </a:r>
              </a:p>
            </p:txBody>
          </p:sp>
          <p:sp>
            <p:nvSpPr>
              <p:cNvPr id="42066" name="文本框 129108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中断请求</a:t>
                </a:r>
              </a:p>
            </p:txBody>
          </p:sp>
          <p:sp>
            <p:nvSpPr>
              <p:cNvPr id="42067" name="矩形 129109"/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8" name="文本框 129110"/>
              <p:cNvSpPr txBox="1">
                <a:spLocks noChangeArrowheads="1"/>
              </p:cNvSpPr>
              <p:nvPr/>
            </p:nvSpPr>
            <p:spPr bwMode="auto">
              <a:xfrm>
                <a:off x="1113" y="283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命令译码</a:t>
                </a:r>
              </a:p>
            </p:txBody>
          </p:sp>
        </p:grpSp>
      </p:grpSp>
      <p:sp>
        <p:nvSpPr>
          <p:cNvPr id="41986" name="文本框 129111"/>
          <p:cNvSpPr txBox="1">
            <a:spLocks noChangeArrowheads="1"/>
          </p:cNvSpPr>
          <p:nvPr/>
        </p:nvSpPr>
        <p:spPr bwMode="auto">
          <a:xfrm>
            <a:off x="300038" y="152400"/>
            <a:ext cx="6710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4. 程序中断方式接口电路的基本组成</a:t>
            </a:r>
          </a:p>
        </p:txBody>
      </p:sp>
      <p:sp>
        <p:nvSpPr>
          <p:cNvPr id="129113" name="矩形 12911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130049"/>
          <p:cNvSpPr txBox="1">
            <a:spLocks noChangeArrowheads="1"/>
          </p:cNvSpPr>
          <p:nvPr/>
        </p:nvSpPr>
        <p:spPr bwMode="auto">
          <a:xfrm>
            <a:off x="441325" y="196850"/>
            <a:ext cx="6035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四、</a:t>
            </a:r>
            <a:r>
              <a:rPr lang="en-US" altLang="zh-CN" sz="3600" b="1"/>
              <a:t>I/O </a:t>
            </a:r>
            <a:r>
              <a:rPr lang="zh-CN" altLang="en-US" sz="3600" b="1"/>
              <a:t>中断处理过程</a:t>
            </a:r>
            <a:endParaRPr lang="en-US" altLang="zh-CN" sz="3600" b="1"/>
          </a:p>
        </p:txBody>
      </p:sp>
      <p:sp>
        <p:nvSpPr>
          <p:cNvPr id="130051" name="文本框 130050"/>
          <p:cNvSpPr txBox="1">
            <a:spLocks noChangeArrowheads="1"/>
          </p:cNvSpPr>
          <p:nvPr/>
        </p:nvSpPr>
        <p:spPr bwMode="auto">
          <a:xfrm>
            <a:off x="1011238" y="1009650"/>
            <a:ext cx="5607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1. </a:t>
            </a:r>
            <a:r>
              <a:rPr lang="en-US" altLang="zh-CN" sz="3200" b="1"/>
              <a:t>CPU </a:t>
            </a:r>
            <a:r>
              <a:rPr lang="zh-CN" altLang="en-US" sz="3200" b="1"/>
              <a:t>响应中断的条件和时间</a:t>
            </a:r>
          </a:p>
        </p:txBody>
      </p:sp>
      <p:sp>
        <p:nvSpPr>
          <p:cNvPr id="130052" name="文本框 130051"/>
          <p:cNvSpPr txBox="1">
            <a:spLocks noChangeArrowheads="1"/>
          </p:cNvSpPr>
          <p:nvPr/>
        </p:nvSpPr>
        <p:spPr bwMode="auto">
          <a:xfrm>
            <a:off x="1322388" y="1689100"/>
            <a:ext cx="2182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条件</a:t>
            </a:r>
          </a:p>
        </p:txBody>
      </p:sp>
      <p:sp>
        <p:nvSpPr>
          <p:cNvPr id="130053" name="文本框 130052"/>
          <p:cNvSpPr txBox="1">
            <a:spLocks noChangeArrowheads="1"/>
          </p:cNvSpPr>
          <p:nvPr/>
        </p:nvSpPr>
        <p:spPr bwMode="auto">
          <a:xfrm>
            <a:off x="1322388" y="4171950"/>
            <a:ext cx="225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时间</a:t>
            </a:r>
          </a:p>
        </p:txBody>
      </p:sp>
      <p:sp>
        <p:nvSpPr>
          <p:cNvPr id="130054" name="文本框 130053"/>
          <p:cNvSpPr txBox="1">
            <a:spLocks noChangeArrowheads="1"/>
          </p:cNvSpPr>
          <p:nvPr/>
        </p:nvSpPr>
        <p:spPr bwMode="auto">
          <a:xfrm>
            <a:off x="1752600" y="2309813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允许中断触发器 </a:t>
            </a:r>
            <a:r>
              <a:rPr lang="en-US" altLang="zh-CN" sz="2800" b="1">
                <a:solidFill>
                  <a:schemeClr val="folHlink"/>
                </a:solidFill>
              </a:rPr>
              <a:t>EINT = 1</a:t>
            </a:r>
          </a:p>
        </p:txBody>
      </p:sp>
      <p:sp>
        <p:nvSpPr>
          <p:cNvPr id="130055" name="文本框 130054"/>
          <p:cNvSpPr txBox="1">
            <a:spLocks noChangeArrowheads="1"/>
          </p:cNvSpPr>
          <p:nvPr/>
        </p:nvSpPr>
        <p:spPr bwMode="auto">
          <a:xfrm>
            <a:off x="1752600" y="29305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用 </a:t>
            </a:r>
            <a:r>
              <a:rPr lang="zh-CN" altLang="en-US" sz="2800" b="1">
                <a:solidFill>
                  <a:schemeClr val="folHlink"/>
                </a:solidFill>
              </a:rPr>
              <a:t>开中断 </a:t>
            </a:r>
            <a:r>
              <a:rPr lang="zh-CN" altLang="en-US" sz="2800" b="1"/>
              <a:t>指令置 </a:t>
            </a:r>
            <a:r>
              <a:rPr lang="zh-CN" altLang="en-US" sz="2800" b="1">
                <a:solidFill>
                  <a:schemeClr val="folHlink"/>
                </a:solidFill>
              </a:rPr>
              <a:t>“1”</a:t>
            </a:r>
            <a:r>
              <a:rPr lang="zh-CN" altLang="en-US" sz="2800" b="1"/>
              <a:t> </a:t>
            </a:r>
            <a:r>
              <a:rPr lang="en-US" altLang="zh-CN" sz="2800" b="1"/>
              <a:t>EINT</a:t>
            </a:r>
          </a:p>
        </p:txBody>
      </p:sp>
      <p:sp>
        <p:nvSpPr>
          <p:cNvPr id="130056" name="文本框 130055"/>
          <p:cNvSpPr txBox="1">
            <a:spLocks noChangeArrowheads="1"/>
          </p:cNvSpPr>
          <p:nvPr/>
        </p:nvSpPr>
        <p:spPr bwMode="auto">
          <a:xfrm>
            <a:off x="1752600" y="35512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用 </a:t>
            </a:r>
            <a:r>
              <a:rPr lang="zh-CN" altLang="en-US" sz="2800" b="1">
                <a:solidFill>
                  <a:schemeClr val="folHlink"/>
                </a:solidFill>
              </a:rPr>
              <a:t>关中断 </a:t>
            </a:r>
            <a:r>
              <a:rPr lang="zh-CN" altLang="en-US" sz="2800" b="1"/>
              <a:t>指令置</a:t>
            </a:r>
            <a:r>
              <a:rPr lang="zh-CN" altLang="en-US" sz="2800" b="1">
                <a:solidFill>
                  <a:schemeClr val="folHlink"/>
                </a:solidFill>
              </a:rPr>
              <a:t>“ 0”</a:t>
            </a:r>
            <a:r>
              <a:rPr lang="zh-CN" altLang="en-US" sz="2800" b="1"/>
              <a:t> </a:t>
            </a:r>
            <a:r>
              <a:rPr lang="en-US" altLang="zh-CN" sz="2800" b="1"/>
              <a:t>EINT </a:t>
            </a:r>
            <a:r>
              <a:rPr lang="zh-CN" altLang="en-US" sz="2800" b="1"/>
              <a:t>或硬件 </a:t>
            </a:r>
            <a:r>
              <a:rPr lang="zh-CN" altLang="en-US" sz="2800" b="1">
                <a:solidFill>
                  <a:schemeClr val="folHlink"/>
                </a:solidFill>
              </a:rPr>
              <a:t>自动复位</a:t>
            </a:r>
          </a:p>
        </p:txBody>
      </p:sp>
      <p:sp>
        <p:nvSpPr>
          <p:cNvPr id="130057" name="文本框 130056"/>
          <p:cNvSpPr txBox="1">
            <a:spLocks noChangeArrowheads="1"/>
          </p:cNvSpPr>
          <p:nvPr/>
        </p:nvSpPr>
        <p:spPr bwMode="auto">
          <a:xfrm>
            <a:off x="1752600" y="479266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当 </a:t>
            </a:r>
            <a:r>
              <a:rPr lang="en-US" altLang="zh-CN" sz="2800" b="1"/>
              <a:t>D = 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  <a:r>
              <a:rPr lang="en-US" altLang="zh-CN" sz="2800" b="1"/>
              <a:t>（</a:t>
            </a:r>
            <a:r>
              <a:rPr lang="zh-CN" altLang="en-US" sz="2800" b="1"/>
              <a:t>随机）且 </a:t>
            </a:r>
            <a:r>
              <a:rPr lang="en-US" altLang="zh-CN" sz="2800" b="1"/>
              <a:t>MASK = 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  <a:r>
              <a:rPr lang="en-US" altLang="zh-CN" sz="2800" b="1"/>
              <a:t> </a:t>
            </a:r>
            <a:r>
              <a:rPr lang="zh-CN" altLang="en-US" sz="2800" b="1"/>
              <a:t>时</a:t>
            </a:r>
          </a:p>
        </p:txBody>
      </p:sp>
      <p:sp>
        <p:nvSpPr>
          <p:cNvPr id="130058" name="文本框 130057"/>
          <p:cNvSpPr txBox="1">
            <a:spLocks noChangeArrowheads="1"/>
          </p:cNvSpPr>
          <p:nvPr/>
        </p:nvSpPr>
        <p:spPr bwMode="auto">
          <a:xfrm>
            <a:off x="1752600" y="5413375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在每条指令执行阶段的结束前</a:t>
            </a:r>
          </a:p>
        </p:txBody>
      </p:sp>
      <p:sp>
        <p:nvSpPr>
          <p:cNvPr id="130059" name="文本框 130058"/>
          <p:cNvSpPr txBox="1">
            <a:spLocks noChangeArrowheads="1"/>
          </p:cNvSpPr>
          <p:nvPr/>
        </p:nvSpPr>
        <p:spPr bwMode="auto">
          <a:xfrm>
            <a:off x="1752600" y="60340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</a:rPr>
              <a:t>CPU </a:t>
            </a:r>
            <a:r>
              <a:rPr lang="zh-CN" altLang="en-US" sz="2800" b="1"/>
              <a:t>发 </a:t>
            </a:r>
            <a:r>
              <a:rPr lang="zh-CN" altLang="en-US" sz="2800" b="1">
                <a:solidFill>
                  <a:schemeClr val="folHlink"/>
                </a:solidFill>
              </a:rPr>
              <a:t>中断查询信号</a:t>
            </a:r>
            <a:r>
              <a:rPr lang="zh-CN" altLang="en-US" sz="2800" b="1"/>
              <a:t>（将 </a:t>
            </a:r>
            <a:r>
              <a:rPr lang="en-US" altLang="zh-CN" sz="2800" b="1"/>
              <a:t>INTR </a:t>
            </a:r>
            <a:r>
              <a:rPr lang="zh-CN" altLang="en-US" sz="2800" b="1"/>
              <a:t>置</a:t>
            </a:r>
            <a:r>
              <a:rPr lang="zh-CN" altLang="en-US" sz="2800" b="1">
                <a:solidFill>
                  <a:schemeClr val="folHlink"/>
                </a:solidFill>
              </a:rPr>
              <a:t>“1”</a:t>
            </a:r>
            <a:r>
              <a:rPr lang="zh-CN" altLang="en-US" sz="2800" b="1"/>
              <a:t>）</a:t>
            </a:r>
          </a:p>
        </p:txBody>
      </p:sp>
      <p:sp>
        <p:nvSpPr>
          <p:cNvPr id="130060" name="矩形 13005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/>
      <p:bldP spid="130052" grpId="0"/>
      <p:bldP spid="130053" grpId="0"/>
      <p:bldP spid="130054" grpId="0"/>
      <p:bldP spid="130055" grpId="0"/>
      <p:bldP spid="130056" grpId="0"/>
      <p:bldP spid="130057" grpId="0"/>
      <p:bldP spid="130058" grpId="0"/>
      <p:bldP spid="1300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组合 131073"/>
          <p:cNvGrpSpPr>
            <a:grpSpLocks/>
          </p:cNvGrpSpPr>
          <p:nvPr/>
        </p:nvGrpSpPr>
        <p:grpSpPr bwMode="auto">
          <a:xfrm>
            <a:off x="0" y="609600"/>
            <a:ext cx="9207500" cy="6096000"/>
            <a:chOff x="0" y="384"/>
            <a:chExt cx="5800" cy="3840"/>
          </a:xfrm>
        </p:grpSpPr>
        <p:sp>
          <p:nvSpPr>
            <p:cNvPr id="44119" name="左箭头 131074"/>
            <p:cNvSpPr>
              <a:spLocks noChangeArrowheads="1"/>
            </p:cNvSpPr>
            <p:nvPr/>
          </p:nvSpPr>
          <p:spPr bwMode="auto">
            <a:xfrm>
              <a:off x="539" y="3984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120" name="组合 131075"/>
            <p:cNvGrpSpPr>
              <a:grpSpLocks/>
            </p:cNvGrpSpPr>
            <p:nvPr/>
          </p:nvGrpSpPr>
          <p:grpSpPr bwMode="auto">
            <a:xfrm>
              <a:off x="0" y="384"/>
              <a:ext cx="5800" cy="3840"/>
              <a:chOff x="0" y="384"/>
              <a:chExt cx="5800" cy="3840"/>
            </a:xfrm>
          </p:grpSpPr>
          <p:sp>
            <p:nvSpPr>
              <p:cNvPr id="44121" name="任意多边形 131076"/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0 h 139"/>
                  <a:gd name="T2" fmla="*/ 1730 w 1730"/>
                  <a:gd name="T3" fmla="*/ 139 h 139"/>
                </a:gdLst>
                <a:ahLst/>
                <a:cxnLst>
                  <a:cxn ang="0">
                    <a:pos x="0" y="139"/>
                  </a:cxn>
                  <a:cxn ang="0">
                    <a:pos x="2" y="0"/>
                  </a:cxn>
                  <a:cxn ang="0">
                    <a:pos x="1730" y="0"/>
                  </a:cxn>
                </a:cxnLst>
                <a:rect l="T0" t="T1" r="T2" b="T3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2" name="矩形 131077"/>
              <p:cNvSpPr>
                <a:spLocks noChangeArrowheads="1"/>
              </p:cNvSpPr>
              <p:nvPr/>
            </p:nvSpPr>
            <p:spPr bwMode="auto">
              <a:xfrm>
                <a:off x="2266" y="3637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设备选择电路</a:t>
                </a:r>
              </a:p>
            </p:txBody>
          </p:sp>
          <p:sp>
            <p:nvSpPr>
              <p:cNvPr id="44123" name="矩形 131078"/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DBR</a:t>
                </a:r>
              </a:p>
            </p:txBody>
          </p:sp>
          <p:sp>
            <p:nvSpPr>
              <p:cNvPr id="44124" name="矩形 131079"/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5" name="文本框 131080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D</a:t>
                </a:r>
              </a:p>
            </p:txBody>
          </p:sp>
          <p:sp>
            <p:nvSpPr>
              <p:cNvPr id="44126" name="文本框 131081"/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</a:p>
            </p:txBody>
          </p:sp>
          <p:sp>
            <p:nvSpPr>
              <p:cNvPr id="44127" name="椭圆 131082"/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28" name="椭圆 131083"/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9" name="任意多边形 131084"/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759" y="0"/>
                  </a:cxn>
                </a:cxnLst>
                <a:rect l="T0" t="T1" r="T2" b="T3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0" name="任意多边形 131085"/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0 w 1488"/>
                  <a:gd name="T1" fmla="*/ 0 h 357"/>
                  <a:gd name="T2" fmla="*/ 1488 w 1488"/>
                  <a:gd name="T3" fmla="*/ 357 h 357"/>
                </a:gdLst>
                <a:ahLst/>
                <a:cxnLst>
                  <a:cxn ang="0">
                    <a:pos x="1488" y="0"/>
                  </a:cxn>
                  <a:cxn ang="0">
                    <a:pos x="1488" y="357"/>
                  </a:cxn>
                  <a:cxn ang="0">
                    <a:pos x="0" y="357"/>
                  </a:cxn>
                </a:cxnLst>
                <a:rect l="T0" t="T1" r="T2" b="T3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1" name="矩形 131086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2" name="文本框 131087"/>
              <p:cNvSpPr txBox="1">
                <a:spLocks noChangeArrowheads="1"/>
              </p:cNvSpPr>
              <p:nvPr/>
            </p:nvSpPr>
            <p:spPr bwMode="auto">
              <a:xfrm>
                <a:off x="1489" y="3120"/>
                <a:ext cx="24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&amp;</a:t>
                </a:r>
              </a:p>
            </p:txBody>
          </p:sp>
          <p:sp>
            <p:nvSpPr>
              <p:cNvPr id="44133" name="椭圆 131088"/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34" name="任意多边形 131089"/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0 w 2784"/>
                  <a:gd name="T1" fmla="*/ 0 h 396"/>
                  <a:gd name="T2" fmla="*/ 2784 w 2784"/>
                  <a:gd name="T3" fmla="*/ 396 h 396"/>
                </a:gdLst>
                <a:ahLst/>
                <a:cxnLst>
                  <a:cxn ang="0">
                    <a:pos x="144" y="1"/>
                  </a:cxn>
                  <a:cxn ang="0">
                    <a:pos x="0" y="0"/>
                  </a:cxn>
                  <a:cxn ang="0">
                    <a:pos x="0" y="396"/>
                  </a:cxn>
                  <a:cxn ang="0">
                    <a:pos x="2784" y="396"/>
                  </a:cxn>
                </a:cxnLst>
                <a:rect l="T0" t="T1" r="T2" b="T3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5" name="椭圆 131090"/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36" name="任意多边形 131091"/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0 w 282"/>
                  <a:gd name="T1" fmla="*/ 0 h 453"/>
                  <a:gd name="T2" fmla="*/ 282 w 282"/>
                  <a:gd name="T3" fmla="*/ 453 h 453"/>
                </a:gdLst>
                <a:ahLst/>
                <a:cxnLst>
                  <a:cxn ang="0">
                    <a:pos x="282" y="453"/>
                  </a:cxn>
                  <a:cxn ang="0">
                    <a:pos x="279" y="0"/>
                  </a:cxn>
                  <a:cxn ang="0">
                    <a:pos x="0" y="0"/>
                  </a:cxn>
                </a:cxnLst>
                <a:rect l="T0" t="T1" r="T2" b="T3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7" name="椭圆 131092"/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38" name="任意多边形 131093"/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0 w 1392"/>
                  <a:gd name="T1" fmla="*/ 0 h 336"/>
                  <a:gd name="T2" fmla="*/ 1392 w 1392"/>
                  <a:gd name="T3" fmla="*/ 336 h 336"/>
                </a:gdLst>
                <a:ahLst/>
                <a:cxnLst>
                  <a:cxn ang="0">
                    <a:pos x="240" y="0"/>
                  </a:cxn>
                  <a:cxn ang="0">
                    <a:pos x="0" y="0"/>
                  </a:cxn>
                  <a:cxn ang="0">
                    <a:pos x="0" y="240"/>
                  </a:cxn>
                  <a:cxn ang="0">
                    <a:pos x="1392" y="240"/>
                  </a:cxn>
                  <a:cxn ang="0">
                    <a:pos x="1392" y="336"/>
                  </a:cxn>
                </a:cxnLst>
                <a:rect l="T0" t="T1" r="T2" b="T3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9" name="直接连接符 131094"/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0" name="直接连接符 131095"/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1" name="右箭头 131096"/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2" name="左箭头 131097"/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3" name="文本框 131098"/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数据线</a:t>
                </a:r>
              </a:p>
            </p:txBody>
          </p:sp>
          <p:sp>
            <p:nvSpPr>
              <p:cNvPr id="44144" name="文本框 131099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启动命令</a:t>
                </a:r>
              </a:p>
            </p:txBody>
          </p:sp>
          <p:sp>
            <p:nvSpPr>
              <p:cNvPr id="44145" name="文本框 131100"/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地址线</a:t>
                </a:r>
              </a:p>
            </p:txBody>
          </p:sp>
          <p:sp>
            <p:nvSpPr>
              <p:cNvPr id="44146" name="文本框 131101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SEL</a:t>
                </a:r>
              </a:p>
            </p:txBody>
          </p:sp>
          <p:sp>
            <p:nvSpPr>
              <p:cNvPr id="44147" name="直接连接符 131102"/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8" name="文本框 131103"/>
              <p:cNvSpPr txBox="1">
                <a:spLocks noChangeArrowheads="1"/>
              </p:cNvSpPr>
              <p:nvPr/>
            </p:nvSpPr>
            <p:spPr bwMode="auto">
              <a:xfrm>
                <a:off x="5040" y="3792"/>
                <a:ext cx="7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/>
                  <a:t>输入数据</a:t>
                </a:r>
              </a:p>
            </p:txBody>
          </p:sp>
          <p:sp>
            <p:nvSpPr>
              <p:cNvPr id="44149" name="文本框 131104"/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启动设备</a:t>
                </a:r>
              </a:p>
            </p:txBody>
          </p:sp>
          <p:sp>
            <p:nvSpPr>
              <p:cNvPr id="44150" name="文本框 131105"/>
              <p:cNvSpPr txBox="1">
                <a:spLocks noChangeArrowheads="1"/>
              </p:cNvSpPr>
              <p:nvPr/>
            </p:nvSpPr>
            <p:spPr bwMode="auto">
              <a:xfrm>
                <a:off x="4818" y="3388"/>
                <a:ext cx="69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设备工作</a:t>
                </a:r>
              </a:p>
              <a:p>
                <a:r>
                  <a:rPr lang="zh-CN" altLang="en-US" sz="1800" b="1"/>
                  <a:t>   结束</a:t>
                </a:r>
              </a:p>
            </p:txBody>
          </p:sp>
          <p:sp>
            <p:nvSpPr>
              <p:cNvPr id="44151" name="文本框 131106"/>
              <p:cNvSpPr txBox="1">
                <a:spLocks noChangeArrowheads="1"/>
              </p:cNvSpPr>
              <p:nvPr/>
            </p:nvSpPr>
            <p:spPr bwMode="auto">
              <a:xfrm>
                <a:off x="2356" y="2457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&amp;</a:t>
                </a:r>
              </a:p>
            </p:txBody>
          </p:sp>
          <p:sp>
            <p:nvSpPr>
              <p:cNvPr id="44152" name="矩形 131107"/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3" name="文本框 131108"/>
              <p:cNvSpPr txBox="1">
                <a:spLocks noChangeArrowheads="1"/>
              </p:cNvSpPr>
              <p:nvPr/>
            </p:nvSpPr>
            <p:spPr bwMode="auto">
              <a:xfrm>
                <a:off x="2380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1</a:t>
                </a:r>
              </a:p>
            </p:txBody>
          </p:sp>
          <p:sp>
            <p:nvSpPr>
              <p:cNvPr id="44154" name="矩形 131109"/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5" name="椭圆 131110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56" name="椭圆 131111"/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57" name="矩形 131112"/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8" name="文本框 131113"/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  <a:endParaRPr lang="zh-CN" altLang="en-US" sz="1600" b="1"/>
              </a:p>
            </p:txBody>
          </p:sp>
          <p:grpSp>
            <p:nvGrpSpPr>
              <p:cNvPr id="44159" name="组合 131114"/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44210" name="文本框 131115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/>
                    <a:t>Q</a:t>
                  </a:r>
                  <a:endParaRPr lang="zh-CN" altLang="en-US" sz="1600" b="1"/>
                </a:p>
              </p:txBody>
            </p:sp>
            <p:sp>
              <p:nvSpPr>
                <p:cNvPr id="44211" name="直接连接符 131116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60" name="文本框 131117"/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D</a:t>
                </a:r>
              </a:p>
            </p:txBody>
          </p:sp>
          <p:sp>
            <p:nvSpPr>
              <p:cNvPr id="44161" name="文本框 131118"/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17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INTR</a:t>
                </a:r>
              </a:p>
            </p:txBody>
          </p:sp>
          <p:sp>
            <p:nvSpPr>
              <p:cNvPr id="44162" name="等腰三角形 131119"/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3" name="矩形 131120"/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4" name="文本框 131121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B</a:t>
                </a:r>
              </a:p>
            </p:txBody>
          </p:sp>
          <p:sp>
            <p:nvSpPr>
              <p:cNvPr id="44165" name="文本框 131122"/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/>
                  <a:t>Q</a:t>
                </a:r>
              </a:p>
            </p:txBody>
          </p:sp>
          <p:sp>
            <p:nvSpPr>
              <p:cNvPr id="44166" name="任意多边形 131123"/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0 h 192"/>
                  <a:gd name="T2" fmla="*/ 1 w 1"/>
                  <a:gd name="T3" fmla="*/ 192 h 192"/>
                </a:gdLst>
                <a:ahLst/>
                <a:cxnLst>
                  <a:cxn ang="0">
                    <a:pos x="0" y="192"/>
                  </a:cxn>
                  <a:cxn ang="0">
                    <a:pos x="0" y="0"/>
                  </a:cxn>
                </a:cxnLst>
                <a:rect l="T0" t="T1" r="T2" b="T3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7" name="直接连接符 131124"/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8" name="直接连接符 131125"/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9" name="矩形 131126"/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170" name="组合 131127"/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44208" name="文本框 131128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/>
                    <a:t>Q</a:t>
                  </a:r>
                  <a:endParaRPr lang="zh-CN" altLang="en-US" sz="1600" b="1"/>
                </a:p>
              </p:txBody>
            </p:sp>
            <p:sp>
              <p:nvSpPr>
                <p:cNvPr id="44209" name="直接连接符 131129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71" name="文本框 131130"/>
              <p:cNvSpPr txBox="1">
                <a:spLocks noChangeArrowheads="1"/>
              </p:cNvSpPr>
              <p:nvPr/>
            </p:nvSpPr>
            <p:spPr bwMode="auto">
              <a:xfrm>
                <a:off x="3696" y="1761"/>
                <a:ext cx="6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MASK</a:t>
                </a:r>
              </a:p>
            </p:txBody>
          </p:sp>
          <p:sp>
            <p:nvSpPr>
              <p:cNvPr id="44172" name="椭圆 131131"/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73" name="椭圆 131132"/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4174" name="文本框 131133"/>
              <p:cNvSpPr txBox="1">
                <a:spLocks noChangeArrowheads="1"/>
              </p:cNvSpPr>
              <p:nvPr/>
            </p:nvSpPr>
            <p:spPr bwMode="auto">
              <a:xfrm>
                <a:off x="2806" y="795"/>
                <a:ext cx="9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设备编码器</a:t>
                </a:r>
              </a:p>
            </p:txBody>
          </p:sp>
          <p:sp>
            <p:nvSpPr>
              <p:cNvPr id="44175" name="矩形 131134"/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6" name="文本框 131135"/>
              <p:cNvSpPr txBox="1">
                <a:spLocks noChangeArrowheads="1"/>
              </p:cNvSpPr>
              <p:nvPr/>
            </p:nvSpPr>
            <p:spPr bwMode="auto">
              <a:xfrm>
                <a:off x="2976" y="116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排队器</a:t>
                </a:r>
              </a:p>
            </p:txBody>
          </p:sp>
          <p:sp>
            <p:nvSpPr>
              <p:cNvPr id="44177" name="矩形 131136"/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8" name="任意多边形 131137"/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0 h 147"/>
                  <a:gd name="T2" fmla="*/ 1 w 1"/>
                  <a:gd name="T3" fmla="*/ 147 h 147"/>
                </a:gdLst>
                <a:ahLst/>
                <a:cxnLst>
                  <a:cxn ang="0">
                    <a:pos x="0" y="147"/>
                  </a:cxn>
                  <a:cxn ang="0">
                    <a:pos x="0" y="0"/>
                  </a:cxn>
                </a:cxnLst>
                <a:rect l="T0" t="T1" r="T2" b="T3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9" name="任意多边形 131138"/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2160 w 2160"/>
                  <a:gd name="T3" fmla="*/ 240 h 240"/>
                </a:gdLst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160" y="240"/>
                  </a:cxn>
                </a:cxnLst>
                <a:rect l="T0" t="T1" r="T2" b="T3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0" name="任意多边形 131139"/>
              <p:cNvSpPr>
                <a:spLocks/>
              </p:cNvSpPr>
              <p:nvPr/>
            </p:nvSpPr>
            <p:spPr bwMode="auto">
              <a:xfrm>
                <a:off x="2554" y="1550"/>
                <a:ext cx="1707" cy="1181"/>
              </a:xfrm>
              <a:custGeom>
                <a:avLst/>
                <a:gdLst>
                  <a:gd name="T0" fmla="*/ 0 w 1707"/>
                  <a:gd name="T1" fmla="*/ 0 h 1181"/>
                  <a:gd name="T2" fmla="*/ 1707 w 1707"/>
                  <a:gd name="T3" fmla="*/ 1181 h 1181"/>
                </a:gdLst>
                <a:ahLst/>
                <a:cxnLst>
                  <a:cxn ang="0">
                    <a:pos x="0" y="1098"/>
                  </a:cxn>
                  <a:cxn ang="0">
                    <a:pos x="0" y="1181"/>
                  </a:cxn>
                  <a:cxn ang="0">
                    <a:pos x="720" y="1181"/>
                  </a:cxn>
                  <a:cxn ang="0">
                    <a:pos x="719" y="4"/>
                  </a:cxn>
                  <a:cxn ang="0">
                    <a:pos x="1707" y="0"/>
                  </a:cxn>
                  <a:cxn ang="0">
                    <a:pos x="1707" y="54"/>
                  </a:cxn>
                </a:cxnLst>
                <a:rect l="T0" t="T1" r="T2" b="T3"/>
                <a:pathLst>
                  <a:path w="1707" h="1181">
                    <a:moveTo>
                      <a:pt x="0" y="1098"/>
                    </a:moveTo>
                    <a:lnTo>
                      <a:pt x="0" y="1181"/>
                    </a:lnTo>
                    <a:lnTo>
                      <a:pt x="720" y="1181"/>
                    </a:lnTo>
                    <a:lnTo>
                      <a:pt x="719" y="4"/>
                    </a:lnTo>
                    <a:lnTo>
                      <a:pt x="1707" y="0"/>
                    </a:lnTo>
                    <a:lnTo>
                      <a:pt x="1707" y="5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1" name="任意多边形 131140"/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0 w 1440"/>
                  <a:gd name="T1" fmla="*/ 0 h 96"/>
                  <a:gd name="T2" fmla="*/ 1440 w 1440"/>
                  <a:gd name="T3" fmla="*/ 96 h 96"/>
                </a:gdLst>
                <a:ahLst/>
                <a:cxnLst>
                  <a:cxn ang="0">
                    <a:pos x="1440" y="96"/>
                  </a:cxn>
                  <a:cxn ang="0">
                    <a:pos x="0" y="96"/>
                  </a:cxn>
                  <a:cxn ang="0">
                    <a:pos x="0" y="0"/>
                  </a:cxn>
                </a:cxnLst>
                <a:rect l="T0" t="T1" r="T2" b="T3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2" name="任意多边形 131141"/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0 h 165"/>
                  <a:gd name="T2" fmla="*/ 3 w 3"/>
                  <a:gd name="T3" fmla="*/ 165 h 165"/>
                </a:gdLst>
                <a:ahLst/>
                <a:cxnLst>
                  <a:cxn ang="0">
                    <a:pos x="0" y="165"/>
                  </a:cxn>
                  <a:cxn ang="0">
                    <a:pos x="3" y="0"/>
                  </a:cxn>
                </a:cxnLst>
                <a:rect l="T0" t="T1" r="T2" b="T3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3" name="任意多边形 131142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0 w 1296"/>
                  <a:gd name="T1" fmla="*/ 0 h 144"/>
                  <a:gd name="T2" fmla="*/ 1296 w 1296"/>
                  <a:gd name="T3" fmla="*/ 144 h 144"/>
                </a:gdLst>
                <a:ahLst/>
                <a:cxnLst>
                  <a:cxn ang="0">
                    <a:pos x="1296" y="144"/>
                  </a:cxn>
                  <a:cxn ang="0">
                    <a:pos x="1296" y="0"/>
                  </a:cxn>
                  <a:cxn ang="0">
                    <a:pos x="0" y="0"/>
                  </a:cxn>
                </a:cxnLst>
                <a:rect l="T0" t="T1" r="T2" b="T3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4" name="任意多边形 131143"/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0 w 1920"/>
                  <a:gd name="T1" fmla="*/ 0 h 96"/>
                  <a:gd name="T2" fmla="*/ 1920 w 1920"/>
                  <a:gd name="T3" fmla="*/ 96 h 96"/>
                </a:gdLst>
                <a:ahLst/>
                <a:cxnLst>
                  <a:cxn ang="0">
                    <a:pos x="1920" y="0"/>
                  </a:cxn>
                  <a:cxn ang="0">
                    <a:pos x="1920" y="96"/>
                  </a:cxn>
                  <a:cxn ang="0">
                    <a:pos x="0" y="96"/>
                  </a:cxn>
                </a:cxnLst>
                <a:rect l="T0" t="T1" r="T2" b="T3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5" name="直接连接符 131144"/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6" name="矩形 131145"/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7" name="矩形 131146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8" name="左箭头 131147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50" cy="144"/>
              </a:xfrm>
              <a:prstGeom prst="leftArrow">
                <a:avLst>
                  <a:gd name="adj1" fmla="val 39417"/>
                  <a:gd name="adj2" fmla="val 16264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89" name="任意多边形 131148"/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0 w 420"/>
                  <a:gd name="T1" fmla="*/ 0 h 1"/>
                  <a:gd name="T2" fmla="*/ 420 w 420"/>
                  <a:gd name="T3" fmla="*/ 1 h 1"/>
                </a:gdLst>
                <a:ahLst/>
                <a:cxnLst>
                  <a:cxn ang="0">
                    <a:pos x="420" y="0"/>
                  </a:cxn>
                  <a:cxn ang="0">
                    <a:pos x="0" y="0"/>
                  </a:cxn>
                </a:cxnLst>
                <a:rect l="T0" t="T1" r="T2" b="T3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90" name="直接连接符 131149"/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91" name="文本框 131150"/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/>
                  <a:t>中断查询</a:t>
                </a:r>
              </a:p>
            </p:txBody>
          </p:sp>
          <p:sp>
            <p:nvSpPr>
              <p:cNvPr id="44192" name="文本框 131151"/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来自高一级</a:t>
                </a:r>
              </a:p>
              <a:p>
                <a:r>
                  <a:rPr lang="zh-CN" altLang="en-US" sz="1800" b="1"/>
                  <a:t> 的排队器</a:t>
                </a:r>
              </a:p>
            </p:txBody>
          </p:sp>
          <p:sp>
            <p:nvSpPr>
              <p:cNvPr id="44193" name="文本框 131152"/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至低一级</a:t>
                </a:r>
              </a:p>
              <a:p>
                <a:r>
                  <a:rPr lang="zh-CN" altLang="en-US" sz="1800" b="1"/>
                  <a:t>的排队器</a:t>
                </a:r>
              </a:p>
            </p:txBody>
          </p:sp>
          <p:sp>
            <p:nvSpPr>
              <p:cNvPr id="44194" name="文本框 131153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向量地址</a:t>
                </a:r>
              </a:p>
            </p:txBody>
          </p:sp>
          <p:sp>
            <p:nvSpPr>
              <p:cNvPr id="44195" name="直接连接符 131154"/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96" name="文本框 131155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中断响应</a:t>
                </a:r>
              </a:p>
              <a:p>
                <a:r>
                  <a:rPr lang="en-US" altLang="zh-CN" sz="1800" b="1"/>
                  <a:t>   INTA</a:t>
                </a:r>
              </a:p>
            </p:txBody>
          </p:sp>
          <p:sp>
            <p:nvSpPr>
              <p:cNvPr id="44197" name="文本框 131156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中断请求</a:t>
                </a:r>
              </a:p>
            </p:txBody>
          </p:sp>
          <p:sp>
            <p:nvSpPr>
              <p:cNvPr id="44198" name="矩形 131157"/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99" name="文本框 131158"/>
              <p:cNvSpPr txBox="1">
                <a:spLocks noChangeArrowheads="1"/>
              </p:cNvSpPr>
              <p:nvPr/>
            </p:nvSpPr>
            <p:spPr bwMode="auto">
              <a:xfrm>
                <a:off x="1133" y="2832"/>
                <a:ext cx="75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命令译码</a:t>
                </a:r>
              </a:p>
            </p:txBody>
          </p:sp>
          <p:sp>
            <p:nvSpPr>
              <p:cNvPr id="44200" name="文本框 131159"/>
              <p:cNvSpPr txBox="1">
                <a:spLocks noChangeArrowheads="1"/>
              </p:cNvSpPr>
              <p:nvPr/>
            </p:nvSpPr>
            <p:spPr bwMode="auto">
              <a:xfrm>
                <a:off x="768" y="287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①</a:t>
                </a:r>
              </a:p>
            </p:txBody>
          </p:sp>
          <p:sp>
            <p:nvSpPr>
              <p:cNvPr id="44201" name="文本框 131160"/>
              <p:cNvSpPr txBox="1">
                <a:spLocks noChangeArrowheads="1"/>
              </p:cNvSpPr>
              <p:nvPr/>
            </p:nvSpPr>
            <p:spPr bwMode="auto">
              <a:xfrm>
                <a:off x="4792" y="249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②</a:t>
                </a:r>
              </a:p>
            </p:txBody>
          </p:sp>
          <p:sp>
            <p:nvSpPr>
              <p:cNvPr id="44202" name="文本框 131161"/>
              <p:cNvSpPr txBox="1">
                <a:spLocks noChangeArrowheads="1"/>
              </p:cNvSpPr>
              <p:nvPr/>
            </p:nvSpPr>
            <p:spPr bwMode="auto">
              <a:xfrm>
                <a:off x="4800" y="3782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③</a:t>
                </a:r>
              </a:p>
            </p:txBody>
          </p:sp>
          <p:sp>
            <p:nvSpPr>
              <p:cNvPr id="44203" name="文本框 131162"/>
              <p:cNvSpPr txBox="1">
                <a:spLocks noChangeArrowheads="1"/>
              </p:cNvSpPr>
              <p:nvPr/>
            </p:nvSpPr>
            <p:spPr bwMode="auto">
              <a:xfrm>
                <a:off x="4792" y="3072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④</a:t>
                </a:r>
              </a:p>
            </p:txBody>
          </p:sp>
          <p:sp>
            <p:nvSpPr>
              <p:cNvPr id="44204" name="文本框 131163"/>
              <p:cNvSpPr txBox="1">
                <a:spLocks noChangeArrowheads="1"/>
              </p:cNvSpPr>
              <p:nvPr/>
            </p:nvSpPr>
            <p:spPr bwMode="auto">
              <a:xfrm>
                <a:off x="4792" y="196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⑤</a:t>
                </a:r>
              </a:p>
            </p:txBody>
          </p:sp>
          <p:sp>
            <p:nvSpPr>
              <p:cNvPr id="44205" name="文本框 131164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⑥</a:t>
                </a:r>
              </a:p>
            </p:txBody>
          </p:sp>
          <p:sp>
            <p:nvSpPr>
              <p:cNvPr id="44206" name="文本框 131165"/>
              <p:cNvSpPr txBox="1">
                <a:spLocks noChangeArrowheads="1"/>
              </p:cNvSpPr>
              <p:nvPr/>
            </p:nvSpPr>
            <p:spPr bwMode="auto">
              <a:xfrm>
                <a:off x="768" y="864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⑦</a:t>
                </a:r>
              </a:p>
            </p:txBody>
          </p:sp>
          <p:sp>
            <p:nvSpPr>
              <p:cNvPr id="44207" name="文本框 131166"/>
              <p:cNvSpPr txBox="1">
                <a:spLocks noChangeArrowheads="1"/>
              </p:cNvSpPr>
              <p:nvPr/>
            </p:nvSpPr>
            <p:spPr bwMode="auto">
              <a:xfrm>
                <a:off x="768" y="384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⑧</a:t>
                </a:r>
              </a:p>
            </p:txBody>
          </p:sp>
        </p:grpSp>
      </p:grpSp>
      <p:sp>
        <p:nvSpPr>
          <p:cNvPr id="44034" name="文本框 131167"/>
          <p:cNvSpPr txBox="1">
            <a:spLocks noChangeArrowheads="1"/>
          </p:cNvSpPr>
          <p:nvPr/>
        </p:nvSpPr>
        <p:spPr bwMode="auto">
          <a:xfrm>
            <a:off x="457200" y="76200"/>
            <a:ext cx="4168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2. </a:t>
            </a:r>
            <a:r>
              <a:rPr lang="en-US" altLang="zh-CN" sz="3600" b="1"/>
              <a:t>I/O </a:t>
            </a:r>
            <a:r>
              <a:rPr lang="zh-CN" altLang="en-US" sz="3600" b="1"/>
              <a:t>中断处理过程</a:t>
            </a:r>
          </a:p>
        </p:txBody>
      </p:sp>
      <p:grpSp>
        <p:nvGrpSpPr>
          <p:cNvPr id="131169" name="组合 131168"/>
          <p:cNvGrpSpPr>
            <a:grpSpLocks/>
          </p:cNvGrpSpPr>
          <p:nvPr/>
        </p:nvGrpSpPr>
        <p:grpSpPr bwMode="auto">
          <a:xfrm>
            <a:off x="1006475" y="4568825"/>
            <a:ext cx="1371600" cy="479425"/>
            <a:chOff x="634" y="2878"/>
            <a:chExt cx="864" cy="302"/>
          </a:xfrm>
        </p:grpSpPr>
        <p:sp>
          <p:nvSpPr>
            <p:cNvPr id="44116" name="直接连接符 131169"/>
            <p:cNvSpPr>
              <a:spLocks noChangeShapeType="1"/>
            </p:cNvSpPr>
            <p:nvPr/>
          </p:nvSpPr>
          <p:spPr bwMode="auto">
            <a:xfrm>
              <a:off x="826" y="31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7" name="直接连接符 131170"/>
            <p:cNvSpPr>
              <a:spLocks noChangeShapeType="1"/>
            </p:cNvSpPr>
            <p:nvPr/>
          </p:nvSpPr>
          <p:spPr bwMode="auto">
            <a:xfrm>
              <a:off x="634" y="318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8" name="文本框 131171"/>
            <p:cNvSpPr txBox="1">
              <a:spLocks noChangeArrowheads="1"/>
            </p:cNvSpPr>
            <p:nvPr/>
          </p:nvSpPr>
          <p:spPr bwMode="auto">
            <a:xfrm>
              <a:off x="768" y="287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①</a:t>
              </a:r>
            </a:p>
          </p:txBody>
        </p:sp>
      </p:grpSp>
      <p:grpSp>
        <p:nvGrpSpPr>
          <p:cNvPr id="131173" name="组合 131172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44110" name="组合 131173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44114" name="矩形 131174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5" name="文本框 131175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</a:t>
                </a:r>
              </a:p>
            </p:txBody>
          </p:sp>
        </p:grpSp>
        <p:grpSp>
          <p:nvGrpSpPr>
            <p:cNvPr id="44111" name="组合 131176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44112" name="矩形 131177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3" name="文本框 131178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</p:grpSp>
      </p:grpSp>
      <p:sp>
        <p:nvSpPr>
          <p:cNvPr id="131180" name="任意多边形 131179"/>
          <p:cNvSpPr>
            <a:spLocks/>
          </p:cNvSpPr>
          <p:nvPr/>
        </p:nvSpPr>
        <p:spPr bwMode="auto">
          <a:xfrm>
            <a:off x="2835275" y="4691063"/>
            <a:ext cx="2362200" cy="488950"/>
          </a:xfrm>
          <a:custGeom>
            <a:avLst/>
            <a:gdLst>
              <a:gd name="T0" fmla="*/ 0 w 1488"/>
              <a:gd name="T1" fmla="*/ 0 h 357"/>
              <a:gd name="T2" fmla="*/ 1488 w 1488"/>
              <a:gd name="T3" fmla="*/ 357 h 357"/>
            </a:gdLst>
            <a:ahLst/>
            <a:cxnLst>
              <a:cxn ang="0">
                <a:pos x="1488" y="0"/>
              </a:cxn>
              <a:cxn ang="0">
                <a:pos x="1488" y="357"/>
              </a:cxn>
              <a:cxn ang="0">
                <a:pos x="0" y="357"/>
              </a:cxn>
            </a:cxnLst>
            <a:rect l="T0" t="T1" r="T2" b="T3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1181" name="组合 131180"/>
          <p:cNvGrpSpPr>
            <a:grpSpLocks/>
          </p:cNvGrpSpPr>
          <p:nvPr/>
        </p:nvGrpSpPr>
        <p:grpSpPr bwMode="auto">
          <a:xfrm>
            <a:off x="2363788" y="4918075"/>
            <a:ext cx="471487" cy="525463"/>
            <a:chOff x="1489" y="3098"/>
            <a:chExt cx="297" cy="331"/>
          </a:xfrm>
        </p:grpSpPr>
        <p:grpSp>
          <p:nvGrpSpPr>
            <p:cNvPr id="44106" name="组合 131181"/>
            <p:cNvGrpSpPr>
              <a:grpSpLocks/>
            </p:cNvGrpSpPr>
            <p:nvPr/>
          </p:nvGrpSpPr>
          <p:grpSpPr bwMode="auto">
            <a:xfrm>
              <a:off x="1489" y="3098"/>
              <a:ext cx="249" cy="331"/>
              <a:chOff x="1489" y="3098"/>
              <a:chExt cx="249" cy="331"/>
            </a:xfrm>
          </p:grpSpPr>
          <p:sp>
            <p:nvSpPr>
              <p:cNvPr id="44108" name="矩形 131182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9" name="文本框 131183"/>
              <p:cNvSpPr txBox="1">
                <a:spLocks noChangeArrowheads="1"/>
              </p:cNvSpPr>
              <p:nvPr/>
            </p:nvSpPr>
            <p:spPr bwMode="auto">
              <a:xfrm>
                <a:off x="1489" y="3117"/>
                <a:ext cx="24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&amp;</a:t>
                </a:r>
              </a:p>
            </p:txBody>
          </p:sp>
        </p:grpSp>
        <p:sp>
          <p:nvSpPr>
            <p:cNvPr id="44107" name="椭圆 131184"/>
            <p:cNvSpPr>
              <a:spLocks noChangeArrowheads="1"/>
            </p:cNvSpPr>
            <p:nvPr/>
          </p:nvSpPr>
          <p:spPr bwMode="auto">
            <a:xfrm>
              <a:off x="1738" y="3241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131254" name="组合 131253"/>
          <p:cNvGrpSpPr>
            <a:grpSpLocks/>
          </p:cNvGrpSpPr>
          <p:nvPr/>
        </p:nvGrpSpPr>
        <p:grpSpPr bwMode="auto">
          <a:xfrm>
            <a:off x="3597275" y="4506913"/>
            <a:ext cx="3200400" cy="522287"/>
            <a:chOff x="2266" y="2839"/>
            <a:chExt cx="2016" cy="329"/>
          </a:xfrm>
        </p:grpSpPr>
        <p:sp>
          <p:nvSpPr>
            <p:cNvPr id="44102" name="矩形 131187"/>
            <p:cNvSpPr>
              <a:spLocks noChangeArrowheads="1"/>
            </p:cNvSpPr>
            <p:nvPr/>
          </p:nvSpPr>
          <p:spPr bwMode="auto">
            <a:xfrm>
              <a:off x="226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3" name="椭圆 131188"/>
            <p:cNvSpPr>
              <a:spLocks noChangeArrowheads="1"/>
            </p:cNvSpPr>
            <p:nvPr/>
          </p:nvSpPr>
          <p:spPr bwMode="auto">
            <a:xfrm>
              <a:off x="284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  <p:sp>
          <p:nvSpPr>
            <p:cNvPr id="44104" name="椭圆 131191"/>
            <p:cNvSpPr>
              <a:spLocks noChangeArrowheads="1"/>
            </p:cNvSpPr>
            <p:nvPr/>
          </p:nvSpPr>
          <p:spPr bwMode="auto">
            <a:xfrm>
              <a:off x="3647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5" name="矩形 131193"/>
            <p:cNvSpPr>
              <a:spLocks noChangeArrowheads="1"/>
            </p:cNvSpPr>
            <p:nvPr/>
          </p:nvSpPr>
          <p:spPr bwMode="auto">
            <a:xfrm>
              <a:off x="370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195" name="任意多边形 131194"/>
          <p:cNvSpPr>
            <a:spLocks/>
          </p:cNvSpPr>
          <p:nvPr/>
        </p:nvSpPr>
        <p:spPr bwMode="auto">
          <a:xfrm>
            <a:off x="4583113" y="4691063"/>
            <a:ext cx="1204912" cy="1587"/>
          </a:xfrm>
          <a:custGeom>
            <a:avLst/>
            <a:gdLst>
              <a:gd name="T0" fmla="*/ 0 w 759"/>
              <a:gd name="T1" fmla="*/ 0 h 1"/>
              <a:gd name="T2" fmla="*/ 759 w 759"/>
              <a:gd name="T3" fmla="*/ 1 h 1"/>
            </a:gdLst>
            <a:ahLst/>
            <a:cxnLst>
              <a:cxn ang="0">
                <a:pos x="0" y="0"/>
              </a:cxn>
              <a:cxn ang="0">
                <a:pos x="759" y="0"/>
              </a:cxn>
            </a:cxnLst>
            <a:rect l="T0" t="T1" r="T2" b="T3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96" name="矩形 131195"/>
          <p:cNvSpPr>
            <a:spLocks noChangeArrowheads="1"/>
          </p:cNvSpPr>
          <p:nvPr/>
        </p:nvSpPr>
        <p:spPr bwMode="auto">
          <a:xfrm>
            <a:off x="3597275" y="6310313"/>
            <a:ext cx="3200400" cy="330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DBR</a:t>
            </a:r>
          </a:p>
        </p:txBody>
      </p:sp>
      <p:grpSp>
        <p:nvGrpSpPr>
          <p:cNvPr id="131197" name="组合 131196"/>
          <p:cNvGrpSpPr>
            <a:grpSpLocks/>
          </p:cNvGrpSpPr>
          <p:nvPr/>
        </p:nvGrpSpPr>
        <p:grpSpPr bwMode="auto">
          <a:xfrm>
            <a:off x="6815138" y="6003925"/>
            <a:ext cx="1600200" cy="636588"/>
            <a:chOff x="4282" y="3782"/>
            <a:chExt cx="1008" cy="401"/>
          </a:xfrm>
        </p:grpSpPr>
        <p:sp>
          <p:nvSpPr>
            <p:cNvPr id="44100" name="左箭头 131197"/>
            <p:cNvSpPr>
              <a:spLocks noChangeArrowheads="1"/>
            </p:cNvSpPr>
            <p:nvPr/>
          </p:nvSpPr>
          <p:spPr bwMode="auto">
            <a:xfrm>
              <a:off x="4282" y="3975"/>
              <a:ext cx="1008" cy="208"/>
            </a:xfrm>
            <a:prstGeom prst="leftArrow">
              <a:avLst>
                <a:gd name="adj1" fmla="val 50000"/>
                <a:gd name="adj2" fmla="val 88465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1" name="文本框 131198"/>
            <p:cNvSpPr txBox="1">
              <a:spLocks noChangeArrowheads="1"/>
            </p:cNvSpPr>
            <p:nvPr/>
          </p:nvSpPr>
          <p:spPr bwMode="auto">
            <a:xfrm>
              <a:off x="4800" y="378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③</a:t>
              </a:r>
            </a:p>
          </p:txBody>
        </p:sp>
      </p:grpSp>
      <p:grpSp>
        <p:nvGrpSpPr>
          <p:cNvPr id="131255" name="组合 131254"/>
          <p:cNvGrpSpPr>
            <a:grpSpLocks/>
          </p:cNvGrpSpPr>
          <p:nvPr/>
        </p:nvGrpSpPr>
        <p:grpSpPr bwMode="auto">
          <a:xfrm>
            <a:off x="3276600" y="4654550"/>
            <a:ext cx="5053013" cy="676275"/>
            <a:chOff x="2064" y="2932"/>
            <a:chExt cx="3183" cy="426"/>
          </a:xfrm>
        </p:grpSpPr>
        <p:sp>
          <p:nvSpPr>
            <p:cNvPr id="44093" name="椭圆 131189"/>
            <p:cNvSpPr>
              <a:spLocks noChangeArrowheads="1"/>
            </p:cNvSpPr>
            <p:nvPr/>
          </p:nvSpPr>
          <p:spPr bwMode="auto">
            <a:xfrm>
              <a:off x="2205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  <p:sp>
          <p:nvSpPr>
            <p:cNvPr id="44094" name="椭圆 131192"/>
            <p:cNvSpPr>
              <a:spLocks noChangeArrowheads="1"/>
            </p:cNvSpPr>
            <p:nvPr/>
          </p:nvSpPr>
          <p:spPr bwMode="auto">
            <a:xfrm>
              <a:off x="428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  <p:grpSp>
          <p:nvGrpSpPr>
            <p:cNvPr id="44095" name="组合 131199"/>
            <p:cNvGrpSpPr>
              <a:grpSpLocks/>
            </p:cNvGrpSpPr>
            <p:nvPr/>
          </p:nvGrpSpPr>
          <p:grpSpPr bwMode="auto">
            <a:xfrm>
              <a:off x="2064" y="2952"/>
              <a:ext cx="3183" cy="406"/>
              <a:chOff x="2064" y="2952"/>
              <a:chExt cx="3183" cy="406"/>
            </a:xfrm>
          </p:grpSpPr>
          <p:sp>
            <p:nvSpPr>
              <p:cNvPr id="44096" name="任意多边形 131200"/>
              <p:cNvSpPr>
                <a:spLocks/>
              </p:cNvSpPr>
              <p:nvPr/>
            </p:nvSpPr>
            <p:spPr bwMode="auto">
              <a:xfrm>
                <a:off x="2064" y="2961"/>
                <a:ext cx="2784" cy="397"/>
              </a:xfrm>
              <a:custGeom>
                <a:avLst/>
                <a:gdLst>
                  <a:gd name="T0" fmla="*/ 0 w 2784"/>
                  <a:gd name="T1" fmla="*/ 0 h 397"/>
                  <a:gd name="T2" fmla="*/ 2784 w 2784"/>
                  <a:gd name="T3" fmla="*/ 397 h 397"/>
                </a:gdLst>
                <a:ahLst/>
                <a:cxnLst>
                  <a:cxn ang="0">
                    <a:pos x="141" y="0"/>
                  </a:cxn>
                  <a:cxn ang="0">
                    <a:pos x="0" y="1"/>
                  </a:cxn>
                  <a:cxn ang="0">
                    <a:pos x="0" y="397"/>
                  </a:cxn>
                  <a:cxn ang="0">
                    <a:pos x="2784" y="397"/>
                  </a:cxn>
                </a:cxnLst>
                <a:rect l="T0" t="T1" r="T2" b="T3"/>
                <a:pathLst>
                  <a:path w="2784" h="397">
                    <a:moveTo>
                      <a:pt x="141" y="0"/>
                    </a:moveTo>
                    <a:lnTo>
                      <a:pt x="0" y="1"/>
                    </a:lnTo>
                    <a:lnTo>
                      <a:pt x="0" y="397"/>
                    </a:lnTo>
                    <a:lnTo>
                      <a:pt x="2784" y="397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7" name="任意多边形 131201"/>
              <p:cNvSpPr>
                <a:spLocks/>
              </p:cNvSpPr>
              <p:nvPr/>
            </p:nvSpPr>
            <p:spPr bwMode="auto">
              <a:xfrm>
                <a:off x="4332" y="2952"/>
                <a:ext cx="285" cy="396"/>
              </a:xfrm>
              <a:custGeom>
                <a:avLst/>
                <a:gdLst>
                  <a:gd name="T0" fmla="*/ 0 w 285"/>
                  <a:gd name="T1" fmla="*/ 0 h 396"/>
                  <a:gd name="T2" fmla="*/ 285 w 285"/>
                  <a:gd name="T3" fmla="*/ 396 h 396"/>
                </a:gdLst>
                <a:ahLst/>
                <a:cxnLst>
                  <a:cxn ang="0">
                    <a:pos x="285" y="396"/>
                  </a:cxn>
                  <a:cxn ang="0">
                    <a:pos x="282" y="3"/>
                  </a:cxn>
                  <a:cxn ang="0">
                    <a:pos x="0" y="0"/>
                  </a:cxn>
                </a:cxnLst>
                <a:rect l="T0" t="T1" r="T2" b="T3"/>
                <a:pathLst>
                  <a:path w="285" h="396">
                    <a:moveTo>
                      <a:pt x="285" y="396"/>
                    </a:moveTo>
                    <a:lnTo>
                      <a:pt x="282" y="3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8" name="任意多边形 131202"/>
              <p:cNvSpPr>
                <a:spLocks/>
              </p:cNvSpPr>
              <p:nvPr/>
            </p:nvSpPr>
            <p:spPr bwMode="auto">
              <a:xfrm>
                <a:off x="4800" y="3352"/>
                <a:ext cx="447" cy="1"/>
              </a:xfrm>
              <a:custGeom>
                <a:avLst/>
                <a:gdLst>
                  <a:gd name="T0" fmla="*/ 0 w 447"/>
                  <a:gd name="T1" fmla="*/ 0 h 1"/>
                  <a:gd name="T2" fmla="*/ 447 w 447"/>
                  <a:gd name="T3" fmla="*/ 1 h 1"/>
                </a:gdLst>
                <a:ahLst/>
                <a:cxnLst>
                  <a:cxn ang="0">
                    <a:pos x="447" y="1"/>
                  </a:cxn>
                  <a:cxn ang="0">
                    <a:pos x="0" y="0"/>
                  </a:cxn>
                </a:cxnLst>
                <a:rect l="T0" t="T1" r="T2" b="T3"/>
                <a:pathLst>
                  <a:path w="447" h="1">
                    <a:moveTo>
                      <a:pt x="447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9" name="文本框 131203"/>
              <p:cNvSpPr txBox="1">
                <a:spLocks noChangeArrowheads="1"/>
              </p:cNvSpPr>
              <p:nvPr/>
            </p:nvSpPr>
            <p:spPr bwMode="auto">
              <a:xfrm>
                <a:off x="4794" y="3072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④</a:t>
                </a:r>
              </a:p>
            </p:txBody>
          </p:sp>
        </p:grpSp>
      </p:grpSp>
      <p:grpSp>
        <p:nvGrpSpPr>
          <p:cNvPr id="131205" name="组合 131204"/>
          <p:cNvGrpSpPr>
            <a:grpSpLocks/>
          </p:cNvGrpSpPr>
          <p:nvPr/>
        </p:nvGrpSpPr>
        <p:grpSpPr bwMode="auto">
          <a:xfrm>
            <a:off x="4664075" y="3124200"/>
            <a:ext cx="3581400" cy="396875"/>
            <a:chOff x="2938" y="1968"/>
            <a:chExt cx="2256" cy="250"/>
          </a:xfrm>
        </p:grpSpPr>
        <p:sp>
          <p:nvSpPr>
            <p:cNvPr id="44090" name="任意多边形 131205"/>
            <p:cNvSpPr>
              <a:spLocks/>
            </p:cNvSpPr>
            <p:nvPr/>
          </p:nvSpPr>
          <p:spPr bwMode="auto">
            <a:xfrm>
              <a:off x="2938" y="1985"/>
              <a:ext cx="1872" cy="207"/>
            </a:xfrm>
            <a:custGeom>
              <a:avLst/>
              <a:gdLst>
                <a:gd name="T0" fmla="*/ 0 w 2160"/>
                <a:gd name="T1" fmla="*/ 0 h 240"/>
                <a:gd name="T2" fmla="*/ 2160 w 2160"/>
                <a:gd name="T3" fmla="*/ 240 h 240"/>
              </a:gdLst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60" y="240"/>
                </a:cxn>
              </a:cxnLst>
              <a:rect l="T0" t="T1" r="T2" b="T3"/>
              <a:pathLst>
                <a:path w="2160" h="240">
                  <a:moveTo>
                    <a:pt x="0" y="0"/>
                  </a:moveTo>
                  <a:lnTo>
                    <a:pt x="0" y="240"/>
                  </a:lnTo>
                  <a:lnTo>
                    <a:pt x="2160" y="24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直接连接符 131206"/>
            <p:cNvSpPr>
              <a:spLocks noChangeShapeType="1"/>
            </p:cNvSpPr>
            <p:nvPr/>
          </p:nvSpPr>
          <p:spPr bwMode="auto">
            <a:xfrm flipH="1">
              <a:off x="4810" y="2192"/>
              <a:ext cx="3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文本框 131207"/>
            <p:cNvSpPr txBox="1">
              <a:spLocks noChangeArrowheads="1"/>
            </p:cNvSpPr>
            <p:nvPr/>
          </p:nvSpPr>
          <p:spPr bwMode="auto">
            <a:xfrm>
              <a:off x="4792" y="196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⑤</a:t>
              </a:r>
            </a:p>
          </p:txBody>
        </p:sp>
      </p:grpSp>
      <p:grpSp>
        <p:nvGrpSpPr>
          <p:cNvPr id="131209" name="组合 131208"/>
          <p:cNvGrpSpPr>
            <a:grpSpLocks/>
          </p:cNvGrpSpPr>
          <p:nvPr/>
        </p:nvGrpSpPr>
        <p:grpSpPr bwMode="auto">
          <a:xfrm>
            <a:off x="1082675" y="1371600"/>
            <a:ext cx="3581400" cy="396875"/>
            <a:chOff x="682" y="864"/>
            <a:chExt cx="2256" cy="250"/>
          </a:xfrm>
        </p:grpSpPr>
        <p:sp>
          <p:nvSpPr>
            <p:cNvPr id="44087" name="任意多边形 131209"/>
            <p:cNvSpPr>
              <a:spLocks/>
            </p:cNvSpPr>
            <p:nvPr/>
          </p:nvSpPr>
          <p:spPr bwMode="auto">
            <a:xfrm>
              <a:off x="1018" y="1031"/>
              <a:ext cx="1920" cy="83"/>
            </a:xfrm>
            <a:custGeom>
              <a:avLst/>
              <a:gdLst>
                <a:gd name="T0" fmla="*/ 0 w 1920"/>
                <a:gd name="T1" fmla="*/ 0 h 96"/>
                <a:gd name="T2" fmla="*/ 1920 w 1920"/>
                <a:gd name="T3" fmla="*/ 96 h 96"/>
              </a:gdLst>
              <a:ahLst/>
              <a:cxnLst>
                <a:cxn ang="0">
                  <a:pos x="1920" y="0"/>
                </a:cxn>
                <a:cxn ang="0">
                  <a:pos x="1920" y="96"/>
                </a:cxn>
                <a:cxn ang="0">
                  <a:pos x="0" y="96"/>
                </a:cxn>
              </a:cxnLst>
              <a:rect l="T0" t="T1" r="T2" b="T3"/>
              <a:pathLst>
                <a:path w="1920" h="96">
                  <a:moveTo>
                    <a:pt x="1920" y="0"/>
                  </a:moveTo>
                  <a:lnTo>
                    <a:pt x="1920" y="96"/>
                  </a:lnTo>
                  <a:lnTo>
                    <a:pt x="0" y="9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直接连接符 131210"/>
            <p:cNvSpPr>
              <a:spLocks noChangeShapeType="1"/>
            </p:cNvSpPr>
            <p:nvPr/>
          </p:nvSpPr>
          <p:spPr bwMode="auto">
            <a:xfrm>
              <a:off x="682" y="1114"/>
              <a:ext cx="33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文本框 131211"/>
            <p:cNvSpPr txBox="1">
              <a:spLocks noChangeArrowheads="1"/>
            </p:cNvSpPr>
            <p:nvPr/>
          </p:nvSpPr>
          <p:spPr bwMode="auto">
            <a:xfrm>
              <a:off x="768" y="86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⑦</a:t>
              </a:r>
            </a:p>
          </p:txBody>
        </p:sp>
      </p:grpSp>
      <p:grpSp>
        <p:nvGrpSpPr>
          <p:cNvPr id="131213" name="组合 131212"/>
          <p:cNvGrpSpPr>
            <a:grpSpLocks/>
          </p:cNvGrpSpPr>
          <p:nvPr/>
        </p:nvGrpSpPr>
        <p:grpSpPr bwMode="auto">
          <a:xfrm>
            <a:off x="1066800" y="609600"/>
            <a:ext cx="4267200" cy="685800"/>
            <a:chOff x="672" y="384"/>
            <a:chExt cx="2688" cy="432"/>
          </a:xfrm>
        </p:grpSpPr>
        <p:sp>
          <p:nvSpPr>
            <p:cNvPr id="44084" name="矩形 131213"/>
            <p:cNvSpPr>
              <a:spLocks noChangeArrowheads="1"/>
            </p:cNvSpPr>
            <p:nvPr/>
          </p:nvSpPr>
          <p:spPr bwMode="auto">
            <a:xfrm>
              <a:off x="3312" y="67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左箭头 131214"/>
            <p:cNvSpPr>
              <a:spLocks noChangeArrowheads="1"/>
            </p:cNvSpPr>
            <p:nvPr/>
          </p:nvSpPr>
          <p:spPr bwMode="auto">
            <a:xfrm>
              <a:off x="672" y="624"/>
              <a:ext cx="2650" cy="144"/>
            </a:xfrm>
            <a:prstGeom prst="leftArrow">
              <a:avLst>
                <a:gd name="adj1" fmla="val 39417"/>
                <a:gd name="adj2" fmla="val 16264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文本框 131215"/>
            <p:cNvSpPr txBox="1">
              <a:spLocks noChangeArrowheads="1"/>
            </p:cNvSpPr>
            <p:nvPr/>
          </p:nvSpPr>
          <p:spPr bwMode="auto">
            <a:xfrm>
              <a:off x="768" y="38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⑧</a:t>
              </a:r>
            </a:p>
          </p:txBody>
        </p:sp>
      </p:grpSp>
      <p:grpSp>
        <p:nvGrpSpPr>
          <p:cNvPr id="131217" name="组合 131216"/>
          <p:cNvGrpSpPr>
            <a:grpSpLocks/>
          </p:cNvGrpSpPr>
          <p:nvPr/>
        </p:nvGrpSpPr>
        <p:grpSpPr bwMode="auto">
          <a:xfrm>
            <a:off x="3594100" y="2449513"/>
            <a:ext cx="1219200" cy="723900"/>
            <a:chOff x="2264" y="1543"/>
            <a:chExt cx="768" cy="456"/>
          </a:xfrm>
        </p:grpSpPr>
        <p:sp>
          <p:nvSpPr>
            <p:cNvPr id="44082" name="矩形 131217"/>
            <p:cNvSpPr>
              <a:spLocks noChangeArrowheads="1"/>
            </p:cNvSpPr>
            <p:nvPr/>
          </p:nvSpPr>
          <p:spPr bwMode="auto">
            <a:xfrm>
              <a:off x="2264" y="1584"/>
              <a:ext cx="768" cy="41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椭圆 131218"/>
            <p:cNvSpPr>
              <a:spLocks noChangeArrowheads="1"/>
            </p:cNvSpPr>
            <p:nvPr/>
          </p:nvSpPr>
          <p:spPr bwMode="auto">
            <a:xfrm>
              <a:off x="2888" y="1543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31220" name="矩形 131219"/>
          <p:cNvSpPr>
            <a:spLocks noChangeArrowheads="1"/>
          </p:cNvSpPr>
          <p:nvPr/>
        </p:nvSpPr>
        <p:spPr bwMode="auto">
          <a:xfrm>
            <a:off x="4451350" y="1300163"/>
            <a:ext cx="15240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221" name="矩形 131220"/>
          <p:cNvSpPr>
            <a:spLocks noChangeArrowheads="1"/>
          </p:cNvSpPr>
          <p:nvPr/>
        </p:nvSpPr>
        <p:spPr bwMode="auto">
          <a:xfrm>
            <a:off x="4435475" y="1879600"/>
            <a:ext cx="1524000" cy="3286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222" name="直接连接符 131221"/>
          <p:cNvSpPr>
            <a:spLocks noChangeShapeType="1"/>
          </p:cNvSpPr>
          <p:nvPr/>
        </p:nvSpPr>
        <p:spPr bwMode="auto">
          <a:xfrm flipV="1">
            <a:off x="3941763" y="3667125"/>
            <a:ext cx="0" cy="1968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223" name="直接连接符 131222"/>
          <p:cNvSpPr>
            <a:spLocks noChangeShapeType="1"/>
          </p:cNvSpPr>
          <p:nvPr/>
        </p:nvSpPr>
        <p:spPr bwMode="auto">
          <a:xfrm flipV="1">
            <a:off x="3941763" y="3175000"/>
            <a:ext cx="0" cy="1968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1224" name="组合 131223"/>
          <p:cNvGrpSpPr>
            <a:grpSpLocks/>
          </p:cNvGrpSpPr>
          <p:nvPr/>
        </p:nvGrpSpPr>
        <p:grpSpPr bwMode="auto">
          <a:xfrm>
            <a:off x="1130300" y="1905000"/>
            <a:ext cx="3495675" cy="609600"/>
            <a:chOff x="712" y="1200"/>
            <a:chExt cx="2202" cy="384"/>
          </a:xfrm>
        </p:grpSpPr>
        <p:grpSp>
          <p:nvGrpSpPr>
            <p:cNvPr id="44078" name="组合 131224"/>
            <p:cNvGrpSpPr>
              <a:grpSpLocks/>
            </p:cNvGrpSpPr>
            <p:nvPr/>
          </p:nvGrpSpPr>
          <p:grpSpPr bwMode="auto">
            <a:xfrm>
              <a:off x="712" y="1200"/>
              <a:ext cx="1650" cy="384"/>
              <a:chOff x="712" y="1200"/>
              <a:chExt cx="1650" cy="384"/>
            </a:xfrm>
          </p:grpSpPr>
          <p:sp>
            <p:nvSpPr>
              <p:cNvPr id="44080" name="任意多边形 131225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0 w 1296"/>
                  <a:gd name="T1" fmla="*/ 0 h 144"/>
                  <a:gd name="T2" fmla="*/ 1296 w 1296"/>
                  <a:gd name="T3" fmla="*/ 144 h 144"/>
                </a:gdLst>
                <a:ahLst/>
                <a:cxnLst>
                  <a:cxn ang="0">
                    <a:pos x="1296" y="144"/>
                  </a:cxn>
                  <a:cxn ang="0">
                    <a:pos x="1296" y="0"/>
                  </a:cxn>
                  <a:cxn ang="0">
                    <a:pos x="0" y="0"/>
                  </a:cxn>
                </a:cxnLst>
                <a:rect l="T0" t="T1" r="T2" b="T3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1" name="文本框 131226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⑥</a:t>
                </a:r>
              </a:p>
            </p:txBody>
          </p:sp>
        </p:grpSp>
        <p:sp>
          <p:nvSpPr>
            <p:cNvPr id="44079" name="任意多边形 131227"/>
            <p:cNvSpPr>
              <a:spLocks/>
            </p:cNvSpPr>
            <p:nvPr/>
          </p:nvSpPr>
          <p:spPr bwMode="auto">
            <a:xfrm>
              <a:off x="2913" y="1395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1 w 1"/>
                <a:gd name="T3" fmla="*/ 147 h 147"/>
              </a:gdLst>
              <a:ahLst/>
              <a:cxnLst>
                <a:cxn ang="0">
                  <a:pos x="0" y="147"/>
                </a:cxn>
                <a:cxn ang="0">
                  <a:pos x="0" y="0"/>
                </a:cxn>
              </a:cxnLst>
              <a:rect l="T0" t="T1" r="T2" b="T3"/>
              <a:pathLst>
                <a:path w="1" h="147">
                  <a:moveTo>
                    <a:pt x="0" y="14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229" name="任意多边形 131228"/>
          <p:cNvSpPr>
            <a:spLocks/>
          </p:cNvSpPr>
          <p:nvPr/>
        </p:nvSpPr>
        <p:spPr bwMode="auto">
          <a:xfrm>
            <a:off x="5195888" y="1619250"/>
            <a:ext cx="1587" cy="271463"/>
          </a:xfrm>
          <a:custGeom>
            <a:avLst/>
            <a:gdLst>
              <a:gd name="T0" fmla="*/ 0 w 1"/>
              <a:gd name="T1" fmla="*/ 0 h 171"/>
              <a:gd name="T2" fmla="*/ 1 w 1"/>
              <a:gd name="T3" fmla="*/ 171 h 171"/>
            </a:gdLst>
            <a:ahLst/>
            <a:cxnLst>
              <a:cxn ang="0">
                <a:pos x="0" y="171"/>
              </a:cxn>
              <a:cxn ang="0">
                <a:pos x="0" y="0"/>
              </a:cxn>
            </a:cxnLst>
            <a:rect l="T0" t="T1" r="T2" b="T3"/>
            <a:pathLst>
              <a:path w="1" h="171">
                <a:moveTo>
                  <a:pt x="0" y="17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1230" name="组合 131229"/>
          <p:cNvGrpSpPr>
            <a:grpSpLocks/>
          </p:cNvGrpSpPr>
          <p:nvPr/>
        </p:nvGrpSpPr>
        <p:grpSpPr bwMode="auto">
          <a:xfrm>
            <a:off x="3613150" y="3863975"/>
            <a:ext cx="604838" cy="330200"/>
            <a:chOff x="2276" y="2434"/>
            <a:chExt cx="381" cy="208"/>
          </a:xfrm>
        </p:grpSpPr>
        <p:sp>
          <p:nvSpPr>
            <p:cNvPr id="44076" name="矩形 131230"/>
            <p:cNvSpPr>
              <a:spLocks noChangeArrowheads="1"/>
            </p:cNvSpPr>
            <p:nvPr/>
          </p:nvSpPr>
          <p:spPr bwMode="auto">
            <a:xfrm>
              <a:off x="2276" y="2489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椭圆 131231"/>
            <p:cNvSpPr>
              <a:spLocks noChangeArrowheads="1"/>
            </p:cNvSpPr>
            <p:nvPr/>
          </p:nvSpPr>
          <p:spPr bwMode="auto">
            <a:xfrm>
              <a:off x="2458" y="2434"/>
              <a:ext cx="48" cy="4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131233" name="组合 131232"/>
          <p:cNvGrpSpPr>
            <a:grpSpLocks/>
          </p:cNvGrpSpPr>
          <p:nvPr/>
        </p:nvGrpSpPr>
        <p:grpSpPr bwMode="auto">
          <a:xfrm>
            <a:off x="3613150" y="3352800"/>
            <a:ext cx="604838" cy="314325"/>
            <a:chOff x="2276" y="2112"/>
            <a:chExt cx="381" cy="198"/>
          </a:xfrm>
        </p:grpSpPr>
        <p:sp>
          <p:nvSpPr>
            <p:cNvPr id="44074" name="矩形 131233"/>
            <p:cNvSpPr>
              <a:spLocks noChangeArrowheads="1"/>
            </p:cNvSpPr>
            <p:nvPr/>
          </p:nvSpPr>
          <p:spPr bwMode="auto">
            <a:xfrm>
              <a:off x="2276" y="2157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椭圆 131234"/>
            <p:cNvSpPr>
              <a:spLocks noChangeArrowheads="1"/>
            </p:cNvSpPr>
            <p:nvPr/>
          </p:nvSpPr>
          <p:spPr bwMode="auto">
            <a:xfrm>
              <a:off x="2458" y="211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31236" name="任意多边形 131235"/>
          <p:cNvSpPr>
            <a:spLocks/>
          </p:cNvSpPr>
          <p:nvPr/>
        </p:nvSpPr>
        <p:spPr bwMode="auto">
          <a:xfrm>
            <a:off x="4054475" y="2463800"/>
            <a:ext cx="2709863" cy="1878013"/>
          </a:xfrm>
          <a:custGeom>
            <a:avLst/>
            <a:gdLst>
              <a:gd name="T0" fmla="*/ 0 w 1707"/>
              <a:gd name="T1" fmla="*/ 0 h 1183"/>
              <a:gd name="T2" fmla="*/ 1707 w 1707"/>
              <a:gd name="T3" fmla="*/ 1183 h 1183"/>
            </a:gdLst>
            <a:ahLst/>
            <a:cxnLst>
              <a:cxn ang="0">
                <a:pos x="0" y="1100"/>
              </a:cxn>
              <a:cxn ang="0">
                <a:pos x="0" y="1183"/>
              </a:cxn>
              <a:cxn ang="0">
                <a:pos x="720" y="1183"/>
              </a:cxn>
              <a:cxn ang="0">
                <a:pos x="719" y="0"/>
              </a:cxn>
              <a:cxn ang="0">
                <a:pos x="1707" y="2"/>
              </a:cxn>
              <a:cxn ang="0">
                <a:pos x="1707" y="56"/>
              </a:cxn>
            </a:cxnLst>
            <a:rect l="T0" t="T1" r="T2" b="T3"/>
            <a:pathLst>
              <a:path w="1707" h="1183">
                <a:moveTo>
                  <a:pt x="0" y="1100"/>
                </a:moveTo>
                <a:lnTo>
                  <a:pt x="0" y="1183"/>
                </a:lnTo>
                <a:lnTo>
                  <a:pt x="720" y="1183"/>
                </a:lnTo>
                <a:lnTo>
                  <a:pt x="719" y="0"/>
                </a:lnTo>
                <a:lnTo>
                  <a:pt x="1707" y="2"/>
                </a:lnTo>
                <a:lnTo>
                  <a:pt x="1707" y="56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237" name="矩形 131236"/>
          <p:cNvSpPr>
            <a:spLocks noChangeArrowheads="1"/>
          </p:cNvSpPr>
          <p:nvPr/>
        </p:nvSpPr>
        <p:spPr bwMode="auto">
          <a:xfrm>
            <a:off x="3597275" y="5773738"/>
            <a:ext cx="32004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设备选择电路</a:t>
            </a:r>
          </a:p>
        </p:txBody>
      </p:sp>
      <p:sp>
        <p:nvSpPr>
          <p:cNvPr id="131238" name="右箭头 131237"/>
          <p:cNvSpPr>
            <a:spLocks noChangeArrowheads="1"/>
          </p:cNvSpPr>
          <p:nvPr/>
        </p:nvSpPr>
        <p:spPr bwMode="auto">
          <a:xfrm>
            <a:off x="990600" y="5773738"/>
            <a:ext cx="2590800" cy="261937"/>
          </a:xfrm>
          <a:prstGeom prst="rightArrow">
            <a:avLst>
              <a:gd name="adj1" fmla="val 50000"/>
              <a:gd name="adj2" fmla="val 164254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239" name="左箭头 131238"/>
          <p:cNvSpPr>
            <a:spLocks noChangeArrowheads="1"/>
          </p:cNvSpPr>
          <p:nvPr/>
        </p:nvSpPr>
        <p:spPr bwMode="auto">
          <a:xfrm>
            <a:off x="844550" y="6318250"/>
            <a:ext cx="2743200" cy="304800"/>
          </a:xfrm>
          <a:prstGeom prst="leftArrow">
            <a:avLst>
              <a:gd name="adj1" fmla="val 58333"/>
              <a:gd name="adj2" fmla="val 135958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240" name="任意多边形 131239"/>
          <p:cNvSpPr>
            <a:spLocks/>
          </p:cNvSpPr>
          <p:nvPr/>
        </p:nvSpPr>
        <p:spPr bwMode="auto">
          <a:xfrm>
            <a:off x="1997075" y="5311775"/>
            <a:ext cx="2209800" cy="461963"/>
          </a:xfrm>
          <a:custGeom>
            <a:avLst/>
            <a:gdLst>
              <a:gd name="T0" fmla="*/ 0 w 1392"/>
              <a:gd name="T1" fmla="*/ 0 h 336"/>
              <a:gd name="T2" fmla="*/ 1392 w 1392"/>
              <a:gd name="T3" fmla="*/ 336 h 336"/>
            </a:gdLst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240"/>
              </a:cxn>
              <a:cxn ang="0">
                <a:pos x="1392" y="240"/>
              </a:cxn>
              <a:cxn ang="0">
                <a:pos x="1392" y="336"/>
              </a:cxn>
            </a:cxnLst>
            <a:rect l="T0" t="T1" r="T2" b="T3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1241" name="组合 131240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44068" name="组合 131241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44072" name="矩形 131242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文本框 131243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0</a:t>
                </a:r>
              </a:p>
            </p:txBody>
          </p:sp>
        </p:grpSp>
        <p:grpSp>
          <p:nvGrpSpPr>
            <p:cNvPr id="44069" name="组合 131244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44070" name="矩形 131245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1" name="文本框 131246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1</a:t>
                </a:r>
              </a:p>
            </p:txBody>
          </p:sp>
        </p:grpSp>
      </p:grpSp>
      <p:sp>
        <p:nvSpPr>
          <p:cNvPr id="131248" name="任意多边形 131247"/>
          <p:cNvSpPr>
            <a:spLocks/>
          </p:cNvSpPr>
          <p:nvPr/>
        </p:nvSpPr>
        <p:spPr bwMode="auto">
          <a:xfrm>
            <a:off x="3749675" y="4191000"/>
            <a:ext cx="1588" cy="304800"/>
          </a:xfrm>
          <a:custGeom>
            <a:avLst/>
            <a:gdLst>
              <a:gd name="T0" fmla="*/ 0 w 1"/>
              <a:gd name="T1" fmla="*/ 0 h 192"/>
              <a:gd name="T2" fmla="*/ 1 w 1"/>
              <a:gd name="T3" fmla="*/ 192 h 192"/>
            </a:gdLst>
            <a:ahLst/>
            <a:cxnLst>
              <a:cxn ang="0">
                <a:pos x="0" y="192"/>
              </a:cxn>
              <a:cxn ang="0">
                <a:pos x="0" y="0"/>
              </a:cxn>
            </a:cxnLst>
            <a:rect l="T0" t="T1" r="T2" b="T3"/>
            <a:pathLst>
              <a:path w="1" h="192">
                <a:moveTo>
                  <a:pt x="0" y="19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249" name="文本框 131248"/>
          <p:cNvSpPr txBox="1">
            <a:spLocks noChangeArrowheads="1"/>
          </p:cNvSpPr>
          <p:nvPr/>
        </p:nvSpPr>
        <p:spPr bwMode="auto">
          <a:xfrm>
            <a:off x="5603875" y="381000"/>
            <a:ext cx="254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以输入为例</a:t>
            </a:r>
          </a:p>
        </p:txBody>
      </p:sp>
      <p:grpSp>
        <p:nvGrpSpPr>
          <p:cNvPr id="131250" name="组合 131249"/>
          <p:cNvGrpSpPr>
            <a:grpSpLocks/>
          </p:cNvGrpSpPr>
          <p:nvPr/>
        </p:nvGrpSpPr>
        <p:grpSpPr bwMode="auto">
          <a:xfrm>
            <a:off x="6034088" y="3951288"/>
            <a:ext cx="2366962" cy="560387"/>
            <a:chOff x="3799" y="2496"/>
            <a:chExt cx="1491" cy="353"/>
          </a:xfrm>
        </p:grpSpPr>
        <p:sp>
          <p:nvSpPr>
            <p:cNvPr id="44066" name="任意多边形 131250"/>
            <p:cNvSpPr>
              <a:spLocks/>
            </p:cNvSpPr>
            <p:nvPr/>
          </p:nvSpPr>
          <p:spPr bwMode="auto">
            <a:xfrm>
              <a:off x="3799" y="2730"/>
              <a:ext cx="1491" cy="119"/>
            </a:xfrm>
            <a:custGeom>
              <a:avLst/>
              <a:gdLst>
                <a:gd name="T0" fmla="*/ 0 w 1730"/>
                <a:gd name="T1" fmla="*/ 0 h 139"/>
                <a:gd name="T2" fmla="*/ 1730 w 1730"/>
                <a:gd name="T3" fmla="*/ 139 h 139"/>
              </a:gdLst>
              <a:ahLst/>
              <a:cxnLst>
                <a:cxn ang="0">
                  <a:pos x="0" y="139"/>
                </a:cxn>
                <a:cxn ang="0">
                  <a:pos x="2" y="0"/>
                </a:cxn>
                <a:cxn ang="0">
                  <a:pos x="1730" y="0"/>
                </a:cxn>
              </a:cxnLst>
              <a:rect l="T0" t="T1" r="T2" b="T3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文本框 131251"/>
            <p:cNvSpPr txBox="1">
              <a:spLocks noChangeArrowheads="1"/>
            </p:cNvSpPr>
            <p:nvPr/>
          </p:nvSpPr>
          <p:spPr bwMode="auto">
            <a:xfrm>
              <a:off x="4792" y="249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②</a:t>
              </a:r>
            </a:p>
          </p:txBody>
        </p:sp>
      </p:grpSp>
      <p:sp>
        <p:nvSpPr>
          <p:cNvPr id="131253" name="矩形 13125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3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3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3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13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3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3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3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13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3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3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13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3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13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3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3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500"/>
                                        <p:tgtEl>
                                          <p:spTgt spid="13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1" dur="500"/>
                                        <p:tgtEl>
                                          <p:spTgt spid="13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13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13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500"/>
                                        <p:tgtEl>
                                          <p:spTgt spid="13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0" dur="500"/>
                                        <p:tgtEl>
                                          <p:spTgt spid="13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5" dur="500"/>
                                        <p:tgtEl>
                                          <p:spTgt spid="13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0" dur="500"/>
                                        <p:tgtEl>
                                          <p:spTgt spid="13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80" grpId="0" animBg="1"/>
      <p:bldP spid="131195" grpId="0" animBg="1"/>
      <p:bldP spid="131196" grpId="0" animBg="1"/>
      <p:bldP spid="131222" grpId="0" animBg="1"/>
      <p:bldP spid="131223" grpId="0" animBg="1"/>
      <p:bldP spid="131229" grpId="0" animBg="1"/>
      <p:bldP spid="131236" grpId="0" animBg="1"/>
      <p:bldP spid="131237" grpId="0" animBg="1"/>
      <p:bldP spid="131240" grpId="0" animBg="1"/>
      <p:bldP spid="131248" grpId="0" animBg="1"/>
      <p:bldP spid="1312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144385"/>
          <p:cNvSpPr txBox="1">
            <a:spLocks noChangeArrowheads="1"/>
          </p:cNvSpPr>
          <p:nvPr/>
        </p:nvSpPr>
        <p:spPr bwMode="auto">
          <a:xfrm>
            <a:off x="304800" y="152400"/>
            <a:ext cx="550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五、中断服务程序流程</a:t>
            </a:r>
          </a:p>
        </p:txBody>
      </p:sp>
      <p:sp>
        <p:nvSpPr>
          <p:cNvPr id="144387" name="文本框 144386"/>
          <p:cNvSpPr txBox="1">
            <a:spLocks noChangeArrowheads="1"/>
          </p:cNvSpPr>
          <p:nvPr/>
        </p:nvSpPr>
        <p:spPr bwMode="auto">
          <a:xfrm>
            <a:off x="777875" y="790575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1. 中断服务程序的流程</a:t>
            </a:r>
          </a:p>
        </p:txBody>
      </p:sp>
      <p:sp>
        <p:nvSpPr>
          <p:cNvPr id="144388" name="文本框 144387"/>
          <p:cNvSpPr txBox="1">
            <a:spLocks noChangeArrowheads="1"/>
          </p:cNvSpPr>
          <p:nvPr/>
        </p:nvSpPr>
        <p:spPr bwMode="auto">
          <a:xfrm>
            <a:off x="1241425" y="1341438"/>
            <a:ext cx="319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保护现场</a:t>
            </a:r>
          </a:p>
        </p:txBody>
      </p:sp>
      <p:sp>
        <p:nvSpPr>
          <p:cNvPr id="144389" name="文本框 144388"/>
          <p:cNvSpPr txBox="1">
            <a:spLocks noChangeArrowheads="1"/>
          </p:cNvSpPr>
          <p:nvPr/>
        </p:nvSpPr>
        <p:spPr bwMode="auto">
          <a:xfrm>
            <a:off x="1241425" y="2684463"/>
            <a:ext cx="281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中断服务</a:t>
            </a:r>
          </a:p>
        </p:txBody>
      </p:sp>
      <p:sp>
        <p:nvSpPr>
          <p:cNvPr id="144390" name="文本框 144389"/>
          <p:cNvSpPr txBox="1">
            <a:spLocks noChangeArrowheads="1"/>
          </p:cNvSpPr>
          <p:nvPr/>
        </p:nvSpPr>
        <p:spPr bwMode="auto">
          <a:xfrm>
            <a:off x="1241425" y="3600450"/>
            <a:ext cx="2660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(3) 恢复现场</a:t>
            </a:r>
          </a:p>
        </p:txBody>
      </p:sp>
      <p:sp>
        <p:nvSpPr>
          <p:cNvPr id="144391" name="文本框 144390"/>
          <p:cNvSpPr txBox="1">
            <a:spLocks noChangeArrowheads="1"/>
          </p:cNvSpPr>
          <p:nvPr/>
        </p:nvSpPr>
        <p:spPr bwMode="auto">
          <a:xfrm>
            <a:off x="1241425" y="4089400"/>
            <a:ext cx="2660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(4) 中断返回</a:t>
            </a:r>
          </a:p>
        </p:txBody>
      </p:sp>
      <p:sp>
        <p:nvSpPr>
          <p:cNvPr id="144392" name="文本框 144391"/>
          <p:cNvSpPr txBox="1">
            <a:spLocks noChangeArrowheads="1"/>
          </p:cNvSpPr>
          <p:nvPr/>
        </p:nvSpPr>
        <p:spPr bwMode="auto">
          <a:xfrm>
            <a:off x="2057400" y="3173413"/>
            <a:ext cx="664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对不同的 </a:t>
            </a:r>
            <a:r>
              <a:rPr lang="en-US" altLang="zh-CN" b="1"/>
              <a:t>I/O </a:t>
            </a:r>
            <a:r>
              <a:rPr lang="zh-CN" altLang="en-US" b="1"/>
              <a:t>设备具有不同内容的设备服务</a:t>
            </a:r>
          </a:p>
        </p:txBody>
      </p:sp>
      <p:sp>
        <p:nvSpPr>
          <p:cNvPr id="144393" name="文本框 144392"/>
          <p:cNvSpPr txBox="1">
            <a:spLocks noChangeArrowheads="1"/>
          </p:cNvSpPr>
          <p:nvPr/>
        </p:nvSpPr>
        <p:spPr bwMode="auto">
          <a:xfrm>
            <a:off x="4800600" y="41148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中断返回指令</a:t>
            </a:r>
          </a:p>
        </p:txBody>
      </p:sp>
      <p:sp>
        <p:nvSpPr>
          <p:cNvPr id="144394" name="文本框 144393"/>
          <p:cNvSpPr txBox="1">
            <a:spLocks noChangeArrowheads="1"/>
          </p:cNvSpPr>
          <p:nvPr/>
        </p:nvSpPr>
        <p:spPr bwMode="auto">
          <a:xfrm>
            <a:off x="777875" y="457835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2. 单重中断和多重中断</a:t>
            </a:r>
          </a:p>
        </p:txBody>
      </p:sp>
      <p:sp>
        <p:nvSpPr>
          <p:cNvPr id="144395" name="文本框 144394"/>
          <p:cNvSpPr txBox="1">
            <a:spLocks noChangeArrowheads="1"/>
          </p:cNvSpPr>
          <p:nvPr/>
        </p:nvSpPr>
        <p:spPr bwMode="auto">
          <a:xfrm>
            <a:off x="3063875" y="514985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不允许中断 </a:t>
            </a:r>
            <a:r>
              <a:rPr lang="zh-CN" altLang="en-US" sz="2800" b="1"/>
              <a:t>现行的 </a:t>
            </a:r>
            <a:r>
              <a:rPr lang="zh-CN" altLang="en-US" sz="2800" b="1">
                <a:solidFill>
                  <a:schemeClr val="folHlink"/>
                </a:solidFill>
              </a:rPr>
              <a:t>中断服务程序</a:t>
            </a:r>
          </a:p>
        </p:txBody>
      </p:sp>
      <p:grpSp>
        <p:nvGrpSpPr>
          <p:cNvPr id="144396" name="组合 144395"/>
          <p:cNvGrpSpPr>
            <a:grpSpLocks/>
          </p:cNvGrpSpPr>
          <p:nvPr/>
        </p:nvGrpSpPr>
        <p:grpSpPr bwMode="auto">
          <a:xfrm>
            <a:off x="1241425" y="5149850"/>
            <a:ext cx="1695450" cy="1008063"/>
            <a:chOff x="1344" y="3244"/>
            <a:chExt cx="1068" cy="635"/>
          </a:xfrm>
        </p:grpSpPr>
        <p:sp>
          <p:nvSpPr>
            <p:cNvPr id="45079" name="文本框 144396"/>
            <p:cNvSpPr txBox="1">
              <a:spLocks noChangeArrowheads="1"/>
            </p:cNvSpPr>
            <p:nvPr/>
          </p:nvSpPr>
          <p:spPr bwMode="auto">
            <a:xfrm>
              <a:off x="1344" y="3244"/>
              <a:ext cx="10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单重 </a:t>
              </a:r>
              <a:r>
                <a:rPr lang="zh-CN" altLang="en-US" sz="2800" b="1"/>
                <a:t>中断</a:t>
              </a:r>
            </a:p>
          </p:txBody>
        </p:sp>
        <p:sp>
          <p:nvSpPr>
            <p:cNvPr id="45080" name="文本框 144397"/>
            <p:cNvSpPr txBox="1">
              <a:spLocks noChangeArrowheads="1"/>
            </p:cNvSpPr>
            <p:nvPr/>
          </p:nvSpPr>
          <p:spPr bwMode="auto">
            <a:xfrm>
              <a:off x="1344" y="3552"/>
              <a:ext cx="10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多重 </a:t>
              </a:r>
              <a:r>
                <a:rPr lang="zh-CN" altLang="en-US" sz="2800" b="1"/>
                <a:t>中断</a:t>
              </a:r>
            </a:p>
          </p:txBody>
        </p:sp>
      </p:grpSp>
      <p:grpSp>
        <p:nvGrpSpPr>
          <p:cNvPr id="144399" name="组合 144398"/>
          <p:cNvGrpSpPr>
            <a:grpSpLocks/>
          </p:cNvGrpSpPr>
          <p:nvPr/>
        </p:nvGrpSpPr>
        <p:grpSpPr bwMode="auto">
          <a:xfrm>
            <a:off x="3063875" y="5638800"/>
            <a:ext cx="5029200" cy="985838"/>
            <a:chOff x="1930" y="3552"/>
            <a:chExt cx="3168" cy="621"/>
          </a:xfrm>
        </p:grpSpPr>
        <p:sp>
          <p:nvSpPr>
            <p:cNvPr id="45077" name="文本框 144399"/>
            <p:cNvSpPr txBox="1">
              <a:spLocks noChangeArrowheads="1"/>
            </p:cNvSpPr>
            <p:nvPr/>
          </p:nvSpPr>
          <p:spPr bwMode="auto">
            <a:xfrm>
              <a:off x="1930" y="3552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允许级别更高 </a:t>
              </a:r>
              <a:r>
                <a:rPr lang="zh-CN" altLang="en-US" sz="2800" b="1"/>
                <a:t>的中断源</a:t>
              </a:r>
            </a:p>
          </p:txBody>
        </p:sp>
        <p:sp>
          <p:nvSpPr>
            <p:cNvPr id="45078" name="文本框 144400"/>
            <p:cNvSpPr txBox="1">
              <a:spLocks noChangeArrowheads="1"/>
            </p:cNvSpPr>
            <p:nvPr/>
          </p:nvSpPr>
          <p:spPr bwMode="auto">
            <a:xfrm>
              <a:off x="1930" y="3846"/>
              <a:ext cx="3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中断 </a:t>
              </a:r>
              <a:r>
                <a:rPr lang="zh-CN" altLang="en-US" sz="2800" b="1"/>
                <a:t>现行的 </a:t>
              </a:r>
              <a:r>
                <a:rPr lang="zh-CN" altLang="en-US" sz="2800" b="1">
                  <a:solidFill>
                    <a:schemeClr val="folHlink"/>
                  </a:solidFill>
                </a:rPr>
                <a:t>中断服务程序</a:t>
              </a:r>
            </a:p>
          </p:txBody>
        </p:sp>
      </p:grpSp>
      <p:sp>
        <p:nvSpPr>
          <p:cNvPr id="144402" name="文本框 144401"/>
          <p:cNvSpPr txBox="1">
            <a:spLocks noChangeArrowheads="1"/>
          </p:cNvSpPr>
          <p:nvPr/>
        </p:nvSpPr>
        <p:spPr bwMode="auto">
          <a:xfrm>
            <a:off x="4800600" y="1830388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中断隐指令完成</a:t>
            </a:r>
          </a:p>
        </p:txBody>
      </p:sp>
      <p:sp>
        <p:nvSpPr>
          <p:cNvPr id="144403" name="文本框 144402"/>
          <p:cNvSpPr txBox="1">
            <a:spLocks noChangeArrowheads="1"/>
          </p:cNvSpPr>
          <p:nvPr/>
        </p:nvSpPr>
        <p:spPr bwMode="auto">
          <a:xfrm>
            <a:off x="4800600" y="2257425"/>
            <a:ext cx="192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进栈指令</a:t>
            </a:r>
          </a:p>
        </p:txBody>
      </p:sp>
      <p:sp>
        <p:nvSpPr>
          <p:cNvPr id="144404" name="文本框 144403"/>
          <p:cNvSpPr txBox="1">
            <a:spLocks noChangeArrowheads="1"/>
          </p:cNvSpPr>
          <p:nvPr/>
        </p:nvSpPr>
        <p:spPr bwMode="auto">
          <a:xfrm>
            <a:off x="4800600" y="3633788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出栈指令</a:t>
            </a:r>
          </a:p>
        </p:txBody>
      </p:sp>
      <p:grpSp>
        <p:nvGrpSpPr>
          <p:cNvPr id="144405" name="组合 144404"/>
          <p:cNvGrpSpPr>
            <a:grpSpLocks/>
          </p:cNvGrpSpPr>
          <p:nvPr/>
        </p:nvGrpSpPr>
        <p:grpSpPr bwMode="auto">
          <a:xfrm>
            <a:off x="2057400" y="1830388"/>
            <a:ext cx="3122613" cy="884237"/>
            <a:chOff x="1574" y="1153"/>
            <a:chExt cx="1967" cy="557"/>
          </a:xfrm>
        </p:grpSpPr>
        <p:sp>
          <p:nvSpPr>
            <p:cNvPr id="45075" name="文本框 144405"/>
            <p:cNvSpPr txBox="1">
              <a:spLocks noChangeArrowheads="1"/>
            </p:cNvSpPr>
            <p:nvPr/>
          </p:nvSpPr>
          <p:spPr bwMode="auto">
            <a:xfrm>
              <a:off x="1574" y="1153"/>
              <a:ext cx="17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程序断点的保护</a:t>
              </a:r>
            </a:p>
          </p:txBody>
        </p:sp>
        <p:sp>
          <p:nvSpPr>
            <p:cNvPr id="45076" name="文本框 144406"/>
            <p:cNvSpPr txBox="1">
              <a:spLocks noChangeArrowheads="1"/>
            </p:cNvSpPr>
            <p:nvPr/>
          </p:nvSpPr>
          <p:spPr bwMode="auto">
            <a:xfrm>
              <a:off x="1574" y="1422"/>
              <a:ext cx="19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寄存器内容的保护</a:t>
              </a:r>
            </a:p>
          </p:txBody>
        </p:sp>
      </p:grpSp>
      <p:sp>
        <p:nvSpPr>
          <p:cNvPr id="144408" name="左大括号 144407"/>
          <p:cNvSpPr>
            <a:spLocks/>
          </p:cNvSpPr>
          <p:nvPr/>
        </p:nvSpPr>
        <p:spPr bwMode="auto">
          <a:xfrm>
            <a:off x="1920875" y="1989138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9" name="矩形 14440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  <p:bldP spid="144388" grpId="0"/>
      <p:bldP spid="144389" grpId="0"/>
      <p:bldP spid="144390" grpId="0"/>
      <p:bldP spid="144391" grpId="0"/>
      <p:bldP spid="144392" grpId="0"/>
      <p:bldP spid="144393" grpId="0"/>
      <p:bldP spid="144394" grpId="0"/>
      <p:bldP spid="144395" grpId="0"/>
      <p:bldP spid="144402" grpId="0"/>
      <p:bldP spid="144403" grpId="0"/>
      <p:bldP spid="144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337"/>
          <p:cNvSpPr txBox="1">
            <a:spLocks noChangeArrowheads="1"/>
          </p:cNvSpPr>
          <p:nvPr/>
        </p:nvSpPr>
        <p:spPr bwMode="auto">
          <a:xfrm>
            <a:off x="457200" y="2286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二、输入输出系统的组成</a:t>
            </a:r>
          </a:p>
        </p:txBody>
      </p:sp>
      <p:sp>
        <p:nvSpPr>
          <p:cNvPr id="14339" name="文本框 14338"/>
          <p:cNvSpPr txBox="1">
            <a:spLocks noChangeArrowheads="1"/>
          </p:cNvSpPr>
          <p:nvPr/>
        </p:nvSpPr>
        <p:spPr bwMode="auto">
          <a:xfrm>
            <a:off x="1006475" y="990600"/>
            <a:ext cx="2651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1. </a:t>
            </a:r>
            <a:r>
              <a:rPr lang="en-US" altLang="zh-CN" sz="3200" b="1"/>
              <a:t>I/O </a:t>
            </a:r>
            <a:r>
              <a:rPr lang="zh-CN" altLang="en-US" sz="3200" b="1"/>
              <a:t>软件</a:t>
            </a:r>
          </a:p>
        </p:txBody>
      </p:sp>
      <p:grpSp>
        <p:nvGrpSpPr>
          <p:cNvPr id="14340" name="组合 14339"/>
          <p:cNvGrpSpPr>
            <a:grpSpLocks/>
          </p:cNvGrpSpPr>
          <p:nvPr/>
        </p:nvGrpSpPr>
        <p:grpSpPr bwMode="auto">
          <a:xfrm>
            <a:off x="1143000" y="1630363"/>
            <a:ext cx="2327275" cy="1706562"/>
            <a:chOff x="720" y="1027"/>
            <a:chExt cx="1466" cy="1075"/>
          </a:xfrm>
        </p:grpSpPr>
        <p:sp>
          <p:nvSpPr>
            <p:cNvPr id="15379" name="文本框 14340"/>
            <p:cNvSpPr txBox="1">
              <a:spLocks noChangeArrowheads="1"/>
            </p:cNvSpPr>
            <p:nvPr/>
          </p:nvSpPr>
          <p:spPr bwMode="auto">
            <a:xfrm>
              <a:off x="720" y="1027"/>
              <a:ext cx="13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(1)</a:t>
              </a:r>
              <a:r>
                <a:rPr lang="zh-CN" altLang="en-US" sz="3200" b="1"/>
                <a:t> </a:t>
              </a:r>
              <a:r>
                <a:rPr lang="en-US" altLang="zh-CN" sz="3200" b="1"/>
                <a:t>I/O </a:t>
              </a:r>
              <a:r>
                <a:rPr lang="zh-CN" altLang="en-US" sz="3200" b="1"/>
                <a:t>指令</a:t>
              </a:r>
            </a:p>
          </p:txBody>
        </p:sp>
        <p:sp>
          <p:nvSpPr>
            <p:cNvPr id="15380" name="文本框 14341"/>
            <p:cNvSpPr txBox="1">
              <a:spLocks noChangeArrowheads="1"/>
            </p:cNvSpPr>
            <p:nvPr/>
          </p:nvSpPr>
          <p:spPr bwMode="auto">
            <a:xfrm>
              <a:off x="720" y="1737"/>
              <a:ext cx="14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(2)</a:t>
              </a:r>
              <a:r>
                <a:rPr lang="zh-CN" altLang="en-US" sz="3200" b="1"/>
                <a:t> 通道指令</a:t>
              </a:r>
            </a:p>
          </p:txBody>
        </p:sp>
      </p:grpSp>
      <p:sp>
        <p:nvSpPr>
          <p:cNvPr id="14343" name="文本框 14342"/>
          <p:cNvSpPr txBox="1">
            <a:spLocks noChangeArrowheads="1"/>
          </p:cNvSpPr>
          <p:nvPr/>
        </p:nvSpPr>
        <p:spPr bwMode="auto">
          <a:xfrm>
            <a:off x="3810000" y="1630363"/>
            <a:ext cx="403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CPU </a:t>
            </a:r>
            <a:r>
              <a:rPr lang="zh-CN" altLang="en-US" sz="3200" b="1"/>
              <a:t>指令的一部分</a:t>
            </a:r>
          </a:p>
        </p:txBody>
      </p:sp>
      <p:sp>
        <p:nvSpPr>
          <p:cNvPr id="14344" name="文本框 14343"/>
          <p:cNvSpPr txBox="1">
            <a:spLocks noChangeArrowheads="1"/>
          </p:cNvSpPr>
          <p:nvPr/>
        </p:nvSpPr>
        <p:spPr bwMode="auto">
          <a:xfrm>
            <a:off x="3810000" y="2757488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通道自身的指令</a:t>
            </a:r>
          </a:p>
        </p:txBody>
      </p:sp>
      <p:sp>
        <p:nvSpPr>
          <p:cNvPr id="14345" name="文本框 14344"/>
          <p:cNvSpPr txBox="1">
            <a:spLocks noChangeArrowheads="1"/>
          </p:cNvSpPr>
          <p:nvPr/>
        </p:nvSpPr>
        <p:spPr bwMode="auto">
          <a:xfrm>
            <a:off x="1600200" y="339883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指出数组的首地址、传送字数、操作命令</a:t>
            </a:r>
          </a:p>
        </p:txBody>
      </p:sp>
      <p:sp>
        <p:nvSpPr>
          <p:cNvPr id="14346" name="文本框 14345"/>
          <p:cNvSpPr txBox="1">
            <a:spLocks noChangeArrowheads="1"/>
          </p:cNvSpPr>
          <p:nvPr/>
        </p:nvSpPr>
        <p:spPr bwMode="auto">
          <a:xfrm>
            <a:off x="1600200" y="397827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如 </a:t>
            </a:r>
            <a:r>
              <a:rPr lang="en-US" altLang="zh-CN" sz="2800" b="1"/>
              <a:t>IBM/370 </a:t>
            </a:r>
            <a:r>
              <a:rPr lang="zh-CN" altLang="en-US" sz="2800" b="1"/>
              <a:t>通道指令为 64 位</a:t>
            </a:r>
          </a:p>
        </p:txBody>
      </p:sp>
      <p:sp>
        <p:nvSpPr>
          <p:cNvPr id="14347" name="文本框 14346"/>
          <p:cNvSpPr txBox="1">
            <a:spLocks noChangeArrowheads="1"/>
          </p:cNvSpPr>
          <p:nvPr/>
        </p:nvSpPr>
        <p:spPr bwMode="auto">
          <a:xfrm>
            <a:off x="1006475" y="45593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2. </a:t>
            </a:r>
            <a:r>
              <a:rPr lang="en-US" altLang="zh-CN" sz="3200" b="1"/>
              <a:t>I/O </a:t>
            </a:r>
            <a:r>
              <a:rPr lang="zh-CN" altLang="en-US" sz="3200" b="1"/>
              <a:t>硬件</a:t>
            </a:r>
          </a:p>
        </p:txBody>
      </p:sp>
      <p:sp>
        <p:nvSpPr>
          <p:cNvPr id="14348" name="文本框 14347"/>
          <p:cNvSpPr txBox="1">
            <a:spLocks noChangeArrowheads="1"/>
          </p:cNvSpPr>
          <p:nvPr/>
        </p:nvSpPr>
        <p:spPr bwMode="auto">
          <a:xfrm>
            <a:off x="1600200" y="51990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设备</a:t>
            </a:r>
          </a:p>
        </p:txBody>
      </p:sp>
      <p:sp>
        <p:nvSpPr>
          <p:cNvPr id="14349" name="文本框 14348"/>
          <p:cNvSpPr txBox="1">
            <a:spLocks noChangeArrowheads="1"/>
          </p:cNvSpPr>
          <p:nvPr/>
        </p:nvSpPr>
        <p:spPr bwMode="auto">
          <a:xfrm>
            <a:off x="3200400" y="51990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I/O </a:t>
            </a:r>
            <a:r>
              <a:rPr lang="zh-CN" altLang="en-US" sz="3200" b="1"/>
              <a:t>接口</a:t>
            </a:r>
          </a:p>
        </p:txBody>
      </p:sp>
      <p:sp>
        <p:nvSpPr>
          <p:cNvPr id="14350" name="文本框 14349"/>
          <p:cNvSpPr txBox="1">
            <a:spLocks noChangeArrowheads="1"/>
          </p:cNvSpPr>
          <p:nvPr/>
        </p:nvSpPr>
        <p:spPr bwMode="auto">
          <a:xfrm>
            <a:off x="1600200" y="5840413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设备</a:t>
            </a:r>
          </a:p>
        </p:txBody>
      </p:sp>
      <p:sp>
        <p:nvSpPr>
          <p:cNvPr id="14351" name="文本框 14350"/>
          <p:cNvSpPr txBox="1">
            <a:spLocks noChangeArrowheads="1"/>
          </p:cNvSpPr>
          <p:nvPr/>
        </p:nvSpPr>
        <p:spPr bwMode="auto">
          <a:xfrm>
            <a:off x="3200400" y="584041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设备控制器</a:t>
            </a:r>
          </a:p>
        </p:txBody>
      </p:sp>
      <p:sp>
        <p:nvSpPr>
          <p:cNvPr id="14352" name="文本框 14351"/>
          <p:cNvSpPr txBox="1">
            <a:spLocks noChangeArrowheads="1"/>
          </p:cNvSpPr>
          <p:nvPr/>
        </p:nvSpPr>
        <p:spPr bwMode="auto">
          <a:xfrm>
            <a:off x="6172200" y="58404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通道</a:t>
            </a:r>
          </a:p>
        </p:txBody>
      </p:sp>
      <p:grpSp>
        <p:nvGrpSpPr>
          <p:cNvPr id="14354" name="组合 14353"/>
          <p:cNvGrpSpPr>
            <a:grpSpLocks/>
          </p:cNvGrpSpPr>
          <p:nvPr/>
        </p:nvGrpSpPr>
        <p:grpSpPr bwMode="auto">
          <a:xfrm>
            <a:off x="2514600" y="2271713"/>
            <a:ext cx="2936875" cy="425450"/>
            <a:chOff x="3423" y="3022"/>
            <a:chExt cx="1850" cy="268"/>
          </a:xfrm>
        </p:grpSpPr>
        <p:sp>
          <p:nvSpPr>
            <p:cNvPr id="15376" name="矩形 14354"/>
            <p:cNvSpPr>
              <a:spLocks noChangeArrowheads="1"/>
            </p:cNvSpPr>
            <p:nvPr/>
          </p:nvSpPr>
          <p:spPr bwMode="auto">
            <a:xfrm>
              <a:off x="3423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操作码</a:t>
              </a:r>
            </a:p>
          </p:txBody>
        </p:sp>
        <p:sp>
          <p:nvSpPr>
            <p:cNvPr id="15377" name="矩形 14355"/>
            <p:cNvSpPr>
              <a:spLocks noChangeArrowheads="1"/>
            </p:cNvSpPr>
            <p:nvPr/>
          </p:nvSpPr>
          <p:spPr bwMode="auto">
            <a:xfrm>
              <a:off x="4039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命令码</a:t>
              </a:r>
            </a:p>
          </p:txBody>
        </p:sp>
        <p:sp>
          <p:nvSpPr>
            <p:cNvPr id="15378" name="矩形 14356"/>
            <p:cNvSpPr>
              <a:spLocks noChangeArrowheads="1"/>
            </p:cNvSpPr>
            <p:nvPr/>
          </p:nvSpPr>
          <p:spPr bwMode="auto">
            <a:xfrm>
              <a:off x="4656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设备码</a:t>
              </a:r>
            </a:p>
          </p:txBody>
        </p:sp>
      </p:grpSp>
      <p:sp>
        <p:nvSpPr>
          <p:cNvPr id="14358" name="矩形 1435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3" grpId="0"/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43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132097"/>
          <p:cNvSpPr txBox="1">
            <a:spLocks noChangeArrowheads="1"/>
          </p:cNvSpPr>
          <p:nvPr/>
        </p:nvSpPr>
        <p:spPr bwMode="auto">
          <a:xfrm>
            <a:off x="76200" y="247650"/>
            <a:ext cx="711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3. 单重中断和多重中断的服务程序流程</a:t>
            </a:r>
            <a:endParaRPr lang="en-US" altLang="zh-CN" sz="3200" b="1"/>
          </a:p>
        </p:txBody>
      </p:sp>
      <p:grpSp>
        <p:nvGrpSpPr>
          <p:cNvPr id="132099" name="组合 132098"/>
          <p:cNvGrpSpPr>
            <a:grpSpLocks/>
          </p:cNvGrpSpPr>
          <p:nvPr/>
        </p:nvGrpSpPr>
        <p:grpSpPr bwMode="auto">
          <a:xfrm>
            <a:off x="1524000" y="2166938"/>
            <a:ext cx="1676400" cy="542925"/>
            <a:chOff x="960" y="1365"/>
            <a:chExt cx="1056" cy="342"/>
          </a:xfrm>
        </p:grpSpPr>
        <p:sp>
          <p:nvSpPr>
            <p:cNvPr id="46177" name="文本框 132099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中断否？</a:t>
              </a:r>
            </a:p>
          </p:txBody>
        </p:sp>
        <p:sp>
          <p:nvSpPr>
            <p:cNvPr id="46178" name="菱形 132100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02" name="组合 132101"/>
          <p:cNvGrpSpPr>
            <a:grpSpLocks/>
          </p:cNvGrpSpPr>
          <p:nvPr/>
        </p:nvGrpSpPr>
        <p:grpSpPr bwMode="auto">
          <a:xfrm>
            <a:off x="1447800" y="4224338"/>
            <a:ext cx="1905000" cy="2405062"/>
            <a:chOff x="912" y="2661"/>
            <a:chExt cx="1200" cy="1515"/>
          </a:xfrm>
        </p:grpSpPr>
        <p:sp>
          <p:nvSpPr>
            <p:cNvPr id="46169" name="矩形 132102"/>
            <p:cNvSpPr>
              <a:spLocks noChangeArrowheads="1"/>
            </p:cNvSpPr>
            <p:nvPr/>
          </p:nvSpPr>
          <p:spPr bwMode="auto">
            <a:xfrm>
              <a:off x="912" y="2661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保护现场</a:t>
              </a:r>
            </a:p>
          </p:txBody>
        </p:sp>
        <p:sp>
          <p:nvSpPr>
            <p:cNvPr id="46170" name="矩形 132103"/>
            <p:cNvSpPr>
              <a:spLocks noChangeArrowheads="1"/>
            </p:cNvSpPr>
            <p:nvPr/>
          </p:nvSpPr>
          <p:spPr bwMode="auto">
            <a:xfrm>
              <a:off x="912" y="3027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设备服务</a:t>
              </a:r>
            </a:p>
          </p:txBody>
        </p:sp>
        <p:sp>
          <p:nvSpPr>
            <p:cNvPr id="46171" name="矩形 132104"/>
            <p:cNvSpPr>
              <a:spLocks noChangeArrowheads="1"/>
            </p:cNvSpPr>
            <p:nvPr/>
          </p:nvSpPr>
          <p:spPr bwMode="auto">
            <a:xfrm>
              <a:off x="912" y="3393"/>
              <a:ext cx="115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恢复现场</a:t>
              </a:r>
            </a:p>
          </p:txBody>
        </p:sp>
        <p:sp>
          <p:nvSpPr>
            <p:cNvPr id="46172" name="文本框 132105"/>
            <p:cNvSpPr txBox="1">
              <a:spLocks noChangeArrowheads="1"/>
            </p:cNvSpPr>
            <p:nvPr/>
          </p:nvSpPr>
          <p:spPr bwMode="auto">
            <a:xfrm>
              <a:off x="1104" y="3734"/>
              <a:ext cx="100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 开中断</a:t>
              </a:r>
            </a:p>
            <a:p>
              <a:r>
                <a:rPr lang="zh-CN" altLang="en-US" sz="2000" b="1"/>
                <a:t>中断返回</a:t>
              </a:r>
            </a:p>
          </p:txBody>
        </p:sp>
        <p:sp>
          <p:nvSpPr>
            <p:cNvPr id="46173" name="矩形 132106"/>
            <p:cNvSpPr>
              <a:spLocks noChangeArrowheads="1"/>
            </p:cNvSpPr>
            <p:nvPr/>
          </p:nvSpPr>
          <p:spPr bwMode="auto">
            <a:xfrm>
              <a:off x="912" y="3758"/>
              <a:ext cx="1152" cy="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4" name="直接连接符 132107"/>
            <p:cNvSpPr>
              <a:spLocks noChangeShapeType="1"/>
            </p:cNvSpPr>
            <p:nvPr/>
          </p:nvSpPr>
          <p:spPr bwMode="auto">
            <a:xfrm>
              <a:off x="1488" y="3652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5" name="直接连接符 132108"/>
            <p:cNvSpPr>
              <a:spLocks noChangeShapeType="1"/>
            </p:cNvSpPr>
            <p:nvPr/>
          </p:nvSpPr>
          <p:spPr bwMode="auto">
            <a:xfrm>
              <a:off x="1488" y="3287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6" name="直接连接符 132109"/>
            <p:cNvSpPr>
              <a:spLocks noChangeShapeType="1"/>
            </p:cNvSpPr>
            <p:nvPr/>
          </p:nvSpPr>
          <p:spPr bwMode="auto">
            <a:xfrm>
              <a:off x="1488" y="2925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11" name="组合 132110"/>
          <p:cNvGrpSpPr>
            <a:grpSpLocks/>
          </p:cNvGrpSpPr>
          <p:nvPr/>
        </p:nvGrpSpPr>
        <p:grpSpPr bwMode="auto">
          <a:xfrm>
            <a:off x="1447800" y="771525"/>
            <a:ext cx="1828800" cy="1389063"/>
            <a:chOff x="912" y="486"/>
            <a:chExt cx="1152" cy="875"/>
          </a:xfrm>
        </p:grpSpPr>
        <p:sp>
          <p:nvSpPr>
            <p:cNvPr id="46164" name="矩形 132111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取指令</a:t>
              </a:r>
            </a:p>
          </p:txBody>
        </p:sp>
        <p:sp>
          <p:nvSpPr>
            <p:cNvPr id="46165" name="矩形 132112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执行指令</a:t>
              </a:r>
            </a:p>
          </p:txBody>
        </p:sp>
        <p:sp>
          <p:nvSpPr>
            <p:cNvPr id="46166" name="直接连接符 132113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7" name="直接连接符 132114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8" name="任意多边形 132115"/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1 w 1"/>
                <a:gd name="T3" fmla="*/ 147 h 147"/>
              </a:gdLst>
              <a:ahLst/>
              <a:cxnLst>
                <a:cxn ang="0">
                  <a:pos x="0" y="0"/>
                </a:cxn>
                <a:cxn ang="0">
                  <a:pos x="0" y="147"/>
                </a:cxn>
              </a:cxnLst>
              <a:rect l="T0" t="T1" r="T2" b="T3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17" name="组合 132116"/>
          <p:cNvGrpSpPr>
            <a:grpSpLocks/>
          </p:cNvGrpSpPr>
          <p:nvPr/>
        </p:nvGrpSpPr>
        <p:grpSpPr bwMode="auto">
          <a:xfrm>
            <a:off x="838200" y="4198938"/>
            <a:ext cx="533400" cy="2379662"/>
            <a:chOff x="528" y="2645"/>
            <a:chExt cx="336" cy="1499"/>
          </a:xfrm>
        </p:grpSpPr>
        <p:sp>
          <p:nvSpPr>
            <p:cNvPr id="46159" name="直接连接符 132117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0" name="直接连接符 132118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1" name="文本框 132119"/>
            <p:cNvSpPr txBox="1">
              <a:spLocks noChangeArrowheads="1"/>
            </p:cNvSpPr>
            <p:nvPr/>
          </p:nvSpPr>
          <p:spPr bwMode="auto">
            <a:xfrm>
              <a:off x="539" y="2880"/>
              <a:ext cx="308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中断服务程序</a:t>
              </a:r>
            </a:p>
          </p:txBody>
        </p:sp>
        <p:sp>
          <p:nvSpPr>
            <p:cNvPr id="46162" name="直接连接符 132120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3" name="直接连接符 132121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23" name="组合 132122"/>
          <p:cNvGrpSpPr>
            <a:grpSpLocks/>
          </p:cNvGrpSpPr>
          <p:nvPr/>
        </p:nvGrpSpPr>
        <p:grpSpPr bwMode="auto">
          <a:xfrm>
            <a:off x="1447800" y="2852738"/>
            <a:ext cx="1809750" cy="1220787"/>
            <a:chOff x="912" y="1797"/>
            <a:chExt cx="1140" cy="769"/>
          </a:xfrm>
        </p:grpSpPr>
        <p:sp>
          <p:nvSpPr>
            <p:cNvPr id="46157" name="文本框 132123"/>
            <p:cNvSpPr txBox="1">
              <a:spLocks noChangeArrowheads="1"/>
            </p:cNvSpPr>
            <p:nvPr/>
          </p:nvSpPr>
          <p:spPr bwMode="auto">
            <a:xfrm>
              <a:off x="912" y="1797"/>
              <a:ext cx="1140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     </a:t>
              </a:r>
              <a:r>
                <a:rPr lang="zh-CN" altLang="en-US" sz="1800" b="1"/>
                <a:t>中断响应</a:t>
              </a:r>
            </a:p>
            <a:p>
              <a:r>
                <a:rPr lang="zh-CN" altLang="en-US" sz="1800" b="1"/>
                <a:t>   程序断点进栈</a:t>
              </a:r>
            </a:p>
            <a:p>
              <a:r>
                <a:rPr lang="zh-CN" altLang="en-US" sz="1800" b="1"/>
                <a:t>        关中断</a:t>
              </a:r>
            </a:p>
            <a:p>
              <a:r>
                <a:rPr lang="zh-CN" altLang="en-US" sz="1800" b="1"/>
                <a:t> 向量地址      </a:t>
              </a:r>
              <a:r>
                <a:rPr lang="en-US" altLang="zh-CN" sz="1800" b="1"/>
                <a:t>PC</a:t>
              </a:r>
            </a:p>
          </p:txBody>
        </p:sp>
        <p:sp>
          <p:nvSpPr>
            <p:cNvPr id="46158" name="直接连接符 132124"/>
            <p:cNvSpPr>
              <a:spLocks noChangeShapeType="1"/>
            </p:cNvSpPr>
            <p:nvPr/>
          </p:nvSpPr>
          <p:spPr bwMode="auto">
            <a:xfrm>
              <a:off x="1635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26" name="组合 132125"/>
          <p:cNvGrpSpPr>
            <a:grpSpLocks/>
          </p:cNvGrpSpPr>
          <p:nvPr/>
        </p:nvGrpSpPr>
        <p:grpSpPr bwMode="auto">
          <a:xfrm>
            <a:off x="882650" y="2528888"/>
            <a:ext cx="2409825" cy="1700212"/>
            <a:chOff x="556" y="1593"/>
            <a:chExt cx="1518" cy="1071"/>
          </a:xfrm>
        </p:grpSpPr>
        <p:sp>
          <p:nvSpPr>
            <p:cNvPr id="46150" name="直接连接符 132126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51" name="组合 132127"/>
            <p:cNvGrpSpPr>
              <a:grpSpLocks/>
            </p:cNvGrpSpPr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46152" name="矩形 132128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3" name="直接连接符 132129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4" name="文本框 132130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2000" b="1"/>
                  <a:t>中断周期</a:t>
                </a:r>
              </a:p>
            </p:txBody>
          </p:sp>
          <p:sp>
            <p:nvSpPr>
              <p:cNvPr id="46155" name="左大括号 132131"/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6" name="文本框 132132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是</a:t>
                </a:r>
              </a:p>
            </p:txBody>
          </p:sp>
        </p:grpSp>
      </p:grpSp>
      <p:grpSp>
        <p:nvGrpSpPr>
          <p:cNvPr id="132134" name="组合 132133"/>
          <p:cNvGrpSpPr>
            <a:grpSpLocks/>
          </p:cNvGrpSpPr>
          <p:nvPr/>
        </p:nvGrpSpPr>
        <p:grpSpPr bwMode="auto">
          <a:xfrm>
            <a:off x="5334000" y="4224338"/>
            <a:ext cx="1828800" cy="2420937"/>
            <a:chOff x="3360" y="2661"/>
            <a:chExt cx="1152" cy="1525"/>
          </a:xfrm>
        </p:grpSpPr>
        <p:sp>
          <p:nvSpPr>
            <p:cNvPr id="46137" name="文本框 132134"/>
            <p:cNvSpPr txBox="1">
              <a:spLocks noChangeArrowheads="1"/>
            </p:cNvSpPr>
            <p:nvPr/>
          </p:nvSpPr>
          <p:spPr bwMode="auto">
            <a:xfrm>
              <a:off x="3552" y="393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中断返回</a:t>
              </a:r>
            </a:p>
          </p:txBody>
        </p:sp>
        <p:sp>
          <p:nvSpPr>
            <p:cNvPr id="46138" name="直接连接符 132135"/>
            <p:cNvSpPr>
              <a:spLocks noChangeShapeType="1"/>
            </p:cNvSpPr>
            <p:nvPr/>
          </p:nvSpPr>
          <p:spPr bwMode="auto">
            <a:xfrm>
              <a:off x="3936" y="3221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39" name="组合 132136"/>
            <p:cNvGrpSpPr>
              <a:grpSpLocks/>
            </p:cNvGrpSpPr>
            <p:nvPr/>
          </p:nvGrpSpPr>
          <p:grpSpPr bwMode="auto">
            <a:xfrm>
              <a:off x="3360" y="2661"/>
              <a:ext cx="1152" cy="1519"/>
              <a:chOff x="3360" y="2661"/>
              <a:chExt cx="1152" cy="1519"/>
            </a:xfrm>
          </p:grpSpPr>
          <p:sp>
            <p:nvSpPr>
              <p:cNvPr id="46140" name="矩形 132137"/>
              <p:cNvSpPr>
                <a:spLocks noChangeArrowheads="1"/>
              </p:cNvSpPr>
              <p:nvPr/>
            </p:nvSpPr>
            <p:spPr bwMode="auto">
              <a:xfrm>
                <a:off x="3360" y="2661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保护现场</a:t>
                </a:r>
              </a:p>
            </p:txBody>
          </p:sp>
          <p:sp>
            <p:nvSpPr>
              <p:cNvPr id="46141" name="矩形 132138"/>
              <p:cNvSpPr>
                <a:spLocks noChangeArrowheads="1"/>
              </p:cNvSpPr>
              <p:nvPr/>
            </p:nvSpPr>
            <p:spPr bwMode="auto">
              <a:xfrm>
                <a:off x="3360" y="3295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设备服务</a:t>
                </a:r>
              </a:p>
            </p:txBody>
          </p:sp>
          <p:sp>
            <p:nvSpPr>
              <p:cNvPr id="46142" name="矩形 132139"/>
              <p:cNvSpPr>
                <a:spLocks noChangeArrowheads="1"/>
              </p:cNvSpPr>
              <p:nvPr/>
            </p:nvSpPr>
            <p:spPr bwMode="auto">
              <a:xfrm>
                <a:off x="3360" y="3629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恢复现场</a:t>
                </a:r>
              </a:p>
            </p:txBody>
          </p:sp>
          <p:sp>
            <p:nvSpPr>
              <p:cNvPr id="46143" name="矩形 132140"/>
              <p:cNvSpPr>
                <a:spLocks noChangeArrowheads="1"/>
              </p:cNvSpPr>
              <p:nvPr/>
            </p:nvSpPr>
            <p:spPr bwMode="auto">
              <a:xfrm>
                <a:off x="3360" y="3964"/>
                <a:ext cx="1152" cy="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144" name="组合 132141"/>
              <p:cNvGrpSpPr>
                <a:grpSpLocks/>
              </p:cNvGrpSpPr>
              <p:nvPr/>
            </p:nvGrpSpPr>
            <p:grpSpPr bwMode="auto">
              <a:xfrm>
                <a:off x="3360" y="2976"/>
                <a:ext cx="1152" cy="250"/>
                <a:chOff x="3360" y="2976"/>
                <a:chExt cx="1152" cy="250"/>
              </a:xfrm>
            </p:grpSpPr>
            <p:sp>
              <p:nvSpPr>
                <p:cNvPr id="46148" name="文本框 132142"/>
                <p:cNvSpPr txBox="1">
                  <a:spLocks noChangeArrowheads="1"/>
                </p:cNvSpPr>
                <p:nvPr/>
              </p:nvSpPr>
              <p:spPr bwMode="auto">
                <a:xfrm>
                  <a:off x="3673" y="2976"/>
                  <a:ext cx="5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开中断</a:t>
                  </a:r>
                </a:p>
              </p:txBody>
            </p:sp>
            <p:sp>
              <p:nvSpPr>
                <p:cNvPr id="46149" name="矩形 132143"/>
                <p:cNvSpPr>
                  <a:spLocks noChangeArrowheads="1"/>
                </p:cNvSpPr>
                <p:nvPr/>
              </p:nvSpPr>
              <p:spPr bwMode="auto">
                <a:xfrm>
                  <a:off x="3360" y="2997"/>
                  <a:ext cx="1152" cy="2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45" name="直接连接符 132144"/>
              <p:cNvSpPr>
                <a:spLocks noChangeShapeType="1"/>
              </p:cNvSpPr>
              <p:nvPr/>
            </p:nvSpPr>
            <p:spPr bwMode="auto">
              <a:xfrm>
                <a:off x="3936" y="292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6" name="直接连接符 132145"/>
              <p:cNvSpPr>
                <a:spLocks noChangeShapeType="1"/>
              </p:cNvSpPr>
              <p:nvPr/>
            </p:nvSpPr>
            <p:spPr bwMode="auto">
              <a:xfrm>
                <a:off x="3936" y="3544"/>
                <a:ext cx="0" cy="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7" name="直接连接符 132146"/>
              <p:cNvSpPr>
                <a:spLocks noChangeShapeType="1"/>
              </p:cNvSpPr>
              <p:nvPr/>
            </p:nvSpPr>
            <p:spPr bwMode="auto">
              <a:xfrm>
                <a:off x="3936" y="3887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2148" name="组合 132147"/>
          <p:cNvGrpSpPr>
            <a:grpSpLocks/>
          </p:cNvGrpSpPr>
          <p:nvPr/>
        </p:nvGrpSpPr>
        <p:grpSpPr bwMode="auto">
          <a:xfrm>
            <a:off x="1812925" y="4724400"/>
            <a:ext cx="4968875" cy="1587500"/>
            <a:chOff x="1142" y="2976"/>
            <a:chExt cx="3130" cy="1000"/>
          </a:xfrm>
        </p:grpSpPr>
        <p:sp>
          <p:nvSpPr>
            <p:cNvPr id="46135" name="文本框 132148"/>
            <p:cNvSpPr txBox="1">
              <a:spLocks noChangeArrowheads="1"/>
            </p:cNvSpPr>
            <p:nvPr/>
          </p:nvSpPr>
          <p:spPr bwMode="auto">
            <a:xfrm>
              <a:off x="1142" y="372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开中断</a:t>
              </a:r>
              <a:endParaRPr lang="zh-CN" altLang="en-US" sz="2800" b="1"/>
            </a:p>
          </p:txBody>
        </p:sp>
        <p:sp>
          <p:nvSpPr>
            <p:cNvPr id="46136" name="文本框 132149"/>
            <p:cNvSpPr txBox="1">
              <a:spLocks noChangeArrowheads="1"/>
            </p:cNvSpPr>
            <p:nvPr/>
          </p:nvSpPr>
          <p:spPr bwMode="auto">
            <a:xfrm>
              <a:off x="3673" y="297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开中断</a:t>
              </a:r>
              <a:endParaRPr lang="zh-CN" altLang="en-US" sz="2800" b="1"/>
            </a:p>
          </p:txBody>
        </p:sp>
      </p:grpSp>
      <p:sp>
        <p:nvSpPr>
          <p:cNvPr id="132151" name="圆角矩形标注 132150"/>
          <p:cNvSpPr>
            <a:spLocks noChangeArrowheads="1"/>
          </p:cNvSpPr>
          <p:nvPr/>
        </p:nvSpPr>
        <p:spPr bwMode="auto">
          <a:xfrm>
            <a:off x="177800" y="2555875"/>
            <a:ext cx="587375" cy="1784350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lIns="108000" rIns="54000">
            <a:spAutoFit/>
          </a:bodyPr>
          <a:lstStyle/>
          <a:p>
            <a:r>
              <a:rPr lang="zh-CN" altLang="en-US" b="1"/>
              <a:t>中断隐指令</a:t>
            </a:r>
          </a:p>
        </p:txBody>
      </p:sp>
      <p:sp>
        <p:nvSpPr>
          <p:cNvPr id="132152" name="圆角矩形标注 132151"/>
          <p:cNvSpPr>
            <a:spLocks noChangeArrowheads="1"/>
          </p:cNvSpPr>
          <p:nvPr/>
        </p:nvSpPr>
        <p:spPr bwMode="auto">
          <a:xfrm>
            <a:off x="4056063" y="2589213"/>
            <a:ext cx="595312" cy="1774825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lIns="126000" rIns="54000">
            <a:spAutoFit/>
          </a:bodyPr>
          <a:lstStyle/>
          <a:p>
            <a:r>
              <a:rPr lang="zh-CN" altLang="en-US" b="1"/>
              <a:t>中断隐指令</a:t>
            </a:r>
          </a:p>
        </p:txBody>
      </p:sp>
      <p:grpSp>
        <p:nvGrpSpPr>
          <p:cNvPr id="132153" name="组合 132152"/>
          <p:cNvGrpSpPr>
            <a:grpSpLocks/>
          </p:cNvGrpSpPr>
          <p:nvPr/>
        </p:nvGrpSpPr>
        <p:grpSpPr bwMode="auto">
          <a:xfrm>
            <a:off x="2362200" y="838200"/>
            <a:ext cx="1600200" cy="1600200"/>
            <a:chOff x="1488" y="528"/>
            <a:chExt cx="1008" cy="1008"/>
          </a:xfrm>
        </p:grpSpPr>
        <p:sp>
          <p:nvSpPr>
            <p:cNvPr id="46133" name="文本框 132153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否</a:t>
              </a:r>
            </a:p>
          </p:txBody>
        </p:sp>
        <p:sp>
          <p:nvSpPr>
            <p:cNvPr id="46134" name="任意多边形 132154"/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0 w 1008"/>
                <a:gd name="T1" fmla="*/ 0 h 1008"/>
                <a:gd name="T2" fmla="*/ 1008 w 1008"/>
                <a:gd name="T3" fmla="*/ 1008 h 1008"/>
              </a:gdLst>
              <a:ahLst/>
              <a:cxnLst>
                <a:cxn ang="0">
                  <a:pos x="528" y="1008"/>
                </a:cxn>
                <a:cxn ang="0">
                  <a:pos x="1008" y="1008"/>
                </a:cxn>
                <a:cxn ang="0">
                  <a:pos x="1008" y="0"/>
                </a:cxn>
                <a:cxn ang="0">
                  <a:pos x="0" y="0"/>
                </a:cxn>
              </a:cxnLst>
              <a:rect l="T0" t="T1" r="T2" b="T3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56" name="组合 132155"/>
          <p:cNvGrpSpPr>
            <a:grpSpLocks/>
          </p:cNvGrpSpPr>
          <p:nvPr/>
        </p:nvGrpSpPr>
        <p:grpSpPr bwMode="auto">
          <a:xfrm>
            <a:off x="5334000" y="771525"/>
            <a:ext cx="1828800" cy="1389063"/>
            <a:chOff x="912" y="486"/>
            <a:chExt cx="1152" cy="875"/>
          </a:xfrm>
        </p:grpSpPr>
        <p:sp>
          <p:nvSpPr>
            <p:cNvPr id="46128" name="矩形 132156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取指令</a:t>
              </a:r>
            </a:p>
          </p:txBody>
        </p:sp>
        <p:sp>
          <p:nvSpPr>
            <p:cNvPr id="46129" name="矩形 132157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执行指令</a:t>
              </a:r>
            </a:p>
          </p:txBody>
        </p:sp>
        <p:sp>
          <p:nvSpPr>
            <p:cNvPr id="46130" name="直接连接符 132158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直接连接符 132159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任意多边形 132160"/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1 w 1"/>
                <a:gd name="T3" fmla="*/ 147 h 147"/>
              </a:gdLst>
              <a:ahLst/>
              <a:cxnLst>
                <a:cxn ang="0">
                  <a:pos x="0" y="0"/>
                </a:cxn>
                <a:cxn ang="0">
                  <a:pos x="0" y="147"/>
                </a:cxn>
              </a:cxnLst>
              <a:rect l="T0" t="T1" r="T2" b="T3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62" name="组合 132161"/>
          <p:cNvGrpSpPr>
            <a:grpSpLocks/>
          </p:cNvGrpSpPr>
          <p:nvPr/>
        </p:nvGrpSpPr>
        <p:grpSpPr bwMode="auto">
          <a:xfrm>
            <a:off x="5410200" y="2166938"/>
            <a:ext cx="1676400" cy="542925"/>
            <a:chOff x="960" y="1365"/>
            <a:chExt cx="1056" cy="342"/>
          </a:xfrm>
        </p:grpSpPr>
        <p:sp>
          <p:nvSpPr>
            <p:cNvPr id="46126" name="文本框 132162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中断否？</a:t>
              </a:r>
            </a:p>
          </p:txBody>
        </p:sp>
        <p:sp>
          <p:nvSpPr>
            <p:cNvPr id="46127" name="菱形 132163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65" name="组合 132164"/>
          <p:cNvGrpSpPr>
            <a:grpSpLocks/>
          </p:cNvGrpSpPr>
          <p:nvPr/>
        </p:nvGrpSpPr>
        <p:grpSpPr bwMode="auto">
          <a:xfrm>
            <a:off x="6248400" y="838200"/>
            <a:ext cx="1600200" cy="1600200"/>
            <a:chOff x="1488" y="528"/>
            <a:chExt cx="1008" cy="1008"/>
          </a:xfrm>
        </p:grpSpPr>
        <p:sp>
          <p:nvSpPr>
            <p:cNvPr id="46124" name="文本框 132165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否</a:t>
              </a:r>
            </a:p>
          </p:txBody>
        </p:sp>
        <p:sp>
          <p:nvSpPr>
            <p:cNvPr id="46125" name="任意多边形 132166"/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0 w 1008"/>
                <a:gd name="T1" fmla="*/ 0 h 1008"/>
                <a:gd name="T2" fmla="*/ 1008 w 1008"/>
                <a:gd name="T3" fmla="*/ 1008 h 1008"/>
              </a:gdLst>
              <a:ahLst/>
              <a:cxnLst>
                <a:cxn ang="0">
                  <a:pos x="528" y="1008"/>
                </a:cxn>
                <a:cxn ang="0">
                  <a:pos x="1008" y="1008"/>
                </a:cxn>
                <a:cxn ang="0">
                  <a:pos x="1008" y="0"/>
                </a:cxn>
                <a:cxn ang="0">
                  <a:pos x="0" y="0"/>
                </a:cxn>
              </a:cxnLst>
              <a:rect l="T0" t="T1" r="T2" b="T3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68" name="组合 132167"/>
          <p:cNvGrpSpPr>
            <a:grpSpLocks/>
          </p:cNvGrpSpPr>
          <p:nvPr/>
        </p:nvGrpSpPr>
        <p:grpSpPr bwMode="auto">
          <a:xfrm>
            <a:off x="5486400" y="2852738"/>
            <a:ext cx="1752600" cy="1220787"/>
            <a:chOff x="3456" y="1797"/>
            <a:chExt cx="1104" cy="769"/>
          </a:xfrm>
        </p:grpSpPr>
        <p:sp>
          <p:nvSpPr>
            <p:cNvPr id="46122" name="文本框 132168"/>
            <p:cNvSpPr txBox="1">
              <a:spLocks noChangeArrowheads="1"/>
            </p:cNvSpPr>
            <p:nvPr/>
          </p:nvSpPr>
          <p:spPr bwMode="auto">
            <a:xfrm>
              <a:off x="3456" y="1797"/>
              <a:ext cx="1104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   </a:t>
              </a:r>
              <a:r>
                <a:rPr lang="zh-CN" altLang="en-US" sz="1800" b="1"/>
                <a:t>中断响应</a:t>
              </a:r>
            </a:p>
            <a:p>
              <a:r>
                <a:rPr lang="zh-CN" altLang="en-US" sz="1800" b="1"/>
                <a:t> 程序断点进栈</a:t>
              </a:r>
            </a:p>
            <a:p>
              <a:r>
                <a:rPr lang="zh-CN" altLang="en-US" sz="1800" b="1"/>
                <a:t>      关中断</a:t>
              </a:r>
            </a:p>
            <a:p>
              <a:r>
                <a:rPr lang="zh-CN" altLang="en-US" sz="1800" b="1"/>
                <a:t>向量地址      </a:t>
              </a:r>
              <a:r>
                <a:rPr lang="en-US" altLang="zh-CN" sz="1800" b="1"/>
                <a:t>PC</a:t>
              </a:r>
            </a:p>
          </p:txBody>
        </p:sp>
        <p:sp>
          <p:nvSpPr>
            <p:cNvPr id="46123" name="直接连接符 132169"/>
            <p:cNvSpPr>
              <a:spLocks noChangeShapeType="1"/>
            </p:cNvSpPr>
            <p:nvPr/>
          </p:nvSpPr>
          <p:spPr bwMode="auto">
            <a:xfrm>
              <a:off x="4128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71" name="组合 132170"/>
          <p:cNvGrpSpPr>
            <a:grpSpLocks/>
          </p:cNvGrpSpPr>
          <p:nvPr/>
        </p:nvGrpSpPr>
        <p:grpSpPr bwMode="auto">
          <a:xfrm>
            <a:off x="4800600" y="2528888"/>
            <a:ext cx="2409825" cy="1700212"/>
            <a:chOff x="556" y="1593"/>
            <a:chExt cx="1518" cy="1071"/>
          </a:xfrm>
        </p:grpSpPr>
        <p:sp>
          <p:nvSpPr>
            <p:cNvPr id="46115" name="直接连接符 132171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16" name="组合 132172"/>
            <p:cNvGrpSpPr>
              <a:grpSpLocks/>
            </p:cNvGrpSpPr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46117" name="矩形 132173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8" name="直接连接符 132174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9" name="文本框 132175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2000" b="1"/>
                  <a:t>中断周期</a:t>
                </a:r>
              </a:p>
            </p:txBody>
          </p:sp>
          <p:sp>
            <p:nvSpPr>
              <p:cNvPr id="46120" name="左大括号 132176"/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1" name="文本框 132177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/>
                  <a:t>是</a:t>
                </a:r>
              </a:p>
            </p:txBody>
          </p:sp>
        </p:grpSp>
      </p:grpSp>
      <p:grpSp>
        <p:nvGrpSpPr>
          <p:cNvPr id="132179" name="组合 132178"/>
          <p:cNvGrpSpPr>
            <a:grpSpLocks/>
          </p:cNvGrpSpPr>
          <p:nvPr/>
        </p:nvGrpSpPr>
        <p:grpSpPr bwMode="auto">
          <a:xfrm>
            <a:off x="4724400" y="4198938"/>
            <a:ext cx="533400" cy="2379662"/>
            <a:chOff x="528" y="2645"/>
            <a:chExt cx="336" cy="1499"/>
          </a:xfrm>
        </p:grpSpPr>
        <p:sp>
          <p:nvSpPr>
            <p:cNvPr id="46110" name="直接连接符 132179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直接连接符 132180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文本框 132181"/>
            <p:cNvSpPr txBox="1">
              <a:spLocks noChangeArrowheads="1"/>
            </p:cNvSpPr>
            <p:nvPr/>
          </p:nvSpPr>
          <p:spPr bwMode="auto">
            <a:xfrm>
              <a:off x="539" y="2880"/>
              <a:ext cx="308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中断服务程序</a:t>
              </a:r>
            </a:p>
          </p:txBody>
        </p:sp>
        <p:sp>
          <p:nvSpPr>
            <p:cNvPr id="46113" name="直接连接符 132182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直接连接符 132183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85" name="组合 132184"/>
          <p:cNvGrpSpPr>
            <a:grpSpLocks/>
          </p:cNvGrpSpPr>
          <p:nvPr/>
        </p:nvGrpSpPr>
        <p:grpSpPr bwMode="auto">
          <a:xfrm>
            <a:off x="2362200" y="838200"/>
            <a:ext cx="1619250" cy="5943600"/>
            <a:chOff x="1488" y="528"/>
            <a:chExt cx="1020" cy="3744"/>
          </a:xfrm>
        </p:grpSpPr>
        <p:grpSp>
          <p:nvGrpSpPr>
            <p:cNvPr id="46106" name="组合 132185"/>
            <p:cNvGrpSpPr>
              <a:grpSpLocks/>
            </p:cNvGrpSpPr>
            <p:nvPr/>
          </p:nvGrpSpPr>
          <p:grpSpPr bwMode="auto">
            <a:xfrm>
              <a:off x="1488" y="528"/>
              <a:ext cx="1008" cy="3744"/>
              <a:chOff x="1488" y="528"/>
              <a:chExt cx="1008" cy="3744"/>
            </a:xfrm>
          </p:grpSpPr>
          <p:sp>
            <p:nvSpPr>
              <p:cNvPr id="46108" name="任意多边形 132186"/>
              <p:cNvSpPr>
                <a:spLocks/>
              </p:cNvSpPr>
              <p:nvPr/>
            </p:nvSpPr>
            <p:spPr bwMode="auto">
              <a:xfrm>
                <a:off x="1497" y="4176"/>
                <a:ext cx="3" cy="96"/>
              </a:xfrm>
              <a:custGeom>
                <a:avLst/>
                <a:gdLst>
                  <a:gd name="T0" fmla="*/ 0 w 3"/>
                  <a:gd name="T1" fmla="*/ 0 h 96"/>
                  <a:gd name="T2" fmla="*/ 3 w 3"/>
                  <a:gd name="T3" fmla="*/ 96 h 96"/>
                </a:gdLst>
                <a:ahLst/>
                <a:cxnLst>
                  <a:cxn ang="0">
                    <a:pos x="3" y="0"/>
                  </a:cxn>
                  <a:cxn ang="0">
                    <a:pos x="0" y="96"/>
                  </a:cxn>
                </a:cxnLst>
                <a:rect l="T0" t="T1" r="T2" b="T3"/>
                <a:pathLst>
                  <a:path w="3" h="96">
                    <a:moveTo>
                      <a:pt x="3" y="0"/>
                    </a:moveTo>
                    <a:lnTo>
                      <a:pt x="0" y="9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9" name="任意多边形 132187"/>
              <p:cNvSpPr>
                <a:spLocks/>
              </p:cNvSpPr>
              <p:nvPr/>
            </p:nvSpPr>
            <p:spPr bwMode="auto">
              <a:xfrm>
                <a:off x="1488" y="528"/>
                <a:ext cx="1008" cy="3744"/>
              </a:xfrm>
              <a:custGeom>
                <a:avLst/>
                <a:gdLst>
                  <a:gd name="T0" fmla="*/ 0 w 1008"/>
                  <a:gd name="T1" fmla="*/ 0 h 3696"/>
                  <a:gd name="T2" fmla="*/ 1008 w 1008"/>
                  <a:gd name="T3" fmla="*/ 3696 h 3696"/>
                </a:gdLst>
                <a:ahLst/>
                <a:cxnLst>
                  <a:cxn ang="0">
                    <a:pos x="0" y="3696"/>
                  </a:cxn>
                  <a:cxn ang="0">
                    <a:pos x="1008" y="3696"/>
                  </a:cxn>
                  <a:cxn ang="0">
                    <a:pos x="1008" y="0"/>
                  </a:cxn>
                  <a:cxn ang="0">
                    <a:pos x="0" y="0"/>
                  </a:cxn>
                </a:cxnLst>
                <a:rect l="T0" t="T1" r="T2" b="T3"/>
                <a:pathLst>
                  <a:path w="1008" h="3696">
                    <a:moveTo>
                      <a:pt x="0" y="3696"/>
                    </a:moveTo>
                    <a:lnTo>
                      <a:pt x="1008" y="3696"/>
                    </a:lnTo>
                    <a:lnTo>
                      <a:pt x="100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07" name="直接连接符 132188"/>
            <p:cNvSpPr>
              <a:spLocks noChangeShapeType="1"/>
            </p:cNvSpPr>
            <p:nvPr/>
          </p:nvSpPr>
          <p:spPr bwMode="auto">
            <a:xfrm>
              <a:off x="2412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90" name="文本框 132189"/>
          <p:cNvSpPr txBox="1">
            <a:spLocks noChangeArrowheads="1"/>
          </p:cNvSpPr>
          <p:nvPr/>
        </p:nvSpPr>
        <p:spPr bwMode="auto">
          <a:xfrm>
            <a:off x="533400" y="990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单重 </a:t>
            </a:r>
          </a:p>
        </p:txBody>
      </p:sp>
      <p:sp>
        <p:nvSpPr>
          <p:cNvPr id="132191" name="文本框 132190"/>
          <p:cNvSpPr txBox="1">
            <a:spLocks noChangeArrowheads="1"/>
          </p:cNvSpPr>
          <p:nvPr/>
        </p:nvSpPr>
        <p:spPr bwMode="auto">
          <a:xfrm>
            <a:off x="4343400" y="990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多重 </a:t>
            </a:r>
          </a:p>
        </p:txBody>
      </p:sp>
      <p:grpSp>
        <p:nvGrpSpPr>
          <p:cNvPr id="132192" name="组合 132191"/>
          <p:cNvGrpSpPr>
            <a:grpSpLocks/>
          </p:cNvGrpSpPr>
          <p:nvPr/>
        </p:nvGrpSpPr>
        <p:grpSpPr bwMode="auto">
          <a:xfrm>
            <a:off x="6248400" y="838200"/>
            <a:ext cx="1600200" cy="5943600"/>
            <a:chOff x="3936" y="528"/>
            <a:chExt cx="1008" cy="3744"/>
          </a:xfrm>
        </p:grpSpPr>
        <p:sp>
          <p:nvSpPr>
            <p:cNvPr id="46104" name="任意多边形 132192"/>
            <p:cNvSpPr>
              <a:spLocks/>
            </p:cNvSpPr>
            <p:nvPr/>
          </p:nvSpPr>
          <p:spPr bwMode="auto">
            <a:xfrm>
              <a:off x="3936" y="528"/>
              <a:ext cx="1008" cy="3744"/>
            </a:xfrm>
            <a:custGeom>
              <a:avLst/>
              <a:gdLst>
                <a:gd name="T0" fmla="*/ 0 w 1008"/>
                <a:gd name="T1" fmla="*/ 0 h 3744"/>
                <a:gd name="T2" fmla="*/ 1008 w 1008"/>
                <a:gd name="T3" fmla="*/ 3744 h 3744"/>
              </a:gdLst>
              <a:ahLst/>
              <a:cxnLst>
                <a:cxn ang="0">
                  <a:pos x="0" y="3648"/>
                </a:cxn>
                <a:cxn ang="0">
                  <a:pos x="0" y="3744"/>
                </a:cxn>
                <a:cxn ang="0">
                  <a:pos x="1008" y="3744"/>
                </a:cxn>
                <a:cxn ang="0">
                  <a:pos x="1008" y="0"/>
                </a:cxn>
                <a:cxn ang="0">
                  <a:pos x="0" y="0"/>
                </a:cxn>
              </a:cxnLst>
              <a:rect l="T0" t="T1" r="T2" b="T3"/>
              <a:pathLst>
                <a:path w="1008" h="3744">
                  <a:moveTo>
                    <a:pt x="0" y="3648"/>
                  </a:moveTo>
                  <a:lnTo>
                    <a:pt x="0" y="3744"/>
                  </a:lnTo>
                  <a:lnTo>
                    <a:pt x="1008" y="3744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直接连接符 132193"/>
            <p:cNvSpPr>
              <a:spLocks noChangeShapeType="1"/>
            </p:cNvSpPr>
            <p:nvPr/>
          </p:nvSpPr>
          <p:spPr bwMode="auto">
            <a:xfrm>
              <a:off x="4848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95" name="矩形 13219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3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13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51" grpId="0" animBg="1"/>
      <p:bldP spid="132152" grpId="0" animBg="1"/>
      <p:bldP spid="132190" grpId="0"/>
      <p:bldP spid="1321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88066"/>
          <p:cNvSpPr txBox="1">
            <a:spLocks noChangeArrowheads="1"/>
          </p:cNvSpPr>
          <p:nvPr/>
        </p:nvSpPr>
        <p:spPr bwMode="auto">
          <a:xfrm>
            <a:off x="381000" y="34925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主程序和服务程序抢占 </a:t>
            </a:r>
            <a:r>
              <a:rPr lang="en-US" altLang="zh-CN" sz="3600" b="1"/>
              <a:t>CPU </a:t>
            </a:r>
            <a:r>
              <a:rPr lang="zh-CN" altLang="en-US" sz="3600" b="1"/>
              <a:t>示意</a:t>
            </a:r>
          </a:p>
        </p:txBody>
      </p:sp>
      <p:grpSp>
        <p:nvGrpSpPr>
          <p:cNvPr id="88068" name="组合 88067"/>
          <p:cNvGrpSpPr>
            <a:grpSpLocks/>
          </p:cNvGrpSpPr>
          <p:nvPr/>
        </p:nvGrpSpPr>
        <p:grpSpPr bwMode="auto">
          <a:xfrm>
            <a:off x="533400" y="3505200"/>
            <a:ext cx="8093075" cy="2152650"/>
            <a:chOff x="374" y="2782"/>
            <a:chExt cx="5098" cy="1356"/>
          </a:xfrm>
        </p:grpSpPr>
        <p:grpSp>
          <p:nvGrpSpPr>
            <p:cNvPr id="47122" name="组合 88068"/>
            <p:cNvGrpSpPr>
              <a:grpSpLocks/>
            </p:cNvGrpSpPr>
            <p:nvPr/>
          </p:nvGrpSpPr>
          <p:grpSpPr bwMode="auto">
            <a:xfrm>
              <a:off x="1680" y="2782"/>
              <a:ext cx="3792" cy="1356"/>
              <a:chOff x="1680" y="2782"/>
              <a:chExt cx="3792" cy="1356"/>
            </a:xfrm>
          </p:grpSpPr>
          <p:sp>
            <p:nvSpPr>
              <p:cNvPr id="47124" name="任意多边形 88069"/>
              <p:cNvSpPr>
                <a:spLocks/>
              </p:cNvSpPr>
              <p:nvPr/>
            </p:nvSpPr>
            <p:spPr bwMode="auto">
              <a:xfrm>
                <a:off x="1680" y="3072"/>
                <a:ext cx="3792" cy="528"/>
              </a:xfrm>
              <a:custGeom>
                <a:avLst/>
                <a:gdLst>
                  <a:gd name="T0" fmla="*/ 0 w 3792"/>
                  <a:gd name="T1" fmla="*/ 0 h 528"/>
                  <a:gd name="T2" fmla="*/ 3792 w 3792"/>
                  <a:gd name="T3" fmla="*/ 528 h 528"/>
                </a:gdLst>
                <a:ahLst/>
                <a:cxnLst>
                  <a:cxn ang="0">
                    <a:pos x="0" y="528"/>
                  </a:cxn>
                  <a:cxn ang="0">
                    <a:pos x="0" y="0"/>
                  </a:cxn>
                  <a:cxn ang="0">
                    <a:pos x="912" y="0"/>
                  </a:cxn>
                  <a:cxn ang="0">
                    <a:pos x="912" y="528"/>
                  </a:cxn>
                  <a:cxn ang="0">
                    <a:pos x="1296" y="528"/>
                  </a:cxn>
                  <a:cxn ang="0">
                    <a:pos x="1296" y="0"/>
                  </a:cxn>
                  <a:cxn ang="0">
                    <a:pos x="2208" y="0"/>
                  </a:cxn>
                  <a:cxn ang="0">
                    <a:pos x="2208" y="528"/>
                  </a:cxn>
                  <a:cxn ang="0">
                    <a:pos x="2592" y="528"/>
                  </a:cxn>
                  <a:cxn ang="0">
                    <a:pos x="2592" y="0"/>
                  </a:cxn>
                  <a:cxn ang="0">
                    <a:pos x="3792" y="0"/>
                  </a:cxn>
                </a:cxnLst>
                <a:rect l="T0" t="T1" r="T2" b="T3"/>
                <a:pathLst>
                  <a:path w="3792" h="528">
                    <a:moveTo>
                      <a:pt x="0" y="528"/>
                    </a:moveTo>
                    <a:lnTo>
                      <a:pt x="0" y="0"/>
                    </a:lnTo>
                    <a:lnTo>
                      <a:pt x="912" y="0"/>
                    </a:lnTo>
                    <a:lnTo>
                      <a:pt x="912" y="528"/>
                    </a:lnTo>
                    <a:lnTo>
                      <a:pt x="1296" y="528"/>
                    </a:lnTo>
                    <a:lnTo>
                      <a:pt x="1296" y="0"/>
                    </a:lnTo>
                    <a:lnTo>
                      <a:pt x="2208" y="0"/>
                    </a:lnTo>
                    <a:lnTo>
                      <a:pt x="2208" y="528"/>
                    </a:lnTo>
                    <a:lnTo>
                      <a:pt x="2592" y="528"/>
                    </a:lnTo>
                    <a:lnTo>
                      <a:pt x="2592" y="0"/>
                    </a:lnTo>
                    <a:lnTo>
                      <a:pt x="3792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" name="文本框 88070"/>
              <p:cNvSpPr txBox="1">
                <a:spLocks noChangeArrowheads="1"/>
              </p:cNvSpPr>
              <p:nvPr/>
            </p:nvSpPr>
            <p:spPr bwMode="auto">
              <a:xfrm>
                <a:off x="1776" y="278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准备工作</a:t>
                </a:r>
              </a:p>
            </p:txBody>
          </p:sp>
          <p:sp>
            <p:nvSpPr>
              <p:cNvPr id="47126" name="文本框 88071"/>
              <p:cNvSpPr txBox="1">
                <a:spLocks noChangeArrowheads="1"/>
              </p:cNvSpPr>
              <p:nvPr/>
            </p:nvSpPr>
            <p:spPr bwMode="auto">
              <a:xfrm>
                <a:off x="3080" y="2784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准备工作</a:t>
                </a:r>
              </a:p>
            </p:txBody>
          </p:sp>
          <p:sp>
            <p:nvSpPr>
              <p:cNvPr id="47127" name="文本框 88072"/>
              <p:cNvSpPr txBox="1">
                <a:spLocks noChangeArrowheads="1"/>
              </p:cNvSpPr>
              <p:nvPr/>
            </p:nvSpPr>
            <p:spPr bwMode="auto">
              <a:xfrm>
                <a:off x="4232" y="2784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准备工作</a:t>
                </a:r>
              </a:p>
            </p:txBody>
          </p:sp>
          <p:sp>
            <p:nvSpPr>
              <p:cNvPr id="47128" name="文本框 88073"/>
              <p:cNvSpPr txBox="1">
                <a:spLocks noChangeArrowheads="1"/>
              </p:cNvSpPr>
              <p:nvPr/>
            </p:nvSpPr>
            <p:spPr bwMode="auto">
              <a:xfrm>
                <a:off x="2486" y="364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传送数据</a:t>
                </a:r>
              </a:p>
            </p:txBody>
          </p:sp>
          <p:sp>
            <p:nvSpPr>
              <p:cNvPr id="47129" name="文本框 88074"/>
              <p:cNvSpPr txBox="1">
                <a:spLocks noChangeArrowheads="1"/>
              </p:cNvSpPr>
              <p:nvPr/>
            </p:nvSpPr>
            <p:spPr bwMode="auto">
              <a:xfrm>
                <a:off x="3752" y="3648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</a:rPr>
                  <a:t>传送数据</a:t>
                </a:r>
              </a:p>
            </p:txBody>
          </p:sp>
          <p:sp>
            <p:nvSpPr>
              <p:cNvPr id="47130" name="文本框 88075"/>
              <p:cNvSpPr txBox="1">
                <a:spLocks noChangeArrowheads="1"/>
              </p:cNvSpPr>
              <p:nvPr/>
            </p:nvSpPr>
            <p:spPr bwMode="auto">
              <a:xfrm>
                <a:off x="1815" y="3886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发中断请求</a:t>
                </a:r>
              </a:p>
            </p:txBody>
          </p:sp>
          <p:sp>
            <p:nvSpPr>
              <p:cNvPr id="47131" name="文本框 88076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发中断请求</a:t>
                </a:r>
              </a:p>
            </p:txBody>
          </p:sp>
          <p:sp>
            <p:nvSpPr>
              <p:cNvPr id="47132" name="直接连接符 88077"/>
              <p:cNvSpPr>
                <a:spLocks noChangeShapeType="1"/>
              </p:cNvSpPr>
              <p:nvPr/>
            </p:nvSpPr>
            <p:spPr bwMode="auto">
              <a:xfrm flipV="1">
                <a:off x="2064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3" name="直接连接符 88078"/>
              <p:cNvSpPr>
                <a:spLocks noChangeShapeType="1"/>
              </p:cNvSpPr>
              <p:nvPr/>
            </p:nvSpPr>
            <p:spPr bwMode="auto">
              <a:xfrm flipV="1">
                <a:off x="3360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3" name="文本框 88079"/>
            <p:cNvSpPr txBox="1">
              <a:spLocks noChangeArrowheads="1"/>
            </p:cNvSpPr>
            <p:nvPr/>
          </p:nvSpPr>
          <p:spPr bwMode="auto">
            <a:xfrm>
              <a:off x="374" y="303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</a:p>
          </p:txBody>
        </p:sp>
      </p:grpSp>
      <p:sp>
        <p:nvSpPr>
          <p:cNvPr id="88081" name="文本框 88080"/>
          <p:cNvSpPr txBox="1">
            <a:spLocks noChangeArrowheads="1"/>
          </p:cNvSpPr>
          <p:nvPr/>
        </p:nvSpPr>
        <p:spPr bwMode="auto">
          <a:xfrm>
            <a:off x="1279525" y="5781675"/>
            <a:ext cx="7331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宏观 </a:t>
            </a:r>
            <a:r>
              <a:rPr lang="zh-CN" altLang="en-US" sz="2800" b="1"/>
              <a:t>上 </a:t>
            </a:r>
            <a:r>
              <a:rPr lang="en-US" altLang="zh-CN" sz="2800" b="1"/>
              <a:t>CPU </a:t>
            </a:r>
            <a:r>
              <a:rPr lang="zh-CN" altLang="en-US" sz="2800" b="1"/>
              <a:t>和 </a:t>
            </a:r>
            <a:r>
              <a:rPr lang="en-US" altLang="zh-CN" sz="2800" b="1"/>
              <a:t>I/O </a:t>
            </a:r>
            <a:r>
              <a:rPr lang="zh-CN" altLang="en-US" sz="2800" b="1">
                <a:solidFill>
                  <a:schemeClr val="folHlink"/>
                </a:solidFill>
              </a:rPr>
              <a:t>并行 </a:t>
            </a:r>
            <a:r>
              <a:rPr lang="zh-CN" altLang="en-US" sz="2800" b="1"/>
              <a:t>工作</a:t>
            </a:r>
          </a:p>
          <a:p>
            <a:r>
              <a:rPr lang="zh-CN" altLang="en-US" sz="2800" b="1">
                <a:solidFill>
                  <a:schemeClr val="folHlink"/>
                </a:solidFill>
              </a:rPr>
              <a:t>微观 </a:t>
            </a:r>
            <a:r>
              <a:rPr lang="zh-CN" altLang="en-US" sz="2800" b="1"/>
              <a:t>上 </a:t>
            </a:r>
            <a:r>
              <a:rPr lang="en-US" altLang="zh-CN" sz="2800" b="1"/>
              <a:t>CPU </a:t>
            </a:r>
            <a:r>
              <a:rPr lang="zh-CN" altLang="en-US" sz="2800" b="1">
                <a:solidFill>
                  <a:schemeClr val="folHlink"/>
                </a:solidFill>
              </a:rPr>
              <a:t>中断现行程序 </a:t>
            </a:r>
            <a:r>
              <a:rPr lang="zh-CN" altLang="en-US" sz="2800" b="1"/>
              <a:t>为 </a:t>
            </a:r>
            <a:r>
              <a:rPr lang="en-US" altLang="zh-CN" sz="2800" b="1"/>
              <a:t>I/O </a:t>
            </a:r>
            <a:r>
              <a:rPr lang="zh-CN" altLang="en-US" sz="2800" b="1"/>
              <a:t>服务</a:t>
            </a:r>
          </a:p>
        </p:txBody>
      </p:sp>
      <p:grpSp>
        <p:nvGrpSpPr>
          <p:cNvPr id="88082" name="组合 88081"/>
          <p:cNvGrpSpPr>
            <a:grpSpLocks/>
          </p:cNvGrpSpPr>
          <p:nvPr/>
        </p:nvGrpSpPr>
        <p:grpSpPr bwMode="auto">
          <a:xfrm>
            <a:off x="365125" y="1295400"/>
            <a:ext cx="8313738" cy="2014538"/>
            <a:chOff x="230" y="816"/>
            <a:chExt cx="5237" cy="1269"/>
          </a:xfrm>
        </p:grpSpPr>
        <p:grpSp>
          <p:nvGrpSpPr>
            <p:cNvPr id="47110" name="组合 88082"/>
            <p:cNvGrpSpPr>
              <a:grpSpLocks/>
            </p:cNvGrpSpPr>
            <p:nvPr/>
          </p:nvGrpSpPr>
          <p:grpSpPr bwMode="auto">
            <a:xfrm>
              <a:off x="230" y="816"/>
              <a:ext cx="5237" cy="1269"/>
              <a:chOff x="230" y="816"/>
              <a:chExt cx="5237" cy="1269"/>
            </a:xfrm>
          </p:grpSpPr>
          <p:grpSp>
            <p:nvGrpSpPr>
              <p:cNvPr id="47113" name="组合 88083"/>
              <p:cNvGrpSpPr>
                <a:grpSpLocks/>
              </p:cNvGrpSpPr>
              <p:nvPr/>
            </p:nvGrpSpPr>
            <p:grpSpPr bwMode="auto">
              <a:xfrm>
                <a:off x="672" y="816"/>
                <a:ext cx="4795" cy="1269"/>
                <a:chOff x="672" y="1296"/>
                <a:chExt cx="4795" cy="1269"/>
              </a:xfrm>
            </p:grpSpPr>
            <p:sp>
              <p:nvSpPr>
                <p:cNvPr id="47115" name="任意多边形 88084"/>
                <p:cNvSpPr>
                  <a:spLocks/>
                </p:cNvSpPr>
                <p:nvPr/>
              </p:nvSpPr>
              <p:spPr bwMode="auto">
                <a:xfrm>
                  <a:off x="672" y="1586"/>
                  <a:ext cx="4785" cy="531"/>
                </a:xfrm>
                <a:custGeom>
                  <a:avLst/>
                  <a:gdLst>
                    <a:gd name="T0" fmla="*/ 0 w 4785"/>
                    <a:gd name="T1" fmla="*/ 0 h 531"/>
                    <a:gd name="T2" fmla="*/ 4785 w 4785"/>
                    <a:gd name="T3" fmla="*/ 531 h 531"/>
                  </a:gdLst>
                  <a:ahLst/>
                  <a:cxnLst>
                    <a:cxn ang="0">
                      <a:pos x="0" y="3"/>
                    </a:cxn>
                    <a:cxn ang="0">
                      <a:pos x="981" y="3"/>
                    </a:cxn>
                    <a:cxn ang="0">
                      <a:pos x="981" y="531"/>
                    </a:cxn>
                    <a:cxn ang="0">
                      <a:pos x="1173" y="531"/>
                    </a:cxn>
                    <a:cxn ang="0">
                      <a:pos x="1173" y="3"/>
                    </a:cxn>
                    <a:cxn ang="0">
                      <a:pos x="1941" y="3"/>
                    </a:cxn>
                    <a:cxn ang="0">
                      <a:pos x="1941" y="531"/>
                    </a:cxn>
                    <a:cxn ang="0">
                      <a:pos x="2313" y="531"/>
                    </a:cxn>
                    <a:cxn ang="0">
                      <a:pos x="2313" y="0"/>
                    </a:cxn>
                    <a:cxn ang="0">
                      <a:pos x="3254" y="3"/>
                    </a:cxn>
                    <a:cxn ang="0">
                      <a:pos x="3254" y="518"/>
                    </a:cxn>
                    <a:cxn ang="0">
                      <a:pos x="3618" y="518"/>
                    </a:cxn>
                    <a:cxn ang="0">
                      <a:pos x="3618" y="3"/>
                    </a:cxn>
                    <a:cxn ang="0">
                      <a:pos x="4785" y="3"/>
                    </a:cxn>
                  </a:cxnLst>
                  <a:rect l="T0" t="T1" r="T2" b="T3"/>
                  <a:pathLst>
                    <a:path w="4785" h="531">
                      <a:moveTo>
                        <a:pt x="0" y="3"/>
                      </a:moveTo>
                      <a:lnTo>
                        <a:pt x="981" y="3"/>
                      </a:lnTo>
                      <a:lnTo>
                        <a:pt x="981" y="531"/>
                      </a:lnTo>
                      <a:lnTo>
                        <a:pt x="1173" y="531"/>
                      </a:lnTo>
                      <a:lnTo>
                        <a:pt x="1173" y="3"/>
                      </a:lnTo>
                      <a:lnTo>
                        <a:pt x="1941" y="3"/>
                      </a:lnTo>
                      <a:lnTo>
                        <a:pt x="1941" y="531"/>
                      </a:lnTo>
                      <a:lnTo>
                        <a:pt x="2313" y="531"/>
                      </a:lnTo>
                      <a:lnTo>
                        <a:pt x="2313" y="0"/>
                      </a:lnTo>
                      <a:lnTo>
                        <a:pt x="3254" y="3"/>
                      </a:lnTo>
                      <a:lnTo>
                        <a:pt x="3254" y="518"/>
                      </a:lnTo>
                      <a:lnTo>
                        <a:pt x="3618" y="518"/>
                      </a:lnTo>
                      <a:lnTo>
                        <a:pt x="3618" y="3"/>
                      </a:lnTo>
                      <a:lnTo>
                        <a:pt x="4785" y="3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16" name="文本框 88085"/>
                <p:cNvSpPr txBox="1">
                  <a:spLocks noChangeArrowheads="1"/>
                </p:cNvSpPr>
                <p:nvPr/>
              </p:nvSpPr>
              <p:spPr bwMode="auto">
                <a:xfrm>
                  <a:off x="1526" y="1296"/>
                  <a:ext cx="5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主程序</a:t>
                  </a:r>
                </a:p>
              </p:txBody>
            </p:sp>
            <p:sp>
              <p:nvSpPr>
                <p:cNvPr id="47117" name="文本框 88086"/>
                <p:cNvSpPr txBox="1">
                  <a:spLocks noChangeArrowheads="1"/>
                </p:cNvSpPr>
                <p:nvPr/>
              </p:nvSpPr>
              <p:spPr bwMode="auto">
                <a:xfrm>
                  <a:off x="2837" y="1344"/>
                  <a:ext cx="124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继续执行主程序</a:t>
                  </a:r>
                </a:p>
              </p:txBody>
            </p:sp>
            <p:sp>
              <p:nvSpPr>
                <p:cNvPr id="47118" name="文本框 88087"/>
                <p:cNvSpPr txBox="1">
                  <a:spLocks noChangeArrowheads="1"/>
                </p:cNvSpPr>
                <p:nvPr/>
              </p:nvSpPr>
              <p:spPr bwMode="auto">
                <a:xfrm>
                  <a:off x="1574" y="2112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启动外设</a:t>
                  </a:r>
                </a:p>
              </p:txBody>
            </p:sp>
            <p:sp>
              <p:nvSpPr>
                <p:cNvPr id="47119" name="文本框 88088"/>
                <p:cNvSpPr txBox="1">
                  <a:spLocks noChangeArrowheads="1"/>
                </p:cNvSpPr>
                <p:nvPr/>
              </p:nvSpPr>
              <p:spPr bwMode="auto">
                <a:xfrm>
                  <a:off x="2374" y="2123"/>
                  <a:ext cx="107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    </a:t>
                  </a:r>
                  <a:r>
                    <a:rPr lang="zh-CN" altLang="en-US" sz="2000" b="1">
                      <a:solidFill>
                        <a:schemeClr val="folHlink"/>
                      </a:solidFill>
                    </a:rPr>
                    <a:t>服务程序</a:t>
                  </a:r>
                </a:p>
                <a:p>
                  <a:r>
                    <a:rPr lang="zh-CN" altLang="en-US" sz="2000" b="1"/>
                    <a:t>（传送数据）</a:t>
                  </a:r>
                </a:p>
              </p:txBody>
            </p:sp>
            <p:sp>
              <p:nvSpPr>
                <p:cNvPr id="47120" name="文本框 88089"/>
                <p:cNvSpPr txBox="1">
                  <a:spLocks noChangeArrowheads="1"/>
                </p:cNvSpPr>
                <p:nvPr/>
              </p:nvSpPr>
              <p:spPr bwMode="auto">
                <a:xfrm>
                  <a:off x="3670" y="2114"/>
                  <a:ext cx="107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    </a:t>
                  </a:r>
                  <a:r>
                    <a:rPr lang="zh-CN" altLang="en-US" sz="2000" b="1">
                      <a:solidFill>
                        <a:schemeClr val="folHlink"/>
                      </a:solidFill>
                    </a:rPr>
                    <a:t>服务程序</a:t>
                  </a:r>
                </a:p>
                <a:p>
                  <a:r>
                    <a:rPr lang="zh-CN" altLang="en-US" sz="2000" b="1"/>
                    <a:t>（传送数据）</a:t>
                  </a:r>
                </a:p>
              </p:txBody>
            </p:sp>
            <p:sp>
              <p:nvSpPr>
                <p:cNvPr id="47121" name="文本框 88090"/>
                <p:cNvSpPr txBox="1">
                  <a:spLocks noChangeArrowheads="1"/>
                </p:cNvSpPr>
                <p:nvPr/>
              </p:nvSpPr>
              <p:spPr bwMode="auto">
                <a:xfrm>
                  <a:off x="4224" y="1336"/>
                  <a:ext cx="124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继续执行主程序</a:t>
                  </a:r>
                </a:p>
              </p:txBody>
            </p:sp>
          </p:grpSp>
          <p:sp>
            <p:nvSpPr>
              <p:cNvPr id="47114" name="文本框 88091"/>
              <p:cNvSpPr txBox="1">
                <a:spLocks noChangeArrowheads="1"/>
              </p:cNvSpPr>
              <p:nvPr/>
            </p:nvSpPr>
            <p:spPr bwMode="auto">
              <a:xfrm>
                <a:off x="230" y="1017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</a:p>
            </p:txBody>
          </p:sp>
        </p:grpSp>
        <p:sp>
          <p:nvSpPr>
            <p:cNvPr id="47111" name="任意多边形 88092"/>
            <p:cNvSpPr>
              <a:spLocks/>
            </p:cNvSpPr>
            <p:nvPr/>
          </p:nvSpPr>
          <p:spPr bwMode="auto">
            <a:xfrm>
              <a:off x="2603" y="1635"/>
              <a:ext cx="391" cy="2"/>
            </a:xfrm>
            <a:custGeom>
              <a:avLst/>
              <a:gdLst>
                <a:gd name="T0" fmla="*/ 0 w 391"/>
                <a:gd name="T1" fmla="*/ 0 h 2"/>
                <a:gd name="T2" fmla="*/ 391 w 391"/>
                <a:gd name="T3" fmla="*/ 2 h 2"/>
              </a:gdLst>
              <a:ahLst/>
              <a:cxnLst>
                <a:cxn ang="0">
                  <a:pos x="0" y="2"/>
                </a:cxn>
                <a:cxn ang="0">
                  <a:pos x="391" y="0"/>
                </a:cxn>
              </a:cxnLst>
              <a:rect l="T0" t="T1" r="T2" b="T3"/>
              <a:pathLst>
                <a:path w="391" h="2">
                  <a:moveTo>
                    <a:pt x="0" y="2"/>
                  </a:moveTo>
                  <a:lnTo>
                    <a:pt x="391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任意多边形 88093"/>
            <p:cNvSpPr>
              <a:spLocks/>
            </p:cNvSpPr>
            <p:nvPr/>
          </p:nvSpPr>
          <p:spPr bwMode="auto">
            <a:xfrm>
              <a:off x="3914" y="1625"/>
              <a:ext cx="385" cy="1"/>
            </a:xfrm>
            <a:custGeom>
              <a:avLst/>
              <a:gdLst>
                <a:gd name="T0" fmla="*/ 0 w 385"/>
                <a:gd name="T1" fmla="*/ 0 h 1"/>
                <a:gd name="T2" fmla="*/ 385 w 385"/>
                <a:gd name="T3" fmla="*/ 1 h 1"/>
              </a:gdLst>
              <a:ahLst/>
              <a:cxnLst>
                <a:cxn ang="0">
                  <a:pos x="0" y="0"/>
                </a:cxn>
                <a:cxn ang="0">
                  <a:pos x="385" y="0"/>
                </a:cxn>
              </a:cxnLst>
              <a:rect l="T0" t="T1" r="T2" b="T3"/>
              <a:pathLst>
                <a:path w="385" h="1">
                  <a:moveTo>
                    <a:pt x="0" y="0"/>
                  </a:moveTo>
                  <a:lnTo>
                    <a:pt x="385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095" name="矩形 8809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89189"/>
          <p:cNvSpPr txBox="1">
            <a:spLocks noChangeArrowheads="1"/>
          </p:cNvSpPr>
          <p:nvPr/>
        </p:nvSpPr>
        <p:spPr bwMode="auto">
          <a:xfrm>
            <a:off x="228600" y="258763"/>
            <a:ext cx="6899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程序中断接口芯片 8259</a:t>
            </a:r>
            <a:r>
              <a:rPr lang="en-US" altLang="zh-CN" sz="3200" b="1"/>
              <a:t>A </a:t>
            </a:r>
            <a:r>
              <a:rPr lang="zh-CN" altLang="en-US" sz="3200" b="1"/>
              <a:t>的内部结构 </a:t>
            </a:r>
          </a:p>
        </p:txBody>
      </p:sp>
      <p:sp>
        <p:nvSpPr>
          <p:cNvPr id="89192" name="矩形 8919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</a:p>
        </p:txBody>
      </p:sp>
      <p:grpSp>
        <p:nvGrpSpPr>
          <p:cNvPr id="89202" name="组合 89201"/>
          <p:cNvGrpSpPr>
            <a:grpSpLocks/>
          </p:cNvGrpSpPr>
          <p:nvPr/>
        </p:nvGrpSpPr>
        <p:grpSpPr bwMode="auto">
          <a:xfrm>
            <a:off x="365125" y="957263"/>
            <a:ext cx="8337550" cy="5519737"/>
            <a:chOff x="230" y="603"/>
            <a:chExt cx="5252" cy="3477"/>
          </a:xfrm>
        </p:grpSpPr>
        <p:grpSp>
          <p:nvGrpSpPr>
            <p:cNvPr id="48132" name="组合 89195"/>
            <p:cNvGrpSpPr>
              <a:grpSpLocks/>
            </p:cNvGrpSpPr>
            <p:nvPr/>
          </p:nvGrpSpPr>
          <p:grpSpPr bwMode="auto">
            <a:xfrm>
              <a:off x="230" y="603"/>
              <a:ext cx="5252" cy="3477"/>
              <a:chOff x="230" y="603"/>
              <a:chExt cx="5252" cy="3477"/>
            </a:xfrm>
          </p:grpSpPr>
          <p:grpSp>
            <p:nvGrpSpPr>
              <p:cNvPr id="48136" name="组合 89193"/>
              <p:cNvGrpSpPr>
                <a:grpSpLocks/>
              </p:cNvGrpSpPr>
              <p:nvPr/>
            </p:nvGrpSpPr>
            <p:grpSpPr bwMode="auto">
              <a:xfrm>
                <a:off x="230" y="603"/>
                <a:ext cx="5252" cy="3477"/>
                <a:chOff x="230" y="603"/>
                <a:chExt cx="5252" cy="3477"/>
              </a:xfrm>
            </p:grpSpPr>
            <p:grpSp>
              <p:nvGrpSpPr>
                <p:cNvPr id="48138" name="组合 89090"/>
                <p:cNvGrpSpPr>
                  <a:grpSpLocks/>
                </p:cNvGrpSpPr>
                <p:nvPr/>
              </p:nvGrpSpPr>
              <p:grpSpPr bwMode="auto">
                <a:xfrm>
                  <a:off x="1008" y="1325"/>
                  <a:ext cx="769" cy="442"/>
                  <a:chOff x="816" y="1190"/>
                  <a:chExt cx="769" cy="442"/>
                </a:xfrm>
              </p:grpSpPr>
              <p:sp>
                <p:nvSpPr>
                  <p:cNvPr id="48235" name="文本框 890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4" y="1190"/>
                    <a:ext cx="760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/>
                      <a:t>内部总线</a:t>
                    </a:r>
                  </a:p>
                  <a:p>
                    <a:r>
                      <a:rPr lang="zh-CN" altLang="en-US" sz="2000" b="1"/>
                      <a:t>  缓冲器</a:t>
                    </a:r>
                  </a:p>
                </p:txBody>
              </p:sp>
              <p:sp>
                <p:nvSpPr>
                  <p:cNvPr id="48236" name="矩形 89092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200"/>
                    <a:ext cx="769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39" name="组合 89093"/>
                <p:cNvGrpSpPr>
                  <a:grpSpLocks/>
                </p:cNvGrpSpPr>
                <p:nvPr/>
              </p:nvGrpSpPr>
              <p:grpSpPr bwMode="auto">
                <a:xfrm>
                  <a:off x="1008" y="2279"/>
                  <a:ext cx="769" cy="442"/>
                  <a:chOff x="816" y="1766"/>
                  <a:chExt cx="769" cy="442"/>
                </a:xfrm>
              </p:grpSpPr>
              <p:sp>
                <p:nvSpPr>
                  <p:cNvPr id="48233" name="文本框 890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6" y="1766"/>
                    <a:ext cx="562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/>
                      <a:t>读 / 写</a:t>
                    </a:r>
                  </a:p>
                  <a:p>
                    <a:r>
                      <a:rPr lang="zh-CN" altLang="en-US" sz="2000" b="1"/>
                      <a:t>逻   辑</a:t>
                    </a:r>
                  </a:p>
                </p:txBody>
              </p:sp>
              <p:sp>
                <p:nvSpPr>
                  <p:cNvPr id="48234" name="矩形 8909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776"/>
                    <a:ext cx="769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40" name="组合 89096"/>
                <p:cNvGrpSpPr>
                  <a:grpSpLocks/>
                </p:cNvGrpSpPr>
                <p:nvPr/>
              </p:nvGrpSpPr>
              <p:grpSpPr bwMode="auto">
                <a:xfrm>
                  <a:off x="1008" y="3291"/>
                  <a:ext cx="804" cy="442"/>
                  <a:chOff x="902" y="2638"/>
                  <a:chExt cx="804" cy="442"/>
                </a:xfrm>
              </p:grpSpPr>
              <p:sp>
                <p:nvSpPr>
                  <p:cNvPr id="48231" name="文本框 890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2" y="2638"/>
                    <a:ext cx="804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/>
                      <a:t>级联缓冲</a:t>
                    </a:r>
                  </a:p>
                  <a:p>
                    <a:r>
                      <a:rPr lang="zh-CN" altLang="en-US" sz="2000" b="1"/>
                      <a:t>器/比较器</a:t>
                    </a:r>
                  </a:p>
                </p:txBody>
              </p:sp>
              <p:sp>
                <p:nvSpPr>
                  <p:cNvPr id="48232" name="矩形 8909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640"/>
                    <a:ext cx="768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41" name="组合 89099"/>
                <p:cNvGrpSpPr>
                  <a:grpSpLocks/>
                </p:cNvGrpSpPr>
                <p:nvPr/>
              </p:nvGrpSpPr>
              <p:grpSpPr bwMode="auto">
                <a:xfrm>
                  <a:off x="3324" y="1997"/>
                  <a:ext cx="599" cy="1344"/>
                  <a:chOff x="2822" y="1344"/>
                  <a:chExt cx="599" cy="1344"/>
                </a:xfrm>
              </p:grpSpPr>
              <p:sp>
                <p:nvSpPr>
                  <p:cNvPr id="48229" name="文本框 89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2" y="1478"/>
                    <a:ext cx="599" cy="10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优先权</a:t>
                    </a:r>
                  </a:p>
                  <a:p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比较器</a:t>
                    </a:r>
                  </a:p>
                  <a:p>
                    <a:endParaRPr lang="zh-CN" altLang="en-US" sz="2000" b="1"/>
                  </a:p>
                  <a:p>
                    <a:endParaRPr lang="zh-CN" altLang="en-US" sz="2000" b="1"/>
                  </a:p>
                  <a:p>
                    <a:r>
                      <a:rPr lang="zh-CN" altLang="en-US" sz="2000" b="1"/>
                      <a:t> ( </a:t>
                    </a:r>
                    <a:r>
                      <a:rPr lang="en-US" altLang="zh-CN" sz="2000" b="1"/>
                      <a:t>PR )</a:t>
                    </a:r>
                  </a:p>
                </p:txBody>
              </p:sp>
              <p:sp>
                <p:nvSpPr>
                  <p:cNvPr id="48230" name="矩形 8910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42" name="组合 89102"/>
                <p:cNvGrpSpPr>
                  <a:grpSpLocks/>
                </p:cNvGrpSpPr>
                <p:nvPr/>
              </p:nvGrpSpPr>
              <p:grpSpPr bwMode="auto">
                <a:xfrm>
                  <a:off x="2400" y="1997"/>
                  <a:ext cx="576" cy="1344"/>
                  <a:chOff x="2064" y="1344"/>
                  <a:chExt cx="576" cy="1344"/>
                </a:xfrm>
              </p:grpSpPr>
              <p:sp>
                <p:nvSpPr>
                  <p:cNvPr id="48227" name="文本框 89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2" y="1489"/>
                    <a:ext cx="489" cy="10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/>
                      <a:t> 中断</a:t>
                    </a:r>
                  </a:p>
                  <a:p>
                    <a:r>
                      <a:rPr lang="zh-CN" altLang="en-US" sz="2000" b="1"/>
                      <a:t> 服务</a:t>
                    </a:r>
                  </a:p>
                  <a:p>
                    <a:r>
                      <a:rPr lang="zh-CN" altLang="en-US" sz="2000" b="1"/>
                      <a:t> 寄存</a:t>
                    </a:r>
                  </a:p>
                  <a:p>
                    <a:r>
                      <a:rPr lang="zh-CN" altLang="en-US" sz="2000" b="1"/>
                      <a:t> 器</a:t>
                    </a:r>
                  </a:p>
                  <a:p>
                    <a:r>
                      <a:rPr lang="en-US" altLang="zh-CN" sz="2000" b="1"/>
                      <a:t>(ISR)</a:t>
                    </a:r>
                  </a:p>
                </p:txBody>
              </p:sp>
              <p:sp>
                <p:nvSpPr>
                  <p:cNvPr id="48228" name="矩形 8910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43" name="组合 89105"/>
                <p:cNvGrpSpPr>
                  <a:grpSpLocks/>
                </p:cNvGrpSpPr>
                <p:nvPr/>
              </p:nvGrpSpPr>
              <p:grpSpPr bwMode="auto">
                <a:xfrm>
                  <a:off x="4272" y="1997"/>
                  <a:ext cx="576" cy="1344"/>
                  <a:chOff x="3552" y="1344"/>
                  <a:chExt cx="576" cy="1344"/>
                </a:xfrm>
              </p:grpSpPr>
              <p:sp>
                <p:nvSpPr>
                  <p:cNvPr id="48225" name="文本框 89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64" y="1489"/>
                    <a:ext cx="516" cy="10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8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中断</a:t>
                    </a:r>
                  </a:p>
                  <a:p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8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请求</a:t>
                    </a:r>
                  </a:p>
                  <a:p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8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寄存</a:t>
                    </a:r>
                  </a:p>
                  <a:p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800" b="1">
                        <a:solidFill>
                          <a:schemeClr val="folHlink"/>
                        </a:solidFill>
                      </a:rPr>
                      <a:t> </a:t>
                    </a:r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器</a:t>
                    </a:r>
                  </a:p>
                  <a:p>
                    <a:r>
                      <a:rPr lang="zh-CN" altLang="en-US" sz="2000" b="1"/>
                      <a:t>(</a:t>
                    </a:r>
                    <a:r>
                      <a:rPr lang="en-US" altLang="zh-CN" sz="2000" b="1"/>
                      <a:t>IRR)</a:t>
                    </a:r>
                  </a:p>
                </p:txBody>
              </p:sp>
              <p:sp>
                <p:nvSpPr>
                  <p:cNvPr id="48226" name="矩形 8910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44" name="组合 89108"/>
                <p:cNvGrpSpPr>
                  <a:grpSpLocks/>
                </p:cNvGrpSpPr>
                <p:nvPr/>
              </p:nvGrpSpPr>
              <p:grpSpPr bwMode="auto">
                <a:xfrm>
                  <a:off x="2400" y="3533"/>
                  <a:ext cx="2448" cy="480"/>
                  <a:chOff x="2064" y="2880"/>
                  <a:chExt cx="2448" cy="480"/>
                </a:xfrm>
              </p:grpSpPr>
              <p:sp>
                <p:nvSpPr>
                  <p:cNvPr id="48223" name="文本框 89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3" y="2918"/>
                    <a:ext cx="1243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chemeClr val="folHlink"/>
                        </a:solidFill>
                      </a:rPr>
                      <a:t>中断屏蔽寄存器</a:t>
                    </a:r>
                  </a:p>
                  <a:p>
                    <a:r>
                      <a:rPr lang="zh-CN" altLang="en-US" sz="2000" b="1"/>
                      <a:t>      （</a:t>
                    </a:r>
                    <a:r>
                      <a:rPr lang="en-US" altLang="zh-CN" sz="2000" b="1"/>
                      <a:t>IMR）</a:t>
                    </a:r>
                  </a:p>
                </p:txBody>
              </p:sp>
              <p:sp>
                <p:nvSpPr>
                  <p:cNvPr id="48224" name="矩形 8911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880"/>
                    <a:ext cx="2448" cy="48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45" name="矩形 89111"/>
                <p:cNvSpPr>
                  <a:spLocks noChangeArrowheads="1"/>
                </p:cNvSpPr>
                <p:nvPr/>
              </p:nvSpPr>
              <p:spPr bwMode="auto">
                <a:xfrm>
                  <a:off x="2064" y="941"/>
                  <a:ext cx="96" cy="30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46" name="矩形 89112"/>
                <p:cNvSpPr>
                  <a:spLocks noChangeArrowheads="1"/>
                </p:cNvSpPr>
                <p:nvPr/>
              </p:nvSpPr>
              <p:spPr bwMode="auto">
                <a:xfrm>
                  <a:off x="2160" y="1709"/>
                  <a:ext cx="2736" cy="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47" name="上箭头 89113"/>
                <p:cNvSpPr>
                  <a:spLocks noChangeArrowheads="1"/>
                </p:cNvSpPr>
                <p:nvPr/>
              </p:nvSpPr>
              <p:spPr bwMode="auto">
                <a:xfrm>
                  <a:off x="2640" y="1805"/>
                  <a:ext cx="144" cy="192"/>
                </a:xfrm>
                <a:prstGeom prst="up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48" name="上箭头 89114"/>
                <p:cNvSpPr>
                  <a:spLocks noChangeArrowheads="1"/>
                </p:cNvSpPr>
                <p:nvPr/>
              </p:nvSpPr>
              <p:spPr bwMode="auto">
                <a:xfrm>
                  <a:off x="4512" y="1805"/>
                  <a:ext cx="144" cy="192"/>
                </a:xfrm>
                <a:prstGeom prst="up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49" name="直接连接符 89115"/>
                <p:cNvSpPr>
                  <a:spLocks noChangeShapeType="1"/>
                </p:cNvSpPr>
                <p:nvPr/>
              </p:nvSpPr>
              <p:spPr bwMode="auto">
                <a:xfrm>
                  <a:off x="2880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0" name="直接连接符 89116"/>
                <p:cNvSpPr>
                  <a:spLocks noChangeShapeType="1"/>
                </p:cNvSpPr>
                <p:nvPr/>
              </p:nvSpPr>
              <p:spPr bwMode="auto">
                <a:xfrm>
                  <a:off x="3600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1" name="直接连接符 89117"/>
                <p:cNvSpPr>
                  <a:spLocks noChangeShapeType="1"/>
                </p:cNvSpPr>
                <p:nvPr/>
              </p:nvSpPr>
              <p:spPr bwMode="auto">
                <a:xfrm>
                  <a:off x="4416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2" name="左右箭头 89118"/>
                <p:cNvSpPr>
                  <a:spLocks noChangeArrowheads="1"/>
                </p:cNvSpPr>
                <p:nvPr/>
              </p:nvSpPr>
              <p:spPr bwMode="auto">
                <a:xfrm>
                  <a:off x="2160" y="3725"/>
                  <a:ext cx="240" cy="144"/>
                </a:xfrm>
                <a:prstGeom prst="leftRight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3" name="左右箭头 89119"/>
                <p:cNvSpPr>
                  <a:spLocks noChangeArrowheads="1"/>
                </p:cNvSpPr>
                <p:nvPr/>
              </p:nvSpPr>
              <p:spPr bwMode="auto">
                <a:xfrm>
                  <a:off x="1776" y="1479"/>
                  <a:ext cx="288" cy="144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4" name="任意多边形 89120"/>
                <p:cNvSpPr>
                  <a:spLocks/>
                </p:cNvSpPr>
                <p:nvPr/>
              </p:nvSpPr>
              <p:spPr bwMode="auto">
                <a:xfrm>
                  <a:off x="1776" y="2189"/>
                  <a:ext cx="288" cy="1296"/>
                </a:xfrm>
                <a:custGeom>
                  <a:avLst/>
                  <a:gdLst>
                    <a:gd name="T0" fmla="*/ 0 w 288"/>
                    <a:gd name="T1" fmla="*/ 0 h 1296"/>
                    <a:gd name="T2" fmla="*/ 288 w 288"/>
                    <a:gd name="T3" fmla="*/ 1296 h 1296"/>
                  </a:gdLst>
                  <a:ahLst/>
                  <a:cxnLst>
                    <a:cxn ang="0">
                      <a:pos x="288" y="0"/>
                    </a:cxn>
                    <a:cxn ang="0">
                      <a:pos x="192" y="0"/>
                    </a:cxn>
                    <a:cxn ang="0">
                      <a:pos x="192" y="1296"/>
                    </a:cxn>
                    <a:cxn ang="0">
                      <a:pos x="0" y="1296"/>
                    </a:cxn>
                  </a:cxnLst>
                  <a:rect l="T0" t="T1" r="T2" b="T3"/>
                  <a:pathLst>
                    <a:path w="288" h="1296">
                      <a:moveTo>
                        <a:pt x="288" y="0"/>
                      </a:moveTo>
                      <a:lnTo>
                        <a:pt x="192" y="0"/>
                      </a:lnTo>
                      <a:lnTo>
                        <a:pt x="192" y="1296"/>
                      </a:lnTo>
                      <a:lnTo>
                        <a:pt x="0" y="129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5" name="直接连接符 89121"/>
                <p:cNvSpPr>
                  <a:spLocks noChangeShapeType="1"/>
                </p:cNvSpPr>
                <p:nvPr/>
              </p:nvSpPr>
              <p:spPr bwMode="auto">
                <a:xfrm flipH="1">
                  <a:off x="1776" y="247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8156" name="组合 89122"/>
                <p:cNvGrpSpPr>
                  <a:grpSpLocks/>
                </p:cNvGrpSpPr>
                <p:nvPr/>
              </p:nvGrpSpPr>
              <p:grpSpPr bwMode="auto">
                <a:xfrm>
                  <a:off x="2592" y="1181"/>
                  <a:ext cx="1968" cy="336"/>
                  <a:chOff x="2256" y="1056"/>
                  <a:chExt cx="1968" cy="336"/>
                </a:xfrm>
              </p:grpSpPr>
              <p:sp>
                <p:nvSpPr>
                  <p:cNvPr id="48221" name="文本框 89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8" y="1102"/>
                    <a:ext cx="7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/>
                      <a:t>控制逻辑</a:t>
                    </a:r>
                  </a:p>
                </p:txBody>
              </p:sp>
              <p:sp>
                <p:nvSpPr>
                  <p:cNvPr id="48222" name="矩形 8912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056"/>
                    <a:ext cx="196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57" name="直接连接符 89125"/>
                <p:cNvSpPr>
                  <a:spLocks noChangeShapeType="1"/>
                </p:cNvSpPr>
                <p:nvPr/>
              </p:nvSpPr>
              <p:spPr bwMode="auto">
                <a:xfrm rot="10800000">
                  <a:off x="4416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8" name="直接连接符 89126"/>
                <p:cNvSpPr>
                  <a:spLocks noChangeShapeType="1"/>
                </p:cNvSpPr>
                <p:nvPr/>
              </p:nvSpPr>
              <p:spPr bwMode="auto">
                <a:xfrm rot="10800000">
                  <a:off x="3600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9" name="直接连接符 89127"/>
                <p:cNvSpPr>
                  <a:spLocks noChangeShapeType="1"/>
                </p:cNvSpPr>
                <p:nvPr/>
              </p:nvSpPr>
              <p:spPr bwMode="auto">
                <a:xfrm rot="10800000">
                  <a:off x="2880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0" name="直接连接符 89128"/>
                <p:cNvSpPr>
                  <a:spLocks noChangeShapeType="1"/>
                </p:cNvSpPr>
                <p:nvPr/>
              </p:nvSpPr>
              <p:spPr bwMode="auto">
                <a:xfrm rot="10800000">
                  <a:off x="4224" y="989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1" name="文本框 89129"/>
                <p:cNvSpPr txBox="1">
                  <a:spLocks noChangeArrowheads="1"/>
                </p:cNvSpPr>
                <p:nvPr/>
              </p:nvSpPr>
              <p:spPr bwMode="auto">
                <a:xfrm>
                  <a:off x="4032" y="758"/>
                  <a:ext cx="40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INT</a:t>
                  </a:r>
                </a:p>
              </p:txBody>
            </p:sp>
            <p:sp>
              <p:nvSpPr>
                <p:cNvPr id="48162" name="直接连接符 89130"/>
                <p:cNvSpPr>
                  <a:spLocks noChangeShapeType="1"/>
                </p:cNvSpPr>
                <p:nvPr/>
              </p:nvSpPr>
              <p:spPr bwMode="auto">
                <a:xfrm>
                  <a:off x="3038" y="9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3" name="椭圆 89131"/>
                <p:cNvSpPr>
                  <a:spLocks noChangeArrowheads="1"/>
                </p:cNvSpPr>
                <p:nvPr/>
              </p:nvSpPr>
              <p:spPr bwMode="auto">
                <a:xfrm>
                  <a:off x="3024" y="1133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8164" name="组合 89132"/>
                <p:cNvGrpSpPr>
                  <a:grpSpLocks/>
                </p:cNvGrpSpPr>
                <p:nvPr/>
              </p:nvGrpSpPr>
              <p:grpSpPr bwMode="auto">
                <a:xfrm>
                  <a:off x="2774" y="710"/>
                  <a:ext cx="517" cy="250"/>
                  <a:chOff x="2438" y="585"/>
                  <a:chExt cx="517" cy="250"/>
                </a:xfrm>
              </p:grpSpPr>
              <p:sp>
                <p:nvSpPr>
                  <p:cNvPr id="48219" name="文本框 89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8" y="585"/>
                    <a:ext cx="51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 b="1"/>
                      <a:t>INTA</a:t>
                    </a:r>
                  </a:p>
                </p:txBody>
              </p:sp>
              <p:sp>
                <p:nvSpPr>
                  <p:cNvPr id="48220" name="直接连接符 8913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624"/>
                    <a:ext cx="3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65" name="左右箭头 89135"/>
                <p:cNvSpPr>
                  <a:spLocks noChangeArrowheads="1"/>
                </p:cNvSpPr>
                <p:nvPr/>
              </p:nvSpPr>
              <p:spPr bwMode="auto">
                <a:xfrm>
                  <a:off x="720" y="1479"/>
                  <a:ext cx="288" cy="144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6" name="椭圆 89136"/>
                <p:cNvSpPr>
                  <a:spLocks noChangeArrowheads="1"/>
                </p:cNvSpPr>
                <p:nvPr/>
              </p:nvSpPr>
              <p:spPr bwMode="auto">
                <a:xfrm>
                  <a:off x="960" y="2333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7" name="椭圆 89137"/>
                <p:cNvSpPr>
                  <a:spLocks noChangeArrowheads="1"/>
                </p:cNvSpPr>
                <p:nvPr/>
              </p:nvSpPr>
              <p:spPr bwMode="auto">
                <a:xfrm>
                  <a:off x="960" y="2477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8" name="直接连接符 89138"/>
                <p:cNvSpPr>
                  <a:spLocks noChangeShapeType="1"/>
                </p:cNvSpPr>
                <p:nvPr/>
              </p:nvSpPr>
              <p:spPr bwMode="auto">
                <a:xfrm>
                  <a:off x="768" y="235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9" name="直接连接符 89139"/>
                <p:cNvSpPr>
                  <a:spLocks noChangeShapeType="1"/>
                </p:cNvSpPr>
                <p:nvPr/>
              </p:nvSpPr>
              <p:spPr bwMode="auto">
                <a:xfrm>
                  <a:off x="768" y="250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0" name="直接连接符 89140"/>
                <p:cNvSpPr>
                  <a:spLocks noChangeShapeType="1"/>
                </p:cNvSpPr>
                <p:nvPr/>
              </p:nvSpPr>
              <p:spPr bwMode="auto">
                <a:xfrm>
                  <a:off x="816" y="262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1" name="直接连接符 89141"/>
                <p:cNvSpPr>
                  <a:spLocks noChangeShapeType="1"/>
                </p:cNvSpPr>
                <p:nvPr/>
              </p:nvSpPr>
              <p:spPr bwMode="auto">
                <a:xfrm>
                  <a:off x="768" y="3341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2" name="直接连接符 89142"/>
                <p:cNvSpPr>
                  <a:spLocks noChangeShapeType="1"/>
                </p:cNvSpPr>
                <p:nvPr/>
              </p:nvSpPr>
              <p:spPr bwMode="auto">
                <a:xfrm>
                  <a:off x="768" y="3485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3" name="直接连接符 89143"/>
                <p:cNvSpPr>
                  <a:spLocks noChangeShapeType="1"/>
                </p:cNvSpPr>
                <p:nvPr/>
              </p:nvSpPr>
              <p:spPr bwMode="auto">
                <a:xfrm>
                  <a:off x="768" y="3629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4" name="椭圆 89144"/>
                <p:cNvSpPr>
                  <a:spLocks noChangeArrowheads="1"/>
                </p:cNvSpPr>
                <p:nvPr/>
              </p:nvSpPr>
              <p:spPr bwMode="auto">
                <a:xfrm>
                  <a:off x="1344" y="3725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5" name="任意多边形 89145"/>
                <p:cNvSpPr>
                  <a:spLocks/>
                </p:cNvSpPr>
                <p:nvPr/>
              </p:nvSpPr>
              <p:spPr bwMode="auto">
                <a:xfrm>
                  <a:off x="768" y="3773"/>
                  <a:ext cx="607" cy="192"/>
                </a:xfrm>
                <a:custGeom>
                  <a:avLst/>
                  <a:gdLst>
                    <a:gd name="T0" fmla="*/ 0 w 480"/>
                    <a:gd name="T1" fmla="*/ 0 h 192"/>
                    <a:gd name="T2" fmla="*/ 480 w 480"/>
                    <a:gd name="T3" fmla="*/ 192 h 192"/>
                  </a:gdLst>
                  <a:ahLst/>
                  <a:cxnLst>
                    <a:cxn ang="0">
                      <a:pos x="480" y="0"/>
                    </a:cxn>
                    <a:cxn ang="0">
                      <a:pos x="480" y="192"/>
                    </a:cxn>
                    <a:cxn ang="0">
                      <a:pos x="0" y="192"/>
                    </a:cxn>
                  </a:cxnLst>
                  <a:rect l="T0" t="T1" r="T2" b="T3"/>
                  <a:pathLst>
                    <a:path w="480" h="192">
                      <a:moveTo>
                        <a:pt x="480" y="0"/>
                      </a:moveTo>
                      <a:lnTo>
                        <a:pt x="480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6" name="文本框 89146"/>
                <p:cNvSpPr txBox="1">
                  <a:spLocks noChangeArrowheads="1"/>
                </p:cNvSpPr>
                <p:nvPr/>
              </p:nvSpPr>
              <p:spPr bwMode="auto">
                <a:xfrm>
                  <a:off x="230" y="1440"/>
                  <a:ext cx="5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</a:t>
                  </a:r>
                  <a:r>
                    <a:rPr lang="en-US" altLang="zh-CN" sz="2000" b="1" baseline="-25000"/>
                    <a:t>7</a:t>
                  </a:r>
                  <a:r>
                    <a:rPr lang="en-US" altLang="zh-CN" sz="2000" b="1"/>
                    <a:t>~D</a:t>
                  </a:r>
                  <a:r>
                    <a:rPr lang="en-US" altLang="zh-CN" sz="2000" b="1" baseline="-25000"/>
                    <a:t>0</a:t>
                  </a:r>
                </a:p>
              </p:txBody>
            </p:sp>
            <p:sp>
              <p:nvSpPr>
                <p:cNvPr id="48177" name="文本框 89147"/>
                <p:cNvSpPr txBox="1">
                  <a:spLocks noChangeArrowheads="1"/>
                </p:cNvSpPr>
                <p:nvPr/>
              </p:nvSpPr>
              <p:spPr bwMode="auto">
                <a:xfrm>
                  <a:off x="576" y="253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A</a:t>
                  </a:r>
                  <a:r>
                    <a:rPr lang="en-US" altLang="zh-CN" sz="2000" b="1" baseline="-25000"/>
                    <a:t>0</a:t>
                  </a:r>
                </a:p>
              </p:txBody>
            </p:sp>
            <p:grpSp>
              <p:nvGrpSpPr>
                <p:cNvPr id="48178" name="组合 89148"/>
                <p:cNvGrpSpPr>
                  <a:grpSpLocks/>
                </p:cNvGrpSpPr>
                <p:nvPr/>
              </p:nvGrpSpPr>
              <p:grpSpPr bwMode="auto">
                <a:xfrm>
                  <a:off x="432" y="2189"/>
                  <a:ext cx="348" cy="250"/>
                  <a:chOff x="432" y="2064"/>
                  <a:chExt cx="348" cy="250"/>
                </a:xfrm>
              </p:grpSpPr>
              <p:sp>
                <p:nvSpPr>
                  <p:cNvPr id="48217" name="文本框 89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064"/>
                    <a:ext cx="34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 b="1"/>
                      <a:t>RD</a:t>
                    </a:r>
                  </a:p>
                </p:txBody>
              </p:sp>
              <p:sp>
                <p:nvSpPr>
                  <p:cNvPr id="48218" name="直接连接符 89150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11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79" name="组合 89151"/>
                <p:cNvGrpSpPr>
                  <a:grpSpLocks/>
                </p:cNvGrpSpPr>
                <p:nvPr/>
              </p:nvGrpSpPr>
              <p:grpSpPr bwMode="auto">
                <a:xfrm>
                  <a:off x="384" y="2381"/>
                  <a:ext cx="392" cy="250"/>
                  <a:chOff x="384" y="2256"/>
                  <a:chExt cx="392" cy="250"/>
                </a:xfrm>
              </p:grpSpPr>
              <p:sp>
                <p:nvSpPr>
                  <p:cNvPr id="48215" name="文本框 89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2256"/>
                    <a:ext cx="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 b="1"/>
                      <a:t>WR</a:t>
                    </a:r>
                  </a:p>
                </p:txBody>
              </p:sp>
              <p:sp>
                <p:nvSpPr>
                  <p:cNvPr id="48216" name="直接连接符 89153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230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80" name="椭圆 89154"/>
                <p:cNvSpPr>
                  <a:spLocks noChangeArrowheads="1"/>
                </p:cNvSpPr>
                <p:nvPr/>
              </p:nvSpPr>
              <p:spPr bwMode="auto">
                <a:xfrm>
                  <a:off x="1361" y="2717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81" name="任意多边形 89155"/>
                <p:cNvSpPr>
                  <a:spLocks/>
                </p:cNvSpPr>
                <p:nvPr/>
              </p:nvSpPr>
              <p:spPr bwMode="auto">
                <a:xfrm>
                  <a:off x="912" y="2765"/>
                  <a:ext cx="480" cy="96"/>
                </a:xfrm>
                <a:custGeom>
                  <a:avLst/>
                  <a:gdLst>
                    <a:gd name="T0" fmla="*/ 0 w 480"/>
                    <a:gd name="T1" fmla="*/ 0 h 192"/>
                    <a:gd name="T2" fmla="*/ 480 w 480"/>
                    <a:gd name="T3" fmla="*/ 192 h 192"/>
                  </a:gdLst>
                  <a:ahLst/>
                  <a:cxnLst>
                    <a:cxn ang="0">
                      <a:pos x="480" y="0"/>
                    </a:cxn>
                    <a:cxn ang="0">
                      <a:pos x="480" y="192"/>
                    </a:cxn>
                    <a:cxn ang="0">
                      <a:pos x="0" y="192"/>
                    </a:cxn>
                  </a:cxnLst>
                  <a:rect l="T0" t="T1" r="T2" b="T3"/>
                  <a:pathLst>
                    <a:path w="480" h="192">
                      <a:moveTo>
                        <a:pt x="480" y="0"/>
                      </a:moveTo>
                      <a:lnTo>
                        <a:pt x="480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82" name="直接连接符 89156"/>
                <p:cNvSpPr>
                  <a:spLocks noChangeShapeType="1"/>
                </p:cNvSpPr>
                <p:nvPr/>
              </p:nvSpPr>
              <p:spPr bwMode="auto">
                <a:xfrm>
                  <a:off x="720" y="286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8183" name="组合 89157"/>
                <p:cNvGrpSpPr>
                  <a:grpSpLocks/>
                </p:cNvGrpSpPr>
                <p:nvPr/>
              </p:nvGrpSpPr>
              <p:grpSpPr bwMode="auto">
                <a:xfrm>
                  <a:off x="432" y="2755"/>
                  <a:ext cx="321" cy="250"/>
                  <a:chOff x="432" y="2630"/>
                  <a:chExt cx="321" cy="250"/>
                </a:xfrm>
              </p:grpSpPr>
              <p:sp>
                <p:nvSpPr>
                  <p:cNvPr id="48213" name="文本框 89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630"/>
                    <a:ext cx="32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 b="1"/>
                      <a:t>CS</a:t>
                    </a:r>
                  </a:p>
                </p:txBody>
              </p:sp>
              <p:sp>
                <p:nvSpPr>
                  <p:cNvPr id="48214" name="直接连接符 8915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68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84" name="文本框 89160"/>
                <p:cNvSpPr txBox="1">
                  <a:spLocks noChangeArrowheads="1"/>
                </p:cNvSpPr>
                <p:nvPr/>
              </p:nvSpPr>
              <p:spPr bwMode="auto">
                <a:xfrm>
                  <a:off x="336" y="3139"/>
                  <a:ext cx="4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CAS</a:t>
                  </a:r>
                  <a:r>
                    <a:rPr lang="en-US" altLang="zh-CN" sz="2000" b="1" baseline="-25000"/>
                    <a:t>0</a:t>
                  </a:r>
                </a:p>
              </p:txBody>
            </p:sp>
            <p:sp>
              <p:nvSpPr>
                <p:cNvPr id="48185" name="文本框 89161"/>
                <p:cNvSpPr txBox="1">
                  <a:spLocks noChangeArrowheads="1"/>
                </p:cNvSpPr>
                <p:nvPr/>
              </p:nvSpPr>
              <p:spPr bwMode="auto">
                <a:xfrm>
                  <a:off x="336" y="3331"/>
                  <a:ext cx="4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CAS</a:t>
                  </a:r>
                  <a:r>
                    <a:rPr lang="en-US" altLang="zh-CN" sz="2000" b="1" baseline="-25000"/>
                    <a:t>1</a:t>
                  </a:r>
                </a:p>
              </p:txBody>
            </p:sp>
            <p:sp>
              <p:nvSpPr>
                <p:cNvPr id="48186" name="文本框 89162"/>
                <p:cNvSpPr txBox="1">
                  <a:spLocks noChangeArrowheads="1"/>
                </p:cNvSpPr>
                <p:nvPr/>
              </p:nvSpPr>
              <p:spPr bwMode="auto">
                <a:xfrm>
                  <a:off x="336" y="3523"/>
                  <a:ext cx="4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CAS</a:t>
                  </a:r>
                  <a:r>
                    <a:rPr lang="en-US" altLang="zh-CN" sz="2000" b="1" baseline="-25000"/>
                    <a:t>2</a:t>
                  </a:r>
                </a:p>
              </p:txBody>
            </p:sp>
            <p:sp>
              <p:nvSpPr>
                <p:cNvPr id="48187" name="文本框 89163"/>
                <p:cNvSpPr txBox="1">
                  <a:spLocks noChangeArrowheads="1"/>
                </p:cNvSpPr>
                <p:nvPr/>
              </p:nvSpPr>
              <p:spPr bwMode="auto">
                <a:xfrm>
                  <a:off x="246" y="3830"/>
                  <a:ext cx="57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SP/EN</a:t>
                  </a:r>
                </a:p>
              </p:txBody>
            </p:sp>
            <p:sp>
              <p:nvSpPr>
                <p:cNvPr id="48188" name="直接连接符 89164"/>
                <p:cNvSpPr>
                  <a:spLocks noChangeShapeType="1"/>
                </p:cNvSpPr>
                <p:nvPr/>
              </p:nvSpPr>
              <p:spPr bwMode="auto">
                <a:xfrm>
                  <a:off x="288" y="3869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89" name="直接连接符 89165"/>
                <p:cNvSpPr>
                  <a:spLocks noChangeShapeType="1"/>
                </p:cNvSpPr>
                <p:nvPr/>
              </p:nvSpPr>
              <p:spPr bwMode="auto">
                <a:xfrm>
                  <a:off x="528" y="3869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0" name="直接连接符 89166"/>
                <p:cNvSpPr>
                  <a:spLocks noChangeShapeType="1"/>
                </p:cNvSpPr>
                <p:nvPr/>
              </p:nvSpPr>
              <p:spPr bwMode="auto">
                <a:xfrm flipV="1">
                  <a:off x="264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1" name="直接连接符 89167"/>
                <p:cNvSpPr>
                  <a:spLocks noChangeShapeType="1"/>
                </p:cNvSpPr>
                <p:nvPr/>
              </p:nvSpPr>
              <p:spPr bwMode="auto">
                <a:xfrm flipV="1">
                  <a:off x="360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2" name="直接连接符 89168"/>
                <p:cNvSpPr>
                  <a:spLocks noChangeShapeType="1"/>
                </p:cNvSpPr>
                <p:nvPr/>
              </p:nvSpPr>
              <p:spPr bwMode="auto">
                <a:xfrm flipV="1">
                  <a:off x="456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3" name="直接连接符 89169"/>
                <p:cNvSpPr>
                  <a:spLocks noChangeShapeType="1"/>
                </p:cNvSpPr>
                <p:nvPr/>
              </p:nvSpPr>
              <p:spPr bwMode="auto">
                <a:xfrm flipH="1">
                  <a:off x="4848" y="2093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4" name="文本框 89170"/>
                <p:cNvSpPr txBox="1">
                  <a:spLocks noChangeArrowheads="1"/>
                </p:cNvSpPr>
                <p:nvPr/>
              </p:nvSpPr>
              <p:spPr bwMode="auto">
                <a:xfrm>
                  <a:off x="5126" y="1939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0</a:t>
                  </a:r>
                </a:p>
              </p:txBody>
            </p:sp>
            <p:sp>
              <p:nvSpPr>
                <p:cNvPr id="48195" name="直接连接符 89171"/>
                <p:cNvSpPr>
                  <a:spLocks noChangeShapeType="1"/>
                </p:cNvSpPr>
                <p:nvPr/>
              </p:nvSpPr>
              <p:spPr bwMode="auto">
                <a:xfrm flipH="1">
                  <a:off x="4848" y="225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6" name="直接连接符 89172"/>
                <p:cNvSpPr>
                  <a:spLocks noChangeShapeType="1"/>
                </p:cNvSpPr>
                <p:nvPr/>
              </p:nvSpPr>
              <p:spPr bwMode="auto">
                <a:xfrm flipH="1">
                  <a:off x="4848" y="242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7" name="直接连接符 89173"/>
                <p:cNvSpPr>
                  <a:spLocks noChangeShapeType="1"/>
                </p:cNvSpPr>
                <p:nvPr/>
              </p:nvSpPr>
              <p:spPr bwMode="auto">
                <a:xfrm flipH="1">
                  <a:off x="4848" y="258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8" name="直接连接符 89174"/>
                <p:cNvSpPr>
                  <a:spLocks noChangeShapeType="1"/>
                </p:cNvSpPr>
                <p:nvPr/>
              </p:nvSpPr>
              <p:spPr bwMode="auto">
                <a:xfrm flipH="1">
                  <a:off x="4848" y="2751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9" name="直接连接符 89175"/>
                <p:cNvSpPr>
                  <a:spLocks noChangeShapeType="1"/>
                </p:cNvSpPr>
                <p:nvPr/>
              </p:nvSpPr>
              <p:spPr bwMode="auto">
                <a:xfrm flipH="1">
                  <a:off x="4848" y="291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0" name="直接连接符 89176"/>
                <p:cNvSpPr>
                  <a:spLocks noChangeShapeType="1"/>
                </p:cNvSpPr>
                <p:nvPr/>
              </p:nvSpPr>
              <p:spPr bwMode="auto">
                <a:xfrm flipH="1">
                  <a:off x="4848" y="308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1" name="直接连接符 89177"/>
                <p:cNvSpPr>
                  <a:spLocks noChangeShapeType="1"/>
                </p:cNvSpPr>
                <p:nvPr/>
              </p:nvSpPr>
              <p:spPr bwMode="auto">
                <a:xfrm flipH="1">
                  <a:off x="4848" y="324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2" name="文本框 89178"/>
                <p:cNvSpPr txBox="1">
                  <a:spLocks noChangeArrowheads="1"/>
                </p:cNvSpPr>
                <p:nvPr/>
              </p:nvSpPr>
              <p:spPr bwMode="auto">
                <a:xfrm>
                  <a:off x="5126" y="2105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1</a:t>
                  </a:r>
                </a:p>
              </p:txBody>
            </p:sp>
            <p:sp>
              <p:nvSpPr>
                <p:cNvPr id="48203" name="文本框 89179"/>
                <p:cNvSpPr txBox="1">
                  <a:spLocks noChangeArrowheads="1"/>
                </p:cNvSpPr>
                <p:nvPr/>
              </p:nvSpPr>
              <p:spPr bwMode="auto">
                <a:xfrm>
                  <a:off x="5136" y="2271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2</a:t>
                  </a:r>
                </a:p>
              </p:txBody>
            </p:sp>
            <p:sp>
              <p:nvSpPr>
                <p:cNvPr id="48204" name="文本框 89180"/>
                <p:cNvSpPr txBox="1">
                  <a:spLocks noChangeArrowheads="1"/>
                </p:cNvSpPr>
                <p:nvPr/>
              </p:nvSpPr>
              <p:spPr bwMode="auto">
                <a:xfrm>
                  <a:off x="5136" y="2437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3</a:t>
                  </a:r>
                </a:p>
              </p:txBody>
            </p:sp>
            <p:sp>
              <p:nvSpPr>
                <p:cNvPr id="48205" name="文本框 89181"/>
                <p:cNvSpPr txBox="1">
                  <a:spLocks noChangeArrowheads="1"/>
                </p:cNvSpPr>
                <p:nvPr/>
              </p:nvSpPr>
              <p:spPr bwMode="auto">
                <a:xfrm>
                  <a:off x="5136" y="2603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4</a:t>
                  </a:r>
                </a:p>
              </p:txBody>
            </p:sp>
            <p:sp>
              <p:nvSpPr>
                <p:cNvPr id="48206" name="文本框 89182"/>
                <p:cNvSpPr txBox="1">
                  <a:spLocks noChangeArrowheads="1"/>
                </p:cNvSpPr>
                <p:nvPr/>
              </p:nvSpPr>
              <p:spPr bwMode="auto">
                <a:xfrm>
                  <a:off x="5136" y="2765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5</a:t>
                  </a:r>
                </a:p>
              </p:txBody>
            </p:sp>
            <p:sp>
              <p:nvSpPr>
                <p:cNvPr id="48207" name="文本框 89183"/>
                <p:cNvSpPr txBox="1">
                  <a:spLocks noChangeArrowheads="1"/>
                </p:cNvSpPr>
                <p:nvPr/>
              </p:nvSpPr>
              <p:spPr bwMode="auto">
                <a:xfrm>
                  <a:off x="5136" y="2935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6</a:t>
                  </a:r>
                </a:p>
              </p:txBody>
            </p:sp>
            <p:sp>
              <p:nvSpPr>
                <p:cNvPr id="48208" name="文本框 89184"/>
                <p:cNvSpPr txBox="1">
                  <a:spLocks noChangeArrowheads="1"/>
                </p:cNvSpPr>
                <p:nvPr/>
              </p:nvSpPr>
              <p:spPr bwMode="auto">
                <a:xfrm>
                  <a:off x="5136" y="3101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IR</a:t>
                  </a:r>
                  <a:r>
                    <a:rPr lang="en-US" altLang="zh-CN" sz="2000" b="1" baseline="-25000"/>
                    <a:t>7</a:t>
                  </a:r>
                </a:p>
              </p:txBody>
            </p:sp>
            <p:sp>
              <p:nvSpPr>
                <p:cNvPr id="48209" name="左箭头 89185"/>
                <p:cNvSpPr>
                  <a:spLocks noChangeArrowheads="1"/>
                </p:cNvSpPr>
                <p:nvPr/>
              </p:nvSpPr>
              <p:spPr bwMode="auto">
                <a:xfrm>
                  <a:off x="3936" y="2573"/>
                  <a:ext cx="336" cy="192"/>
                </a:xfrm>
                <a:prstGeom prst="leftArrow">
                  <a:avLst>
                    <a:gd name="adj1" fmla="val 50000"/>
                    <a:gd name="adj2" fmla="val 4375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0" name="左右箭头 89186"/>
                <p:cNvSpPr>
                  <a:spLocks noChangeArrowheads="1"/>
                </p:cNvSpPr>
                <p:nvPr/>
              </p:nvSpPr>
              <p:spPr bwMode="auto">
                <a:xfrm>
                  <a:off x="2976" y="2573"/>
                  <a:ext cx="336" cy="192"/>
                </a:xfrm>
                <a:prstGeom prst="leftRightArrow">
                  <a:avLst>
                    <a:gd name="adj1" fmla="val 50000"/>
                    <a:gd name="adj2" fmla="val 3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1" name="直接连接符 89187"/>
                <p:cNvSpPr>
                  <a:spLocks noChangeShapeType="1"/>
                </p:cNvSpPr>
                <p:nvPr/>
              </p:nvSpPr>
              <p:spPr bwMode="auto">
                <a:xfrm flipH="1">
                  <a:off x="2112" y="845"/>
                  <a:ext cx="14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2" name="文本框 89188"/>
                <p:cNvSpPr txBox="1">
                  <a:spLocks noChangeArrowheads="1"/>
                </p:cNvSpPr>
                <p:nvPr/>
              </p:nvSpPr>
              <p:spPr bwMode="auto">
                <a:xfrm>
                  <a:off x="1766" y="603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内部总线</a:t>
                  </a:r>
                </a:p>
              </p:txBody>
            </p:sp>
          </p:grpSp>
          <p:sp>
            <p:nvSpPr>
              <p:cNvPr id="48137" name="直接连接符 89192"/>
              <p:cNvSpPr>
                <a:spLocks noChangeShapeType="1"/>
              </p:cNvSpPr>
              <p:nvPr/>
            </p:nvSpPr>
            <p:spPr bwMode="auto">
              <a:xfrm>
                <a:off x="2160" y="1716"/>
                <a:ext cx="0" cy="82"/>
              </a:xfrm>
              <a:prstGeom prst="line">
                <a:avLst/>
              </a:prstGeom>
              <a:noFill/>
              <a:ln w="28575">
                <a:solidFill>
                  <a:srgbClr val="0000D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33" name="直接连接符 89197"/>
            <p:cNvSpPr>
              <a:spLocks noChangeShapeType="1"/>
            </p:cNvSpPr>
            <p:nvPr/>
          </p:nvSpPr>
          <p:spPr bwMode="auto">
            <a:xfrm>
              <a:off x="2074" y="4028"/>
              <a:ext cx="77" cy="0"/>
            </a:xfrm>
            <a:prstGeom prst="line">
              <a:avLst/>
            </a:prstGeom>
            <a:noFill/>
            <a:ln w="76200">
              <a:solidFill>
                <a:srgbClr val="00007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直接连接符 89196"/>
            <p:cNvSpPr>
              <a:spLocks noChangeShapeType="1"/>
            </p:cNvSpPr>
            <p:nvPr/>
          </p:nvSpPr>
          <p:spPr bwMode="auto">
            <a:xfrm>
              <a:off x="2074" y="952"/>
              <a:ext cx="77" cy="0"/>
            </a:xfrm>
            <a:prstGeom prst="line">
              <a:avLst/>
            </a:prstGeom>
            <a:noFill/>
            <a:ln w="76200">
              <a:solidFill>
                <a:srgbClr val="0000E8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直接连接符 89198"/>
            <p:cNvSpPr>
              <a:spLocks noChangeShapeType="1"/>
            </p:cNvSpPr>
            <p:nvPr/>
          </p:nvSpPr>
          <p:spPr bwMode="auto">
            <a:xfrm>
              <a:off x="4896" y="1713"/>
              <a:ext cx="0" cy="84"/>
            </a:xfrm>
            <a:prstGeom prst="line">
              <a:avLst/>
            </a:prstGeom>
            <a:noFill/>
            <a:ln w="76200">
              <a:solidFill>
                <a:srgbClr val="00007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3312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5.6 </a:t>
            </a:r>
            <a:r>
              <a:rPr lang="en-US" altLang="zh-CN" b="1"/>
              <a:t>DMA </a:t>
            </a:r>
            <a:r>
              <a:rPr lang="zh-CN" altLang="en-US" b="1" dirty="0"/>
              <a:t>方式</a:t>
            </a:r>
          </a:p>
        </p:txBody>
      </p:sp>
      <p:sp>
        <p:nvSpPr>
          <p:cNvPr id="133123" name="文本框 133122"/>
          <p:cNvSpPr txBox="1">
            <a:spLocks noChangeArrowheads="1"/>
          </p:cNvSpPr>
          <p:nvPr/>
        </p:nvSpPr>
        <p:spPr bwMode="auto">
          <a:xfrm>
            <a:off x="533400" y="129540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一、</a:t>
            </a:r>
            <a:r>
              <a:rPr lang="en-US" altLang="zh-CN" sz="3600" b="1"/>
              <a:t>DMA </a:t>
            </a:r>
            <a:r>
              <a:rPr lang="zh-CN" altLang="en-US" sz="3600" b="1"/>
              <a:t>方式的特点</a:t>
            </a:r>
            <a:endParaRPr lang="en-US" altLang="zh-CN" sz="3600" b="1"/>
          </a:p>
        </p:txBody>
      </p:sp>
      <p:sp>
        <p:nvSpPr>
          <p:cNvPr id="133124" name="文本框 133123"/>
          <p:cNvSpPr txBox="1">
            <a:spLocks noChangeArrowheads="1"/>
          </p:cNvSpPr>
          <p:nvPr/>
        </p:nvSpPr>
        <p:spPr bwMode="auto">
          <a:xfrm>
            <a:off x="1203325" y="1971675"/>
            <a:ext cx="6478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1. </a:t>
            </a:r>
            <a:r>
              <a:rPr lang="en-US" altLang="zh-CN" sz="2800" b="1"/>
              <a:t>DMA </a:t>
            </a:r>
            <a:r>
              <a:rPr lang="zh-CN" altLang="en-US" sz="2800" b="1"/>
              <a:t>和程序中断两种方式的数据通路</a:t>
            </a:r>
          </a:p>
        </p:txBody>
      </p:sp>
      <p:grpSp>
        <p:nvGrpSpPr>
          <p:cNvPr id="133125" name="组合 133124"/>
          <p:cNvGrpSpPr>
            <a:grpSpLocks/>
          </p:cNvGrpSpPr>
          <p:nvPr/>
        </p:nvGrpSpPr>
        <p:grpSpPr bwMode="auto">
          <a:xfrm>
            <a:off x="1447800" y="2667000"/>
            <a:ext cx="6324600" cy="3919538"/>
            <a:chOff x="912" y="1680"/>
            <a:chExt cx="3984" cy="2469"/>
          </a:xfrm>
        </p:grpSpPr>
        <p:grpSp>
          <p:nvGrpSpPr>
            <p:cNvPr id="49157" name="组合 133125"/>
            <p:cNvGrpSpPr>
              <a:grpSpLocks/>
            </p:cNvGrpSpPr>
            <p:nvPr/>
          </p:nvGrpSpPr>
          <p:grpSpPr bwMode="auto">
            <a:xfrm>
              <a:off x="1728" y="2592"/>
              <a:ext cx="816" cy="770"/>
              <a:chOff x="1728" y="2592"/>
              <a:chExt cx="816" cy="770"/>
            </a:xfrm>
          </p:grpSpPr>
          <p:sp>
            <p:nvSpPr>
              <p:cNvPr id="49191" name="矩形 133126"/>
              <p:cNvSpPr>
                <a:spLocks noChangeArrowheads="1"/>
              </p:cNvSpPr>
              <p:nvPr/>
            </p:nvSpPr>
            <p:spPr bwMode="auto">
              <a:xfrm>
                <a:off x="1728" y="2594"/>
                <a:ext cx="81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文本框 133127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7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CPU</a:t>
                </a:r>
              </a:p>
            </p:txBody>
          </p:sp>
        </p:grpSp>
        <p:grpSp>
          <p:nvGrpSpPr>
            <p:cNvPr id="49158" name="组合 133128"/>
            <p:cNvGrpSpPr>
              <a:grpSpLocks/>
            </p:cNvGrpSpPr>
            <p:nvPr/>
          </p:nvGrpSpPr>
          <p:grpSpPr bwMode="auto">
            <a:xfrm>
              <a:off x="912" y="1680"/>
              <a:ext cx="3984" cy="2469"/>
              <a:chOff x="912" y="1680"/>
              <a:chExt cx="3984" cy="2469"/>
            </a:xfrm>
          </p:grpSpPr>
          <p:sp>
            <p:nvSpPr>
              <p:cNvPr id="49159" name="文本框 133129"/>
              <p:cNvSpPr txBox="1">
                <a:spLocks noChangeArrowheads="1"/>
              </p:cNvSpPr>
              <p:nvPr/>
            </p:nvSpPr>
            <p:spPr bwMode="auto">
              <a:xfrm>
                <a:off x="1046" y="2640"/>
                <a:ext cx="277" cy="6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主</a:t>
                </a:r>
              </a:p>
              <a:p>
                <a:endParaRPr lang="zh-CN" altLang="en-US" sz="2000" b="1"/>
              </a:p>
              <a:p>
                <a:r>
                  <a:rPr lang="zh-CN" altLang="en-US" sz="2000" b="1"/>
                  <a:t>存</a:t>
                </a:r>
              </a:p>
            </p:txBody>
          </p:sp>
          <p:sp>
            <p:nvSpPr>
              <p:cNvPr id="49160" name="矩形 133130"/>
              <p:cNvSpPr>
                <a:spLocks noChangeArrowheads="1"/>
              </p:cNvSpPr>
              <p:nvPr/>
            </p:nvSpPr>
            <p:spPr bwMode="auto">
              <a:xfrm>
                <a:off x="912" y="2546"/>
                <a:ext cx="528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1" name="文本框 133131"/>
              <p:cNvSpPr txBox="1">
                <a:spLocks noChangeArrowheads="1"/>
              </p:cNvSpPr>
              <p:nvPr/>
            </p:nvSpPr>
            <p:spPr bwMode="auto">
              <a:xfrm>
                <a:off x="1984" y="2879"/>
                <a:ext cx="46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tIns="36000">
                <a:spAutoFit/>
              </a:bodyPr>
              <a:lstStyle/>
              <a:p>
                <a:r>
                  <a:rPr lang="en-US" altLang="zh-CN" sz="2000" b="1"/>
                  <a:t>ACC</a:t>
                </a:r>
              </a:p>
            </p:txBody>
          </p:sp>
          <p:sp>
            <p:nvSpPr>
              <p:cNvPr id="49162" name="矩形 133132"/>
              <p:cNvSpPr>
                <a:spLocks noChangeArrowheads="1"/>
              </p:cNvSpPr>
              <p:nvPr/>
            </p:nvSpPr>
            <p:spPr bwMode="auto">
              <a:xfrm>
                <a:off x="1968" y="2882"/>
                <a:ext cx="480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3" name="文本框 133133"/>
              <p:cNvSpPr txBox="1">
                <a:spLocks noChangeArrowheads="1"/>
              </p:cNvSpPr>
              <p:nvPr/>
            </p:nvSpPr>
            <p:spPr bwMode="auto">
              <a:xfrm>
                <a:off x="3120" y="2493"/>
                <a:ext cx="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中断接口</a:t>
                </a:r>
              </a:p>
            </p:txBody>
          </p:sp>
          <p:sp>
            <p:nvSpPr>
              <p:cNvPr id="49164" name="矩形 133134"/>
              <p:cNvSpPr>
                <a:spLocks noChangeArrowheads="1"/>
              </p:cNvSpPr>
              <p:nvPr/>
            </p:nvSpPr>
            <p:spPr bwMode="auto">
              <a:xfrm>
                <a:off x="3120" y="2498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5" name="文本框 133135"/>
              <p:cNvSpPr txBox="1">
                <a:spLocks noChangeArrowheads="1"/>
              </p:cNvSpPr>
              <p:nvPr/>
            </p:nvSpPr>
            <p:spPr bwMode="auto">
              <a:xfrm>
                <a:off x="3139" y="3155"/>
                <a:ext cx="8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 </a:t>
                </a:r>
                <a:r>
                  <a:rPr lang="zh-CN" altLang="en-US" sz="2000" b="1"/>
                  <a:t>接口</a:t>
                </a:r>
              </a:p>
            </p:txBody>
          </p:sp>
          <p:sp>
            <p:nvSpPr>
              <p:cNvPr id="49166" name="矩形 133136"/>
              <p:cNvSpPr>
                <a:spLocks noChangeArrowheads="1"/>
              </p:cNvSpPr>
              <p:nvPr/>
            </p:nvSpPr>
            <p:spPr bwMode="auto">
              <a:xfrm>
                <a:off x="3120" y="3162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7" name="文本框 133137"/>
              <p:cNvSpPr txBox="1">
                <a:spLocks noChangeArrowheads="1"/>
              </p:cNvSpPr>
              <p:nvPr/>
            </p:nvSpPr>
            <p:spPr bwMode="auto">
              <a:xfrm>
                <a:off x="4502" y="2632"/>
                <a:ext cx="34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I/O</a:t>
                </a:r>
              </a:p>
              <a:p>
                <a:r>
                  <a:rPr lang="zh-CN" altLang="en-US" sz="2000" b="1"/>
                  <a:t> 设</a:t>
                </a:r>
              </a:p>
              <a:p>
                <a:r>
                  <a:rPr lang="zh-CN" altLang="en-US" sz="2000" b="1"/>
                  <a:t> 备</a:t>
                </a:r>
              </a:p>
            </p:txBody>
          </p:sp>
          <p:sp>
            <p:nvSpPr>
              <p:cNvPr id="49168" name="矩形 133138"/>
              <p:cNvSpPr>
                <a:spLocks noChangeArrowheads="1"/>
              </p:cNvSpPr>
              <p:nvPr/>
            </p:nvSpPr>
            <p:spPr bwMode="auto">
              <a:xfrm>
                <a:off x="4416" y="2450"/>
                <a:ext cx="480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矩形 133139"/>
              <p:cNvSpPr>
                <a:spLocks noChangeArrowheads="1"/>
              </p:cNvSpPr>
              <p:nvPr/>
            </p:nvSpPr>
            <p:spPr bwMode="auto">
              <a:xfrm>
                <a:off x="2160" y="312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矩形 133140"/>
              <p:cNvSpPr>
                <a:spLocks noChangeArrowheads="1"/>
              </p:cNvSpPr>
              <p:nvPr/>
            </p:nvSpPr>
            <p:spPr bwMode="auto">
              <a:xfrm>
                <a:off x="2160" y="3410"/>
                <a:ext cx="576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1" name="矩形 133141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96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2" name="矩形 133142"/>
              <p:cNvSpPr>
                <a:spLocks noChangeArrowheads="1"/>
              </p:cNvSpPr>
              <p:nvPr/>
            </p:nvSpPr>
            <p:spPr bwMode="auto">
              <a:xfrm>
                <a:off x="2688" y="2930"/>
                <a:ext cx="864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3" name="上箭头 133143"/>
              <p:cNvSpPr>
                <a:spLocks noChangeArrowheads="1"/>
              </p:cNvSpPr>
              <p:nvPr/>
            </p:nvSpPr>
            <p:spPr bwMode="auto">
              <a:xfrm>
                <a:off x="3456" y="2738"/>
                <a:ext cx="168" cy="288"/>
              </a:xfrm>
              <a:prstGeom prst="upArrow">
                <a:avLst>
                  <a:gd name="adj1" fmla="val 50000"/>
                  <a:gd name="adj2" fmla="val 4285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矩形 133144"/>
              <p:cNvSpPr>
                <a:spLocks noChangeArrowheads="1"/>
              </p:cNvSpPr>
              <p:nvPr/>
            </p:nvSpPr>
            <p:spPr bwMode="auto">
              <a:xfrm>
                <a:off x="3504" y="2162"/>
                <a:ext cx="96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5" name="矩形 133145"/>
              <p:cNvSpPr>
                <a:spLocks noChangeArrowheads="1"/>
              </p:cNvSpPr>
              <p:nvPr/>
            </p:nvSpPr>
            <p:spPr bwMode="auto">
              <a:xfrm>
                <a:off x="2160" y="2114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下箭头 133146"/>
              <p:cNvSpPr>
                <a:spLocks noChangeArrowheads="1"/>
              </p:cNvSpPr>
              <p:nvPr/>
            </p:nvSpPr>
            <p:spPr bwMode="auto">
              <a:xfrm>
                <a:off x="2112" y="2114"/>
                <a:ext cx="170" cy="768"/>
              </a:xfrm>
              <a:prstGeom prst="downArrow">
                <a:avLst>
                  <a:gd name="adj1" fmla="val 50000"/>
                  <a:gd name="adj2" fmla="val 8058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左右箭头 133147"/>
              <p:cNvSpPr>
                <a:spLocks noChangeArrowheads="1"/>
              </p:cNvSpPr>
              <p:nvPr/>
            </p:nvSpPr>
            <p:spPr bwMode="auto">
              <a:xfrm>
                <a:off x="1440" y="2930"/>
                <a:ext cx="528" cy="144"/>
              </a:xfrm>
              <a:prstGeom prst="leftRightArrow">
                <a:avLst>
                  <a:gd name="adj1" fmla="val 50000"/>
                  <a:gd name="adj2" fmla="val 7333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左右箭头 133148"/>
              <p:cNvSpPr>
                <a:spLocks noChangeArrowheads="1"/>
              </p:cNvSpPr>
              <p:nvPr/>
            </p:nvSpPr>
            <p:spPr bwMode="auto">
              <a:xfrm>
                <a:off x="3984" y="2546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9" name="左右箭头 133149"/>
              <p:cNvSpPr>
                <a:spLocks noChangeArrowheads="1"/>
              </p:cNvSpPr>
              <p:nvPr/>
            </p:nvSpPr>
            <p:spPr bwMode="auto">
              <a:xfrm>
                <a:off x="3984" y="3218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上箭头 133150"/>
              <p:cNvSpPr>
                <a:spLocks noChangeArrowheads="1"/>
              </p:cNvSpPr>
              <p:nvPr/>
            </p:nvSpPr>
            <p:spPr bwMode="auto">
              <a:xfrm>
                <a:off x="1056" y="3410"/>
                <a:ext cx="192" cy="432"/>
              </a:xfrm>
              <a:prstGeom prst="upArrow">
                <a:avLst>
                  <a:gd name="adj1" fmla="val 50000"/>
                  <a:gd name="adj2" fmla="val 56250"/>
                </a:avLst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矩形 133151"/>
              <p:cNvSpPr>
                <a:spLocks noChangeArrowheads="1"/>
              </p:cNvSpPr>
              <p:nvPr/>
            </p:nvSpPr>
            <p:spPr bwMode="auto">
              <a:xfrm>
                <a:off x="1104" y="3746"/>
                <a:ext cx="2400" cy="96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上箭头 133152"/>
              <p:cNvSpPr>
                <a:spLocks noChangeArrowheads="1"/>
              </p:cNvSpPr>
              <p:nvPr/>
            </p:nvSpPr>
            <p:spPr bwMode="auto">
              <a:xfrm>
                <a:off x="3456" y="3410"/>
                <a:ext cx="170" cy="432"/>
              </a:xfrm>
              <a:prstGeom prst="upArrow">
                <a:avLst>
                  <a:gd name="adj1" fmla="val 50000"/>
                  <a:gd name="adj2" fmla="val 63529"/>
                </a:avLst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文本框 133153"/>
              <p:cNvSpPr txBox="1">
                <a:spLocks noChangeArrowheads="1"/>
              </p:cNvSpPr>
              <p:nvPr/>
            </p:nvSpPr>
            <p:spPr bwMode="auto">
              <a:xfrm>
                <a:off x="998" y="1680"/>
                <a:ext cx="1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中断方式数据传送通路</a:t>
                </a:r>
              </a:p>
            </p:txBody>
          </p:sp>
          <p:sp>
            <p:nvSpPr>
              <p:cNvPr id="49184" name="直接连接符 133154"/>
              <p:cNvSpPr>
                <a:spLocks noChangeShapeType="1"/>
              </p:cNvSpPr>
              <p:nvPr/>
            </p:nvSpPr>
            <p:spPr bwMode="auto">
              <a:xfrm>
                <a:off x="1053" y="1922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C28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5" name="直接连接符 133155"/>
              <p:cNvSpPr>
                <a:spLocks noChangeShapeType="1"/>
              </p:cNvSpPr>
              <p:nvPr/>
            </p:nvSpPr>
            <p:spPr bwMode="auto">
              <a:xfrm>
                <a:off x="1632" y="1922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C28F00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直接连接符 133156"/>
              <p:cNvSpPr>
                <a:spLocks noChangeShapeType="1"/>
              </p:cNvSpPr>
              <p:nvPr/>
            </p:nvSpPr>
            <p:spPr bwMode="auto">
              <a:xfrm>
                <a:off x="1776" y="1922"/>
                <a:ext cx="432" cy="430"/>
              </a:xfrm>
              <a:prstGeom prst="line">
                <a:avLst/>
              </a:prstGeom>
              <a:noFill/>
              <a:ln w="28575">
                <a:solidFill>
                  <a:srgbClr val="C28F00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7" name="任意多边形 133157"/>
              <p:cNvSpPr>
                <a:spLocks/>
              </p:cNvSpPr>
              <p:nvPr/>
            </p:nvSpPr>
            <p:spPr bwMode="auto">
              <a:xfrm>
                <a:off x="2640" y="1920"/>
                <a:ext cx="384" cy="1058"/>
              </a:xfrm>
              <a:custGeom>
                <a:avLst/>
                <a:gdLst>
                  <a:gd name="T0" fmla="*/ 0 w 383"/>
                  <a:gd name="T1" fmla="*/ 0 h 1042"/>
                  <a:gd name="T2" fmla="*/ 383 w 383"/>
                  <a:gd name="T3" fmla="*/ 1042 h 1042"/>
                </a:gdLst>
                <a:ahLst/>
                <a:cxnLst>
                  <a:cxn ang="0">
                    <a:pos x="0" y="0"/>
                  </a:cxn>
                  <a:cxn ang="0">
                    <a:pos x="383" y="1042"/>
                  </a:cxn>
                </a:cxnLst>
                <a:rect l="T0" t="T1" r="T2" b="T3"/>
                <a:pathLst>
                  <a:path w="383" h="1042">
                    <a:moveTo>
                      <a:pt x="0" y="0"/>
                    </a:moveTo>
                    <a:lnTo>
                      <a:pt x="383" y="1042"/>
                    </a:lnTo>
                  </a:path>
                </a:pathLst>
              </a:custGeom>
              <a:noFill/>
              <a:ln w="28575" cap="flat" cmpd="sng">
                <a:solidFill>
                  <a:srgbClr val="C28F00"/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文本框 133158"/>
              <p:cNvSpPr txBox="1">
                <a:spLocks noChangeArrowheads="1"/>
              </p:cNvSpPr>
              <p:nvPr/>
            </p:nvSpPr>
            <p:spPr bwMode="auto">
              <a:xfrm>
                <a:off x="2918" y="187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输入指令</a:t>
                </a:r>
              </a:p>
            </p:txBody>
          </p:sp>
          <p:sp>
            <p:nvSpPr>
              <p:cNvPr id="49189" name="文本框 133159"/>
              <p:cNvSpPr txBox="1">
                <a:spLocks noChangeArrowheads="1"/>
              </p:cNvSpPr>
              <p:nvPr/>
            </p:nvSpPr>
            <p:spPr bwMode="auto">
              <a:xfrm>
                <a:off x="2294" y="3504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输出指令</a:t>
                </a:r>
              </a:p>
            </p:txBody>
          </p:sp>
          <p:sp>
            <p:nvSpPr>
              <p:cNvPr id="49190" name="文本框 133160"/>
              <p:cNvSpPr txBox="1">
                <a:spLocks noChangeArrowheads="1"/>
              </p:cNvSpPr>
              <p:nvPr/>
            </p:nvSpPr>
            <p:spPr bwMode="auto">
              <a:xfrm>
                <a:off x="1622" y="3899"/>
                <a:ext cx="17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  <a:r>
                  <a:rPr lang="zh-CN" altLang="en-US" sz="2000" b="1"/>
                  <a:t>方式数据传送通路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331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61442"/>
          <p:cNvSpPr txBox="1">
            <a:spLocks noChangeArrowheads="1"/>
          </p:cNvSpPr>
          <p:nvPr/>
        </p:nvSpPr>
        <p:spPr bwMode="auto">
          <a:xfrm>
            <a:off x="381000" y="273050"/>
            <a:ext cx="7353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2. </a:t>
            </a:r>
            <a:r>
              <a:rPr lang="en-US" altLang="zh-CN" sz="3600" b="1"/>
              <a:t>DMA </a:t>
            </a:r>
            <a:r>
              <a:rPr lang="zh-CN" altLang="en-US" sz="3600" b="1"/>
              <a:t>与主存交换数据的三种方式</a:t>
            </a:r>
          </a:p>
        </p:txBody>
      </p:sp>
      <p:sp>
        <p:nvSpPr>
          <p:cNvPr id="61444" name="文本框 61443"/>
          <p:cNvSpPr txBox="1">
            <a:spLocks noChangeArrowheads="1"/>
          </p:cNvSpPr>
          <p:nvPr/>
        </p:nvSpPr>
        <p:spPr bwMode="auto">
          <a:xfrm>
            <a:off x="1050925" y="1133475"/>
            <a:ext cx="519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停止 </a:t>
            </a:r>
            <a:r>
              <a:rPr lang="en-US" altLang="zh-CN" sz="2800" b="1"/>
              <a:t>CPU </a:t>
            </a:r>
            <a:r>
              <a:rPr lang="zh-CN" altLang="en-US" sz="2800" b="1"/>
              <a:t>访问主存</a:t>
            </a:r>
          </a:p>
        </p:txBody>
      </p:sp>
      <p:sp>
        <p:nvSpPr>
          <p:cNvPr id="61445" name="文本框 61444"/>
          <p:cNvSpPr txBox="1">
            <a:spLocks noChangeArrowheads="1"/>
          </p:cNvSpPr>
          <p:nvPr/>
        </p:nvSpPr>
        <p:spPr bwMode="auto">
          <a:xfrm>
            <a:off x="1584325" y="1768475"/>
            <a:ext cx="3521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控制简单</a:t>
            </a:r>
          </a:p>
        </p:txBody>
      </p:sp>
      <p:sp>
        <p:nvSpPr>
          <p:cNvPr id="61446" name="文本框 61445"/>
          <p:cNvSpPr txBox="1">
            <a:spLocks noChangeArrowheads="1"/>
          </p:cNvSpPr>
          <p:nvPr/>
        </p:nvSpPr>
        <p:spPr bwMode="auto">
          <a:xfrm>
            <a:off x="1584325" y="2403475"/>
            <a:ext cx="588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CPU </a:t>
            </a:r>
            <a:r>
              <a:rPr lang="zh-CN" altLang="en-US" sz="2800" b="1"/>
              <a:t>处于不工作状态或保持状态</a:t>
            </a:r>
          </a:p>
        </p:txBody>
      </p:sp>
      <p:sp>
        <p:nvSpPr>
          <p:cNvPr id="61447" name="文本框 61446"/>
          <p:cNvSpPr txBox="1">
            <a:spLocks noChangeArrowheads="1"/>
          </p:cNvSpPr>
          <p:nvPr/>
        </p:nvSpPr>
        <p:spPr bwMode="auto">
          <a:xfrm>
            <a:off x="1584325" y="3038475"/>
            <a:ext cx="618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未充分发挥 </a:t>
            </a:r>
            <a:r>
              <a:rPr lang="en-US" altLang="zh-CN" sz="2800" b="1"/>
              <a:t>CPU </a:t>
            </a:r>
            <a:r>
              <a:rPr lang="zh-CN" altLang="en-US" sz="2800" b="1"/>
              <a:t>对主存的利用率</a:t>
            </a:r>
          </a:p>
        </p:txBody>
      </p:sp>
      <p:grpSp>
        <p:nvGrpSpPr>
          <p:cNvPr id="61479" name="组合 61478"/>
          <p:cNvGrpSpPr>
            <a:grpSpLocks/>
          </p:cNvGrpSpPr>
          <p:nvPr/>
        </p:nvGrpSpPr>
        <p:grpSpPr bwMode="auto">
          <a:xfrm>
            <a:off x="365125" y="3810000"/>
            <a:ext cx="8331200" cy="2438400"/>
            <a:chOff x="230" y="2400"/>
            <a:chExt cx="5248" cy="1536"/>
          </a:xfrm>
        </p:grpSpPr>
        <p:grpSp>
          <p:nvGrpSpPr>
            <p:cNvPr id="50184" name="组合 61477"/>
            <p:cNvGrpSpPr>
              <a:grpSpLocks/>
            </p:cNvGrpSpPr>
            <p:nvPr/>
          </p:nvGrpSpPr>
          <p:grpSpPr bwMode="auto">
            <a:xfrm>
              <a:off x="230" y="2400"/>
              <a:ext cx="5248" cy="1536"/>
              <a:chOff x="230" y="2400"/>
              <a:chExt cx="5248" cy="1536"/>
            </a:xfrm>
          </p:grpSpPr>
          <p:sp>
            <p:nvSpPr>
              <p:cNvPr id="50186" name="文本框 61449"/>
              <p:cNvSpPr txBox="1">
                <a:spLocks noChangeArrowheads="1"/>
              </p:cNvSpPr>
              <p:nvPr/>
            </p:nvSpPr>
            <p:spPr bwMode="auto">
              <a:xfrm>
                <a:off x="230" y="2400"/>
                <a:ext cx="10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主存工作时间</a:t>
                </a:r>
              </a:p>
            </p:txBody>
          </p:sp>
          <p:sp>
            <p:nvSpPr>
              <p:cNvPr id="50187" name="直接连接符 61450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88" name="直接连接符 61451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89" name="直接连接符 61452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0" name="直接连接符 61453"/>
              <p:cNvSpPr>
                <a:spLocks noChangeShapeType="1"/>
              </p:cNvSpPr>
              <p:nvPr/>
            </p:nvSpPr>
            <p:spPr bwMode="auto">
              <a:xfrm>
                <a:off x="1392" y="314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1" name="直接连接符 61454"/>
              <p:cNvSpPr>
                <a:spLocks noChangeShapeType="1"/>
              </p:cNvSpPr>
              <p:nvPr/>
            </p:nvSpPr>
            <p:spPr bwMode="auto">
              <a:xfrm>
                <a:off x="2592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2" name="文本框 61455"/>
              <p:cNvSpPr txBox="1">
                <a:spLocks noChangeArrowheads="1"/>
              </p:cNvSpPr>
              <p:nvPr/>
            </p:nvSpPr>
            <p:spPr bwMode="auto">
              <a:xfrm>
                <a:off x="2733" y="2918"/>
                <a:ext cx="1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  <a:r>
                  <a:rPr lang="zh-CN" altLang="en-US" sz="2000" b="1"/>
                  <a:t>不执行程序</a:t>
                </a:r>
              </a:p>
            </p:txBody>
          </p:sp>
          <p:sp>
            <p:nvSpPr>
              <p:cNvPr id="50193" name="直接连接符 61456"/>
              <p:cNvSpPr>
                <a:spLocks noChangeShapeType="1"/>
              </p:cNvSpPr>
              <p:nvPr/>
            </p:nvSpPr>
            <p:spPr bwMode="auto">
              <a:xfrm>
                <a:off x="4176" y="314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4" name="直接连接符 61457"/>
              <p:cNvSpPr>
                <a:spLocks noChangeShapeType="1"/>
              </p:cNvSpPr>
              <p:nvPr/>
            </p:nvSpPr>
            <p:spPr bwMode="auto">
              <a:xfrm>
                <a:off x="4176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5" name="直接连接符 61458"/>
              <p:cNvSpPr>
                <a:spLocks noChangeShapeType="1"/>
              </p:cNvSpPr>
              <p:nvPr/>
            </p:nvSpPr>
            <p:spPr bwMode="auto">
              <a:xfrm flipH="1">
                <a:off x="259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6" name="直接连接符 61459"/>
              <p:cNvSpPr>
                <a:spLocks noChangeShapeType="1"/>
              </p:cNvSpPr>
              <p:nvPr/>
            </p:nvSpPr>
            <p:spPr bwMode="auto">
              <a:xfrm rot="10800000" flipH="1">
                <a:off x="403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7" name="直接连接符 61460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8" name="文本框 61461"/>
              <p:cNvSpPr txBox="1">
                <a:spLocks noChangeArrowheads="1"/>
              </p:cNvSpPr>
              <p:nvPr/>
            </p:nvSpPr>
            <p:spPr bwMode="auto">
              <a:xfrm>
                <a:off x="1488" y="3542"/>
                <a:ext cx="9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  <a:r>
                  <a:rPr lang="zh-CN" altLang="en-US" sz="2000" b="1"/>
                  <a:t>不工作</a:t>
                </a:r>
              </a:p>
            </p:txBody>
          </p:sp>
          <p:sp>
            <p:nvSpPr>
              <p:cNvPr id="50199" name="直接连接符 61462"/>
              <p:cNvSpPr>
                <a:spLocks noChangeShapeType="1"/>
              </p:cNvSpPr>
              <p:nvPr/>
            </p:nvSpPr>
            <p:spPr bwMode="auto">
              <a:xfrm flipH="1">
                <a:off x="1392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0" name="直接连接符 61463"/>
              <p:cNvSpPr>
                <a:spLocks noChangeShapeType="1"/>
              </p:cNvSpPr>
              <p:nvPr/>
            </p:nvSpPr>
            <p:spPr bwMode="auto">
              <a:xfrm rot="10800000" flipH="1">
                <a:off x="2448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1" name="文本框 61464"/>
              <p:cNvSpPr txBox="1">
                <a:spLocks noChangeArrowheads="1"/>
              </p:cNvSpPr>
              <p:nvPr/>
            </p:nvSpPr>
            <p:spPr bwMode="auto">
              <a:xfrm>
                <a:off x="4272" y="3542"/>
                <a:ext cx="97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  <a:r>
                  <a:rPr lang="zh-CN" altLang="en-US" sz="2000" b="1"/>
                  <a:t>不工作</a:t>
                </a:r>
              </a:p>
            </p:txBody>
          </p:sp>
          <p:sp>
            <p:nvSpPr>
              <p:cNvPr id="50202" name="直接连接符 61465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3" name="直接连接符 61466"/>
              <p:cNvSpPr>
                <a:spLocks noChangeShapeType="1"/>
              </p:cNvSpPr>
              <p:nvPr/>
            </p:nvSpPr>
            <p:spPr bwMode="auto">
              <a:xfrm>
                <a:off x="2592" y="3638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4" name="文本框 61467"/>
              <p:cNvSpPr txBox="1">
                <a:spLocks noChangeArrowheads="1"/>
              </p:cNvSpPr>
              <p:nvPr/>
            </p:nvSpPr>
            <p:spPr bwMode="auto">
              <a:xfrm>
                <a:off x="2954" y="3638"/>
                <a:ext cx="8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</a:rPr>
                  <a:t>DMA</a:t>
                </a:r>
                <a:r>
                  <a:rPr lang="zh-CN" altLang="en-US" sz="2000" b="1">
                    <a:solidFill>
                      <a:schemeClr val="folHlink"/>
                    </a:solidFill>
                  </a:rPr>
                  <a:t>工作</a:t>
                </a:r>
              </a:p>
            </p:txBody>
          </p:sp>
          <p:sp>
            <p:nvSpPr>
              <p:cNvPr id="50205" name="直接连接符 61468"/>
              <p:cNvSpPr>
                <a:spLocks noChangeShapeType="1"/>
              </p:cNvSpPr>
              <p:nvPr/>
            </p:nvSpPr>
            <p:spPr bwMode="auto">
              <a:xfrm>
                <a:off x="37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6" name="直接连接符 61469"/>
              <p:cNvSpPr>
                <a:spLocks noChangeShapeType="1"/>
              </p:cNvSpPr>
              <p:nvPr/>
            </p:nvSpPr>
            <p:spPr bwMode="auto">
              <a:xfrm rot="10800000">
                <a:off x="25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7" name="文本框 61470"/>
              <p:cNvSpPr txBox="1">
                <a:spLocks noChangeArrowheads="1"/>
              </p:cNvSpPr>
              <p:nvPr/>
            </p:nvSpPr>
            <p:spPr bwMode="auto">
              <a:xfrm>
                <a:off x="278" y="2832"/>
                <a:ext cx="9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CPU</a:t>
                </a:r>
                <a:r>
                  <a:rPr lang="zh-CN" altLang="en-US" sz="2000" b="1"/>
                  <a:t>控制</a:t>
                </a:r>
              </a:p>
              <a:p>
                <a:r>
                  <a:rPr lang="zh-CN" altLang="en-US" sz="2000" b="1"/>
                  <a:t>并使用主存</a:t>
                </a:r>
              </a:p>
            </p:txBody>
          </p:sp>
          <p:sp>
            <p:nvSpPr>
              <p:cNvPr id="50208" name="文本框 61471"/>
              <p:cNvSpPr txBox="1">
                <a:spLocks noChangeArrowheads="1"/>
              </p:cNvSpPr>
              <p:nvPr/>
            </p:nvSpPr>
            <p:spPr bwMode="auto">
              <a:xfrm>
                <a:off x="279" y="3446"/>
                <a:ext cx="9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DMA</a:t>
                </a:r>
                <a:r>
                  <a:rPr lang="zh-CN" altLang="en-US" sz="2000" b="1"/>
                  <a:t>控制</a:t>
                </a:r>
              </a:p>
              <a:p>
                <a:r>
                  <a:rPr lang="zh-CN" altLang="en-US" sz="2000" b="1"/>
                  <a:t>并使用主存</a:t>
                </a:r>
              </a:p>
            </p:txBody>
          </p:sp>
          <p:sp>
            <p:nvSpPr>
              <p:cNvPr id="50209" name="文本框 61472"/>
              <p:cNvSpPr txBox="1">
                <a:spLocks noChangeArrowheads="1"/>
              </p:cNvSpPr>
              <p:nvPr/>
            </p:nvSpPr>
            <p:spPr bwMode="auto">
              <a:xfrm>
                <a:off x="5318" y="240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t</a:t>
                </a:r>
              </a:p>
            </p:txBody>
          </p:sp>
          <p:sp>
            <p:nvSpPr>
              <p:cNvPr id="50210" name="直接连接符 61473"/>
              <p:cNvSpPr>
                <a:spLocks noChangeShapeType="1"/>
              </p:cNvSpPr>
              <p:nvPr/>
            </p:nvSpPr>
            <p:spPr bwMode="auto">
              <a:xfrm>
                <a:off x="2592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1" name="直接连接符 61474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85" name="直接连接符 61475"/>
            <p:cNvSpPr>
              <a:spLocks noChangeShapeType="1"/>
            </p:cNvSpPr>
            <p:nvPr/>
          </p:nvSpPr>
          <p:spPr bwMode="auto">
            <a:xfrm flipH="1">
              <a:off x="4176" y="36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7" name="矩形 6147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/>
      <p:bldP spid="61446" grpId="0"/>
      <p:bldP spid="614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62466"/>
          <p:cNvSpPr txBox="1">
            <a:spLocks noChangeArrowheads="1"/>
          </p:cNvSpPr>
          <p:nvPr/>
        </p:nvSpPr>
        <p:spPr bwMode="auto">
          <a:xfrm>
            <a:off x="457200" y="19685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(2) 周期挪用（或周期窃取）</a:t>
            </a:r>
            <a:endParaRPr lang="en-US" altLang="zh-CN" sz="3600" b="1"/>
          </a:p>
        </p:txBody>
      </p:sp>
      <p:sp>
        <p:nvSpPr>
          <p:cNvPr id="62468" name="文本框 62467"/>
          <p:cNvSpPr txBox="1">
            <a:spLocks noChangeArrowheads="1"/>
          </p:cNvSpPr>
          <p:nvPr/>
        </p:nvSpPr>
        <p:spPr bwMode="auto">
          <a:xfrm>
            <a:off x="1050925" y="990600"/>
            <a:ext cx="433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DMA </a:t>
            </a:r>
            <a:r>
              <a:rPr lang="zh-CN" altLang="en-US" sz="2800" b="1"/>
              <a:t>访问主存有三种可能</a:t>
            </a:r>
          </a:p>
        </p:txBody>
      </p:sp>
      <p:sp>
        <p:nvSpPr>
          <p:cNvPr id="62469" name="文本框 62468"/>
          <p:cNvSpPr txBox="1">
            <a:spLocks noChangeArrowheads="1"/>
          </p:cNvSpPr>
          <p:nvPr/>
        </p:nvSpPr>
        <p:spPr bwMode="auto">
          <a:xfrm>
            <a:off x="1050925" y="1576388"/>
            <a:ext cx="300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/>
              <a:t> </a:t>
            </a:r>
            <a:r>
              <a:rPr lang="en-US" altLang="zh-CN" sz="2800" b="1"/>
              <a:t>CPU </a:t>
            </a:r>
            <a:r>
              <a:rPr lang="zh-CN" altLang="en-US" sz="2800" b="1"/>
              <a:t>此时不访存</a:t>
            </a:r>
          </a:p>
        </p:txBody>
      </p:sp>
      <p:sp>
        <p:nvSpPr>
          <p:cNvPr id="62470" name="文本框 62469"/>
          <p:cNvSpPr txBox="1">
            <a:spLocks noChangeArrowheads="1"/>
          </p:cNvSpPr>
          <p:nvPr/>
        </p:nvSpPr>
        <p:spPr bwMode="auto">
          <a:xfrm>
            <a:off x="1050925" y="2163763"/>
            <a:ext cx="2646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/>
              <a:t> </a:t>
            </a:r>
            <a:r>
              <a:rPr lang="en-US" altLang="zh-CN" sz="2800" b="1"/>
              <a:t>CPU </a:t>
            </a:r>
            <a:r>
              <a:rPr lang="zh-CN" altLang="en-US" sz="2800" b="1"/>
              <a:t>正在访存</a:t>
            </a:r>
          </a:p>
        </p:txBody>
      </p:sp>
      <p:sp>
        <p:nvSpPr>
          <p:cNvPr id="62471" name="文本框 62470"/>
          <p:cNvSpPr txBox="1">
            <a:spLocks noChangeArrowheads="1"/>
          </p:cNvSpPr>
          <p:nvPr/>
        </p:nvSpPr>
        <p:spPr bwMode="auto">
          <a:xfrm>
            <a:off x="1050925" y="2751138"/>
            <a:ext cx="4733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/>
              <a:t> </a:t>
            </a:r>
            <a:r>
              <a:rPr lang="en-US" altLang="zh-CN" sz="2800" b="1"/>
              <a:t>CPU </a:t>
            </a:r>
            <a:r>
              <a:rPr lang="zh-CN" altLang="en-US" sz="2800" b="1"/>
              <a:t>与 </a:t>
            </a:r>
            <a:r>
              <a:rPr lang="en-US" altLang="zh-CN" sz="2800" b="1"/>
              <a:t>DMA </a:t>
            </a:r>
            <a:r>
              <a:rPr lang="zh-CN" altLang="en-US" sz="2800" b="1">
                <a:solidFill>
                  <a:schemeClr val="folHlink"/>
                </a:solidFill>
              </a:rPr>
              <a:t>同时请求访存</a:t>
            </a:r>
          </a:p>
        </p:txBody>
      </p:sp>
      <p:sp>
        <p:nvSpPr>
          <p:cNvPr id="62472" name="文本框 62471"/>
          <p:cNvSpPr txBox="1">
            <a:spLocks noChangeArrowheads="1"/>
          </p:cNvSpPr>
          <p:nvPr/>
        </p:nvSpPr>
        <p:spPr bwMode="auto">
          <a:xfrm>
            <a:off x="1295400" y="3338513"/>
            <a:ext cx="558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此时 </a:t>
            </a:r>
            <a:r>
              <a:rPr lang="en-US" altLang="zh-CN" sz="2800" b="1">
                <a:solidFill>
                  <a:schemeClr val="folHlink"/>
                </a:solidFill>
              </a:rPr>
              <a:t>CPU </a:t>
            </a:r>
            <a:r>
              <a:rPr lang="zh-CN" altLang="en-US" sz="2800" b="1">
                <a:solidFill>
                  <a:schemeClr val="folHlink"/>
                </a:solidFill>
              </a:rPr>
              <a:t>将总线控制权让给 </a:t>
            </a:r>
            <a:r>
              <a:rPr lang="en-US" altLang="zh-CN" sz="2800" b="1">
                <a:solidFill>
                  <a:schemeClr val="folHlink"/>
                </a:solidFill>
              </a:rPr>
              <a:t>DMA</a:t>
            </a:r>
          </a:p>
        </p:txBody>
      </p:sp>
      <p:grpSp>
        <p:nvGrpSpPr>
          <p:cNvPr id="62473" name="组合 62472"/>
          <p:cNvGrpSpPr>
            <a:grpSpLocks/>
          </p:cNvGrpSpPr>
          <p:nvPr/>
        </p:nvGrpSpPr>
        <p:grpSpPr bwMode="auto">
          <a:xfrm>
            <a:off x="365125" y="4267200"/>
            <a:ext cx="8347075" cy="2209800"/>
            <a:chOff x="230" y="2688"/>
            <a:chExt cx="5258" cy="1392"/>
          </a:xfrm>
        </p:grpSpPr>
        <p:sp>
          <p:nvSpPr>
            <p:cNvPr id="51209" name="文本框 62473"/>
            <p:cNvSpPr txBox="1">
              <a:spLocks noChangeArrowheads="1"/>
            </p:cNvSpPr>
            <p:nvPr/>
          </p:nvSpPr>
          <p:spPr bwMode="auto">
            <a:xfrm>
              <a:off x="230" y="2688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主存工作时间</a:t>
              </a:r>
            </a:p>
          </p:txBody>
        </p:sp>
        <p:sp>
          <p:nvSpPr>
            <p:cNvPr id="51210" name="直接连接符 62474"/>
            <p:cNvSpPr>
              <a:spLocks noChangeShapeType="1"/>
            </p:cNvSpPr>
            <p:nvPr/>
          </p:nvSpPr>
          <p:spPr bwMode="auto">
            <a:xfrm>
              <a:off x="1392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直接连接符 62475"/>
            <p:cNvSpPr>
              <a:spLocks noChangeShapeType="1"/>
            </p:cNvSpPr>
            <p:nvPr/>
          </p:nvSpPr>
          <p:spPr bwMode="auto">
            <a:xfrm>
              <a:off x="1392" y="2832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直接连接符 62476"/>
            <p:cNvSpPr>
              <a:spLocks noChangeShapeType="1"/>
            </p:cNvSpPr>
            <p:nvPr/>
          </p:nvSpPr>
          <p:spPr bwMode="auto">
            <a:xfrm>
              <a:off x="1392" y="2976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文本框 62477"/>
            <p:cNvSpPr txBox="1">
              <a:spLocks noChangeArrowheads="1"/>
            </p:cNvSpPr>
            <p:nvPr/>
          </p:nvSpPr>
          <p:spPr bwMode="auto">
            <a:xfrm>
              <a:off x="278" y="3062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CPU</a:t>
              </a:r>
              <a:r>
                <a:rPr lang="zh-CN" altLang="en-US" sz="2000" b="1"/>
                <a:t>控制</a:t>
              </a:r>
            </a:p>
            <a:p>
              <a:r>
                <a:rPr lang="zh-CN" altLang="en-US" sz="2000" b="1"/>
                <a:t>并使用主存</a:t>
              </a:r>
            </a:p>
          </p:txBody>
        </p:sp>
        <p:sp>
          <p:nvSpPr>
            <p:cNvPr id="51214" name="文本框 62478"/>
            <p:cNvSpPr txBox="1">
              <a:spLocks noChangeArrowheads="1"/>
            </p:cNvSpPr>
            <p:nvPr/>
          </p:nvSpPr>
          <p:spPr bwMode="auto">
            <a:xfrm>
              <a:off x="279" y="3590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DMA</a:t>
              </a:r>
              <a:r>
                <a:rPr lang="zh-CN" altLang="en-US" sz="2000" b="1"/>
                <a:t>控制</a:t>
              </a:r>
            </a:p>
            <a:p>
              <a:r>
                <a:rPr lang="zh-CN" altLang="en-US" sz="2000" b="1"/>
                <a:t>并使用主存</a:t>
              </a:r>
            </a:p>
          </p:txBody>
        </p:sp>
        <p:sp>
          <p:nvSpPr>
            <p:cNvPr id="51215" name="文本框 62479"/>
            <p:cNvSpPr txBox="1">
              <a:spLocks noChangeArrowheads="1"/>
            </p:cNvSpPr>
            <p:nvPr/>
          </p:nvSpPr>
          <p:spPr bwMode="auto">
            <a:xfrm>
              <a:off x="5328" y="272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</a:p>
          </p:txBody>
        </p:sp>
        <p:sp>
          <p:nvSpPr>
            <p:cNvPr id="51216" name="直接连接符 62480"/>
            <p:cNvSpPr>
              <a:spLocks noChangeShapeType="1"/>
            </p:cNvSpPr>
            <p:nvPr/>
          </p:nvSpPr>
          <p:spPr bwMode="auto">
            <a:xfrm>
              <a:off x="1401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直接连接符 62481"/>
            <p:cNvSpPr>
              <a:spLocks noChangeShapeType="1"/>
            </p:cNvSpPr>
            <p:nvPr/>
          </p:nvSpPr>
          <p:spPr bwMode="auto">
            <a:xfrm>
              <a:off x="170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直接连接符 62482"/>
            <p:cNvSpPr>
              <a:spLocks noChangeShapeType="1"/>
            </p:cNvSpPr>
            <p:nvPr/>
          </p:nvSpPr>
          <p:spPr bwMode="auto">
            <a:xfrm>
              <a:off x="201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直接连接符 62483"/>
            <p:cNvSpPr>
              <a:spLocks noChangeShapeType="1"/>
            </p:cNvSpPr>
            <p:nvPr/>
          </p:nvSpPr>
          <p:spPr bwMode="auto">
            <a:xfrm>
              <a:off x="2323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直接连接符 62484"/>
            <p:cNvSpPr>
              <a:spLocks noChangeShapeType="1"/>
            </p:cNvSpPr>
            <p:nvPr/>
          </p:nvSpPr>
          <p:spPr bwMode="auto">
            <a:xfrm>
              <a:off x="2630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直接连接符 62485"/>
            <p:cNvSpPr>
              <a:spLocks noChangeShapeType="1"/>
            </p:cNvSpPr>
            <p:nvPr/>
          </p:nvSpPr>
          <p:spPr bwMode="auto">
            <a:xfrm>
              <a:off x="2937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直接连接符 62486"/>
            <p:cNvSpPr>
              <a:spLocks noChangeShapeType="1"/>
            </p:cNvSpPr>
            <p:nvPr/>
          </p:nvSpPr>
          <p:spPr bwMode="auto">
            <a:xfrm>
              <a:off x="3244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直接连接符 62487"/>
            <p:cNvSpPr>
              <a:spLocks noChangeShapeType="1"/>
            </p:cNvSpPr>
            <p:nvPr/>
          </p:nvSpPr>
          <p:spPr bwMode="auto">
            <a:xfrm>
              <a:off x="3552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直接连接符 62488"/>
            <p:cNvSpPr>
              <a:spLocks noChangeShapeType="1"/>
            </p:cNvSpPr>
            <p:nvPr/>
          </p:nvSpPr>
          <p:spPr bwMode="auto">
            <a:xfrm>
              <a:off x="3859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直接连接符 62489"/>
            <p:cNvSpPr>
              <a:spLocks noChangeShapeType="1"/>
            </p:cNvSpPr>
            <p:nvPr/>
          </p:nvSpPr>
          <p:spPr bwMode="auto">
            <a:xfrm>
              <a:off x="416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直接连接符 62490"/>
            <p:cNvSpPr>
              <a:spLocks noChangeShapeType="1"/>
            </p:cNvSpPr>
            <p:nvPr/>
          </p:nvSpPr>
          <p:spPr bwMode="auto">
            <a:xfrm>
              <a:off x="1699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直接连接符 62491"/>
            <p:cNvSpPr>
              <a:spLocks noChangeShapeType="1"/>
            </p:cNvSpPr>
            <p:nvPr/>
          </p:nvSpPr>
          <p:spPr bwMode="auto">
            <a:xfrm>
              <a:off x="2006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直接连接符 62492"/>
            <p:cNvSpPr>
              <a:spLocks noChangeShapeType="1"/>
            </p:cNvSpPr>
            <p:nvPr/>
          </p:nvSpPr>
          <p:spPr bwMode="auto">
            <a:xfrm>
              <a:off x="2928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直接连接符 62493"/>
            <p:cNvSpPr>
              <a:spLocks noChangeShapeType="1"/>
            </p:cNvSpPr>
            <p:nvPr/>
          </p:nvSpPr>
          <p:spPr bwMode="auto">
            <a:xfrm>
              <a:off x="3235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直接连接符 62494"/>
            <p:cNvSpPr>
              <a:spLocks noChangeShapeType="1"/>
            </p:cNvSpPr>
            <p:nvPr/>
          </p:nvSpPr>
          <p:spPr bwMode="auto">
            <a:xfrm>
              <a:off x="3849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直接连接符 62495"/>
            <p:cNvSpPr>
              <a:spLocks noChangeShapeType="1"/>
            </p:cNvSpPr>
            <p:nvPr/>
          </p:nvSpPr>
          <p:spPr bwMode="auto">
            <a:xfrm>
              <a:off x="4156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直接连接符 62496"/>
            <p:cNvSpPr>
              <a:spLocks noChangeShapeType="1"/>
            </p:cNvSpPr>
            <p:nvPr/>
          </p:nvSpPr>
          <p:spPr bwMode="auto">
            <a:xfrm>
              <a:off x="2313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直接连接符 62497"/>
            <p:cNvSpPr>
              <a:spLocks noChangeShapeType="1"/>
            </p:cNvSpPr>
            <p:nvPr/>
          </p:nvSpPr>
          <p:spPr bwMode="auto">
            <a:xfrm>
              <a:off x="2620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4" name="直接连接符 62498"/>
            <p:cNvSpPr>
              <a:spLocks noChangeShapeType="1"/>
            </p:cNvSpPr>
            <p:nvPr/>
          </p:nvSpPr>
          <p:spPr bwMode="auto">
            <a:xfrm>
              <a:off x="3542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直接连接符 62499"/>
            <p:cNvSpPr>
              <a:spLocks noChangeShapeType="1"/>
            </p:cNvSpPr>
            <p:nvPr/>
          </p:nvSpPr>
          <p:spPr bwMode="auto">
            <a:xfrm>
              <a:off x="4464" y="2832"/>
              <a:ext cx="0" cy="1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01" name="矩形 6250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62470" grpId="0"/>
      <p:bldP spid="62471" grpId="0"/>
      <p:bldP spid="624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143361"/>
          <p:cNvSpPr txBox="1">
            <a:spLocks noChangeArrowheads="1"/>
          </p:cNvSpPr>
          <p:nvPr/>
        </p:nvSpPr>
        <p:spPr bwMode="auto">
          <a:xfrm>
            <a:off x="457200" y="3810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(3) </a:t>
            </a:r>
            <a:r>
              <a:rPr lang="en-US" altLang="zh-CN" sz="3600" b="1"/>
              <a:t>DMA </a:t>
            </a:r>
            <a:r>
              <a:rPr lang="zh-CN" altLang="en-US" sz="3600" b="1"/>
              <a:t>与 </a:t>
            </a:r>
            <a:r>
              <a:rPr lang="en-US" altLang="zh-CN" sz="3600" b="1"/>
              <a:t>CPU </a:t>
            </a:r>
            <a:r>
              <a:rPr lang="zh-CN" altLang="en-US" sz="3600" b="1"/>
              <a:t>交替访问</a:t>
            </a:r>
          </a:p>
        </p:txBody>
      </p:sp>
      <p:grpSp>
        <p:nvGrpSpPr>
          <p:cNvPr id="143363" name="组合 143362"/>
          <p:cNvGrpSpPr>
            <a:grpSpLocks/>
          </p:cNvGrpSpPr>
          <p:nvPr/>
        </p:nvGrpSpPr>
        <p:grpSpPr bwMode="auto">
          <a:xfrm>
            <a:off x="381000" y="3048000"/>
            <a:ext cx="8347075" cy="2895600"/>
            <a:chOff x="240" y="1920"/>
            <a:chExt cx="5258" cy="1824"/>
          </a:xfrm>
        </p:grpSpPr>
        <p:sp>
          <p:nvSpPr>
            <p:cNvPr id="52235" name="文本框 143363"/>
            <p:cNvSpPr txBox="1">
              <a:spLocks noChangeArrowheads="1"/>
            </p:cNvSpPr>
            <p:nvPr/>
          </p:nvSpPr>
          <p:spPr bwMode="auto">
            <a:xfrm>
              <a:off x="240" y="1920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主存工作时间</a:t>
              </a:r>
            </a:p>
          </p:txBody>
        </p:sp>
        <p:sp>
          <p:nvSpPr>
            <p:cNvPr id="52236" name="直接连接符 143364"/>
            <p:cNvSpPr>
              <a:spLocks noChangeShapeType="1"/>
            </p:cNvSpPr>
            <p:nvPr/>
          </p:nvSpPr>
          <p:spPr bwMode="auto">
            <a:xfrm>
              <a:off x="1402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直接连接符 143365"/>
            <p:cNvSpPr>
              <a:spLocks noChangeShapeType="1"/>
            </p:cNvSpPr>
            <p:nvPr/>
          </p:nvSpPr>
          <p:spPr bwMode="auto">
            <a:xfrm>
              <a:off x="1402" y="206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直接连接符 143366"/>
            <p:cNvSpPr>
              <a:spLocks noChangeShapeType="1"/>
            </p:cNvSpPr>
            <p:nvPr/>
          </p:nvSpPr>
          <p:spPr bwMode="auto">
            <a:xfrm flipH="1">
              <a:off x="1392" y="2112"/>
              <a:ext cx="1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文本框 143367"/>
            <p:cNvSpPr txBox="1">
              <a:spLocks noChangeArrowheads="1"/>
            </p:cNvSpPr>
            <p:nvPr/>
          </p:nvSpPr>
          <p:spPr bwMode="auto">
            <a:xfrm>
              <a:off x="288" y="2486"/>
              <a:ext cx="9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DMA</a:t>
              </a:r>
              <a:r>
                <a:rPr lang="zh-CN" altLang="en-US" sz="2000" b="1"/>
                <a:t>控制</a:t>
              </a:r>
            </a:p>
            <a:p>
              <a:r>
                <a:rPr lang="zh-CN" altLang="en-US" sz="2000" b="1"/>
                <a:t>并使用主存</a:t>
              </a:r>
            </a:p>
          </p:txBody>
        </p:sp>
        <p:sp>
          <p:nvSpPr>
            <p:cNvPr id="52240" name="文本框 143368"/>
            <p:cNvSpPr txBox="1">
              <a:spLocks noChangeArrowheads="1"/>
            </p:cNvSpPr>
            <p:nvPr/>
          </p:nvSpPr>
          <p:spPr bwMode="auto">
            <a:xfrm>
              <a:off x="289" y="3302"/>
              <a:ext cx="9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CPU</a:t>
              </a:r>
              <a:r>
                <a:rPr lang="zh-CN" altLang="en-US" sz="2000" b="1"/>
                <a:t>控制</a:t>
              </a:r>
            </a:p>
            <a:p>
              <a:r>
                <a:rPr lang="zh-CN" altLang="en-US" sz="2000" b="1"/>
                <a:t>并使用主存</a:t>
              </a:r>
            </a:p>
          </p:txBody>
        </p:sp>
        <p:sp>
          <p:nvSpPr>
            <p:cNvPr id="52241" name="文本框 143369"/>
            <p:cNvSpPr txBox="1">
              <a:spLocks noChangeArrowheads="1"/>
            </p:cNvSpPr>
            <p:nvPr/>
          </p:nvSpPr>
          <p:spPr bwMode="auto">
            <a:xfrm>
              <a:off x="5338" y="195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</a:p>
          </p:txBody>
        </p:sp>
        <p:sp>
          <p:nvSpPr>
            <p:cNvPr id="52242" name="直接连接符 143370"/>
            <p:cNvSpPr>
              <a:spLocks noChangeShapeType="1"/>
            </p:cNvSpPr>
            <p:nvPr/>
          </p:nvSpPr>
          <p:spPr bwMode="auto">
            <a:xfrm>
              <a:off x="140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直接连接符 143371"/>
            <p:cNvSpPr>
              <a:spLocks noChangeShapeType="1"/>
            </p:cNvSpPr>
            <p:nvPr/>
          </p:nvSpPr>
          <p:spPr bwMode="auto">
            <a:xfrm>
              <a:off x="169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直接连接符 143372"/>
            <p:cNvSpPr>
              <a:spLocks noChangeShapeType="1"/>
            </p:cNvSpPr>
            <p:nvPr/>
          </p:nvSpPr>
          <p:spPr bwMode="auto">
            <a:xfrm>
              <a:off x="1978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直接连接符 143373"/>
            <p:cNvSpPr>
              <a:spLocks noChangeShapeType="1"/>
            </p:cNvSpPr>
            <p:nvPr/>
          </p:nvSpPr>
          <p:spPr bwMode="auto">
            <a:xfrm>
              <a:off x="2314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直接连接符 143374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直接连接符 143375"/>
            <p:cNvSpPr>
              <a:spLocks noChangeShapeType="1"/>
            </p:cNvSpPr>
            <p:nvPr/>
          </p:nvSpPr>
          <p:spPr bwMode="auto">
            <a:xfrm>
              <a:off x="2938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直接连接符 143376"/>
            <p:cNvSpPr>
              <a:spLocks noChangeShapeType="1"/>
            </p:cNvSpPr>
            <p:nvPr/>
          </p:nvSpPr>
          <p:spPr bwMode="auto">
            <a:xfrm>
              <a:off x="322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直接连接符 143377"/>
            <p:cNvSpPr>
              <a:spLocks noChangeShapeType="1"/>
            </p:cNvSpPr>
            <p:nvPr/>
          </p:nvSpPr>
          <p:spPr bwMode="auto">
            <a:xfrm>
              <a:off x="3562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直接连接符 143378"/>
            <p:cNvSpPr>
              <a:spLocks noChangeShapeType="1"/>
            </p:cNvSpPr>
            <p:nvPr/>
          </p:nvSpPr>
          <p:spPr bwMode="auto">
            <a:xfrm>
              <a:off x="385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直接连接符 143379"/>
            <p:cNvSpPr>
              <a:spLocks noChangeShapeType="1"/>
            </p:cNvSpPr>
            <p:nvPr/>
          </p:nvSpPr>
          <p:spPr bwMode="auto">
            <a:xfrm>
              <a:off x="418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直接连接符 143380"/>
            <p:cNvSpPr>
              <a:spLocks noChangeShapeType="1"/>
            </p:cNvSpPr>
            <p:nvPr/>
          </p:nvSpPr>
          <p:spPr bwMode="auto">
            <a:xfrm>
              <a:off x="1968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直接连接符 143381"/>
            <p:cNvSpPr>
              <a:spLocks noChangeShapeType="1"/>
            </p:cNvSpPr>
            <p:nvPr/>
          </p:nvSpPr>
          <p:spPr bwMode="auto">
            <a:xfrm>
              <a:off x="2592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直接连接符 143382"/>
            <p:cNvSpPr>
              <a:spLocks noChangeShapeType="1"/>
            </p:cNvSpPr>
            <p:nvPr/>
          </p:nvSpPr>
          <p:spPr bwMode="auto">
            <a:xfrm>
              <a:off x="3216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直接连接符 143383"/>
            <p:cNvSpPr>
              <a:spLocks noChangeShapeType="1"/>
            </p:cNvSpPr>
            <p:nvPr/>
          </p:nvSpPr>
          <p:spPr bwMode="auto">
            <a:xfrm>
              <a:off x="3840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直接连接符 143384"/>
            <p:cNvSpPr>
              <a:spLocks noChangeShapeType="1"/>
            </p:cNvSpPr>
            <p:nvPr/>
          </p:nvSpPr>
          <p:spPr bwMode="auto">
            <a:xfrm>
              <a:off x="4464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86" name="文本框 143385"/>
          <p:cNvSpPr txBox="1">
            <a:spLocks noChangeArrowheads="1"/>
          </p:cNvSpPr>
          <p:nvPr/>
        </p:nvSpPr>
        <p:spPr bwMode="auto">
          <a:xfrm>
            <a:off x="1203325" y="1347788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CPU </a:t>
            </a:r>
            <a:r>
              <a:rPr lang="zh-CN" altLang="en-US" b="1">
                <a:solidFill>
                  <a:schemeClr val="folHlink"/>
                </a:solidFill>
              </a:rPr>
              <a:t>工作周期</a:t>
            </a:r>
          </a:p>
        </p:txBody>
      </p:sp>
      <p:grpSp>
        <p:nvGrpSpPr>
          <p:cNvPr id="143387" name="组合 143386"/>
          <p:cNvGrpSpPr>
            <a:grpSpLocks/>
          </p:cNvGrpSpPr>
          <p:nvPr/>
        </p:nvGrpSpPr>
        <p:grpSpPr bwMode="auto">
          <a:xfrm>
            <a:off x="3505200" y="1119188"/>
            <a:ext cx="4038600" cy="938212"/>
            <a:chOff x="2208" y="705"/>
            <a:chExt cx="2544" cy="591"/>
          </a:xfrm>
        </p:grpSpPr>
        <p:sp>
          <p:nvSpPr>
            <p:cNvPr id="52233" name="文本框 143387"/>
            <p:cNvSpPr txBox="1">
              <a:spLocks noChangeArrowheads="1"/>
            </p:cNvSpPr>
            <p:nvPr/>
          </p:nvSpPr>
          <p:spPr bwMode="auto">
            <a:xfrm>
              <a:off x="2208" y="705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C</a:t>
              </a:r>
              <a:r>
                <a:rPr lang="en-US" altLang="zh-CN" b="1" baseline="-25000"/>
                <a:t>1 </a:t>
              </a:r>
              <a:r>
                <a:rPr lang="zh-CN" altLang="en-US" b="1"/>
                <a:t>专供 </a:t>
              </a:r>
              <a:r>
                <a:rPr lang="en-US" altLang="zh-CN" b="1"/>
                <a:t>DMA </a:t>
              </a:r>
              <a:r>
                <a:rPr lang="zh-CN" altLang="en-US" b="1"/>
                <a:t>访存</a:t>
              </a:r>
            </a:p>
          </p:txBody>
        </p:sp>
        <p:sp>
          <p:nvSpPr>
            <p:cNvPr id="52234" name="文本框 143388"/>
            <p:cNvSpPr txBox="1">
              <a:spLocks noChangeArrowheads="1"/>
            </p:cNvSpPr>
            <p:nvPr/>
          </p:nvSpPr>
          <p:spPr bwMode="auto">
            <a:xfrm>
              <a:off x="2208" y="1008"/>
              <a:ext cx="2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C</a:t>
              </a:r>
              <a:r>
                <a:rPr lang="en-US" altLang="zh-CN" b="1" baseline="-25000"/>
                <a:t>2 </a:t>
              </a:r>
              <a:r>
                <a:rPr lang="zh-CN" altLang="en-US" b="1"/>
                <a:t>专供  </a:t>
              </a:r>
              <a:r>
                <a:rPr lang="en-US" altLang="zh-CN" b="1"/>
                <a:t>CPU </a:t>
              </a:r>
              <a:r>
                <a:rPr lang="en-US" altLang="zh-CN" sz="1400" b="1"/>
                <a:t> </a:t>
              </a:r>
              <a:r>
                <a:rPr lang="zh-CN" altLang="en-US" b="1"/>
                <a:t>访存</a:t>
              </a:r>
            </a:p>
          </p:txBody>
        </p:sp>
      </p:grpSp>
      <p:sp>
        <p:nvSpPr>
          <p:cNvPr id="143390" name="左大括号 143389"/>
          <p:cNvSpPr>
            <a:spLocks/>
          </p:cNvSpPr>
          <p:nvPr/>
        </p:nvSpPr>
        <p:spPr bwMode="auto">
          <a:xfrm>
            <a:off x="3352800" y="12954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1" name="文本框 143390"/>
          <p:cNvSpPr txBox="1">
            <a:spLocks noChangeArrowheads="1"/>
          </p:cNvSpPr>
          <p:nvPr/>
        </p:nvSpPr>
        <p:spPr bwMode="auto">
          <a:xfrm>
            <a:off x="1431925" y="2254250"/>
            <a:ext cx="695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所有指令执行过程中的一个基准时间</a:t>
            </a:r>
          </a:p>
        </p:txBody>
      </p:sp>
      <p:sp>
        <p:nvSpPr>
          <p:cNvPr id="143392" name="直接连接符 143391"/>
          <p:cNvSpPr>
            <a:spLocks noChangeShapeType="1"/>
          </p:cNvSpPr>
          <p:nvPr/>
        </p:nvSpPr>
        <p:spPr bwMode="auto">
          <a:xfrm>
            <a:off x="2667000" y="1752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3" name="矩形 14339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6" grpId="0"/>
      <p:bldP spid="143391" grpId="0"/>
      <p:bldP spid="1433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64514"/>
          <p:cNvSpPr txBox="1">
            <a:spLocks noChangeArrowheads="1"/>
          </p:cNvSpPr>
          <p:nvPr/>
        </p:nvSpPr>
        <p:spPr bwMode="auto">
          <a:xfrm>
            <a:off x="517525" y="196850"/>
            <a:ext cx="5978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二、</a:t>
            </a:r>
            <a:r>
              <a:rPr lang="en-US" altLang="zh-CN" sz="3600" b="1"/>
              <a:t>DMA </a:t>
            </a:r>
            <a:r>
              <a:rPr lang="zh-CN" altLang="en-US" sz="3600" b="1"/>
              <a:t>接口的功能和组成</a:t>
            </a:r>
            <a:endParaRPr lang="en-US" altLang="zh-CN" sz="3600" b="1"/>
          </a:p>
        </p:txBody>
      </p:sp>
      <p:sp>
        <p:nvSpPr>
          <p:cNvPr id="64516" name="文本框 64515"/>
          <p:cNvSpPr txBox="1">
            <a:spLocks noChangeArrowheads="1"/>
          </p:cNvSpPr>
          <p:nvPr/>
        </p:nvSpPr>
        <p:spPr bwMode="auto">
          <a:xfrm>
            <a:off x="974725" y="1009650"/>
            <a:ext cx="3289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1. </a:t>
            </a:r>
            <a:r>
              <a:rPr lang="en-US" altLang="zh-CN" sz="3200" b="1"/>
              <a:t>DMA </a:t>
            </a:r>
            <a:r>
              <a:rPr lang="zh-CN" altLang="en-US" sz="3200" b="1"/>
              <a:t>接口功能</a:t>
            </a:r>
          </a:p>
        </p:txBody>
      </p:sp>
      <p:sp>
        <p:nvSpPr>
          <p:cNvPr id="64517" name="文本框 64516"/>
          <p:cNvSpPr txBox="1">
            <a:spLocks noChangeArrowheads="1"/>
          </p:cNvSpPr>
          <p:nvPr/>
        </p:nvSpPr>
        <p:spPr bwMode="auto">
          <a:xfrm>
            <a:off x="1295400" y="18176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向 </a:t>
            </a:r>
            <a:r>
              <a:rPr lang="en-US" altLang="zh-CN" sz="2800" b="1"/>
              <a:t>CPU </a:t>
            </a:r>
            <a:r>
              <a:rPr lang="zh-CN" altLang="en-US" sz="2800" b="1">
                <a:solidFill>
                  <a:schemeClr val="folHlink"/>
                </a:solidFill>
              </a:rPr>
              <a:t>申请</a:t>
            </a:r>
            <a:r>
              <a:rPr lang="zh-CN" altLang="en-US" sz="2800" b="1"/>
              <a:t> </a:t>
            </a:r>
            <a:r>
              <a:rPr lang="en-US" altLang="zh-CN" sz="2800" b="1"/>
              <a:t>DMA </a:t>
            </a:r>
            <a:r>
              <a:rPr lang="zh-CN" altLang="en-US" sz="2800" b="1"/>
              <a:t>传送</a:t>
            </a:r>
          </a:p>
        </p:txBody>
      </p:sp>
      <p:sp>
        <p:nvSpPr>
          <p:cNvPr id="64518" name="文本框 64517"/>
          <p:cNvSpPr txBox="1">
            <a:spLocks noChangeArrowheads="1"/>
          </p:cNvSpPr>
          <p:nvPr/>
        </p:nvSpPr>
        <p:spPr bwMode="auto">
          <a:xfrm>
            <a:off x="1295400" y="256698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处理总线 </a:t>
            </a:r>
            <a:r>
              <a:rPr lang="zh-CN" altLang="en-US" sz="2800" b="1">
                <a:solidFill>
                  <a:schemeClr val="folHlink"/>
                </a:solidFill>
              </a:rPr>
              <a:t>控制权的转交</a:t>
            </a:r>
          </a:p>
        </p:txBody>
      </p:sp>
      <p:sp>
        <p:nvSpPr>
          <p:cNvPr id="64519" name="文本框 64518"/>
          <p:cNvSpPr txBox="1">
            <a:spLocks noChangeArrowheads="1"/>
          </p:cNvSpPr>
          <p:nvPr/>
        </p:nvSpPr>
        <p:spPr bwMode="auto">
          <a:xfrm>
            <a:off x="1295400" y="33162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(3) </a:t>
            </a:r>
            <a:r>
              <a:rPr lang="zh-CN" altLang="en-US" sz="2800" b="1">
                <a:solidFill>
                  <a:schemeClr val="folHlink"/>
                </a:solidFill>
              </a:rPr>
              <a:t>管理 </a:t>
            </a:r>
            <a:r>
              <a:rPr lang="zh-CN" altLang="en-US" sz="2800" b="1"/>
              <a:t>系统总线、</a:t>
            </a:r>
            <a:r>
              <a:rPr lang="zh-CN" altLang="en-US" sz="2800" b="1">
                <a:solidFill>
                  <a:schemeClr val="folHlink"/>
                </a:solidFill>
              </a:rPr>
              <a:t>控制 </a:t>
            </a:r>
            <a:r>
              <a:rPr lang="zh-CN" altLang="en-US" sz="2800" b="1"/>
              <a:t>数据传送</a:t>
            </a:r>
          </a:p>
        </p:txBody>
      </p:sp>
      <p:sp>
        <p:nvSpPr>
          <p:cNvPr id="64520" name="文本框 64519"/>
          <p:cNvSpPr txBox="1">
            <a:spLocks noChangeArrowheads="1"/>
          </p:cNvSpPr>
          <p:nvPr/>
        </p:nvSpPr>
        <p:spPr bwMode="auto">
          <a:xfrm>
            <a:off x="1295400" y="40640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(4) </a:t>
            </a:r>
            <a:r>
              <a:rPr lang="zh-CN" altLang="en-US" sz="2800" b="1">
                <a:solidFill>
                  <a:schemeClr val="folHlink"/>
                </a:solidFill>
              </a:rPr>
              <a:t>确定 </a:t>
            </a:r>
            <a:r>
              <a:rPr lang="zh-CN" altLang="en-US" sz="2800" b="1"/>
              <a:t>数据传送的 </a:t>
            </a:r>
            <a:r>
              <a:rPr lang="zh-CN" altLang="en-US" sz="2800" b="1">
                <a:solidFill>
                  <a:schemeClr val="folHlink"/>
                </a:solidFill>
              </a:rPr>
              <a:t>首地址和长度</a:t>
            </a:r>
          </a:p>
        </p:txBody>
      </p:sp>
      <p:sp>
        <p:nvSpPr>
          <p:cNvPr id="64521" name="文本框 64520"/>
          <p:cNvSpPr txBox="1">
            <a:spLocks noChangeArrowheads="1"/>
          </p:cNvSpPr>
          <p:nvPr/>
        </p:nvSpPr>
        <p:spPr bwMode="auto">
          <a:xfrm>
            <a:off x="1295400" y="55626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(5) </a:t>
            </a:r>
            <a:r>
              <a:rPr lang="en-US" altLang="zh-CN" sz="2800" b="1"/>
              <a:t>DMA </a:t>
            </a:r>
            <a:r>
              <a:rPr lang="zh-CN" altLang="en-US" sz="2800" b="1"/>
              <a:t>传送结束时，</a:t>
            </a:r>
            <a:r>
              <a:rPr lang="zh-CN" altLang="en-US" sz="2800" b="1">
                <a:solidFill>
                  <a:schemeClr val="folHlink"/>
                </a:solidFill>
              </a:rPr>
              <a:t>给出操作完成信号</a:t>
            </a:r>
          </a:p>
        </p:txBody>
      </p:sp>
      <p:sp>
        <p:nvSpPr>
          <p:cNvPr id="64522" name="文本框 64521"/>
          <p:cNvSpPr txBox="1">
            <a:spLocks noChangeArrowheads="1"/>
          </p:cNvSpPr>
          <p:nvPr/>
        </p:nvSpPr>
        <p:spPr bwMode="auto">
          <a:xfrm>
            <a:off x="1768475" y="4835525"/>
            <a:ext cx="630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修正 </a:t>
            </a:r>
            <a:r>
              <a:rPr lang="zh-CN" altLang="en-US" sz="2800" b="1"/>
              <a:t>传送过程中的数据地址和长度</a:t>
            </a:r>
          </a:p>
        </p:txBody>
      </p:sp>
      <p:sp>
        <p:nvSpPr>
          <p:cNvPr id="64523" name="矩形 6452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  <p:bldP spid="64518" grpId="0"/>
      <p:bldP spid="64519" grpId="0"/>
      <p:bldP spid="64520" grpId="0"/>
      <p:bldP spid="64521" grpId="0"/>
      <p:bldP spid="645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10" name="组合 135209"/>
          <p:cNvGrpSpPr>
            <a:grpSpLocks/>
          </p:cNvGrpSpPr>
          <p:nvPr/>
        </p:nvGrpSpPr>
        <p:grpSpPr bwMode="auto">
          <a:xfrm>
            <a:off x="381000" y="1203325"/>
            <a:ext cx="8610600" cy="4457700"/>
            <a:chOff x="240" y="758"/>
            <a:chExt cx="5424" cy="2808"/>
          </a:xfrm>
        </p:grpSpPr>
        <p:sp>
          <p:nvSpPr>
            <p:cNvPr id="54327" name="文本框 135210"/>
            <p:cNvSpPr txBox="1">
              <a:spLocks noChangeArrowheads="1"/>
            </p:cNvSpPr>
            <p:nvPr/>
          </p:nvSpPr>
          <p:spPr bwMode="auto">
            <a:xfrm>
              <a:off x="4651" y="3298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接口</a:t>
              </a:r>
            </a:p>
          </p:txBody>
        </p:sp>
        <p:grpSp>
          <p:nvGrpSpPr>
            <p:cNvPr id="54328" name="组合 135211"/>
            <p:cNvGrpSpPr>
              <a:grpSpLocks/>
            </p:cNvGrpSpPr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54329" name="矩形 135212"/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30" name="组合 135213"/>
              <p:cNvGrpSpPr>
                <a:grpSpLocks/>
              </p:cNvGrpSpPr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54337" name="文本框 135214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主</a:t>
                  </a:r>
                </a:p>
                <a:p>
                  <a:endParaRPr lang="zh-CN" altLang="en-US" sz="2000" b="1"/>
                </a:p>
                <a:p>
                  <a:endParaRPr lang="zh-CN" altLang="en-US" sz="2000" b="1"/>
                </a:p>
                <a:p>
                  <a:r>
                    <a:rPr lang="zh-CN" altLang="en-US" sz="2000" b="1"/>
                    <a:t>存</a:t>
                  </a:r>
                </a:p>
              </p:txBody>
            </p:sp>
            <p:sp>
              <p:nvSpPr>
                <p:cNvPr id="54338" name="矩形 135215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31" name="组合 135216"/>
              <p:cNvGrpSpPr>
                <a:grpSpLocks/>
              </p:cNvGrpSpPr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54335" name="文本框 135217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CPU</a:t>
                  </a:r>
                  <a:endParaRPr lang="zh-CN" altLang="en-US" sz="2000" b="1"/>
                </a:p>
              </p:txBody>
            </p:sp>
            <p:sp>
              <p:nvSpPr>
                <p:cNvPr id="54336" name="矩形 135218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32" name="左右箭头 135219"/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3" name="上下箭头 135220"/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4" name="上下箭头 135221"/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74" name="文本框 135169"/>
          <p:cNvSpPr txBox="1">
            <a:spLocks noChangeArrowheads="1"/>
          </p:cNvSpPr>
          <p:nvPr/>
        </p:nvSpPr>
        <p:spPr bwMode="auto">
          <a:xfrm>
            <a:off x="441325" y="273050"/>
            <a:ext cx="413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2. </a:t>
            </a:r>
            <a:r>
              <a:rPr lang="en-US" altLang="zh-CN" sz="3600" b="1"/>
              <a:t>DMA </a:t>
            </a:r>
            <a:r>
              <a:rPr lang="zh-CN" altLang="en-US" sz="3600" b="1"/>
              <a:t>接口组成</a:t>
            </a:r>
          </a:p>
        </p:txBody>
      </p:sp>
      <p:grpSp>
        <p:nvGrpSpPr>
          <p:cNvPr id="135171" name="组合 135170"/>
          <p:cNvGrpSpPr>
            <a:grpSpLocks/>
          </p:cNvGrpSpPr>
          <p:nvPr/>
        </p:nvGrpSpPr>
        <p:grpSpPr bwMode="auto">
          <a:xfrm>
            <a:off x="3352800" y="2665413"/>
            <a:ext cx="868363" cy="2338387"/>
            <a:chOff x="2112" y="1679"/>
            <a:chExt cx="547" cy="1473"/>
          </a:xfrm>
        </p:grpSpPr>
        <p:sp>
          <p:nvSpPr>
            <p:cNvPr id="54325" name="文本框 135171"/>
            <p:cNvSpPr txBox="1">
              <a:spLocks noChangeArrowheads="1"/>
            </p:cNvSpPr>
            <p:nvPr/>
          </p:nvSpPr>
          <p:spPr bwMode="auto">
            <a:xfrm>
              <a:off x="2160" y="1848"/>
              <a:ext cx="499" cy="1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</a:p>
            <a:p>
              <a:r>
                <a:rPr lang="zh-CN" altLang="en-US" sz="2000" b="1"/>
                <a:t>  控</a:t>
              </a:r>
            </a:p>
            <a:p>
              <a:r>
                <a:rPr lang="zh-CN" altLang="en-US" sz="2000" b="1"/>
                <a:t>  制</a:t>
              </a:r>
            </a:p>
            <a:p>
              <a:r>
                <a:rPr lang="zh-CN" altLang="en-US" sz="2000" b="1"/>
                <a:t>  逻</a:t>
              </a:r>
            </a:p>
            <a:p>
              <a:r>
                <a:rPr lang="zh-CN" altLang="en-US" sz="2000" b="1"/>
                <a:t>  辑</a:t>
              </a:r>
            </a:p>
          </p:txBody>
        </p:sp>
        <p:sp>
          <p:nvSpPr>
            <p:cNvPr id="54326" name="矩形 135172"/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74" name="组合 135173"/>
          <p:cNvGrpSpPr>
            <a:grpSpLocks/>
          </p:cNvGrpSpPr>
          <p:nvPr/>
        </p:nvGrpSpPr>
        <p:grpSpPr bwMode="auto">
          <a:xfrm>
            <a:off x="4953000" y="2665413"/>
            <a:ext cx="838200" cy="2338387"/>
            <a:chOff x="3120" y="1679"/>
            <a:chExt cx="528" cy="1473"/>
          </a:xfrm>
        </p:grpSpPr>
        <p:sp>
          <p:nvSpPr>
            <p:cNvPr id="54323" name="文本框 135174"/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  中</a:t>
              </a:r>
            </a:p>
            <a:p>
              <a:r>
                <a:rPr lang="zh-CN" altLang="en-US" sz="2000" b="1"/>
                <a:t>  断</a:t>
              </a:r>
            </a:p>
            <a:p>
              <a:r>
                <a:rPr lang="zh-CN" altLang="en-US" sz="2000" b="1"/>
                <a:t>  逻</a:t>
              </a:r>
            </a:p>
            <a:p>
              <a:r>
                <a:rPr lang="zh-CN" altLang="en-US" sz="2000" b="1"/>
                <a:t>  辑</a:t>
              </a:r>
            </a:p>
          </p:txBody>
        </p:sp>
        <p:sp>
          <p:nvSpPr>
            <p:cNvPr id="54324" name="矩形 135175"/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77" name="组合 135176"/>
          <p:cNvGrpSpPr>
            <a:grpSpLocks/>
          </p:cNvGrpSpPr>
          <p:nvPr/>
        </p:nvGrpSpPr>
        <p:grpSpPr bwMode="auto">
          <a:xfrm>
            <a:off x="6224588" y="6096000"/>
            <a:ext cx="701675" cy="438150"/>
            <a:chOff x="3921" y="3840"/>
            <a:chExt cx="442" cy="276"/>
          </a:xfrm>
        </p:grpSpPr>
        <p:sp>
          <p:nvSpPr>
            <p:cNvPr id="54321" name="文本框 135177"/>
            <p:cNvSpPr txBox="1">
              <a:spLocks noChangeArrowheads="1"/>
            </p:cNvSpPr>
            <p:nvPr/>
          </p:nvSpPr>
          <p:spPr bwMode="auto">
            <a:xfrm>
              <a:off x="3921" y="384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设备</a:t>
              </a:r>
            </a:p>
          </p:txBody>
        </p:sp>
        <p:sp>
          <p:nvSpPr>
            <p:cNvPr id="54322" name="矩形 135178"/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180" name="上下箭头 135179"/>
          <p:cNvSpPr>
            <a:spLocks noChangeArrowheads="1"/>
          </p:cNvSpPr>
          <p:nvPr/>
        </p:nvSpPr>
        <p:spPr bwMode="auto">
          <a:xfrm>
            <a:off x="64770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5181" name="组合 135180"/>
          <p:cNvGrpSpPr>
            <a:grpSpLocks/>
          </p:cNvGrpSpPr>
          <p:nvPr/>
        </p:nvGrpSpPr>
        <p:grpSpPr bwMode="auto">
          <a:xfrm>
            <a:off x="2738438" y="1349375"/>
            <a:ext cx="919162" cy="1316038"/>
            <a:chOff x="1725" y="850"/>
            <a:chExt cx="579" cy="829"/>
          </a:xfrm>
        </p:grpSpPr>
        <p:sp>
          <p:nvSpPr>
            <p:cNvPr id="54319" name="直接连接符 135181"/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文本框 135182"/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HLDA</a:t>
              </a:r>
            </a:p>
          </p:txBody>
        </p:sp>
      </p:grpSp>
      <p:grpSp>
        <p:nvGrpSpPr>
          <p:cNvPr id="135184" name="组合 135183"/>
          <p:cNvGrpSpPr>
            <a:grpSpLocks/>
          </p:cNvGrpSpPr>
          <p:nvPr/>
        </p:nvGrpSpPr>
        <p:grpSpPr bwMode="auto">
          <a:xfrm>
            <a:off x="7154863" y="2665413"/>
            <a:ext cx="685800" cy="438150"/>
            <a:chOff x="4507" y="1679"/>
            <a:chExt cx="432" cy="276"/>
          </a:xfrm>
        </p:grpSpPr>
        <p:sp>
          <p:nvSpPr>
            <p:cNvPr id="54317" name="文本框 135184"/>
            <p:cNvSpPr txBox="1">
              <a:spLocks noChangeArrowheads="1"/>
            </p:cNvSpPr>
            <p:nvPr/>
          </p:nvSpPr>
          <p:spPr bwMode="auto">
            <a:xfrm>
              <a:off x="4555" y="1680"/>
              <a:ext cx="34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AR</a:t>
              </a:r>
            </a:p>
          </p:txBody>
        </p:sp>
        <p:sp>
          <p:nvSpPr>
            <p:cNvPr id="54318" name="矩形 135185"/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87" name="组合 135186"/>
          <p:cNvGrpSpPr>
            <a:grpSpLocks/>
          </p:cNvGrpSpPr>
          <p:nvPr/>
        </p:nvGrpSpPr>
        <p:grpSpPr bwMode="auto">
          <a:xfrm>
            <a:off x="7154863" y="3541713"/>
            <a:ext cx="685800" cy="438150"/>
            <a:chOff x="4507" y="2231"/>
            <a:chExt cx="432" cy="276"/>
          </a:xfrm>
        </p:grpSpPr>
        <p:sp>
          <p:nvSpPr>
            <p:cNvPr id="54315" name="文本框 135187"/>
            <p:cNvSpPr txBox="1">
              <a:spLocks noChangeArrowheads="1"/>
            </p:cNvSpPr>
            <p:nvPr/>
          </p:nvSpPr>
          <p:spPr bwMode="auto">
            <a:xfrm>
              <a:off x="4512" y="2246"/>
              <a:ext cx="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WC</a:t>
              </a:r>
            </a:p>
          </p:txBody>
        </p:sp>
        <p:sp>
          <p:nvSpPr>
            <p:cNvPr id="54316" name="矩形 135188"/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90" name="组合 135189"/>
          <p:cNvGrpSpPr>
            <a:grpSpLocks/>
          </p:cNvGrpSpPr>
          <p:nvPr/>
        </p:nvGrpSpPr>
        <p:grpSpPr bwMode="auto">
          <a:xfrm>
            <a:off x="7143750" y="4418013"/>
            <a:ext cx="736600" cy="438150"/>
            <a:chOff x="4500" y="2783"/>
            <a:chExt cx="464" cy="276"/>
          </a:xfrm>
        </p:grpSpPr>
        <p:sp>
          <p:nvSpPr>
            <p:cNvPr id="54313" name="文本框 135190"/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DAR</a:t>
              </a:r>
            </a:p>
          </p:txBody>
        </p:sp>
        <p:sp>
          <p:nvSpPr>
            <p:cNvPr id="54314" name="矩形 135191"/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93" name="组合 135192"/>
          <p:cNvGrpSpPr>
            <a:grpSpLocks/>
          </p:cNvGrpSpPr>
          <p:nvPr/>
        </p:nvGrpSpPr>
        <p:grpSpPr bwMode="auto">
          <a:xfrm>
            <a:off x="3886200" y="1349375"/>
            <a:ext cx="762000" cy="1316038"/>
            <a:chOff x="2448" y="850"/>
            <a:chExt cx="480" cy="829"/>
          </a:xfrm>
        </p:grpSpPr>
        <p:sp>
          <p:nvSpPr>
            <p:cNvPr id="54311" name="直接连接符 135193"/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文本框 135194"/>
            <p:cNvSpPr txBox="1">
              <a:spLocks noChangeArrowheads="1"/>
            </p:cNvSpPr>
            <p:nvPr/>
          </p:nvSpPr>
          <p:spPr bwMode="auto">
            <a:xfrm>
              <a:off x="2448" y="1089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HRQ</a:t>
              </a:r>
            </a:p>
          </p:txBody>
        </p:sp>
      </p:grpSp>
      <p:grpSp>
        <p:nvGrpSpPr>
          <p:cNvPr id="135196" name="组合 135195"/>
          <p:cNvGrpSpPr>
            <a:grpSpLocks/>
          </p:cNvGrpSpPr>
          <p:nvPr/>
        </p:nvGrpSpPr>
        <p:grpSpPr bwMode="auto">
          <a:xfrm>
            <a:off x="5356225" y="1349375"/>
            <a:ext cx="542925" cy="1316038"/>
            <a:chOff x="3374" y="850"/>
            <a:chExt cx="342" cy="829"/>
          </a:xfrm>
        </p:grpSpPr>
        <p:sp>
          <p:nvSpPr>
            <p:cNvPr id="54309" name="直接连接符 135196"/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文本框 135197"/>
            <p:cNvSpPr txBox="1">
              <a:spLocks noChangeArrowheads="1"/>
            </p:cNvSpPr>
            <p:nvPr/>
          </p:nvSpPr>
          <p:spPr bwMode="auto">
            <a:xfrm>
              <a:off x="3408" y="896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中断请求</a:t>
              </a:r>
            </a:p>
          </p:txBody>
        </p:sp>
      </p:grpSp>
      <p:grpSp>
        <p:nvGrpSpPr>
          <p:cNvPr id="135199" name="组合 135198"/>
          <p:cNvGrpSpPr>
            <a:grpSpLocks/>
          </p:cNvGrpSpPr>
          <p:nvPr/>
        </p:nvGrpSpPr>
        <p:grpSpPr bwMode="auto">
          <a:xfrm>
            <a:off x="6553200" y="1349375"/>
            <a:ext cx="641350" cy="3756025"/>
            <a:chOff x="4128" y="850"/>
            <a:chExt cx="404" cy="2348"/>
          </a:xfrm>
        </p:grpSpPr>
        <p:sp>
          <p:nvSpPr>
            <p:cNvPr id="54304" name="上下箭头 135199"/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右箭头 135200"/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右箭头 135201"/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右箭头 135202"/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文本框 135203"/>
            <p:cNvSpPr txBox="1">
              <a:spLocks noChangeArrowheads="1"/>
            </p:cNvSpPr>
            <p:nvPr/>
          </p:nvSpPr>
          <p:spPr bwMode="auto">
            <a:xfrm>
              <a:off x="4224" y="960"/>
              <a:ext cx="308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数据线</a:t>
              </a:r>
            </a:p>
          </p:txBody>
        </p:sp>
      </p:grpSp>
      <p:grpSp>
        <p:nvGrpSpPr>
          <p:cNvPr id="135205" name="组合 135204"/>
          <p:cNvGrpSpPr>
            <a:grpSpLocks/>
          </p:cNvGrpSpPr>
          <p:nvPr/>
        </p:nvGrpSpPr>
        <p:grpSpPr bwMode="auto">
          <a:xfrm>
            <a:off x="7391400" y="1349375"/>
            <a:ext cx="685800" cy="1316038"/>
            <a:chOff x="4656" y="850"/>
            <a:chExt cx="432" cy="829"/>
          </a:xfrm>
        </p:grpSpPr>
        <p:sp>
          <p:nvSpPr>
            <p:cNvPr id="54302" name="上箭头 135205"/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文本框 135206"/>
            <p:cNvSpPr txBox="1">
              <a:spLocks noChangeArrowheads="1"/>
            </p:cNvSpPr>
            <p:nvPr/>
          </p:nvSpPr>
          <p:spPr bwMode="auto">
            <a:xfrm>
              <a:off x="4780" y="960"/>
              <a:ext cx="30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地址线</a:t>
              </a:r>
            </a:p>
          </p:txBody>
        </p:sp>
      </p:grpSp>
      <p:sp>
        <p:nvSpPr>
          <p:cNvPr id="135208" name="文本框 135207"/>
          <p:cNvSpPr txBox="1">
            <a:spLocks noChangeArrowheads="1"/>
          </p:cNvSpPr>
          <p:nvPr/>
        </p:nvSpPr>
        <p:spPr bwMode="auto">
          <a:xfrm>
            <a:off x="7985125" y="2751138"/>
            <a:ext cx="4556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+1</a:t>
            </a:r>
          </a:p>
        </p:txBody>
      </p:sp>
      <p:sp>
        <p:nvSpPr>
          <p:cNvPr id="135209" name="文本框 135208"/>
          <p:cNvSpPr txBox="1">
            <a:spLocks noChangeArrowheads="1"/>
          </p:cNvSpPr>
          <p:nvPr/>
        </p:nvSpPr>
        <p:spPr bwMode="auto">
          <a:xfrm>
            <a:off x="7985125" y="3557588"/>
            <a:ext cx="45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+1</a:t>
            </a:r>
          </a:p>
        </p:txBody>
      </p:sp>
      <p:grpSp>
        <p:nvGrpSpPr>
          <p:cNvPr id="135223" name="组合 135222"/>
          <p:cNvGrpSpPr>
            <a:grpSpLocks/>
          </p:cNvGrpSpPr>
          <p:nvPr/>
        </p:nvGrpSpPr>
        <p:grpSpPr bwMode="auto">
          <a:xfrm>
            <a:off x="5791200" y="3062288"/>
            <a:ext cx="2165350" cy="479425"/>
            <a:chOff x="3648" y="1929"/>
            <a:chExt cx="1364" cy="302"/>
          </a:xfrm>
        </p:grpSpPr>
        <p:sp>
          <p:nvSpPr>
            <p:cNvPr id="54300" name="任意多边形 135223"/>
            <p:cNvSpPr>
              <a:spLocks/>
            </p:cNvSpPr>
            <p:nvPr/>
          </p:nvSpPr>
          <p:spPr bwMode="auto">
            <a:xfrm>
              <a:off x="3648" y="2139"/>
              <a:ext cx="1056" cy="92"/>
            </a:xfrm>
            <a:custGeom>
              <a:avLst/>
              <a:gdLst>
                <a:gd name="T0" fmla="*/ 0 w 1104"/>
                <a:gd name="T1" fmla="*/ 0 h 96"/>
                <a:gd name="T2" fmla="*/ 1104 w 1104"/>
                <a:gd name="T3" fmla="*/ 96 h 96"/>
              </a:gdLst>
              <a:ahLst/>
              <a:cxnLst>
                <a:cxn ang="0">
                  <a:pos x="1104" y="96"/>
                </a:cxn>
                <a:cxn ang="0">
                  <a:pos x="1104" y="0"/>
                </a:cxn>
                <a:cxn ang="0">
                  <a:pos x="0" y="0"/>
                </a:cxn>
              </a:cxnLst>
              <a:rect l="T0" t="T1" r="T2" b="T3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文本框 135224"/>
            <p:cNvSpPr txBox="1">
              <a:spLocks noChangeArrowheads="1"/>
            </p:cNvSpPr>
            <p:nvPr/>
          </p:nvSpPr>
          <p:spPr bwMode="auto">
            <a:xfrm>
              <a:off x="4320" y="19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溢出信号</a:t>
              </a:r>
            </a:p>
          </p:txBody>
        </p:sp>
      </p:grpSp>
      <p:grpSp>
        <p:nvGrpSpPr>
          <p:cNvPr id="135226" name="组合 135225"/>
          <p:cNvGrpSpPr>
            <a:grpSpLocks/>
          </p:cNvGrpSpPr>
          <p:nvPr/>
        </p:nvGrpSpPr>
        <p:grpSpPr bwMode="auto">
          <a:xfrm>
            <a:off x="3886200" y="5003800"/>
            <a:ext cx="2362200" cy="1184275"/>
            <a:chOff x="2448" y="3152"/>
            <a:chExt cx="1488" cy="746"/>
          </a:xfrm>
        </p:grpSpPr>
        <p:sp>
          <p:nvSpPr>
            <p:cNvPr id="54298" name="任意多边形 135226"/>
            <p:cNvSpPr>
              <a:spLocks/>
            </p:cNvSpPr>
            <p:nvPr/>
          </p:nvSpPr>
          <p:spPr bwMode="auto">
            <a:xfrm>
              <a:off x="2448" y="3152"/>
              <a:ext cx="1488" cy="736"/>
            </a:xfrm>
            <a:custGeom>
              <a:avLst/>
              <a:gdLst>
                <a:gd name="T0" fmla="*/ 0 w 1488"/>
                <a:gd name="T1" fmla="*/ 0 h 768"/>
                <a:gd name="T2" fmla="*/ 1488 w 1488"/>
                <a:gd name="T3" fmla="*/ 768 h 768"/>
              </a:gdLst>
              <a:ahLst/>
              <a:cxnLst>
                <a:cxn ang="0">
                  <a:pos x="1488" y="768"/>
                </a:cxn>
                <a:cxn ang="0">
                  <a:pos x="0" y="768"/>
                </a:cxn>
                <a:cxn ang="0">
                  <a:pos x="0" y="0"/>
                </a:cxn>
              </a:cxnLst>
              <a:rect l="T0" t="T1" r="T2" b="T3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文本框 135227"/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DREQ</a:t>
              </a:r>
            </a:p>
          </p:txBody>
        </p:sp>
      </p:grpSp>
      <p:grpSp>
        <p:nvGrpSpPr>
          <p:cNvPr id="135229" name="组合 135228"/>
          <p:cNvGrpSpPr>
            <a:grpSpLocks/>
          </p:cNvGrpSpPr>
          <p:nvPr/>
        </p:nvGrpSpPr>
        <p:grpSpPr bwMode="auto">
          <a:xfrm>
            <a:off x="2724150" y="5003800"/>
            <a:ext cx="3524250" cy="1503363"/>
            <a:chOff x="1716" y="3152"/>
            <a:chExt cx="2220" cy="947"/>
          </a:xfrm>
        </p:grpSpPr>
        <p:sp>
          <p:nvSpPr>
            <p:cNvPr id="54296" name="任意多边形 135229"/>
            <p:cNvSpPr>
              <a:spLocks/>
            </p:cNvSpPr>
            <p:nvPr/>
          </p:nvSpPr>
          <p:spPr bwMode="auto">
            <a:xfrm>
              <a:off x="2256" y="3152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1680 w 1680"/>
                <a:gd name="T3" fmla="*/ 960 h 960"/>
              </a:gdLst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680" y="960"/>
                </a:cxn>
              </a:cxnLst>
              <a:rect l="T0" t="T1" r="T2" b="T3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文本框 135230"/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DACK</a:t>
              </a:r>
            </a:p>
          </p:txBody>
        </p:sp>
      </p:grpSp>
      <p:grpSp>
        <p:nvGrpSpPr>
          <p:cNvPr id="135232" name="组合 135231"/>
          <p:cNvGrpSpPr>
            <a:grpSpLocks/>
          </p:cNvGrpSpPr>
          <p:nvPr/>
        </p:nvGrpSpPr>
        <p:grpSpPr bwMode="auto">
          <a:xfrm>
            <a:off x="6240463" y="5105400"/>
            <a:ext cx="685800" cy="438150"/>
            <a:chOff x="3931" y="3216"/>
            <a:chExt cx="432" cy="276"/>
          </a:xfrm>
        </p:grpSpPr>
        <p:sp>
          <p:nvSpPr>
            <p:cNvPr id="54294" name="文本框 135232"/>
            <p:cNvSpPr txBox="1">
              <a:spLocks noChangeArrowheads="1"/>
            </p:cNvSpPr>
            <p:nvPr/>
          </p:nvSpPr>
          <p:spPr bwMode="auto">
            <a:xfrm>
              <a:off x="3979" y="3234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BR</a:t>
              </a:r>
            </a:p>
          </p:txBody>
        </p:sp>
        <p:sp>
          <p:nvSpPr>
            <p:cNvPr id="54295" name="矩形 135233"/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235" name="矩形 13523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8" grpId="0"/>
      <p:bldP spid="1352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66561"/>
          <p:cNvSpPr txBox="1">
            <a:spLocks noChangeArrowheads="1"/>
          </p:cNvSpPr>
          <p:nvPr/>
        </p:nvSpPr>
        <p:spPr bwMode="auto">
          <a:xfrm>
            <a:off x="517525" y="273050"/>
            <a:ext cx="460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三、</a:t>
            </a:r>
            <a:r>
              <a:rPr lang="en-US" altLang="zh-CN" sz="3600" b="1"/>
              <a:t>DMA </a:t>
            </a:r>
            <a:r>
              <a:rPr lang="zh-CN" altLang="en-US" sz="3600" b="1"/>
              <a:t>的工作过程</a:t>
            </a:r>
            <a:endParaRPr lang="en-US" altLang="zh-CN" sz="3600" b="1"/>
          </a:p>
        </p:txBody>
      </p:sp>
      <p:sp>
        <p:nvSpPr>
          <p:cNvPr id="66563" name="文本框 66562"/>
          <p:cNvSpPr txBox="1">
            <a:spLocks noChangeArrowheads="1"/>
          </p:cNvSpPr>
          <p:nvPr/>
        </p:nvSpPr>
        <p:spPr bwMode="auto">
          <a:xfrm>
            <a:off x="1066800" y="1009650"/>
            <a:ext cx="3295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1. </a:t>
            </a:r>
            <a:r>
              <a:rPr lang="en-US" altLang="zh-CN" sz="3200" b="1"/>
              <a:t>DMA </a:t>
            </a:r>
            <a:r>
              <a:rPr lang="zh-CN" altLang="en-US" sz="3200" b="1"/>
              <a:t>传送过程</a:t>
            </a:r>
          </a:p>
        </p:txBody>
      </p:sp>
      <p:sp>
        <p:nvSpPr>
          <p:cNvPr id="66564" name="文本框 66563"/>
          <p:cNvSpPr txBox="1">
            <a:spLocks noChangeArrowheads="1"/>
          </p:cNvSpPr>
          <p:nvPr/>
        </p:nvSpPr>
        <p:spPr bwMode="auto">
          <a:xfrm>
            <a:off x="1447800" y="1676400"/>
            <a:ext cx="481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预处理、数据传送、后处理</a:t>
            </a:r>
          </a:p>
        </p:txBody>
      </p:sp>
      <p:sp>
        <p:nvSpPr>
          <p:cNvPr id="66565" name="文本框 66564"/>
          <p:cNvSpPr txBox="1">
            <a:spLocks noChangeArrowheads="1"/>
          </p:cNvSpPr>
          <p:nvPr/>
        </p:nvSpPr>
        <p:spPr bwMode="auto">
          <a:xfrm>
            <a:off x="990600" y="2363788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预处理</a:t>
            </a:r>
          </a:p>
        </p:txBody>
      </p:sp>
      <p:sp>
        <p:nvSpPr>
          <p:cNvPr id="66566" name="文本框 66565"/>
          <p:cNvSpPr txBox="1">
            <a:spLocks noChangeArrowheads="1"/>
          </p:cNvSpPr>
          <p:nvPr/>
        </p:nvSpPr>
        <p:spPr bwMode="auto">
          <a:xfrm>
            <a:off x="1889125" y="305276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通过几条输入输出指令预置如下信息</a:t>
            </a:r>
          </a:p>
        </p:txBody>
      </p:sp>
      <p:sp>
        <p:nvSpPr>
          <p:cNvPr id="66567" name="文本框 66566"/>
          <p:cNvSpPr txBox="1">
            <a:spLocks noChangeArrowheads="1"/>
          </p:cNvSpPr>
          <p:nvPr/>
        </p:nvSpPr>
        <p:spPr bwMode="auto">
          <a:xfrm>
            <a:off x="1889125" y="3740150"/>
            <a:ext cx="6523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/>
              <a:t> 通知 </a:t>
            </a:r>
            <a:r>
              <a:rPr lang="en-US" altLang="zh-CN" sz="2800" b="1"/>
              <a:t>DMA </a:t>
            </a:r>
            <a:r>
              <a:rPr lang="zh-CN" altLang="en-US" sz="2800" b="1"/>
              <a:t>控制逻辑传送方向（入/出）</a:t>
            </a:r>
          </a:p>
        </p:txBody>
      </p:sp>
      <p:grpSp>
        <p:nvGrpSpPr>
          <p:cNvPr id="66579" name="组合 66578"/>
          <p:cNvGrpSpPr>
            <a:grpSpLocks/>
          </p:cNvGrpSpPr>
          <p:nvPr/>
        </p:nvGrpSpPr>
        <p:grpSpPr bwMode="auto">
          <a:xfrm>
            <a:off x="1889125" y="4429125"/>
            <a:ext cx="4692650" cy="519113"/>
            <a:chOff x="1190" y="2790"/>
            <a:chExt cx="2956" cy="327"/>
          </a:xfrm>
        </p:grpSpPr>
        <p:sp>
          <p:nvSpPr>
            <p:cNvPr id="55311" name="文本框 66568"/>
            <p:cNvSpPr txBox="1">
              <a:spLocks noChangeArrowheads="1"/>
            </p:cNvSpPr>
            <p:nvPr/>
          </p:nvSpPr>
          <p:spPr bwMode="auto">
            <a:xfrm>
              <a:off x="1190" y="2790"/>
              <a:ext cx="29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zh-CN" altLang="en-US" sz="2800" b="1"/>
                <a:t> 设备地址        </a:t>
              </a:r>
              <a:r>
                <a:rPr lang="en-US" altLang="zh-CN" sz="2800" b="1"/>
                <a:t>DMA </a:t>
              </a:r>
              <a:r>
                <a:rPr lang="zh-CN" altLang="en-US" sz="2800" b="1"/>
                <a:t>的 </a:t>
              </a:r>
              <a:r>
                <a:rPr lang="en-US" altLang="zh-CN" sz="2800" b="1"/>
                <a:t>DAR</a:t>
              </a:r>
            </a:p>
          </p:txBody>
        </p:sp>
        <p:sp>
          <p:nvSpPr>
            <p:cNvPr id="55312" name="直接连接符 66569"/>
            <p:cNvSpPr>
              <a:spLocks noChangeShapeType="1"/>
            </p:cNvSpPr>
            <p:nvPr/>
          </p:nvSpPr>
          <p:spPr bwMode="auto">
            <a:xfrm>
              <a:off x="2304" y="29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81" name="组合 66580"/>
          <p:cNvGrpSpPr>
            <a:grpSpLocks/>
          </p:cNvGrpSpPr>
          <p:nvPr/>
        </p:nvGrpSpPr>
        <p:grpSpPr bwMode="auto">
          <a:xfrm>
            <a:off x="1889125" y="5116513"/>
            <a:ext cx="4435475" cy="519112"/>
            <a:chOff x="1190" y="3223"/>
            <a:chExt cx="2794" cy="327"/>
          </a:xfrm>
        </p:grpSpPr>
        <p:sp>
          <p:nvSpPr>
            <p:cNvPr id="55309" name="文本框 66571"/>
            <p:cNvSpPr txBox="1">
              <a:spLocks noChangeArrowheads="1"/>
            </p:cNvSpPr>
            <p:nvPr/>
          </p:nvSpPr>
          <p:spPr bwMode="auto">
            <a:xfrm>
              <a:off x="1190" y="3223"/>
              <a:ext cx="2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zh-CN" altLang="en-US" sz="2800" b="1"/>
                <a:t> 主存地址        </a:t>
              </a:r>
              <a:r>
                <a:rPr lang="en-US" altLang="zh-CN" sz="2800" b="1"/>
                <a:t>DMA </a:t>
              </a:r>
              <a:r>
                <a:rPr lang="zh-CN" altLang="en-US" sz="2800" b="1"/>
                <a:t>的 </a:t>
              </a:r>
              <a:r>
                <a:rPr lang="en-US" altLang="zh-CN" sz="2800" b="1"/>
                <a:t>AR</a:t>
              </a:r>
            </a:p>
          </p:txBody>
        </p:sp>
        <p:sp>
          <p:nvSpPr>
            <p:cNvPr id="55310" name="直接连接符 66572"/>
            <p:cNvSpPr>
              <a:spLocks noChangeShapeType="1"/>
            </p:cNvSpPr>
            <p:nvPr/>
          </p:nvSpPr>
          <p:spPr bwMode="auto">
            <a:xfrm>
              <a:off x="2304" y="340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80" name="组合 66579"/>
          <p:cNvGrpSpPr>
            <a:grpSpLocks/>
          </p:cNvGrpSpPr>
          <p:nvPr/>
        </p:nvGrpSpPr>
        <p:grpSpPr bwMode="auto">
          <a:xfrm>
            <a:off x="1889125" y="5805488"/>
            <a:ext cx="4533900" cy="519112"/>
            <a:chOff x="1190" y="3657"/>
            <a:chExt cx="2856" cy="327"/>
          </a:xfrm>
        </p:grpSpPr>
        <p:sp>
          <p:nvSpPr>
            <p:cNvPr id="55307" name="文本框 66574"/>
            <p:cNvSpPr txBox="1">
              <a:spLocks noChangeArrowheads="1"/>
            </p:cNvSpPr>
            <p:nvPr/>
          </p:nvSpPr>
          <p:spPr bwMode="auto">
            <a:xfrm>
              <a:off x="1190" y="3657"/>
              <a:ext cx="28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zh-CN" altLang="en-US" sz="2800" b="1"/>
                <a:t> 传送字数        </a:t>
              </a:r>
              <a:r>
                <a:rPr lang="en-US" altLang="zh-CN" sz="2800" b="1"/>
                <a:t>DMA </a:t>
              </a:r>
              <a:r>
                <a:rPr lang="zh-CN" altLang="en-US" sz="2800" b="1"/>
                <a:t>的 </a:t>
              </a:r>
              <a:r>
                <a:rPr lang="en-US" altLang="zh-CN" sz="2800" b="1"/>
                <a:t>WC</a:t>
              </a:r>
            </a:p>
          </p:txBody>
        </p:sp>
        <p:sp>
          <p:nvSpPr>
            <p:cNvPr id="55308" name="直接连接符 66575"/>
            <p:cNvSpPr>
              <a:spLocks noChangeShapeType="1"/>
            </p:cNvSpPr>
            <p:nvPr/>
          </p:nvSpPr>
          <p:spPr bwMode="auto">
            <a:xfrm>
              <a:off x="2294" y="38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78" name="矩形 6657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4" grpId="0"/>
      <p:bldP spid="66565" grpId="0"/>
      <p:bldP spid="66566" grpId="0"/>
      <p:bldP spid="665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20833"/>
          <p:cNvSpPr txBox="1">
            <a:spLocks noChangeArrowheads="1"/>
          </p:cNvSpPr>
          <p:nvPr/>
        </p:nvSpPr>
        <p:spPr bwMode="auto">
          <a:xfrm>
            <a:off x="593725" y="304800"/>
            <a:ext cx="6035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三、</a:t>
            </a:r>
            <a:r>
              <a:rPr lang="en-US" altLang="zh-CN" sz="3600" b="1"/>
              <a:t>I/O </a:t>
            </a:r>
            <a:r>
              <a:rPr lang="zh-CN" altLang="en-US" sz="3600" b="1"/>
              <a:t>与主机的联系方式</a:t>
            </a:r>
            <a:endParaRPr lang="en-US" altLang="zh-CN" sz="3600" b="1"/>
          </a:p>
        </p:txBody>
      </p:sp>
      <p:sp>
        <p:nvSpPr>
          <p:cNvPr id="120835" name="文本框 120834"/>
          <p:cNvSpPr txBox="1">
            <a:spLocks noChangeArrowheads="1"/>
          </p:cNvSpPr>
          <p:nvPr/>
        </p:nvSpPr>
        <p:spPr bwMode="auto">
          <a:xfrm>
            <a:off x="1127125" y="1066800"/>
            <a:ext cx="4511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1. </a:t>
            </a:r>
            <a:r>
              <a:rPr lang="en-US" altLang="zh-CN" sz="3200" b="1"/>
              <a:t>I/O </a:t>
            </a:r>
            <a:r>
              <a:rPr lang="zh-CN" altLang="en-US" sz="3200" b="1"/>
              <a:t>编址方式</a:t>
            </a:r>
          </a:p>
        </p:txBody>
      </p:sp>
      <p:sp>
        <p:nvSpPr>
          <p:cNvPr id="120836" name="文本框 120835"/>
          <p:cNvSpPr txBox="1">
            <a:spLocks noChangeArrowheads="1"/>
          </p:cNvSpPr>
          <p:nvPr/>
        </p:nvSpPr>
        <p:spPr bwMode="auto">
          <a:xfrm>
            <a:off x="1676400" y="170338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统一编址</a:t>
            </a:r>
          </a:p>
        </p:txBody>
      </p:sp>
      <p:sp>
        <p:nvSpPr>
          <p:cNvPr id="120837" name="文本框 120836"/>
          <p:cNvSpPr txBox="1">
            <a:spLocks noChangeArrowheads="1"/>
          </p:cNvSpPr>
          <p:nvPr/>
        </p:nvSpPr>
        <p:spPr bwMode="auto">
          <a:xfrm>
            <a:off x="1676400" y="234791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不统一编址</a:t>
            </a:r>
          </a:p>
        </p:txBody>
      </p:sp>
      <p:sp>
        <p:nvSpPr>
          <p:cNvPr id="120838" name="文本框 120837"/>
          <p:cNvSpPr txBox="1">
            <a:spLocks noChangeArrowheads="1"/>
          </p:cNvSpPr>
          <p:nvPr/>
        </p:nvSpPr>
        <p:spPr bwMode="auto">
          <a:xfrm>
            <a:off x="4495800" y="171132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用取数、存数指令</a:t>
            </a:r>
          </a:p>
        </p:txBody>
      </p:sp>
      <p:sp>
        <p:nvSpPr>
          <p:cNvPr id="120839" name="文本框 120838"/>
          <p:cNvSpPr txBox="1">
            <a:spLocks noChangeArrowheads="1"/>
          </p:cNvSpPr>
          <p:nvPr/>
        </p:nvSpPr>
        <p:spPr bwMode="auto">
          <a:xfrm>
            <a:off x="4495800" y="235585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有专门的 </a:t>
            </a:r>
            <a:r>
              <a:rPr lang="en-US" altLang="zh-CN" sz="2800" b="1"/>
              <a:t>I/O </a:t>
            </a:r>
            <a:r>
              <a:rPr lang="zh-CN" altLang="en-US" sz="2800" b="1"/>
              <a:t>指令</a:t>
            </a:r>
          </a:p>
        </p:txBody>
      </p:sp>
      <p:sp>
        <p:nvSpPr>
          <p:cNvPr id="120840" name="文本框 120839"/>
          <p:cNvSpPr txBox="1">
            <a:spLocks noChangeArrowheads="1"/>
          </p:cNvSpPr>
          <p:nvPr/>
        </p:nvSpPr>
        <p:spPr bwMode="auto">
          <a:xfrm>
            <a:off x="1127125" y="3124200"/>
            <a:ext cx="359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2. 设备选址</a:t>
            </a:r>
          </a:p>
        </p:txBody>
      </p:sp>
      <p:sp>
        <p:nvSpPr>
          <p:cNvPr id="120841" name="文本框 120840"/>
          <p:cNvSpPr txBox="1">
            <a:spLocks noChangeArrowheads="1"/>
          </p:cNvSpPr>
          <p:nvPr/>
        </p:nvSpPr>
        <p:spPr bwMode="auto">
          <a:xfrm>
            <a:off x="1524000" y="3770313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用设备选择电路识别是否被选中</a:t>
            </a:r>
          </a:p>
        </p:txBody>
      </p:sp>
      <p:sp>
        <p:nvSpPr>
          <p:cNvPr id="120842" name="文本框 120841"/>
          <p:cNvSpPr txBox="1">
            <a:spLocks noChangeArrowheads="1"/>
          </p:cNvSpPr>
          <p:nvPr/>
        </p:nvSpPr>
        <p:spPr bwMode="auto">
          <a:xfrm>
            <a:off x="1127125" y="4595813"/>
            <a:ext cx="3216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3. 传送方式</a:t>
            </a:r>
          </a:p>
        </p:txBody>
      </p:sp>
      <p:sp>
        <p:nvSpPr>
          <p:cNvPr id="120843" name="文本框 120842"/>
          <p:cNvSpPr txBox="1">
            <a:spLocks noChangeArrowheads="1"/>
          </p:cNvSpPr>
          <p:nvPr/>
        </p:nvSpPr>
        <p:spPr bwMode="auto">
          <a:xfrm>
            <a:off x="1676400" y="524033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串行</a:t>
            </a:r>
          </a:p>
        </p:txBody>
      </p:sp>
      <p:sp>
        <p:nvSpPr>
          <p:cNvPr id="120844" name="文本框 120843"/>
          <p:cNvSpPr txBox="1">
            <a:spLocks noChangeArrowheads="1"/>
          </p:cNvSpPr>
          <p:nvPr/>
        </p:nvSpPr>
        <p:spPr bwMode="auto">
          <a:xfrm>
            <a:off x="1676400" y="58864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并行</a:t>
            </a:r>
          </a:p>
        </p:txBody>
      </p:sp>
      <p:sp>
        <p:nvSpPr>
          <p:cNvPr id="120845" name="矩形 12084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  <p:bldP spid="120836" grpId="0"/>
      <p:bldP spid="120837" grpId="0"/>
      <p:bldP spid="120838" grpId="0"/>
      <p:bldP spid="120839" grpId="0"/>
      <p:bldP spid="120840" grpId="0"/>
      <p:bldP spid="120841" grpId="0"/>
      <p:bldP spid="120842" grpId="0"/>
      <p:bldP spid="120843" grpId="0"/>
      <p:bldP spid="1208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7" name="组合 67586"/>
          <p:cNvGrpSpPr>
            <a:grpSpLocks/>
          </p:cNvGrpSpPr>
          <p:nvPr/>
        </p:nvGrpSpPr>
        <p:grpSpPr bwMode="auto">
          <a:xfrm>
            <a:off x="609600" y="1219200"/>
            <a:ext cx="3063875" cy="1752600"/>
            <a:chOff x="758" y="624"/>
            <a:chExt cx="1930" cy="1104"/>
          </a:xfrm>
        </p:grpSpPr>
        <p:sp>
          <p:nvSpPr>
            <p:cNvPr id="56364" name="文本框 67587"/>
            <p:cNvSpPr txBox="1">
              <a:spLocks noChangeArrowheads="1"/>
            </p:cNvSpPr>
            <p:nvPr/>
          </p:nvSpPr>
          <p:spPr bwMode="auto">
            <a:xfrm>
              <a:off x="758" y="670"/>
              <a:ext cx="1082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预处理</a:t>
              </a:r>
              <a:r>
                <a:rPr lang="zh-CN" altLang="en-US" sz="2000" b="1"/>
                <a:t>：</a:t>
              </a:r>
            </a:p>
            <a:p>
              <a:r>
                <a:rPr lang="zh-CN" altLang="en-US" sz="2000" b="1"/>
                <a:t>主存起始地址</a:t>
              </a:r>
              <a:endParaRPr lang="en-US" altLang="zh-CN" sz="2000" b="1"/>
            </a:p>
            <a:p>
              <a:r>
                <a:rPr lang="zh-CN" altLang="en-US" sz="2000" b="1"/>
                <a:t>设备地址 </a:t>
              </a:r>
              <a:r>
                <a:rPr lang="en-US" altLang="zh-CN" sz="2000" b="1"/>
                <a:t>     </a:t>
              </a:r>
            </a:p>
            <a:p>
              <a:r>
                <a:rPr lang="zh-CN" altLang="en-US" sz="2000" b="1"/>
                <a:t>传送数据个数</a:t>
              </a:r>
            </a:p>
            <a:p>
              <a:r>
                <a:rPr lang="zh-CN" altLang="en-US" sz="2000" b="1"/>
                <a:t>启动设备</a:t>
              </a:r>
            </a:p>
          </p:txBody>
        </p:sp>
        <p:grpSp>
          <p:nvGrpSpPr>
            <p:cNvPr id="56365" name="组合 67588"/>
            <p:cNvGrpSpPr>
              <a:grpSpLocks/>
            </p:cNvGrpSpPr>
            <p:nvPr/>
          </p:nvGrpSpPr>
          <p:grpSpPr bwMode="auto">
            <a:xfrm>
              <a:off x="1863" y="864"/>
              <a:ext cx="729" cy="250"/>
              <a:chOff x="2640" y="1430"/>
              <a:chExt cx="729" cy="250"/>
            </a:xfrm>
          </p:grpSpPr>
          <p:sp>
            <p:nvSpPr>
              <p:cNvPr id="56373" name="文本框 67589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</p:txBody>
          </p:sp>
          <p:sp>
            <p:nvSpPr>
              <p:cNvPr id="56374" name="直接连接符 67590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66" name="组合 67591"/>
            <p:cNvGrpSpPr>
              <a:grpSpLocks/>
            </p:cNvGrpSpPr>
            <p:nvPr/>
          </p:nvGrpSpPr>
          <p:grpSpPr bwMode="auto">
            <a:xfrm>
              <a:off x="1536" y="1056"/>
              <a:ext cx="729" cy="250"/>
              <a:chOff x="2640" y="1430"/>
              <a:chExt cx="729" cy="250"/>
            </a:xfrm>
          </p:grpSpPr>
          <p:sp>
            <p:nvSpPr>
              <p:cNvPr id="56371" name="文本框 67592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</p:txBody>
          </p:sp>
          <p:sp>
            <p:nvSpPr>
              <p:cNvPr id="56372" name="直接连接符 67593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67" name="组合 67594"/>
            <p:cNvGrpSpPr>
              <a:grpSpLocks/>
            </p:cNvGrpSpPr>
            <p:nvPr/>
          </p:nvGrpSpPr>
          <p:grpSpPr bwMode="auto">
            <a:xfrm>
              <a:off x="1863" y="1286"/>
              <a:ext cx="729" cy="250"/>
              <a:chOff x="2640" y="1430"/>
              <a:chExt cx="729" cy="250"/>
            </a:xfrm>
          </p:grpSpPr>
          <p:sp>
            <p:nvSpPr>
              <p:cNvPr id="56369" name="文本框 67595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</p:txBody>
          </p:sp>
          <p:sp>
            <p:nvSpPr>
              <p:cNvPr id="56370" name="直接连接符 67596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68" name="矩形 67597"/>
            <p:cNvSpPr>
              <a:spLocks noChangeArrowheads="1"/>
            </p:cNvSpPr>
            <p:nvPr/>
          </p:nvSpPr>
          <p:spPr bwMode="auto">
            <a:xfrm>
              <a:off x="768" y="624"/>
              <a:ext cx="1920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99" name="组合 67598"/>
          <p:cNvGrpSpPr>
            <a:grpSpLocks/>
          </p:cNvGrpSpPr>
          <p:nvPr/>
        </p:nvGrpSpPr>
        <p:grpSpPr bwMode="auto">
          <a:xfrm>
            <a:off x="609600" y="3225800"/>
            <a:ext cx="3063875" cy="1143000"/>
            <a:chOff x="758" y="1920"/>
            <a:chExt cx="1930" cy="720"/>
          </a:xfrm>
        </p:grpSpPr>
        <p:sp>
          <p:nvSpPr>
            <p:cNvPr id="56362" name="矩形 67599"/>
            <p:cNvSpPr>
              <a:spLocks noChangeArrowheads="1"/>
            </p:cNvSpPr>
            <p:nvPr/>
          </p:nvSpPr>
          <p:spPr bwMode="auto">
            <a:xfrm>
              <a:off x="768" y="1920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文本框 67600"/>
            <p:cNvSpPr txBox="1">
              <a:spLocks noChangeArrowheads="1"/>
            </p:cNvSpPr>
            <p:nvPr/>
          </p:nvSpPr>
          <p:spPr bwMode="auto">
            <a:xfrm>
              <a:off x="758" y="1966"/>
              <a:ext cx="172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数据传送</a:t>
              </a:r>
              <a:r>
                <a:rPr lang="zh-CN" altLang="en-US" sz="2000" b="1"/>
                <a:t>：</a:t>
              </a:r>
            </a:p>
            <a:p>
              <a:r>
                <a:rPr lang="zh-CN" altLang="en-US" sz="2000" b="1"/>
                <a:t>继续执行主程序</a:t>
              </a:r>
            </a:p>
            <a:p>
              <a:r>
                <a:rPr lang="zh-CN" altLang="en-US" sz="2000" b="1"/>
                <a:t>同时完成一批数据传送</a:t>
              </a:r>
            </a:p>
          </p:txBody>
        </p:sp>
      </p:grpSp>
      <p:grpSp>
        <p:nvGrpSpPr>
          <p:cNvPr id="67602" name="组合 67601"/>
          <p:cNvGrpSpPr>
            <a:grpSpLocks/>
          </p:cNvGrpSpPr>
          <p:nvPr/>
        </p:nvGrpSpPr>
        <p:grpSpPr bwMode="auto">
          <a:xfrm>
            <a:off x="609600" y="4622800"/>
            <a:ext cx="3063875" cy="1143000"/>
            <a:chOff x="758" y="2784"/>
            <a:chExt cx="1930" cy="720"/>
          </a:xfrm>
        </p:grpSpPr>
        <p:sp>
          <p:nvSpPr>
            <p:cNvPr id="56360" name="矩形 67602"/>
            <p:cNvSpPr>
              <a:spLocks noChangeArrowheads="1"/>
            </p:cNvSpPr>
            <p:nvPr/>
          </p:nvSpPr>
          <p:spPr bwMode="auto">
            <a:xfrm>
              <a:off x="768" y="278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文本框 67603"/>
            <p:cNvSpPr txBox="1">
              <a:spLocks noChangeArrowheads="1"/>
            </p:cNvSpPr>
            <p:nvPr/>
          </p:nvSpPr>
          <p:spPr bwMode="auto">
            <a:xfrm>
              <a:off x="758" y="2830"/>
              <a:ext cx="138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后处理</a:t>
              </a:r>
              <a:r>
                <a:rPr lang="zh-CN" altLang="en-US" sz="2000" b="1"/>
                <a:t>：</a:t>
              </a:r>
            </a:p>
            <a:p>
              <a:r>
                <a:rPr lang="zh-CN" altLang="en-US" sz="2000" b="1"/>
                <a:t>中断服务程序</a:t>
              </a:r>
            </a:p>
            <a:p>
              <a:r>
                <a:rPr lang="zh-CN" altLang="en-US" sz="2000" b="1"/>
                <a:t>做 </a:t>
              </a:r>
              <a:r>
                <a:rPr lang="en-US" altLang="zh-CN" sz="2000" b="1"/>
                <a:t>DMA </a:t>
              </a:r>
              <a:r>
                <a:rPr lang="zh-CN" altLang="en-US" sz="2000" b="1"/>
                <a:t>结束处理</a:t>
              </a:r>
            </a:p>
          </p:txBody>
        </p:sp>
      </p:grpSp>
      <p:grpSp>
        <p:nvGrpSpPr>
          <p:cNvPr id="67605" name="组合 67604"/>
          <p:cNvGrpSpPr>
            <a:grpSpLocks/>
          </p:cNvGrpSpPr>
          <p:nvPr/>
        </p:nvGrpSpPr>
        <p:grpSpPr bwMode="auto">
          <a:xfrm>
            <a:off x="609600" y="6019800"/>
            <a:ext cx="3063875" cy="533400"/>
            <a:chOff x="758" y="3648"/>
            <a:chExt cx="1930" cy="336"/>
          </a:xfrm>
        </p:grpSpPr>
        <p:sp>
          <p:nvSpPr>
            <p:cNvPr id="56358" name="矩形 67605"/>
            <p:cNvSpPr>
              <a:spLocks noChangeArrowheads="1"/>
            </p:cNvSpPr>
            <p:nvPr/>
          </p:nvSpPr>
          <p:spPr bwMode="auto">
            <a:xfrm>
              <a:off x="768" y="3648"/>
              <a:ext cx="19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文本框 67606"/>
            <p:cNvSpPr txBox="1">
              <a:spLocks noChangeArrowheads="1"/>
            </p:cNvSpPr>
            <p:nvPr/>
          </p:nvSpPr>
          <p:spPr bwMode="auto">
            <a:xfrm>
              <a:off x="758" y="369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继续执行主程序</a:t>
              </a:r>
            </a:p>
          </p:txBody>
        </p:sp>
      </p:grpSp>
      <p:sp>
        <p:nvSpPr>
          <p:cNvPr id="67608" name="直接连接符 67607"/>
          <p:cNvSpPr>
            <a:spLocks noChangeShapeType="1"/>
          </p:cNvSpPr>
          <p:nvPr/>
        </p:nvSpPr>
        <p:spPr bwMode="auto">
          <a:xfrm>
            <a:off x="1997075" y="29718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9" name="直接连接符 67608"/>
          <p:cNvSpPr>
            <a:spLocks noChangeShapeType="1"/>
          </p:cNvSpPr>
          <p:nvPr/>
        </p:nvSpPr>
        <p:spPr bwMode="auto">
          <a:xfrm>
            <a:off x="1997075" y="4359275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0" name="直接连接符 67609"/>
          <p:cNvSpPr>
            <a:spLocks noChangeShapeType="1"/>
          </p:cNvSpPr>
          <p:nvPr/>
        </p:nvSpPr>
        <p:spPr bwMode="auto">
          <a:xfrm>
            <a:off x="1997075" y="57531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1" name="文本框 67610"/>
          <p:cNvSpPr txBox="1">
            <a:spLocks noChangeArrowheads="1"/>
          </p:cNvSpPr>
          <p:nvPr/>
        </p:nvSpPr>
        <p:spPr bwMode="auto">
          <a:xfrm>
            <a:off x="533400" y="838200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CPU</a:t>
            </a:r>
          </a:p>
        </p:txBody>
      </p:sp>
      <p:sp>
        <p:nvSpPr>
          <p:cNvPr id="56329" name="文本框 67611"/>
          <p:cNvSpPr txBox="1">
            <a:spLocks noChangeArrowheads="1"/>
          </p:cNvSpPr>
          <p:nvPr/>
        </p:nvSpPr>
        <p:spPr bwMode="auto">
          <a:xfrm>
            <a:off x="228600" y="106363"/>
            <a:ext cx="464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(2) DMA </a:t>
            </a:r>
            <a:r>
              <a:rPr lang="zh-CN" altLang="en-US" sz="3200" b="1"/>
              <a:t>传送过程示意</a:t>
            </a:r>
          </a:p>
        </p:txBody>
      </p:sp>
      <p:grpSp>
        <p:nvGrpSpPr>
          <p:cNvPr id="67613" name="组合 67612"/>
          <p:cNvGrpSpPr>
            <a:grpSpLocks/>
          </p:cNvGrpSpPr>
          <p:nvPr/>
        </p:nvGrpSpPr>
        <p:grpSpPr bwMode="auto">
          <a:xfrm>
            <a:off x="4724400" y="401638"/>
            <a:ext cx="3886200" cy="6303962"/>
            <a:chOff x="2976" y="253"/>
            <a:chExt cx="2448" cy="3971"/>
          </a:xfrm>
        </p:grpSpPr>
        <p:grpSp>
          <p:nvGrpSpPr>
            <p:cNvPr id="56332" name="组合 67613"/>
            <p:cNvGrpSpPr>
              <a:grpSpLocks/>
            </p:cNvGrpSpPr>
            <p:nvPr/>
          </p:nvGrpSpPr>
          <p:grpSpPr bwMode="auto">
            <a:xfrm>
              <a:off x="3182" y="470"/>
              <a:ext cx="2242" cy="3754"/>
              <a:chOff x="3192" y="470"/>
              <a:chExt cx="2242" cy="3754"/>
            </a:xfrm>
          </p:grpSpPr>
          <p:grpSp>
            <p:nvGrpSpPr>
              <p:cNvPr id="56334" name="组合 67614"/>
              <p:cNvGrpSpPr>
                <a:grpSpLocks/>
              </p:cNvGrpSpPr>
              <p:nvPr/>
            </p:nvGrpSpPr>
            <p:grpSpPr bwMode="auto">
              <a:xfrm>
                <a:off x="3726" y="864"/>
                <a:ext cx="1392" cy="480"/>
                <a:chOff x="3456" y="624"/>
                <a:chExt cx="1392" cy="480"/>
              </a:xfrm>
            </p:grpSpPr>
            <p:sp>
              <p:nvSpPr>
                <p:cNvPr id="56356" name="文本框 67615"/>
                <p:cNvSpPr txBox="1">
                  <a:spLocks noChangeArrowheads="1"/>
                </p:cNvSpPr>
                <p:nvPr/>
              </p:nvSpPr>
              <p:spPr bwMode="auto">
                <a:xfrm>
                  <a:off x="3734" y="718"/>
                  <a:ext cx="9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允许传送？</a:t>
                  </a:r>
                </a:p>
              </p:txBody>
            </p:sp>
            <p:sp>
              <p:nvSpPr>
                <p:cNvPr id="56357" name="菱形 67616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1392" cy="48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35" name="组合 67617"/>
              <p:cNvGrpSpPr>
                <a:grpSpLocks/>
              </p:cNvGrpSpPr>
              <p:nvPr/>
            </p:nvGrpSpPr>
            <p:grpSpPr bwMode="auto">
              <a:xfrm>
                <a:off x="3438" y="1616"/>
                <a:ext cx="1996" cy="910"/>
                <a:chOff x="3168" y="1248"/>
                <a:chExt cx="1996" cy="910"/>
              </a:xfrm>
            </p:grpSpPr>
            <p:sp>
              <p:nvSpPr>
                <p:cNvPr id="56354" name="矩形 67618"/>
                <p:cNvSpPr>
                  <a:spLocks noChangeArrowheads="1"/>
                </p:cNvSpPr>
                <p:nvPr/>
              </p:nvSpPr>
              <p:spPr bwMode="auto">
                <a:xfrm>
                  <a:off x="3178" y="1248"/>
                  <a:ext cx="1920" cy="9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5" name="文本框 67619"/>
                <p:cNvSpPr txBox="1">
                  <a:spLocks noChangeArrowheads="1"/>
                </p:cNvSpPr>
                <p:nvPr/>
              </p:nvSpPr>
              <p:spPr bwMode="auto">
                <a:xfrm>
                  <a:off x="3168" y="1296"/>
                  <a:ext cx="1996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主存地址送总线</a:t>
                  </a:r>
                </a:p>
                <a:p>
                  <a:r>
                    <a:rPr lang="zh-CN" altLang="en-US" sz="2000" b="1"/>
                    <a:t>数据送</a:t>
                  </a:r>
                  <a:r>
                    <a:rPr lang="en-US" altLang="zh-CN" sz="2000" b="1"/>
                    <a:t>I/O</a:t>
                  </a:r>
                  <a:r>
                    <a:rPr lang="zh-CN" altLang="en-US" sz="2000" b="1"/>
                    <a:t>设备（或主存 ）</a:t>
                  </a:r>
                </a:p>
                <a:p>
                  <a:r>
                    <a:rPr lang="zh-CN" altLang="en-US" sz="2000" b="1"/>
                    <a:t>主存地址 </a:t>
                  </a:r>
                  <a:r>
                    <a:rPr lang="zh-CN" altLang="en-US" sz="2000" b="1">
                      <a:solidFill>
                        <a:schemeClr val="folHlink"/>
                      </a:solidFill>
                    </a:rPr>
                    <a:t>加 1</a:t>
                  </a:r>
                </a:p>
                <a:p>
                  <a:r>
                    <a:rPr lang="zh-CN" altLang="en-US" sz="2000" b="1"/>
                    <a:t>传送个数 </a:t>
                  </a:r>
                  <a:r>
                    <a:rPr lang="zh-CN" altLang="en-US" sz="2000" b="1">
                      <a:solidFill>
                        <a:schemeClr val="folHlink"/>
                      </a:solidFill>
                    </a:rPr>
                    <a:t>减 1</a:t>
                  </a:r>
                </a:p>
              </p:txBody>
            </p:sp>
          </p:grpSp>
          <p:grpSp>
            <p:nvGrpSpPr>
              <p:cNvPr id="56336" name="组合 67620"/>
              <p:cNvGrpSpPr>
                <a:grpSpLocks/>
              </p:cNvGrpSpPr>
              <p:nvPr/>
            </p:nvGrpSpPr>
            <p:grpSpPr bwMode="auto">
              <a:xfrm>
                <a:off x="3678" y="2799"/>
                <a:ext cx="1488" cy="768"/>
                <a:chOff x="3696" y="2352"/>
                <a:chExt cx="1488" cy="768"/>
              </a:xfrm>
            </p:grpSpPr>
            <p:sp>
              <p:nvSpPr>
                <p:cNvPr id="56352" name="文本框 67621"/>
                <p:cNvSpPr txBox="1">
                  <a:spLocks noChangeArrowheads="1"/>
                </p:cNvSpPr>
                <p:nvPr/>
              </p:nvSpPr>
              <p:spPr bwMode="auto">
                <a:xfrm>
                  <a:off x="4022" y="2505"/>
                  <a:ext cx="921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   数据块</a:t>
                  </a:r>
                </a:p>
                <a:p>
                  <a:r>
                    <a:rPr lang="zh-CN" altLang="en-US" sz="2000" b="1"/>
                    <a:t>传送结束？</a:t>
                  </a:r>
                </a:p>
              </p:txBody>
            </p:sp>
            <p:sp>
              <p:nvSpPr>
                <p:cNvPr id="56353" name="菱形 67622"/>
                <p:cNvSpPr>
                  <a:spLocks noChangeArrowheads="1"/>
                </p:cNvSpPr>
                <p:nvPr/>
              </p:nvSpPr>
              <p:spPr bwMode="auto">
                <a:xfrm>
                  <a:off x="3696" y="2352"/>
                  <a:ext cx="1488" cy="768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37" name="组合 67623"/>
              <p:cNvGrpSpPr>
                <a:grpSpLocks/>
              </p:cNvGrpSpPr>
              <p:nvPr/>
            </p:nvGrpSpPr>
            <p:grpSpPr bwMode="auto">
              <a:xfrm>
                <a:off x="3438" y="3840"/>
                <a:ext cx="1920" cy="384"/>
                <a:chOff x="3216" y="3600"/>
                <a:chExt cx="1920" cy="384"/>
              </a:xfrm>
            </p:grpSpPr>
            <p:sp>
              <p:nvSpPr>
                <p:cNvPr id="56350" name="矩形 67624"/>
                <p:cNvSpPr>
                  <a:spLocks noChangeArrowheads="1"/>
                </p:cNvSpPr>
                <p:nvPr/>
              </p:nvSpPr>
              <p:spPr bwMode="auto">
                <a:xfrm>
                  <a:off x="3216" y="3600"/>
                  <a:ext cx="1920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1" name="文本框 67625"/>
                <p:cNvSpPr txBox="1">
                  <a:spLocks noChangeArrowheads="1"/>
                </p:cNvSpPr>
                <p:nvPr/>
              </p:nvSpPr>
              <p:spPr bwMode="auto">
                <a:xfrm>
                  <a:off x="3408" y="3657"/>
                  <a:ext cx="161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向</a:t>
                  </a:r>
                  <a:r>
                    <a:rPr lang="en-US" altLang="zh-CN" sz="2000" b="1"/>
                    <a:t>CPU</a:t>
                  </a:r>
                  <a:r>
                    <a:rPr lang="zh-CN" altLang="en-US" sz="2000" b="1"/>
                    <a:t>申请 </a:t>
                  </a:r>
                  <a:r>
                    <a:rPr lang="zh-CN" altLang="en-US" sz="2000" b="1">
                      <a:solidFill>
                        <a:schemeClr val="folHlink"/>
                      </a:solidFill>
                    </a:rPr>
                    <a:t>程序中断</a:t>
                  </a:r>
                  <a:endParaRPr lang="en-US" altLang="zh-CN" sz="2000" b="1">
                    <a:solidFill>
                      <a:schemeClr val="folHlink"/>
                    </a:solidFill>
                  </a:endParaRPr>
                </a:p>
              </p:txBody>
            </p:sp>
          </p:grpSp>
          <p:sp>
            <p:nvSpPr>
              <p:cNvPr id="56338" name="直接连接符 67626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9" name="直接连接符 67627"/>
              <p:cNvSpPr>
                <a:spLocks noChangeShapeType="1"/>
              </p:cNvSpPr>
              <p:nvPr/>
            </p:nvSpPr>
            <p:spPr bwMode="auto">
              <a:xfrm>
                <a:off x="4423" y="253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0" name="直接连接符 67628"/>
              <p:cNvSpPr>
                <a:spLocks noChangeShapeType="1"/>
              </p:cNvSpPr>
              <p:nvPr/>
            </p:nvSpPr>
            <p:spPr bwMode="auto">
              <a:xfrm>
                <a:off x="4423" y="35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1" name="直接连接符 67629"/>
              <p:cNvSpPr>
                <a:spLocks noChangeShapeType="1"/>
              </p:cNvSpPr>
              <p:nvPr/>
            </p:nvSpPr>
            <p:spPr bwMode="auto">
              <a:xfrm>
                <a:off x="4423" y="5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2" name="任意多边形 67630"/>
              <p:cNvSpPr>
                <a:spLocks/>
              </p:cNvSpPr>
              <p:nvPr/>
            </p:nvSpPr>
            <p:spPr bwMode="auto">
              <a:xfrm>
                <a:off x="3192" y="3183"/>
                <a:ext cx="492" cy="3"/>
              </a:xfrm>
              <a:custGeom>
                <a:avLst/>
                <a:gdLst>
                  <a:gd name="T0" fmla="*/ 0 w 492"/>
                  <a:gd name="T1" fmla="*/ 0 h 3"/>
                  <a:gd name="T2" fmla="*/ 492 w 492"/>
                  <a:gd name="T3" fmla="*/ 3 h 3"/>
                </a:gdLst>
                <a:ahLst/>
                <a:cxnLst>
                  <a:cxn ang="0">
                    <a:pos x="492" y="0"/>
                  </a:cxn>
                  <a:cxn ang="0">
                    <a:pos x="0" y="3"/>
                  </a:cxn>
                </a:cxnLst>
                <a:rect l="T0" t="T1" r="T2" b="T3"/>
                <a:pathLst>
                  <a:path w="492" h="3">
                    <a:moveTo>
                      <a:pt x="492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3" name="任意多边形 67631"/>
              <p:cNvSpPr>
                <a:spLocks/>
              </p:cNvSpPr>
              <p:nvPr/>
            </p:nvSpPr>
            <p:spPr bwMode="auto">
              <a:xfrm>
                <a:off x="3192" y="720"/>
                <a:ext cx="1230" cy="2466"/>
              </a:xfrm>
              <a:custGeom>
                <a:avLst/>
                <a:gdLst>
                  <a:gd name="T0" fmla="*/ 0 w 1230"/>
                  <a:gd name="T1" fmla="*/ 0 h 2466"/>
                  <a:gd name="T2" fmla="*/ 1230 w 1230"/>
                  <a:gd name="T3" fmla="*/ 2466 h 2466"/>
                </a:gdLst>
                <a:ahLst/>
                <a:cxnLst>
                  <a:cxn ang="0">
                    <a:pos x="0" y="2466"/>
                  </a:cxn>
                  <a:cxn ang="0">
                    <a:pos x="6" y="0"/>
                  </a:cxn>
                  <a:cxn ang="0">
                    <a:pos x="1230" y="0"/>
                  </a:cxn>
                </a:cxnLst>
                <a:rect l="T0" t="T1" r="T2" b="T3"/>
                <a:pathLst>
                  <a:path w="1230" h="2466">
                    <a:moveTo>
                      <a:pt x="0" y="2466"/>
                    </a:moveTo>
                    <a:lnTo>
                      <a:pt x="6" y="0"/>
                    </a:lnTo>
                    <a:lnTo>
                      <a:pt x="123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4" name="直接连接符 67632"/>
              <p:cNvSpPr>
                <a:spLocks noChangeShapeType="1"/>
              </p:cNvSpPr>
              <p:nvPr/>
            </p:nvSpPr>
            <p:spPr bwMode="auto">
              <a:xfrm flipH="1">
                <a:off x="3198" y="11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5" name="文本框 67633"/>
              <p:cNvSpPr txBox="1">
                <a:spLocks noChangeArrowheads="1"/>
              </p:cNvSpPr>
              <p:nvPr/>
            </p:nvSpPr>
            <p:spPr bwMode="auto">
              <a:xfrm>
                <a:off x="3428" y="470"/>
                <a:ext cx="8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folHlink"/>
                    </a:solidFill>
                  </a:rPr>
                  <a:t>DMA</a:t>
                </a:r>
                <a:r>
                  <a:rPr lang="zh-CN" altLang="en-US" sz="2000" b="1">
                    <a:solidFill>
                      <a:schemeClr val="folHlink"/>
                    </a:solidFill>
                  </a:rPr>
                  <a:t>请求</a:t>
                </a:r>
              </a:p>
            </p:txBody>
          </p:sp>
          <p:sp>
            <p:nvSpPr>
              <p:cNvPr id="56346" name="文本框 67634"/>
              <p:cNvSpPr txBox="1">
                <a:spLocks noChangeArrowheads="1"/>
              </p:cNvSpPr>
              <p:nvPr/>
            </p:nvSpPr>
            <p:spPr bwMode="auto">
              <a:xfrm>
                <a:off x="3380" y="86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否</a:t>
                </a:r>
              </a:p>
            </p:txBody>
          </p:sp>
          <p:sp>
            <p:nvSpPr>
              <p:cNvPr id="56347" name="文本框 67635"/>
              <p:cNvSpPr txBox="1">
                <a:spLocks noChangeArrowheads="1"/>
              </p:cNvSpPr>
              <p:nvPr/>
            </p:nvSpPr>
            <p:spPr bwMode="auto">
              <a:xfrm>
                <a:off x="3380" y="2878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否</a:t>
                </a:r>
              </a:p>
            </p:txBody>
          </p:sp>
          <p:sp>
            <p:nvSpPr>
              <p:cNvPr id="56348" name="文本框 67636"/>
              <p:cNvSpPr txBox="1">
                <a:spLocks noChangeArrowheads="1"/>
              </p:cNvSpPr>
              <p:nvPr/>
            </p:nvSpPr>
            <p:spPr bwMode="auto">
              <a:xfrm>
                <a:off x="4532" y="134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是</a:t>
                </a:r>
              </a:p>
            </p:txBody>
          </p:sp>
          <p:sp>
            <p:nvSpPr>
              <p:cNvPr id="56349" name="文本框 67637"/>
              <p:cNvSpPr txBox="1">
                <a:spLocks noChangeArrowheads="1"/>
              </p:cNvSpPr>
              <p:nvPr/>
            </p:nvSpPr>
            <p:spPr bwMode="auto">
              <a:xfrm>
                <a:off x="4484" y="355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是</a:t>
                </a:r>
              </a:p>
            </p:txBody>
          </p:sp>
        </p:grpSp>
        <p:sp>
          <p:nvSpPr>
            <p:cNvPr id="56333" name="文本框 67638"/>
            <p:cNvSpPr txBox="1">
              <a:spLocks noChangeArrowheads="1"/>
            </p:cNvSpPr>
            <p:nvPr/>
          </p:nvSpPr>
          <p:spPr bwMode="auto">
            <a:xfrm>
              <a:off x="2976" y="253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数据传送</a:t>
              </a:r>
            </a:p>
          </p:txBody>
        </p:sp>
      </p:grpSp>
      <p:sp>
        <p:nvSpPr>
          <p:cNvPr id="67640" name="矩形 6763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8" grpId="0" animBg="1"/>
      <p:bldP spid="67609" grpId="0" animBg="1"/>
      <p:bldP spid="67610" grpId="0" animBg="1"/>
      <p:bldP spid="676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框 68610"/>
          <p:cNvSpPr txBox="1">
            <a:spLocks noChangeArrowheads="1"/>
          </p:cNvSpPr>
          <p:nvPr/>
        </p:nvSpPr>
        <p:spPr bwMode="auto">
          <a:xfrm>
            <a:off x="228600" y="22860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(3) 数据传送过程（输入）</a:t>
            </a:r>
            <a:endParaRPr lang="en-US" altLang="zh-CN" sz="3600" b="1"/>
          </a:p>
        </p:txBody>
      </p:sp>
      <p:grpSp>
        <p:nvGrpSpPr>
          <p:cNvPr id="68703" name="组合 68702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57404" name="组合 68694"/>
            <p:cNvGrpSpPr>
              <a:grpSpLocks/>
            </p:cNvGrpSpPr>
            <p:nvPr/>
          </p:nvGrpSpPr>
          <p:grpSpPr bwMode="auto">
            <a:xfrm>
              <a:off x="3931" y="3312"/>
              <a:ext cx="432" cy="276"/>
              <a:chOff x="3931" y="3312"/>
              <a:chExt cx="432" cy="276"/>
            </a:xfrm>
          </p:grpSpPr>
          <p:sp>
            <p:nvSpPr>
              <p:cNvPr id="57436" name="文本框 68625"/>
              <p:cNvSpPr txBox="1">
                <a:spLocks noChangeArrowheads="1"/>
              </p:cNvSpPr>
              <p:nvPr/>
            </p:nvSpPr>
            <p:spPr bwMode="auto">
              <a:xfrm>
                <a:off x="3979" y="3360"/>
                <a:ext cx="33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tIns="0">
                <a:spAutoFit/>
              </a:bodyPr>
              <a:lstStyle/>
              <a:p>
                <a:r>
                  <a:rPr lang="en-US" altLang="zh-CN" sz="2000" b="1"/>
                  <a:t>BR</a:t>
                </a:r>
              </a:p>
            </p:txBody>
          </p:sp>
          <p:sp>
            <p:nvSpPr>
              <p:cNvPr id="57437" name="矩形 68626"/>
              <p:cNvSpPr>
                <a:spLocks noChangeArrowheads="1"/>
              </p:cNvSpPr>
              <p:nvPr/>
            </p:nvSpPr>
            <p:spPr bwMode="auto">
              <a:xfrm>
                <a:off x="3931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05" name="组合 68695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57406" name="组合 68692"/>
              <p:cNvGrpSpPr>
                <a:grpSpLocks/>
              </p:cNvGrpSpPr>
              <p:nvPr/>
            </p:nvGrpSpPr>
            <p:grpSpPr bwMode="auto">
              <a:xfrm>
                <a:off x="3928" y="3979"/>
                <a:ext cx="438" cy="276"/>
                <a:chOff x="3928" y="3979"/>
                <a:chExt cx="438" cy="276"/>
              </a:xfrm>
            </p:grpSpPr>
            <p:sp>
              <p:nvSpPr>
                <p:cNvPr id="57434" name="文本框 68613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57435" name="矩形 68614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07" name="文本框 68615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  <a:p>
                <a:r>
                  <a:rPr lang="zh-CN" altLang="en-US" sz="2000" b="1"/>
                  <a:t>  控</a:t>
                </a:r>
              </a:p>
              <a:p>
                <a:r>
                  <a:rPr lang="zh-CN" altLang="en-US" sz="2000" b="1"/>
                  <a:t>  制</a:t>
                </a:r>
              </a:p>
              <a:p>
                <a:r>
                  <a:rPr lang="zh-CN" altLang="en-US" sz="2000" b="1"/>
                  <a:t>  逻</a:t>
                </a:r>
              </a:p>
              <a:p>
                <a:r>
                  <a:rPr lang="zh-CN" altLang="en-US" sz="2000" b="1"/>
                  <a:t>  辑</a:t>
                </a:r>
              </a:p>
            </p:txBody>
          </p:sp>
          <p:sp>
            <p:nvSpPr>
              <p:cNvPr id="57408" name="矩形 68616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9" name="文本框 68617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 中</a:t>
                </a:r>
              </a:p>
              <a:p>
                <a:r>
                  <a:rPr lang="zh-CN" altLang="en-US" sz="2000" b="1"/>
                  <a:t>  断</a:t>
                </a:r>
              </a:p>
              <a:p>
                <a:r>
                  <a:rPr lang="zh-CN" altLang="en-US" sz="2000" b="1"/>
                  <a:t>  逻</a:t>
                </a:r>
              </a:p>
              <a:p>
                <a:r>
                  <a:rPr lang="zh-CN" altLang="en-US" sz="2000" b="1"/>
                  <a:t>  辑</a:t>
                </a:r>
              </a:p>
            </p:txBody>
          </p:sp>
          <p:sp>
            <p:nvSpPr>
              <p:cNvPr id="57410" name="矩形 68618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1" name="文本框 68619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AR</a:t>
                </a:r>
              </a:p>
            </p:txBody>
          </p:sp>
          <p:sp>
            <p:nvSpPr>
              <p:cNvPr id="57412" name="矩形 68620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3" name="文本框 68621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WC</a:t>
                </a:r>
              </a:p>
            </p:txBody>
          </p:sp>
          <p:sp>
            <p:nvSpPr>
              <p:cNvPr id="57414" name="矩形 68622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5" name="文本框 68623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DAR</a:t>
                </a:r>
              </a:p>
            </p:txBody>
          </p:sp>
          <p:sp>
            <p:nvSpPr>
              <p:cNvPr id="57416" name="矩形 68624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7" name="矩形 68627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8" name="文本框 68628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  <a:r>
                  <a:rPr lang="zh-CN" altLang="en-US" sz="2000" b="1"/>
                  <a:t>接口</a:t>
                </a:r>
              </a:p>
            </p:txBody>
          </p:sp>
          <p:grpSp>
            <p:nvGrpSpPr>
              <p:cNvPr id="57419" name="组合 68629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57432" name="文本框 68630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主</a:t>
                  </a:r>
                </a:p>
                <a:p>
                  <a:endParaRPr lang="zh-CN" altLang="en-US" sz="2000" b="1"/>
                </a:p>
                <a:p>
                  <a:endParaRPr lang="zh-CN" altLang="en-US" sz="2000" b="1"/>
                </a:p>
                <a:p>
                  <a:r>
                    <a:rPr lang="zh-CN" altLang="en-US" sz="2000" b="1"/>
                    <a:t>存</a:t>
                  </a:r>
                </a:p>
              </p:txBody>
            </p:sp>
            <p:sp>
              <p:nvSpPr>
                <p:cNvPr id="57433" name="矩形 68631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420" name="组合 68632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57430" name="文本框 68633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CPU</a:t>
                  </a:r>
                  <a:endParaRPr lang="zh-CN" altLang="en-US" sz="2000" b="1"/>
                </a:p>
              </p:txBody>
            </p:sp>
            <p:sp>
              <p:nvSpPr>
                <p:cNvPr id="57431" name="矩形 68634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421" name="左右箭头 68635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2" name="右箭头 68636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3" name="右箭头 68637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4" name="右箭头 68638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5" name="文本框 68639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+1</a:t>
                </a:r>
              </a:p>
            </p:txBody>
          </p:sp>
          <p:sp>
            <p:nvSpPr>
              <p:cNvPr id="57426" name="文本框 68640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+1</a:t>
                </a:r>
              </a:p>
            </p:txBody>
          </p:sp>
          <p:sp>
            <p:nvSpPr>
              <p:cNvPr id="57427" name="上下箭头 68641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8" name="上下箭头 68642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9" name="上下箭头 68643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8645" name="组合 68644"/>
          <p:cNvGrpSpPr>
            <a:grpSpLocks/>
          </p:cNvGrpSpPr>
          <p:nvPr/>
        </p:nvGrpSpPr>
        <p:grpSpPr bwMode="auto">
          <a:xfrm>
            <a:off x="3886200" y="5257800"/>
            <a:ext cx="2362200" cy="1184275"/>
            <a:chOff x="2448" y="3296"/>
            <a:chExt cx="1488" cy="746"/>
          </a:xfrm>
        </p:grpSpPr>
        <p:sp>
          <p:nvSpPr>
            <p:cNvPr id="57401" name="任意多边形 68645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0 w 1488"/>
                <a:gd name="T1" fmla="*/ 0 h 768"/>
                <a:gd name="T2" fmla="*/ 1488 w 1488"/>
                <a:gd name="T3" fmla="*/ 768 h 768"/>
              </a:gdLst>
              <a:ahLst/>
              <a:cxnLst>
                <a:cxn ang="0">
                  <a:pos x="1488" y="768"/>
                </a:cxn>
                <a:cxn ang="0">
                  <a:pos x="0" y="768"/>
                </a:cxn>
                <a:cxn ang="0">
                  <a:pos x="0" y="0"/>
                </a:cxn>
              </a:cxnLst>
              <a:rect l="T0" t="T1" r="T2" b="T3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2" name="文本框 68646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DREQ</a:t>
              </a:r>
            </a:p>
          </p:txBody>
        </p:sp>
        <p:sp>
          <p:nvSpPr>
            <p:cNvPr id="57403" name="文本框 68647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②</a:t>
              </a:r>
            </a:p>
          </p:txBody>
        </p:sp>
      </p:grpSp>
      <p:grpSp>
        <p:nvGrpSpPr>
          <p:cNvPr id="68649" name="组合 68648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57398" name="文本框 68649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HRQ</a:t>
              </a:r>
            </a:p>
          </p:txBody>
        </p:sp>
        <p:sp>
          <p:nvSpPr>
            <p:cNvPr id="57399" name="文本框 68650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③</a:t>
              </a:r>
            </a:p>
          </p:txBody>
        </p:sp>
        <p:sp>
          <p:nvSpPr>
            <p:cNvPr id="57400" name="直接连接符 68651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53" name="组合 68652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57395" name="直接连接符 68653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6" name="文本框 68654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HLDA</a:t>
              </a:r>
            </a:p>
          </p:txBody>
        </p:sp>
        <p:sp>
          <p:nvSpPr>
            <p:cNvPr id="57397" name="文本框 68655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④</a:t>
              </a:r>
            </a:p>
          </p:txBody>
        </p:sp>
      </p:grpSp>
      <p:grpSp>
        <p:nvGrpSpPr>
          <p:cNvPr id="68657" name="组合 68656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57392" name="上箭头 68657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3" name="文本框 68658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地址线</a:t>
              </a:r>
            </a:p>
          </p:txBody>
        </p:sp>
        <p:sp>
          <p:nvSpPr>
            <p:cNvPr id="57394" name="文本框 68659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⑤</a:t>
              </a:r>
            </a:p>
          </p:txBody>
        </p:sp>
      </p:grpSp>
      <p:grpSp>
        <p:nvGrpSpPr>
          <p:cNvPr id="68661" name="组合 68660"/>
          <p:cNvGrpSpPr>
            <a:grpSpLocks/>
          </p:cNvGrpSpPr>
          <p:nvPr/>
        </p:nvGrpSpPr>
        <p:grpSpPr bwMode="auto">
          <a:xfrm>
            <a:off x="2724150" y="5232400"/>
            <a:ext cx="3524250" cy="1503363"/>
            <a:chOff x="1716" y="3296"/>
            <a:chExt cx="2220" cy="947"/>
          </a:xfrm>
        </p:grpSpPr>
        <p:sp>
          <p:nvSpPr>
            <p:cNvPr id="57389" name="任意多边形 68661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1680 w 1680"/>
                <a:gd name="T3" fmla="*/ 960 h 960"/>
              </a:gdLst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680" y="960"/>
                </a:cxn>
              </a:cxnLst>
              <a:rect l="T0" t="T1" r="T2" b="T3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0" name="文本框 68662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DACK</a:t>
              </a:r>
            </a:p>
          </p:txBody>
        </p:sp>
        <p:sp>
          <p:nvSpPr>
            <p:cNvPr id="57391" name="文本框 68663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⑥</a:t>
              </a:r>
            </a:p>
          </p:txBody>
        </p:sp>
      </p:grpSp>
      <p:grpSp>
        <p:nvGrpSpPr>
          <p:cNvPr id="68665" name="组合 68664"/>
          <p:cNvGrpSpPr>
            <a:grpSpLocks/>
          </p:cNvGrpSpPr>
          <p:nvPr/>
        </p:nvGrpSpPr>
        <p:grpSpPr bwMode="auto">
          <a:xfrm>
            <a:off x="6494463" y="5715000"/>
            <a:ext cx="744537" cy="609600"/>
            <a:chOff x="4032" y="3600"/>
            <a:chExt cx="469" cy="384"/>
          </a:xfrm>
        </p:grpSpPr>
        <p:sp>
          <p:nvSpPr>
            <p:cNvPr id="57387" name="文本框 68665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①</a:t>
              </a:r>
            </a:p>
          </p:txBody>
        </p:sp>
        <p:sp>
          <p:nvSpPr>
            <p:cNvPr id="57388" name="上箭头 68666"/>
            <p:cNvSpPr>
              <a:spLocks noChangeArrowheads="1"/>
            </p:cNvSpPr>
            <p:nvPr/>
          </p:nvSpPr>
          <p:spPr bwMode="auto">
            <a:xfrm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68" name="组合 68667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57385" name="文本框 68668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数据线</a:t>
              </a:r>
            </a:p>
          </p:txBody>
        </p:sp>
        <p:sp>
          <p:nvSpPr>
            <p:cNvPr id="57386" name="文本框 68669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⑦</a:t>
              </a:r>
            </a:p>
          </p:txBody>
        </p:sp>
      </p:grpSp>
      <p:grpSp>
        <p:nvGrpSpPr>
          <p:cNvPr id="68671" name="组合 68670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57383" name="任意多边形 68671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0 w 1104"/>
                <a:gd name="T1" fmla="*/ 0 h 96"/>
                <a:gd name="T2" fmla="*/ 1104 w 1104"/>
                <a:gd name="T3" fmla="*/ 96 h 96"/>
              </a:gdLst>
              <a:ahLst/>
              <a:cxnLst>
                <a:cxn ang="0">
                  <a:pos x="1104" y="96"/>
                </a:cxn>
                <a:cxn ang="0">
                  <a:pos x="1104" y="0"/>
                </a:cxn>
                <a:cxn ang="0">
                  <a:pos x="0" y="0"/>
                </a:cxn>
              </a:cxnLst>
              <a:rect l="T0" t="T1" r="T2" b="T3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4" name="文本框 68672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溢出信号</a:t>
              </a:r>
            </a:p>
          </p:txBody>
        </p:sp>
      </p:grpSp>
      <p:grpSp>
        <p:nvGrpSpPr>
          <p:cNvPr id="68674" name="组合 68673"/>
          <p:cNvGrpSpPr>
            <a:grpSpLocks/>
          </p:cNvGrpSpPr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57381" name="直接连接符 68674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2" name="文本框 68675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中断请求</a:t>
              </a:r>
            </a:p>
          </p:txBody>
        </p:sp>
      </p:grpSp>
      <p:grpSp>
        <p:nvGrpSpPr>
          <p:cNvPr id="68677" name="组合 68676"/>
          <p:cNvGrpSpPr>
            <a:grpSpLocks/>
          </p:cNvGrpSpPr>
          <p:nvPr/>
        </p:nvGrpSpPr>
        <p:grpSpPr bwMode="auto">
          <a:xfrm>
            <a:off x="7154863" y="2894013"/>
            <a:ext cx="1285875" cy="1314450"/>
            <a:chOff x="4507" y="1823"/>
            <a:chExt cx="810" cy="828"/>
          </a:xfrm>
        </p:grpSpPr>
        <p:grpSp>
          <p:nvGrpSpPr>
            <p:cNvPr id="57373" name="组合 68677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57379" name="矩形 68678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0" name="文本框 68679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bg2"/>
                    </a:solidFill>
                  </a:rPr>
                  <a:t>AR</a:t>
                </a:r>
              </a:p>
            </p:txBody>
          </p:sp>
        </p:grpSp>
        <p:grpSp>
          <p:nvGrpSpPr>
            <p:cNvPr id="57374" name="组合 68680"/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57377" name="矩形 68681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8" name="文本框 68682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bg2"/>
                    </a:solidFill>
                  </a:rPr>
                  <a:t>WC</a:t>
                </a:r>
              </a:p>
            </p:txBody>
          </p:sp>
        </p:grpSp>
        <p:sp>
          <p:nvSpPr>
            <p:cNvPr id="57375" name="文本框 68683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+1</a:t>
              </a:r>
            </a:p>
          </p:txBody>
        </p:sp>
        <p:sp>
          <p:nvSpPr>
            <p:cNvPr id="57376" name="文本框 68684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+1</a:t>
              </a:r>
            </a:p>
          </p:txBody>
        </p:sp>
      </p:grpSp>
      <p:sp>
        <p:nvSpPr>
          <p:cNvPr id="68692" name="矩形 6869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  <p:grpSp>
        <p:nvGrpSpPr>
          <p:cNvPr id="68697" name="组合 68696"/>
          <p:cNvGrpSpPr>
            <a:grpSpLocks/>
          </p:cNvGrpSpPr>
          <p:nvPr/>
        </p:nvGrpSpPr>
        <p:grpSpPr bwMode="auto">
          <a:xfrm>
            <a:off x="6235700" y="5257800"/>
            <a:ext cx="685800" cy="438150"/>
            <a:chOff x="3931" y="3312"/>
            <a:chExt cx="432" cy="276"/>
          </a:xfrm>
        </p:grpSpPr>
        <p:sp>
          <p:nvSpPr>
            <p:cNvPr id="57371" name="矩形 68697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7372" name="文本框 68698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8704" name="组合 68703"/>
          <p:cNvGrpSpPr>
            <a:grpSpLocks/>
          </p:cNvGrpSpPr>
          <p:nvPr/>
        </p:nvGrpSpPr>
        <p:grpSpPr bwMode="auto">
          <a:xfrm>
            <a:off x="6210300" y="5232400"/>
            <a:ext cx="723900" cy="469900"/>
            <a:chOff x="3912" y="3296"/>
            <a:chExt cx="456" cy="296"/>
          </a:xfrm>
        </p:grpSpPr>
        <p:sp>
          <p:nvSpPr>
            <p:cNvPr id="57369" name="矩形 68704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7370" name="文本框 68705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8710" name="组合 68709"/>
          <p:cNvGrpSpPr>
            <a:grpSpLocks/>
          </p:cNvGrpSpPr>
          <p:nvPr/>
        </p:nvGrpSpPr>
        <p:grpSpPr bwMode="auto">
          <a:xfrm>
            <a:off x="6229350" y="5243513"/>
            <a:ext cx="685800" cy="438150"/>
            <a:chOff x="3924" y="3303"/>
            <a:chExt cx="432" cy="276"/>
          </a:xfrm>
        </p:grpSpPr>
        <p:sp>
          <p:nvSpPr>
            <p:cNvPr id="57367" name="矩形 68707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7368" name="文本框 68708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8711" name="组合 68710"/>
          <p:cNvGrpSpPr>
            <a:grpSpLocks/>
          </p:cNvGrpSpPr>
          <p:nvPr/>
        </p:nvGrpSpPr>
        <p:grpSpPr bwMode="auto">
          <a:xfrm>
            <a:off x="6218238" y="5218113"/>
            <a:ext cx="723900" cy="469900"/>
            <a:chOff x="3912" y="3296"/>
            <a:chExt cx="456" cy="296"/>
          </a:xfrm>
        </p:grpSpPr>
        <p:sp>
          <p:nvSpPr>
            <p:cNvPr id="57365" name="矩形 68711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7366" name="文本框 68712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8714" name="组合 68713"/>
          <p:cNvGrpSpPr>
            <a:grpSpLocks/>
          </p:cNvGrpSpPr>
          <p:nvPr/>
        </p:nvGrpSpPr>
        <p:grpSpPr bwMode="auto">
          <a:xfrm>
            <a:off x="6235700" y="5243513"/>
            <a:ext cx="685800" cy="438150"/>
            <a:chOff x="3924" y="3303"/>
            <a:chExt cx="432" cy="276"/>
          </a:xfrm>
        </p:grpSpPr>
        <p:sp>
          <p:nvSpPr>
            <p:cNvPr id="57363" name="矩形 68714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7364" name="文本框 68715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61" name="组合 69760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1" y="3312"/>
            <a:chExt cx="432" cy="276"/>
          </a:xfrm>
        </p:grpSpPr>
        <p:sp>
          <p:nvSpPr>
            <p:cNvPr id="58460" name="矩形 69761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8461" name="文本框 69762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9717" name="组合 69716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58426" name="组合 69717"/>
            <p:cNvGrpSpPr>
              <a:grpSpLocks/>
            </p:cNvGrpSpPr>
            <p:nvPr/>
          </p:nvGrpSpPr>
          <p:grpSpPr bwMode="auto">
            <a:xfrm>
              <a:off x="3931" y="3312"/>
              <a:ext cx="432" cy="276"/>
              <a:chOff x="3931" y="3312"/>
              <a:chExt cx="432" cy="276"/>
            </a:xfrm>
          </p:grpSpPr>
          <p:sp>
            <p:nvSpPr>
              <p:cNvPr id="58458" name="文本框 69718"/>
              <p:cNvSpPr txBox="1">
                <a:spLocks noChangeArrowheads="1"/>
              </p:cNvSpPr>
              <p:nvPr/>
            </p:nvSpPr>
            <p:spPr bwMode="auto">
              <a:xfrm>
                <a:off x="3979" y="3360"/>
                <a:ext cx="33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tIns="0">
                <a:spAutoFit/>
              </a:bodyPr>
              <a:lstStyle/>
              <a:p>
                <a:r>
                  <a:rPr lang="en-US" altLang="zh-CN" sz="2000" b="1"/>
                  <a:t>BR</a:t>
                </a:r>
              </a:p>
            </p:txBody>
          </p:sp>
          <p:sp>
            <p:nvSpPr>
              <p:cNvPr id="58459" name="矩形 69719"/>
              <p:cNvSpPr>
                <a:spLocks noChangeArrowheads="1"/>
              </p:cNvSpPr>
              <p:nvPr/>
            </p:nvSpPr>
            <p:spPr bwMode="auto">
              <a:xfrm>
                <a:off x="3931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427" name="组合 69720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58428" name="组合 69721"/>
              <p:cNvGrpSpPr>
                <a:grpSpLocks/>
              </p:cNvGrpSpPr>
              <p:nvPr/>
            </p:nvGrpSpPr>
            <p:grpSpPr bwMode="auto">
              <a:xfrm>
                <a:off x="3928" y="3979"/>
                <a:ext cx="438" cy="276"/>
                <a:chOff x="3928" y="3979"/>
                <a:chExt cx="438" cy="276"/>
              </a:xfrm>
            </p:grpSpPr>
            <p:sp>
              <p:nvSpPr>
                <p:cNvPr id="58456" name="文本框 69722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58457" name="矩形 69723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29" name="文本框 69724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  <a:p>
                <a:r>
                  <a:rPr lang="zh-CN" altLang="en-US" sz="2000" b="1"/>
                  <a:t>  控</a:t>
                </a:r>
              </a:p>
              <a:p>
                <a:r>
                  <a:rPr lang="zh-CN" altLang="en-US" sz="2000" b="1"/>
                  <a:t>  制</a:t>
                </a:r>
              </a:p>
              <a:p>
                <a:r>
                  <a:rPr lang="zh-CN" altLang="en-US" sz="2000" b="1"/>
                  <a:t>  逻</a:t>
                </a:r>
              </a:p>
              <a:p>
                <a:r>
                  <a:rPr lang="zh-CN" altLang="en-US" sz="2000" b="1"/>
                  <a:t>  辑</a:t>
                </a:r>
              </a:p>
            </p:txBody>
          </p:sp>
          <p:sp>
            <p:nvSpPr>
              <p:cNvPr id="58430" name="矩形 69725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1" name="文本框 69726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 中</a:t>
                </a:r>
              </a:p>
              <a:p>
                <a:r>
                  <a:rPr lang="zh-CN" altLang="en-US" sz="2000" b="1"/>
                  <a:t>  断</a:t>
                </a:r>
              </a:p>
              <a:p>
                <a:r>
                  <a:rPr lang="zh-CN" altLang="en-US" sz="2000" b="1"/>
                  <a:t>  逻</a:t>
                </a:r>
              </a:p>
              <a:p>
                <a:r>
                  <a:rPr lang="zh-CN" altLang="en-US" sz="2000" b="1"/>
                  <a:t>  辑</a:t>
                </a:r>
              </a:p>
            </p:txBody>
          </p:sp>
          <p:sp>
            <p:nvSpPr>
              <p:cNvPr id="58432" name="矩形 69727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3" name="文本框 69728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AR</a:t>
                </a:r>
              </a:p>
            </p:txBody>
          </p:sp>
          <p:sp>
            <p:nvSpPr>
              <p:cNvPr id="58434" name="矩形 69729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5" name="文本框 69730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WC</a:t>
                </a:r>
              </a:p>
            </p:txBody>
          </p:sp>
          <p:sp>
            <p:nvSpPr>
              <p:cNvPr id="58436" name="矩形 69731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7" name="文本框 69732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DAR</a:t>
                </a:r>
              </a:p>
            </p:txBody>
          </p:sp>
          <p:sp>
            <p:nvSpPr>
              <p:cNvPr id="58438" name="矩形 69733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9" name="矩形 69734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0" name="文本框 69735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  <a:r>
                  <a:rPr lang="zh-CN" altLang="en-US" sz="2000" b="1"/>
                  <a:t>接口</a:t>
                </a:r>
              </a:p>
            </p:txBody>
          </p:sp>
          <p:grpSp>
            <p:nvGrpSpPr>
              <p:cNvPr id="58441" name="组合 69736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58454" name="文本框 69737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主</a:t>
                  </a:r>
                </a:p>
                <a:p>
                  <a:endParaRPr lang="zh-CN" altLang="en-US" sz="2000" b="1"/>
                </a:p>
                <a:p>
                  <a:endParaRPr lang="zh-CN" altLang="en-US" sz="2000" b="1"/>
                </a:p>
                <a:p>
                  <a:r>
                    <a:rPr lang="zh-CN" altLang="en-US" sz="2000" b="1"/>
                    <a:t>存</a:t>
                  </a:r>
                </a:p>
              </p:txBody>
            </p:sp>
            <p:sp>
              <p:nvSpPr>
                <p:cNvPr id="58455" name="矩形 6973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442" name="组合 69739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58452" name="文本框 69740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CPU</a:t>
                  </a:r>
                  <a:endParaRPr lang="zh-CN" altLang="en-US" sz="2000" b="1"/>
                </a:p>
              </p:txBody>
            </p:sp>
            <p:sp>
              <p:nvSpPr>
                <p:cNvPr id="58453" name="矩形 69741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43" name="左右箭头 69742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4" name="右箭头 69743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5" name="右箭头 69744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6" name="右箭头 69745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7" name="文本框 69746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+1</a:t>
                </a:r>
              </a:p>
            </p:txBody>
          </p:sp>
          <p:sp>
            <p:nvSpPr>
              <p:cNvPr id="58448" name="文本框 69747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+1</a:t>
                </a:r>
              </a:p>
            </p:txBody>
          </p:sp>
          <p:sp>
            <p:nvSpPr>
              <p:cNvPr id="58449" name="上下箭头 69748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50" name="上下箭头 69749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51" name="上下箭头 69750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9667" name="组合 69666"/>
          <p:cNvGrpSpPr>
            <a:grpSpLocks/>
          </p:cNvGrpSpPr>
          <p:nvPr/>
        </p:nvGrpSpPr>
        <p:grpSpPr bwMode="auto">
          <a:xfrm>
            <a:off x="3886200" y="5257800"/>
            <a:ext cx="2362200" cy="1184275"/>
            <a:chOff x="2448" y="3296"/>
            <a:chExt cx="1488" cy="746"/>
          </a:xfrm>
        </p:grpSpPr>
        <p:sp>
          <p:nvSpPr>
            <p:cNvPr id="58423" name="任意多边形 69667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0 w 1488"/>
                <a:gd name="T1" fmla="*/ 0 h 768"/>
                <a:gd name="T2" fmla="*/ 1488 w 1488"/>
                <a:gd name="T3" fmla="*/ 768 h 768"/>
              </a:gdLst>
              <a:ahLst/>
              <a:cxnLst>
                <a:cxn ang="0">
                  <a:pos x="1488" y="768"/>
                </a:cxn>
                <a:cxn ang="0">
                  <a:pos x="0" y="768"/>
                </a:cxn>
                <a:cxn ang="0">
                  <a:pos x="0" y="0"/>
                </a:cxn>
              </a:cxnLst>
              <a:rect l="T0" t="T1" r="T2" b="T3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4" name="文本框 69668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DREQ</a:t>
              </a:r>
            </a:p>
          </p:txBody>
        </p:sp>
        <p:sp>
          <p:nvSpPr>
            <p:cNvPr id="58425" name="文本框 69669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②</a:t>
              </a:r>
            </a:p>
          </p:txBody>
        </p:sp>
      </p:grpSp>
      <p:grpSp>
        <p:nvGrpSpPr>
          <p:cNvPr id="69671" name="组合 69670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58420" name="文本框 69671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HRQ</a:t>
              </a:r>
            </a:p>
          </p:txBody>
        </p:sp>
        <p:sp>
          <p:nvSpPr>
            <p:cNvPr id="58421" name="文本框 69672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③</a:t>
              </a:r>
            </a:p>
          </p:txBody>
        </p:sp>
        <p:sp>
          <p:nvSpPr>
            <p:cNvPr id="58422" name="直接连接符 69673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75" name="组合 69674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58417" name="直接连接符 69675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8" name="文本框 69676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HLDA</a:t>
              </a:r>
            </a:p>
          </p:txBody>
        </p:sp>
        <p:sp>
          <p:nvSpPr>
            <p:cNvPr id="58419" name="文本框 69677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④</a:t>
              </a:r>
            </a:p>
          </p:txBody>
        </p:sp>
      </p:grpSp>
      <p:grpSp>
        <p:nvGrpSpPr>
          <p:cNvPr id="69679" name="组合 69678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58414" name="上箭头 69679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5" name="文本框 69680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地址线</a:t>
              </a:r>
            </a:p>
          </p:txBody>
        </p:sp>
        <p:sp>
          <p:nvSpPr>
            <p:cNvPr id="58416" name="文本框 69681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⑤</a:t>
              </a:r>
            </a:p>
          </p:txBody>
        </p:sp>
      </p:grpSp>
      <p:grpSp>
        <p:nvGrpSpPr>
          <p:cNvPr id="69683" name="组合 69682"/>
          <p:cNvGrpSpPr>
            <a:grpSpLocks/>
          </p:cNvGrpSpPr>
          <p:nvPr/>
        </p:nvGrpSpPr>
        <p:grpSpPr bwMode="auto">
          <a:xfrm>
            <a:off x="2724150" y="5232400"/>
            <a:ext cx="3524250" cy="1503363"/>
            <a:chOff x="1716" y="3296"/>
            <a:chExt cx="2220" cy="947"/>
          </a:xfrm>
        </p:grpSpPr>
        <p:sp>
          <p:nvSpPr>
            <p:cNvPr id="58411" name="任意多边形 69683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1680 w 1680"/>
                <a:gd name="T3" fmla="*/ 960 h 960"/>
              </a:gdLst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680" y="960"/>
                </a:cxn>
              </a:cxnLst>
              <a:rect l="T0" t="T1" r="T2" b="T3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2" name="文本框 69684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DACK</a:t>
              </a:r>
            </a:p>
          </p:txBody>
        </p:sp>
        <p:sp>
          <p:nvSpPr>
            <p:cNvPr id="58413" name="文本框 69685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⑥</a:t>
              </a:r>
            </a:p>
          </p:txBody>
        </p:sp>
      </p:grpSp>
      <p:grpSp>
        <p:nvGrpSpPr>
          <p:cNvPr id="69687" name="组合 69686"/>
          <p:cNvGrpSpPr>
            <a:grpSpLocks/>
          </p:cNvGrpSpPr>
          <p:nvPr/>
        </p:nvGrpSpPr>
        <p:grpSpPr bwMode="auto">
          <a:xfrm>
            <a:off x="6494463" y="5715000"/>
            <a:ext cx="744537" cy="609600"/>
            <a:chOff x="4032" y="3600"/>
            <a:chExt cx="469" cy="384"/>
          </a:xfrm>
        </p:grpSpPr>
        <p:sp>
          <p:nvSpPr>
            <p:cNvPr id="58409" name="文本框 69687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①</a:t>
              </a:r>
            </a:p>
          </p:txBody>
        </p:sp>
        <p:sp>
          <p:nvSpPr>
            <p:cNvPr id="58410" name="上箭头 69688"/>
            <p:cNvSpPr>
              <a:spLocks noChangeArrowheads="1"/>
            </p:cNvSpPr>
            <p:nvPr/>
          </p:nvSpPr>
          <p:spPr bwMode="auto">
            <a:xfrm rot="10800000"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90" name="组合 69689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58407" name="文本框 69690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数据线</a:t>
              </a:r>
            </a:p>
          </p:txBody>
        </p:sp>
        <p:sp>
          <p:nvSpPr>
            <p:cNvPr id="58408" name="文本框 69691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⑦</a:t>
              </a:r>
            </a:p>
          </p:txBody>
        </p:sp>
      </p:grpSp>
      <p:grpSp>
        <p:nvGrpSpPr>
          <p:cNvPr id="69693" name="组合 69692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58405" name="任意多边形 69693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0 w 1104"/>
                <a:gd name="T1" fmla="*/ 0 h 96"/>
                <a:gd name="T2" fmla="*/ 1104 w 1104"/>
                <a:gd name="T3" fmla="*/ 96 h 96"/>
              </a:gdLst>
              <a:ahLst/>
              <a:cxnLst>
                <a:cxn ang="0">
                  <a:pos x="1104" y="96"/>
                </a:cxn>
                <a:cxn ang="0">
                  <a:pos x="1104" y="0"/>
                </a:cxn>
                <a:cxn ang="0">
                  <a:pos x="0" y="0"/>
                </a:cxn>
              </a:cxnLst>
              <a:rect l="T0" t="T1" r="T2" b="T3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6" name="文本框 69694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溢出信号</a:t>
              </a:r>
            </a:p>
          </p:txBody>
        </p:sp>
      </p:grpSp>
      <p:grpSp>
        <p:nvGrpSpPr>
          <p:cNvPr id="69696" name="组合 69695"/>
          <p:cNvGrpSpPr>
            <a:grpSpLocks/>
          </p:cNvGrpSpPr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58403" name="直接连接符 69696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4" name="文本框 69697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中断请求</a:t>
              </a:r>
            </a:p>
          </p:txBody>
        </p:sp>
      </p:grpSp>
      <p:grpSp>
        <p:nvGrpSpPr>
          <p:cNvPr id="69699" name="组合 69698"/>
          <p:cNvGrpSpPr>
            <a:grpSpLocks/>
          </p:cNvGrpSpPr>
          <p:nvPr/>
        </p:nvGrpSpPr>
        <p:grpSpPr bwMode="auto">
          <a:xfrm>
            <a:off x="7154863" y="2894013"/>
            <a:ext cx="1285875" cy="1314450"/>
            <a:chOff x="4507" y="1823"/>
            <a:chExt cx="810" cy="828"/>
          </a:xfrm>
        </p:grpSpPr>
        <p:grpSp>
          <p:nvGrpSpPr>
            <p:cNvPr id="58395" name="组合 69699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58401" name="矩形 69700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2" name="文本框 69701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bg2"/>
                    </a:solidFill>
                  </a:rPr>
                  <a:t>AR</a:t>
                </a:r>
              </a:p>
            </p:txBody>
          </p:sp>
        </p:grpSp>
        <p:grpSp>
          <p:nvGrpSpPr>
            <p:cNvPr id="58396" name="组合 69702"/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58399" name="矩形 69703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0" name="文本框 69704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bg2"/>
                    </a:solidFill>
                  </a:rPr>
                  <a:t>WC</a:t>
                </a:r>
              </a:p>
            </p:txBody>
          </p:sp>
        </p:grpSp>
        <p:sp>
          <p:nvSpPr>
            <p:cNvPr id="58397" name="文本框 69705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+1</a:t>
              </a:r>
            </a:p>
          </p:txBody>
        </p:sp>
        <p:sp>
          <p:nvSpPr>
            <p:cNvPr id="58398" name="文本框 69706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+1</a:t>
              </a:r>
            </a:p>
          </p:txBody>
        </p:sp>
      </p:grpSp>
      <p:sp>
        <p:nvSpPr>
          <p:cNvPr id="58381" name="文本框 69714"/>
          <p:cNvSpPr txBox="1">
            <a:spLocks noChangeArrowheads="1"/>
          </p:cNvSpPr>
          <p:nvPr/>
        </p:nvSpPr>
        <p:spPr bwMode="auto">
          <a:xfrm>
            <a:off x="228600" y="2286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(4) 数据传送过程（输出）</a:t>
            </a:r>
            <a:endParaRPr lang="en-US" altLang="zh-CN" sz="3600" b="1"/>
          </a:p>
        </p:txBody>
      </p:sp>
      <p:sp>
        <p:nvSpPr>
          <p:cNvPr id="69716" name="矩形 6971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  <p:grpSp>
        <p:nvGrpSpPr>
          <p:cNvPr id="69752" name="组合 69751"/>
          <p:cNvGrpSpPr>
            <a:grpSpLocks/>
          </p:cNvGrpSpPr>
          <p:nvPr/>
        </p:nvGrpSpPr>
        <p:grpSpPr bwMode="auto">
          <a:xfrm>
            <a:off x="6235700" y="5257800"/>
            <a:ext cx="685800" cy="438150"/>
            <a:chOff x="3931" y="3312"/>
            <a:chExt cx="432" cy="276"/>
          </a:xfrm>
        </p:grpSpPr>
        <p:sp>
          <p:nvSpPr>
            <p:cNvPr id="58393" name="矩形 69752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8394" name="文本框 69753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9773" name="组合 69772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3" y="3312"/>
            <a:chExt cx="432" cy="276"/>
          </a:xfrm>
        </p:grpSpPr>
        <p:sp>
          <p:nvSpPr>
            <p:cNvPr id="58391" name="矩形 69773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8392" name="文本框 69774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9785" name="组合 69784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3" y="3312"/>
            <a:chExt cx="432" cy="276"/>
          </a:xfrm>
        </p:grpSpPr>
        <p:sp>
          <p:nvSpPr>
            <p:cNvPr id="58389" name="矩形 69785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8390" name="文本框 69786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  <p:grpSp>
        <p:nvGrpSpPr>
          <p:cNvPr id="69792" name="组合 69791"/>
          <p:cNvGrpSpPr>
            <a:grpSpLocks/>
          </p:cNvGrpSpPr>
          <p:nvPr/>
        </p:nvGrpSpPr>
        <p:grpSpPr bwMode="auto">
          <a:xfrm>
            <a:off x="6248400" y="5257800"/>
            <a:ext cx="685800" cy="438150"/>
            <a:chOff x="3936" y="3312"/>
            <a:chExt cx="432" cy="276"/>
          </a:xfrm>
        </p:grpSpPr>
        <p:sp>
          <p:nvSpPr>
            <p:cNvPr id="58387" name="矩形 69788"/>
            <p:cNvSpPr>
              <a:spLocks noChangeArrowheads="1"/>
            </p:cNvSpPr>
            <p:nvPr/>
          </p:nvSpPr>
          <p:spPr bwMode="auto">
            <a:xfrm>
              <a:off x="3936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Char char="•"/>
              </a:pPr>
              <a:endParaRPr lang="zh-CN" altLang="en-US" sz="2800" b="1"/>
            </a:p>
          </p:txBody>
        </p:sp>
        <p:sp>
          <p:nvSpPr>
            <p:cNvPr id="58388" name="文本框 69789"/>
            <p:cNvSpPr txBox="1">
              <a:spLocks noChangeArrowheads="1"/>
            </p:cNvSpPr>
            <p:nvPr/>
          </p:nvSpPr>
          <p:spPr bwMode="auto">
            <a:xfrm>
              <a:off x="3981" y="3318"/>
              <a:ext cx="33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bg2"/>
                  </a:solidFill>
                </a:rPr>
                <a:t>BR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文本框 70658"/>
          <p:cNvSpPr txBox="1">
            <a:spLocks noChangeArrowheads="1"/>
          </p:cNvSpPr>
          <p:nvPr/>
        </p:nvSpPr>
        <p:spPr bwMode="auto">
          <a:xfrm>
            <a:off x="1050925" y="425450"/>
            <a:ext cx="298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(5) 后处理</a:t>
            </a:r>
            <a:endParaRPr lang="en-US" altLang="zh-CN" sz="3600" b="1"/>
          </a:p>
        </p:txBody>
      </p:sp>
      <p:sp>
        <p:nvSpPr>
          <p:cNvPr id="70660" name="文本框 70659"/>
          <p:cNvSpPr txBox="1">
            <a:spLocks noChangeArrowheads="1"/>
          </p:cNvSpPr>
          <p:nvPr/>
        </p:nvSpPr>
        <p:spPr bwMode="auto">
          <a:xfrm>
            <a:off x="1616075" y="1263650"/>
            <a:ext cx="445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校验送入主存的数是否正确</a:t>
            </a:r>
          </a:p>
        </p:txBody>
      </p:sp>
      <p:sp>
        <p:nvSpPr>
          <p:cNvPr id="70661" name="文本框 70660"/>
          <p:cNvSpPr txBox="1">
            <a:spLocks noChangeArrowheads="1"/>
          </p:cNvSpPr>
          <p:nvPr/>
        </p:nvSpPr>
        <p:spPr bwMode="auto">
          <a:xfrm>
            <a:off x="1616075" y="2116138"/>
            <a:ext cx="290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是否继续用 </a:t>
            </a:r>
            <a:r>
              <a:rPr lang="en-US" altLang="zh-CN" sz="2800" b="1"/>
              <a:t>DMA</a:t>
            </a:r>
          </a:p>
        </p:txBody>
      </p:sp>
      <p:sp>
        <p:nvSpPr>
          <p:cNvPr id="70662" name="文本框 70661"/>
          <p:cNvSpPr txBox="1">
            <a:spLocks noChangeArrowheads="1"/>
          </p:cNvSpPr>
          <p:nvPr/>
        </p:nvSpPr>
        <p:spPr bwMode="auto">
          <a:xfrm>
            <a:off x="1616075" y="2970213"/>
            <a:ext cx="6584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测试传送过程是否正确，错则转诊断程序</a:t>
            </a:r>
          </a:p>
        </p:txBody>
      </p:sp>
      <p:sp>
        <p:nvSpPr>
          <p:cNvPr id="70663" name="文本框 70662"/>
          <p:cNvSpPr txBox="1">
            <a:spLocks noChangeArrowheads="1"/>
          </p:cNvSpPr>
          <p:nvPr/>
        </p:nvSpPr>
        <p:spPr bwMode="auto">
          <a:xfrm>
            <a:off x="1616075" y="3824288"/>
            <a:ext cx="4860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由中断服务程序完成</a:t>
            </a:r>
          </a:p>
        </p:txBody>
      </p:sp>
      <p:sp>
        <p:nvSpPr>
          <p:cNvPr id="70664" name="矩形 7066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  <p:bldP spid="70662" grpId="0"/>
      <p:bldP spid="706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136193"/>
          <p:cNvSpPr txBox="1">
            <a:spLocks noChangeArrowheads="1"/>
          </p:cNvSpPr>
          <p:nvPr/>
        </p:nvSpPr>
        <p:spPr bwMode="auto">
          <a:xfrm>
            <a:off x="193675" y="501650"/>
            <a:ext cx="6435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/>
              <a:t>2. DMA </a:t>
            </a:r>
            <a:r>
              <a:rPr lang="zh-CN" altLang="en-US" sz="3600" b="1"/>
              <a:t>接口与系统的连接方式</a:t>
            </a:r>
          </a:p>
        </p:txBody>
      </p:sp>
      <p:grpSp>
        <p:nvGrpSpPr>
          <p:cNvPr id="136195" name="组合 136194"/>
          <p:cNvGrpSpPr>
            <a:grpSpLocks/>
          </p:cNvGrpSpPr>
          <p:nvPr/>
        </p:nvGrpSpPr>
        <p:grpSpPr bwMode="auto">
          <a:xfrm>
            <a:off x="914400" y="2341563"/>
            <a:ext cx="7467600" cy="3144837"/>
            <a:chOff x="576" y="1475"/>
            <a:chExt cx="4704" cy="1981"/>
          </a:xfrm>
        </p:grpSpPr>
        <p:sp>
          <p:nvSpPr>
            <p:cNvPr id="60421" name="文本框 136195"/>
            <p:cNvSpPr txBox="1">
              <a:spLocks noChangeArrowheads="1"/>
            </p:cNvSpPr>
            <p:nvPr/>
          </p:nvSpPr>
          <p:spPr bwMode="auto">
            <a:xfrm>
              <a:off x="2630" y="2487"/>
              <a:ext cx="5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</a:p>
            <a:p>
              <a:r>
                <a:rPr lang="zh-CN" altLang="en-US" sz="2000" b="1"/>
                <a:t>接口1</a:t>
              </a:r>
            </a:p>
          </p:txBody>
        </p:sp>
        <p:sp>
          <p:nvSpPr>
            <p:cNvPr id="60422" name="矩形 136196"/>
            <p:cNvSpPr>
              <a:spLocks noChangeArrowheads="1"/>
            </p:cNvSpPr>
            <p:nvPr/>
          </p:nvSpPr>
          <p:spPr bwMode="auto">
            <a:xfrm>
              <a:off x="2592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文本框 136197"/>
            <p:cNvSpPr txBox="1">
              <a:spLocks noChangeArrowheads="1"/>
            </p:cNvSpPr>
            <p:nvPr/>
          </p:nvSpPr>
          <p:spPr bwMode="auto">
            <a:xfrm>
              <a:off x="3446" y="2487"/>
              <a:ext cx="5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</a:p>
            <a:p>
              <a:r>
                <a:rPr lang="zh-CN" altLang="en-US" sz="2000" b="1"/>
                <a:t>接口2</a:t>
              </a:r>
            </a:p>
          </p:txBody>
        </p:sp>
        <p:sp>
          <p:nvSpPr>
            <p:cNvPr id="60424" name="矩形 136198"/>
            <p:cNvSpPr>
              <a:spLocks noChangeArrowheads="1"/>
            </p:cNvSpPr>
            <p:nvPr/>
          </p:nvSpPr>
          <p:spPr bwMode="auto">
            <a:xfrm>
              <a:off x="34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文本框 136199"/>
            <p:cNvSpPr txBox="1">
              <a:spLocks noChangeArrowheads="1"/>
            </p:cNvSpPr>
            <p:nvPr/>
          </p:nvSpPr>
          <p:spPr bwMode="auto">
            <a:xfrm>
              <a:off x="4646" y="2487"/>
              <a:ext cx="5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</a:p>
            <a:p>
              <a:r>
                <a:rPr lang="zh-CN" altLang="en-US" sz="2000" b="1"/>
                <a:t>接口</a:t>
              </a:r>
              <a:r>
                <a:rPr lang="en-US" altLang="zh-CN" sz="2000" b="1" i="1"/>
                <a:t>n</a:t>
              </a:r>
            </a:p>
          </p:txBody>
        </p:sp>
        <p:sp>
          <p:nvSpPr>
            <p:cNvPr id="60426" name="矩形 136200"/>
            <p:cNvSpPr>
              <a:spLocks noChangeArrowheads="1"/>
            </p:cNvSpPr>
            <p:nvPr/>
          </p:nvSpPr>
          <p:spPr bwMode="auto">
            <a:xfrm>
              <a:off x="46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文本框 136201"/>
            <p:cNvSpPr txBox="1">
              <a:spLocks noChangeArrowheads="1"/>
            </p:cNvSpPr>
            <p:nvPr/>
          </p:nvSpPr>
          <p:spPr bwMode="auto">
            <a:xfrm>
              <a:off x="1745" y="2607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</a:t>
              </a:r>
            </a:p>
          </p:txBody>
        </p:sp>
        <p:sp>
          <p:nvSpPr>
            <p:cNvPr id="60428" name="矩形 136202"/>
            <p:cNvSpPr>
              <a:spLocks noChangeArrowheads="1"/>
            </p:cNvSpPr>
            <p:nvPr/>
          </p:nvSpPr>
          <p:spPr bwMode="auto">
            <a:xfrm>
              <a:off x="1680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直接连接符 136203"/>
            <p:cNvSpPr>
              <a:spLocks noChangeShapeType="1"/>
            </p:cNvSpPr>
            <p:nvPr/>
          </p:nvSpPr>
          <p:spPr bwMode="auto">
            <a:xfrm>
              <a:off x="1824" y="3050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任意多边形 136204"/>
            <p:cNvSpPr>
              <a:spLocks/>
            </p:cNvSpPr>
            <p:nvPr/>
          </p:nvSpPr>
          <p:spPr bwMode="auto">
            <a:xfrm>
              <a:off x="1824" y="3050"/>
              <a:ext cx="960" cy="173"/>
            </a:xfrm>
            <a:custGeom>
              <a:avLst/>
              <a:gdLst>
                <a:gd name="T0" fmla="*/ 0 w 960"/>
                <a:gd name="T1" fmla="*/ 0 h 144"/>
                <a:gd name="T2" fmla="*/ 960 w 960"/>
                <a:gd name="T3" fmla="*/ 144 h 144"/>
              </a:gdLst>
              <a:ahLst/>
              <a:cxnLst>
                <a:cxn ang="0">
                  <a:pos x="0" y="144"/>
                </a:cxn>
                <a:cxn ang="0">
                  <a:pos x="960" y="144"/>
                </a:cxn>
                <a:cxn ang="0">
                  <a:pos x="960" y="0"/>
                </a:cxn>
              </a:cxnLst>
              <a:rect l="T0" t="T1" r="T2" b="T3"/>
              <a:pathLst>
                <a:path w="960" h="144">
                  <a:moveTo>
                    <a:pt x="0" y="144"/>
                  </a:moveTo>
                  <a:lnTo>
                    <a:pt x="960" y="144"/>
                  </a:lnTo>
                  <a:lnTo>
                    <a:pt x="96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任意多边形 136205"/>
            <p:cNvSpPr>
              <a:spLocks/>
            </p:cNvSpPr>
            <p:nvPr/>
          </p:nvSpPr>
          <p:spPr bwMode="auto">
            <a:xfrm>
              <a:off x="2976" y="3050"/>
              <a:ext cx="624" cy="173"/>
            </a:xfrm>
            <a:custGeom>
              <a:avLst/>
              <a:gdLst>
                <a:gd name="T0" fmla="*/ 0 w 624"/>
                <a:gd name="T1" fmla="*/ 0 h 144"/>
                <a:gd name="T2" fmla="*/ 624 w 624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624" y="144"/>
                </a:cxn>
                <a:cxn ang="0">
                  <a:pos x="624" y="0"/>
                </a:cxn>
              </a:cxnLst>
              <a:rect l="T0" t="T1" r="T2" b="T3"/>
              <a:pathLst>
                <a:path w="624" h="144">
                  <a:moveTo>
                    <a:pt x="0" y="0"/>
                  </a:moveTo>
                  <a:lnTo>
                    <a:pt x="0" y="144"/>
                  </a:lnTo>
                  <a:lnTo>
                    <a:pt x="624" y="144"/>
                  </a:lnTo>
                  <a:lnTo>
                    <a:pt x="6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任意多边形 136206"/>
            <p:cNvSpPr>
              <a:spLocks/>
            </p:cNvSpPr>
            <p:nvPr/>
          </p:nvSpPr>
          <p:spPr bwMode="auto">
            <a:xfrm>
              <a:off x="37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88" y="144"/>
                </a:cxn>
              </a:cxnLst>
              <a:rect l="T0" t="T1" r="T2" b="T3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文本框 136207"/>
            <p:cNvSpPr txBox="1">
              <a:spLocks noChangeArrowheads="1"/>
            </p:cNvSpPr>
            <p:nvPr/>
          </p:nvSpPr>
          <p:spPr bwMode="auto">
            <a:xfrm>
              <a:off x="4188" y="25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…</a:t>
              </a:r>
            </a:p>
          </p:txBody>
        </p:sp>
        <p:sp>
          <p:nvSpPr>
            <p:cNvPr id="60434" name="任意多边形 136208"/>
            <p:cNvSpPr>
              <a:spLocks/>
            </p:cNvSpPr>
            <p:nvPr/>
          </p:nvSpPr>
          <p:spPr bwMode="auto">
            <a:xfrm>
              <a:off x="4368" y="3050"/>
              <a:ext cx="432" cy="173"/>
            </a:xfrm>
            <a:custGeom>
              <a:avLst/>
              <a:gdLst>
                <a:gd name="T0" fmla="*/ 0 w 432"/>
                <a:gd name="T1" fmla="*/ 0 h 144"/>
                <a:gd name="T2" fmla="*/ 432 w 432"/>
                <a:gd name="T3" fmla="*/ 144 h 144"/>
              </a:gdLst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</a:cxnLst>
              <a:rect l="T0" t="T1" r="T2" b="T3"/>
              <a:pathLst>
                <a:path w="432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5" name="任意多边形 136209"/>
            <p:cNvSpPr>
              <a:spLocks/>
            </p:cNvSpPr>
            <p:nvPr/>
          </p:nvSpPr>
          <p:spPr bwMode="auto">
            <a:xfrm>
              <a:off x="49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144 h 144"/>
              </a:gdLst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88" y="144"/>
                </a:cxn>
              </a:cxnLst>
              <a:rect l="T0" t="T1" r="T2" b="T3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任意多边形 136210"/>
            <p:cNvSpPr>
              <a:spLocks/>
            </p:cNvSpPr>
            <p:nvPr/>
          </p:nvSpPr>
          <p:spPr bwMode="auto">
            <a:xfrm>
              <a:off x="2784" y="2974"/>
              <a:ext cx="192" cy="76"/>
            </a:xfrm>
            <a:custGeom>
              <a:avLst/>
              <a:gdLst>
                <a:gd name="T0" fmla="*/ 0 w 192"/>
                <a:gd name="T1" fmla="*/ 0 h 64"/>
                <a:gd name="T2" fmla="*/ 192 w 192"/>
                <a:gd name="T3" fmla="*/ 64 h 64"/>
              </a:gdLst>
              <a:ahLst/>
              <a:cxnLst>
                <a:cxn ang="0">
                  <a:pos x="0" y="64"/>
                </a:cxn>
                <a:cxn ang="0">
                  <a:pos x="39" y="22"/>
                </a:cxn>
                <a:cxn ang="0">
                  <a:pos x="96" y="1"/>
                </a:cxn>
                <a:cxn ang="0">
                  <a:pos x="147" y="19"/>
                </a:cxn>
                <a:cxn ang="0">
                  <a:pos x="192" y="64"/>
                </a:cxn>
              </a:cxnLst>
              <a:rect l="T0" t="T1" r="T2" b="T3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任意多边形 136211"/>
            <p:cNvSpPr>
              <a:spLocks/>
            </p:cNvSpPr>
            <p:nvPr/>
          </p:nvSpPr>
          <p:spPr bwMode="auto">
            <a:xfrm>
              <a:off x="3600" y="2974"/>
              <a:ext cx="192" cy="76"/>
            </a:xfrm>
            <a:custGeom>
              <a:avLst/>
              <a:gdLst>
                <a:gd name="T0" fmla="*/ 0 w 192"/>
                <a:gd name="T1" fmla="*/ 0 h 64"/>
                <a:gd name="T2" fmla="*/ 192 w 192"/>
                <a:gd name="T3" fmla="*/ 64 h 64"/>
              </a:gdLst>
              <a:ahLst/>
              <a:cxnLst>
                <a:cxn ang="0">
                  <a:pos x="0" y="64"/>
                </a:cxn>
                <a:cxn ang="0">
                  <a:pos x="39" y="22"/>
                </a:cxn>
                <a:cxn ang="0">
                  <a:pos x="96" y="1"/>
                </a:cxn>
                <a:cxn ang="0">
                  <a:pos x="147" y="19"/>
                </a:cxn>
                <a:cxn ang="0">
                  <a:pos x="192" y="64"/>
                </a:cxn>
              </a:cxnLst>
              <a:rect l="T0" t="T1" r="T2" b="T3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任意多边形 136212"/>
            <p:cNvSpPr>
              <a:spLocks/>
            </p:cNvSpPr>
            <p:nvPr/>
          </p:nvSpPr>
          <p:spPr bwMode="auto">
            <a:xfrm>
              <a:off x="4800" y="2974"/>
              <a:ext cx="192" cy="76"/>
            </a:xfrm>
            <a:custGeom>
              <a:avLst/>
              <a:gdLst>
                <a:gd name="T0" fmla="*/ 0 w 192"/>
                <a:gd name="T1" fmla="*/ 0 h 64"/>
                <a:gd name="T2" fmla="*/ 192 w 192"/>
                <a:gd name="T3" fmla="*/ 64 h 64"/>
              </a:gdLst>
              <a:ahLst/>
              <a:cxnLst>
                <a:cxn ang="0">
                  <a:pos x="0" y="64"/>
                </a:cxn>
                <a:cxn ang="0">
                  <a:pos x="39" y="22"/>
                </a:cxn>
                <a:cxn ang="0">
                  <a:pos x="96" y="1"/>
                </a:cxn>
                <a:cxn ang="0">
                  <a:pos x="147" y="19"/>
                </a:cxn>
                <a:cxn ang="0">
                  <a:pos x="192" y="64"/>
                </a:cxn>
              </a:cxnLst>
              <a:rect l="T0" t="T1" r="T2" b="T3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直接连接符 136213"/>
            <p:cNvSpPr>
              <a:spLocks noChangeShapeType="1"/>
            </p:cNvSpPr>
            <p:nvPr/>
          </p:nvSpPr>
          <p:spPr bwMode="auto">
            <a:xfrm>
              <a:off x="4080" y="32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文本框 136214"/>
            <p:cNvSpPr txBox="1">
              <a:spLocks noChangeArrowheads="1"/>
            </p:cNvSpPr>
            <p:nvPr/>
          </p:nvSpPr>
          <p:spPr bwMode="auto">
            <a:xfrm>
              <a:off x="596" y="2591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主存</a:t>
              </a:r>
            </a:p>
          </p:txBody>
        </p:sp>
        <p:sp>
          <p:nvSpPr>
            <p:cNvPr id="60441" name="矩形 136215"/>
            <p:cNvSpPr>
              <a:spLocks noChangeArrowheads="1"/>
            </p:cNvSpPr>
            <p:nvPr/>
          </p:nvSpPr>
          <p:spPr bwMode="auto">
            <a:xfrm>
              <a:off x="576" y="2418"/>
              <a:ext cx="480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2" name="任意多边形 136216"/>
            <p:cNvSpPr>
              <a:spLocks/>
            </p:cNvSpPr>
            <p:nvPr/>
          </p:nvSpPr>
          <p:spPr bwMode="auto">
            <a:xfrm>
              <a:off x="672" y="1729"/>
              <a:ext cx="4416" cy="689"/>
            </a:xfrm>
            <a:custGeom>
              <a:avLst/>
              <a:gdLst>
                <a:gd name="T0" fmla="*/ 0 w 4416"/>
                <a:gd name="T1" fmla="*/ 0 h 576"/>
                <a:gd name="T2" fmla="*/ 4416 w 4416"/>
                <a:gd name="T3" fmla="*/ 576 h 576"/>
              </a:gdLst>
              <a:ahLst/>
              <a:cxnLst>
                <a:cxn ang="0">
                  <a:pos x="0" y="576"/>
                </a:cxn>
                <a:cxn ang="0">
                  <a:pos x="0" y="0"/>
                </a:cxn>
                <a:cxn ang="0">
                  <a:pos x="4416" y="0"/>
                </a:cxn>
                <a:cxn ang="0">
                  <a:pos x="4416" y="576"/>
                </a:cxn>
              </a:cxnLst>
              <a:rect l="T0" t="T1" r="T2" b="T3"/>
              <a:pathLst>
                <a:path w="4416" h="576">
                  <a:moveTo>
                    <a:pt x="0" y="576"/>
                  </a:moveTo>
                  <a:lnTo>
                    <a:pt x="0" y="0"/>
                  </a:lnTo>
                  <a:lnTo>
                    <a:pt x="4416" y="0"/>
                  </a:lnTo>
                  <a:lnTo>
                    <a:pt x="4416" y="5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任意多边形 136217"/>
            <p:cNvSpPr>
              <a:spLocks/>
            </p:cNvSpPr>
            <p:nvPr/>
          </p:nvSpPr>
          <p:spPr bwMode="auto">
            <a:xfrm>
              <a:off x="912" y="2016"/>
              <a:ext cx="3984" cy="402"/>
            </a:xfrm>
            <a:custGeom>
              <a:avLst/>
              <a:gdLst>
                <a:gd name="T0" fmla="*/ 0 w 3984"/>
                <a:gd name="T1" fmla="*/ 0 h 336"/>
                <a:gd name="T2" fmla="*/ 3984 w 3984"/>
                <a:gd name="T3" fmla="*/ 336 h 336"/>
              </a:gdLst>
              <a:ahLst/>
              <a:cxnLst>
                <a:cxn ang="0">
                  <a:pos x="0" y="336"/>
                </a:cxn>
                <a:cxn ang="0">
                  <a:pos x="0" y="0"/>
                </a:cxn>
                <a:cxn ang="0">
                  <a:pos x="3984" y="0"/>
                </a:cxn>
                <a:cxn ang="0">
                  <a:pos x="3984" y="336"/>
                </a:cxn>
              </a:cxnLst>
              <a:rect l="T0" t="T1" r="T2" b="T3"/>
              <a:pathLst>
                <a:path w="3984" h="336">
                  <a:moveTo>
                    <a:pt x="0" y="336"/>
                  </a:moveTo>
                  <a:lnTo>
                    <a:pt x="0" y="0"/>
                  </a:lnTo>
                  <a:lnTo>
                    <a:pt x="3984" y="0"/>
                  </a:lnTo>
                  <a:lnTo>
                    <a:pt x="398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直接连接符 136218"/>
            <p:cNvSpPr>
              <a:spLocks noChangeShapeType="1"/>
            </p:cNvSpPr>
            <p:nvPr/>
          </p:nvSpPr>
          <p:spPr bwMode="auto">
            <a:xfrm flipV="1">
              <a:off x="2160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直接连接符 136219"/>
            <p:cNvSpPr>
              <a:spLocks noChangeShapeType="1"/>
            </p:cNvSpPr>
            <p:nvPr/>
          </p:nvSpPr>
          <p:spPr bwMode="auto">
            <a:xfrm flipV="1">
              <a:off x="196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直接连接符 136220"/>
            <p:cNvSpPr>
              <a:spLocks noChangeShapeType="1"/>
            </p:cNvSpPr>
            <p:nvPr/>
          </p:nvSpPr>
          <p:spPr bwMode="auto">
            <a:xfrm flipV="1">
              <a:off x="3072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7" name="直接连接符 136221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直接连接符 136222"/>
            <p:cNvSpPr>
              <a:spLocks noChangeShapeType="1"/>
            </p:cNvSpPr>
            <p:nvPr/>
          </p:nvSpPr>
          <p:spPr bwMode="auto">
            <a:xfrm flipV="1">
              <a:off x="3888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9" name="直接连接符 136223"/>
            <p:cNvSpPr>
              <a:spLocks noChangeShapeType="1"/>
            </p:cNvSpPr>
            <p:nvPr/>
          </p:nvSpPr>
          <p:spPr bwMode="auto">
            <a:xfrm flipV="1">
              <a:off x="3744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0" name="任意多边形 136224"/>
            <p:cNvSpPr>
              <a:spLocks/>
            </p:cNvSpPr>
            <p:nvPr/>
          </p:nvSpPr>
          <p:spPr bwMode="auto">
            <a:xfrm>
              <a:off x="4694" y="2178"/>
              <a:ext cx="1" cy="241"/>
            </a:xfrm>
            <a:custGeom>
              <a:avLst/>
              <a:gdLst>
                <a:gd name="T0" fmla="*/ 0 w 1"/>
                <a:gd name="T1" fmla="*/ 0 h 241"/>
                <a:gd name="T2" fmla="*/ 1 w 1"/>
                <a:gd name="T3" fmla="*/ 241 h 241"/>
              </a:gdLst>
              <a:ahLst/>
              <a:cxnLst>
                <a:cxn ang="0">
                  <a:pos x="0" y="241"/>
                </a:cxn>
                <a:cxn ang="0">
                  <a:pos x="0" y="0"/>
                </a:cxn>
              </a:cxnLst>
              <a:rect l="T0" t="T1" r="T2" b="T3"/>
              <a:pathLst>
                <a:path w="1" h="241">
                  <a:moveTo>
                    <a:pt x="0" y="2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任意多边形 136225"/>
            <p:cNvSpPr>
              <a:spLocks/>
            </p:cNvSpPr>
            <p:nvPr/>
          </p:nvSpPr>
          <p:spPr bwMode="auto">
            <a:xfrm>
              <a:off x="1824" y="2189"/>
              <a:ext cx="2880" cy="229"/>
            </a:xfrm>
            <a:custGeom>
              <a:avLst/>
              <a:gdLst>
                <a:gd name="T0" fmla="*/ 0 w 2880"/>
                <a:gd name="T1" fmla="*/ 0 h 192"/>
                <a:gd name="T2" fmla="*/ 2880 w 2880"/>
                <a:gd name="T3" fmla="*/ 192 h 192"/>
              </a:gdLst>
              <a:ahLst/>
              <a:cxnLst>
                <a:cxn ang="0">
                  <a:pos x="2880" y="0"/>
                </a:cxn>
                <a:cxn ang="0">
                  <a:pos x="0" y="0"/>
                </a:cxn>
                <a:cxn ang="0">
                  <a:pos x="0" y="192"/>
                </a:cxn>
              </a:cxnLst>
              <a:rect l="T0" t="T1" r="T2" b="T3"/>
              <a:pathLst>
                <a:path w="2880" h="192">
                  <a:moveTo>
                    <a:pt x="2880" y="0"/>
                  </a:move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直接连接符 136226"/>
            <p:cNvSpPr>
              <a:spLocks noChangeShapeType="1"/>
            </p:cNvSpPr>
            <p:nvPr/>
          </p:nvSpPr>
          <p:spPr bwMode="auto">
            <a:xfrm flipV="1">
              <a:off x="3552" y="2189"/>
              <a:ext cx="0" cy="2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3" name="直接连接符 136227"/>
            <p:cNvSpPr>
              <a:spLocks noChangeShapeType="1"/>
            </p:cNvSpPr>
            <p:nvPr/>
          </p:nvSpPr>
          <p:spPr bwMode="auto">
            <a:xfrm flipV="1">
              <a:off x="2736" y="2189"/>
              <a:ext cx="0" cy="2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4" name="文本框 136228"/>
            <p:cNvSpPr txBox="1">
              <a:spLocks noChangeArrowheads="1"/>
            </p:cNvSpPr>
            <p:nvPr/>
          </p:nvSpPr>
          <p:spPr bwMode="auto">
            <a:xfrm>
              <a:off x="1814" y="3206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响应</a:t>
              </a:r>
            </a:p>
          </p:txBody>
        </p:sp>
        <p:sp>
          <p:nvSpPr>
            <p:cNvPr id="60455" name="文本框 136229"/>
            <p:cNvSpPr txBox="1">
              <a:spLocks noChangeArrowheads="1"/>
            </p:cNvSpPr>
            <p:nvPr/>
          </p:nvSpPr>
          <p:spPr bwMode="auto">
            <a:xfrm>
              <a:off x="1056" y="1750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总线</a:t>
              </a:r>
            </a:p>
          </p:txBody>
        </p:sp>
        <p:sp>
          <p:nvSpPr>
            <p:cNvPr id="60456" name="文本框 136230"/>
            <p:cNvSpPr txBox="1">
              <a:spLocks noChangeArrowheads="1"/>
            </p:cNvSpPr>
            <p:nvPr/>
          </p:nvSpPr>
          <p:spPr bwMode="auto">
            <a:xfrm>
              <a:off x="4358" y="1475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数据线</a:t>
              </a:r>
            </a:p>
          </p:txBody>
        </p:sp>
        <p:sp>
          <p:nvSpPr>
            <p:cNvPr id="60457" name="文本框 136231"/>
            <p:cNvSpPr txBox="1">
              <a:spLocks noChangeArrowheads="1"/>
            </p:cNvSpPr>
            <p:nvPr/>
          </p:nvSpPr>
          <p:spPr bwMode="auto">
            <a:xfrm>
              <a:off x="4214" y="176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地址线</a:t>
              </a:r>
            </a:p>
          </p:txBody>
        </p:sp>
        <p:sp>
          <p:nvSpPr>
            <p:cNvPr id="60458" name="文本框 136232"/>
            <p:cNvSpPr txBox="1">
              <a:spLocks noChangeArrowheads="1"/>
            </p:cNvSpPr>
            <p:nvPr/>
          </p:nvSpPr>
          <p:spPr bwMode="auto">
            <a:xfrm>
              <a:off x="3888" y="2189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请求</a:t>
              </a:r>
            </a:p>
          </p:txBody>
        </p:sp>
      </p:grpSp>
      <p:sp>
        <p:nvSpPr>
          <p:cNvPr id="136234" name="文本框 136233"/>
          <p:cNvSpPr txBox="1">
            <a:spLocks noChangeArrowheads="1"/>
          </p:cNvSpPr>
          <p:nvPr/>
        </p:nvSpPr>
        <p:spPr bwMode="auto">
          <a:xfrm>
            <a:off x="685800" y="1385888"/>
            <a:ext cx="601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具有公共请求线的 </a:t>
            </a:r>
            <a:r>
              <a:rPr lang="en-US" altLang="zh-CN" sz="2800" b="1"/>
              <a:t>DMA </a:t>
            </a:r>
            <a:r>
              <a:rPr lang="zh-CN" altLang="en-US" sz="2800" b="1"/>
              <a:t>请求</a:t>
            </a:r>
          </a:p>
        </p:txBody>
      </p:sp>
      <p:sp>
        <p:nvSpPr>
          <p:cNvPr id="136235" name="矩形 13623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文本框 72705"/>
          <p:cNvSpPr txBox="1">
            <a:spLocks noChangeArrowheads="1"/>
          </p:cNvSpPr>
          <p:nvPr/>
        </p:nvSpPr>
        <p:spPr bwMode="auto">
          <a:xfrm>
            <a:off x="457200" y="38100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(2) 独立的 </a:t>
            </a:r>
            <a:r>
              <a:rPr lang="en-US" altLang="zh-CN" sz="3600" b="1"/>
              <a:t>DMA </a:t>
            </a:r>
            <a:r>
              <a:rPr lang="zh-CN" altLang="en-US" sz="3600" b="1"/>
              <a:t>请求</a:t>
            </a:r>
          </a:p>
        </p:txBody>
      </p:sp>
      <p:grpSp>
        <p:nvGrpSpPr>
          <p:cNvPr id="72747" name="组合 72746"/>
          <p:cNvGrpSpPr>
            <a:grpSpLocks/>
          </p:cNvGrpSpPr>
          <p:nvPr/>
        </p:nvGrpSpPr>
        <p:grpSpPr bwMode="auto">
          <a:xfrm>
            <a:off x="990600" y="1295400"/>
            <a:ext cx="7391400" cy="4800600"/>
            <a:chOff x="624" y="816"/>
            <a:chExt cx="4656" cy="3024"/>
          </a:xfrm>
        </p:grpSpPr>
        <p:grpSp>
          <p:nvGrpSpPr>
            <p:cNvPr id="61444" name="组合 72708"/>
            <p:cNvGrpSpPr>
              <a:grpSpLocks/>
            </p:cNvGrpSpPr>
            <p:nvPr/>
          </p:nvGrpSpPr>
          <p:grpSpPr bwMode="auto">
            <a:xfrm>
              <a:off x="1872" y="3194"/>
              <a:ext cx="576" cy="592"/>
              <a:chOff x="2064" y="3168"/>
              <a:chExt cx="576" cy="528"/>
            </a:xfrm>
          </p:grpSpPr>
          <p:sp>
            <p:nvSpPr>
              <p:cNvPr id="61479" name="文本框 72709"/>
              <p:cNvSpPr txBox="1">
                <a:spLocks noChangeArrowheads="1"/>
              </p:cNvSpPr>
              <p:nvPr/>
            </p:nvSpPr>
            <p:spPr bwMode="auto">
              <a:xfrm>
                <a:off x="2102" y="3225"/>
                <a:ext cx="518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  <a:p>
                <a:r>
                  <a:rPr lang="zh-CN" altLang="en-US" sz="2000" b="1"/>
                  <a:t>接口1</a:t>
                </a:r>
              </a:p>
            </p:txBody>
          </p:sp>
          <p:sp>
            <p:nvSpPr>
              <p:cNvPr id="61480" name="矩形 72710"/>
              <p:cNvSpPr>
                <a:spLocks noChangeArrowheads="1"/>
              </p:cNvSpPr>
              <p:nvPr/>
            </p:nvSpPr>
            <p:spPr bwMode="auto">
              <a:xfrm>
                <a:off x="206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45" name="组合 72711"/>
            <p:cNvGrpSpPr>
              <a:grpSpLocks/>
            </p:cNvGrpSpPr>
            <p:nvPr/>
          </p:nvGrpSpPr>
          <p:grpSpPr bwMode="auto">
            <a:xfrm>
              <a:off x="2816" y="3194"/>
              <a:ext cx="576" cy="592"/>
              <a:chOff x="2880" y="3168"/>
              <a:chExt cx="576" cy="528"/>
            </a:xfrm>
          </p:grpSpPr>
          <p:sp>
            <p:nvSpPr>
              <p:cNvPr id="61477" name="文本框 72712"/>
              <p:cNvSpPr txBox="1">
                <a:spLocks noChangeArrowheads="1"/>
              </p:cNvSpPr>
              <p:nvPr/>
            </p:nvSpPr>
            <p:spPr bwMode="auto">
              <a:xfrm>
                <a:off x="2918" y="3225"/>
                <a:ext cx="518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  <a:p>
                <a:r>
                  <a:rPr lang="zh-CN" altLang="en-US" sz="2000" b="1"/>
                  <a:t>接口2</a:t>
                </a:r>
              </a:p>
            </p:txBody>
          </p:sp>
          <p:sp>
            <p:nvSpPr>
              <p:cNvPr id="61478" name="矩形 72713"/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46" name="组合 72714"/>
            <p:cNvGrpSpPr>
              <a:grpSpLocks/>
            </p:cNvGrpSpPr>
            <p:nvPr/>
          </p:nvGrpSpPr>
          <p:grpSpPr bwMode="auto">
            <a:xfrm>
              <a:off x="3792" y="3194"/>
              <a:ext cx="576" cy="592"/>
              <a:chOff x="3744" y="3168"/>
              <a:chExt cx="576" cy="528"/>
            </a:xfrm>
          </p:grpSpPr>
          <p:sp>
            <p:nvSpPr>
              <p:cNvPr id="61475" name="文本框 72715"/>
              <p:cNvSpPr txBox="1">
                <a:spLocks noChangeArrowheads="1"/>
              </p:cNvSpPr>
              <p:nvPr/>
            </p:nvSpPr>
            <p:spPr bwMode="auto">
              <a:xfrm>
                <a:off x="3782" y="3225"/>
                <a:ext cx="518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DMA</a:t>
                </a:r>
              </a:p>
              <a:p>
                <a:r>
                  <a:rPr lang="zh-CN" altLang="en-US" sz="2000" b="1"/>
                  <a:t>接口</a:t>
                </a:r>
                <a:r>
                  <a:rPr lang="en-US" altLang="zh-CN" sz="2000" b="1"/>
                  <a:t>3</a:t>
                </a:r>
              </a:p>
            </p:txBody>
          </p:sp>
          <p:sp>
            <p:nvSpPr>
              <p:cNvPr id="61476" name="矩形 7271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47" name="组合 72717"/>
            <p:cNvGrpSpPr>
              <a:grpSpLocks/>
            </p:cNvGrpSpPr>
            <p:nvPr/>
          </p:nvGrpSpPr>
          <p:grpSpPr bwMode="auto">
            <a:xfrm>
              <a:off x="624" y="881"/>
              <a:ext cx="576" cy="2959"/>
              <a:chOff x="720" y="1248"/>
              <a:chExt cx="576" cy="2496"/>
            </a:xfrm>
          </p:grpSpPr>
          <p:sp>
            <p:nvSpPr>
              <p:cNvPr id="61473" name="文本框 72718"/>
              <p:cNvSpPr txBox="1">
                <a:spLocks noChangeArrowheads="1"/>
              </p:cNvSpPr>
              <p:nvPr/>
            </p:nvSpPr>
            <p:spPr bwMode="auto">
              <a:xfrm>
                <a:off x="802" y="2352"/>
                <a:ext cx="44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</a:p>
            </p:txBody>
          </p:sp>
          <p:sp>
            <p:nvSpPr>
              <p:cNvPr id="61474" name="矩形 72719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576" cy="24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48" name="文本框 72720"/>
            <p:cNvSpPr txBox="1">
              <a:spLocks noChangeArrowheads="1"/>
            </p:cNvSpPr>
            <p:nvPr/>
          </p:nvSpPr>
          <p:spPr bwMode="auto">
            <a:xfrm>
              <a:off x="4752" y="3343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主存</a:t>
              </a:r>
            </a:p>
          </p:txBody>
        </p:sp>
        <p:sp>
          <p:nvSpPr>
            <p:cNvPr id="61449" name="矩形 72721"/>
            <p:cNvSpPr>
              <a:spLocks noChangeArrowheads="1"/>
            </p:cNvSpPr>
            <p:nvPr/>
          </p:nvSpPr>
          <p:spPr bwMode="auto">
            <a:xfrm>
              <a:off x="4704" y="3194"/>
              <a:ext cx="576" cy="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任意多边形 72722"/>
            <p:cNvSpPr>
              <a:spLocks/>
            </p:cNvSpPr>
            <p:nvPr/>
          </p:nvSpPr>
          <p:spPr bwMode="auto">
            <a:xfrm>
              <a:off x="1200" y="2979"/>
              <a:ext cx="768" cy="215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192 h 192"/>
              </a:gdLst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T0" t="T1" r="T2" b="T3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任意多边形 72723"/>
            <p:cNvSpPr>
              <a:spLocks/>
            </p:cNvSpPr>
            <p:nvPr/>
          </p:nvSpPr>
          <p:spPr bwMode="auto">
            <a:xfrm>
              <a:off x="1200" y="2710"/>
              <a:ext cx="912" cy="484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336 h 336"/>
              </a:gdLst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336"/>
                </a:cxn>
              </a:cxnLst>
              <a:rect l="T0" t="T1" r="T2" b="T3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任意多边形 72724"/>
            <p:cNvSpPr>
              <a:spLocks/>
            </p:cNvSpPr>
            <p:nvPr/>
          </p:nvSpPr>
          <p:spPr bwMode="auto">
            <a:xfrm>
              <a:off x="1200" y="2441"/>
              <a:ext cx="1728" cy="753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192 h 192"/>
              </a:gdLst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T0" t="T1" r="T2" b="T3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任意多边形 72725"/>
            <p:cNvSpPr>
              <a:spLocks/>
            </p:cNvSpPr>
            <p:nvPr/>
          </p:nvSpPr>
          <p:spPr bwMode="auto">
            <a:xfrm>
              <a:off x="1200" y="2172"/>
              <a:ext cx="1872" cy="1022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336 h 336"/>
              </a:gdLst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336"/>
                </a:cxn>
              </a:cxnLst>
              <a:rect l="T0" t="T1" r="T2" b="T3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文本框 72726"/>
            <p:cNvSpPr txBox="1">
              <a:spLocks noChangeArrowheads="1"/>
            </p:cNvSpPr>
            <p:nvPr/>
          </p:nvSpPr>
          <p:spPr bwMode="auto">
            <a:xfrm>
              <a:off x="1163" y="2710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响应1</a:t>
              </a:r>
            </a:p>
          </p:txBody>
        </p:sp>
        <p:sp>
          <p:nvSpPr>
            <p:cNvPr id="61455" name="文本框 72727"/>
            <p:cNvSpPr txBox="1">
              <a:spLocks noChangeArrowheads="1"/>
            </p:cNvSpPr>
            <p:nvPr/>
          </p:nvSpPr>
          <p:spPr bwMode="auto">
            <a:xfrm>
              <a:off x="1163" y="2441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请求1</a:t>
              </a:r>
            </a:p>
          </p:txBody>
        </p:sp>
        <p:sp>
          <p:nvSpPr>
            <p:cNvPr id="61456" name="文本框 72728"/>
            <p:cNvSpPr txBox="1">
              <a:spLocks noChangeArrowheads="1"/>
            </p:cNvSpPr>
            <p:nvPr/>
          </p:nvSpPr>
          <p:spPr bwMode="auto">
            <a:xfrm>
              <a:off x="1163" y="2172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响应2</a:t>
              </a:r>
            </a:p>
          </p:txBody>
        </p:sp>
        <p:sp>
          <p:nvSpPr>
            <p:cNvPr id="61457" name="文本框 72729"/>
            <p:cNvSpPr txBox="1">
              <a:spLocks noChangeArrowheads="1"/>
            </p:cNvSpPr>
            <p:nvPr/>
          </p:nvSpPr>
          <p:spPr bwMode="auto">
            <a:xfrm>
              <a:off x="1163" y="1903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请求2</a:t>
              </a:r>
            </a:p>
          </p:txBody>
        </p:sp>
        <p:sp>
          <p:nvSpPr>
            <p:cNvPr id="61458" name="任意多边形 72730"/>
            <p:cNvSpPr>
              <a:spLocks/>
            </p:cNvSpPr>
            <p:nvPr/>
          </p:nvSpPr>
          <p:spPr bwMode="auto">
            <a:xfrm>
              <a:off x="1200" y="1903"/>
              <a:ext cx="2688" cy="1291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192 h 192"/>
              </a:gdLst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T0" t="T1" r="T2" b="T3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任意多边形 72731"/>
            <p:cNvSpPr>
              <a:spLocks/>
            </p:cNvSpPr>
            <p:nvPr/>
          </p:nvSpPr>
          <p:spPr bwMode="auto">
            <a:xfrm>
              <a:off x="1209" y="1632"/>
              <a:ext cx="2823" cy="1562"/>
            </a:xfrm>
            <a:custGeom>
              <a:avLst/>
              <a:gdLst>
                <a:gd name="T0" fmla="*/ 0 w 2823"/>
                <a:gd name="T1" fmla="*/ 0 h 1562"/>
                <a:gd name="T2" fmla="*/ 2823 w 2823"/>
                <a:gd name="T3" fmla="*/ 1562 h 1562"/>
              </a:gdLst>
              <a:ahLst/>
              <a:cxnLst>
                <a:cxn ang="0">
                  <a:pos x="0" y="0"/>
                </a:cxn>
                <a:cxn ang="0">
                  <a:pos x="2823" y="2"/>
                </a:cxn>
                <a:cxn ang="0">
                  <a:pos x="2823" y="1562"/>
                </a:cxn>
              </a:cxnLst>
              <a:rect l="T0" t="T1" r="T2" b="T3"/>
              <a:pathLst>
                <a:path w="2823" h="1562">
                  <a:moveTo>
                    <a:pt x="0" y="0"/>
                  </a:moveTo>
                  <a:lnTo>
                    <a:pt x="2823" y="2"/>
                  </a:lnTo>
                  <a:lnTo>
                    <a:pt x="2823" y="1562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文本框 72732"/>
            <p:cNvSpPr txBox="1">
              <a:spLocks noChangeArrowheads="1"/>
            </p:cNvSpPr>
            <p:nvPr/>
          </p:nvSpPr>
          <p:spPr bwMode="auto">
            <a:xfrm>
              <a:off x="1163" y="1634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响应3</a:t>
              </a:r>
            </a:p>
          </p:txBody>
        </p:sp>
        <p:sp>
          <p:nvSpPr>
            <p:cNvPr id="61461" name="文本框 72733"/>
            <p:cNvSpPr txBox="1">
              <a:spLocks noChangeArrowheads="1"/>
            </p:cNvSpPr>
            <p:nvPr/>
          </p:nvSpPr>
          <p:spPr bwMode="auto">
            <a:xfrm>
              <a:off x="1163" y="1365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请求3</a:t>
              </a:r>
            </a:p>
          </p:txBody>
        </p:sp>
        <p:sp>
          <p:nvSpPr>
            <p:cNvPr id="61462" name="任意多边形 72734"/>
            <p:cNvSpPr>
              <a:spLocks/>
            </p:cNvSpPr>
            <p:nvPr/>
          </p:nvSpPr>
          <p:spPr bwMode="auto">
            <a:xfrm>
              <a:off x="1200" y="1365"/>
              <a:ext cx="3648" cy="1829"/>
            </a:xfrm>
            <a:custGeom>
              <a:avLst/>
              <a:gdLst>
                <a:gd name="T0" fmla="*/ 0 w 672"/>
                <a:gd name="T1" fmla="*/ 0 h 192"/>
                <a:gd name="T2" fmla="*/ 672 w 672"/>
                <a:gd name="T3" fmla="*/ 192 h 192"/>
              </a:gdLst>
              <a:ahLst/>
              <a:cxnLst>
                <a:cxn ang="0">
                  <a:pos x="0" y="0"/>
                </a:cxn>
                <a:cxn ang="0">
                  <a:pos x="672" y="0"/>
                </a:cxn>
                <a:cxn ang="0">
                  <a:pos x="672" y="192"/>
                </a:cxn>
              </a:cxnLst>
              <a:rect l="T0" t="T1" r="T2" b="T3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任意多边形 72735"/>
            <p:cNvSpPr>
              <a:spLocks/>
            </p:cNvSpPr>
            <p:nvPr/>
          </p:nvSpPr>
          <p:spPr bwMode="auto">
            <a:xfrm>
              <a:off x="1200" y="1096"/>
              <a:ext cx="3984" cy="2098"/>
            </a:xfrm>
            <a:custGeom>
              <a:avLst/>
              <a:gdLst>
                <a:gd name="T0" fmla="*/ 0 w 768"/>
                <a:gd name="T1" fmla="*/ 0 h 336"/>
                <a:gd name="T2" fmla="*/ 768 w 768"/>
                <a:gd name="T3" fmla="*/ 336 h 336"/>
              </a:gdLst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336"/>
                </a:cxn>
              </a:cxnLst>
              <a:rect l="T0" t="T1" r="T2" b="T3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文本框 72736"/>
            <p:cNvSpPr txBox="1">
              <a:spLocks noChangeArrowheads="1"/>
            </p:cNvSpPr>
            <p:nvPr/>
          </p:nvSpPr>
          <p:spPr bwMode="auto">
            <a:xfrm>
              <a:off x="1204" y="1085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</a:t>
              </a:r>
              <a:r>
                <a:rPr lang="zh-CN" altLang="en-US" sz="2000" b="1"/>
                <a:t>总线</a:t>
              </a:r>
            </a:p>
          </p:txBody>
        </p:sp>
        <p:sp>
          <p:nvSpPr>
            <p:cNvPr id="61465" name="文本框 72737"/>
            <p:cNvSpPr txBox="1">
              <a:spLocks noChangeArrowheads="1"/>
            </p:cNvSpPr>
            <p:nvPr/>
          </p:nvSpPr>
          <p:spPr bwMode="auto">
            <a:xfrm>
              <a:off x="4656" y="8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数据线</a:t>
              </a:r>
            </a:p>
          </p:txBody>
        </p:sp>
        <p:sp>
          <p:nvSpPr>
            <p:cNvPr id="61466" name="文本框 72738"/>
            <p:cNvSpPr txBox="1">
              <a:spLocks noChangeArrowheads="1"/>
            </p:cNvSpPr>
            <p:nvPr/>
          </p:nvSpPr>
          <p:spPr bwMode="auto">
            <a:xfrm>
              <a:off x="4550" y="109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地址线</a:t>
              </a:r>
            </a:p>
          </p:txBody>
        </p:sp>
        <p:sp>
          <p:nvSpPr>
            <p:cNvPr id="61467" name="直接连接符 72739"/>
            <p:cNvSpPr>
              <a:spLocks noChangeShapeType="1"/>
            </p:cNvSpPr>
            <p:nvPr/>
          </p:nvSpPr>
          <p:spPr bwMode="auto">
            <a:xfrm flipV="1">
              <a:off x="432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8" name="直接连接符 72740"/>
            <p:cNvSpPr>
              <a:spLocks noChangeShapeType="1"/>
            </p:cNvSpPr>
            <p:nvPr/>
          </p:nvSpPr>
          <p:spPr bwMode="auto">
            <a:xfrm flipV="1">
              <a:off x="417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直接连接符 72741"/>
            <p:cNvSpPr>
              <a:spLocks noChangeShapeType="1"/>
            </p:cNvSpPr>
            <p:nvPr/>
          </p:nvSpPr>
          <p:spPr bwMode="auto">
            <a:xfrm flipV="1">
              <a:off x="336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直接连接符 72742"/>
            <p:cNvSpPr>
              <a:spLocks noChangeShapeType="1"/>
            </p:cNvSpPr>
            <p:nvPr/>
          </p:nvSpPr>
          <p:spPr bwMode="auto">
            <a:xfrm flipV="1">
              <a:off x="321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直接连接符 72743"/>
            <p:cNvSpPr>
              <a:spLocks noChangeShapeType="1"/>
            </p:cNvSpPr>
            <p:nvPr/>
          </p:nvSpPr>
          <p:spPr bwMode="auto">
            <a:xfrm flipV="1">
              <a:off x="240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直接连接符 72744"/>
            <p:cNvSpPr>
              <a:spLocks noChangeShapeType="1"/>
            </p:cNvSpPr>
            <p:nvPr/>
          </p:nvSpPr>
          <p:spPr bwMode="auto">
            <a:xfrm flipV="1">
              <a:off x="225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46" name="矩形 7274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文本框 137217"/>
          <p:cNvSpPr txBox="1">
            <a:spLocks noChangeArrowheads="1"/>
          </p:cNvSpPr>
          <p:nvPr/>
        </p:nvSpPr>
        <p:spPr bwMode="auto">
          <a:xfrm>
            <a:off x="381000" y="3810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3. </a:t>
            </a:r>
            <a:r>
              <a:rPr lang="en-US" altLang="zh-CN" sz="3600" b="1"/>
              <a:t>DMA </a:t>
            </a:r>
            <a:r>
              <a:rPr lang="zh-CN" altLang="en-US" sz="3600" b="1"/>
              <a:t>方式与程序中断方式的比较</a:t>
            </a:r>
          </a:p>
        </p:txBody>
      </p:sp>
      <p:sp>
        <p:nvSpPr>
          <p:cNvPr id="137219" name="文本框 137218"/>
          <p:cNvSpPr txBox="1">
            <a:spLocks noChangeArrowheads="1"/>
          </p:cNvSpPr>
          <p:nvPr/>
        </p:nvSpPr>
        <p:spPr bwMode="auto">
          <a:xfrm>
            <a:off x="685800" y="2309813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数据传送</a:t>
            </a:r>
          </a:p>
        </p:txBody>
      </p:sp>
      <p:sp>
        <p:nvSpPr>
          <p:cNvPr id="137220" name="文本框 137219"/>
          <p:cNvSpPr txBox="1">
            <a:spLocks noChangeArrowheads="1"/>
          </p:cNvSpPr>
          <p:nvPr/>
        </p:nvSpPr>
        <p:spPr bwMode="auto">
          <a:xfrm>
            <a:off x="685800" y="310673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响应时间</a:t>
            </a:r>
          </a:p>
        </p:txBody>
      </p:sp>
      <p:sp>
        <p:nvSpPr>
          <p:cNvPr id="137221" name="文本框 137220"/>
          <p:cNvSpPr txBox="1">
            <a:spLocks noChangeArrowheads="1"/>
          </p:cNvSpPr>
          <p:nvPr/>
        </p:nvSpPr>
        <p:spPr bwMode="auto">
          <a:xfrm>
            <a:off x="685800" y="390525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(3) 处理异常情况</a:t>
            </a:r>
          </a:p>
        </p:txBody>
      </p:sp>
      <p:sp>
        <p:nvSpPr>
          <p:cNvPr id="137222" name="文本框 137221"/>
          <p:cNvSpPr txBox="1">
            <a:spLocks noChangeArrowheads="1"/>
          </p:cNvSpPr>
          <p:nvPr/>
        </p:nvSpPr>
        <p:spPr bwMode="auto">
          <a:xfrm>
            <a:off x="685800" y="470217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(4) 中断请求</a:t>
            </a:r>
          </a:p>
        </p:txBody>
      </p:sp>
      <p:sp>
        <p:nvSpPr>
          <p:cNvPr id="137223" name="文本框 137222"/>
          <p:cNvSpPr txBox="1">
            <a:spLocks noChangeArrowheads="1"/>
          </p:cNvSpPr>
          <p:nvPr/>
        </p:nvSpPr>
        <p:spPr bwMode="auto">
          <a:xfrm>
            <a:off x="685800" y="55006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(5) 优先级</a:t>
            </a:r>
          </a:p>
        </p:txBody>
      </p:sp>
      <p:grpSp>
        <p:nvGrpSpPr>
          <p:cNvPr id="137224" name="组合 137223"/>
          <p:cNvGrpSpPr>
            <a:grpSpLocks/>
          </p:cNvGrpSpPr>
          <p:nvPr/>
        </p:nvGrpSpPr>
        <p:grpSpPr bwMode="auto">
          <a:xfrm>
            <a:off x="3733800" y="1547813"/>
            <a:ext cx="4656138" cy="519112"/>
            <a:chOff x="2352" y="720"/>
            <a:chExt cx="2933" cy="327"/>
          </a:xfrm>
        </p:grpSpPr>
        <p:sp>
          <p:nvSpPr>
            <p:cNvPr id="62478" name="文本框 137224"/>
            <p:cNvSpPr txBox="1">
              <a:spLocks noChangeArrowheads="1"/>
            </p:cNvSpPr>
            <p:nvPr/>
          </p:nvSpPr>
          <p:spPr bwMode="auto">
            <a:xfrm>
              <a:off x="2352" y="72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中断方式</a:t>
              </a:r>
              <a:endParaRPr lang="en-US" altLang="zh-CN" sz="2800" b="1"/>
            </a:p>
          </p:txBody>
        </p:sp>
        <p:sp>
          <p:nvSpPr>
            <p:cNvPr id="62479" name="文本框 137225"/>
            <p:cNvSpPr txBox="1">
              <a:spLocks noChangeArrowheads="1"/>
            </p:cNvSpPr>
            <p:nvPr/>
          </p:nvSpPr>
          <p:spPr bwMode="auto">
            <a:xfrm>
              <a:off x="4128" y="720"/>
              <a:ext cx="11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DMA </a:t>
              </a:r>
              <a:r>
                <a:rPr lang="zh-CN" altLang="en-US" sz="2800" b="1"/>
                <a:t>方式</a:t>
              </a:r>
            </a:p>
          </p:txBody>
        </p:sp>
      </p:grpSp>
      <p:sp>
        <p:nvSpPr>
          <p:cNvPr id="137227" name="文本框 137226"/>
          <p:cNvSpPr txBox="1">
            <a:spLocks noChangeArrowheads="1"/>
          </p:cNvSpPr>
          <p:nvPr/>
        </p:nvSpPr>
        <p:spPr bwMode="auto">
          <a:xfrm>
            <a:off x="4054475" y="2309813"/>
            <a:ext cx="455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程序                      硬件</a:t>
            </a:r>
          </a:p>
        </p:txBody>
      </p:sp>
      <p:sp>
        <p:nvSpPr>
          <p:cNvPr id="137228" name="文本框 137227"/>
          <p:cNvSpPr txBox="1">
            <a:spLocks noChangeArrowheads="1"/>
          </p:cNvSpPr>
          <p:nvPr/>
        </p:nvSpPr>
        <p:spPr bwMode="auto">
          <a:xfrm>
            <a:off x="4054475" y="3106738"/>
            <a:ext cx="500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指令执行结束      存取周期结束</a:t>
            </a:r>
          </a:p>
        </p:txBody>
      </p:sp>
      <p:sp>
        <p:nvSpPr>
          <p:cNvPr id="137229" name="文本框 137228"/>
          <p:cNvSpPr txBox="1">
            <a:spLocks noChangeArrowheads="1"/>
          </p:cNvSpPr>
          <p:nvPr/>
        </p:nvSpPr>
        <p:spPr bwMode="auto">
          <a:xfrm>
            <a:off x="4054475" y="3905250"/>
            <a:ext cx="5089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能                          不能</a:t>
            </a:r>
          </a:p>
        </p:txBody>
      </p:sp>
      <p:sp>
        <p:nvSpPr>
          <p:cNvPr id="137230" name="文本框 137229"/>
          <p:cNvSpPr txBox="1">
            <a:spLocks noChangeArrowheads="1"/>
          </p:cNvSpPr>
          <p:nvPr/>
        </p:nvSpPr>
        <p:spPr bwMode="auto">
          <a:xfrm>
            <a:off x="4054475" y="5500688"/>
            <a:ext cx="425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低                          高</a:t>
            </a:r>
          </a:p>
        </p:txBody>
      </p:sp>
      <p:sp>
        <p:nvSpPr>
          <p:cNvPr id="137231" name="文本框 137230"/>
          <p:cNvSpPr txBox="1">
            <a:spLocks noChangeArrowheads="1"/>
          </p:cNvSpPr>
          <p:nvPr/>
        </p:nvSpPr>
        <p:spPr bwMode="auto">
          <a:xfrm>
            <a:off x="4054475" y="4702175"/>
            <a:ext cx="478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传送数据              后处理 </a:t>
            </a:r>
          </a:p>
        </p:txBody>
      </p:sp>
      <p:sp>
        <p:nvSpPr>
          <p:cNvPr id="137232" name="矩形 13723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  <p:bldP spid="137220" grpId="0"/>
      <p:bldP spid="137221" grpId="0"/>
      <p:bldP spid="137222" grpId="0"/>
      <p:bldP spid="137223" grpId="0"/>
      <p:bldP spid="137227" grpId="0"/>
      <p:bldP spid="137228" grpId="0"/>
      <p:bldP spid="137229" grpId="0"/>
      <p:bldP spid="137230" grpId="0"/>
      <p:bldP spid="1372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文本框 74754"/>
          <p:cNvSpPr txBox="1">
            <a:spLocks noChangeArrowheads="1"/>
          </p:cNvSpPr>
          <p:nvPr/>
        </p:nvSpPr>
        <p:spPr bwMode="auto">
          <a:xfrm>
            <a:off x="457200" y="381000"/>
            <a:ext cx="460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四、</a:t>
            </a:r>
            <a:r>
              <a:rPr lang="en-US" altLang="zh-CN" sz="3600" b="1"/>
              <a:t>DMA </a:t>
            </a:r>
            <a:r>
              <a:rPr lang="zh-CN" altLang="en-US" sz="3600" b="1"/>
              <a:t>接口的类型</a:t>
            </a:r>
          </a:p>
        </p:txBody>
      </p:sp>
      <p:sp>
        <p:nvSpPr>
          <p:cNvPr id="74756" name="文本框 74755"/>
          <p:cNvSpPr txBox="1">
            <a:spLocks noChangeArrowheads="1"/>
          </p:cNvSpPr>
          <p:nvPr/>
        </p:nvSpPr>
        <p:spPr bwMode="auto">
          <a:xfrm>
            <a:off x="1127125" y="1133475"/>
            <a:ext cx="161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1. 选择型</a:t>
            </a:r>
          </a:p>
        </p:txBody>
      </p:sp>
      <p:sp>
        <p:nvSpPr>
          <p:cNvPr id="74757" name="文本框 74756"/>
          <p:cNvSpPr txBox="1">
            <a:spLocks noChangeArrowheads="1"/>
          </p:cNvSpPr>
          <p:nvPr/>
        </p:nvSpPr>
        <p:spPr bwMode="auto">
          <a:xfrm>
            <a:off x="3260725" y="1133475"/>
            <a:ext cx="5578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在 </a:t>
            </a:r>
            <a:r>
              <a:rPr lang="zh-CN" altLang="en-US" sz="2800" b="1">
                <a:solidFill>
                  <a:schemeClr val="folHlink"/>
                </a:solidFill>
              </a:rPr>
              <a:t>物理上 </a:t>
            </a:r>
            <a:r>
              <a:rPr lang="zh-CN" altLang="en-US" sz="2800" b="1"/>
              <a:t>连接 </a:t>
            </a:r>
            <a:r>
              <a:rPr lang="zh-CN" altLang="en-US" sz="2800" b="1">
                <a:solidFill>
                  <a:schemeClr val="folHlink"/>
                </a:solidFill>
              </a:rPr>
              <a:t>多个 </a:t>
            </a:r>
            <a:r>
              <a:rPr lang="zh-CN" altLang="en-US" sz="2800" b="1"/>
              <a:t>设备</a:t>
            </a:r>
          </a:p>
          <a:p>
            <a:r>
              <a:rPr lang="zh-CN" altLang="en-US" sz="2800" b="1"/>
              <a:t>在 </a:t>
            </a:r>
            <a:r>
              <a:rPr lang="zh-CN" altLang="en-US" sz="2800" b="1">
                <a:solidFill>
                  <a:schemeClr val="folHlink"/>
                </a:solidFill>
              </a:rPr>
              <a:t>逻辑上 </a:t>
            </a:r>
            <a:r>
              <a:rPr lang="zh-CN" altLang="en-US" sz="2800" b="1"/>
              <a:t>只允许连接 </a:t>
            </a:r>
            <a:r>
              <a:rPr lang="zh-CN" altLang="en-US" sz="2800" b="1">
                <a:solidFill>
                  <a:schemeClr val="folHlink"/>
                </a:solidFill>
              </a:rPr>
              <a:t>一个 </a:t>
            </a:r>
            <a:r>
              <a:rPr lang="zh-CN" altLang="en-US" sz="2800" b="1"/>
              <a:t>设备</a:t>
            </a:r>
          </a:p>
        </p:txBody>
      </p:sp>
      <p:grpSp>
        <p:nvGrpSpPr>
          <p:cNvPr id="74796" name="组合 74795"/>
          <p:cNvGrpSpPr>
            <a:grpSpLocks/>
          </p:cNvGrpSpPr>
          <p:nvPr/>
        </p:nvGrpSpPr>
        <p:grpSpPr bwMode="auto">
          <a:xfrm>
            <a:off x="1066800" y="1828800"/>
            <a:ext cx="7315200" cy="4724400"/>
            <a:chOff x="672" y="1152"/>
            <a:chExt cx="4608" cy="2976"/>
          </a:xfrm>
        </p:grpSpPr>
        <p:sp>
          <p:nvSpPr>
            <p:cNvPr id="63494" name="文本框 74758"/>
            <p:cNvSpPr txBox="1">
              <a:spLocks noChangeArrowheads="1"/>
            </p:cNvSpPr>
            <p:nvPr/>
          </p:nvSpPr>
          <p:spPr bwMode="auto">
            <a:xfrm>
              <a:off x="2352" y="3400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</a:rPr>
                <a:t>设备地址寄存器</a:t>
              </a:r>
            </a:p>
          </p:txBody>
        </p:sp>
        <p:sp>
          <p:nvSpPr>
            <p:cNvPr id="63495" name="矩形 74759"/>
            <p:cNvSpPr>
              <a:spLocks noChangeArrowheads="1"/>
            </p:cNvSpPr>
            <p:nvPr/>
          </p:nvSpPr>
          <p:spPr bwMode="auto">
            <a:xfrm>
              <a:off x="2362" y="3408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6" name="文本框 74760"/>
            <p:cNvSpPr txBox="1">
              <a:spLocks noChangeArrowheads="1"/>
            </p:cNvSpPr>
            <p:nvPr/>
          </p:nvSpPr>
          <p:spPr bwMode="auto">
            <a:xfrm>
              <a:off x="2352" y="3062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控制状态寄存器</a:t>
              </a:r>
            </a:p>
          </p:txBody>
        </p:sp>
        <p:sp>
          <p:nvSpPr>
            <p:cNvPr id="63497" name="矩形 74761"/>
            <p:cNvSpPr>
              <a:spLocks noChangeArrowheads="1"/>
            </p:cNvSpPr>
            <p:nvPr/>
          </p:nvSpPr>
          <p:spPr bwMode="auto">
            <a:xfrm>
              <a:off x="2362" y="3072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8" name="文本框 74762"/>
            <p:cNvSpPr txBox="1">
              <a:spLocks noChangeArrowheads="1"/>
            </p:cNvSpPr>
            <p:nvPr/>
          </p:nvSpPr>
          <p:spPr bwMode="auto">
            <a:xfrm>
              <a:off x="2352" y="272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数据缓冲寄存器</a:t>
              </a:r>
            </a:p>
          </p:txBody>
        </p:sp>
        <p:sp>
          <p:nvSpPr>
            <p:cNvPr id="63499" name="矩形 74763"/>
            <p:cNvSpPr>
              <a:spLocks noChangeArrowheads="1"/>
            </p:cNvSpPr>
            <p:nvPr/>
          </p:nvSpPr>
          <p:spPr bwMode="auto">
            <a:xfrm>
              <a:off x="2362" y="2737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文本框 74764"/>
            <p:cNvSpPr txBox="1">
              <a:spLocks noChangeArrowheads="1"/>
            </p:cNvSpPr>
            <p:nvPr/>
          </p:nvSpPr>
          <p:spPr bwMode="auto">
            <a:xfrm>
              <a:off x="2352" y="2391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主存地址寄存器</a:t>
              </a:r>
            </a:p>
          </p:txBody>
        </p:sp>
        <p:sp>
          <p:nvSpPr>
            <p:cNvPr id="63501" name="矩形 74765"/>
            <p:cNvSpPr>
              <a:spLocks noChangeArrowheads="1"/>
            </p:cNvSpPr>
            <p:nvPr/>
          </p:nvSpPr>
          <p:spPr bwMode="auto">
            <a:xfrm>
              <a:off x="2362" y="2401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文本框 74766"/>
            <p:cNvSpPr txBox="1">
              <a:spLocks noChangeArrowheads="1"/>
            </p:cNvSpPr>
            <p:nvPr/>
          </p:nvSpPr>
          <p:spPr bwMode="auto">
            <a:xfrm>
              <a:off x="2534" y="373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时序电路</a:t>
              </a:r>
            </a:p>
          </p:txBody>
        </p:sp>
        <p:sp>
          <p:nvSpPr>
            <p:cNvPr id="63503" name="矩形 74767"/>
            <p:cNvSpPr>
              <a:spLocks noChangeArrowheads="1"/>
            </p:cNvSpPr>
            <p:nvPr/>
          </p:nvSpPr>
          <p:spPr bwMode="auto">
            <a:xfrm>
              <a:off x="2352" y="3744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文本框 74768"/>
            <p:cNvSpPr txBox="1">
              <a:spLocks noChangeArrowheads="1"/>
            </p:cNvSpPr>
            <p:nvPr/>
          </p:nvSpPr>
          <p:spPr bwMode="auto">
            <a:xfrm>
              <a:off x="2552" y="204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字计数器</a:t>
              </a:r>
            </a:p>
          </p:txBody>
        </p:sp>
        <p:sp>
          <p:nvSpPr>
            <p:cNvPr id="63505" name="矩形 74769"/>
            <p:cNvSpPr>
              <a:spLocks noChangeArrowheads="1"/>
            </p:cNvSpPr>
            <p:nvPr/>
          </p:nvSpPr>
          <p:spPr bwMode="auto">
            <a:xfrm>
              <a:off x="2352" y="2066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文本框 74770"/>
            <p:cNvSpPr txBox="1">
              <a:spLocks noChangeArrowheads="1"/>
            </p:cNvSpPr>
            <p:nvPr/>
          </p:nvSpPr>
          <p:spPr bwMode="auto">
            <a:xfrm>
              <a:off x="2539" y="1824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DMA</a:t>
              </a:r>
              <a:r>
                <a:rPr lang="zh-CN" altLang="en-US" sz="2000" b="1"/>
                <a:t>接口</a:t>
              </a:r>
            </a:p>
          </p:txBody>
        </p:sp>
        <p:sp>
          <p:nvSpPr>
            <p:cNvPr id="63507" name="矩形 74771"/>
            <p:cNvSpPr>
              <a:spLocks noChangeArrowheads="1"/>
            </p:cNvSpPr>
            <p:nvPr/>
          </p:nvSpPr>
          <p:spPr bwMode="auto">
            <a:xfrm>
              <a:off x="2208" y="1776"/>
              <a:ext cx="1488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矩形 74772"/>
            <p:cNvSpPr>
              <a:spLocks noChangeArrowheads="1"/>
            </p:cNvSpPr>
            <p:nvPr/>
          </p:nvSpPr>
          <p:spPr bwMode="auto">
            <a:xfrm>
              <a:off x="1584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文本框 74773"/>
            <p:cNvSpPr txBox="1">
              <a:spLocks noChangeArrowheads="1"/>
            </p:cNvSpPr>
            <p:nvPr/>
          </p:nvSpPr>
          <p:spPr bwMode="auto">
            <a:xfrm>
              <a:off x="1546" y="2649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CPU</a:t>
              </a:r>
            </a:p>
          </p:txBody>
        </p:sp>
        <p:sp>
          <p:nvSpPr>
            <p:cNvPr id="63510" name="矩形 74774"/>
            <p:cNvSpPr>
              <a:spLocks noChangeArrowheads="1"/>
            </p:cNvSpPr>
            <p:nvPr/>
          </p:nvSpPr>
          <p:spPr bwMode="auto">
            <a:xfrm>
              <a:off x="960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文本框 74775"/>
            <p:cNvSpPr txBox="1">
              <a:spLocks noChangeArrowheads="1"/>
            </p:cNvSpPr>
            <p:nvPr/>
          </p:nvSpPr>
          <p:spPr bwMode="auto">
            <a:xfrm>
              <a:off x="931" y="263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主存</a:t>
              </a:r>
            </a:p>
          </p:txBody>
        </p:sp>
        <p:sp>
          <p:nvSpPr>
            <p:cNvPr id="63512" name="左右箭头 74776"/>
            <p:cNvSpPr>
              <a:spLocks noChangeArrowheads="1"/>
            </p:cNvSpPr>
            <p:nvPr/>
          </p:nvSpPr>
          <p:spPr bwMode="auto">
            <a:xfrm>
              <a:off x="672" y="1392"/>
              <a:ext cx="4608" cy="192"/>
            </a:xfrm>
            <a:prstGeom prst="leftRightArrow">
              <a:avLst>
                <a:gd name="adj1" fmla="val 50000"/>
                <a:gd name="adj2" fmla="val 74556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上下箭头 74777"/>
            <p:cNvSpPr>
              <a:spLocks noChangeArrowheads="1"/>
            </p:cNvSpPr>
            <p:nvPr/>
          </p:nvSpPr>
          <p:spPr bwMode="auto">
            <a:xfrm>
              <a:off x="1056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上下箭头 74778"/>
            <p:cNvSpPr>
              <a:spLocks noChangeArrowheads="1"/>
            </p:cNvSpPr>
            <p:nvPr/>
          </p:nvSpPr>
          <p:spPr bwMode="auto">
            <a:xfrm>
              <a:off x="1680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上下箭头 74779"/>
            <p:cNvSpPr>
              <a:spLocks noChangeArrowheads="1"/>
            </p:cNvSpPr>
            <p:nvPr/>
          </p:nvSpPr>
          <p:spPr bwMode="auto">
            <a:xfrm>
              <a:off x="2784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文本框 74780"/>
            <p:cNvSpPr txBox="1">
              <a:spLocks noChangeArrowheads="1"/>
            </p:cNvSpPr>
            <p:nvPr/>
          </p:nvSpPr>
          <p:spPr bwMode="auto">
            <a:xfrm>
              <a:off x="4511" y="1947"/>
              <a:ext cx="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设备 1</a:t>
              </a:r>
            </a:p>
          </p:txBody>
        </p:sp>
        <p:sp>
          <p:nvSpPr>
            <p:cNvPr id="63517" name="矩形 74781"/>
            <p:cNvSpPr>
              <a:spLocks noChangeArrowheads="1"/>
            </p:cNvSpPr>
            <p:nvPr/>
          </p:nvSpPr>
          <p:spPr bwMode="auto">
            <a:xfrm>
              <a:off x="4521" y="194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文本框 74782"/>
            <p:cNvSpPr txBox="1">
              <a:spLocks noChangeArrowheads="1"/>
            </p:cNvSpPr>
            <p:nvPr/>
          </p:nvSpPr>
          <p:spPr bwMode="auto">
            <a:xfrm>
              <a:off x="4521" y="2452"/>
              <a:ext cx="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设备 2</a:t>
              </a:r>
            </a:p>
          </p:txBody>
        </p:sp>
        <p:sp>
          <p:nvSpPr>
            <p:cNvPr id="63519" name="矩形 74783"/>
            <p:cNvSpPr>
              <a:spLocks noChangeArrowheads="1"/>
            </p:cNvSpPr>
            <p:nvPr/>
          </p:nvSpPr>
          <p:spPr bwMode="auto">
            <a:xfrm>
              <a:off x="4531" y="2458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文本框 74784"/>
            <p:cNvSpPr txBox="1">
              <a:spLocks noChangeArrowheads="1"/>
            </p:cNvSpPr>
            <p:nvPr/>
          </p:nvSpPr>
          <p:spPr bwMode="auto">
            <a:xfrm>
              <a:off x="4521" y="3627"/>
              <a:ext cx="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设备 </a:t>
              </a:r>
              <a:r>
                <a:rPr lang="en-US" altLang="zh-CN" sz="2000" b="1" i="1"/>
                <a:t>n</a:t>
              </a:r>
            </a:p>
          </p:txBody>
        </p:sp>
        <p:sp>
          <p:nvSpPr>
            <p:cNvPr id="63521" name="矩形 74785"/>
            <p:cNvSpPr>
              <a:spLocks noChangeArrowheads="1"/>
            </p:cNvSpPr>
            <p:nvPr/>
          </p:nvSpPr>
          <p:spPr bwMode="auto">
            <a:xfrm>
              <a:off x="4531" y="362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上下箭头 74786"/>
            <p:cNvSpPr>
              <a:spLocks noChangeArrowheads="1"/>
            </p:cNvSpPr>
            <p:nvPr/>
          </p:nvSpPr>
          <p:spPr bwMode="auto">
            <a:xfrm>
              <a:off x="4176" y="1584"/>
              <a:ext cx="144" cy="2544"/>
            </a:xfrm>
            <a:prstGeom prst="upDownArrow">
              <a:avLst>
                <a:gd name="adj1" fmla="val 50000"/>
                <a:gd name="adj2" fmla="val 1418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3" name="右箭头 74787"/>
            <p:cNvSpPr>
              <a:spLocks noChangeArrowheads="1"/>
            </p:cNvSpPr>
            <p:nvPr/>
          </p:nvSpPr>
          <p:spPr bwMode="auto">
            <a:xfrm>
              <a:off x="4272" y="196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右箭头 74788"/>
            <p:cNvSpPr>
              <a:spLocks noChangeArrowheads="1"/>
            </p:cNvSpPr>
            <p:nvPr/>
          </p:nvSpPr>
          <p:spPr bwMode="auto">
            <a:xfrm>
              <a:off x="4272" y="24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右箭头 74789"/>
            <p:cNvSpPr>
              <a:spLocks noChangeArrowheads="1"/>
            </p:cNvSpPr>
            <p:nvPr/>
          </p:nvSpPr>
          <p:spPr bwMode="auto">
            <a:xfrm>
              <a:off x="4272" y="364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6" name="左箭头 74790"/>
            <p:cNvSpPr>
              <a:spLocks noChangeArrowheads="1"/>
            </p:cNvSpPr>
            <p:nvPr/>
          </p:nvSpPr>
          <p:spPr bwMode="auto">
            <a:xfrm>
              <a:off x="3696" y="2640"/>
              <a:ext cx="528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7" name="文本框 74791"/>
            <p:cNvSpPr txBox="1">
              <a:spLocks noChangeArrowheads="1"/>
            </p:cNvSpPr>
            <p:nvPr/>
          </p:nvSpPr>
          <p:spPr bwMode="auto">
            <a:xfrm>
              <a:off x="3803" y="2878"/>
              <a:ext cx="27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选</a:t>
              </a:r>
            </a:p>
            <a:p>
              <a:r>
                <a:rPr lang="zh-CN" altLang="en-US" sz="2000" b="1"/>
                <a:t>择</a:t>
              </a:r>
            </a:p>
            <a:p>
              <a:r>
                <a:rPr lang="zh-CN" altLang="en-US" sz="2000" b="1"/>
                <a:t>线</a:t>
              </a:r>
            </a:p>
          </p:txBody>
        </p:sp>
        <p:sp>
          <p:nvSpPr>
            <p:cNvPr id="63528" name="文本框 74792"/>
            <p:cNvSpPr txBox="1">
              <a:spLocks noChangeArrowheads="1"/>
            </p:cNvSpPr>
            <p:nvPr/>
          </p:nvSpPr>
          <p:spPr bwMode="auto">
            <a:xfrm>
              <a:off x="4684" y="2803"/>
              <a:ext cx="308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.      .      .</a:t>
              </a:r>
            </a:p>
          </p:txBody>
        </p:sp>
        <p:sp>
          <p:nvSpPr>
            <p:cNvPr id="63529" name="文本框 74793"/>
            <p:cNvSpPr txBox="1">
              <a:spLocks noChangeArrowheads="1"/>
            </p:cNvSpPr>
            <p:nvPr/>
          </p:nvSpPr>
          <p:spPr bwMode="auto">
            <a:xfrm>
              <a:off x="720" y="115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系统总线</a:t>
              </a:r>
            </a:p>
          </p:txBody>
        </p:sp>
      </p:grpSp>
      <p:sp>
        <p:nvSpPr>
          <p:cNvPr id="74795" name="矩形 7479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75778"/>
          <p:cNvSpPr txBox="1">
            <a:spLocks noChangeArrowheads="1"/>
          </p:cNvSpPr>
          <p:nvPr/>
        </p:nvSpPr>
        <p:spPr bwMode="auto">
          <a:xfrm>
            <a:off x="457200" y="381000"/>
            <a:ext cx="2017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2. 多路型</a:t>
            </a:r>
          </a:p>
        </p:txBody>
      </p:sp>
      <p:sp>
        <p:nvSpPr>
          <p:cNvPr id="75780" name="文本框 75779"/>
          <p:cNvSpPr txBox="1">
            <a:spLocks noChangeArrowheads="1"/>
          </p:cNvSpPr>
          <p:nvPr/>
        </p:nvSpPr>
        <p:spPr bwMode="auto">
          <a:xfrm>
            <a:off x="2514600" y="479425"/>
            <a:ext cx="6629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在 </a:t>
            </a:r>
            <a:r>
              <a:rPr lang="zh-CN" altLang="en-US" sz="2800" b="1">
                <a:solidFill>
                  <a:schemeClr val="folHlink"/>
                </a:solidFill>
              </a:rPr>
              <a:t>物理上 </a:t>
            </a:r>
            <a:r>
              <a:rPr lang="zh-CN" altLang="en-US" sz="2800" b="1"/>
              <a:t>连接 </a:t>
            </a:r>
            <a:r>
              <a:rPr lang="zh-CN" altLang="en-US" sz="2800" b="1">
                <a:solidFill>
                  <a:schemeClr val="folHlink"/>
                </a:solidFill>
              </a:rPr>
              <a:t>多个 </a:t>
            </a:r>
            <a:r>
              <a:rPr lang="zh-CN" altLang="en-US" sz="2800" b="1"/>
              <a:t>设备</a:t>
            </a:r>
          </a:p>
          <a:p>
            <a:r>
              <a:rPr lang="zh-CN" altLang="en-US" sz="2800" b="1"/>
              <a:t>在 </a:t>
            </a:r>
            <a:r>
              <a:rPr lang="zh-CN" altLang="en-US" sz="2800" b="1">
                <a:solidFill>
                  <a:schemeClr val="folHlink"/>
                </a:solidFill>
              </a:rPr>
              <a:t>逻辑上 </a:t>
            </a:r>
            <a:r>
              <a:rPr lang="zh-CN" altLang="en-US" sz="2800" b="1"/>
              <a:t>允许连接 </a:t>
            </a:r>
            <a:r>
              <a:rPr lang="zh-CN" altLang="en-US" sz="2800" b="1">
                <a:solidFill>
                  <a:schemeClr val="folHlink"/>
                </a:solidFill>
              </a:rPr>
              <a:t>多个 </a:t>
            </a:r>
            <a:r>
              <a:rPr lang="zh-CN" altLang="en-US" sz="2800" b="1"/>
              <a:t>设备同时工作</a:t>
            </a:r>
          </a:p>
        </p:txBody>
      </p:sp>
      <p:sp>
        <p:nvSpPr>
          <p:cNvPr id="75857" name="矩形 7585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  <p:grpSp>
        <p:nvGrpSpPr>
          <p:cNvPr id="75882" name="组合 75881"/>
          <p:cNvGrpSpPr>
            <a:grpSpLocks/>
          </p:cNvGrpSpPr>
          <p:nvPr/>
        </p:nvGrpSpPr>
        <p:grpSpPr bwMode="auto">
          <a:xfrm>
            <a:off x="685800" y="1524000"/>
            <a:ext cx="7696200" cy="2362200"/>
            <a:chOff x="432" y="960"/>
            <a:chExt cx="4848" cy="1488"/>
          </a:xfrm>
        </p:grpSpPr>
        <p:grpSp>
          <p:nvGrpSpPr>
            <p:cNvPr id="64551" name="组合 75880"/>
            <p:cNvGrpSpPr>
              <a:grpSpLocks/>
            </p:cNvGrpSpPr>
            <p:nvPr/>
          </p:nvGrpSpPr>
          <p:grpSpPr bwMode="auto">
            <a:xfrm>
              <a:off x="432" y="1248"/>
              <a:ext cx="4848" cy="1200"/>
              <a:chOff x="432" y="1248"/>
              <a:chExt cx="4848" cy="1200"/>
            </a:xfrm>
          </p:grpSpPr>
          <p:grpSp>
            <p:nvGrpSpPr>
              <p:cNvPr id="64553" name="组合 75859"/>
              <p:cNvGrpSpPr>
                <a:grpSpLocks/>
              </p:cNvGrpSpPr>
              <p:nvPr/>
            </p:nvGrpSpPr>
            <p:grpSpPr bwMode="auto">
              <a:xfrm>
                <a:off x="3023" y="1680"/>
                <a:ext cx="438" cy="480"/>
                <a:chOff x="2783" y="1680"/>
                <a:chExt cx="438" cy="480"/>
              </a:xfrm>
            </p:grpSpPr>
            <p:sp>
              <p:nvSpPr>
                <p:cNvPr id="64594" name="文本框 75782"/>
                <p:cNvSpPr txBox="1">
                  <a:spLocks noChangeArrowheads="1"/>
                </p:cNvSpPr>
                <p:nvPr/>
              </p:nvSpPr>
              <p:spPr bwMode="auto">
                <a:xfrm>
                  <a:off x="2783" y="1766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64595" name="矩形 75783"/>
                <p:cNvSpPr>
                  <a:spLocks noChangeArrowheads="1"/>
                </p:cNvSpPr>
                <p:nvPr/>
              </p:nvSpPr>
              <p:spPr bwMode="auto">
                <a:xfrm>
                  <a:off x="2784" y="1680"/>
                  <a:ext cx="432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54" name="组合 75860"/>
              <p:cNvGrpSpPr>
                <a:grpSpLocks/>
              </p:cNvGrpSpPr>
              <p:nvPr/>
            </p:nvGrpSpPr>
            <p:grpSpPr bwMode="auto">
              <a:xfrm>
                <a:off x="3694" y="1680"/>
                <a:ext cx="438" cy="480"/>
                <a:chOff x="3454" y="1680"/>
                <a:chExt cx="438" cy="480"/>
              </a:xfrm>
            </p:grpSpPr>
            <p:sp>
              <p:nvSpPr>
                <p:cNvPr id="64592" name="文本框 75785"/>
                <p:cNvSpPr txBox="1">
                  <a:spLocks noChangeArrowheads="1"/>
                </p:cNvSpPr>
                <p:nvPr/>
              </p:nvSpPr>
              <p:spPr bwMode="auto">
                <a:xfrm>
                  <a:off x="3454" y="1766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64593" name="矩形 75786"/>
                <p:cNvSpPr>
                  <a:spLocks noChangeArrowheads="1"/>
                </p:cNvSpPr>
                <p:nvPr/>
              </p:nvSpPr>
              <p:spPr bwMode="auto">
                <a:xfrm>
                  <a:off x="3456" y="1680"/>
                  <a:ext cx="432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55" name="组合 75861"/>
              <p:cNvGrpSpPr>
                <a:grpSpLocks/>
              </p:cNvGrpSpPr>
              <p:nvPr/>
            </p:nvGrpSpPr>
            <p:grpSpPr bwMode="auto">
              <a:xfrm>
                <a:off x="4520" y="1680"/>
                <a:ext cx="438" cy="480"/>
                <a:chOff x="4280" y="1680"/>
                <a:chExt cx="438" cy="480"/>
              </a:xfrm>
            </p:grpSpPr>
            <p:sp>
              <p:nvSpPr>
                <p:cNvPr id="64590" name="文本框 75788"/>
                <p:cNvSpPr txBox="1">
                  <a:spLocks noChangeArrowheads="1"/>
                </p:cNvSpPr>
                <p:nvPr/>
              </p:nvSpPr>
              <p:spPr bwMode="auto">
                <a:xfrm>
                  <a:off x="4280" y="1766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64591" name="矩形 75789"/>
                <p:cNvSpPr>
                  <a:spLocks noChangeArrowheads="1"/>
                </p:cNvSpPr>
                <p:nvPr/>
              </p:nvSpPr>
              <p:spPr bwMode="auto">
                <a:xfrm>
                  <a:off x="4282" y="1680"/>
                  <a:ext cx="432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56" name="组合 75862"/>
              <p:cNvGrpSpPr>
                <a:grpSpLocks/>
              </p:cNvGrpSpPr>
              <p:nvPr/>
            </p:nvGrpSpPr>
            <p:grpSpPr bwMode="auto">
              <a:xfrm>
                <a:off x="2064" y="1680"/>
                <a:ext cx="624" cy="768"/>
                <a:chOff x="1824" y="1680"/>
                <a:chExt cx="624" cy="768"/>
              </a:xfrm>
            </p:grpSpPr>
            <p:sp>
              <p:nvSpPr>
                <p:cNvPr id="64588" name="文本框 75791"/>
                <p:cNvSpPr txBox="1">
                  <a:spLocks noChangeArrowheads="1"/>
                </p:cNvSpPr>
                <p:nvPr/>
              </p:nvSpPr>
              <p:spPr bwMode="auto">
                <a:xfrm>
                  <a:off x="1910" y="1824"/>
                  <a:ext cx="499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</a:t>
                  </a:r>
                </a:p>
                <a:p>
                  <a:r>
                    <a:rPr lang="zh-CN" altLang="en-US" sz="2000" b="1"/>
                    <a:t> 接口</a:t>
                  </a:r>
                </a:p>
              </p:txBody>
            </p:sp>
            <p:sp>
              <p:nvSpPr>
                <p:cNvPr id="64589" name="矩形 75792"/>
                <p:cNvSpPr>
                  <a:spLocks noChangeArrowheads="1"/>
                </p:cNvSpPr>
                <p:nvPr/>
              </p:nvSpPr>
              <p:spPr bwMode="auto">
                <a:xfrm>
                  <a:off x="1824" y="1680"/>
                  <a:ext cx="624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57" name="组合 75868"/>
              <p:cNvGrpSpPr>
                <a:grpSpLocks/>
              </p:cNvGrpSpPr>
              <p:nvPr/>
            </p:nvGrpSpPr>
            <p:grpSpPr bwMode="auto">
              <a:xfrm>
                <a:off x="1296" y="1680"/>
                <a:ext cx="480" cy="768"/>
                <a:chOff x="1056" y="1680"/>
                <a:chExt cx="480" cy="768"/>
              </a:xfrm>
            </p:grpSpPr>
            <p:sp>
              <p:nvSpPr>
                <p:cNvPr id="64586" name="矩形 75794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87" name="文本框 75795"/>
                <p:cNvSpPr txBox="1">
                  <a:spLocks noChangeArrowheads="1"/>
                </p:cNvSpPr>
                <p:nvPr/>
              </p:nvSpPr>
              <p:spPr bwMode="auto">
                <a:xfrm>
                  <a:off x="1056" y="1920"/>
                  <a:ext cx="4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CPU</a:t>
                  </a:r>
                </a:p>
              </p:txBody>
            </p:sp>
          </p:grpSp>
          <p:grpSp>
            <p:nvGrpSpPr>
              <p:cNvPr id="64558" name="组合 75869"/>
              <p:cNvGrpSpPr>
                <a:grpSpLocks/>
              </p:cNvGrpSpPr>
              <p:nvPr/>
            </p:nvGrpSpPr>
            <p:grpSpPr bwMode="auto">
              <a:xfrm>
                <a:off x="624" y="1680"/>
                <a:ext cx="480" cy="768"/>
                <a:chOff x="384" y="1680"/>
                <a:chExt cx="480" cy="768"/>
              </a:xfrm>
            </p:grpSpPr>
            <p:sp>
              <p:nvSpPr>
                <p:cNvPr id="64584" name="矩形 75797"/>
                <p:cNvSpPr>
                  <a:spLocks noChangeArrowheads="1"/>
                </p:cNvSpPr>
                <p:nvPr/>
              </p:nvSpPr>
              <p:spPr bwMode="auto">
                <a:xfrm>
                  <a:off x="384" y="1680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85" name="文本框 75798"/>
                <p:cNvSpPr txBox="1">
                  <a:spLocks noChangeArrowheads="1"/>
                </p:cNvSpPr>
                <p:nvPr/>
              </p:nvSpPr>
              <p:spPr bwMode="auto">
                <a:xfrm>
                  <a:off x="419" y="1910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主存</a:t>
                  </a:r>
                </a:p>
              </p:txBody>
            </p:sp>
          </p:grpSp>
          <p:sp>
            <p:nvSpPr>
              <p:cNvPr id="64559" name="左右箭头 75799"/>
              <p:cNvSpPr>
                <a:spLocks noChangeArrowheads="1"/>
              </p:cNvSpPr>
              <p:nvPr/>
            </p:nvSpPr>
            <p:spPr bwMode="auto">
              <a:xfrm>
                <a:off x="432" y="1248"/>
                <a:ext cx="4848" cy="144"/>
              </a:xfrm>
              <a:prstGeom prst="leftRightArrow">
                <a:avLst>
                  <a:gd name="adj1" fmla="val 58333"/>
                  <a:gd name="adj2" fmla="val 16131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0" name="文本框 75800"/>
              <p:cNvSpPr txBox="1">
                <a:spLocks noChangeArrowheads="1"/>
              </p:cNvSpPr>
              <p:nvPr/>
            </p:nvSpPr>
            <p:spPr bwMode="auto">
              <a:xfrm>
                <a:off x="4214" y="176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…</a:t>
                </a:r>
              </a:p>
            </p:txBody>
          </p:sp>
          <p:sp>
            <p:nvSpPr>
              <p:cNvPr id="64561" name="上下箭头 75801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2" name="上下箭头 75802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3" name="上下箭头 75803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4" name="上下箭头 75804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5" name="上下箭头 75805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6" name="上下箭头 75806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7" name="直接连接符 7580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8" name="直接连接符 75808"/>
              <p:cNvSpPr>
                <a:spLocks noChangeShapeType="1"/>
              </p:cNvSpPr>
              <p:nvPr/>
            </p:nvSpPr>
            <p:spPr bwMode="auto">
              <a:xfrm rot="10800000">
                <a:off x="1776" y="192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9" name="任意多边形 75809"/>
              <p:cNvSpPr>
                <a:spLocks/>
              </p:cNvSpPr>
              <p:nvPr/>
            </p:nvSpPr>
            <p:spPr bwMode="auto">
              <a:xfrm>
                <a:off x="2688" y="2160"/>
                <a:ext cx="432" cy="144"/>
              </a:xfrm>
              <a:custGeom>
                <a:avLst/>
                <a:gdLst>
                  <a:gd name="T0" fmla="*/ 0 w 432"/>
                  <a:gd name="T1" fmla="*/ 0 h 96"/>
                  <a:gd name="T2" fmla="*/ 432 w 432"/>
                  <a:gd name="T3" fmla="*/ 96 h 96"/>
                </a:gdLst>
                <a:ahLst/>
                <a:cxnLst>
                  <a:cxn ang="0">
                    <a:pos x="0" y="96"/>
                  </a:cxn>
                  <a:cxn ang="0">
                    <a:pos x="432" y="96"/>
                  </a:cxn>
                  <a:cxn ang="0">
                    <a:pos x="432" y="0"/>
                  </a:cxn>
                </a:cxnLst>
                <a:rect l="T0" t="T1" r="T2" b="T3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0" name="任意多边形 75810"/>
              <p:cNvSpPr>
                <a:spLocks/>
              </p:cNvSpPr>
              <p:nvPr/>
            </p:nvSpPr>
            <p:spPr bwMode="auto">
              <a:xfrm>
                <a:off x="3216" y="2160"/>
                <a:ext cx="576" cy="144"/>
              </a:xfrm>
              <a:custGeom>
                <a:avLst/>
                <a:gdLst>
                  <a:gd name="T0" fmla="*/ 0 w 576"/>
                  <a:gd name="T1" fmla="*/ 0 h 144"/>
                  <a:gd name="T2" fmla="*/ 576 w 576"/>
                  <a:gd name="T3" fmla="*/ 144 h 144"/>
                </a:gdLst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576" y="144"/>
                  </a:cxn>
                  <a:cxn ang="0">
                    <a:pos x="576" y="0"/>
                  </a:cxn>
                </a:cxnLst>
                <a:rect l="T0" t="T1" r="T2" b="T3"/>
                <a:pathLst>
                  <a:path w="576" h="144">
                    <a:moveTo>
                      <a:pt x="0" y="0"/>
                    </a:moveTo>
                    <a:lnTo>
                      <a:pt x="0" y="144"/>
                    </a:lnTo>
                    <a:lnTo>
                      <a:pt x="576" y="144"/>
                    </a:lnTo>
                    <a:lnTo>
                      <a:pt x="57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1" name="任意多边形 75811"/>
              <p:cNvSpPr>
                <a:spLocks/>
              </p:cNvSpPr>
              <p:nvPr/>
            </p:nvSpPr>
            <p:spPr bwMode="auto">
              <a:xfrm>
                <a:off x="3888" y="2160"/>
                <a:ext cx="240" cy="144"/>
              </a:xfrm>
              <a:custGeom>
                <a:avLst/>
                <a:gdLst>
                  <a:gd name="T0" fmla="*/ 0 w 240"/>
                  <a:gd name="T1" fmla="*/ 0 h 144"/>
                  <a:gd name="T2" fmla="*/ 240 w 240"/>
                  <a:gd name="T3" fmla="*/ 144 h 144"/>
                </a:gdLst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240" y="144"/>
                  </a:cxn>
                </a:cxnLst>
                <a:rect l="T0" t="T1" r="T2" b="T3"/>
                <a:pathLst>
                  <a:path w="240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2" name="直接连接符 75812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3" name="直接连接符 75813"/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4" name="任意多边形 75814"/>
              <p:cNvSpPr>
                <a:spLocks/>
              </p:cNvSpPr>
              <p:nvPr/>
            </p:nvSpPr>
            <p:spPr bwMode="auto">
              <a:xfrm>
                <a:off x="4704" y="2160"/>
                <a:ext cx="240" cy="144"/>
              </a:xfrm>
              <a:custGeom>
                <a:avLst/>
                <a:gdLst>
                  <a:gd name="T0" fmla="*/ 0 w 240"/>
                  <a:gd name="T1" fmla="*/ 0 h 144"/>
                  <a:gd name="T2" fmla="*/ 240 w 240"/>
                  <a:gd name="T3" fmla="*/ 144 h 144"/>
                </a:gdLst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240" y="144"/>
                  </a:cxn>
                </a:cxnLst>
                <a:rect l="T0" t="T1" r="T2" b="T3"/>
                <a:pathLst>
                  <a:path w="240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5" name="直接连接符 75815"/>
              <p:cNvSpPr>
                <a:spLocks noChangeShapeType="1"/>
              </p:cNvSpPr>
              <p:nvPr/>
            </p:nvSpPr>
            <p:spPr bwMode="auto">
              <a:xfrm flipH="1">
                <a:off x="2688" y="2400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6" name="直接连接符 75816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7" name="直接连接符 75817"/>
              <p:cNvSpPr>
                <a:spLocks noChangeShapeType="1"/>
              </p:cNvSpPr>
              <p:nvPr/>
            </p:nvSpPr>
            <p:spPr bwMode="auto">
              <a:xfrm>
                <a:off x="4512" y="240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8" name="直接连接符 75818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9" name="直接连接符 75819"/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0" name="直接连接符 75820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1" name="任意多边形 75821"/>
              <p:cNvSpPr>
                <a:spLocks/>
              </p:cNvSpPr>
              <p:nvPr/>
            </p:nvSpPr>
            <p:spPr bwMode="auto">
              <a:xfrm>
                <a:off x="3120" y="2088"/>
                <a:ext cx="96" cy="72"/>
              </a:xfrm>
              <a:custGeom>
                <a:avLst/>
                <a:gdLst>
                  <a:gd name="T0" fmla="*/ 0 w 96"/>
                  <a:gd name="T1" fmla="*/ 0 h 72"/>
                  <a:gd name="T2" fmla="*/ 96 w 96"/>
                  <a:gd name="T3" fmla="*/ 72 h 72"/>
                </a:gdLst>
                <a:ahLst/>
                <a:cxnLst>
                  <a:cxn ang="0">
                    <a:pos x="0" y="72"/>
                  </a:cxn>
                  <a:cxn ang="0">
                    <a:pos x="18" y="18"/>
                  </a:cxn>
                  <a:cxn ang="0">
                    <a:pos x="48" y="0"/>
                  </a:cxn>
                  <a:cxn ang="0">
                    <a:pos x="81" y="12"/>
                  </a:cxn>
                  <a:cxn ang="0">
                    <a:pos x="96" y="72"/>
                  </a:cxn>
                </a:cxnLst>
                <a:rect l="T0" t="T1" r="T2" b="T3"/>
                <a:pathLst>
                  <a:path w="96" h="72">
                    <a:moveTo>
                      <a:pt x="0" y="72"/>
                    </a:moveTo>
                    <a:lnTo>
                      <a:pt x="18" y="18"/>
                    </a:lnTo>
                    <a:lnTo>
                      <a:pt x="48" y="0"/>
                    </a:lnTo>
                    <a:lnTo>
                      <a:pt x="81" y="12"/>
                    </a:lnTo>
                    <a:lnTo>
                      <a:pt x="96" y="7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2" name="任意多边形 75822"/>
              <p:cNvSpPr>
                <a:spLocks/>
              </p:cNvSpPr>
              <p:nvPr/>
            </p:nvSpPr>
            <p:spPr bwMode="auto">
              <a:xfrm>
                <a:off x="3792" y="2088"/>
                <a:ext cx="96" cy="72"/>
              </a:xfrm>
              <a:custGeom>
                <a:avLst/>
                <a:gdLst>
                  <a:gd name="T0" fmla="*/ 0 w 96"/>
                  <a:gd name="T1" fmla="*/ 0 h 72"/>
                  <a:gd name="T2" fmla="*/ 96 w 96"/>
                  <a:gd name="T3" fmla="*/ 72 h 72"/>
                </a:gdLst>
                <a:ahLst/>
                <a:cxnLst>
                  <a:cxn ang="0">
                    <a:pos x="0" y="72"/>
                  </a:cxn>
                  <a:cxn ang="0">
                    <a:pos x="18" y="18"/>
                  </a:cxn>
                  <a:cxn ang="0">
                    <a:pos x="48" y="0"/>
                  </a:cxn>
                  <a:cxn ang="0">
                    <a:pos x="81" y="12"/>
                  </a:cxn>
                  <a:cxn ang="0">
                    <a:pos x="96" y="72"/>
                  </a:cxn>
                </a:cxnLst>
                <a:rect l="T0" t="T1" r="T2" b="T3"/>
                <a:pathLst>
                  <a:path w="96" h="72">
                    <a:moveTo>
                      <a:pt x="0" y="72"/>
                    </a:moveTo>
                    <a:lnTo>
                      <a:pt x="18" y="18"/>
                    </a:lnTo>
                    <a:lnTo>
                      <a:pt x="48" y="0"/>
                    </a:lnTo>
                    <a:lnTo>
                      <a:pt x="81" y="12"/>
                    </a:lnTo>
                    <a:lnTo>
                      <a:pt x="96" y="7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3" name="任意多边形 75823"/>
              <p:cNvSpPr>
                <a:spLocks/>
              </p:cNvSpPr>
              <p:nvPr/>
            </p:nvSpPr>
            <p:spPr bwMode="auto">
              <a:xfrm>
                <a:off x="4608" y="2088"/>
                <a:ext cx="96" cy="72"/>
              </a:xfrm>
              <a:custGeom>
                <a:avLst/>
                <a:gdLst>
                  <a:gd name="T0" fmla="*/ 0 w 96"/>
                  <a:gd name="T1" fmla="*/ 0 h 72"/>
                  <a:gd name="T2" fmla="*/ 96 w 96"/>
                  <a:gd name="T3" fmla="*/ 72 h 72"/>
                </a:gdLst>
                <a:ahLst/>
                <a:cxnLst>
                  <a:cxn ang="0">
                    <a:pos x="0" y="72"/>
                  </a:cxn>
                  <a:cxn ang="0">
                    <a:pos x="18" y="18"/>
                  </a:cxn>
                  <a:cxn ang="0">
                    <a:pos x="48" y="0"/>
                  </a:cxn>
                  <a:cxn ang="0">
                    <a:pos x="81" y="12"/>
                  </a:cxn>
                  <a:cxn ang="0">
                    <a:pos x="96" y="72"/>
                  </a:cxn>
                </a:cxnLst>
                <a:rect l="T0" t="T1" r="T2" b="T3"/>
                <a:pathLst>
                  <a:path w="96" h="72">
                    <a:moveTo>
                      <a:pt x="0" y="72"/>
                    </a:moveTo>
                    <a:lnTo>
                      <a:pt x="18" y="18"/>
                    </a:lnTo>
                    <a:lnTo>
                      <a:pt x="48" y="0"/>
                    </a:lnTo>
                    <a:lnTo>
                      <a:pt x="81" y="12"/>
                    </a:lnTo>
                    <a:lnTo>
                      <a:pt x="96" y="7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52" name="文本框 75857"/>
            <p:cNvSpPr txBox="1">
              <a:spLocks noChangeArrowheads="1"/>
            </p:cNvSpPr>
            <p:nvPr/>
          </p:nvSpPr>
          <p:spPr bwMode="auto">
            <a:xfrm>
              <a:off x="4272" y="96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链式</a:t>
              </a:r>
            </a:p>
          </p:txBody>
        </p:sp>
      </p:grpSp>
      <p:grpSp>
        <p:nvGrpSpPr>
          <p:cNvPr id="75883" name="组合 75882"/>
          <p:cNvGrpSpPr>
            <a:grpSpLocks/>
          </p:cNvGrpSpPr>
          <p:nvPr/>
        </p:nvGrpSpPr>
        <p:grpSpPr bwMode="auto">
          <a:xfrm>
            <a:off x="685800" y="4038600"/>
            <a:ext cx="8382000" cy="2362200"/>
            <a:chOff x="432" y="2544"/>
            <a:chExt cx="5280" cy="1488"/>
          </a:xfrm>
        </p:grpSpPr>
        <p:grpSp>
          <p:nvGrpSpPr>
            <p:cNvPr id="64518" name="组合 75879"/>
            <p:cNvGrpSpPr>
              <a:grpSpLocks/>
            </p:cNvGrpSpPr>
            <p:nvPr/>
          </p:nvGrpSpPr>
          <p:grpSpPr bwMode="auto">
            <a:xfrm>
              <a:off x="432" y="2832"/>
              <a:ext cx="4848" cy="1200"/>
              <a:chOff x="432" y="2832"/>
              <a:chExt cx="4848" cy="1200"/>
            </a:xfrm>
          </p:grpSpPr>
          <p:grpSp>
            <p:nvGrpSpPr>
              <p:cNvPr id="64520" name="组合 75874"/>
              <p:cNvGrpSpPr>
                <a:grpSpLocks/>
              </p:cNvGrpSpPr>
              <p:nvPr/>
            </p:nvGrpSpPr>
            <p:grpSpPr bwMode="auto">
              <a:xfrm>
                <a:off x="3023" y="3264"/>
                <a:ext cx="438" cy="384"/>
                <a:chOff x="2783" y="3264"/>
                <a:chExt cx="438" cy="384"/>
              </a:xfrm>
            </p:grpSpPr>
            <p:sp>
              <p:nvSpPr>
                <p:cNvPr id="64549" name="文本框 75826"/>
                <p:cNvSpPr txBox="1">
                  <a:spLocks noChangeArrowheads="1"/>
                </p:cNvSpPr>
                <p:nvPr/>
              </p:nvSpPr>
              <p:spPr bwMode="auto">
                <a:xfrm>
                  <a:off x="2783" y="330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64550" name="矩形 75827"/>
                <p:cNvSpPr>
                  <a:spLocks noChangeArrowheads="1"/>
                </p:cNvSpPr>
                <p:nvPr/>
              </p:nvSpPr>
              <p:spPr bwMode="auto">
                <a:xfrm>
                  <a:off x="2784" y="3264"/>
                  <a:ext cx="432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21" name="组合 75873"/>
              <p:cNvGrpSpPr>
                <a:grpSpLocks/>
              </p:cNvGrpSpPr>
              <p:nvPr/>
            </p:nvGrpSpPr>
            <p:grpSpPr bwMode="auto">
              <a:xfrm>
                <a:off x="3694" y="3264"/>
                <a:ext cx="438" cy="383"/>
                <a:chOff x="3454" y="3264"/>
                <a:chExt cx="438" cy="383"/>
              </a:xfrm>
            </p:grpSpPr>
            <p:sp>
              <p:nvSpPr>
                <p:cNvPr id="64547" name="文本框 75829"/>
                <p:cNvSpPr txBox="1">
                  <a:spLocks noChangeArrowheads="1"/>
                </p:cNvSpPr>
                <p:nvPr/>
              </p:nvSpPr>
              <p:spPr bwMode="auto">
                <a:xfrm>
                  <a:off x="3454" y="330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64548" name="矩形 75830"/>
                <p:cNvSpPr>
                  <a:spLocks noChangeArrowheads="1"/>
                </p:cNvSpPr>
                <p:nvPr/>
              </p:nvSpPr>
              <p:spPr bwMode="auto">
                <a:xfrm>
                  <a:off x="3456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22" name="组合 75872"/>
              <p:cNvGrpSpPr>
                <a:grpSpLocks/>
              </p:cNvGrpSpPr>
              <p:nvPr/>
            </p:nvGrpSpPr>
            <p:grpSpPr bwMode="auto">
              <a:xfrm>
                <a:off x="4520" y="3264"/>
                <a:ext cx="438" cy="383"/>
                <a:chOff x="4280" y="3264"/>
                <a:chExt cx="438" cy="383"/>
              </a:xfrm>
            </p:grpSpPr>
            <p:sp>
              <p:nvSpPr>
                <p:cNvPr id="64545" name="文本框 75832"/>
                <p:cNvSpPr txBox="1">
                  <a:spLocks noChangeArrowheads="1"/>
                </p:cNvSpPr>
                <p:nvPr/>
              </p:nvSpPr>
              <p:spPr bwMode="auto">
                <a:xfrm>
                  <a:off x="4280" y="3309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设备</a:t>
                  </a:r>
                </a:p>
              </p:txBody>
            </p:sp>
            <p:sp>
              <p:nvSpPr>
                <p:cNvPr id="64546" name="矩形 75833"/>
                <p:cNvSpPr>
                  <a:spLocks noChangeArrowheads="1"/>
                </p:cNvSpPr>
                <p:nvPr/>
              </p:nvSpPr>
              <p:spPr bwMode="auto">
                <a:xfrm>
                  <a:off x="4282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23" name="组合 75875"/>
              <p:cNvGrpSpPr>
                <a:grpSpLocks/>
              </p:cNvGrpSpPr>
              <p:nvPr/>
            </p:nvGrpSpPr>
            <p:grpSpPr bwMode="auto">
              <a:xfrm>
                <a:off x="2064" y="3264"/>
                <a:ext cx="624" cy="768"/>
                <a:chOff x="1824" y="3264"/>
                <a:chExt cx="624" cy="768"/>
              </a:xfrm>
            </p:grpSpPr>
            <p:sp>
              <p:nvSpPr>
                <p:cNvPr id="64543" name="文本框 75835"/>
                <p:cNvSpPr txBox="1">
                  <a:spLocks noChangeArrowheads="1"/>
                </p:cNvSpPr>
                <p:nvPr/>
              </p:nvSpPr>
              <p:spPr bwMode="auto">
                <a:xfrm>
                  <a:off x="1910" y="3397"/>
                  <a:ext cx="499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</a:t>
                  </a:r>
                </a:p>
                <a:p>
                  <a:r>
                    <a:rPr lang="zh-CN" altLang="en-US" sz="2000" b="1"/>
                    <a:t> 接口</a:t>
                  </a:r>
                </a:p>
              </p:txBody>
            </p:sp>
            <p:sp>
              <p:nvSpPr>
                <p:cNvPr id="64544" name="矩形 75836"/>
                <p:cNvSpPr>
                  <a:spLocks noChangeArrowheads="1"/>
                </p:cNvSpPr>
                <p:nvPr/>
              </p:nvSpPr>
              <p:spPr bwMode="auto">
                <a:xfrm>
                  <a:off x="1824" y="3264"/>
                  <a:ext cx="624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24" name="组合 75867"/>
              <p:cNvGrpSpPr>
                <a:grpSpLocks/>
              </p:cNvGrpSpPr>
              <p:nvPr/>
            </p:nvGrpSpPr>
            <p:grpSpPr bwMode="auto">
              <a:xfrm>
                <a:off x="1296" y="3264"/>
                <a:ext cx="480" cy="768"/>
                <a:chOff x="1056" y="3264"/>
                <a:chExt cx="480" cy="768"/>
              </a:xfrm>
            </p:grpSpPr>
            <p:sp>
              <p:nvSpPr>
                <p:cNvPr id="64541" name="矩形 75838"/>
                <p:cNvSpPr>
                  <a:spLocks noChangeArrowheads="1"/>
                </p:cNvSpPr>
                <p:nvPr/>
              </p:nvSpPr>
              <p:spPr bwMode="auto">
                <a:xfrm>
                  <a:off x="1056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2" name="文本框 75839"/>
                <p:cNvSpPr txBox="1">
                  <a:spLocks noChangeArrowheads="1"/>
                </p:cNvSpPr>
                <p:nvPr/>
              </p:nvSpPr>
              <p:spPr bwMode="auto">
                <a:xfrm>
                  <a:off x="1056" y="3504"/>
                  <a:ext cx="4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CPU</a:t>
                  </a:r>
                </a:p>
              </p:txBody>
            </p:sp>
          </p:grpSp>
          <p:grpSp>
            <p:nvGrpSpPr>
              <p:cNvPr id="64525" name="组合 75876"/>
              <p:cNvGrpSpPr>
                <a:grpSpLocks/>
              </p:cNvGrpSpPr>
              <p:nvPr/>
            </p:nvGrpSpPr>
            <p:grpSpPr bwMode="auto">
              <a:xfrm>
                <a:off x="624" y="3264"/>
                <a:ext cx="480" cy="768"/>
                <a:chOff x="384" y="3264"/>
                <a:chExt cx="480" cy="768"/>
              </a:xfrm>
            </p:grpSpPr>
            <p:sp>
              <p:nvSpPr>
                <p:cNvPr id="64539" name="矩形 75841"/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0" name="文本框 75842"/>
                <p:cNvSpPr txBox="1">
                  <a:spLocks noChangeArrowheads="1"/>
                </p:cNvSpPr>
                <p:nvPr/>
              </p:nvSpPr>
              <p:spPr bwMode="auto">
                <a:xfrm>
                  <a:off x="419" y="3504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主存</a:t>
                  </a:r>
                </a:p>
              </p:txBody>
            </p:sp>
          </p:grpSp>
          <p:sp>
            <p:nvSpPr>
              <p:cNvPr id="64526" name="左右箭头 75843"/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4848" cy="144"/>
              </a:xfrm>
              <a:prstGeom prst="leftRightArrow">
                <a:avLst>
                  <a:gd name="adj1" fmla="val 58333"/>
                  <a:gd name="adj2" fmla="val 16131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7" name="文本框 75844"/>
              <p:cNvSpPr txBox="1">
                <a:spLocks noChangeArrowheads="1"/>
              </p:cNvSpPr>
              <p:nvPr/>
            </p:nvSpPr>
            <p:spPr bwMode="auto">
              <a:xfrm>
                <a:off x="4214" y="329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…</a:t>
                </a:r>
              </a:p>
            </p:txBody>
          </p:sp>
          <p:sp>
            <p:nvSpPr>
              <p:cNvPr id="64528" name="上下箭头 75845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9" name="上下箭头 75846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0" name="上下箭头 75847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1" name="上下箭头 75848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上下箭头 75849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上下箭头 75850"/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4" name="直接连接符 75851"/>
              <p:cNvSpPr>
                <a:spLocks noChangeShapeType="1"/>
              </p:cNvSpPr>
              <p:nvPr/>
            </p:nvSpPr>
            <p:spPr bwMode="auto">
              <a:xfrm>
                <a:off x="177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直接连接符 75852"/>
              <p:cNvSpPr>
                <a:spLocks noChangeShapeType="1"/>
              </p:cNvSpPr>
              <p:nvPr/>
            </p:nvSpPr>
            <p:spPr bwMode="auto">
              <a:xfrm rot="10800000">
                <a:off x="1776" y="350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6" name="任意多边形 75853"/>
              <p:cNvSpPr>
                <a:spLocks/>
              </p:cNvSpPr>
              <p:nvPr/>
            </p:nvSpPr>
            <p:spPr bwMode="auto">
              <a:xfrm>
                <a:off x="2688" y="3648"/>
                <a:ext cx="528" cy="144"/>
              </a:xfrm>
              <a:custGeom>
                <a:avLst/>
                <a:gdLst>
                  <a:gd name="T0" fmla="*/ 0 w 432"/>
                  <a:gd name="T1" fmla="*/ 0 h 96"/>
                  <a:gd name="T2" fmla="*/ 432 w 432"/>
                  <a:gd name="T3" fmla="*/ 96 h 96"/>
                </a:gdLst>
                <a:ahLst/>
                <a:cxnLst>
                  <a:cxn ang="0">
                    <a:pos x="0" y="96"/>
                  </a:cxn>
                  <a:cxn ang="0">
                    <a:pos x="432" y="96"/>
                  </a:cxn>
                  <a:cxn ang="0">
                    <a:pos x="432" y="0"/>
                  </a:cxn>
                </a:cxnLst>
                <a:rect l="T0" t="T1" r="T2" b="T3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任意多边形 75854"/>
              <p:cNvSpPr>
                <a:spLocks/>
              </p:cNvSpPr>
              <p:nvPr/>
            </p:nvSpPr>
            <p:spPr bwMode="auto">
              <a:xfrm>
                <a:off x="2688" y="3648"/>
                <a:ext cx="1200" cy="240"/>
              </a:xfrm>
              <a:custGeom>
                <a:avLst/>
                <a:gdLst>
                  <a:gd name="T0" fmla="*/ 0 w 432"/>
                  <a:gd name="T1" fmla="*/ 0 h 96"/>
                  <a:gd name="T2" fmla="*/ 432 w 432"/>
                  <a:gd name="T3" fmla="*/ 96 h 96"/>
                </a:gdLst>
                <a:ahLst/>
                <a:cxnLst>
                  <a:cxn ang="0">
                    <a:pos x="0" y="96"/>
                  </a:cxn>
                  <a:cxn ang="0">
                    <a:pos x="432" y="96"/>
                  </a:cxn>
                  <a:cxn ang="0">
                    <a:pos x="432" y="0"/>
                  </a:cxn>
                </a:cxnLst>
                <a:rect l="T0" t="T1" r="T2" b="T3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8" name="任意多边形 75855"/>
              <p:cNvSpPr>
                <a:spLocks/>
              </p:cNvSpPr>
              <p:nvPr/>
            </p:nvSpPr>
            <p:spPr bwMode="auto">
              <a:xfrm>
                <a:off x="2688" y="3648"/>
                <a:ext cx="2064" cy="336"/>
              </a:xfrm>
              <a:custGeom>
                <a:avLst/>
                <a:gdLst>
                  <a:gd name="T0" fmla="*/ 0 w 432"/>
                  <a:gd name="T1" fmla="*/ 0 h 96"/>
                  <a:gd name="T2" fmla="*/ 432 w 432"/>
                  <a:gd name="T3" fmla="*/ 96 h 96"/>
                </a:gdLst>
                <a:ahLst/>
                <a:cxnLst>
                  <a:cxn ang="0">
                    <a:pos x="0" y="96"/>
                  </a:cxn>
                  <a:cxn ang="0">
                    <a:pos x="432" y="96"/>
                  </a:cxn>
                  <a:cxn ang="0">
                    <a:pos x="432" y="0"/>
                  </a:cxn>
                </a:cxnLst>
                <a:rect l="T0" t="T1" r="T2" b="T3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19" name="文本框 75858"/>
            <p:cNvSpPr txBox="1">
              <a:spLocks noChangeArrowheads="1"/>
            </p:cNvSpPr>
            <p:nvPr/>
          </p:nvSpPr>
          <p:spPr bwMode="auto">
            <a:xfrm>
              <a:off x="4272" y="2544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独立请求式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文本框 76802"/>
          <p:cNvSpPr txBox="1">
            <a:spLocks noChangeArrowheads="1"/>
          </p:cNvSpPr>
          <p:nvPr/>
        </p:nvSpPr>
        <p:spPr bwMode="auto">
          <a:xfrm>
            <a:off x="517525" y="349250"/>
            <a:ext cx="6550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3. 多路型 </a:t>
            </a:r>
            <a:r>
              <a:rPr lang="en-US" altLang="zh-CN" sz="3600" b="1"/>
              <a:t>DMA </a:t>
            </a:r>
            <a:r>
              <a:rPr lang="zh-CN" altLang="en-US" sz="3600" b="1"/>
              <a:t>接口的工作原理</a:t>
            </a:r>
          </a:p>
        </p:txBody>
      </p:sp>
      <p:grpSp>
        <p:nvGrpSpPr>
          <p:cNvPr id="76830" name="组合 76829"/>
          <p:cNvGrpSpPr>
            <a:grpSpLocks/>
          </p:cNvGrpSpPr>
          <p:nvPr/>
        </p:nvGrpSpPr>
        <p:grpSpPr bwMode="auto">
          <a:xfrm>
            <a:off x="2347913" y="5322888"/>
            <a:ext cx="1892300" cy="409575"/>
            <a:chOff x="1479" y="3353"/>
            <a:chExt cx="1192" cy="258"/>
          </a:xfrm>
        </p:grpSpPr>
        <p:sp>
          <p:nvSpPr>
            <p:cNvPr id="65622" name="任意多边形 76830"/>
            <p:cNvSpPr>
              <a:spLocks/>
            </p:cNvSpPr>
            <p:nvPr/>
          </p:nvSpPr>
          <p:spPr bwMode="auto">
            <a:xfrm>
              <a:off x="1479" y="3353"/>
              <a:ext cx="1173" cy="211"/>
            </a:xfrm>
            <a:custGeom>
              <a:avLst/>
              <a:gdLst>
                <a:gd name="T0" fmla="*/ 0 w 1173"/>
                <a:gd name="T1" fmla="*/ 0 h 211"/>
                <a:gd name="T2" fmla="*/ 1173 w 1173"/>
                <a:gd name="T3" fmla="*/ 211 h 211"/>
              </a:gdLst>
              <a:ahLst/>
              <a:cxnLst>
                <a:cxn ang="0">
                  <a:pos x="0" y="205"/>
                </a:cxn>
                <a:cxn ang="0">
                  <a:pos x="927" y="202"/>
                </a:cxn>
                <a:cxn ang="0">
                  <a:pos x="927" y="1"/>
                </a:cxn>
                <a:cxn ang="0">
                  <a:pos x="1173" y="0"/>
                </a:cxn>
                <a:cxn ang="0">
                  <a:pos x="1170" y="211"/>
                </a:cxn>
              </a:cxnLst>
              <a:rect l="T0" t="T1" r="T2" b="T3"/>
              <a:pathLst>
                <a:path w="1173" h="211">
                  <a:moveTo>
                    <a:pt x="0" y="205"/>
                  </a:moveTo>
                  <a:lnTo>
                    <a:pt x="927" y="202"/>
                  </a:lnTo>
                  <a:lnTo>
                    <a:pt x="927" y="1"/>
                  </a:lnTo>
                  <a:lnTo>
                    <a:pt x="1173" y="0"/>
                  </a:lnTo>
                  <a:cubicBezTo>
                    <a:pt x="1172" y="65"/>
                    <a:pt x="1170" y="169"/>
                    <a:pt x="1170" y="21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3" name="文本框 76831"/>
            <p:cNvSpPr txBox="1">
              <a:spLocks noChangeArrowheads="1"/>
            </p:cNvSpPr>
            <p:nvPr/>
          </p:nvSpPr>
          <p:spPr bwMode="auto">
            <a:xfrm>
              <a:off x="2365" y="3361"/>
              <a:ext cx="30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 T</a:t>
              </a:r>
              <a:r>
                <a:rPr lang="en-US" altLang="zh-CN" sz="2000" b="1" baseline="-25000"/>
                <a:t>4</a:t>
              </a:r>
            </a:p>
          </p:txBody>
        </p:sp>
      </p:grpSp>
      <p:grpSp>
        <p:nvGrpSpPr>
          <p:cNvPr id="76833" name="组合 76832"/>
          <p:cNvGrpSpPr>
            <a:grpSpLocks/>
          </p:cNvGrpSpPr>
          <p:nvPr/>
        </p:nvGrpSpPr>
        <p:grpSpPr bwMode="auto">
          <a:xfrm>
            <a:off x="4205288" y="5319713"/>
            <a:ext cx="1855787" cy="396875"/>
            <a:chOff x="2649" y="3351"/>
            <a:chExt cx="1169" cy="250"/>
          </a:xfrm>
        </p:grpSpPr>
        <p:sp>
          <p:nvSpPr>
            <p:cNvPr id="65620" name="任意多边形 76833"/>
            <p:cNvSpPr>
              <a:spLocks/>
            </p:cNvSpPr>
            <p:nvPr/>
          </p:nvSpPr>
          <p:spPr bwMode="auto">
            <a:xfrm>
              <a:off x="2649" y="3351"/>
              <a:ext cx="1155" cy="209"/>
            </a:xfrm>
            <a:custGeom>
              <a:avLst/>
              <a:gdLst>
                <a:gd name="T0" fmla="*/ 0 w 1155"/>
                <a:gd name="T1" fmla="*/ 0 h 209"/>
                <a:gd name="T2" fmla="*/ 1155 w 1155"/>
                <a:gd name="T3" fmla="*/ 209 h 209"/>
              </a:gdLst>
              <a:ahLst/>
              <a:cxnLst>
                <a:cxn ang="0">
                  <a:pos x="0" y="204"/>
                </a:cxn>
                <a:cxn ang="0">
                  <a:pos x="900" y="204"/>
                </a:cxn>
                <a:cxn ang="0">
                  <a:pos x="906" y="198"/>
                </a:cxn>
                <a:cxn ang="0">
                  <a:pos x="906" y="0"/>
                </a:cxn>
                <a:cxn ang="0">
                  <a:pos x="1155" y="0"/>
                </a:cxn>
                <a:cxn ang="0">
                  <a:pos x="1154" y="209"/>
                </a:cxn>
              </a:cxnLst>
              <a:rect l="T0" t="T1" r="T2" b="T3"/>
              <a:pathLst>
                <a:path w="1155" h="209">
                  <a:moveTo>
                    <a:pt x="0" y="204"/>
                  </a:moveTo>
                  <a:lnTo>
                    <a:pt x="900" y="204"/>
                  </a:lnTo>
                  <a:lnTo>
                    <a:pt x="906" y="198"/>
                  </a:lnTo>
                  <a:lnTo>
                    <a:pt x="906" y="0"/>
                  </a:lnTo>
                  <a:lnTo>
                    <a:pt x="1155" y="0"/>
                  </a:lnTo>
                  <a:cubicBezTo>
                    <a:pt x="1155" y="0"/>
                    <a:pt x="1154" y="166"/>
                    <a:pt x="1154" y="20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1" name="文本框 76834"/>
            <p:cNvSpPr txBox="1">
              <a:spLocks noChangeArrowheads="1"/>
            </p:cNvSpPr>
            <p:nvPr/>
          </p:nvSpPr>
          <p:spPr bwMode="auto">
            <a:xfrm>
              <a:off x="3552" y="3351"/>
              <a:ext cx="26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25000"/>
                <a:t>6</a:t>
              </a:r>
            </a:p>
          </p:txBody>
        </p:sp>
      </p:grpSp>
      <p:grpSp>
        <p:nvGrpSpPr>
          <p:cNvPr id="76836" name="组合 76835"/>
          <p:cNvGrpSpPr>
            <a:grpSpLocks/>
          </p:cNvGrpSpPr>
          <p:nvPr/>
        </p:nvGrpSpPr>
        <p:grpSpPr bwMode="auto">
          <a:xfrm>
            <a:off x="6024563" y="5327650"/>
            <a:ext cx="2357437" cy="404813"/>
            <a:chOff x="3795" y="3356"/>
            <a:chExt cx="1485" cy="255"/>
          </a:xfrm>
        </p:grpSpPr>
        <p:sp>
          <p:nvSpPr>
            <p:cNvPr id="65617" name="任意多边形 76836"/>
            <p:cNvSpPr>
              <a:spLocks/>
            </p:cNvSpPr>
            <p:nvPr/>
          </p:nvSpPr>
          <p:spPr bwMode="auto">
            <a:xfrm>
              <a:off x="3795" y="3356"/>
              <a:ext cx="1154" cy="204"/>
            </a:xfrm>
            <a:custGeom>
              <a:avLst/>
              <a:gdLst>
                <a:gd name="T0" fmla="*/ 0 w 1154"/>
                <a:gd name="T1" fmla="*/ 0 h 204"/>
                <a:gd name="T2" fmla="*/ 1154 w 1154"/>
                <a:gd name="T3" fmla="*/ 204 h 204"/>
              </a:gdLst>
              <a:ahLst/>
              <a:cxnLst>
                <a:cxn ang="0">
                  <a:pos x="0" y="199"/>
                </a:cxn>
                <a:cxn ang="0">
                  <a:pos x="915" y="198"/>
                </a:cxn>
                <a:cxn ang="0">
                  <a:pos x="915" y="1"/>
                </a:cxn>
                <a:cxn ang="0">
                  <a:pos x="1152" y="0"/>
                </a:cxn>
                <a:cxn ang="0">
                  <a:pos x="1154" y="204"/>
                </a:cxn>
              </a:cxnLst>
              <a:rect l="T0" t="T1" r="T2" b="T3"/>
              <a:pathLst>
                <a:path w="1154" h="204">
                  <a:moveTo>
                    <a:pt x="0" y="199"/>
                  </a:moveTo>
                  <a:lnTo>
                    <a:pt x="915" y="198"/>
                  </a:lnTo>
                  <a:lnTo>
                    <a:pt x="915" y="1"/>
                  </a:lnTo>
                  <a:lnTo>
                    <a:pt x="1152" y="0"/>
                  </a:lnTo>
                  <a:cubicBezTo>
                    <a:pt x="1151" y="65"/>
                    <a:pt x="1154" y="162"/>
                    <a:pt x="1154" y="20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任意多边形 76837"/>
            <p:cNvSpPr>
              <a:spLocks/>
            </p:cNvSpPr>
            <p:nvPr/>
          </p:nvSpPr>
          <p:spPr bwMode="auto">
            <a:xfrm>
              <a:off x="4941" y="3554"/>
              <a:ext cx="339" cy="1"/>
            </a:xfrm>
            <a:custGeom>
              <a:avLst/>
              <a:gdLst>
                <a:gd name="T0" fmla="*/ 0 w 339"/>
                <a:gd name="T1" fmla="*/ 0 h 1"/>
                <a:gd name="T2" fmla="*/ 339 w 339"/>
                <a:gd name="T3" fmla="*/ 1 h 1"/>
              </a:gdLst>
              <a:ahLst/>
              <a:cxnLst>
                <a:cxn ang="0">
                  <a:pos x="0" y="1"/>
                </a:cxn>
                <a:cxn ang="0">
                  <a:pos x="339" y="0"/>
                </a:cxn>
              </a:cxnLst>
              <a:rect l="T0" t="T1" r="T2" b="T3"/>
              <a:pathLst>
                <a:path w="339" h="1">
                  <a:moveTo>
                    <a:pt x="0" y="1"/>
                  </a:moveTo>
                  <a:lnTo>
                    <a:pt x="339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文本框 76838"/>
            <p:cNvSpPr txBox="1">
              <a:spLocks noChangeArrowheads="1"/>
            </p:cNvSpPr>
            <p:nvPr/>
          </p:nvSpPr>
          <p:spPr bwMode="auto">
            <a:xfrm>
              <a:off x="4669" y="3361"/>
              <a:ext cx="30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 T</a:t>
              </a:r>
              <a:r>
                <a:rPr lang="en-US" altLang="zh-CN" sz="2000" b="1" baseline="-25000"/>
                <a:t>7</a:t>
              </a:r>
            </a:p>
          </p:txBody>
        </p:sp>
      </p:grpSp>
      <p:grpSp>
        <p:nvGrpSpPr>
          <p:cNvPr id="76840" name="组合 76839"/>
          <p:cNvGrpSpPr>
            <a:grpSpLocks/>
          </p:cNvGrpSpPr>
          <p:nvPr/>
        </p:nvGrpSpPr>
        <p:grpSpPr bwMode="auto">
          <a:xfrm>
            <a:off x="0" y="5319713"/>
            <a:ext cx="2403475" cy="701675"/>
            <a:chOff x="0" y="3351"/>
            <a:chExt cx="1514" cy="442"/>
          </a:xfrm>
        </p:grpSpPr>
        <p:grpSp>
          <p:nvGrpSpPr>
            <p:cNvPr id="65613" name="组合 76840"/>
            <p:cNvGrpSpPr>
              <a:grpSpLocks/>
            </p:cNvGrpSpPr>
            <p:nvPr/>
          </p:nvGrpSpPr>
          <p:grpSpPr bwMode="auto">
            <a:xfrm>
              <a:off x="522" y="3351"/>
              <a:ext cx="992" cy="250"/>
              <a:chOff x="522" y="3351"/>
              <a:chExt cx="992" cy="250"/>
            </a:xfrm>
          </p:grpSpPr>
          <p:sp>
            <p:nvSpPr>
              <p:cNvPr id="65615" name="任意多边形 76841"/>
              <p:cNvSpPr>
                <a:spLocks/>
              </p:cNvSpPr>
              <p:nvPr/>
            </p:nvSpPr>
            <p:spPr bwMode="auto">
              <a:xfrm>
                <a:off x="522" y="3354"/>
                <a:ext cx="964" cy="204"/>
              </a:xfrm>
              <a:custGeom>
                <a:avLst/>
                <a:gdLst>
                  <a:gd name="T0" fmla="*/ 0 w 964"/>
                  <a:gd name="T1" fmla="*/ 0 h 204"/>
                  <a:gd name="T2" fmla="*/ 964 w 964"/>
                  <a:gd name="T3" fmla="*/ 204 h 204"/>
                </a:gdLst>
                <a:ahLst/>
                <a:cxnLst>
                  <a:cxn ang="0">
                    <a:pos x="0" y="201"/>
                  </a:cxn>
                  <a:cxn ang="0">
                    <a:pos x="729" y="201"/>
                  </a:cxn>
                  <a:cxn ang="0">
                    <a:pos x="732" y="0"/>
                  </a:cxn>
                  <a:cxn ang="0">
                    <a:pos x="963" y="0"/>
                  </a:cxn>
                  <a:cxn ang="0">
                    <a:pos x="963" y="204"/>
                  </a:cxn>
                </a:cxnLst>
                <a:rect l="T0" t="T1" r="T2" b="T3"/>
                <a:pathLst>
                  <a:path w="964" h="204">
                    <a:moveTo>
                      <a:pt x="0" y="201"/>
                    </a:moveTo>
                    <a:lnTo>
                      <a:pt x="729" y="201"/>
                    </a:lnTo>
                    <a:lnTo>
                      <a:pt x="732" y="0"/>
                    </a:lnTo>
                    <a:lnTo>
                      <a:pt x="963" y="0"/>
                    </a:lnTo>
                    <a:cubicBezTo>
                      <a:pt x="962" y="65"/>
                      <a:pt x="964" y="162"/>
                      <a:pt x="963" y="20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16" name="文本框 76842"/>
              <p:cNvSpPr txBox="1">
                <a:spLocks noChangeArrowheads="1"/>
              </p:cNvSpPr>
              <p:nvPr/>
            </p:nvSpPr>
            <p:spPr bwMode="auto">
              <a:xfrm>
                <a:off x="1248" y="3351"/>
                <a:ext cx="26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T</a:t>
                </a:r>
                <a:r>
                  <a:rPr lang="en-US" altLang="zh-CN" sz="2000" b="1" baseline="-25000"/>
                  <a:t>2</a:t>
                </a:r>
              </a:p>
            </p:txBody>
          </p:sp>
        </p:grpSp>
        <p:sp>
          <p:nvSpPr>
            <p:cNvPr id="65614" name="文本框 76843"/>
            <p:cNvSpPr txBox="1">
              <a:spLocks noChangeArrowheads="1"/>
            </p:cNvSpPr>
            <p:nvPr/>
          </p:nvSpPr>
          <p:spPr bwMode="auto">
            <a:xfrm>
              <a:off x="0" y="3351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为磁盘</a:t>
              </a:r>
            </a:p>
            <a:p>
              <a:r>
                <a:rPr lang="zh-CN" altLang="en-US" sz="2000" b="1"/>
                <a:t>  服务</a:t>
              </a:r>
            </a:p>
          </p:txBody>
        </p:sp>
      </p:grpSp>
      <p:grpSp>
        <p:nvGrpSpPr>
          <p:cNvPr id="76845" name="组合 76844"/>
          <p:cNvGrpSpPr>
            <a:grpSpLocks/>
          </p:cNvGrpSpPr>
          <p:nvPr/>
        </p:nvGrpSpPr>
        <p:grpSpPr bwMode="auto">
          <a:xfrm>
            <a:off x="2733675" y="6096000"/>
            <a:ext cx="2417763" cy="396875"/>
            <a:chOff x="1722" y="3840"/>
            <a:chExt cx="1523" cy="250"/>
          </a:xfrm>
        </p:grpSpPr>
        <p:sp>
          <p:nvSpPr>
            <p:cNvPr id="65611" name="任意多边形 76845"/>
            <p:cNvSpPr>
              <a:spLocks/>
            </p:cNvSpPr>
            <p:nvPr/>
          </p:nvSpPr>
          <p:spPr bwMode="auto">
            <a:xfrm>
              <a:off x="1722" y="3850"/>
              <a:ext cx="1494" cy="194"/>
            </a:xfrm>
            <a:custGeom>
              <a:avLst/>
              <a:gdLst>
                <a:gd name="T0" fmla="*/ 0 w 1494"/>
                <a:gd name="T1" fmla="*/ 0 h 194"/>
                <a:gd name="T2" fmla="*/ 1494 w 1494"/>
                <a:gd name="T3" fmla="*/ 194 h 194"/>
              </a:gdLst>
              <a:ahLst/>
              <a:cxnLst>
                <a:cxn ang="0">
                  <a:pos x="0" y="194"/>
                </a:cxn>
                <a:cxn ang="0">
                  <a:pos x="1251" y="194"/>
                </a:cxn>
                <a:cxn ang="0">
                  <a:pos x="1254" y="0"/>
                </a:cxn>
                <a:cxn ang="0">
                  <a:pos x="1494" y="0"/>
                </a:cxn>
                <a:cxn ang="0">
                  <a:pos x="1494" y="194"/>
                </a:cxn>
              </a:cxnLst>
              <a:rect l="T0" t="T1" r="T2" b="T3"/>
              <a:pathLst>
                <a:path w="1494" h="194">
                  <a:moveTo>
                    <a:pt x="0" y="194"/>
                  </a:moveTo>
                  <a:lnTo>
                    <a:pt x="1251" y="194"/>
                  </a:lnTo>
                  <a:lnTo>
                    <a:pt x="1254" y="0"/>
                  </a:lnTo>
                  <a:lnTo>
                    <a:pt x="1494" y="0"/>
                  </a:lnTo>
                  <a:cubicBezTo>
                    <a:pt x="1493" y="65"/>
                    <a:pt x="1494" y="154"/>
                    <a:pt x="1494" y="19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文本框 76846"/>
            <p:cNvSpPr txBox="1">
              <a:spLocks noChangeArrowheads="1"/>
            </p:cNvSpPr>
            <p:nvPr/>
          </p:nvSpPr>
          <p:spPr bwMode="auto">
            <a:xfrm>
              <a:off x="2979" y="3840"/>
              <a:ext cx="26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25000"/>
                <a:t>5</a:t>
              </a:r>
            </a:p>
          </p:txBody>
        </p:sp>
      </p:grpSp>
      <p:grpSp>
        <p:nvGrpSpPr>
          <p:cNvPr id="76848" name="组合 76847"/>
          <p:cNvGrpSpPr>
            <a:grpSpLocks/>
          </p:cNvGrpSpPr>
          <p:nvPr/>
        </p:nvGrpSpPr>
        <p:grpSpPr bwMode="auto">
          <a:xfrm>
            <a:off x="5105400" y="6096000"/>
            <a:ext cx="3352800" cy="396875"/>
            <a:chOff x="3216" y="3840"/>
            <a:chExt cx="2112" cy="250"/>
          </a:xfrm>
        </p:grpSpPr>
        <p:grpSp>
          <p:nvGrpSpPr>
            <p:cNvPr id="65607" name="组合 76848"/>
            <p:cNvGrpSpPr>
              <a:grpSpLocks/>
            </p:cNvGrpSpPr>
            <p:nvPr/>
          </p:nvGrpSpPr>
          <p:grpSpPr bwMode="auto">
            <a:xfrm>
              <a:off x="3216" y="3840"/>
              <a:ext cx="1994" cy="250"/>
              <a:chOff x="3216" y="3840"/>
              <a:chExt cx="1994" cy="250"/>
            </a:xfrm>
          </p:grpSpPr>
          <p:sp>
            <p:nvSpPr>
              <p:cNvPr id="65609" name="任意多边形 76849"/>
              <p:cNvSpPr>
                <a:spLocks/>
              </p:cNvSpPr>
              <p:nvPr/>
            </p:nvSpPr>
            <p:spPr bwMode="auto">
              <a:xfrm>
                <a:off x="3216" y="3850"/>
                <a:ext cx="1968" cy="200"/>
              </a:xfrm>
              <a:custGeom>
                <a:avLst/>
                <a:gdLst>
                  <a:gd name="T0" fmla="*/ 0 w 1968"/>
                  <a:gd name="T1" fmla="*/ 0 h 200"/>
                  <a:gd name="T2" fmla="*/ 1968 w 1968"/>
                  <a:gd name="T3" fmla="*/ 200 h 200"/>
                </a:gdLst>
                <a:ahLst/>
                <a:cxnLst>
                  <a:cxn ang="0">
                    <a:pos x="0" y="197"/>
                  </a:cxn>
                  <a:cxn ang="0">
                    <a:pos x="1728" y="197"/>
                  </a:cxn>
                  <a:cxn ang="0">
                    <a:pos x="1728" y="0"/>
                  </a:cxn>
                  <a:cxn ang="0">
                    <a:pos x="1968" y="0"/>
                  </a:cxn>
                  <a:cxn ang="0">
                    <a:pos x="1968" y="200"/>
                  </a:cxn>
                </a:cxnLst>
                <a:rect l="T0" t="T1" r="T2" b="T3"/>
                <a:pathLst>
                  <a:path w="1968" h="200">
                    <a:moveTo>
                      <a:pt x="0" y="197"/>
                    </a:moveTo>
                    <a:lnTo>
                      <a:pt x="1728" y="197"/>
                    </a:lnTo>
                    <a:lnTo>
                      <a:pt x="1728" y="0"/>
                    </a:lnTo>
                    <a:lnTo>
                      <a:pt x="1968" y="0"/>
                    </a:lnTo>
                    <a:cubicBezTo>
                      <a:pt x="1967" y="65"/>
                      <a:pt x="1968" y="158"/>
                      <a:pt x="1968" y="20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10" name="文本框 76850"/>
              <p:cNvSpPr txBox="1">
                <a:spLocks noChangeArrowheads="1"/>
              </p:cNvSpPr>
              <p:nvPr/>
            </p:nvSpPr>
            <p:spPr bwMode="auto">
              <a:xfrm>
                <a:off x="4944" y="3840"/>
                <a:ext cx="26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T</a:t>
                </a:r>
                <a:r>
                  <a:rPr lang="en-US" altLang="zh-CN" sz="2000" b="1" baseline="-25000"/>
                  <a:t>8</a:t>
                </a:r>
              </a:p>
            </p:txBody>
          </p:sp>
        </p:grpSp>
        <p:sp>
          <p:nvSpPr>
            <p:cNvPr id="65608" name="直接连接符 76851"/>
            <p:cNvSpPr>
              <a:spLocks noChangeShapeType="1"/>
            </p:cNvSpPr>
            <p:nvPr/>
          </p:nvSpPr>
          <p:spPr bwMode="auto">
            <a:xfrm>
              <a:off x="5184" y="4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53" name="组合 76852"/>
          <p:cNvGrpSpPr>
            <a:grpSpLocks/>
          </p:cNvGrpSpPr>
          <p:nvPr/>
        </p:nvGrpSpPr>
        <p:grpSpPr bwMode="auto">
          <a:xfrm>
            <a:off x="0" y="6080125"/>
            <a:ext cx="2784475" cy="717550"/>
            <a:chOff x="0" y="3830"/>
            <a:chExt cx="1754" cy="452"/>
          </a:xfrm>
        </p:grpSpPr>
        <p:grpSp>
          <p:nvGrpSpPr>
            <p:cNvPr id="65603" name="组合 76853"/>
            <p:cNvGrpSpPr>
              <a:grpSpLocks/>
            </p:cNvGrpSpPr>
            <p:nvPr/>
          </p:nvGrpSpPr>
          <p:grpSpPr bwMode="auto">
            <a:xfrm>
              <a:off x="528" y="3830"/>
              <a:ext cx="1226" cy="250"/>
              <a:chOff x="528" y="3830"/>
              <a:chExt cx="1226" cy="250"/>
            </a:xfrm>
          </p:grpSpPr>
          <p:sp>
            <p:nvSpPr>
              <p:cNvPr id="65605" name="任意多边形 76854"/>
              <p:cNvSpPr>
                <a:spLocks/>
              </p:cNvSpPr>
              <p:nvPr/>
            </p:nvSpPr>
            <p:spPr bwMode="auto">
              <a:xfrm>
                <a:off x="528" y="3846"/>
                <a:ext cx="1194" cy="201"/>
              </a:xfrm>
              <a:custGeom>
                <a:avLst/>
                <a:gdLst>
                  <a:gd name="T0" fmla="*/ 0 w 1194"/>
                  <a:gd name="T1" fmla="*/ 0 h 201"/>
                  <a:gd name="T2" fmla="*/ 1194 w 1194"/>
                  <a:gd name="T3" fmla="*/ 201 h 201"/>
                </a:gdLst>
                <a:ahLst/>
                <a:cxnLst>
                  <a:cxn ang="0">
                    <a:pos x="0" y="193"/>
                  </a:cxn>
                  <a:cxn ang="0">
                    <a:pos x="954" y="192"/>
                  </a:cxn>
                  <a:cxn ang="0">
                    <a:pos x="954" y="0"/>
                  </a:cxn>
                  <a:cxn ang="0">
                    <a:pos x="1194" y="0"/>
                  </a:cxn>
                  <a:cxn ang="0">
                    <a:pos x="1194" y="201"/>
                  </a:cxn>
                </a:cxnLst>
                <a:rect l="T0" t="T1" r="T2" b="T3"/>
                <a:pathLst>
                  <a:path w="1194" h="201">
                    <a:moveTo>
                      <a:pt x="0" y="193"/>
                    </a:moveTo>
                    <a:lnTo>
                      <a:pt x="954" y="192"/>
                    </a:lnTo>
                    <a:lnTo>
                      <a:pt x="954" y="0"/>
                    </a:lnTo>
                    <a:lnTo>
                      <a:pt x="1194" y="0"/>
                    </a:lnTo>
                    <a:cubicBezTo>
                      <a:pt x="1193" y="65"/>
                      <a:pt x="1194" y="159"/>
                      <a:pt x="1194" y="20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6" name="文本框 76855"/>
              <p:cNvSpPr txBox="1">
                <a:spLocks noChangeArrowheads="1"/>
              </p:cNvSpPr>
              <p:nvPr/>
            </p:nvSpPr>
            <p:spPr bwMode="auto">
              <a:xfrm>
                <a:off x="1488" y="3830"/>
                <a:ext cx="26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T</a:t>
                </a:r>
                <a:r>
                  <a:rPr lang="en-US" altLang="zh-CN" sz="2000" b="1" baseline="-25000"/>
                  <a:t>3</a:t>
                </a:r>
              </a:p>
            </p:txBody>
          </p:sp>
        </p:grpSp>
        <p:sp>
          <p:nvSpPr>
            <p:cNvPr id="65604" name="文本框 76856"/>
            <p:cNvSpPr txBox="1">
              <a:spLocks noChangeArrowheads="1"/>
            </p:cNvSpPr>
            <p:nvPr/>
          </p:nvSpPr>
          <p:spPr bwMode="auto">
            <a:xfrm>
              <a:off x="0" y="3840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为磁带</a:t>
              </a:r>
            </a:p>
            <a:p>
              <a:r>
                <a:rPr lang="zh-CN" altLang="en-US" sz="2000" b="1"/>
                <a:t>  服务</a:t>
              </a:r>
            </a:p>
          </p:txBody>
        </p:sp>
      </p:grpSp>
      <p:grpSp>
        <p:nvGrpSpPr>
          <p:cNvPr id="76864" name="组合 76863"/>
          <p:cNvGrpSpPr>
            <a:grpSpLocks/>
          </p:cNvGrpSpPr>
          <p:nvPr/>
        </p:nvGrpSpPr>
        <p:grpSpPr bwMode="auto">
          <a:xfrm>
            <a:off x="0" y="4191000"/>
            <a:ext cx="8382000" cy="1023938"/>
            <a:chOff x="0" y="2640"/>
            <a:chExt cx="5280" cy="645"/>
          </a:xfrm>
        </p:grpSpPr>
        <p:sp>
          <p:nvSpPr>
            <p:cNvPr id="65593" name="文本框 76864"/>
            <p:cNvSpPr txBox="1">
              <a:spLocks noChangeArrowheads="1"/>
            </p:cNvSpPr>
            <p:nvPr/>
          </p:nvSpPr>
          <p:spPr bwMode="auto">
            <a:xfrm>
              <a:off x="0" y="2843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为打印</a:t>
              </a:r>
            </a:p>
            <a:p>
              <a:r>
                <a:rPr lang="zh-CN" altLang="en-US" sz="2000" b="1"/>
                <a:t>机服务</a:t>
              </a:r>
            </a:p>
          </p:txBody>
        </p:sp>
        <p:grpSp>
          <p:nvGrpSpPr>
            <p:cNvPr id="65594" name="组合 76865"/>
            <p:cNvGrpSpPr>
              <a:grpSpLocks/>
            </p:cNvGrpSpPr>
            <p:nvPr/>
          </p:nvGrpSpPr>
          <p:grpSpPr bwMode="auto">
            <a:xfrm>
              <a:off x="528" y="2640"/>
              <a:ext cx="4752" cy="491"/>
              <a:chOff x="528" y="2640"/>
              <a:chExt cx="4752" cy="491"/>
            </a:xfrm>
          </p:grpSpPr>
          <p:sp>
            <p:nvSpPr>
              <p:cNvPr id="65595" name="任意多边形 76866"/>
              <p:cNvSpPr>
                <a:spLocks/>
              </p:cNvSpPr>
              <p:nvPr/>
            </p:nvSpPr>
            <p:spPr bwMode="auto">
              <a:xfrm>
                <a:off x="528" y="2891"/>
                <a:ext cx="4752" cy="192"/>
              </a:xfrm>
              <a:custGeom>
                <a:avLst/>
                <a:gdLst>
                  <a:gd name="T0" fmla="*/ 0 w 4752"/>
                  <a:gd name="T1" fmla="*/ 0 h 192"/>
                  <a:gd name="T2" fmla="*/ 4752 w 4752"/>
                  <a:gd name="T3" fmla="*/ 192 h 192"/>
                </a:gdLst>
                <a:ahLst/>
                <a:cxnLst>
                  <a:cxn ang="0">
                    <a:pos x="0" y="192"/>
                  </a:cxn>
                  <a:cxn ang="0">
                    <a:pos x="432" y="192"/>
                  </a:cxn>
                  <a:cxn ang="0">
                    <a:pos x="432" y="0"/>
                  </a:cxn>
                  <a:cxn ang="0">
                    <a:pos x="672" y="0"/>
                  </a:cxn>
                  <a:cxn ang="0">
                    <a:pos x="672" y="192"/>
                  </a:cxn>
                  <a:cxn ang="0">
                    <a:pos x="4752" y="192"/>
                  </a:cxn>
                </a:cxnLst>
                <a:rect l="T0" t="T1" r="T2" b="T3"/>
                <a:pathLst>
                  <a:path w="4752" h="192">
                    <a:moveTo>
                      <a:pt x="0" y="192"/>
                    </a:moveTo>
                    <a:lnTo>
                      <a:pt x="432" y="192"/>
                    </a:lnTo>
                    <a:lnTo>
                      <a:pt x="432" y="0"/>
                    </a:lnTo>
                    <a:lnTo>
                      <a:pt x="672" y="0"/>
                    </a:lnTo>
                    <a:lnTo>
                      <a:pt x="672" y="192"/>
                    </a:lnTo>
                    <a:lnTo>
                      <a:pt x="4752" y="1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6" name="文本框 76867"/>
              <p:cNvSpPr txBox="1">
                <a:spLocks noChangeArrowheads="1"/>
              </p:cNvSpPr>
              <p:nvPr/>
            </p:nvSpPr>
            <p:spPr bwMode="auto">
              <a:xfrm>
                <a:off x="973" y="2881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T</a:t>
                </a:r>
                <a:r>
                  <a:rPr lang="en-US" altLang="zh-CN" sz="2000" b="1" baseline="-25000"/>
                  <a:t>1</a:t>
                </a:r>
              </a:p>
            </p:txBody>
          </p:sp>
          <p:sp>
            <p:nvSpPr>
              <p:cNvPr id="65597" name="直接连接符 76868"/>
              <p:cNvSpPr>
                <a:spLocks noChangeShapeType="1"/>
              </p:cNvSpPr>
              <p:nvPr/>
            </p:nvSpPr>
            <p:spPr bwMode="auto">
              <a:xfrm>
                <a:off x="96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8" name="直接连接符 76869"/>
              <p:cNvSpPr>
                <a:spLocks noChangeShapeType="1"/>
              </p:cNvSpPr>
              <p:nvPr/>
            </p:nvSpPr>
            <p:spPr bwMode="auto">
              <a:xfrm>
                <a:off x="120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9" name="直接连接符 76870"/>
              <p:cNvSpPr>
                <a:spLocks noChangeShapeType="1"/>
              </p:cNvSpPr>
              <p:nvPr/>
            </p:nvSpPr>
            <p:spPr bwMode="auto">
              <a:xfrm>
                <a:off x="960" y="280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0" name="直接连接符 76871"/>
              <p:cNvSpPr>
                <a:spLocks noChangeShapeType="1"/>
              </p:cNvSpPr>
              <p:nvPr/>
            </p:nvSpPr>
            <p:spPr bwMode="auto">
              <a:xfrm>
                <a:off x="816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1" name="直接连接符 76872"/>
              <p:cNvSpPr>
                <a:spLocks noChangeShapeType="1"/>
              </p:cNvSpPr>
              <p:nvPr/>
            </p:nvSpPr>
            <p:spPr bwMode="auto">
              <a:xfrm rot="10800000">
                <a:off x="1200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2" name="文本框 76873"/>
              <p:cNvSpPr txBox="1">
                <a:spLocks noChangeArrowheads="1"/>
              </p:cNvSpPr>
              <p:nvPr/>
            </p:nvSpPr>
            <p:spPr bwMode="auto">
              <a:xfrm>
                <a:off x="1344" y="264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5</a:t>
                </a:r>
                <a:r>
                  <a:rPr lang="en-US" altLang="zh-CN" sz="2000" b="1"/>
                  <a:t>μ</a:t>
                </a:r>
                <a:r>
                  <a:rPr lang="en-US" altLang="zh-CN" b="1"/>
                  <a:t>s</a:t>
                </a:r>
              </a:p>
            </p:txBody>
          </p:sp>
        </p:grpSp>
      </p:grpSp>
      <p:sp>
        <p:nvSpPr>
          <p:cNvPr id="76875" name="直接连接符 76874"/>
          <p:cNvSpPr>
            <a:spLocks noChangeShapeType="1"/>
          </p:cNvSpPr>
          <p:nvPr/>
        </p:nvSpPr>
        <p:spPr bwMode="auto">
          <a:xfrm>
            <a:off x="1981200" y="3124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6" name="直接连接符 76875"/>
          <p:cNvSpPr>
            <a:spLocks noChangeShapeType="1"/>
          </p:cNvSpPr>
          <p:nvPr/>
        </p:nvSpPr>
        <p:spPr bwMode="auto">
          <a:xfrm>
            <a:off x="3810000" y="22098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7" name="直接连接符 76876"/>
          <p:cNvSpPr>
            <a:spLocks noChangeShapeType="1"/>
          </p:cNvSpPr>
          <p:nvPr/>
        </p:nvSpPr>
        <p:spPr bwMode="auto">
          <a:xfrm>
            <a:off x="5638800" y="21336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8" name="直接连接符 76877"/>
          <p:cNvSpPr>
            <a:spLocks noChangeShapeType="1"/>
          </p:cNvSpPr>
          <p:nvPr/>
        </p:nvSpPr>
        <p:spPr bwMode="auto">
          <a:xfrm>
            <a:off x="7467600" y="32004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9" name="直接连接符 76878"/>
          <p:cNvSpPr>
            <a:spLocks noChangeShapeType="1"/>
          </p:cNvSpPr>
          <p:nvPr/>
        </p:nvSpPr>
        <p:spPr bwMode="auto">
          <a:xfrm>
            <a:off x="4724400" y="3124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0" name="直接连接符 76879"/>
          <p:cNvSpPr>
            <a:spLocks noChangeShapeType="1"/>
          </p:cNvSpPr>
          <p:nvPr/>
        </p:nvSpPr>
        <p:spPr bwMode="auto">
          <a:xfrm>
            <a:off x="1524000" y="4027488"/>
            <a:ext cx="0" cy="26781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1" name="直接连接符 76880"/>
          <p:cNvSpPr>
            <a:spLocks noChangeShapeType="1"/>
          </p:cNvSpPr>
          <p:nvPr/>
        </p:nvSpPr>
        <p:spPr bwMode="auto">
          <a:xfrm flipV="1">
            <a:off x="2362200" y="5334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2" name="直接连接符 76881"/>
          <p:cNvSpPr>
            <a:spLocks noChangeShapeType="1"/>
          </p:cNvSpPr>
          <p:nvPr/>
        </p:nvSpPr>
        <p:spPr bwMode="auto">
          <a:xfrm>
            <a:off x="7848600" y="5418138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3" name="矩形 7688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5.6</a:t>
            </a:r>
          </a:p>
        </p:txBody>
      </p:sp>
      <p:grpSp>
        <p:nvGrpSpPr>
          <p:cNvPr id="76889" name="组合 76888"/>
          <p:cNvGrpSpPr>
            <a:grpSpLocks/>
          </p:cNvGrpSpPr>
          <p:nvPr/>
        </p:nvGrpSpPr>
        <p:grpSpPr bwMode="auto">
          <a:xfrm>
            <a:off x="-36513" y="3340100"/>
            <a:ext cx="8672513" cy="866775"/>
            <a:chOff x="-23" y="2104"/>
            <a:chExt cx="5463" cy="546"/>
          </a:xfrm>
        </p:grpSpPr>
        <p:grpSp>
          <p:nvGrpSpPr>
            <p:cNvPr id="65586" name="组合 76857"/>
            <p:cNvGrpSpPr>
              <a:grpSpLocks/>
            </p:cNvGrpSpPr>
            <p:nvPr/>
          </p:nvGrpSpPr>
          <p:grpSpPr bwMode="auto">
            <a:xfrm>
              <a:off x="-23" y="2104"/>
              <a:ext cx="5303" cy="538"/>
              <a:chOff x="-23" y="2144"/>
              <a:chExt cx="5303" cy="538"/>
            </a:xfrm>
          </p:grpSpPr>
          <p:grpSp>
            <p:nvGrpSpPr>
              <p:cNvPr id="65588" name="组合 76858"/>
              <p:cNvGrpSpPr>
                <a:grpSpLocks/>
              </p:cNvGrpSpPr>
              <p:nvPr/>
            </p:nvGrpSpPr>
            <p:grpSpPr bwMode="auto">
              <a:xfrm>
                <a:off x="528" y="2144"/>
                <a:ext cx="4752" cy="442"/>
                <a:chOff x="528" y="2144"/>
                <a:chExt cx="4752" cy="442"/>
              </a:xfrm>
            </p:grpSpPr>
            <p:sp>
              <p:nvSpPr>
                <p:cNvPr id="65590" name="直接连接符 76859"/>
                <p:cNvSpPr>
                  <a:spLocks noChangeShapeType="1"/>
                </p:cNvSpPr>
                <p:nvPr/>
              </p:nvSpPr>
              <p:spPr bwMode="auto">
                <a:xfrm>
                  <a:off x="528" y="2586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91" name="直接连接符 76860"/>
                <p:cNvSpPr>
                  <a:spLocks noChangeShapeType="1"/>
                </p:cNvSpPr>
                <p:nvPr/>
              </p:nvSpPr>
              <p:spPr bwMode="auto">
                <a:xfrm>
                  <a:off x="960" y="234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92" name="文本框 76861"/>
                <p:cNvSpPr txBox="1">
                  <a:spLocks noChangeArrowheads="1"/>
                </p:cNvSpPr>
                <p:nvPr/>
              </p:nvSpPr>
              <p:spPr bwMode="auto">
                <a:xfrm>
                  <a:off x="672" y="2144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</p:grpSp>
          <p:sp>
            <p:nvSpPr>
              <p:cNvPr id="65589" name="文本框 76862"/>
              <p:cNvSpPr txBox="1">
                <a:spLocks noChangeArrowheads="1"/>
              </p:cNvSpPr>
              <p:nvPr/>
            </p:nvSpPr>
            <p:spPr bwMode="auto">
              <a:xfrm>
                <a:off x="-23" y="243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打印机</a:t>
                </a:r>
              </a:p>
            </p:txBody>
          </p:sp>
        </p:grpSp>
        <p:sp>
          <p:nvSpPr>
            <p:cNvPr id="65587" name="文本框 76883"/>
            <p:cNvSpPr txBox="1">
              <a:spLocks noChangeArrowheads="1"/>
            </p:cNvSpPr>
            <p:nvPr/>
          </p:nvSpPr>
          <p:spPr bwMode="auto">
            <a:xfrm>
              <a:off x="5280" y="240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</a:p>
          </p:txBody>
        </p:sp>
      </p:grpSp>
      <p:grpSp>
        <p:nvGrpSpPr>
          <p:cNvPr id="76888" name="组合 76887"/>
          <p:cNvGrpSpPr>
            <a:grpSpLocks/>
          </p:cNvGrpSpPr>
          <p:nvPr/>
        </p:nvGrpSpPr>
        <p:grpSpPr bwMode="auto">
          <a:xfrm>
            <a:off x="0" y="2346325"/>
            <a:ext cx="8636000" cy="946150"/>
            <a:chOff x="0" y="1478"/>
            <a:chExt cx="5440" cy="596"/>
          </a:xfrm>
        </p:grpSpPr>
        <p:grpSp>
          <p:nvGrpSpPr>
            <p:cNvPr id="65573" name="组合 76817"/>
            <p:cNvGrpSpPr>
              <a:grpSpLocks/>
            </p:cNvGrpSpPr>
            <p:nvPr/>
          </p:nvGrpSpPr>
          <p:grpSpPr bwMode="auto">
            <a:xfrm>
              <a:off x="0" y="1478"/>
              <a:ext cx="5280" cy="594"/>
              <a:chOff x="0" y="1475"/>
              <a:chExt cx="5280" cy="594"/>
            </a:xfrm>
          </p:grpSpPr>
          <p:grpSp>
            <p:nvGrpSpPr>
              <p:cNvPr id="65575" name="组合 76818"/>
              <p:cNvGrpSpPr>
                <a:grpSpLocks/>
              </p:cNvGrpSpPr>
              <p:nvPr/>
            </p:nvGrpSpPr>
            <p:grpSpPr bwMode="auto">
              <a:xfrm>
                <a:off x="528" y="1475"/>
                <a:ext cx="4752" cy="490"/>
                <a:chOff x="528" y="1475"/>
                <a:chExt cx="4752" cy="490"/>
              </a:xfrm>
            </p:grpSpPr>
            <p:sp>
              <p:nvSpPr>
                <p:cNvPr id="65577" name="直接连接符 76819"/>
                <p:cNvSpPr>
                  <a:spLocks noChangeShapeType="1"/>
                </p:cNvSpPr>
                <p:nvPr/>
              </p:nvSpPr>
              <p:spPr bwMode="auto">
                <a:xfrm>
                  <a:off x="528" y="1965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78" name="直接连接符 76820"/>
                <p:cNvSpPr>
                  <a:spLocks noChangeShapeType="1"/>
                </p:cNvSpPr>
                <p:nvPr/>
              </p:nvSpPr>
              <p:spPr bwMode="auto">
                <a:xfrm>
                  <a:off x="1248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79" name="直接连接符 76821"/>
                <p:cNvSpPr>
                  <a:spLocks noChangeShapeType="1"/>
                </p:cNvSpPr>
                <p:nvPr/>
              </p:nvSpPr>
              <p:spPr bwMode="auto">
                <a:xfrm>
                  <a:off x="2976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80" name="直接连接符 76822"/>
                <p:cNvSpPr>
                  <a:spLocks noChangeShapeType="1"/>
                </p:cNvSpPr>
                <p:nvPr/>
              </p:nvSpPr>
              <p:spPr bwMode="auto">
                <a:xfrm>
                  <a:off x="4704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81" name="文本框 76823"/>
                <p:cNvSpPr txBox="1">
                  <a:spLocks noChangeArrowheads="1"/>
                </p:cNvSpPr>
                <p:nvPr/>
              </p:nvSpPr>
              <p:spPr bwMode="auto">
                <a:xfrm>
                  <a:off x="867" y="147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  <p:sp>
              <p:nvSpPr>
                <p:cNvPr id="65582" name="文本框 76824"/>
                <p:cNvSpPr txBox="1">
                  <a:spLocks noChangeArrowheads="1"/>
                </p:cNvSpPr>
                <p:nvPr/>
              </p:nvSpPr>
              <p:spPr bwMode="auto">
                <a:xfrm>
                  <a:off x="2595" y="147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  <p:sp>
              <p:nvSpPr>
                <p:cNvPr id="65583" name="文本框 76825"/>
                <p:cNvSpPr txBox="1">
                  <a:spLocks noChangeArrowheads="1"/>
                </p:cNvSpPr>
                <p:nvPr/>
              </p:nvSpPr>
              <p:spPr bwMode="auto">
                <a:xfrm>
                  <a:off x="4323" y="147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  <p:sp>
              <p:nvSpPr>
                <p:cNvPr id="65584" name="直接连接符 76826"/>
                <p:cNvSpPr>
                  <a:spLocks noChangeShapeType="1"/>
                </p:cNvSpPr>
                <p:nvPr/>
              </p:nvSpPr>
              <p:spPr bwMode="auto">
                <a:xfrm>
                  <a:off x="1248" y="1869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85" name="文本框 76827"/>
                <p:cNvSpPr txBox="1">
                  <a:spLocks noChangeArrowheads="1"/>
                </p:cNvSpPr>
                <p:nvPr/>
              </p:nvSpPr>
              <p:spPr bwMode="auto">
                <a:xfrm>
                  <a:off x="1936" y="1636"/>
                  <a:ext cx="5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45</a:t>
                  </a:r>
                  <a:r>
                    <a:rPr lang="en-US" altLang="zh-CN" sz="2000" b="1"/>
                    <a:t>μ</a:t>
                  </a:r>
                  <a:r>
                    <a:rPr lang="en-US" altLang="zh-CN" b="1"/>
                    <a:t>s</a:t>
                  </a:r>
                </a:p>
              </p:txBody>
            </p:sp>
          </p:grpSp>
          <p:sp>
            <p:nvSpPr>
              <p:cNvPr id="65576" name="文本框 76828"/>
              <p:cNvSpPr txBox="1">
                <a:spLocks noChangeArrowheads="1"/>
              </p:cNvSpPr>
              <p:nvPr/>
            </p:nvSpPr>
            <p:spPr bwMode="auto">
              <a:xfrm>
                <a:off x="0" y="1819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磁带</a:t>
                </a:r>
              </a:p>
            </p:txBody>
          </p:sp>
        </p:grpSp>
        <p:sp>
          <p:nvSpPr>
            <p:cNvPr id="65574" name="文本框 76884"/>
            <p:cNvSpPr txBox="1">
              <a:spLocks noChangeArrowheads="1"/>
            </p:cNvSpPr>
            <p:nvPr/>
          </p:nvSpPr>
          <p:spPr bwMode="auto">
            <a:xfrm>
              <a:off x="5280" y="182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</a:p>
          </p:txBody>
        </p:sp>
      </p:grpSp>
      <p:grpSp>
        <p:nvGrpSpPr>
          <p:cNvPr id="76887" name="组合 76886"/>
          <p:cNvGrpSpPr>
            <a:grpSpLocks/>
          </p:cNvGrpSpPr>
          <p:nvPr/>
        </p:nvGrpSpPr>
        <p:grpSpPr bwMode="auto">
          <a:xfrm>
            <a:off x="0" y="1295400"/>
            <a:ext cx="8636000" cy="1006475"/>
            <a:chOff x="0" y="816"/>
            <a:chExt cx="5440" cy="634"/>
          </a:xfrm>
        </p:grpSpPr>
        <p:grpSp>
          <p:nvGrpSpPr>
            <p:cNvPr id="65558" name="组合 76803"/>
            <p:cNvGrpSpPr>
              <a:grpSpLocks/>
            </p:cNvGrpSpPr>
            <p:nvPr/>
          </p:nvGrpSpPr>
          <p:grpSpPr bwMode="auto">
            <a:xfrm>
              <a:off x="0" y="816"/>
              <a:ext cx="5280" cy="584"/>
              <a:chOff x="0" y="816"/>
              <a:chExt cx="5280" cy="584"/>
            </a:xfrm>
          </p:grpSpPr>
          <p:grpSp>
            <p:nvGrpSpPr>
              <p:cNvPr id="65560" name="组合 76804"/>
              <p:cNvGrpSpPr>
                <a:grpSpLocks/>
              </p:cNvGrpSpPr>
              <p:nvPr/>
            </p:nvGrpSpPr>
            <p:grpSpPr bwMode="auto">
              <a:xfrm>
                <a:off x="528" y="816"/>
                <a:ext cx="4752" cy="528"/>
                <a:chOff x="528" y="816"/>
                <a:chExt cx="4752" cy="528"/>
              </a:xfrm>
            </p:grpSpPr>
            <p:sp>
              <p:nvSpPr>
                <p:cNvPr id="65562" name="直接连接符 76805"/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63" name="直接连接符 76806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64" name="直接连接符 76807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65" name="直接连接符 76808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66" name="直接连接符 76809"/>
                <p:cNvSpPr>
                  <a:spLocks noChangeShapeType="1"/>
                </p:cNvSpPr>
                <p:nvPr/>
              </p:nvSpPr>
              <p:spPr bwMode="auto">
                <a:xfrm>
                  <a:off x="4704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67" name="文本框 76810"/>
                <p:cNvSpPr txBox="1">
                  <a:spLocks noChangeArrowheads="1"/>
                </p:cNvSpPr>
                <p:nvPr/>
              </p:nvSpPr>
              <p:spPr bwMode="auto">
                <a:xfrm>
                  <a:off x="867" y="825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  <p:sp>
              <p:nvSpPr>
                <p:cNvPr id="65568" name="文本框 76811"/>
                <p:cNvSpPr txBox="1">
                  <a:spLocks noChangeArrowheads="1"/>
                </p:cNvSpPr>
                <p:nvPr/>
              </p:nvSpPr>
              <p:spPr bwMode="auto">
                <a:xfrm>
                  <a:off x="2016" y="816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  <p:sp>
              <p:nvSpPr>
                <p:cNvPr id="65569" name="文本框 76812"/>
                <p:cNvSpPr txBox="1">
                  <a:spLocks noChangeArrowheads="1"/>
                </p:cNvSpPr>
                <p:nvPr/>
              </p:nvSpPr>
              <p:spPr bwMode="auto">
                <a:xfrm>
                  <a:off x="3171" y="816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  <p:sp>
              <p:nvSpPr>
                <p:cNvPr id="65570" name="文本框 76813"/>
                <p:cNvSpPr txBox="1">
                  <a:spLocks noChangeArrowheads="1"/>
                </p:cNvSpPr>
                <p:nvPr/>
              </p:nvSpPr>
              <p:spPr bwMode="auto">
                <a:xfrm>
                  <a:off x="4323" y="816"/>
                  <a:ext cx="86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DMA </a:t>
                  </a:r>
                  <a:r>
                    <a:rPr lang="zh-CN" altLang="en-US" sz="2000" b="1"/>
                    <a:t>请求</a:t>
                  </a:r>
                </a:p>
              </p:txBody>
            </p:sp>
            <p:sp>
              <p:nvSpPr>
                <p:cNvPr id="65571" name="直接连接符 76814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72" name="文本框 76815"/>
                <p:cNvSpPr txBox="1">
                  <a:spLocks noChangeArrowheads="1"/>
                </p:cNvSpPr>
                <p:nvPr/>
              </p:nvSpPr>
              <p:spPr bwMode="auto">
                <a:xfrm>
                  <a:off x="1536" y="1015"/>
                  <a:ext cx="5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30</a:t>
                  </a:r>
                  <a:r>
                    <a:rPr lang="en-US" altLang="zh-CN" sz="2000" b="1"/>
                    <a:t>μ</a:t>
                  </a:r>
                  <a:r>
                    <a:rPr lang="en-US" altLang="zh-CN" b="1"/>
                    <a:t>s</a:t>
                  </a:r>
                </a:p>
              </p:txBody>
            </p:sp>
          </p:grpSp>
          <p:sp>
            <p:nvSpPr>
              <p:cNvPr id="65561" name="文本框 76816"/>
              <p:cNvSpPr txBox="1">
                <a:spLocks noChangeArrowheads="1"/>
              </p:cNvSpPr>
              <p:nvPr/>
            </p:nvSpPr>
            <p:spPr bwMode="auto">
              <a:xfrm>
                <a:off x="0" y="1150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磁盘</a:t>
                </a:r>
              </a:p>
            </p:txBody>
          </p:sp>
        </p:grpSp>
        <p:sp>
          <p:nvSpPr>
            <p:cNvPr id="65559" name="文本框 76885"/>
            <p:cNvSpPr txBox="1">
              <a:spLocks noChangeArrowheads="1"/>
            </p:cNvSpPr>
            <p:nvPr/>
          </p:nvSpPr>
          <p:spPr bwMode="auto">
            <a:xfrm>
              <a:off x="5280" y="120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7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7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75" grpId="0" animBg="1"/>
      <p:bldP spid="76876" grpId="0" animBg="1"/>
      <p:bldP spid="76877" grpId="0" animBg="1"/>
      <p:bldP spid="76878" grpId="0" animBg="1"/>
      <p:bldP spid="76879" grpId="0" animBg="1"/>
      <p:bldP spid="76880" grpId="0" animBg="1"/>
      <p:bldP spid="76881" grpId="0" animBg="1"/>
      <p:bldP spid="768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03" name="组合 16502"/>
          <p:cNvGrpSpPr>
            <a:grpSpLocks/>
          </p:cNvGrpSpPr>
          <p:nvPr/>
        </p:nvGrpSpPr>
        <p:grpSpPr bwMode="auto">
          <a:xfrm>
            <a:off x="1651000" y="4224338"/>
            <a:ext cx="7340600" cy="2633662"/>
            <a:chOff x="1040" y="2661"/>
            <a:chExt cx="4624" cy="1659"/>
          </a:xfrm>
        </p:grpSpPr>
        <p:grpSp>
          <p:nvGrpSpPr>
            <p:cNvPr id="17443" name="组合 16503"/>
            <p:cNvGrpSpPr>
              <a:grpSpLocks/>
            </p:cNvGrpSpPr>
            <p:nvPr/>
          </p:nvGrpSpPr>
          <p:grpSpPr bwMode="auto">
            <a:xfrm>
              <a:off x="1050" y="2661"/>
              <a:ext cx="3984" cy="301"/>
              <a:chOff x="1050" y="2661"/>
              <a:chExt cx="3984" cy="301"/>
            </a:xfrm>
          </p:grpSpPr>
          <p:sp>
            <p:nvSpPr>
              <p:cNvPr id="17468" name="矩形 16504"/>
              <p:cNvSpPr>
                <a:spLocks noChangeArrowheads="1"/>
              </p:cNvSpPr>
              <p:nvPr/>
            </p:nvSpPr>
            <p:spPr bwMode="auto">
              <a:xfrm>
                <a:off x="2394" y="2668"/>
                <a:ext cx="1296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数据字</a:t>
                </a:r>
              </a:p>
            </p:txBody>
          </p:sp>
          <p:sp>
            <p:nvSpPr>
              <p:cNvPr id="17469" name="矩形 16505"/>
              <p:cNvSpPr>
                <a:spLocks noChangeArrowheads="1"/>
              </p:cNvSpPr>
              <p:nvPr/>
            </p:nvSpPr>
            <p:spPr bwMode="auto">
              <a:xfrm>
                <a:off x="3690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命令字</a:t>
                </a:r>
              </a:p>
            </p:txBody>
          </p:sp>
          <p:sp>
            <p:nvSpPr>
              <p:cNvPr id="17470" name="矩形 16506"/>
              <p:cNvSpPr>
                <a:spLocks noChangeArrowheads="1"/>
              </p:cNvSpPr>
              <p:nvPr/>
            </p:nvSpPr>
            <p:spPr bwMode="auto">
              <a:xfrm>
                <a:off x="1542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命令字</a:t>
                </a:r>
              </a:p>
            </p:txBody>
          </p:sp>
          <p:sp>
            <p:nvSpPr>
              <p:cNvPr id="17471" name="矩形 16507"/>
              <p:cNvSpPr>
                <a:spLocks noChangeArrowheads="1"/>
              </p:cNvSpPr>
              <p:nvPr/>
            </p:nvSpPr>
            <p:spPr bwMode="auto">
              <a:xfrm>
                <a:off x="4554" y="2662"/>
                <a:ext cx="480" cy="300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2" name="矩形 16508"/>
              <p:cNvSpPr>
                <a:spLocks noChangeArrowheads="1"/>
              </p:cNvSpPr>
              <p:nvPr/>
            </p:nvSpPr>
            <p:spPr bwMode="auto">
              <a:xfrm>
                <a:off x="1050" y="2661"/>
                <a:ext cx="480" cy="300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4" name="组合 16509"/>
            <p:cNvGrpSpPr>
              <a:grpSpLocks/>
            </p:cNvGrpSpPr>
            <p:nvPr/>
          </p:nvGrpSpPr>
          <p:grpSpPr bwMode="auto">
            <a:xfrm>
              <a:off x="1050" y="3034"/>
              <a:ext cx="3552" cy="288"/>
              <a:chOff x="720" y="3456"/>
              <a:chExt cx="3552" cy="340"/>
            </a:xfrm>
          </p:grpSpPr>
          <p:sp>
            <p:nvSpPr>
              <p:cNvPr id="17457" name="文本框 16510"/>
              <p:cNvSpPr txBox="1">
                <a:spLocks noChangeArrowheads="1"/>
              </p:cNvSpPr>
              <p:nvPr/>
            </p:nvSpPr>
            <p:spPr bwMode="auto">
              <a:xfrm>
                <a:off x="2054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0</a:t>
                </a:r>
              </a:p>
            </p:txBody>
          </p:sp>
          <p:sp>
            <p:nvSpPr>
              <p:cNvPr id="17458" name="文本框 16511"/>
              <p:cNvSpPr txBox="1">
                <a:spLocks noChangeArrowheads="1"/>
              </p:cNvSpPr>
              <p:nvPr/>
            </p:nvSpPr>
            <p:spPr bwMode="auto">
              <a:xfrm>
                <a:off x="2217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1</a:t>
                </a:r>
              </a:p>
            </p:txBody>
          </p:sp>
          <p:sp>
            <p:nvSpPr>
              <p:cNvPr id="17459" name="文本框 16512"/>
              <p:cNvSpPr txBox="1">
                <a:spLocks noChangeArrowheads="1"/>
              </p:cNvSpPr>
              <p:nvPr/>
            </p:nvSpPr>
            <p:spPr bwMode="auto">
              <a:xfrm>
                <a:off x="2377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1</a:t>
                </a:r>
              </a:p>
            </p:txBody>
          </p:sp>
          <p:sp>
            <p:nvSpPr>
              <p:cNvPr id="17460" name="文本框 16513"/>
              <p:cNvSpPr txBox="1">
                <a:spLocks noChangeArrowheads="1"/>
              </p:cNvSpPr>
              <p:nvPr/>
            </p:nvSpPr>
            <p:spPr bwMode="auto">
              <a:xfrm>
                <a:off x="2544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0</a:t>
                </a:r>
              </a:p>
            </p:txBody>
          </p:sp>
          <p:sp>
            <p:nvSpPr>
              <p:cNvPr id="17461" name="文本框 16514"/>
              <p:cNvSpPr txBox="1">
                <a:spLocks noChangeArrowheads="1"/>
              </p:cNvSpPr>
              <p:nvPr/>
            </p:nvSpPr>
            <p:spPr bwMode="auto">
              <a:xfrm>
                <a:off x="2716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1</a:t>
                </a:r>
              </a:p>
            </p:txBody>
          </p:sp>
          <p:sp>
            <p:nvSpPr>
              <p:cNvPr id="17462" name="文本框 16515"/>
              <p:cNvSpPr txBox="1">
                <a:spLocks noChangeArrowheads="1"/>
              </p:cNvSpPr>
              <p:nvPr/>
            </p:nvSpPr>
            <p:spPr bwMode="auto">
              <a:xfrm>
                <a:off x="2892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0</a:t>
                </a:r>
              </a:p>
            </p:txBody>
          </p:sp>
          <p:sp>
            <p:nvSpPr>
              <p:cNvPr id="17463" name="文本框 16516"/>
              <p:cNvSpPr txBox="1">
                <a:spLocks noChangeArrowheads="1"/>
              </p:cNvSpPr>
              <p:nvPr/>
            </p:nvSpPr>
            <p:spPr bwMode="auto">
              <a:xfrm>
                <a:off x="3040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0</a:t>
                </a:r>
              </a:p>
            </p:txBody>
          </p:sp>
          <p:sp>
            <p:nvSpPr>
              <p:cNvPr id="17464" name="文本框 16517"/>
              <p:cNvSpPr txBox="1">
                <a:spLocks noChangeArrowheads="1"/>
              </p:cNvSpPr>
              <p:nvPr/>
            </p:nvSpPr>
            <p:spPr bwMode="auto">
              <a:xfrm>
                <a:off x="3196" y="3456"/>
                <a:ext cx="212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0</a:t>
                </a:r>
              </a:p>
            </p:txBody>
          </p:sp>
          <p:sp>
            <p:nvSpPr>
              <p:cNvPr id="17465" name="任意多边形 16518"/>
              <p:cNvSpPr>
                <a:spLocks/>
              </p:cNvSpPr>
              <p:nvPr/>
            </p:nvSpPr>
            <p:spPr bwMode="auto">
              <a:xfrm>
                <a:off x="2064" y="3456"/>
                <a:ext cx="1344" cy="288"/>
              </a:xfrm>
              <a:custGeom>
                <a:avLst/>
                <a:gdLst>
                  <a:gd name="T0" fmla="*/ 0 w 1344"/>
                  <a:gd name="T1" fmla="*/ 0 h 288"/>
                  <a:gd name="T2" fmla="*/ 1344 w 1344"/>
                  <a:gd name="T3" fmla="*/ 288 h 288"/>
                </a:gdLst>
                <a:ahLst/>
                <a:cxnLst>
                  <a:cxn ang="0">
                    <a:pos x="0" y="288"/>
                  </a:cxn>
                  <a:cxn ang="0">
                    <a:pos x="192" y="288"/>
                  </a:cxn>
                  <a:cxn ang="0">
                    <a:pos x="192" y="0"/>
                  </a:cxn>
                  <a:cxn ang="0">
                    <a:pos x="507" y="0"/>
                  </a:cxn>
                  <a:cxn ang="0">
                    <a:pos x="510" y="288"/>
                  </a:cxn>
                  <a:cxn ang="0">
                    <a:pos x="672" y="288"/>
                  </a:cxn>
                  <a:cxn ang="0">
                    <a:pos x="672" y="0"/>
                  </a:cxn>
                  <a:cxn ang="0">
                    <a:pos x="864" y="0"/>
                  </a:cxn>
                  <a:cxn ang="0">
                    <a:pos x="864" y="288"/>
                  </a:cxn>
                  <a:cxn ang="0">
                    <a:pos x="1344" y="288"/>
                  </a:cxn>
                </a:cxnLst>
                <a:rect l="T0" t="T1" r="T2" b="T3"/>
                <a:pathLst>
                  <a:path w="1344" h="288">
                    <a:moveTo>
                      <a:pt x="0" y="288"/>
                    </a:moveTo>
                    <a:lnTo>
                      <a:pt x="192" y="288"/>
                    </a:lnTo>
                    <a:lnTo>
                      <a:pt x="192" y="0"/>
                    </a:lnTo>
                    <a:lnTo>
                      <a:pt x="507" y="0"/>
                    </a:lnTo>
                    <a:lnTo>
                      <a:pt x="510" y="288"/>
                    </a:lnTo>
                    <a:lnTo>
                      <a:pt x="672" y="288"/>
                    </a:lnTo>
                    <a:lnTo>
                      <a:pt x="672" y="0"/>
                    </a:lnTo>
                    <a:lnTo>
                      <a:pt x="864" y="0"/>
                    </a:lnTo>
                    <a:lnTo>
                      <a:pt x="864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任意多边形 16519"/>
              <p:cNvSpPr>
                <a:spLocks/>
              </p:cNvSpPr>
              <p:nvPr/>
            </p:nvSpPr>
            <p:spPr bwMode="auto">
              <a:xfrm>
                <a:off x="720" y="3456"/>
                <a:ext cx="1344" cy="288"/>
              </a:xfrm>
              <a:custGeom>
                <a:avLst/>
                <a:gdLst>
                  <a:gd name="T0" fmla="*/ 0 w 1344"/>
                  <a:gd name="T1" fmla="*/ 0 h 288"/>
                  <a:gd name="T2" fmla="*/ 1344 w 1344"/>
                  <a:gd name="T3" fmla="*/ 288 h 288"/>
                </a:gdLst>
                <a:ahLst/>
                <a:cxnLst>
                  <a:cxn ang="0">
                    <a:pos x="0" y="0"/>
                  </a:cxn>
                  <a:cxn ang="0">
                    <a:pos x="960" y="0"/>
                  </a:cxn>
                  <a:cxn ang="0">
                    <a:pos x="960" y="288"/>
                  </a:cxn>
                  <a:cxn ang="0">
                    <a:pos x="1344" y="288"/>
                  </a:cxn>
                </a:cxnLst>
                <a:rect l="T0" t="T1" r="T2" b="T3"/>
                <a:pathLst>
                  <a:path w="1344" h="288">
                    <a:moveTo>
                      <a:pt x="0" y="0"/>
                    </a:moveTo>
                    <a:lnTo>
                      <a:pt x="960" y="0"/>
                    </a:lnTo>
                    <a:lnTo>
                      <a:pt x="960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任意多边形 16520"/>
              <p:cNvSpPr>
                <a:spLocks/>
              </p:cNvSpPr>
              <p:nvPr/>
            </p:nvSpPr>
            <p:spPr bwMode="auto">
              <a:xfrm>
                <a:off x="3408" y="3456"/>
                <a:ext cx="864" cy="288"/>
              </a:xfrm>
              <a:custGeom>
                <a:avLst/>
                <a:gdLst>
                  <a:gd name="T0" fmla="*/ 0 w 864"/>
                  <a:gd name="T1" fmla="*/ 0 h 288"/>
                  <a:gd name="T2" fmla="*/ 864 w 864"/>
                  <a:gd name="T3" fmla="*/ 288 h 288"/>
                </a:gdLst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864" y="0"/>
                  </a:cxn>
                </a:cxnLst>
                <a:rect l="T0" t="T1" r="T2" b="T3"/>
                <a:pathLst>
                  <a:path w="864" h="288">
                    <a:moveTo>
                      <a:pt x="0" y="288"/>
                    </a:moveTo>
                    <a:lnTo>
                      <a:pt x="0" y="0"/>
                    </a:lnTo>
                    <a:lnTo>
                      <a:pt x="86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5" name="直接连接符 16521"/>
            <p:cNvSpPr>
              <a:spLocks noChangeShapeType="1"/>
            </p:cNvSpPr>
            <p:nvPr/>
          </p:nvSpPr>
          <p:spPr bwMode="auto">
            <a:xfrm>
              <a:off x="2010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直接连接符 16522"/>
            <p:cNvSpPr>
              <a:spLocks noChangeShapeType="1"/>
            </p:cNvSpPr>
            <p:nvPr/>
          </p:nvSpPr>
          <p:spPr bwMode="auto">
            <a:xfrm>
              <a:off x="2394" y="2947"/>
              <a:ext cx="0" cy="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直接连接符 16523"/>
            <p:cNvSpPr>
              <a:spLocks noChangeShapeType="1"/>
            </p:cNvSpPr>
            <p:nvPr/>
          </p:nvSpPr>
          <p:spPr bwMode="auto">
            <a:xfrm>
              <a:off x="3738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直接连接符 16524"/>
            <p:cNvSpPr>
              <a:spLocks noChangeShapeType="1"/>
            </p:cNvSpPr>
            <p:nvPr/>
          </p:nvSpPr>
          <p:spPr bwMode="auto">
            <a:xfrm>
              <a:off x="4362" y="3028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文本框 16525"/>
            <p:cNvSpPr txBox="1">
              <a:spLocks noChangeArrowheads="1"/>
            </p:cNvSpPr>
            <p:nvPr/>
          </p:nvSpPr>
          <p:spPr bwMode="auto">
            <a:xfrm>
              <a:off x="2048" y="3329"/>
              <a:ext cx="346" cy="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zh-CN" altLang="en-US" b="1"/>
                <a:t>起始位</a:t>
              </a:r>
            </a:p>
          </p:txBody>
        </p:sp>
        <p:sp>
          <p:nvSpPr>
            <p:cNvPr id="17450" name="文本框 16526"/>
            <p:cNvSpPr txBox="1">
              <a:spLocks noChangeArrowheads="1"/>
            </p:cNvSpPr>
            <p:nvPr/>
          </p:nvSpPr>
          <p:spPr bwMode="auto">
            <a:xfrm>
              <a:off x="3882" y="3329"/>
              <a:ext cx="346" cy="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zh-CN" altLang="en-US" b="1"/>
                <a:t>终止位</a:t>
              </a:r>
            </a:p>
          </p:txBody>
        </p:sp>
        <p:sp>
          <p:nvSpPr>
            <p:cNvPr id="17451" name="直接连接符 16527"/>
            <p:cNvSpPr>
              <a:spLocks noChangeShapeType="1"/>
            </p:cNvSpPr>
            <p:nvPr/>
          </p:nvSpPr>
          <p:spPr bwMode="auto">
            <a:xfrm>
              <a:off x="1626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直接连接符 16528"/>
            <p:cNvSpPr>
              <a:spLocks noChangeShapeType="1"/>
            </p:cNvSpPr>
            <p:nvPr/>
          </p:nvSpPr>
          <p:spPr bwMode="auto">
            <a:xfrm>
              <a:off x="335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直接连接符 16529"/>
            <p:cNvSpPr>
              <a:spLocks noChangeShapeType="1"/>
            </p:cNvSpPr>
            <p:nvPr/>
          </p:nvSpPr>
          <p:spPr bwMode="auto">
            <a:xfrm rot="10800000">
              <a:off x="239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直接连接符 16530"/>
            <p:cNvSpPr>
              <a:spLocks noChangeShapeType="1"/>
            </p:cNvSpPr>
            <p:nvPr/>
          </p:nvSpPr>
          <p:spPr bwMode="auto">
            <a:xfrm rot="10800000">
              <a:off x="4362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文本框 16531"/>
            <p:cNvSpPr txBox="1">
              <a:spLocks noChangeArrowheads="1"/>
            </p:cNvSpPr>
            <p:nvPr/>
          </p:nvSpPr>
          <p:spPr bwMode="auto">
            <a:xfrm>
              <a:off x="1040" y="3660"/>
              <a:ext cx="6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9.09</a:t>
              </a:r>
              <a:r>
                <a:rPr lang="en-US" altLang="zh-CN" b="1"/>
                <a:t>ms</a:t>
              </a:r>
            </a:p>
          </p:txBody>
        </p:sp>
        <p:sp>
          <p:nvSpPr>
            <p:cNvPr id="17456" name="文本框 16532"/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2</a:t>
              </a:r>
              <a:r>
                <a:rPr lang="en-US" altLang="zh-CN" b="1">
                  <a:cs typeface="Times New Roman" pitchFamily="18" charset="0"/>
                </a:rPr>
                <a:t>×</a:t>
              </a:r>
              <a:r>
                <a:rPr lang="en-US" altLang="zh-CN" sz="1000" b="1">
                  <a:cs typeface="Times New Roman" pitchFamily="18" charset="0"/>
                </a:rPr>
                <a:t> </a:t>
              </a:r>
              <a:r>
                <a:rPr lang="zh-CN" altLang="en-US" b="1"/>
                <a:t>9.09</a:t>
              </a:r>
              <a:r>
                <a:rPr lang="en-US" altLang="zh-CN" b="1"/>
                <a:t>ms</a:t>
              </a:r>
            </a:p>
          </p:txBody>
        </p:sp>
      </p:grpSp>
      <p:sp>
        <p:nvSpPr>
          <p:cNvPr id="17410" name="文本框 16386"/>
          <p:cNvSpPr txBox="1">
            <a:spLocks noChangeArrowheads="1"/>
          </p:cNvSpPr>
          <p:nvPr/>
        </p:nvSpPr>
        <p:spPr bwMode="auto">
          <a:xfrm>
            <a:off x="593725" y="228600"/>
            <a:ext cx="3216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4. 联络方式</a:t>
            </a:r>
            <a:endParaRPr lang="en-US" altLang="zh-CN" sz="3600" b="1"/>
          </a:p>
        </p:txBody>
      </p:sp>
      <p:sp>
        <p:nvSpPr>
          <p:cNvPr id="16388" name="文本框 16387"/>
          <p:cNvSpPr txBox="1">
            <a:spLocks noChangeArrowheads="1"/>
          </p:cNvSpPr>
          <p:nvPr/>
        </p:nvSpPr>
        <p:spPr bwMode="auto">
          <a:xfrm>
            <a:off x="838200" y="838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(1) 立即响应</a:t>
            </a:r>
          </a:p>
        </p:txBody>
      </p:sp>
      <p:sp>
        <p:nvSpPr>
          <p:cNvPr id="16389" name="文本框 16388"/>
          <p:cNvSpPr txBox="1">
            <a:spLocks noChangeArrowheads="1"/>
          </p:cNvSpPr>
          <p:nvPr/>
        </p:nvSpPr>
        <p:spPr bwMode="auto">
          <a:xfrm>
            <a:off x="854075" y="1371600"/>
            <a:ext cx="478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(2) 异步工作采用应答信号</a:t>
            </a:r>
            <a:r>
              <a:rPr lang="en-US" altLang="zh-CN" sz="2800" b="1"/>
              <a:t> </a:t>
            </a:r>
          </a:p>
        </p:txBody>
      </p:sp>
      <p:grpSp>
        <p:nvGrpSpPr>
          <p:cNvPr id="16390" name="组合 16389"/>
          <p:cNvGrpSpPr>
            <a:grpSpLocks/>
          </p:cNvGrpSpPr>
          <p:nvPr/>
        </p:nvGrpSpPr>
        <p:grpSpPr bwMode="auto">
          <a:xfrm>
            <a:off x="5257800" y="2624138"/>
            <a:ext cx="1676400" cy="485775"/>
            <a:chOff x="3312" y="1653"/>
            <a:chExt cx="1056" cy="306"/>
          </a:xfrm>
        </p:grpSpPr>
        <p:sp>
          <p:nvSpPr>
            <p:cNvPr id="17441" name="直接连接符 16390"/>
            <p:cNvSpPr>
              <a:spLocks noChangeShapeType="1"/>
            </p:cNvSpPr>
            <p:nvPr/>
          </p:nvSpPr>
          <p:spPr bwMode="auto">
            <a:xfrm>
              <a:off x="3312" y="1959"/>
              <a:ext cx="105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文本框 16391"/>
            <p:cNvSpPr txBox="1">
              <a:spLocks noChangeArrowheads="1"/>
            </p:cNvSpPr>
            <p:nvPr/>
          </p:nvSpPr>
          <p:spPr bwMode="auto">
            <a:xfrm>
              <a:off x="3408" y="1653"/>
              <a:ext cx="8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“</a:t>
              </a:r>
              <a:r>
                <a:rPr lang="en-US" altLang="zh-CN" b="1">
                  <a:solidFill>
                    <a:schemeClr val="folHlink"/>
                  </a:solidFill>
                </a:rPr>
                <a:t>Ready”</a:t>
              </a:r>
            </a:p>
          </p:txBody>
        </p:sp>
      </p:grpSp>
      <p:grpSp>
        <p:nvGrpSpPr>
          <p:cNvPr id="16393" name="组合 16392"/>
          <p:cNvGrpSpPr>
            <a:grpSpLocks/>
          </p:cNvGrpSpPr>
          <p:nvPr/>
        </p:nvGrpSpPr>
        <p:grpSpPr bwMode="auto">
          <a:xfrm>
            <a:off x="4876800" y="3409950"/>
            <a:ext cx="2438400" cy="573088"/>
            <a:chOff x="3072" y="2148"/>
            <a:chExt cx="1536" cy="361"/>
          </a:xfrm>
        </p:grpSpPr>
        <p:sp>
          <p:nvSpPr>
            <p:cNvPr id="17439" name="任意多边形 16393"/>
            <p:cNvSpPr>
              <a:spLocks/>
            </p:cNvSpPr>
            <p:nvPr/>
          </p:nvSpPr>
          <p:spPr bwMode="auto">
            <a:xfrm>
              <a:off x="3072" y="2148"/>
              <a:ext cx="1536" cy="331"/>
            </a:xfrm>
            <a:custGeom>
              <a:avLst/>
              <a:gdLst>
                <a:gd name="T0" fmla="*/ 0 w 1536"/>
                <a:gd name="T1" fmla="*/ 0 h 336"/>
                <a:gd name="T2" fmla="*/ 1536 w 1536"/>
                <a:gd name="T3" fmla="*/ 336 h 336"/>
              </a:gdLst>
              <a:ahLst/>
              <a:cxnLst>
                <a:cxn ang="0">
                  <a:pos x="1536" y="0"/>
                </a:cxn>
                <a:cxn ang="0">
                  <a:pos x="1536" y="336"/>
                </a:cxn>
                <a:cxn ang="0">
                  <a:pos x="0" y="336"/>
                </a:cxn>
                <a:cxn ang="0">
                  <a:pos x="0" y="0"/>
                </a:cxn>
              </a:cxnLst>
              <a:rect l="T0" t="T1" r="T2" b="T3"/>
              <a:pathLst>
                <a:path w="1536" h="336">
                  <a:moveTo>
                    <a:pt x="1536" y="0"/>
                  </a:moveTo>
                  <a:lnTo>
                    <a:pt x="1536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文本框 16394"/>
            <p:cNvSpPr txBox="1">
              <a:spLocks noChangeArrowheads="1"/>
            </p:cNvSpPr>
            <p:nvPr/>
          </p:nvSpPr>
          <p:spPr bwMode="auto">
            <a:xfrm>
              <a:off x="3456" y="2221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</a:rPr>
                <a:t>“</a:t>
              </a:r>
              <a:r>
                <a:rPr lang="en-US" altLang="zh-CN" b="1">
                  <a:solidFill>
                    <a:schemeClr val="folHlink"/>
                  </a:solidFill>
                </a:rPr>
                <a:t>Strobe”</a:t>
              </a:r>
            </a:p>
          </p:txBody>
        </p:sp>
      </p:grpSp>
      <p:grpSp>
        <p:nvGrpSpPr>
          <p:cNvPr id="16453" name="组合 16452"/>
          <p:cNvGrpSpPr>
            <a:grpSpLocks/>
          </p:cNvGrpSpPr>
          <p:nvPr/>
        </p:nvGrpSpPr>
        <p:grpSpPr bwMode="auto">
          <a:xfrm>
            <a:off x="1949450" y="2057400"/>
            <a:ext cx="5746750" cy="1352550"/>
            <a:chOff x="1228" y="1296"/>
            <a:chExt cx="3620" cy="852"/>
          </a:xfrm>
        </p:grpSpPr>
        <p:grpSp>
          <p:nvGrpSpPr>
            <p:cNvPr id="17428" name="组合 16396"/>
            <p:cNvGrpSpPr>
              <a:grpSpLocks/>
            </p:cNvGrpSpPr>
            <p:nvPr/>
          </p:nvGrpSpPr>
          <p:grpSpPr bwMode="auto">
            <a:xfrm>
              <a:off x="2813" y="1296"/>
              <a:ext cx="480" cy="852"/>
              <a:chOff x="1872" y="912"/>
              <a:chExt cx="480" cy="864"/>
            </a:xfrm>
          </p:grpSpPr>
          <p:sp>
            <p:nvSpPr>
              <p:cNvPr id="17437" name="文本框 16397"/>
              <p:cNvSpPr txBox="1">
                <a:spLocks noChangeArrowheads="1"/>
              </p:cNvSpPr>
              <p:nvPr/>
            </p:nvSpPr>
            <p:spPr bwMode="auto">
              <a:xfrm>
                <a:off x="1910" y="986"/>
                <a:ext cx="393" cy="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I/O</a:t>
                </a:r>
              </a:p>
              <a:p>
                <a:r>
                  <a:rPr lang="zh-CN" altLang="en-US" b="1"/>
                  <a:t> 接</a:t>
                </a:r>
              </a:p>
              <a:p>
                <a:r>
                  <a:rPr lang="zh-CN" altLang="en-US" b="1"/>
                  <a:t> 口</a:t>
                </a:r>
              </a:p>
            </p:txBody>
          </p:sp>
          <p:sp>
            <p:nvSpPr>
              <p:cNvPr id="17438" name="矩形 1639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9" name="组合 16399"/>
            <p:cNvGrpSpPr>
              <a:grpSpLocks/>
            </p:cNvGrpSpPr>
            <p:nvPr/>
          </p:nvGrpSpPr>
          <p:grpSpPr bwMode="auto">
            <a:xfrm>
              <a:off x="4368" y="1296"/>
              <a:ext cx="480" cy="852"/>
              <a:chOff x="2688" y="912"/>
              <a:chExt cx="480" cy="864"/>
            </a:xfrm>
          </p:grpSpPr>
          <p:sp>
            <p:nvSpPr>
              <p:cNvPr id="17435" name="文本框 16400"/>
              <p:cNvSpPr txBox="1">
                <a:spLocks noChangeArrowheads="1"/>
              </p:cNvSpPr>
              <p:nvPr/>
            </p:nvSpPr>
            <p:spPr bwMode="auto">
              <a:xfrm>
                <a:off x="2726" y="986"/>
                <a:ext cx="393" cy="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I/O</a:t>
                </a:r>
              </a:p>
              <a:p>
                <a:r>
                  <a:rPr lang="zh-CN" altLang="en-US" b="1"/>
                  <a:t> 设</a:t>
                </a:r>
              </a:p>
              <a:p>
                <a:r>
                  <a:rPr lang="zh-CN" altLang="en-US" b="1"/>
                  <a:t> 备</a:t>
                </a:r>
              </a:p>
            </p:txBody>
          </p:sp>
          <p:sp>
            <p:nvSpPr>
              <p:cNvPr id="17436" name="矩形 16401"/>
              <p:cNvSpPr>
                <a:spLocks noChangeArrowheads="1"/>
              </p:cNvSpPr>
              <p:nvPr/>
            </p:nvSpPr>
            <p:spPr bwMode="auto">
              <a:xfrm>
                <a:off x="2688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30" name="组合 16402"/>
            <p:cNvGrpSpPr>
              <a:grpSpLocks/>
            </p:cNvGrpSpPr>
            <p:nvPr/>
          </p:nvGrpSpPr>
          <p:grpSpPr bwMode="auto">
            <a:xfrm>
              <a:off x="1228" y="1296"/>
              <a:ext cx="511" cy="852"/>
              <a:chOff x="940" y="912"/>
              <a:chExt cx="511" cy="864"/>
            </a:xfrm>
          </p:grpSpPr>
          <p:sp>
            <p:nvSpPr>
              <p:cNvPr id="17433" name="矩形 16403"/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文本框 16404"/>
              <p:cNvSpPr txBox="1">
                <a:spLocks noChangeArrowheads="1"/>
              </p:cNvSpPr>
              <p:nvPr/>
            </p:nvSpPr>
            <p:spPr bwMode="auto">
              <a:xfrm>
                <a:off x="940" y="1200"/>
                <a:ext cx="511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CPU</a:t>
                </a:r>
              </a:p>
            </p:txBody>
          </p:sp>
        </p:grpSp>
        <p:sp>
          <p:nvSpPr>
            <p:cNvPr id="17431" name="左右箭头 16405"/>
            <p:cNvSpPr>
              <a:spLocks noChangeArrowheads="1"/>
            </p:cNvSpPr>
            <p:nvPr/>
          </p:nvSpPr>
          <p:spPr bwMode="auto">
            <a:xfrm>
              <a:off x="3312" y="1391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左右箭头 16406"/>
            <p:cNvSpPr>
              <a:spLocks noChangeArrowheads="1"/>
            </p:cNvSpPr>
            <p:nvPr/>
          </p:nvSpPr>
          <p:spPr bwMode="auto">
            <a:xfrm>
              <a:off x="1728" y="1627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42" name="文本框 16441"/>
          <p:cNvSpPr txBox="1">
            <a:spLocks noChangeArrowheads="1"/>
          </p:cNvSpPr>
          <p:nvPr/>
        </p:nvSpPr>
        <p:spPr bwMode="auto">
          <a:xfrm>
            <a:off x="854075" y="6248400"/>
            <a:ext cx="463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(3) 同步工作采用同步时标</a:t>
            </a:r>
          </a:p>
        </p:txBody>
      </p:sp>
      <p:sp>
        <p:nvSpPr>
          <p:cNvPr id="16449" name="矩形 1644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  <p:sp>
        <p:nvSpPr>
          <p:cNvPr id="16454" name="文本框 16453"/>
          <p:cNvSpPr txBox="1">
            <a:spLocks noChangeArrowheads="1"/>
          </p:cNvSpPr>
          <p:nvPr/>
        </p:nvSpPr>
        <p:spPr bwMode="auto">
          <a:xfrm>
            <a:off x="288925" y="24066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并行</a:t>
            </a:r>
          </a:p>
        </p:txBody>
      </p:sp>
      <p:sp>
        <p:nvSpPr>
          <p:cNvPr id="16455" name="文本框 16454"/>
          <p:cNvSpPr txBox="1">
            <a:spLocks noChangeArrowheads="1"/>
          </p:cNvSpPr>
          <p:nvPr/>
        </p:nvSpPr>
        <p:spPr bwMode="auto">
          <a:xfrm>
            <a:off x="288925" y="42672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串行</a:t>
            </a:r>
          </a:p>
        </p:txBody>
      </p:sp>
      <p:grpSp>
        <p:nvGrpSpPr>
          <p:cNvPr id="16535" name="组合 16534"/>
          <p:cNvGrpSpPr>
            <a:grpSpLocks/>
          </p:cNvGrpSpPr>
          <p:nvPr/>
        </p:nvGrpSpPr>
        <p:grpSpPr bwMode="auto">
          <a:xfrm>
            <a:off x="1651000" y="4818063"/>
            <a:ext cx="7340600" cy="1460500"/>
            <a:chOff x="1040" y="3035"/>
            <a:chExt cx="4624" cy="920"/>
          </a:xfrm>
        </p:grpSpPr>
        <p:grpSp>
          <p:nvGrpSpPr>
            <p:cNvPr id="17421" name="组合 16533"/>
            <p:cNvGrpSpPr>
              <a:grpSpLocks/>
            </p:cNvGrpSpPr>
            <p:nvPr/>
          </p:nvGrpSpPr>
          <p:grpSpPr bwMode="auto">
            <a:xfrm>
              <a:off x="1040" y="3035"/>
              <a:ext cx="3328" cy="920"/>
              <a:chOff x="1040" y="3035"/>
              <a:chExt cx="3328" cy="920"/>
            </a:xfrm>
          </p:grpSpPr>
          <p:sp>
            <p:nvSpPr>
              <p:cNvPr id="17423" name="文本框 16463"/>
              <p:cNvSpPr txBox="1">
                <a:spLocks noChangeArrowheads="1"/>
              </p:cNvSpPr>
              <p:nvPr/>
            </p:nvSpPr>
            <p:spPr bwMode="auto">
              <a:xfrm>
                <a:off x="2048" y="3327"/>
                <a:ext cx="346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0" hangingPunct="0"/>
                <a:r>
                  <a:rPr lang="zh-CN" altLang="en-US" b="1">
                    <a:solidFill>
                      <a:schemeClr val="folHlink"/>
                    </a:solidFill>
                  </a:rPr>
                  <a:t>起始位</a:t>
                </a:r>
              </a:p>
            </p:txBody>
          </p:sp>
          <p:sp>
            <p:nvSpPr>
              <p:cNvPr id="17424" name="文本框 16464"/>
              <p:cNvSpPr txBox="1">
                <a:spLocks noChangeArrowheads="1"/>
              </p:cNvSpPr>
              <p:nvPr/>
            </p:nvSpPr>
            <p:spPr bwMode="auto">
              <a:xfrm>
                <a:off x="3882" y="3323"/>
                <a:ext cx="346" cy="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0" hangingPunct="0"/>
                <a:r>
                  <a:rPr lang="zh-CN" altLang="en-US" b="1">
                    <a:solidFill>
                      <a:schemeClr val="folHlink"/>
                    </a:solidFill>
                  </a:rPr>
                  <a:t>终止位</a:t>
                </a:r>
              </a:p>
            </p:txBody>
          </p:sp>
          <p:sp>
            <p:nvSpPr>
              <p:cNvPr id="17425" name="文本框 16465"/>
              <p:cNvSpPr txBox="1">
                <a:spLocks noChangeArrowheads="1"/>
              </p:cNvSpPr>
              <p:nvPr/>
            </p:nvSpPr>
            <p:spPr bwMode="auto">
              <a:xfrm>
                <a:off x="1040" y="3660"/>
                <a:ext cx="6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b="1">
                    <a:solidFill>
                      <a:schemeClr val="folHlink"/>
                    </a:solidFill>
                  </a:rPr>
                  <a:t>9.09</a:t>
                </a:r>
                <a:r>
                  <a:rPr lang="en-US" altLang="zh-CN" b="1">
                    <a:solidFill>
                      <a:schemeClr val="folHlink"/>
                    </a:solidFill>
                  </a:rPr>
                  <a:t>ms</a:t>
                </a:r>
              </a:p>
            </p:txBody>
          </p:sp>
          <p:sp>
            <p:nvSpPr>
              <p:cNvPr id="17426" name="直接连接符 16466"/>
              <p:cNvSpPr>
                <a:spLocks noChangeShapeType="1"/>
              </p:cNvSpPr>
              <p:nvPr/>
            </p:nvSpPr>
            <p:spPr bwMode="auto">
              <a:xfrm>
                <a:off x="2016" y="3275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直接连接符 16467"/>
              <p:cNvSpPr>
                <a:spLocks noChangeShapeType="1"/>
              </p:cNvSpPr>
              <p:nvPr/>
            </p:nvSpPr>
            <p:spPr bwMode="auto">
              <a:xfrm>
                <a:off x="3744" y="3035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2" name="文本框 16468"/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chemeClr val="folHlink"/>
                  </a:solidFill>
                </a:rPr>
                <a:t>2</a:t>
              </a:r>
              <a:r>
                <a:rPr lang="en-US" altLang="zh-CN" b="1">
                  <a:solidFill>
                    <a:schemeClr val="folHlink"/>
                  </a:solidFill>
                  <a:cs typeface="Times New Roman" pitchFamily="18" charset="0"/>
                </a:rPr>
                <a:t>×</a:t>
              </a:r>
              <a:r>
                <a:rPr lang="en-US" altLang="zh-CN" sz="1000" b="1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r>
                <a:rPr lang="zh-CN" altLang="en-US" b="1">
                  <a:solidFill>
                    <a:schemeClr val="folHlink"/>
                  </a:solidFill>
                </a:rPr>
                <a:t>9.09</a:t>
              </a:r>
              <a:r>
                <a:rPr lang="en-US" altLang="zh-CN" b="1">
                  <a:solidFill>
                    <a:schemeClr val="folHlink"/>
                  </a:solidFill>
                </a:rPr>
                <a:t>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442" grpId="0"/>
      <p:bldP spid="16454" grpId="0"/>
      <p:bldP spid="164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121857"/>
          <p:cNvSpPr txBox="1">
            <a:spLocks noChangeArrowheads="1"/>
          </p:cNvSpPr>
          <p:nvPr/>
        </p:nvSpPr>
        <p:spPr bwMode="auto">
          <a:xfrm>
            <a:off x="628650" y="349250"/>
            <a:ext cx="546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5.  </a:t>
            </a:r>
            <a:r>
              <a:rPr lang="en-US" altLang="zh-CN" sz="3600" b="1"/>
              <a:t>I/O </a:t>
            </a:r>
            <a:r>
              <a:rPr lang="zh-CN" altLang="en-US" sz="3600" b="1"/>
              <a:t>与主机的连接方式</a:t>
            </a:r>
          </a:p>
        </p:txBody>
      </p:sp>
      <p:sp>
        <p:nvSpPr>
          <p:cNvPr id="121859" name="文本框 121858"/>
          <p:cNvSpPr txBox="1">
            <a:spLocks noChangeArrowheads="1"/>
          </p:cNvSpPr>
          <p:nvPr/>
        </p:nvSpPr>
        <p:spPr bwMode="auto">
          <a:xfrm>
            <a:off x="762000" y="139065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(1) 辐射式连接</a:t>
            </a:r>
          </a:p>
        </p:txBody>
      </p:sp>
      <p:sp>
        <p:nvSpPr>
          <p:cNvPr id="121860" name="文本框 121859"/>
          <p:cNvSpPr txBox="1">
            <a:spLocks noChangeArrowheads="1"/>
          </p:cNvSpPr>
          <p:nvPr/>
        </p:nvSpPr>
        <p:spPr bwMode="auto">
          <a:xfrm>
            <a:off x="762000" y="5062538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(2) 总线连接</a:t>
            </a:r>
          </a:p>
        </p:txBody>
      </p:sp>
      <p:grpSp>
        <p:nvGrpSpPr>
          <p:cNvPr id="121861" name="组合 121860"/>
          <p:cNvGrpSpPr>
            <a:grpSpLocks/>
          </p:cNvGrpSpPr>
          <p:nvPr/>
        </p:nvGrpSpPr>
        <p:grpSpPr bwMode="auto">
          <a:xfrm>
            <a:off x="1447800" y="2286000"/>
            <a:ext cx="3513138" cy="2362200"/>
            <a:chOff x="912" y="1440"/>
            <a:chExt cx="2213" cy="1488"/>
          </a:xfrm>
        </p:grpSpPr>
        <p:sp>
          <p:nvSpPr>
            <p:cNvPr id="18443" name="文本框 121861"/>
            <p:cNvSpPr txBox="1">
              <a:spLocks noChangeArrowheads="1"/>
            </p:cNvSpPr>
            <p:nvPr/>
          </p:nvSpPr>
          <p:spPr bwMode="auto">
            <a:xfrm>
              <a:off x="2207" y="1440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 外设 Ⅰ</a:t>
              </a:r>
            </a:p>
          </p:txBody>
        </p:sp>
        <p:sp>
          <p:nvSpPr>
            <p:cNvPr id="18444" name="文本框 121862"/>
            <p:cNvSpPr txBox="1">
              <a:spLocks noChangeArrowheads="1"/>
            </p:cNvSpPr>
            <p:nvPr/>
          </p:nvSpPr>
          <p:spPr bwMode="auto">
            <a:xfrm>
              <a:off x="2207" y="1984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 外设 Ⅱ</a:t>
              </a:r>
            </a:p>
          </p:txBody>
        </p:sp>
        <p:sp>
          <p:nvSpPr>
            <p:cNvPr id="18445" name="文本框 121863"/>
            <p:cNvSpPr txBox="1">
              <a:spLocks noChangeArrowheads="1"/>
            </p:cNvSpPr>
            <p:nvPr/>
          </p:nvSpPr>
          <p:spPr bwMode="auto">
            <a:xfrm>
              <a:off x="2207" y="2544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 外设 Ⅲ</a:t>
              </a:r>
            </a:p>
          </p:txBody>
        </p:sp>
        <p:sp>
          <p:nvSpPr>
            <p:cNvPr id="18446" name="左右箭头 121864"/>
            <p:cNvSpPr>
              <a:spLocks noChangeArrowheads="1"/>
            </p:cNvSpPr>
            <p:nvPr/>
          </p:nvSpPr>
          <p:spPr bwMode="auto">
            <a:xfrm>
              <a:off x="1440" y="2064"/>
              <a:ext cx="768" cy="192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左右箭头 121865"/>
            <p:cNvSpPr>
              <a:spLocks noChangeArrowheads="1"/>
            </p:cNvSpPr>
            <p:nvPr/>
          </p:nvSpPr>
          <p:spPr bwMode="auto">
            <a:xfrm rot="1800000">
              <a:off x="1388" y="2450"/>
              <a:ext cx="864" cy="201"/>
            </a:xfrm>
            <a:prstGeom prst="leftRightArrow">
              <a:avLst>
                <a:gd name="adj1" fmla="val 50000"/>
                <a:gd name="adj2" fmla="val 8597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文本框 121866"/>
            <p:cNvSpPr txBox="1">
              <a:spLocks noChangeArrowheads="1"/>
            </p:cNvSpPr>
            <p:nvPr/>
          </p:nvSpPr>
          <p:spPr bwMode="auto">
            <a:xfrm>
              <a:off x="998" y="1728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主</a:t>
              </a:r>
            </a:p>
          </p:txBody>
        </p:sp>
        <p:sp>
          <p:nvSpPr>
            <p:cNvPr id="18449" name="文本框 121867"/>
            <p:cNvSpPr txBox="1">
              <a:spLocks noChangeArrowheads="1"/>
            </p:cNvSpPr>
            <p:nvPr/>
          </p:nvSpPr>
          <p:spPr bwMode="auto">
            <a:xfrm>
              <a:off x="998" y="2323"/>
              <a:ext cx="3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机</a:t>
              </a:r>
            </a:p>
          </p:txBody>
        </p:sp>
        <p:sp>
          <p:nvSpPr>
            <p:cNvPr id="18450" name="矩形 121868"/>
            <p:cNvSpPr>
              <a:spLocks noChangeArrowheads="1"/>
            </p:cNvSpPr>
            <p:nvPr/>
          </p:nvSpPr>
          <p:spPr bwMode="auto">
            <a:xfrm>
              <a:off x="912" y="1488"/>
              <a:ext cx="5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左右箭头 121869"/>
            <p:cNvSpPr>
              <a:spLocks noChangeArrowheads="1"/>
            </p:cNvSpPr>
            <p:nvPr/>
          </p:nvSpPr>
          <p:spPr bwMode="auto">
            <a:xfrm rot="9000000">
              <a:off x="1385" y="1703"/>
              <a:ext cx="864" cy="192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871" name="文本框 121870"/>
          <p:cNvSpPr txBox="1">
            <a:spLocks noChangeArrowheads="1"/>
          </p:cNvSpPr>
          <p:nvPr/>
        </p:nvSpPr>
        <p:spPr bwMode="auto">
          <a:xfrm>
            <a:off x="5181600" y="39766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</a:rPr>
              <a:t>不便于增删设备</a:t>
            </a:r>
            <a:endParaRPr lang="zh-CN" altLang="en-US" sz="3200" b="1">
              <a:solidFill>
                <a:schemeClr val="folHlink"/>
              </a:solidFill>
            </a:endParaRPr>
          </a:p>
        </p:txBody>
      </p:sp>
      <p:grpSp>
        <p:nvGrpSpPr>
          <p:cNvPr id="121872" name="组合 121871"/>
          <p:cNvGrpSpPr>
            <a:grpSpLocks/>
          </p:cNvGrpSpPr>
          <p:nvPr/>
        </p:nvGrpSpPr>
        <p:grpSpPr bwMode="auto">
          <a:xfrm>
            <a:off x="5181600" y="2438400"/>
            <a:ext cx="3733800" cy="1189038"/>
            <a:chOff x="3264" y="1632"/>
            <a:chExt cx="2352" cy="749"/>
          </a:xfrm>
        </p:grpSpPr>
        <p:sp>
          <p:nvSpPr>
            <p:cNvPr id="18441" name="文本框 121872"/>
            <p:cNvSpPr txBox="1">
              <a:spLocks noChangeArrowheads="1"/>
            </p:cNvSpPr>
            <p:nvPr/>
          </p:nvSpPr>
          <p:spPr bwMode="auto">
            <a:xfrm>
              <a:off x="3264" y="1632"/>
              <a:ext cx="21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每台设备都配有一套</a:t>
              </a:r>
            </a:p>
          </p:txBody>
        </p:sp>
        <p:sp>
          <p:nvSpPr>
            <p:cNvPr id="18442" name="文本框 121873"/>
            <p:cNvSpPr txBox="1">
              <a:spLocks noChangeArrowheads="1"/>
            </p:cNvSpPr>
            <p:nvPr/>
          </p:nvSpPr>
          <p:spPr bwMode="auto">
            <a:xfrm>
              <a:off x="3264" y="2054"/>
              <a:ext cx="2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控制线路和一组信号线</a:t>
              </a:r>
              <a:endParaRPr lang="zh-CN" altLang="en-US" sz="3200" b="1"/>
            </a:p>
          </p:txBody>
        </p:sp>
      </p:grpSp>
      <p:sp>
        <p:nvSpPr>
          <p:cNvPr id="121875" name="矩形 12187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  <p:sp>
        <p:nvSpPr>
          <p:cNvPr id="121876" name="文本框 121875"/>
          <p:cNvSpPr txBox="1">
            <a:spLocks noChangeArrowheads="1"/>
          </p:cNvSpPr>
          <p:nvPr/>
        </p:nvSpPr>
        <p:spPr bwMode="auto">
          <a:xfrm>
            <a:off x="1330325" y="5805488"/>
            <a:ext cx="601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便于增删设备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  <p:bldP spid="121860" grpId="0"/>
      <p:bldP spid="121871" grpId="0"/>
      <p:bldP spid="1218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22881"/>
          <p:cNvSpPr txBox="1">
            <a:spLocks noChangeArrowheads="1"/>
          </p:cNvSpPr>
          <p:nvPr/>
        </p:nvSpPr>
        <p:spPr bwMode="auto">
          <a:xfrm>
            <a:off x="304800" y="3048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四、</a:t>
            </a:r>
            <a:r>
              <a:rPr lang="en-US" altLang="zh-CN" sz="3600" b="1"/>
              <a:t>I/O </a:t>
            </a:r>
            <a:r>
              <a:rPr lang="zh-CN" altLang="en-US" sz="3600" b="1"/>
              <a:t>与主机信息传送的控制方式</a:t>
            </a:r>
          </a:p>
        </p:txBody>
      </p:sp>
      <p:sp>
        <p:nvSpPr>
          <p:cNvPr id="122883" name="文本框 122882"/>
          <p:cNvSpPr txBox="1">
            <a:spLocks noChangeArrowheads="1"/>
          </p:cNvSpPr>
          <p:nvPr/>
        </p:nvSpPr>
        <p:spPr bwMode="auto">
          <a:xfrm>
            <a:off x="974725" y="1314450"/>
            <a:ext cx="3368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1. 程序查询方式</a:t>
            </a:r>
          </a:p>
        </p:txBody>
      </p:sp>
      <p:sp>
        <p:nvSpPr>
          <p:cNvPr id="122884" name="文本框 122883"/>
          <p:cNvSpPr txBox="1">
            <a:spLocks noChangeArrowheads="1"/>
          </p:cNvSpPr>
          <p:nvPr/>
        </p:nvSpPr>
        <p:spPr bwMode="auto">
          <a:xfrm>
            <a:off x="381000" y="2133600"/>
            <a:ext cx="464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CPU </a:t>
            </a:r>
            <a:r>
              <a:rPr lang="zh-CN" altLang="en-US" sz="3200" b="1">
                <a:solidFill>
                  <a:schemeClr val="folHlink"/>
                </a:solidFill>
              </a:rPr>
              <a:t>和 </a:t>
            </a:r>
            <a:r>
              <a:rPr lang="en-US" altLang="zh-CN" sz="3200" b="1">
                <a:solidFill>
                  <a:schemeClr val="folHlink"/>
                </a:solidFill>
              </a:rPr>
              <a:t>I/O </a:t>
            </a:r>
            <a:r>
              <a:rPr lang="zh-CN" altLang="en-US" sz="3200" b="1">
                <a:solidFill>
                  <a:schemeClr val="folHlink"/>
                </a:solidFill>
              </a:rPr>
              <a:t>串行工作</a:t>
            </a:r>
          </a:p>
        </p:txBody>
      </p:sp>
      <p:sp>
        <p:nvSpPr>
          <p:cNvPr id="122885" name="文本框 122884"/>
          <p:cNvSpPr txBox="1">
            <a:spLocks noChangeArrowheads="1"/>
          </p:cNvSpPr>
          <p:nvPr/>
        </p:nvSpPr>
        <p:spPr bwMode="auto">
          <a:xfrm>
            <a:off x="1600200" y="28194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folHlink"/>
                </a:solidFill>
              </a:rPr>
              <a:t>踏步等待</a:t>
            </a:r>
          </a:p>
        </p:txBody>
      </p:sp>
      <p:grpSp>
        <p:nvGrpSpPr>
          <p:cNvPr id="122886" name="组合 122885"/>
          <p:cNvGrpSpPr>
            <a:grpSpLocks/>
          </p:cNvGrpSpPr>
          <p:nvPr/>
        </p:nvGrpSpPr>
        <p:grpSpPr bwMode="auto">
          <a:xfrm>
            <a:off x="366713" y="3581400"/>
            <a:ext cx="3559175" cy="2286000"/>
            <a:chOff x="231" y="1344"/>
            <a:chExt cx="2242" cy="1440"/>
          </a:xfrm>
        </p:grpSpPr>
        <p:grpSp>
          <p:nvGrpSpPr>
            <p:cNvPr id="19493" name="组合 122886"/>
            <p:cNvGrpSpPr>
              <a:grpSpLocks/>
            </p:cNvGrpSpPr>
            <p:nvPr/>
          </p:nvGrpSpPr>
          <p:grpSpPr bwMode="auto">
            <a:xfrm>
              <a:off x="231" y="1344"/>
              <a:ext cx="2242" cy="1272"/>
              <a:chOff x="231" y="1608"/>
              <a:chExt cx="2242" cy="1272"/>
            </a:xfrm>
          </p:grpSpPr>
          <p:sp>
            <p:nvSpPr>
              <p:cNvPr id="19495" name="文本框 122887"/>
              <p:cNvSpPr txBox="1">
                <a:spLocks noChangeArrowheads="1"/>
              </p:cNvSpPr>
              <p:nvPr/>
            </p:nvSpPr>
            <p:spPr bwMode="auto">
              <a:xfrm>
                <a:off x="980" y="1862"/>
                <a:ext cx="1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  <a:r>
                  <a:rPr lang="zh-CN" altLang="en-US" sz="2000" b="1"/>
                  <a:t>读</a:t>
                </a:r>
                <a:r>
                  <a:rPr lang="en-US" altLang="zh-CN" sz="2000" b="1"/>
                  <a:t>I/O</a:t>
                </a: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19496" name="文本框 122888"/>
              <p:cNvSpPr txBox="1">
                <a:spLocks noChangeArrowheads="1"/>
              </p:cNvSpPr>
              <p:nvPr/>
            </p:nvSpPr>
            <p:spPr bwMode="auto">
              <a:xfrm>
                <a:off x="1162" y="248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检查状态</a:t>
                </a:r>
              </a:p>
            </p:txBody>
          </p:sp>
          <p:sp>
            <p:nvSpPr>
              <p:cNvPr id="19497" name="直接连接符 122889"/>
              <p:cNvSpPr>
                <a:spLocks noChangeShapeType="1"/>
              </p:cNvSpPr>
              <p:nvPr/>
            </p:nvSpPr>
            <p:spPr bwMode="auto">
              <a:xfrm>
                <a:off x="1536" y="1608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矩形 122890"/>
              <p:cNvSpPr>
                <a:spLocks noChangeArrowheads="1"/>
              </p:cNvSpPr>
              <p:nvPr/>
            </p:nvSpPr>
            <p:spPr bwMode="auto">
              <a:xfrm>
                <a:off x="980" y="1824"/>
                <a:ext cx="1159" cy="32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菱形 122891"/>
              <p:cNvSpPr>
                <a:spLocks noChangeArrowheads="1"/>
              </p:cNvSpPr>
              <p:nvPr/>
            </p:nvSpPr>
            <p:spPr bwMode="auto">
              <a:xfrm>
                <a:off x="1015" y="2341"/>
                <a:ext cx="1066" cy="539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直接连接符 122892"/>
              <p:cNvSpPr>
                <a:spLocks noChangeShapeType="1"/>
              </p:cNvSpPr>
              <p:nvPr/>
            </p:nvSpPr>
            <p:spPr bwMode="auto">
              <a:xfrm>
                <a:off x="1536" y="2146"/>
                <a:ext cx="0" cy="215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1" name="任意多边形 122893"/>
              <p:cNvSpPr>
                <a:spLocks/>
              </p:cNvSpPr>
              <p:nvPr/>
            </p:nvSpPr>
            <p:spPr bwMode="auto">
              <a:xfrm>
                <a:off x="336" y="1701"/>
                <a:ext cx="1194" cy="913"/>
              </a:xfrm>
              <a:custGeom>
                <a:avLst/>
                <a:gdLst>
                  <a:gd name="T0" fmla="*/ 0 w 1194"/>
                  <a:gd name="T1" fmla="*/ 0 h 913"/>
                  <a:gd name="T2" fmla="*/ 1194 w 1194"/>
                  <a:gd name="T3" fmla="*/ 913 h 913"/>
                </a:gdLst>
                <a:ahLst/>
                <a:cxnLst>
                  <a:cxn ang="0">
                    <a:pos x="690" y="912"/>
                  </a:cxn>
                  <a:cxn ang="0">
                    <a:pos x="2" y="913"/>
                  </a:cxn>
                  <a:cxn ang="0">
                    <a:pos x="0" y="1"/>
                  </a:cxn>
                  <a:cxn ang="0">
                    <a:pos x="1194" y="0"/>
                  </a:cxn>
                </a:cxnLst>
                <a:rect l="T0" t="T1" r="T2" b="T3"/>
                <a:pathLst>
                  <a:path w="1194" h="913">
                    <a:moveTo>
                      <a:pt x="690" y="912"/>
                    </a:moveTo>
                    <a:lnTo>
                      <a:pt x="2" y="913"/>
                    </a:lnTo>
                    <a:lnTo>
                      <a:pt x="0" y="1"/>
                    </a:lnTo>
                    <a:lnTo>
                      <a:pt x="1194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2" name="文本框 122894"/>
              <p:cNvSpPr txBox="1">
                <a:spLocks noChangeArrowheads="1"/>
              </p:cNvSpPr>
              <p:nvPr/>
            </p:nvSpPr>
            <p:spPr bwMode="auto">
              <a:xfrm>
                <a:off x="231" y="2630"/>
                <a:ext cx="9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未准备就绪</a:t>
                </a:r>
              </a:p>
            </p:txBody>
          </p:sp>
          <p:sp>
            <p:nvSpPr>
              <p:cNvPr id="19503" name="任意多边形 122895"/>
              <p:cNvSpPr>
                <a:spLocks/>
              </p:cNvSpPr>
              <p:nvPr/>
            </p:nvSpPr>
            <p:spPr bwMode="auto">
              <a:xfrm>
                <a:off x="2081" y="2611"/>
                <a:ext cx="392" cy="1"/>
              </a:xfrm>
              <a:custGeom>
                <a:avLst/>
                <a:gdLst>
                  <a:gd name="T0" fmla="*/ 0 w 642"/>
                  <a:gd name="T1" fmla="*/ 0 h 1"/>
                  <a:gd name="T2" fmla="*/ 642 w 642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642" y="0"/>
                  </a:cxn>
                </a:cxnLst>
                <a:rect l="T0" t="T1" r="T2" b="T3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4" name="文本框 122896"/>
              <p:cNvSpPr txBox="1">
                <a:spLocks noChangeArrowheads="1"/>
              </p:cNvSpPr>
              <p:nvPr/>
            </p:nvSpPr>
            <p:spPr bwMode="auto">
              <a:xfrm>
                <a:off x="2016" y="263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出错</a:t>
                </a:r>
              </a:p>
            </p:txBody>
          </p:sp>
        </p:grpSp>
        <p:sp>
          <p:nvSpPr>
            <p:cNvPr id="19494" name="任意多边形 122897"/>
            <p:cNvSpPr>
              <a:spLocks/>
            </p:cNvSpPr>
            <p:nvPr/>
          </p:nvSpPr>
          <p:spPr bwMode="auto">
            <a:xfrm>
              <a:off x="1536" y="2610"/>
              <a:ext cx="1" cy="174"/>
            </a:xfrm>
            <a:custGeom>
              <a:avLst/>
              <a:gdLst>
                <a:gd name="T0" fmla="*/ 0 w 1"/>
                <a:gd name="T1" fmla="*/ 0 h 201"/>
                <a:gd name="T2" fmla="*/ 1 w 1"/>
                <a:gd name="T3" fmla="*/ 201 h 201"/>
              </a:gdLst>
              <a:ahLst/>
              <a:cxnLst>
                <a:cxn ang="0">
                  <a:pos x="0" y="0"/>
                </a:cxn>
                <a:cxn ang="0">
                  <a:pos x="0" y="201"/>
                </a:cxn>
              </a:cxnLst>
              <a:rect l="T0" t="T1" r="T2" b="T3"/>
              <a:pathLst>
                <a:path w="1" h="201">
                  <a:moveTo>
                    <a:pt x="0" y="0"/>
                  </a:moveTo>
                  <a:lnTo>
                    <a:pt x="0" y="201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899" name="组合 122898"/>
          <p:cNvGrpSpPr>
            <a:grpSpLocks/>
          </p:cNvGrpSpPr>
          <p:nvPr/>
        </p:nvGrpSpPr>
        <p:grpSpPr bwMode="auto">
          <a:xfrm>
            <a:off x="4329113" y="1143000"/>
            <a:ext cx="4572000" cy="5762625"/>
            <a:chOff x="2727" y="720"/>
            <a:chExt cx="2880" cy="3630"/>
          </a:xfrm>
        </p:grpSpPr>
        <p:grpSp>
          <p:nvGrpSpPr>
            <p:cNvPr id="19464" name="组合 122899"/>
            <p:cNvGrpSpPr>
              <a:grpSpLocks/>
            </p:cNvGrpSpPr>
            <p:nvPr/>
          </p:nvGrpSpPr>
          <p:grpSpPr bwMode="auto">
            <a:xfrm>
              <a:off x="2727" y="720"/>
              <a:ext cx="2880" cy="3630"/>
              <a:chOff x="2727" y="720"/>
              <a:chExt cx="2880" cy="3630"/>
            </a:xfrm>
          </p:grpSpPr>
          <p:sp>
            <p:nvSpPr>
              <p:cNvPr id="19466" name="文本框 122900"/>
              <p:cNvSpPr txBox="1">
                <a:spLocks noChangeArrowheads="1"/>
              </p:cNvSpPr>
              <p:nvPr/>
            </p:nvSpPr>
            <p:spPr bwMode="auto">
              <a:xfrm>
                <a:off x="3923" y="2544"/>
                <a:ext cx="112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54000">
                <a:spAutoFit/>
              </a:bodyPr>
              <a:lstStyle/>
              <a:p>
                <a:r>
                  <a:rPr lang="zh-CN" altLang="en-US" sz="2000" b="1"/>
                  <a:t>从</a:t>
                </a:r>
                <a:r>
                  <a:rPr lang="en-US" altLang="zh-CN" sz="2000" b="1"/>
                  <a:t>I/O</a:t>
                </a:r>
                <a:r>
                  <a:rPr lang="zh-CN" altLang="en-US" sz="2000" b="1"/>
                  <a:t>接口中读</a:t>
                </a:r>
              </a:p>
              <a:p>
                <a:r>
                  <a:rPr lang="zh-CN" altLang="en-US" sz="2000" b="1"/>
                  <a:t> 一个字到</a:t>
                </a:r>
                <a:r>
                  <a:rPr lang="en-US" altLang="zh-CN" sz="2000" b="1"/>
                  <a:t>CPU</a:t>
                </a:r>
              </a:p>
            </p:txBody>
          </p:sp>
          <p:sp>
            <p:nvSpPr>
              <p:cNvPr id="19467" name="矩形 122901"/>
              <p:cNvSpPr>
                <a:spLocks noChangeArrowheads="1"/>
              </p:cNvSpPr>
              <p:nvPr/>
            </p:nvSpPr>
            <p:spPr bwMode="auto">
              <a:xfrm>
                <a:off x="3886" y="2558"/>
                <a:ext cx="1159" cy="4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8" name="文本框 122902"/>
              <p:cNvSpPr txBox="1">
                <a:spLocks noChangeArrowheads="1"/>
              </p:cNvSpPr>
              <p:nvPr/>
            </p:nvSpPr>
            <p:spPr bwMode="auto">
              <a:xfrm>
                <a:off x="3923" y="3158"/>
                <a:ext cx="108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从</a:t>
                </a:r>
                <a:r>
                  <a:rPr lang="en-US" altLang="zh-CN" sz="2000" b="1"/>
                  <a:t>CPU</a:t>
                </a:r>
                <a:r>
                  <a:rPr lang="zh-CN" altLang="en-US" sz="2000" b="1"/>
                  <a:t>向主存</a:t>
                </a:r>
              </a:p>
              <a:p>
                <a:r>
                  <a:rPr lang="zh-CN" altLang="en-US" sz="2000" b="1"/>
                  <a:t> 写入一个字</a:t>
                </a:r>
                <a:endParaRPr lang="en-US" altLang="zh-CN" sz="2000" b="1"/>
              </a:p>
            </p:txBody>
          </p:sp>
          <p:sp>
            <p:nvSpPr>
              <p:cNvPr id="19469" name="矩形 122903"/>
              <p:cNvSpPr>
                <a:spLocks noChangeArrowheads="1"/>
              </p:cNvSpPr>
              <p:nvPr/>
            </p:nvSpPr>
            <p:spPr bwMode="auto">
              <a:xfrm>
                <a:off x="3886" y="3144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文本框 122904"/>
              <p:cNvSpPr txBox="1">
                <a:spLocks noChangeArrowheads="1"/>
              </p:cNvSpPr>
              <p:nvPr/>
            </p:nvSpPr>
            <p:spPr bwMode="auto">
              <a:xfrm>
                <a:off x="3946" y="960"/>
                <a:ext cx="99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  <a:r>
                  <a:rPr lang="zh-CN" altLang="en-US" sz="2000" b="1"/>
                  <a:t>向</a:t>
                </a:r>
                <a:r>
                  <a:rPr lang="en-US" altLang="zh-CN" sz="2000" b="1"/>
                  <a:t>I/O</a:t>
                </a:r>
                <a:r>
                  <a:rPr lang="zh-CN" altLang="en-US" sz="2000" b="1"/>
                  <a:t>发</a:t>
                </a:r>
              </a:p>
              <a:p>
                <a:r>
                  <a:rPr lang="zh-CN" altLang="en-US" sz="2000" b="1"/>
                  <a:t>     读指令</a:t>
                </a:r>
              </a:p>
            </p:txBody>
          </p:sp>
          <p:sp>
            <p:nvSpPr>
              <p:cNvPr id="19471" name="矩形 122905"/>
              <p:cNvSpPr>
                <a:spLocks noChangeArrowheads="1"/>
              </p:cNvSpPr>
              <p:nvPr/>
            </p:nvSpPr>
            <p:spPr bwMode="auto">
              <a:xfrm>
                <a:off x="3886" y="979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文本框 122906"/>
              <p:cNvSpPr txBox="1">
                <a:spLocks noChangeArrowheads="1"/>
              </p:cNvSpPr>
              <p:nvPr/>
            </p:nvSpPr>
            <p:spPr bwMode="auto">
              <a:xfrm>
                <a:off x="3886" y="1574"/>
                <a:ext cx="1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CPU</a:t>
                </a:r>
                <a:r>
                  <a:rPr lang="zh-CN" altLang="en-US" sz="2000" b="1"/>
                  <a:t>读</a:t>
                </a:r>
                <a:r>
                  <a:rPr lang="en-US" altLang="zh-CN" sz="2000" b="1"/>
                  <a:t>I/O</a:t>
                </a: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19473" name="矩形 122907"/>
              <p:cNvSpPr>
                <a:spLocks noChangeArrowheads="1"/>
              </p:cNvSpPr>
              <p:nvPr/>
            </p:nvSpPr>
            <p:spPr bwMode="auto">
              <a:xfrm>
                <a:off x="3886" y="1562"/>
                <a:ext cx="1159" cy="2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4" name="文本框 122908"/>
              <p:cNvSpPr txBox="1">
                <a:spLocks noChangeArrowheads="1"/>
              </p:cNvSpPr>
              <p:nvPr/>
            </p:nvSpPr>
            <p:spPr bwMode="auto">
              <a:xfrm>
                <a:off x="4068" y="2045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检查状态</a:t>
                </a:r>
              </a:p>
            </p:txBody>
          </p:sp>
          <p:sp>
            <p:nvSpPr>
              <p:cNvPr id="19475" name="菱形 122909"/>
              <p:cNvSpPr>
                <a:spLocks noChangeArrowheads="1"/>
              </p:cNvSpPr>
              <p:nvPr/>
            </p:nvSpPr>
            <p:spPr bwMode="auto">
              <a:xfrm>
                <a:off x="3921" y="1962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文本框 122910"/>
              <p:cNvSpPr txBox="1">
                <a:spLocks noChangeArrowheads="1"/>
              </p:cNvSpPr>
              <p:nvPr/>
            </p:nvSpPr>
            <p:spPr bwMode="auto">
              <a:xfrm>
                <a:off x="4068" y="3818"/>
                <a:ext cx="6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  完成否</a:t>
                </a:r>
              </a:p>
            </p:txBody>
          </p:sp>
          <p:sp>
            <p:nvSpPr>
              <p:cNvPr id="19477" name="菱形 122911"/>
              <p:cNvSpPr>
                <a:spLocks noChangeArrowheads="1"/>
              </p:cNvSpPr>
              <p:nvPr/>
            </p:nvSpPr>
            <p:spPr bwMode="auto">
              <a:xfrm>
                <a:off x="3921" y="3727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直接连接符 122912"/>
              <p:cNvSpPr>
                <a:spLocks noChangeShapeType="1"/>
              </p:cNvSpPr>
              <p:nvPr/>
            </p:nvSpPr>
            <p:spPr bwMode="auto">
              <a:xfrm>
                <a:off x="4442" y="1395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直接连接符 122913"/>
              <p:cNvSpPr>
                <a:spLocks noChangeShapeType="1"/>
              </p:cNvSpPr>
              <p:nvPr/>
            </p:nvSpPr>
            <p:spPr bwMode="auto">
              <a:xfrm>
                <a:off x="4442" y="1811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任意多边形 122914"/>
              <p:cNvSpPr>
                <a:spLocks/>
              </p:cNvSpPr>
              <p:nvPr/>
            </p:nvSpPr>
            <p:spPr bwMode="auto">
              <a:xfrm>
                <a:off x="4451" y="2379"/>
                <a:ext cx="1" cy="174"/>
              </a:xfrm>
              <a:custGeom>
                <a:avLst/>
                <a:gdLst>
                  <a:gd name="T0" fmla="*/ 0 w 1"/>
                  <a:gd name="T1" fmla="*/ 0 h 201"/>
                  <a:gd name="T2" fmla="*/ 1 w 1"/>
                  <a:gd name="T3" fmla="*/ 201 h 201"/>
                </a:gdLst>
                <a:ahLst/>
                <a:cxnLst>
                  <a:cxn ang="0">
                    <a:pos x="0" y="0"/>
                  </a:cxn>
                  <a:cxn ang="0">
                    <a:pos x="0" y="201"/>
                  </a:cxn>
                </a:cxnLst>
                <a:rect l="T0" t="T1" r="T2" b="T3"/>
                <a:pathLst>
                  <a:path w="1" h="201">
                    <a:moveTo>
                      <a:pt x="0" y="0"/>
                    </a:moveTo>
                    <a:lnTo>
                      <a:pt x="0" y="20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直接连接符 122915"/>
              <p:cNvSpPr>
                <a:spLocks noChangeShapeType="1"/>
              </p:cNvSpPr>
              <p:nvPr/>
            </p:nvSpPr>
            <p:spPr bwMode="auto">
              <a:xfrm>
                <a:off x="4442" y="2977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直接连接符 122916"/>
              <p:cNvSpPr>
                <a:spLocks noChangeShapeType="1"/>
              </p:cNvSpPr>
              <p:nvPr/>
            </p:nvSpPr>
            <p:spPr bwMode="auto">
              <a:xfrm>
                <a:off x="4442" y="3560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直接连接符 122917"/>
              <p:cNvSpPr>
                <a:spLocks noChangeShapeType="1"/>
              </p:cNvSpPr>
              <p:nvPr/>
            </p:nvSpPr>
            <p:spPr bwMode="auto">
              <a:xfrm>
                <a:off x="4442" y="812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任意多边形 122918"/>
              <p:cNvSpPr>
                <a:spLocks/>
              </p:cNvSpPr>
              <p:nvPr/>
            </p:nvSpPr>
            <p:spPr bwMode="auto">
              <a:xfrm>
                <a:off x="4451" y="4146"/>
                <a:ext cx="1" cy="164"/>
              </a:xfrm>
              <a:custGeom>
                <a:avLst/>
                <a:gdLst>
                  <a:gd name="T0" fmla="*/ 0 w 1"/>
                  <a:gd name="T1" fmla="*/ 0 h 189"/>
                  <a:gd name="T2" fmla="*/ 1 w 1"/>
                  <a:gd name="T3" fmla="*/ 189 h 189"/>
                </a:gdLst>
                <a:ahLst/>
                <a:cxnLst>
                  <a:cxn ang="0">
                    <a:pos x="0" y="0"/>
                  </a:cxn>
                  <a:cxn ang="0">
                    <a:pos x="0" y="189"/>
                  </a:cxn>
                </a:cxnLst>
                <a:rect l="T0" t="T1" r="T2" b="T3"/>
                <a:pathLst>
                  <a:path w="1" h="189">
                    <a:moveTo>
                      <a:pt x="0" y="0"/>
                    </a:moveTo>
                    <a:lnTo>
                      <a:pt x="0" y="189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任意多边形 122919"/>
              <p:cNvSpPr>
                <a:spLocks/>
              </p:cNvSpPr>
              <p:nvPr/>
            </p:nvSpPr>
            <p:spPr bwMode="auto">
              <a:xfrm>
                <a:off x="3002" y="1468"/>
                <a:ext cx="1440" cy="705"/>
              </a:xfrm>
              <a:custGeom>
                <a:avLst/>
                <a:gdLst>
                  <a:gd name="T0" fmla="*/ 0 w 1491"/>
                  <a:gd name="T1" fmla="*/ 0 h 813"/>
                  <a:gd name="T2" fmla="*/ 1491 w 1491"/>
                  <a:gd name="T3" fmla="*/ 813 h 813"/>
                </a:gdLst>
                <a:ahLst/>
                <a:cxnLst>
                  <a:cxn ang="0">
                    <a:pos x="960" y="813"/>
                  </a:cxn>
                  <a:cxn ang="0">
                    <a:pos x="3" y="813"/>
                  </a:cxn>
                  <a:cxn ang="0">
                    <a:pos x="0" y="0"/>
                  </a:cxn>
                  <a:cxn ang="0">
                    <a:pos x="1491" y="3"/>
                  </a:cxn>
                </a:cxnLst>
                <a:rect l="T0" t="T1" r="T2" b="T3"/>
                <a:pathLst>
                  <a:path w="1491" h="813">
                    <a:moveTo>
                      <a:pt x="960" y="813"/>
                    </a:moveTo>
                    <a:lnTo>
                      <a:pt x="3" y="813"/>
                    </a:lnTo>
                    <a:lnTo>
                      <a:pt x="0" y="0"/>
                    </a:lnTo>
                    <a:lnTo>
                      <a:pt x="1491" y="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任意多边形 122920"/>
              <p:cNvSpPr>
                <a:spLocks/>
              </p:cNvSpPr>
              <p:nvPr/>
            </p:nvSpPr>
            <p:spPr bwMode="auto">
              <a:xfrm>
                <a:off x="2727" y="854"/>
                <a:ext cx="1715" cy="3081"/>
              </a:xfrm>
              <a:custGeom>
                <a:avLst/>
                <a:gdLst>
                  <a:gd name="T0" fmla="*/ 0 w 1776"/>
                  <a:gd name="T1" fmla="*/ 0 h 3552"/>
                  <a:gd name="T2" fmla="*/ 1776 w 1776"/>
                  <a:gd name="T3" fmla="*/ 3552 h 3552"/>
                </a:gdLst>
                <a:ahLst/>
                <a:cxnLst>
                  <a:cxn ang="0">
                    <a:pos x="1248" y="3552"/>
                  </a:cxn>
                  <a:cxn ang="0">
                    <a:pos x="0" y="3552"/>
                  </a:cxn>
                  <a:cxn ang="0">
                    <a:pos x="0" y="0"/>
                  </a:cxn>
                  <a:cxn ang="0">
                    <a:pos x="1776" y="0"/>
                  </a:cxn>
                </a:cxnLst>
                <a:rect l="T0" t="T1" r="T2" b="T3"/>
                <a:pathLst>
                  <a:path w="1776" h="3552">
                    <a:moveTo>
                      <a:pt x="1248" y="3552"/>
                    </a:moveTo>
                    <a:lnTo>
                      <a:pt x="0" y="3552"/>
                    </a:lnTo>
                    <a:lnTo>
                      <a:pt x="0" y="0"/>
                    </a:lnTo>
                    <a:lnTo>
                      <a:pt x="1776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文本框 122921"/>
              <p:cNvSpPr txBox="1">
                <a:spLocks noChangeArrowheads="1"/>
              </p:cNvSpPr>
              <p:nvPr/>
            </p:nvSpPr>
            <p:spPr bwMode="auto">
              <a:xfrm>
                <a:off x="3052" y="1920"/>
                <a:ext cx="9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未准备就绪</a:t>
                </a:r>
              </a:p>
            </p:txBody>
          </p:sp>
          <p:sp>
            <p:nvSpPr>
              <p:cNvPr id="19488" name="文本框 122922"/>
              <p:cNvSpPr txBox="1">
                <a:spLocks noChangeArrowheads="1"/>
              </p:cNvSpPr>
              <p:nvPr/>
            </p:nvSpPr>
            <p:spPr bwMode="auto">
              <a:xfrm>
                <a:off x="4450" y="720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现行程序</a:t>
                </a:r>
              </a:p>
            </p:txBody>
          </p:sp>
          <p:sp>
            <p:nvSpPr>
              <p:cNvPr id="19489" name="文本框 122923"/>
              <p:cNvSpPr txBox="1">
                <a:spLocks noChangeArrowheads="1"/>
              </p:cNvSpPr>
              <p:nvPr/>
            </p:nvSpPr>
            <p:spPr bwMode="auto">
              <a:xfrm>
                <a:off x="4535" y="4100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是</a:t>
                </a:r>
              </a:p>
            </p:txBody>
          </p:sp>
          <p:sp>
            <p:nvSpPr>
              <p:cNvPr id="19490" name="任意多边形 122924"/>
              <p:cNvSpPr>
                <a:spLocks/>
              </p:cNvSpPr>
              <p:nvPr/>
            </p:nvSpPr>
            <p:spPr bwMode="auto">
              <a:xfrm>
                <a:off x="4987" y="2171"/>
                <a:ext cx="620" cy="0"/>
              </a:xfrm>
              <a:custGeom>
                <a:avLst/>
                <a:gdLst>
                  <a:gd name="T0" fmla="*/ 0 w 642"/>
                  <a:gd name="T1" fmla="*/ 0 h 1"/>
                  <a:gd name="T2" fmla="*/ 642 w 642"/>
                  <a:gd name="T3" fmla="*/ 1 h 1"/>
                </a:gdLst>
                <a:ahLst/>
                <a:cxnLst>
                  <a:cxn ang="0">
                    <a:pos x="0" y="0"/>
                  </a:cxn>
                  <a:cxn ang="0">
                    <a:pos x="642" y="0"/>
                  </a:cxn>
                </a:cxnLst>
                <a:rect l="T0" t="T1" r="T2" b="T3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文本框 122925"/>
              <p:cNvSpPr txBox="1">
                <a:spLocks noChangeArrowheads="1"/>
              </p:cNvSpPr>
              <p:nvPr/>
            </p:nvSpPr>
            <p:spPr bwMode="auto">
              <a:xfrm>
                <a:off x="5040" y="187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出错</a:t>
                </a:r>
              </a:p>
            </p:txBody>
          </p:sp>
          <p:sp>
            <p:nvSpPr>
              <p:cNvPr id="19492" name="文本框 122926"/>
              <p:cNvSpPr txBox="1">
                <a:spLocks noChangeArrowheads="1"/>
              </p:cNvSpPr>
              <p:nvPr/>
            </p:nvSpPr>
            <p:spPr bwMode="auto">
              <a:xfrm>
                <a:off x="4618" y="2309"/>
                <a:ext cx="9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已准备就绪</a:t>
                </a:r>
              </a:p>
            </p:txBody>
          </p:sp>
        </p:grpSp>
        <p:sp>
          <p:nvSpPr>
            <p:cNvPr id="19465" name="文本框 122927"/>
            <p:cNvSpPr txBox="1">
              <a:spLocks noChangeArrowheads="1"/>
            </p:cNvSpPr>
            <p:nvPr/>
          </p:nvSpPr>
          <p:spPr bwMode="auto">
            <a:xfrm>
              <a:off x="3600" y="368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否</a:t>
              </a:r>
            </a:p>
          </p:txBody>
        </p:sp>
      </p:grpSp>
      <p:sp>
        <p:nvSpPr>
          <p:cNvPr id="122929" name="矩形 12292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  <p:bldP spid="122884" grpId="0"/>
      <p:bldP spid="1228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9457"/>
          <p:cNvSpPr txBox="1">
            <a:spLocks noChangeArrowheads="1"/>
          </p:cNvSpPr>
          <p:nvPr/>
        </p:nvSpPr>
        <p:spPr bwMode="auto">
          <a:xfrm>
            <a:off x="457200" y="42545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2. 程序中断方式</a:t>
            </a:r>
          </a:p>
        </p:txBody>
      </p:sp>
      <p:sp>
        <p:nvSpPr>
          <p:cNvPr id="19460" name="文本框 19459"/>
          <p:cNvSpPr txBox="1">
            <a:spLocks noChangeArrowheads="1"/>
          </p:cNvSpPr>
          <p:nvPr/>
        </p:nvSpPr>
        <p:spPr bwMode="auto">
          <a:xfrm>
            <a:off x="1066800" y="1684338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I/O </a:t>
            </a:r>
            <a:r>
              <a:rPr lang="zh-CN" altLang="en-US" sz="3200" b="1"/>
              <a:t>工作</a:t>
            </a:r>
          </a:p>
        </p:txBody>
      </p:sp>
      <p:sp>
        <p:nvSpPr>
          <p:cNvPr id="19461" name="文本框 19460"/>
          <p:cNvSpPr txBox="1">
            <a:spLocks noChangeArrowheads="1"/>
          </p:cNvSpPr>
          <p:nvPr/>
        </p:nvSpPr>
        <p:spPr bwMode="auto">
          <a:xfrm>
            <a:off x="5715000" y="1393825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CPU </a:t>
            </a:r>
            <a:r>
              <a:rPr lang="zh-CN" altLang="en-US" sz="2800" b="1"/>
              <a:t>不查询</a:t>
            </a:r>
          </a:p>
        </p:txBody>
      </p:sp>
      <p:sp>
        <p:nvSpPr>
          <p:cNvPr id="19462" name="文本框 19461"/>
          <p:cNvSpPr txBox="1">
            <a:spLocks noChangeArrowheads="1"/>
          </p:cNvSpPr>
          <p:nvPr/>
        </p:nvSpPr>
        <p:spPr bwMode="auto">
          <a:xfrm>
            <a:off x="5715000" y="2079625"/>
            <a:ext cx="382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CPU </a:t>
            </a:r>
            <a:r>
              <a:rPr lang="zh-CN" altLang="en-US" sz="2800" b="1"/>
              <a:t>暂停现行程序</a:t>
            </a:r>
          </a:p>
        </p:txBody>
      </p:sp>
      <p:grpSp>
        <p:nvGrpSpPr>
          <p:cNvPr id="19498" name="组合 19497"/>
          <p:cNvGrpSpPr>
            <a:grpSpLocks/>
          </p:cNvGrpSpPr>
          <p:nvPr/>
        </p:nvGrpSpPr>
        <p:grpSpPr bwMode="auto">
          <a:xfrm>
            <a:off x="2971800" y="1371600"/>
            <a:ext cx="3292475" cy="1227138"/>
            <a:chOff x="1872" y="864"/>
            <a:chExt cx="2074" cy="773"/>
          </a:xfrm>
        </p:grpSpPr>
        <p:sp>
          <p:nvSpPr>
            <p:cNvPr id="20517" name="文本框 19463"/>
            <p:cNvSpPr txBox="1">
              <a:spLocks noChangeArrowheads="1"/>
            </p:cNvSpPr>
            <p:nvPr/>
          </p:nvSpPr>
          <p:spPr bwMode="auto">
            <a:xfrm>
              <a:off x="1872" y="864"/>
              <a:ext cx="12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自身准备</a:t>
              </a:r>
            </a:p>
          </p:txBody>
        </p:sp>
        <p:sp>
          <p:nvSpPr>
            <p:cNvPr id="20518" name="文本框 19464"/>
            <p:cNvSpPr txBox="1">
              <a:spLocks noChangeArrowheads="1"/>
            </p:cNvSpPr>
            <p:nvPr/>
          </p:nvSpPr>
          <p:spPr bwMode="auto">
            <a:xfrm>
              <a:off x="1872" y="1310"/>
              <a:ext cx="20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与主机交换信息</a:t>
              </a:r>
            </a:p>
          </p:txBody>
        </p:sp>
      </p:grpSp>
      <p:sp>
        <p:nvSpPr>
          <p:cNvPr id="19466" name="左大括号 19465"/>
          <p:cNvSpPr>
            <a:spLocks/>
          </p:cNvSpPr>
          <p:nvPr/>
        </p:nvSpPr>
        <p:spPr bwMode="auto">
          <a:xfrm>
            <a:off x="2819400" y="1600200"/>
            <a:ext cx="152400" cy="838200"/>
          </a:xfrm>
          <a:prstGeom prst="leftBrace">
            <a:avLst>
              <a:gd name="adj1" fmla="val 45833"/>
              <a:gd name="adj2" fmla="val 4791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文本框 19466"/>
          <p:cNvSpPr txBox="1">
            <a:spLocks noChangeArrowheads="1"/>
          </p:cNvSpPr>
          <p:nvPr/>
        </p:nvSpPr>
        <p:spPr bwMode="auto">
          <a:xfrm>
            <a:off x="4479925" y="2693988"/>
            <a:ext cx="3951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CPU </a:t>
            </a:r>
            <a:r>
              <a:rPr lang="zh-CN" altLang="en-US" sz="3200" b="1">
                <a:solidFill>
                  <a:schemeClr val="folHlink"/>
                </a:solidFill>
              </a:rPr>
              <a:t>和 </a:t>
            </a:r>
            <a:r>
              <a:rPr lang="en-US" altLang="zh-CN" sz="3200" b="1">
                <a:solidFill>
                  <a:schemeClr val="folHlink"/>
                </a:solidFill>
              </a:rPr>
              <a:t>I/O </a:t>
            </a:r>
            <a:r>
              <a:rPr lang="zh-CN" altLang="en-US" sz="3200" b="1">
                <a:solidFill>
                  <a:schemeClr val="folHlink"/>
                </a:solidFill>
              </a:rPr>
              <a:t>并行工作</a:t>
            </a:r>
          </a:p>
        </p:txBody>
      </p:sp>
      <p:grpSp>
        <p:nvGrpSpPr>
          <p:cNvPr id="19499" name="组合 19498"/>
          <p:cNvGrpSpPr>
            <a:grpSpLocks/>
          </p:cNvGrpSpPr>
          <p:nvPr/>
        </p:nvGrpSpPr>
        <p:grpSpPr bwMode="auto">
          <a:xfrm>
            <a:off x="914400" y="3276600"/>
            <a:ext cx="4038600" cy="3048000"/>
            <a:chOff x="576" y="2064"/>
            <a:chExt cx="2544" cy="1920"/>
          </a:xfrm>
        </p:grpSpPr>
        <p:sp>
          <p:nvSpPr>
            <p:cNvPr id="20493" name="矩形 19468"/>
            <p:cNvSpPr>
              <a:spLocks noChangeArrowheads="1"/>
            </p:cNvSpPr>
            <p:nvPr/>
          </p:nvSpPr>
          <p:spPr bwMode="auto">
            <a:xfrm>
              <a:off x="1056" y="3462"/>
              <a:ext cx="912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/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/>
                <a:t>    </a:t>
              </a:r>
            </a:p>
          </p:txBody>
        </p:sp>
        <p:sp>
          <p:nvSpPr>
            <p:cNvPr id="20494" name="矩形 19469"/>
            <p:cNvSpPr>
              <a:spLocks noChangeArrowheads="1"/>
            </p:cNvSpPr>
            <p:nvPr/>
          </p:nvSpPr>
          <p:spPr bwMode="auto">
            <a:xfrm>
              <a:off x="1056" y="3231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0495" name="矩形 19470"/>
            <p:cNvSpPr>
              <a:spLocks noChangeArrowheads="1"/>
            </p:cNvSpPr>
            <p:nvPr/>
          </p:nvSpPr>
          <p:spPr bwMode="auto">
            <a:xfrm>
              <a:off x="1056" y="2999"/>
              <a:ext cx="91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0496" name="矩形 19471"/>
            <p:cNvSpPr>
              <a:spLocks noChangeArrowheads="1"/>
            </p:cNvSpPr>
            <p:nvPr/>
          </p:nvSpPr>
          <p:spPr bwMode="auto">
            <a:xfrm>
              <a:off x="1056" y="2767"/>
              <a:ext cx="91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0497" name="矩形 19472"/>
            <p:cNvSpPr>
              <a:spLocks noChangeArrowheads="1"/>
            </p:cNvSpPr>
            <p:nvPr/>
          </p:nvSpPr>
          <p:spPr bwMode="auto">
            <a:xfrm>
              <a:off x="1020" y="2520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/>
                <a:t> </a:t>
              </a:r>
              <a:r>
                <a:rPr lang="zh-CN" altLang="en-US" sz="2000" b="1"/>
                <a:t>启动 </a:t>
              </a:r>
              <a:r>
                <a:rPr lang="en-US" altLang="zh-CN" sz="2000" b="1"/>
                <a:t>I/O</a:t>
              </a:r>
            </a:p>
          </p:txBody>
        </p:sp>
        <p:sp>
          <p:nvSpPr>
            <p:cNvPr id="20498" name="矩形 19473"/>
            <p:cNvSpPr>
              <a:spLocks noChangeArrowheads="1"/>
            </p:cNvSpPr>
            <p:nvPr/>
          </p:nvSpPr>
          <p:spPr bwMode="auto">
            <a:xfrm>
              <a:off x="1056" y="2216"/>
              <a:ext cx="91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1"/>
                <a:t>现行程序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b="1"/>
                <a:t>     </a:t>
              </a:r>
            </a:p>
          </p:txBody>
        </p:sp>
        <p:sp>
          <p:nvSpPr>
            <p:cNvPr id="20499" name="直接连接符 19474"/>
            <p:cNvSpPr>
              <a:spLocks noChangeShapeType="1"/>
            </p:cNvSpPr>
            <p:nvPr/>
          </p:nvSpPr>
          <p:spPr bwMode="auto">
            <a:xfrm>
              <a:off x="1056" y="206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直接连接符 19475"/>
            <p:cNvSpPr>
              <a:spLocks noChangeShapeType="1"/>
            </p:cNvSpPr>
            <p:nvPr/>
          </p:nvSpPr>
          <p:spPr bwMode="auto">
            <a:xfrm>
              <a:off x="1056" y="253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直接连接符 19476"/>
            <p:cNvSpPr>
              <a:spLocks noChangeShapeType="1"/>
            </p:cNvSpPr>
            <p:nvPr/>
          </p:nvSpPr>
          <p:spPr bwMode="auto">
            <a:xfrm>
              <a:off x="1056" y="2767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直接连接符 19477"/>
            <p:cNvSpPr>
              <a:spLocks noChangeShapeType="1"/>
            </p:cNvSpPr>
            <p:nvPr/>
          </p:nvSpPr>
          <p:spPr bwMode="auto">
            <a:xfrm>
              <a:off x="1056" y="2999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直接连接符 19478"/>
            <p:cNvSpPr>
              <a:spLocks noChangeShapeType="1"/>
            </p:cNvSpPr>
            <p:nvPr/>
          </p:nvSpPr>
          <p:spPr bwMode="auto">
            <a:xfrm>
              <a:off x="1056" y="3231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直接连接符 19479"/>
            <p:cNvSpPr>
              <a:spLocks noChangeShapeType="1"/>
            </p:cNvSpPr>
            <p:nvPr/>
          </p:nvSpPr>
          <p:spPr bwMode="auto">
            <a:xfrm>
              <a:off x="1056" y="346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直接连接符 19480"/>
            <p:cNvSpPr>
              <a:spLocks noChangeShapeType="1"/>
            </p:cNvSpPr>
            <p:nvPr/>
          </p:nvSpPr>
          <p:spPr bwMode="auto">
            <a:xfrm>
              <a:off x="1056" y="3972"/>
              <a:ext cx="9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任意多边形 19481"/>
            <p:cNvSpPr>
              <a:spLocks/>
            </p:cNvSpPr>
            <p:nvPr/>
          </p:nvSpPr>
          <p:spPr bwMode="auto">
            <a:xfrm>
              <a:off x="1056" y="2067"/>
              <a:ext cx="1" cy="1905"/>
            </a:xfrm>
            <a:custGeom>
              <a:avLst/>
              <a:gdLst>
                <a:gd name="T0" fmla="*/ 0 w 1"/>
                <a:gd name="T1" fmla="*/ 0 h 1905"/>
                <a:gd name="T2" fmla="*/ 1 w 1"/>
                <a:gd name="T3" fmla="*/ 1905 h 1905"/>
              </a:gdLst>
              <a:ahLst/>
              <a:cxnLst>
                <a:cxn ang="0">
                  <a:pos x="0" y="0"/>
                </a:cxn>
                <a:cxn ang="0">
                  <a:pos x="1" y="1905"/>
                </a:cxn>
              </a:cxnLst>
              <a:rect l="T0" t="T1" r="T2" b="T3"/>
              <a:pathLst>
                <a:path w="1" h="1905">
                  <a:moveTo>
                    <a:pt x="0" y="0"/>
                  </a:moveTo>
                  <a:lnTo>
                    <a:pt x="1" y="1905"/>
                  </a:ln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任意多边形 19482"/>
            <p:cNvSpPr>
              <a:spLocks/>
            </p:cNvSpPr>
            <p:nvPr/>
          </p:nvSpPr>
          <p:spPr bwMode="auto">
            <a:xfrm>
              <a:off x="1965" y="2067"/>
              <a:ext cx="4" cy="1905"/>
            </a:xfrm>
            <a:custGeom>
              <a:avLst/>
              <a:gdLst>
                <a:gd name="T0" fmla="*/ 0 w 4"/>
                <a:gd name="T1" fmla="*/ 0 h 1905"/>
                <a:gd name="T2" fmla="*/ 4 w 4"/>
                <a:gd name="T3" fmla="*/ 1905 h 1905"/>
              </a:gdLst>
              <a:ahLst/>
              <a:cxnLst>
                <a:cxn ang="0">
                  <a:pos x="0" y="0"/>
                </a:cxn>
                <a:cxn ang="0">
                  <a:pos x="4" y="1905"/>
                </a:cxn>
              </a:cxnLst>
              <a:rect l="T0" t="T1" r="T2" b="T3"/>
              <a:pathLst>
                <a:path w="4" h="1905">
                  <a:moveTo>
                    <a:pt x="0" y="0"/>
                  </a:moveTo>
                  <a:lnTo>
                    <a:pt x="4" y="1905"/>
                  </a:ln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文本框 19483"/>
            <p:cNvSpPr txBox="1">
              <a:spLocks noChangeArrowheads="1"/>
            </p:cNvSpPr>
            <p:nvPr/>
          </p:nvSpPr>
          <p:spPr bwMode="auto">
            <a:xfrm>
              <a:off x="1399" y="2768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b="1"/>
                <a:t>…</a:t>
              </a:r>
            </a:p>
          </p:txBody>
        </p:sp>
        <p:sp>
          <p:nvSpPr>
            <p:cNvPr id="20509" name="文本框 19484"/>
            <p:cNvSpPr txBox="1">
              <a:spLocks noChangeArrowheads="1"/>
            </p:cNvSpPr>
            <p:nvPr/>
          </p:nvSpPr>
          <p:spPr bwMode="auto">
            <a:xfrm>
              <a:off x="1399" y="3494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b="1"/>
                <a:t>……</a:t>
              </a:r>
            </a:p>
          </p:txBody>
        </p:sp>
        <p:sp>
          <p:nvSpPr>
            <p:cNvPr id="20510" name="文本框 19485"/>
            <p:cNvSpPr txBox="1">
              <a:spLocks noChangeArrowheads="1"/>
            </p:cNvSpPr>
            <p:nvPr/>
          </p:nvSpPr>
          <p:spPr bwMode="auto">
            <a:xfrm>
              <a:off x="2603" y="2624"/>
              <a:ext cx="308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000" b="1"/>
                <a:t>中断服务程序</a:t>
              </a:r>
            </a:p>
          </p:txBody>
        </p:sp>
        <p:sp>
          <p:nvSpPr>
            <p:cNvPr id="20511" name="矩形 19486"/>
            <p:cNvSpPr>
              <a:spLocks noChangeArrowheads="1"/>
            </p:cNvSpPr>
            <p:nvPr/>
          </p:nvSpPr>
          <p:spPr bwMode="auto">
            <a:xfrm>
              <a:off x="2400" y="2304"/>
              <a:ext cx="720" cy="1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文本框 19487"/>
            <p:cNvSpPr txBox="1">
              <a:spLocks noChangeArrowheads="1"/>
            </p:cNvSpPr>
            <p:nvPr/>
          </p:nvSpPr>
          <p:spPr bwMode="auto">
            <a:xfrm>
              <a:off x="662" y="297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K</a:t>
              </a:r>
            </a:p>
          </p:txBody>
        </p:sp>
        <p:sp>
          <p:nvSpPr>
            <p:cNvPr id="20513" name="文本框 19488"/>
            <p:cNvSpPr txBox="1">
              <a:spLocks noChangeArrowheads="1"/>
            </p:cNvSpPr>
            <p:nvPr/>
          </p:nvSpPr>
          <p:spPr bwMode="auto">
            <a:xfrm>
              <a:off x="576" y="3216"/>
              <a:ext cx="3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K</a:t>
              </a:r>
              <a:r>
                <a:rPr lang="en-US" altLang="zh-CN" sz="2000" b="1"/>
                <a:t>+1</a:t>
              </a:r>
            </a:p>
          </p:txBody>
        </p:sp>
        <p:sp>
          <p:nvSpPr>
            <p:cNvPr id="20514" name="直接连接符 19489"/>
            <p:cNvSpPr>
              <a:spLocks noChangeShapeType="1"/>
            </p:cNvSpPr>
            <p:nvPr/>
          </p:nvSpPr>
          <p:spPr bwMode="auto">
            <a:xfrm flipV="1">
              <a:off x="1968" y="2304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直接连接符 19490"/>
            <p:cNvSpPr>
              <a:spLocks noChangeShapeType="1"/>
            </p:cNvSpPr>
            <p:nvPr/>
          </p:nvSpPr>
          <p:spPr bwMode="auto">
            <a:xfrm flipH="1" flipV="1">
              <a:off x="1968" y="3360"/>
              <a:ext cx="4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文本框 19491"/>
            <p:cNvSpPr txBox="1">
              <a:spLocks noChangeArrowheads="1"/>
            </p:cNvSpPr>
            <p:nvPr/>
          </p:nvSpPr>
          <p:spPr bwMode="auto">
            <a:xfrm>
              <a:off x="1399" y="2278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b="1"/>
                <a:t>…</a:t>
              </a:r>
            </a:p>
          </p:txBody>
        </p:sp>
      </p:grpSp>
      <p:grpSp>
        <p:nvGrpSpPr>
          <p:cNvPr id="19493" name="组合 19492"/>
          <p:cNvGrpSpPr>
            <a:grpSpLocks/>
          </p:cNvGrpSpPr>
          <p:nvPr/>
        </p:nvGrpSpPr>
        <p:grpSpPr bwMode="auto">
          <a:xfrm>
            <a:off x="5470525" y="4311650"/>
            <a:ext cx="3041650" cy="1236663"/>
            <a:chOff x="3638" y="2716"/>
            <a:chExt cx="1916" cy="779"/>
          </a:xfrm>
        </p:grpSpPr>
        <p:sp>
          <p:nvSpPr>
            <p:cNvPr id="20491" name="文本框 19493"/>
            <p:cNvSpPr txBox="1">
              <a:spLocks noChangeArrowheads="1"/>
            </p:cNvSpPr>
            <p:nvPr/>
          </p:nvSpPr>
          <p:spPr bwMode="auto">
            <a:xfrm>
              <a:off x="3638" y="2716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没有踏步等待现象</a:t>
              </a:r>
            </a:p>
          </p:txBody>
        </p:sp>
        <p:sp>
          <p:nvSpPr>
            <p:cNvPr id="20492" name="文本框 19494"/>
            <p:cNvSpPr txBox="1">
              <a:spLocks noChangeArrowheads="1"/>
            </p:cNvSpPr>
            <p:nvPr/>
          </p:nvSpPr>
          <p:spPr bwMode="auto">
            <a:xfrm>
              <a:off x="3638" y="3168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</a:rPr>
                <a:t>中断现行程序</a:t>
              </a:r>
              <a:endParaRPr lang="zh-CN" altLang="en-US" sz="3200" b="1"/>
            </a:p>
          </p:txBody>
        </p:sp>
      </p:grpSp>
      <p:sp>
        <p:nvSpPr>
          <p:cNvPr id="19496" name="矩形 1949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20482"/>
          <p:cNvSpPr txBox="1">
            <a:spLocks noChangeArrowheads="1"/>
          </p:cNvSpPr>
          <p:nvPr/>
        </p:nvSpPr>
        <p:spPr bwMode="auto">
          <a:xfrm>
            <a:off x="593725" y="2444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程序中断方式流程</a:t>
            </a:r>
          </a:p>
        </p:txBody>
      </p:sp>
      <p:sp>
        <p:nvSpPr>
          <p:cNvPr id="20485" name="矩形 20484"/>
          <p:cNvSpPr>
            <a:spLocks noChangeArrowheads="1"/>
          </p:cNvSpPr>
          <p:nvPr/>
        </p:nvSpPr>
        <p:spPr bwMode="auto">
          <a:xfrm>
            <a:off x="1460500" y="1371600"/>
            <a:ext cx="2759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/>
            <a:r>
              <a:rPr lang="en-US" altLang="zh-CN" sz="2000" b="1"/>
              <a:t>CPU </a:t>
            </a:r>
            <a:r>
              <a:rPr lang="zh-CN" altLang="en-US" sz="2000" b="1"/>
              <a:t>向 </a:t>
            </a:r>
            <a:r>
              <a:rPr lang="en-US" altLang="zh-CN" sz="2000" b="1"/>
              <a:t>I/O </a:t>
            </a:r>
            <a:r>
              <a:rPr lang="zh-CN" altLang="en-US" sz="2000" b="1"/>
              <a:t>发读指令</a:t>
            </a:r>
          </a:p>
        </p:txBody>
      </p:sp>
      <p:sp>
        <p:nvSpPr>
          <p:cNvPr id="20487" name="矩形 20486"/>
          <p:cNvSpPr>
            <a:spLocks noChangeArrowheads="1"/>
          </p:cNvSpPr>
          <p:nvPr/>
        </p:nvSpPr>
        <p:spPr bwMode="auto">
          <a:xfrm>
            <a:off x="1776413" y="2854325"/>
            <a:ext cx="205898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CPU </a:t>
            </a:r>
            <a:r>
              <a:rPr lang="zh-CN" altLang="en-US" sz="2000" b="1"/>
              <a:t>读 </a:t>
            </a:r>
            <a:r>
              <a:rPr lang="en-US" altLang="zh-CN" sz="2000" b="1"/>
              <a:t>I/O </a:t>
            </a:r>
            <a:r>
              <a:rPr lang="zh-CN" altLang="en-US" sz="2000" b="1"/>
              <a:t>状态</a:t>
            </a:r>
          </a:p>
        </p:txBody>
      </p:sp>
      <p:sp>
        <p:nvSpPr>
          <p:cNvPr id="20488" name="菱形 20487"/>
          <p:cNvSpPr>
            <a:spLocks noChangeArrowheads="1"/>
          </p:cNvSpPr>
          <p:nvPr/>
        </p:nvSpPr>
        <p:spPr bwMode="auto">
          <a:xfrm>
            <a:off x="1741488" y="3522663"/>
            <a:ext cx="2257425" cy="73025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检查状态</a:t>
            </a:r>
          </a:p>
        </p:txBody>
      </p:sp>
      <p:sp>
        <p:nvSpPr>
          <p:cNvPr id="20491" name="菱形 20490"/>
          <p:cNvSpPr>
            <a:spLocks noChangeArrowheads="1"/>
          </p:cNvSpPr>
          <p:nvPr/>
        </p:nvSpPr>
        <p:spPr bwMode="auto">
          <a:xfrm>
            <a:off x="1757363" y="5846763"/>
            <a:ext cx="2257425" cy="73025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完成否？</a:t>
            </a:r>
          </a:p>
        </p:txBody>
      </p:sp>
      <p:sp>
        <p:nvSpPr>
          <p:cNvPr id="20492" name="任意多边形 20491"/>
          <p:cNvSpPr>
            <a:spLocks/>
          </p:cNvSpPr>
          <p:nvPr/>
        </p:nvSpPr>
        <p:spPr bwMode="auto">
          <a:xfrm>
            <a:off x="2855913" y="3281363"/>
            <a:ext cx="1587" cy="255587"/>
          </a:xfrm>
          <a:custGeom>
            <a:avLst/>
            <a:gdLst>
              <a:gd name="T0" fmla="*/ 0 w 1"/>
              <a:gd name="T1" fmla="*/ 0 h 161"/>
              <a:gd name="T2" fmla="*/ 1 w 1"/>
              <a:gd name="T3" fmla="*/ 161 h 161"/>
            </a:gdLst>
            <a:ahLst/>
            <a:cxnLst>
              <a:cxn ang="0">
                <a:pos x="1" y="0"/>
              </a:cxn>
              <a:cxn ang="0">
                <a:pos x="0" y="161"/>
              </a:cxn>
            </a:cxnLst>
            <a:rect l="T0" t="T1" r="T2" b="T3"/>
            <a:pathLst>
              <a:path w="1" h="161">
                <a:moveTo>
                  <a:pt x="1" y="0"/>
                </a:moveTo>
                <a:lnTo>
                  <a:pt x="0" y="16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任意多边形 20493"/>
          <p:cNvSpPr>
            <a:spLocks/>
          </p:cNvSpPr>
          <p:nvPr/>
        </p:nvSpPr>
        <p:spPr bwMode="auto">
          <a:xfrm>
            <a:off x="2879725" y="4924425"/>
            <a:ext cx="1588" cy="257175"/>
          </a:xfrm>
          <a:custGeom>
            <a:avLst/>
            <a:gdLst>
              <a:gd name="T0" fmla="*/ 0 w 1"/>
              <a:gd name="T1" fmla="*/ 0 h 162"/>
              <a:gd name="T2" fmla="*/ 1 w 1"/>
              <a:gd name="T3" fmla="*/ 162 h 162"/>
            </a:gdLst>
            <a:ahLst/>
            <a:cxnLst>
              <a:cxn ang="0">
                <a:pos x="0" y="0"/>
              </a:cxn>
              <a:cxn ang="0">
                <a:pos x="0" y="162"/>
              </a:cxn>
            </a:cxnLst>
            <a:rect l="T0" t="T1" r="T2" b="T3"/>
            <a:pathLst>
              <a:path w="1" h="162">
                <a:moveTo>
                  <a:pt x="0" y="0"/>
                </a:moveTo>
                <a:lnTo>
                  <a:pt x="0" y="16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任意多边形 20494"/>
          <p:cNvSpPr>
            <a:spLocks/>
          </p:cNvSpPr>
          <p:nvPr/>
        </p:nvSpPr>
        <p:spPr bwMode="auto">
          <a:xfrm>
            <a:off x="2879725" y="5589588"/>
            <a:ext cx="4763" cy="271462"/>
          </a:xfrm>
          <a:custGeom>
            <a:avLst/>
            <a:gdLst>
              <a:gd name="T0" fmla="*/ 0 w 3"/>
              <a:gd name="T1" fmla="*/ 0 h 171"/>
              <a:gd name="T2" fmla="*/ 3 w 3"/>
              <a:gd name="T3" fmla="*/ 171 h 171"/>
            </a:gdLst>
            <a:ahLst/>
            <a:cxnLst>
              <a:cxn ang="0">
                <a:pos x="3" y="0"/>
              </a:cxn>
              <a:cxn ang="0">
                <a:pos x="0" y="171"/>
              </a:cxn>
            </a:cxnLst>
            <a:rect l="T0" t="T1" r="T2" b="T3"/>
            <a:pathLst>
              <a:path w="3" h="171">
                <a:moveTo>
                  <a:pt x="3" y="0"/>
                </a:moveTo>
                <a:lnTo>
                  <a:pt x="0" y="17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8" name="任意多边形 20497"/>
          <p:cNvSpPr>
            <a:spLocks/>
          </p:cNvSpPr>
          <p:nvPr/>
        </p:nvSpPr>
        <p:spPr bwMode="auto">
          <a:xfrm>
            <a:off x="2832100" y="990600"/>
            <a:ext cx="76200" cy="381000"/>
          </a:xfrm>
          <a:custGeom>
            <a:avLst/>
            <a:gdLst>
              <a:gd name="T0" fmla="*/ 0 w 1"/>
              <a:gd name="T1" fmla="*/ 0 h 177"/>
              <a:gd name="T2" fmla="*/ 1 w 1"/>
              <a:gd name="T3" fmla="*/ 177 h 177"/>
            </a:gdLst>
            <a:ahLst/>
            <a:cxnLst>
              <a:cxn ang="0">
                <a:pos x="0" y="0"/>
              </a:cxn>
              <a:cxn ang="0">
                <a:pos x="0" y="177"/>
              </a:cxn>
            </a:cxnLst>
            <a:rect l="T0" t="T1" r="T2" b="T3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3" name="组合 20522"/>
          <p:cNvGrpSpPr>
            <a:grpSpLocks/>
          </p:cNvGrpSpPr>
          <p:nvPr/>
        </p:nvGrpSpPr>
        <p:grpSpPr bwMode="auto">
          <a:xfrm>
            <a:off x="1762125" y="1828800"/>
            <a:ext cx="6543675" cy="641350"/>
            <a:chOff x="1110" y="1152"/>
            <a:chExt cx="4122" cy="404"/>
          </a:xfrm>
        </p:grpSpPr>
        <p:sp>
          <p:nvSpPr>
            <p:cNvPr id="21551" name="矩形 20485"/>
            <p:cNvSpPr>
              <a:spLocks noChangeArrowheads="1"/>
            </p:cNvSpPr>
            <p:nvPr/>
          </p:nvSpPr>
          <p:spPr bwMode="auto">
            <a:xfrm>
              <a:off x="1110" y="1288"/>
              <a:ext cx="1304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CPU </a:t>
              </a:r>
              <a:r>
                <a:rPr lang="zh-CN" altLang="en-US" sz="2000" b="1"/>
                <a:t>做其他事情</a:t>
              </a:r>
            </a:p>
          </p:txBody>
        </p:sp>
        <p:sp>
          <p:nvSpPr>
            <p:cNvPr id="21552" name="矩形 20499"/>
            <p:cNvSpPr>
              <a:spLocks noChangeArrowheads="1"/>
            </p:cNvSpPr>
            <p:nvPr/>
          </p:nvSpPr>
          <p:spPr bwMode="auto">
            <a:xfrm>
              <a:off x="4184" y="1152"/>
              <a:ext cx="1048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 </a:t>
              </a:r>
              <a:r>
                <a:rPr lang="zh-CN" altLang="en-US" sz="2000" b="1"/>
                <a:t>设备工作</a:t>
              </a:r>
            </a:p>
          </p:txBody>
        </p:sp>
      </p:grpSp>
      <p:sp>
        <p:nvSpPr>
          <p:cNvPr id="20501" name="矩形 20500"/>
          <p:cNvSpPr>
            <a:spLocks noChangeArrowheads="1"/>
          </p:cNvSpPr>
          <p:nvPr/>
        </p:nvSpPr>
        <p:spPr bwMode="auto">
          <a:xfrm>
            <a:off x="6892925" y="2409825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准备就绪</a:t>
            </a:r>
          </a:p>
        </p:txBody>
      </p:sp>
      <p:sp>
        <p:nvSpPr>
          <p:cNvPr id="20502" name="直接连接符 20501"/>
          <p:cNvSpPr>
            <a:spLocks noChangeShapeType="1"/>
          </p:cNvSpPr>
          <p:nvPr/>
        </p:nvSpPr>
        <p:spPr bwMode="auto">
          <a:xfrm>
            <a:off x="7442200" y="2235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36" name="组合 20535"/>
          <p:cNvGrpSpPr>
            <a:grpSpLocks/>
          </p:cNvGrpSpPr>
          <p:nvPr/>
        </p:nvGrpSpPr>
        <p:grpSpPr bwMode="auto">
          <a:xfrm>
            <a:off x="2828925" y="1431925"/>
            <a:ext cx="4041775" cy="625475"/>
            <a:chOff x="1782" y="902"/>
            <a:chExt cx="2546" cy="394"/>
          </a:xfrm>
        </p:grpSpPr>
        <p:sp>
          <p:nvSpPr>
            <p:cNvPr id="21547" name="任意多边形 20496"/>
            <p:cNvSpPr>
              <a:spLocks/>
            </p:cNvSpPr>
            <p:nvPr/>
          </p:nvSpPr>
          <p:spPr bwMode="auto">
            <a:xfrm>
              <a:off x="1782" y="1128"/>
              <a:ext cx="1" cy="168"/>
            </a:xfrm>
            <a:custGeom>
              <a:avLst/>
              <a:gdLst>
                <a:gd name="T0" fmla="*/ 0 w 1"/>
                <a:gd name="T1" fmla="*/ 0 h 168"/>
                <a:gd name="T2" fmla="*/ 1 w 1"/>
                <a:gd name="T3" fmla="*/ 168 h 168"/>
              </a:gdLst>
              <a:ahLst/>
              <a:cxnLst>
                <a:cxn ang="0">
                  <a:pos x="0" y="0"/>
                </a:cxn>
                <a:cxn ang="0">
                  <a:pos x="0" y="168"/>
                </a:cxn>
              </a:cxnLst>
              <a:rect l="T0" t="T1" r="T2" b="T3"/>
              <a:pathLst>
                <a:path w="1" h="168">
                  <a:moveTo>
                    <a:pt x="0" y="0"/>
                  </a:moveTo>
                  <a:lnTo>
                    <a:pt x="0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直接连接符 20505"/>
            <p:cNvSpPr>
              <a:spLocks noChangeShapeType="1"/>
            </p:cNvSpPr>
            <p:nvPr/>
          </p:nvSpPr>
          <p:spPr bwMode="auto">
            <a:xfrm>
              <a:off x="2648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文本框 20506"/>
            <p:cNvSpPr txBox="1">
              <a:spLocks noChangeArrowheads="1"/>
            </p:cNvSpPr>
            <p:nvPr/>
          </p:nvSpPr>
          <p:spPr bwMode="auto">
            <a:xfrm>
              <a:off x="3226" y="902"/>
              <a:ext cx="11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/>
                <a:t>CPU       I/O</a:t>
              </a:r>
            </a:p>
          </p:txBody>
        </p:sp>
        <p:sp>
          <p:nvSpPr>
            <p:cNvPr id="21550" name="直接连接符 20507"/>
            <p:cNvSpPr>
              <a:spLocks noChangeShapeType="1"/>
            </p:cNvSpPr>
            <p:nvPr/>
          </p:nvSpPr>
          <p:spPr bwMode="auto">
            <a:xfrm>
              <a:off x="3650" y="10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2" name="组合 20531"/>
          <p:cNvGrpSpPr>
            <a:grpSpLocks/>
          </p:cNvGrpSpPr>
          <p:nvPr/>
        </p:nvGrpSpPr>
        <p:grpSpPr bwMode="auto">
          <a:xfrm>
            <a:off x="1377950" y="5165725"/>
            <a:ext cx="5873750" cy="438150"/>
            <a:chOff x="868" y="3254"/>
            <a:chExt cx="3700" cy="276"/>
          </a:xfrm>
        </p:grpSpPr>
        <p:sp>
          <p:nvSpPr>
            <p:cNvPr id="21543" name="矩形 20489"/>
            <p:cNvSpPr>
              <a:spLocks noChangeArrowheads="1"/>
            </p:cNvSpPr>
            <p:nvPr/>
          </p:nvSpPr>
          <p:spPr bwMode="auto">
            <a:xfrm>
              <a:off x="868" y="3262"/>
              <a:ext cx="199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从 </a:t>
              </a:r>
              <a:r>
                <a:rPr lang="en-US" altLang="zh-CN" sz="2000" b="1"/>
                <a:t>CPU </a:t>
              </a:r>
              <a:r>
                <a:rPr lang="zh-CN" altLang="en-US" sz="2000" b="1"/>
                <a:t>向主存写入一个字</a:t>
              </a:r>
            </a:p>
          </p:txBody>
        </p:sp>
        <p:grpSp>
          <p:nvGrpSpPr>
            <p:cNvPr id="21544" name="组合 20530"/>
            <p:cNvGrpSpPr>
              <a:grpSpLocks/>
            </p:cNvGrpSpPr>
            <p:nvPr/>
          </p:nvGrpSpPr>
          <p:grpSpPr bwMode="auto">
            <a:xfrm>
              <a:off x="3226" y="3254"/>
              <a:ext cx="1342" cy="250"/>
              <a:chOff x="3226" y="3254"/>
              <a:chExt cx="1342" cy="250"/>
            </a:xfrm>
          </p:grpSpPr>
          <p:sp>
            <p:nvSpPr>
              <p:cNvPr id="21545" name="文本框 20508"/>
              <p:cNvSpPr txBox="1">
                <a:spLocks noChangeArrowheads="1"/>
              </p:cNvSpPr>
              <p:nvPr/>
            </p:nvSpPr>
            <p:spPr bwMode="auto">
              <a:xfrm>
                <a:off x="3226" y="3254"/>
                <a:ext cx="134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CPU       </a:t>
                </a:r>
                <a:r>
                  <a:rPr lang="zh-CN" altLang="en-US" sz="2000" b="1"/>
                  <a:t>主存</a:t>
                </a:r>
              </a:p>
            </p:txBody>
          </p:sp>
          <p:sp>
            <p:nvSpPr>
              <p:cNvPr id="21546" name="直接连接符 20509"/>
              <p:cNvSpPr>
                <a:spLocks noChangeShapeType="1"/>
              </p:cNvSpPr>
              <p:nvPr/>
            </p:nvSpPr>
            <p:spPr bwMode="auto">
              <a:xfrm>
                <a:off x="3656" y="336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27" name="组合 20526"/>
          <p:cNvGrpSpPr>
            <a:grpSpLocks/>
          </p:cNvGrpSpPr>
          <p:nvPr/>
        </p:nvGrpSpPr>
        <p:grpSpPr bwMode="auto">
          <a:xfrm>
            <a:off x="1155700" y="4495800"/>
            <a:ext cx="5483225" cy="434975"/>
            <a:chOff x="728" y="2832"/>
            <a:chExt cx="3454" cy="274"/>
          </a:xfrm>
        </p:grpSpPr>
        <p:sp>
          <p:nvSpPr>
            <p:cNvPr id="21540" name="矩形 20488"/>
            <p:cNvSpPr>
              <a:spLocks noChangeArrowheads="1"/>
            </p:cNvSpPr>
            <p:nvPr/>
          </p:nvSpPr>
          <p:spPr bwMode="auto">
            <a:xfrm>
              <a:off x="728" y="2838"/>
              <a:ext cx="222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从 </a:t>
              </a:r>
              <a:r>
                <a:rPr lang="en-US" altLang="zh-CN" sz="2000" b="1"/>
                <a:t>I/O </a:t>
              </a:r>
              <a:r>
                <a:rPr lang="zh-CN" altLang="en-US" sz="2000" b="1"/>
                <a:t>接口中读一个字到</a:t>
              </a:r>
              <a:r>
                <a:rPr lang="en-US" altLang="zh-CN" sz="2000" b="1"/>
                <a:t>CPU</a:t>
              </a:r>
            </a:p>
          </p:txBody>
        </p:sp>
        <p:sp>
          <p:nvSpPr>
            <p:cNvPr id="21541" name="文本框 20510"/>
            <p:cNvSpPr txBox="1">
              <a:spLocks noChangeArrowheads="1"/>
            </p:cNvSpPr>
            <p:nvPr/>
          </p:nvSpPr>
          <p:spPr bwMode="auto">
            <a:xfrm>
              <a:off x="3226" y="2832"/>
              <a:ext cx="9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I/O       CPU</a:t>
              </a:r>
            </a:p>
          </p:txBody>
        </p:sp>
        <p:sp>
          <p:nvSpPr>
            <p:cNvPr id="21542" name="直接连接符 20511"/>
            <p:cNvSpPr>
              <a:spLocks noChangeShapeType="1"/>
            </p:cNvSpPr>
            <p:nvPr/>
          </p:nvSpPr>
          <p:spPr bwMode="auto">
            <a:xfrm>
              <a:off x="3560" y="296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4" name="组合 20533"/>
          <p:cNvGrpSpPr>
            <a:grpSpLocks/>
          </p:cNvGrpSpPr>
          <p:nvPr/>
        </p:nvGrpSpPr>
        <p:grpSpPr bwMode="auto">
          <a:xfrm>
            <a:off x="3822700" y="2651125"/>
            <a:ext cx="3659188" cy="777875"/>
            <a:chOff x="2408" y="1670"/>
            <a:chExt cx="2305" cy="490"/>
          </a:xfrm>
        </p:grpSpPr>
        <p:sp>
          <p:nvSpPr>
            <p:cNvPr id="21534" name="任意多边形 20502"/>
            <p:cNvSpPr>
              <a:spLocks/>
            </p:cNvSpPr>
            <p:nvPr/>
          </p:nvSpPr>
          <p:spPr bwMode="auto">
            <a:xfrm>
              <a:off x="4376" y="1788"/>
              <a:ext cx="337" cy="132"/>
            </a:xfrm>
            <a:custGeom>
              <a:avLst/>
              <a:gdLst>
                <a:gd name="T0" fmla="*/ 0 w 337"/>
                <a:gd name="T1" fmla="*/ 0 h 132"/>
                <a:gd name="T2" fmla="*/ 337 w 337"/>
                <a:gd name="T3" fmla="*/ 132 h 132"/>
              </a:gdLst>
              <a:ahLst/>
              <a:cxnLst>
                <a:cxn ang="0">
                  <a:pos x="337" y="0"/>
                </a:cxn>
                <a:cxn ang="0">
                  <a:pos x="336" y="132"/>
                </a:cxn>
                <a:cxn ang="0">
                  <a:pos x="0" y="132"/>
                </a:cxn>
              </a:cxnLst>
              <a:rect l="T0" t="T1" r="T2" b="T3"/>
              <a:pathLst>
                <a:path w="337" h="132">
                  <a:moveTo>
                    <a:pt x="337" y="0"/>
                  </a:moveTo>
                  <a:lnTo>
                    <a:pt x="336" y="132"/>
                  </a:lnTo>
                  <a:lnTo>
                    <a:pt x="0" y="1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5" name="组合 20523"/>
            <p:cNvGrpSpPr>
              <a:grpSpLocks/>
            </p:cNvGrpSpPr>
            <p:nvPr/>
          </p:nvGrpSpPr>
          <p:grpSpPr bwMode="auto">
            <a:xfrm>
              <a:off x="2408" y="1670"/>
              <a:ext cx="2016" cy="490"/>
              <a:chOff x="2408" y="1622"/>
              <a:chExt cx="2016" cy="490"/>
            </a:xfrm>
          </p:grpSpPr>
          <p:sp>
            <p:nvSpPr>
              <p:cNvPr id="21536" name="文本框 20503"/>
              <p:cNvSpPr txBox="1">
                <a:spLocks noChangeArrowheads="1"/>
              </p:cNvSpPr>
              <p:nvPr/>
            </p:nvSpPr>
            <p:spPr bwMode="auto">
              <a:xfrm>
                <a:off x="2504" y="162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/>
                  <a:t>中断请求</a:t>
                </a:r>
              </a:p>
            </p:txBody>
          </p:sp>
          <p:sp>
            <p:nvSpPr>
              <p:cNvPr id="21537" name="直接连接符 20504"/>
              <p:cNvSpPr>
                <a:spLocks noChangeShapeType="1"/>
              </p:cNvSpPr>
              <p:nvPr/>
            </p:nvSpPr>
            <p:spPr bwMode="auto">
              <a:xfrm flipH="1">
                <a:off x="2408" y="1872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文本框 20512"/>
              <p:cNvSpPr txBox="1">
                <a:spLocks noChangeArrowheads="1"/>
              </p:cNvSpPr>
              <p:nvPr/>
            </p:nvSpPr>
            <p:spPr bwMode="auto">
              <a:xfrm>
                <a:off x="3226" y="1862"/>
                <a:ext cx="11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I/O       CPU</a:t>
                </a:r>
              </a:p>
            </p:txBody>
          </p:sp>
          <p:sp>
            <p:nvSpPr>
              <p:cNvPr id="21539" name="直接连接符 20513"/>
              <p:cNvSpPr>
                <a:spLocks noChangeShapeType="1"/>
              </p:cNvSpPr>
              <p:nvPr/>
            </p:nvSpPr>
            <p:spPr bwMode="auto">
              <a:xfrm>
                <a:off x="3555" y="19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25" name="组合 20524"/>
          <p:cNvGrpSpPr>
            <a:grpSpLocks/>
          </p:cNvGrpSpPr>
          <p:nvPr/>
        </p:nvGrpSpPr>
        <p:grpSpPr bwMode="auto">
          <a:xfrm>
            <a:off x="3898900" y="3413125"/>
            <a:ext cx="749300" cy="473075"/>
            <a:chOff x="2456" y="2150"/>
            <a:chExt cx="472" cy="298"/>
          </a:xfrm>
        </p:grpSpPr>
        <p:sp>
          <p:nvSpPr>
            <p:cNvPr id="21532" name="直接连接符 20514"/>
            <p:cNvSpPr>
              <a:spLocks noChangeShapeType="1"/>
            </p:cNvSpPr>
            <p:nvPr/>
          </p:nvSpPr>
          <p:spPr bwMode="auto">
            <a:xfrm>
              <a:off x="2496" y="24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文本框 20515"/>
            <p:cNvSpPr txBox="1">
              <a:spLocks noChangeArrowheads="1"/>
            </p:cNvSpPr>
            <p:nvPr/>
          </p:nvSpPr>
          <p:spPr bwMode="auto">
            <a:xfrm>
              <a:off x="2456" y="215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出错</a:t>
              </a:r>
            </a:p>
          </p:txBody>
        </p:sp>
      </p:grpSp>
      <p:grpSp>
        <p:nvGrpSpPr>
          <p:cNvPr id="20530" name="组合 20529"/>
          <p:cNvGrpSpPr>
            <a:grpSpLocks/>
          </p:cNvGrpSpPr>
          <p:nvPr/>
        </p:nvGrpSpPr>
        <p:grpSpPr bwMode="auto">
          <a:xfrm>
            <a:off x="2884488" y="6477000"/>
            <a:ext cx="461962" cy="396875"/>
            <a:chOff x="1817" y="4080"/>
            <a:chExt cx="291" cy="250"/>
          </a:xfrm>
        </p:grpSpPr>
        <p:sp>
          <p:nvSpPr>
            <p:cNvPr id="21530" name="任意多边形 20495"/>
            <p:cNvSpPr>
              <a:spLocks/>
            </p:cNvSpPr>
            <p:nvPr/>
          </p:nvSpPr>
          <p:spPr bwMode="auto">
            <a:xfrm>
              <a:off x="1817" y="4137"/>
              <a:ext cx="1" cy="183"/>
            </a:xfrm>
            <a:custGeom>
              <a:avLst/>
              <a:gdLst>
                <a:gd name="T0" fmla="*/ 0 w 1"/>
                <a:gd name="T1" fmla="*/ 0 h 183"/>
                <a:gd name="T2" fmla="*/ 1 w 1"/>
                <a:gd name="T3" fmla="*/ 183 h 183"/>
              </a:gdLst>
              <a:ahLst/>
              <a:cxnLst>
                <a:cxn ang="0">
                  <a:pos x="0" y="0"/>
                </a:cxn>
                <a:cxn ang="0">
                  <a:pos x="0" y="183"/>
                </a:cxn>
              </a:cxnLst>
              <a:rect l="T0" t="T1" r="T2" b="T3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文本框 20516"/>
            <p:cNvSpPr txBox="1">
              <a:spLocks noChangeArrowheads="1"/>
            </p:cNvSpPr>
            <p:nvPr/>
          </p:nvSpPr>
          <p:spPr bwMode="auto">
            <a:xfrm>
              <a:off x="1832" y="408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是</a:t>
              </a:r>
            </a:p>
          </p:txBody>
        </p:sp>
      </p:grpSp>
      <p:grpSp>
        <p:nvGrpSpPr>
          <p:cNvPr id="20529" name="组合 20528"/>
          <p:cNvGrpSpPr>
            <a:grpSpLocks/>
          </p:cNvGrpSpPr>
          <p:nvPr/>
        </p:nvGrpSpPr>
        <p:grpSpPr bwMode="auto">
          <a:xfrm>
            <a:off x="850900" y="1143000"/>
            <a:ext cx="1981200" cy="5102225"/>
            <a:chOff x="536" y="720"/>
            <a:chExt cx="1248" cy="3214"/>
          </a:xfrm>
        </p:grpSpPr>
        <p:sp>
          <p:nvSpPr>
            <p:cNvPr id="21528" name="任意多边形 20498"/>
            <p:cNvSpPr>
              <a:spLocks/>
            </p:cNvSpPr>
            <p:nvPr/>
          </p:nvSpPr>
          <p:spPr bwMode="auto">
            <a:xfrm>
              <a:off x="536" y="720"/>
              <a:ext cx="1248" cy="3206"/>
            </a:xfrm>
            <a:custGeom>
              <a:avLst/>
              <a:gdLst>
                <a:gd name="T0" fmla="*/ 0 w 1248"/>
                <a:gd name="T1" fmla="*/ 0 h 3120"/>
                <a:gd name="T2" fmla="*/ 1248 w 1248"/>
                <a:gd name="T3" fmla="*/ 3120 h 3120"/>
              </a:gdLst>
              <a:ahLst/>
              <a:cxnLst>
                <a:cxn ang="0">
                  <a:pos x="576" y="3120"/>
                </a:cxn>
                <a:cxn ang="0">
                  <a:pos x="0" y="3120"/>
                </a:cxn>
                <a:cxn ang="0">
                  <a:pos x="0" y="0"/>
                </a:cxn>
                <a:cxn ang="0">
                  <a:pos x="1248" y="0"/>
                </a:cxn>
              </a:cxnLst>
              <a:rect l="T0" t="T1" r="T2" b="T3"/>
              <a:pathLst>
                <a:path w="1248" h="3120">
                  <a:moveTo>
                    <a:pt x="576" y="3120"/>
                  </a:moveTo>
                  <a:lnTo>
                    <a:pt x="0" y="3120"/>
                  </a:lnTo>
                  <a:lnTo>
                    <a:pt x="0" y="0"/>
                  </a:lnTo>
                  <a:lnTo>
                    <a:pt x="124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文本框 20517"/>
            <p:cNvSpPr txBox="1">
              <a:spLocks noChangeArrowheads="1"/>
            </p:cNvSpPr>
            <p:nvPr/>
          </p:nvSpPr>
          <p:spPr bwMode="auto">
            <a:xfrm>
              <a:off x="814" y="368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否</a:t>
              </a:r>
            </a:p>
          </p:txBody>
        </p:sp>
      </p:grpSp>
      <p:grpSp>
        <p:nvGrpSpPr>
          <p:cNvPr id="20526" name="组合 20525"/>
          <p:cNvGrpSpPr>
            <a:grpSpLocks/>
          </p:cNvGrpSpPr>
          <p:nvPr/>
        </p:nvGrpSpPr>
        <p:grpSpPr bwMode="auto">
          <a:xfrm>
            <a:off x="2865438" y="4114800"/>
            <a:ext cx="1262062" cy="396875"/>
            <a:chOff x="1805" y="2592"/>
            <a:chExt cx="795" cy="250"/>
          </a:xfrm>
        </p:grpSpPr>
        <p:sp>
          <p:nvSpPr>
            <p:cNvPr id="21526" name="任意多边形 20492"/>
            <p:cNvSpPr>
              <a:spLocks/>
            </p:cNvSpPr>
            <p:nvPr/>
          </p:nvSpPr>
          <p:spPr bwMode="auto">
            <a:xfrm>
              <a:off x="1805" y="2672"/>
              <a:ext cx="3" cy="162"/>
            </a:xfrm>
            <a:custGeom>
              <a:avLst/>
              <a:gdLst>
                <a:gd name="T0" fmla="*/ 0 w 3"/>
                <a:gd name="T1" fmla="*/ 0 h 162"/>
                <a:gd name="T2" fmla="*/ 3 w 3"/>
                <a:gd name="T3" fmla="*/ 162 h 162"/>
              </a:gdLst>
              <a:ahLst/>
              <a:cxnLst>
                <a:cxn ang="0">
                  <a:pos x="0" y="0"/>
                </a:cxn>
                <a:cxn ang="0">
                  <a:pos x="3" y="162"/>
                </a:cxn>
              </a:cxnLst>
              <a:rect l="T0" t="T1" r="T2" b="T3"/>
              <a:pathLst>
                <a:path w="3" h="162">
                  <a:moveTo>
                    <a:pt x="0" y="0"/>
                  </a:moveTo>
                  <a:lnTo>
                    <a:pt x="3" y="1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文本框 20518"/>
            <p:cNvSpPr txBox="1">
              <a:spLocks noChangeArrowheads="1"/>
            </p:cNvSpPr>
            <p:nvPr/>
          </p:nvSpPr>
          <p:spPr bwMode="auto">
            <a:xfrm>
              <a:off x="1880" y="2592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未错</a:t>
              </a:r>
            </a:p>
          </p:txBody>
        </p:sp>
      </p:grpSp>
      <p:sp>
        <p:nvSpPr>
          <p:cNvPr id="20520" name="矩形 2051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7" grpId="0" animBg="1"/>
      <p:bldP spid="20488" grpId="0" animBg="1"/>
      <p:bldP spid="20491" grpId="0" animBg="1"/>
      <p:bldP spid="20492" grpId="0" animBg="1"/>
      <p:bldP spid="20494" grpId="0" animBg="1"/>
      <p:bldP spid="20495" grpId="0" animBg="1"/>
      <p:bldP spid="20498" grpId="0" animBg="1"/>
      <p:bldP spid="20501" grpId="0" animBg="1"/>
      <p:bldP spid="20502" grpId="0" animBg="1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4</TotalTime>
  <Words>4192</Words>
  <Application>WPS 演示</Application>
  <PresentationFormat>全屏显示(4:3)</PresentationFormat>
  <Paragraphs>1196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Times New Roman</vt:lpstr>
      <vt:lpstr>宋体</vt:lpstr>
      <vt:lpstr>Arial</vt:lpstr>
      <vt:lpstr>Wingdings</vt:lpstr>
      <vt:lpstr>Calibri</vt:lpstr>
      <vt:lpstr>Soaring</vt:lpstr>
      <vt:lpstr>Soaring</vt:lpstr>
      <vt:lpstr>Soaring</vt:lpstr>
      <vt:lpstr>Soaring</vt:lpstr>
      <vt:lpstr>Soaring</vt:lpstr>
      <vt:lpstr>Soaring</vt:lpstr>
      <vt:lpstr>Soaring</vt:lpstr>
      <vt:lpstr>Soaring</vt:lpstr>
      <vt:lpstr>Soaring</vt:lpstr>
      <vt:lpstr>Soaring</vt:lpstr>
      <vt:lpstr>Soaring</vt:lpstr>
      <vt:lpstr>第五章   输入输出系统</vt:lpstr>
      <vt:lpstr>5.1   概  述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5.3   I/O 接 口</vt:lpstr>
      <vt:lpstr>幻灯片 13</vt:lpstr>
      <vt:lpstr>幻灯片 14</vt:lpstr>
      <vt:lpstr>幻灯片 15</vt:lpstr>
      <vt:lpstr>幻灯片 16</vt:lpstr>
      <vt:lpstr>5.4   程序查询方式</vt:lpstr>
      <vt:lpstr>幻灯片 18</vt:lpstr>
      <vt:lpstr>幻灯片 19</vt:lpstr>
      <vt:lpstr>5.5   程序中断方式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5.6 DMA 方式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用户</cp:lastModifiedBy>
  <cp:revision>546</cp:revision>
  <dcterms:created xsi:type="dcterms:W3CDTF">2020-02-21T03:24:06Z</dcterms:created>
  <dcterms:modified xsi:type="dcterms:W3CDTF">2020-04-02T03:35:30Z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