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6" r:id="rId54"/>
    <p:sldId id="317" r:id="rId55"/>
    <p:sldId id="333" r:id="rId56"/>
    <p:sldId id="334" r:id="rId57"/>
    <p:sldId id="335" r:id="rId58"/>
    <p:sldId id="336" r:id="rId59"/>
    <p:sldId id="337" r:id="rId60"/>
    <p:sldId id="338" r:id="rId61"/>
    <p:sldId id="339" r:id="rId62"/>
    <p:sldId id="399" r:id="rId63"/>
    <p:sldId id="400" r:id="rId64"/>
    <p:sldId id="401" r:id="rId65"/>
    <p:sldId id="402" r:id="rId66"/>
    <p:sldId id="346" r:id="rId67"/>
    <p:sldId id="348" r:id="rId68"/>
    <p:sldId id="349" r:id="rId69"/>
    <p:sldId id="350" r:id="rId70"/>
    <p:sldId id="351" r:id="rId71"/>
    <p:sldId id="352" r:id="rId72"/>
    <p:sldId id="354" r:id="rId73"/>
    <p:sldId id="377" r:id="rId74"/>
    <p:sldId id="378" r:id="rId75"/>
    <p:sldId id="379" r:id="rId76"/>
    <p:sldId id="380" r:id="rId77"/>
    <p:sldId id="381" r:id="rId78"/>
    <p:sldId id="382" r:id="rId79"/>
    <p:sldId id="383" r:id="rId80"/>
    <p:sldId id="384" r:id="rId81"/>
    <p:sldId id="385" r:id="rId82"/>
    <p:sldId id="386" r:id="rId83"/>
    <p:sldId id="387" r:id="rId84"/>
    <p:sldId id="388" r:id="rId85"/>
    <p:sldId id="389" r:id="rId86"/>
    <p:sldId id="390" r:id="rId87"/>
    <p:sldId id="391" r:id="rId88"/>
    <p:sldId id="392" r:id="rId89"/>
    <p:sldId id="393" r:id="rId90"/>
    <p:sldId id="394" r:id="rId91"/>
    <p:sldId id="395" r:id="rId92"/>
    <p:sldId id="396" r:id="rId93"/>
    <p:sldId id="397" r:id="rId94"/>
    <p:sldId id="398" r:id="rId9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49"/>
    <p:restoredTop sz="93969"/>
  </p:normalViewPr>
  <p:slideViewPr>
    <p:cSldViewPr showGuides="1">
      <p:cViewPr>
        <p:scale>
          <a:sx n="75" d="100"/>
          <a:sy n="75" d="100"/>
        </p:scale>
        <p:origin x="-1254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40" d="100"/>
        <a:sy n="140" d="100"/>
      </p:scale>
      <p:origin x="0" y="190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FFCFF-07CD-4702-8003-F9AA1FCF0CE3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4DABD-F8DD-4B24-9D21-7EB4AAB9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41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97A1B-3E36-4A8D-ACAC-00EE30CF777F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4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字长</a:t>
            </a:r>
            <a:r>
              <a:rPr lang="en-US" altLang="zh-CN"/>
              <a:t>5bit</a:t>
            </a:r>
          </a:p>
          <a:p>
            <a:r>
              <a:rPr lang="zh-CN" altLang="en-US"/>
              <a:t>上商</a:t>
            </a:r>
            <a:r>
              <a:rPr lang="en-US" altLang="zh-CN"/>
              <a:t>5</a:t>
            </a:r>
            <a:r>
              <a:rPr lang="zh-CN" altLang="en-US"/>
              <a:t>次，最后一次恒置</a:t>
            </a:r>
            <a:r>
              <a:rPr lang="en-US" altLang="zh-CN"/>
              <a:t>1</a:t>
            </a:r>
          </a:p>
          <a:p>
            <a:r>
              <a:rPr lang="zh-CN" altLang="en-US"/>
              <a:t>加法</a:t>
            </a:r>
            <a:r>
              <a:rPr lang="en-US" altLang="zh-CN"/>
              <a:t>4</a:t>
            </a:r>
            <a:r>
              <a:rPr lang="zh-CN" altLang="en-US"/>
              <a:t>次</a:t>
            </a:r>
          </a:p>
          <a:p>
            <a:r>
              <a:rPr lang="zh-CN" altLang="en-US"/>
              <a:t>左移</a:t>
            </a:r>
            <a:r>
              <a:rPr lang="en-US" altLang="zh-CN"/>
              <a:t>4</a:t>
            </a:r>
            <a:r>
              <a:rPr lang="zh-CN" altLang="en-US"/>
              <a:t>次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6145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6147" name="任意多边形 6146"/>
            <p:cNvSpPr/>
            <p:nvPr/>
          </p:nvSpPr>
          <p:spPr>
            <a:xfrm>
              <a:off x="2061" y="1707"/>
              <a:ext cx="3699" cy="2613"/>
            </a:xfrm>
            <a:custGeom>
              <a:avLst/>
              <a:gdLst/>
              <a:ahLst/>
              <a:cxnLst/>
              <a:rect l="0" t="0" r="0" b="0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" name="任意多边形 6147"/>
            <p:cNvSpPr/>
            <p:nvPr/>
          </p:nvSpPr>
          <p:spPr>
            <a:xfrm>
              <a:off x="-652" y="978"/>
              <a:ext cx="4237" cy="3342"/>
            </a:xfrm>
            <a:custGeom>
              <a:avLst/>
              <a:gdLst>
                <a:gd name="txL" fmla="*/ 0 w 21600"/>
                <a:gd name="txT" fmla="*/ 0 h 21231"/>
                <a:gd name="txR" fmla="*/ 21600 w 21600"/>
                <a:gd name="txB" fmla="*/ 21231 h 21231"/>
              </a:gdLst>
              <a:ahLst/>
              <a:cxnLst>
                <a:cxn ang="270">
                  <a:pos x="3977" y="0"/>
                </a:cxn>
                <a:cxn ang="0">
                  <a:pos x="21600" y="21231"/>
                </a:cxn>
                <a:cxn ang="180">
                  <a:pos x="0" y="21231"/>
                </a:cxn>
              </a:cxnLst>
              <a:rect l="txL" t="txT" r="txR" b="txB"/>
              <a:pathLst>
                <a:path w="21600" h="21231" fill="none">
                  <a:moveTo>
                    <a:pt x="3977" y="0"/>
                  </a:moveTo>
                  <a:arcTo wR="21600" hR="21600" stAng="-4763417" swAng="4763417"/>
                </a:path>
                <a:path w="21600" h="21231" stroke="0">
                  <a:moveTo>
                    <a:pt x="3977" y="0"/>
                  </a:moveTo>
                  <a:arcTo wR="21600" hR="21600" stAng="-4763417" swAng="4763417"/>
                  <a:lnTo>
                    <a:pt x="0" y="21231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9" name="标题 6148"/>
          <p:cNvSpPr>
            <a:spLocks noGrp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50" name="副标题 6149"/>
          <p:cNvSpPr>
            <a:spLocks noGrp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ctr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tx1"/>
              </a:buClr>
              <a:buSzPct val="90000"/>
              <a:buFontTx/>
              <a:buNone/>
              <a:defRPr/>
            </a:lvl2pPr>
            <a:lvl3pPr marL="914400" lvl="2" indent="0" algn="ctr"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tx1"/>
              </a:buClr>
              <a:buSzTx/>
              <a:buFontTx/>
              <a:buNone/>
              <a:defRPr/>
            </a:lvl4pPr>
            <a:lvl5pPr marL="1828800" lvl="4" indent="0" algn="ctr">
              <a:buClr>
                <a:schemeClr val="accent1"/>
              </a:buClr>
              <a:buSzTx/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6151" name="日期占位符 6150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/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52" name="页脚占位符 6151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/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53" name="灯片编号占位符 6152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  <a:t>2021/4/29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5121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5123" name="任意多边形 5122"/>
            <p:cNvSpPr/>
            <p:nvPr/>
          </p:nvSpPr>
          <p:spPr>
            <a:xfrm>
              <a:off x="3394" y="999"/>
              <a:ext cx="2359" cy="3314"/>
            </a:xfrm>
            <a:custGeom>
              <a:avLst/>
              <a:gdLst/>
              <a:ahLst/>
              <a:cxnLst/>
              <a:rect l="0" t="0" r="0" b="0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" name="任意多边形 5123"/>
            <p:cNvSpPr/>
            <p:nvPr/>
          </p:nvSpPr>
          <p:spPr>
            <a:xfrm>
              <a:off x="0" y="1"/>
              <a:ext cx="5298" cy="431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5" name="标题 5124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126" name="日期占位符 5125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/>
            </a:lvl1pPr>
          </a:lstStyle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  <a:t>2021/4/29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27" name="页脚占位符 512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28" name="灯片编号占位符 512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29" name="文本占位符 5128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Tx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8193"/>
          <p:cNvSpPr>
            <a:spLocks noGrp="1"/>
          </p:cNvSpPr>
          <p:nvPr>
            <p:ph type="title"/>
          </p:nvPr>
        </p:nvSpPr>
        <p:spPr>
          <a:ln/>
        </p:spPr>
        <p:txBody>
          <a:bodyPr lIns="92075" tIns="46038" rIns="92075" bIns="46038" anchor="ctr"/>
          <a:lstStyle/>
          <a:p>
            <a:r>
              <a:rPr lang="zh-CN" altLang="en-US" b="1" dirty="0"/>
              <a:t>第六章   计算机的运算方法</a:t>
            </a:r>
          </a:p>
        </p:txBody>
      </p:sp>
      <p:sp>
        <p:nvSpPr>
          <p:cNvPr id="8195" name="文本框 8194"/>
          <p:cNvSpPr txBox="1"/>
          <p:nvPr/>
        </p:nvSpPr>
        <p:spPr>
          <a:xfrm>
            <a:off x="2057400" y="202565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6.1  无符号数和有符号数</a:t>
            </a:r>
          </a:p>
        </p:txBody>
      </p:sp>
      <p:sp>
        <p:nvSpPr>
          <p:cNvPr id="8196" name="文本框 8195"/>
          <p:cNvSpPr txBox="1"/>
          <p:nvPr/>
        </p:nvSpPr>
        <p:spPr>
          <a:xfrm>
            <a:off x="2057400" y="3778250"/>
            <a:ext cx="6248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6.3  定点运算</a:t>
            </a:r>
          </a:p>
        </p:txBody>
      </p:sp>
      <p:sp>
        <p:nvSpPr>
          <p:cNvPr id="8197" name="文本框 8196"/>
          <p:cNvSpPr txBox="1"/>
          <p:nvPr/>
        </p:nvSpPr>
        <p:spPr>
          <a:xfrm>
            <a:off x="2057400" y="2901950"/>
            <a:ext cx="6934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6.2  数的定点表示和浮点表示</a:t>
            </a:r>
          </a:p>
        </p:txBody>
      </p:sp>
      <p:sp>
        <p:nvSpPr>
          <p:cNvPr id="8198" name="文本框 8197"/>
          <p:cNvSpPr txBox="1"/>
          <p:nvPr/>
        </p:nvSpPr>
        <p:spPr>
          <a:xfrm>
            <a:off x="2057400" y="4654550"/>
            <a:ext cx="5867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6.4  浮点四则运算</a:t>
            </a:r>
          </a:p>
        </p:txBody>
      </p:sp>
      <p:sp>
        <p:nvSpPr>
          <p:cNvPr id="8199" name="文本框 8198"/>
          <p:cNvSpPr txBox="1"/>
          <p:nvPr/>
        </p:nvSpPr>
        <p:spPr>
          <a:xfrm>
            <a:off x="2057400" y="5530850"/>
            <a:ext cx="6705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6.5  算术逻辑单元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文本框 17410"/>
          <p:cNvSpPr txBox="1"/>
          <p:nvPr/>
        </p:nvSpPr>
        <p:spPr>
          <a:xfrm>
            <a:off x="457200" y="377825"/>
            <a:ext cx="121602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结论 </a:t>
            </a:r>
          </a:p>
        </p:txBody>
      </p:sp>
      <p:sp>
        <p:nvSpPr>
          <p:cNvPr id="17412" name="文本框 17411"/>
          <p:cNvSpPr txBox="1"/>
          <p:nvPr/>
        </p:nvSpPr>
        <p:spPr>
          <a:xfrm>
            <a:off x="381000" y="892175"/>
            <a:ext cx="665003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一个负数加上 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“模”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即得该负数的补数</a:t>
            </a:r>
          </a:p>
        </p:txBody>
      </p:sp>
      <p:sp>
        <p:nvSpPr>
          <p:cNvPr id="17413" name="文本框 17412"/>
          <p:cNvSpPr txBox="1"/>
          <p:nvPr/>
        </p:nvSpPr>
        <p:spPr>
          <a:xfrm>
            <a:off x="381000" y="1636713"/>
            <a:ext cx="8229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两个互为补数的数  它们绝对值之和即为 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模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数</a:t>
            </a:r>
          </a:p>
        </p:txBody>
      </p:sp>
      <p:sp>
        <p:nvSpPr>
          <p:cNvPr id="17414" name="文本框 17413"/>
          <p:cNvSpPr txBox="1"/>
          <p:nvPr/>
        </p:nvSpPr>
        <p:spPr>
          <a:xfrm>
            <a:off x="898525" y="2409825"/>
            <a:ext cx="29845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Char char="•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计数器</a:t>
            </a:r>
            <a:r>
              <a:rPr lang="zh-CN" altLang="en-US" sz="2800" b="1" dirty="0">
                <a:latin typeface="Times New Roman" panose="02020603050405020304" pitchFamily="18" charset="0"/>
              </a:rPr>
              <a:t>（模 16）</a:t>
            </a:r>
          </a:p>
        </p:txBody>
      </p:sp>
      <p:sp>
        <p:nvSpPr>
          <p:cNvPr id="17415" name="文本框 17414"/>
          <p:cNvSpPr txBox="1"/>
          <p:nvPr/>
        </p:nvSpPr>
        <p:spPr>
          <a:xfrm>
            <a:off x="3581400" y="3276600"/>
            <a:ext cx="1301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3200" b="1" dirty="0">
                <a:latin typeface="Times New Roman" panose="02020603050405020304" pitchFamily="18" charset="0"/>
              </a:rPr>
              <a:t> 1011</a:t>
            </a:r>
          </a:p>
        </p:txBody>
      </p:sp>
      <p:sp>
        <p:nvSpPr>
          <p:cNvPr id="17416" name="直接连接符 17415"/>
          <p:cNvSpPr/>
          <p:nvPr/>
        </p:nvSpPr>
        <p:spPr>
          <a:xfrm>
            <a:off x="3589338" y="3779838"/>
            <a:ext cx="143986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7" name="文本框 17416"/>
          <p:cNvSpPr txBox="1"/>
          <p:nvPr/>
        </p:nvSpPr>
        <p:spPr>
          <a:xfrm>
            <a:off x="3902075" y="2895600"/>
            <a:ext cx="996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1011</a:t>
            </a:r>
          </a:p>
        </p:txBody>
      </p:sp>
      <p:sp>
        <p:nvSpPr>
          <p:cNvPr id="17418" name="文本框 17417"/>
          <p:cNvSpPr txBox="1"/>
          <p:nvPr/>
        </p:nvSpPr>
        <p:spPr>
          <a:xfrm>
            <a:off x="3902075" y="3733800"/>
            <a:ext cx="996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0000</a:t>
            </a:r>
          </a:p>
        </p:txBody>
      </p:sp>
      <p:sp>
        <p:nvSpPr>
          <p:cNvPr id="17419" name="文本框 17418"/>
          <p:cNvSpPr txBox="1"/>
          <p:nvPr/>
        </p:nvSpPr>
        <p:spPr>
          <a:xfrm>
            <a:off x="6221413" y="3276600"/>
            <a:ext cx="13303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+ 0101</a:t>
            </a:r>
          </a:p>
        </p:txBody>
      </p:sp>
      <p:sp>
        <p:nvSpPr>
          <p:cNvPr id="17420" name="直接连接符 17419"/>
          <p:cNvSpPr/>
          <p:nvPr/>
        </p:nvSpPr>
        <p:spPr>
          <a:xfrm>
            <a:off x="6256338" y="3779838"/>
            <a:ext cx="143986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1" name="文本框 17420"/>
          <p:cNvSpPr txBox="1"/>
          <p:nvPr/>
        </p:nvSpPr>
        <p:spPr>
          <a:xfrm>
            <a:off x="6453188" y="2895600"/>
            <a:ext cx="10985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 1011</a:t>
            </a:r>
          </a:p>
        </p:txBody>
      </p:sp>
      <p:sp>
        <p:nvSpPr>
          <p:cNvPr id="17422" name="文本框 17421"/>
          <p:cNvSpPr txBox="1"/>
          <p:nvPr/>
        </p:nvSpPr>
        <p:spPr>
          <a:xfrm>
            <a:off x="6351588" y="3733800"/>
            <a:ext cx="12001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10000</a:t>
            </a:r>
          </a:p>
        </p:txBody>
      </p:sp>
      <p:grpSp>
        <p:nvGrpSpPr>
          <p:cNvPr id="17423" name="组合 17422"/>
          <p:cNvGrpSpPr/>
          <p:nvPr/>
        </p:nvGrpSpPr>
        <p:grpSpPr>
          <a:xfrm>
            <a:off x="3870325" y="2381250"/>
            <a:ext cx="3132138" cy="579438"/>
            <a:chOff x="2438" y="1452"/>
            <a:chExt cx="1973" cy="365"/>
          </a:xfrm>
        </p:grpSpPr>
        <p:sp>
          <p:nvSpPr>
            <p:cNvPr id="17424" name="文本框 17423"/>
            <p:cNvSpPr txBox="1"/>
            <p:nvPr/>
          </p:nvSpPr>
          <p:spPr>
            <a:xfrm>
              <a:off x="2438" y="1452"/>
              <a:ext cx="19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1011        0000 ？</a:t>
              </a:r>
            </a:p>
          </p:txBody>
        </p:sp>
        <p:sp>
          <p:nvSpPr>
            <p:cNvPr id="17425" name="直接连接符 17424"/>
            <p:cNvSpPr/>
            <p:nvPr/>
          </p:nvSpPr>
          <p:spPr>
            <a:xfrm>
              <a:off x="3024" y="1632"/>
              <a:ext cx="4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7426" name="组合 17425"/>
          <p:cNvGrpSpPr/>
          <p:nvPr/>
        </p:nvGrpSpPr>
        <p:grpSpPr>
          <a:xfrm>
            <a:off x="1122363" y="4419600"/>
            <a:ext cx="4575175" cy="519113"/>
            <a:chOff x="707" y="2784"/>
            <a:chExt cx="2882" cy="327"/>
          </a:xfrm>
        </p:grpSpPr>
        <p:sp>
          <p:nvSpPr>
            <p:cNvPr id="17427" name="文本框 17426"/>
            <p:cNvSpPr txBox="1"/>
            <p:nvPr/>
          </p:nvSpPr>
          <p:spPr>
            <a:xfrm>
              <a:off x="707" y="2784"/>
              <a:ext cx="288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可见   1011 可用 + 0101 代替</a:t>
              </a:r>
            </a:p>
          </p:txBody>
        </p:sp>
        <p:sp>
          <p:nvSpPr>
            <p:cNvPr id="17428" name="直接连接符 17427"/>
            <p:cNvSpPr/>
            <p:nvPr/>
          </p:nvSpPr>
          <p:spPr>
            <a:xfrm>
              <a:off x="1248" y="2951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443" name="组合 17442"/>
          <p:cNvGrpSpPr/>
          <p:nvPr/>
        </p:nvGrpSpPr>
        <p:grpSpPr>
          <a:xfrm>
            <a:off x="1122363" y="4987925"/>
            <a:ext cx="6497637" cy="519113"/>
            <a:chOff x="707" y="3142"/>
            <a:chExt cx="4093" cy="327"/>
          </a:xfrm>
        </p:grpSpPr>
        <p:sp>
          <p:nvSpPr>
            <p:cNvPr id="17430" name="文本框 17429"/>
            <p:cNvSpPr txBox="1"/>
            <p:nvPr/>
          </p:nvSpPr>
          <p:spPr>
            <a:xfrm>
              <a:off x="707" y="3142"/>
              <a:ext cx="409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记作   1011≡ + 0101    （</a:t>
              </a:r>
              <a:r>
                <a:rPr lang="en-US" altLang="zh-CN" sz="2800" b="1">
                  <a:latin typeface="Times New Roman" panose="02020603050405020304" pitchFamily="18" charset="0"/>
                </a:rPr>
                <a:t>mod 2</a:t>
              </a:r>
              <a:r>
                <a:rPr lang="en-US" altLang="zh-CN" sz="2800" b="1" baseline="40000">
                  <a:latin typeface="Times New Roman" panose="02020603050405020304" pitchFamily="18" charset="0"/>
                </a:rPr>
                <a:t>4</a:t>
              </a:r>
              <a:r>
                <a:rPr lang="en-US" altLang="zh-CN" sz="2800" b="1"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7431" name="直接连接符 17430"/>
            <p:cNvSpPr/>
            <p:nvPr/>
          </p:nvSpPr>
          <p:spPr>
            <a:xfrm>
              <a:off x="1248" y="3312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444" name="组合 17443"/>
          <p:cNvGrpSpPr/>
          <p:nvPr/>
        </p:nvGrpSpPr>
        <p:grpSpPr>
          <a:xfrm>
            <a:off x="1122363" y="5618163"/>
            <a:ext cx="6726237" cy="519112"/>
            <a:chOff x="707" y="3539"/>
            <a:chExt cx="4237" cy="327"/>
          </a:xfrm>
        </p:grpSpPr>
        <p:sp>
          <p:nvSpPr>
            <p:cNvPr id="17433" name="文本框 17432"/>
            <p:cNvSpPr txBox="1"/>
            <p:nvPr/>
          </p:nvSpPr>
          <p:spPr>
            <a:xfrm>
              <a:off x="707" y="3539"/>
              <a:ext cx="423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同理     011≡ + 101      （</a:t>
              </a:r>
              <a:r>
                <a:rPr lang="en-US" altLang="zh-CN" sz="2800" b="1">
                  <a:latin typeface="Times New Roman" panose="02020603050405020304" pitchFamily="18" charset="0"/>
                </a:rPr>
                <a:t>mod 2</a:t>
              </a:r>
              <a:r>
                <a:rPr lang="en-US" altLang="zh-CN" sz="2800" b="1" baseline="40000">
                  <a:latin typeface="Times New Roman" panose="02020603050405020304" pitchFamily="18" charset="0"/>
                </a:rPr>
                <a:t>3</a:t>
              </a:r>
              <a:r>
                <a:rPr lang="en-US" altLang="zh-CN" sz="2800" b="1"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7434" name="直接连接符 17433"/>
            <p:cNvSpPr/>
            <p:nvPr/>
          </p:nvSpPr>
          <p:spPr>
            <a:xfrm>
              <a:off x="1344" y="3717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442" name="组合 17441"/>
          <p:cNvGrpSpPr/>
          <p:nvPr/>
        </p:nvGrpSpPr>
        <p:grpSpPr>
          <a:xfrm>
            <a:off x="1652588" y="6172200"/>
            <a:ext cx="5815012" cy="519113"/>
            <a:chOff x="1041" y="3888"/>
            <a:chExt cx="3663" cy="327"/>
          </a:xfrm>
        </p:grpSpPr>
        <p:sp>
          <p:nvSpPr>
            <p:cNvPr id="17436" name="文本框 17435"/>
            <p:cNvSpPr txBox="1"/>
            <p:nvPr/>
          </p:nvSpPr>
          <p:spPr>
            <a:xfrm>
              <a:off x="1041" y="3888"/>
              <a:ext cx="36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  0.1001≡ + 1.0111 （</a:t>
              </a:r>
              <a:r>
                <a:rPr lang="en-US" altLang="zh-CN" sz="2800" b="1">
                  <a:latin typeface="Times New Roman" panose="02020603050405020304" pitchFamily="18" charset="0"/>
                </a:rPr>
                <a:t>mod 2）</a:t>
              </a:r>
            </a:p>
          </p:txBody>
        </p:sp>
        <p:sp>
          <p:nvSpPr>
            <p:cNvPr id="17437" name="直接连接符 17436"/>
            <p:cNvSpPr/>
            <p:nvPr/>
          </p:nvSpPr>
          <p:spPr>
            <a:xfrm>
              <a:off x="1056" y="4067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438" name="组合 17437"/>
          <p:cNvGrpSpPr/>
          <p:nvPr/>
        </p:nvGrpSpPr>
        <p:grpSpPr>
          <a:xfrm>
            <a:off x="6400800" y="3810000"/>
            <a:ext cx="1562100" cy="1371600"/>
            <a:chOff x="4368" y="2352"/>
            <a:chExt cx="984" cy="864"/>
          </a:xfrm>
        </p:grpSpPr>
        <p:sp>
          <p:nvSpPr>
            <p:cNvPr id="17439" name="文本框 17438"/>
            <p:cNvSpPr txBox="1"/>
            <p:nvPr/>
          </p:nvSpPr>
          <p:spPr>
            <a:xfrm>
              <a:off x="4464" y="2928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自然去掉</a:t>
              </a:r>
            </a:p>
          </p:txBody>
        </p:sp>
        <p:sp>
          <p:nvSpPr>
            <p:cNvPr id="17440" name="圆角矩形标注 17439"/>
            <p:cNvSpPr/>
            <p:nvPr/>
          </p:nvSpPr>
          <p:spPr>
            <a:xfrm>
              <a:off x="4368" y="2352"/>
              <a:ext cx="144" cy="288"/>
            </a:xfrm>
            <a:prstGeom prst="wedgeRoundRectCallout">
              <a:avLst>
                <a:gd name="adj1" fmla="val 347222"/>
                <a:gd name="adj2" fmla="val 153472"/>
                <a:gd name="adj3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7441" name="矩形 17440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3" grpId="0"/>
      <p:bldP spid="17414" grpId="0"/>
      <p:bldP spid="17415" grpId="0"/>
      <p:bldP spid="17417" grpId="0"/>
      <p:bldP spid="17418" grpId="0"/>
      <p:bldP spid="17419" grpId="0"/>
      <p:bldP spid="17421" grpId="0"/>
      <p:bldP spid="174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62" name="组合 18461"/>
          <p:cNvGrpSpPr/>
          <p:nvPr/>
        </p:nvGrpSpPr>
        <p:grpSpPr>
          <a:xfrm>
            <a:off x="3871913" y="838200"/>
            <a:ext cx="5457825" cy="625475"/>
            <a:chOff x="2439" y="595"/>
            <a:chExt cx="3438" cy="394"/>
          </a:xfrm>
        </p:grpSpPr>
        <p:sp>
          <p:nvSpPr>
            <p:cNvPr id="18463" name="文本框 18462"/>
            <p:cNvSpPr txBox="1"/>
            <p:nvPr/>
          </p:nvSpPr>
          <p:spPr>
            <a:xfrm>
              <a:off x="3744" y="624"/>
              <a:ext cx="213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 +</a:t>
              </a:r>
              <a:r>
                <a:rPr lang="zh-CN" altLang="en-US" sz="10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0101（</a:t>
              </a:r>
              <a:r>
                <a:rPr lang="en-US" altLang="zh-CN" sz="3200" b="1">
                  <a:latin typeface="Times New Roman" panose="02020603050405020304" pitchFamily="18" charset="0"/>
                </a:rPr>
                <a:t>mod2</a:t>
              </a:r>
              <a:r>
                <a:rPr lang="en-US" altLang="zh-CN" sz="3200" b="1" baseline="40000">
                  <a:latin typeface="Times New Roman" panose="02020603050405020304" pitchFamily="18" charset="0"/>
                </a:rPr>
                <a:t>4</a:t>
              </a:r>
              <a:r>
                <a:rPr lang="en-US" altLang="zh-CN" sz="3200" b="1"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8464" name="文本框 18463"/>
            <p:cNvSpPr txBox="1"/>
            <p:nvPr/>
          </p:nvSpPr>
          <p:spPr>
            <a:xfrm>
              <a:off x="3307" y="595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≡</a:t>
              </a:r>
            </a:p>
          </p:txBody>
        </p:sp>
        <p:grpSp>
          <p:nvGrpSpPr>
            <p:cNvPr id="18465" name="组合 18464"/>
            <p:cNvGrpSpPr/>
            <p:nvPr/>
          </p:nvGrpSpPr>
          <p:grpSpPr>
            <a:xfrm>
              <a:off x="2439" y="624"/>
              <a:ext cx="756" cy="365"/>
              <a:chOff x="2439" y="624"/>
              <a:chExt cx="756" cy="365"/>
            </a:xfrm>
          </p:grpSpPr>
          <p:sp>
            <p:nvSpPr>
              <p:cNvPr id="18466" name="文本框 18465"/>
              <p:cNvSpPr txBox="1"/>
              <p:nvPr/>
            </p:nvSpPr>
            <p:spPr>
              <a:xfrm>
                <a:off x="2439" y="624"/>
                <a:ext cx="756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3200" b="1" dirty="0">
                    <a:latin typeface="Times New Roman" panose="02020603050405020304" pitchFamily="18" charset="0"/>
                  </a:rPr>
                  <a:t>  1011</a:t>
                </a:r>
              </a:p>
            </p:txBody>
          </p:sp>
          <p:sp>
            <p:nvSpPr>
              <p:cNvPr id="18467" name="直接连接符 18466"/>
              <p:cNvSpPr/>
              <p:nvPr/>
            </p:nvSpPr>
            <p:spPr>
              <a:xfrm>
                <a:off x="2496" y="816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8488" name="圆角矩形 18487"/>
          <p:cNvSpPr/>
          <p:nvPr/>
        </p:nvSpPr>
        <p:spPr>
          <a:xfrm>
            <a:off x="3733800" y="914400"/>
            <a:ext cx="3733800" cy="45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7" name="文本框 18496"/>
          <p:cNvSpPr txBox="1"/>
          <p:nvPr/>
        </p:nvSpPr>
        <p:spPr>
          <a:xfrm>
            <a:off x="7226300" y="884238"/>
            <a:ext cx="210661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>
                <a:solidFill>
                  <a:schemeClr val="folHlink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 b="1">
                <a:solidFill>
                  <a:schemeClr val="folHlink"/>
                </a:solidFill>
                <a:latin typeface="Times New Roman" panose="02020603050405020304" pitchFamily="18" charset="0"/>
              </a:rPr>
              <a:t>mod2</a:t>
            </a:r>
            <a:r>
              <a:rPr lang="en-US" altLang="zh-CN" sz="3200" b="1" baseline="40000">
                <a:solidFill>
                  <a:schemeClr val="folHlink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>
                <a:solidFill>
                  <a:schemeClr val="folHlink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8435" name="文本框 18434"/>
          <p:cNvSpPr txBox="1"/>
          <p:nvPr/>
        </p:nvSpPr>
        <p:spPr>
          <a:xfrm>
            <a:off x="228600" y="228600"/>
            <a:ext cx="6858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(2) 正数的补数即为其本身 </a:t>
            </a:r>
          </a:p>
        </p:txBody>
      </p:sp>
      <p:grpSp>
        <p:nvGrpSpPr>
          <p:cNvPr id="18436" name="组合 18435"/>
          <p:cNvGrpSpPr/>
          <p:nvPr/>
        </p:nvGrpSpPr>
        <p:grpSpPr>
          <a:xfrm>
            <a:off x="3571875" y="1371600"/>
            <a:ext cx="3829050" cy="579438"/>
            <a:chOff x="2250" y="864"/>
            <a:chExt cx="2412" cy="365"/>
          </a:xfrm>
        </p:grpSpPr>
        <p:sp>
          <p:nvSpPr>
            <p:cNvPr id="18437" name="文本框 18436"/>
            <p:cNvSpPr txBox="1"/>
            <p:nvPr/>
          </p:nvSpPr>
          <p:spPr>
            <a:xfrm>
              <a:off x="2250" y="864"/>
              <a:ext cx="96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+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10000</a:t>
              </a:r>
            </a:p>
          </p:txBody>
        </p:sp>
        <p:sp>
          <p:nvSpPr>
            <p:cNvPr id="18438" name="文本框 18437"/>
            <p:cNvSpPr txBox="1"/>
            <p:nvPr/>
          </p:nvSpPr>
          <p:spPr>
            <a:xfrm>
              <a:off x="3696" y="864"/>
              <a:ext cx="96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+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10000</a:t>
              </a:r>
            </a:p>
          </p:txBody>
        </p:sp>
      </p:grpSp>
      <p:grpSp>
        <p:nvGrpSpPr>
          <p:cNvPr id="18439" name="组合 18438"/>
          <p:cNvGrpSpPr/>
          <p:nvPr/>
        </p:nvGrpSpPr>
        <p:grpSpPr>
          <a:xfrm>
            <a:off x="3657600" y="1874838"/>
            <a:ext cx="3725863" cy="0"/>
            <a:chOff x="2304" y="1181"/>
            <a:chExt cx="2347" cy="0"/>
          </a:xfrm>
        </p:grpSpPr>
        <p:sp>
          <p:nvSpPr>
            <p:cNvPr id="18440" name="直接连接符 18439"/>
            <p:cNvSpPr/>
            <p:nvPr/>
          </p:nvSpPr>
          <p:spPr>
            <a:xfrm>
              <a:off x="2304" y="1181"/>
              <a:ext cx="90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1" name="直接连接符 18440"/>
            <p:cNvSpPr/>
            <p:nvPr/>
          </p:nvSpPr>
          <p:spPr>
            <a:xfrm>
              <a:off x="3744" y="1181"/>
              <a:ext cx="90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8442" name="文本框 18441"/>
          <p:cNvSpPr txBox="1"/>
          <p:nvPr/>
        </p:nvSpPr>
        <p:spPr>
          <a:xfrm>
            <a:off x="533400" y="914400"/>
            <a:ext cx="411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两个互为补数的数</a:t>
            </a:r>
          </a:p>
        </p:txBody>
      </p:sp>
      <p:grpSp>
        <p:nvGrpSpPr>
          <p:cNvPr id="18443" name="组合 18442"/>
          <p:cNvGrpSpPr/>
          <p:nvPr/>
        </p:nvGrpSpPr>
        <p:grpSpPr>
          <a:xfrm>
            <a:off x="3775075" y="1828800"/>
            <a:ext cx="3625850" cy="609600"/>
            <a:chOff x="2378" y="1152"/>
            <a:chExt cx="2284" cy="384"/>
          </a:xfrm>
        </p:grpSpPr>
        <p:sp>
          <p:nvSpPr>
            <p:cNvPr id="18444" name="文本框 18443"/>
            <p:cNvSpPr txBox="1"/>
            <p:nvPr/>
          </p:nvSpPr>
          <p:spPr>
            <a:xfrm>
              <a:off x="2378" y="1152"/>
              <a:ext cx="83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+ 0101</a:t>
              </a:r>
            </a:p>
          </p:txBody>
        </p:sp>
        <p:sp>
          <p:nvSpPr>
            <p:cNvPr id="18445" name="文本框 18444"/>
            <p:cNvSpPr txBox="1"/>
            <p:nvPr/>
          </p:nvSpPr>
          <p:spPr>
            <a:xfrm>
              <a:off x="3696" y="1152"/>
              <a:ext cx="96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+ 10101</a:t>
              </a:r>
              <a:endParaRPr lang="en-US" altLang="zh-CN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18446" name="文本框 18445"/>
            <p:cNvSpPr txBox="1"/>
            <p:nvPr/>
          </p:nvSpPr>
          <p:spPr>
            <a:xfrm>
              <a:off x="3307" y="1171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≡</a:t>
              </a:r>
            </a:p>
          </p:txBody>
        </p:sp>
      </p:grpSp>
      <p:sp>
        <p:nvSpPr>
          <p:cNvPr id="18447" name="文本框 18446"/>
          <p:cNvSpPr txBox="1"/>
          <p:nvPr/>
        </p:nvSpPr>
        <p:spPr>
          <a:xfrm>
            <a:off x="533400" y="137160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分别加上模</a:t>
            </a:r>
          </a:p>
        </p:txBody>
      </p:sp>
      <p:sp>
        <p:nvSpPr>
          <p:cNvPr id="18448" name="文本框 18447"/>
          <p:cNvSpPr txBox="1"/>
          <p:nvPr/>
        </p:nvSpPr>
        <p:spPr>
          <a:xfrm>
            <a:off x="533400" y="1905000"/>
            <a:ext cx="3505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结果仍互为补数</a:t>
            </a:r>
          </a:p>
        </p:txBody>
      </p:sp>
      <p:sp>
        <p:nvSpPr>
          <p:cNvPr id="18449" name="文本框 18448"/>
          <p:cNvSpPr txBox="1"/>
          <p:nvPr/>
        </p:nvSpPr>
        <p:spPr>
          <a:xfrm>
            <a:off x="1703388" y="2392363"/>
            <a:ext cx="3592512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∴ + 0101 ≡ + 0101</a:t>
            </a:r>
          </a:p>
        </p:txBody>
      </p:sp>
      <p:sp>
        <p:nvSpPr>
          <p:cNvPr id="18450" name="直接连接符 18449"/>
          <p:cNvSpPr/>
          <p:nvPr/>
        </p:nvSpPr>
        <p:spPr>
          <a:xfrm>
            <a:off x="3429000" y="4267200"/>
            <a:ext cx="457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18451" name="任意多边形 18450"/>
          <p:cNvSpPr/>
          <p:nvPr/>
        </p:nvSpPr>
        <p:spPr>
          <a:xfrm>
            <a:off x="3414713" y="4876800"/>
            <a:ext cx="471487" cy="1588"/>
          </a:xfrm>
          <a:custGeom>
            <a:avLst/>
            <a:gdLst/>
            <a:ahLst/>
            <a:cxnLst/>
            <a:rect l="0" t="0" r="0" b="0"/>
            <a:pathLst>
              <a:path w="297" h="1">
                <a:moveTo>
                  <a:pt x="0" y="0"/>
                </a:moveTo>
                <a:lnTo>
                  <a:pt x="297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2" name="文本框 18451"/>
          <p:cNvSpPr txBox="1"/>
          <p:nvPr/>
        </p:nvSpPr>
        <p:spPr>
          <a:xfrm>
            <a:off x="1790700" y="2971800"/>
            <a:ext cx="1635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   + 0101</a:t>
            </a:r>
          </a:p>
        </p:txBody>
      </p:sp>
      <p:sp>
        <p:nvSpPr>
          <p:cNvPr id="18453" name="任意多边形 18452"/>
          <p:cNvSpPr/>
          <p:nvPr/>
        </p:nvSpPr>
        <p:spPr>
          <a:xfrm>
            <a:off x="3394075" y="3276600"/>
            <a:ext cx="476250" cy="1588"/>
          </a:xfrm>
          <a:custGeom>
            <a:avLst/>
            <a:gdLst/>
            <a:ahLst/>
            <a:cxnLst/>
            <a:rect l="0" t="0" r="0" b="0"/>
            <a:pathLst>
              <a:path w="300" h="1">
                <a:moveTo>
                  <a:pt x="0" y="0"/>
                </a:moveTo>
                <a:lnTo>
                  <a:pt x="300" y="0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4" name="任意多边形 18453"/>
          <p:cNvSpPr/>
          <p:nvPr/>
        </p:nvSpPr>
        <p:spPr>
          <a:xfrm>
            <a:off x="2971800" y="3505200"/>
            <a:ext cx="914400" cy="304800"/>
          </a:xfrm>
          <a:custGeom>
            <a:avLst/>
            <a:gdLst/>
            <a:ahLst/>
            <a:cxnLst/>
            <a:rect l="0" t="0" r="0" b="0"/>
            <a:pathLst>
              <a:path w="576" h="192">
                <a:moveTo>
                  <a:pt x="0" y="0"/>
                </a:moveTo>
                <a:lnTo>
                  <a:pt x="0" y="192"/>
                </a:lnTo>
                <a:lnTo>
                  <a:pt x="576" y="192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5" name="文本框 18454"/>
          <p:cNvSpPr txBox="1"/>
          <p:nvPr/>
        </p:nvSpPr>
        <p:spPr>
          <a:xfrm>
            <a:off x="1600200" y="5135563"/>
            <a:ext cx="2819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b="1" baseline="40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4+1</a:t>
            </a:r>
            <a:r>
              <a:rPr lang="zh-CN" altLang="en-US" sz="3200" b="1" dirty="0">
                <a:latin typeface="Times New Roman" panose="02020603050405020304" pitchFamily="18" charset="0"/>
              </a:rPr>
              <a:t> – 1011</a:t>
            </a:r>
          </a:p>
        </p:txBody>
      </p:sp>
      <p:sp>
        <p:nvSpPr>
          <p:cNvPr id="18456" name="文本框 18455"/>
          <p:cNvSpPr txBox="1"/>
          <p:nvPr/>
        </p:nvSpPr>
        <p:spPr>
          <a:xfrm>
            <a:off x="3997325" y="5943600"/>
            <a:ext cx="23272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1,0101</a:t>
            </a:r>
          </a:p>
        </p:txBody>
      </p:sp>
      <p:sp>
        <p:nvSpPr>
          <p:cNvPr id="18457" name="直接连接符 18456"/>
          <p:cNvSpPr/>
          <p:nvPr/>
        </p:nvSpPr>
        <p:spPr>
          <a:xfrm>
            <a:off x="3886200" y="6019800"/>
            <a:ext cx="1600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58" name="文本框 18457"/>
          <p:cNvSpPr txBox="1"/>
          <p:nvPr/>
        </p:nvSpPr>
        <p:spPr>
          <a:xfrm>
            <a:off x="6248400" y="5811838"/>
            <a:ext cx="28956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用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逗号 </a:t>
            </a:r>
            <a:r>
              <a:rPr lang="zh-CN" altLang="en-US" sz="2400" b="1" dirty="0">
                <a:latin typeface="Times New Roman" panose="02020603050405020304" pitchFamily="18" charset="0"/>
              </a:rPr>
              <a:t>将符号位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和数值位隔开</a:t>
            </a:r>
          </a:p>
        </p:txBody>
      </p:sp>
      <p:grpSp>
        <p:nvGrpSpPr>
          <p:cNvPr id="18459" name="组合 18458"/>
          <p:cNvGrpSpPr/>
          <p:nvPr/>
        </p:nvGrpSpPr>
        <p:grpSpPr>
          <a:xfrm>
            <a:off x="6248400" y="1905000"/>
            <a:ext cx="2320925" cy="1066800"/>
            <a:chOff x="3936" y="1200"/>
            <a:chExt cx="1462" cy="672"/>
          </a:xfrm>
        </p:grpSpPr>
        <p:sp>
          <p:nvSpPr>
            <p:cNvPr id="18460" name="圆角矩形标注 18459"/>
            <p:cNvSpPr/>
            <p:nvPr/>
          </p:nvSpPr>
          <p:spPr>
            <a:xfrm>
              <a:off x="3936" y="1200"/>
              <a:ext cx="144" cy="288"/>
            </a:xfrm>
            <a:prstGeom prst="wedgeRoundRectCallout">
              <a:avLst>
                <a:gd name="adj1" fmla="val 634028"/>
                <a:gd name="adj2" fmla="val 94444"/>
                <a:gd name="adj3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61" name="文本框 18460"/>
            <p:cNvSpPr txBox="1"/>
            <p:nvPr/>
          </p:nvSpPr>
          <p:spPr>
            <a:xfrm>
              <a:off x="4896" y="1584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丢掉</a:t>
              </a:r>
            </a:p>
          </p:txBody>
        </p:sp>
      </p:grpSp>
      <p:grpSp>
        <p:nvGrpSpPr>
          <p:cNvPr id="18468" name="组合 18467"/>
          <p:cNvGrpSpPr/>
          <p:nvPr/>
        </p:nvGrpSpPr>
        <p:grpSpPr>
          <a:xfrm>
            <a:off x="4092575" y="3448050"/>
            <a:ext cx="1200150" cy="579438"/>
            <a:chOff x="2578" y="2172"/>
            <a:chExt cx="756" cy="365"/>
          </a:xfrm>
        </p:grpSpPr>
        <p:sp>
          <p:nvSpPr>
            <p:cNvPr id="18469" name="文本框 18468"/>
            <p:cNvSpPr txBox="1"/>
            <p:nvPr/>
          </p:nvSpPr>
          <p:spPr>
            <a:xfrm>
              <a:off x="2578" y="2172"/>
              <a:ext cx="7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  1011</a:t>
              </a:r>
            </a:p>
          </p:txBody>
        </p:sp>
        <p:sp>
          <p:nvSpPr>
            <p:cNvPr id="18470" name="直接连接符 18469"/>
            <p:cNvSpPr/>
            <p:nvPr/>
          </p:nvSpPr>
          <p:spPr>
            <a:xfrm>
              <a:off x="2592" y="2352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8471" name="组合 18470"/>
          <p:cNvGrpSpPr/>
          <p:nvPr/>
        </p:nvGrpSpPr>
        <p:grpSpPr>
          <a:xfrm>
            <a:off x="2133600" y="3992563"/>
            <a:ext cx="692150" cy="579437"/>
            <a:chOff x="1344" y="2515"/>
            <a:chExt cx="436" cy="365"/>
          </a:xfrm>
        </p:grpSpPr>
        <p:sp>
          <p:nvSpPr>
            <p:cNvPr id="18472" name="文本框 18471"/>
            <p:cNvSpPr txBox="1"/>
            <p:nvPr/>
          </p:nvSpPr>
          <p:spPr>
            <a:xfrm>
              <a:off x="1344" y="2515"/>
              <a:ext cx="4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, </a:t>
              </a:r>
            </a:p>
          </p:txBody>
        </p:sp>
        <p:sp>
          <p:nvSpPr>
            <p:cNvPr id="18473" name="流程图: 可选过程 18472"/>
            <p:cNvSpPr/>
            <p:nvPr/>
          </p:nvSpPr>
          <p:spPr>
            <a:xfrm>
              <a:off x="1344" y="2544"/>
              <a:ext cx="240" cy="288"/>
            </a:xfrm>
            <a:prstGeom prst="flowChartAlternateProcess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74" name="组合 18473"/>
          <p:cNvGrpSpPr/>
          <p:nvPr/>
        </p:nvGrpSpPr>
        <p:grpSpPr>
          <a:xfrm>
            <a:off x="2133600" y="4572000"/>
            <a:ext cx="590550" cy="579438"/>
            <a:chOff x="1344" y="2880"/>
            <a:chExt cx="372" cy="365"/>
          </a:xfrm>
        </p:grpSpPr>
        <p:sp>
          <p:nvSpPr>
            <p:cNvPr id="18475" name="文本框 18474"/>
            <p:cNvSpPr txBox="1"/>
            <p:nvPr/>
          </p:nvSpPr>
          <p:spPr>
            <a:xfrm>
              <a:off x="1344" y="2880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18476" name="流程图: 可选过程 18475"/>
            <p:cNvSpPr/>
            <p:nvPr/>
          </p:nvSpPr>
          <p:spPr>
            <a:xfrm>
              <a:off x="1344" y="2928"/>
              <a:ext cx="240" cy="288"/>
            </a:xfrm>
            <a:prstGeom prst="flowChartAlternateProcess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77" name="组合 18476"/>
          <p:cNvGrpSpPr/>
          <p:nvPr/>
        </p:nvGrpSpPr>
        <p:grpSpPr>
          <a:xfrm>
            <a:off x="1676400" y="3886200"/>
            <a:ext cx="438150" cy="1371600"/>
            <a:chOff x="1056" y="2448"/>
            <a:chExt cx="276" cy="864"/>
          </a:xfrm>
        </p:grpSpPr>
        <p:sp>
          <p:nvSpPr>
            <p:cNvPr id="18478" name="文本框 18477"/>
            <p:cNvSpPr txBox="1"/>
            <p:nvPr/>
          </p:nvSpPr>
          <p:spPr>
            <a:xfrm>
              <a:off x="1056" y="2448"/>
              <a:ext cx="27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4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18479" name="文本框 18478"/>
            <p:cNvSpPr txBox="1"/>
            <p:nvPr/>
          </p:nvSpPr>
          <p:spPr>
            <a:xfrm>
              <a:off x="1056" y="2870"/>
              <a:ext cx="27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4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?</a:t>
              </a:r>
            </a:p>
          </p:txBody>
        </p:sp>
      </p:grpSp>
      <p:sp>
        <p:nvSpPr>
          <p:cNvPr id="18480" name="任意多边形 18479"/>
          <p:cNvSpPr/>
          <p:nvPr/>
        </p:nvSpPr>
        <p:spPr>
          <a:xfrm>
            <a:off x="4343400" y="6096000"/>
            <a:ext cx="1828800" cy="609600"/>
          </a:xfrm>
          <a:custGeom>
            <a:avLst/>
            <a:gdLst/>
            <a:ahLst/>
            <a:cxnLst/>
            <a:rect l="0" t="0" r="0" b="0"/>
            <a:pathLst>
              <a:path w="1152" h="384">
                <a:moveTo>
                  <a:pt x="0" y="240"/>
                </a:moveTo>
                <a:lnTo>
                  <a:pt x="0" y="384"/>
                </a:lnTo>
                <a:lnTo>
                  <a:pt x="864" y="384"/>
                </a:lnTo>
                <a:lnTo>
                  <a:pt x="864" y="0"/>
                </a:lnTo>
                <a:lnTo>
                  <a:pt x="1152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stealth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481" name="组合 18480"/>
          <p:cNvGrpSpPr/>
          <p:nvPr/>
        </p:nvGrpSpPr>
        <p:grpSpPr>
          <a:xfrm>
            <a:off x="4141788" y="5505450"/>
            <a:ext cx="1149350" cy="579438"/>
            <a:chOff x="2592" y="3468"/>
            <a:chExt cx="724" cy="365"/>
          </a:xfrm>
        </p:grpSpPr>
        <p:sp>
          <p:nvSpPr>
            <p:cNvPr id="18482" name="文本框 18481"/>
            <p:cNvSpPr txBox="1"/>
            <p:nvPr/>
          </p:nvSpPr>
          <p:spPr>
            <a:xfrm>
              <a:off x="2688" y="3468"/>
              <a:ext cx="62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1011</a:t>
              </a:r>
            </a:p>
          </p:txBody>
        </p:sp>
        <p:sp>
          <p:nvSpPr>
            <p:cNvPr id="18483" name="直接连接符 18482"/>
            <p:cNvSpPr/>
            <p:nvPr/>
          </p:nvSpPr>
          <p:spPr>
            <a:xfrm>
              <a:off x="2592" y="364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8484" name="文本框 18483"/>
          <p:cNvSpPr txBox="1"/>
          <p:nvPr/>
        </p:nvSpPr>
        <p:spPr>
          <a:xfrm>
            <a:off x="5284788" y="2362200"/>
            <a:ext cx="2106612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</a:rPr>
              <a:t>（</a:t>
            </a:r>
            <a:r>
              <a:rPr lang="en-US" altLang="zh-CN" sz="3200" b="1">
                <a:latin typeface="Times New Roman" panose="02020603050405020304" pitchFamily="18" charset="0"/>
              </a:rPr>
              <a:t>mod2</a:t>
            </a:r>
            <a:r>
              <a:rPr lang="en-US" altLang="zh-CN" sz="3200" b="1" baseline="40000">
                <a:latin typeface="Times New Roman" panose="02020603050405020304" pitchFamily="18" charset="0"/>
              </a:rPr>
              <a:t>4</a:t>
            </a:r>
            <a:r>
              <a:rPr lang="en-US" altLang="zh-CN" sz="3200" b="1">
                <a:latin typeface="Times New Roman" panose="02020603050405020304" pitchFamily="18" charset="0"/>
              </a:rPr>
              <a:t>）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8485" name="文本框 18484"/>
          <p:cNvSpPr txBox="1"/>
          <p:nvPr/>
        </p:nvSpPr>
        <p:spPr>
          <a:xfrm>
            <a:off x="1127125" y="2940050"/>
            <a:ext cx="17684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可见</a:t>
            </a:r>
          </a:p>
        </p:txBody>
      </p:sp>
      <p:sp>
        <p:nvSpPr>
          <p:cNvPr id="18486" name="文本框 18485"/>
          <p:cNvSpPr txBox="1"/>
          <p:nvPr/>
        </p:nvSpPr>
        <p:spPr>
          <a:xfrm>
            <a:off x="3371850" y="3184525"/>
            <a:ext cx="43815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18487" name="文本框 18486"/>
          <p:cNvSpPr txBox="1"/>
          <p:nvPr/>
        </p:nvSpPr>
        <p:spPr>
          <a:xfrm>
            <a:off x="3962400" y="2971800"/>
            <a:ext cx="13303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+ 0101</a:t>
            </a:r>
          </a:p>
        </p:txBody>
      </p:sp>
      <p:sp>
        <p:nvSpPr>
          <p:cNvPr id="18489" name="文本框 18488"/>
          <p:cNvSpPr txBox="1"/>
          <p:nvPr/>
        </p:nvSpPr>
        <p:spPr>
          <a:xfrm>
            <a:off x="2508250" y="3992563"/>
            <a:ext cx="996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0101</a:t>
            </a:r>
          </a:p>
        </p:txBody>
      </p:sp>
      <p:sp>
        <p:nvSpPr>
          <p:cNvPr id="18490" name="文本框 18489"/>
          <p:cNvSpPr txBox="1"/>
          <p:nvPr/>
        </p:nvSpPr>
        <p:spPr>
          <a:xfrm>
            <a:off x="4295775" y="4038600"/>
            <a:ext cx="996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0101</a:t>
            </a:r>
          </a:p>
        </p:txBody>
      </p:sp>
      <p:sp>
        <p:nvSpPr>
          <p:cNvPr id="18491" name="直接连接符 18490"/>
          <p:cNvSpPr/>
          <p:nvPr/>
        </p:nvSpPr>
        <p:spPr>
          <a:xfrm>
            <a:off x="4038600" y="4876800"/>
            <a:ext cx="152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92" name="文本框 18491"/>
          <p:cNvSpPr txBox="1"/>
          <p:nvPr/>
        </p:nvSpPr>
        <p:spPr>
          <a:xfrm>
            <a:off x="4295775" y="4572000"/>
            <a:ext cx="996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1011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8493" name="文本框 18492"/>
          <p:cNvSpPr txBox="1"/>
          <p:nvPr/>
        </p:nvSpPr>
        <p:spPr>
          <a:xfrm>
            <a:off x="2514600" y="4572000"/>
            <a:ext cx="996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0101</a:t>
            </a:r>
          </a:p>
        </p:txBody>
      </p:sp>
      <p:sp>
        <p:nvSpPr>
          <p:cNvPr id="18494" name="任意多边形 18493"/>
          <p:cNvSpPr/>
          <p:nvPr/>
        </p:nvSpPr>
        <p:spPr>
          <a:xfrm>
            <a:off x="2438400" y="3940175"/>
            <a:ext cx="1657350" cy="252413"/>
          </a:xfrm>
          <a:custGeom>
            <a:avLst/>
            <a:gdLst/>
            <a:ahLst/>
            <a:cxnLst/>
            <a:rect l="0" t="0" r="0" b="0"/>
            <a:pathLst>
              <a:path w="1044" h="159">
                <a:moveTo>
                  <a:pt x="0" y="64"/>
                </a:moveTo>
                <a:lnTo>
                  <a:pt x="0" y="0"/>
                </a:lnTo>
                <a:lnTo>
                  <a:pt x="1041" y="0"/>
                </a:lnTo>
                <a:lnTo>
                  <a:pt x="1044" y="159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5" name="文本框 18494"/>
          <p:cNvSpPr txBox="1"/>
          <p:nvPr/>
        </p:nvSpPr>
        <p:spPr>
          <a:xfrm>
            <a:off x="3927475" y="4038600"/>
            <a:ext cx="415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8496" name="任意多边形 18495"/>
          <p:cNvSpPr/>
          <p:nvPr/>
        </p:nvSpPr>
        <p:spPr>
          <a:xfrm>
            <a:off x="2362200" y="4983163"/>
            <a:ext cx="1752600" cy="228600"/>
          </a:xfrm>
          <a:custGeom>
            <a:avLst/>
            <a:gdLst/>
            <a:ahLst/>
            <a:cxnLst/>
            <a:rect l="0" t="0" r="0" b="0"/>
            <a:pathLst>
              <a:path w="1104" h="192">
                <a:moveTo>
                  <a:pt x="0" y="96"/>
                </a:moveTo>
                <a:lnTo>
                  <a:pt x="0" y="192"/>
                </a:lnTo>
                <a:lnTo>
                  <a:pt x="1104" y="192"/>
                </a:lnTo>
                <a:lnTo>
                  <a:pt x="1104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98" name="直接连接符 18497"/>
          <p:cNvSpPr/>
          <p:nvPr/>
        </p:nvSpPr>
        <p:spPr>
          <a:xfrm>
            <a:off x="8610600" y="1447800"/>
            <a:ext cx="0" cy="365760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stealth" w="med" len="med"/>
          </a:ln>
        </p:spPr>
      </p:sp>
      <p:sp>
        <p:nvSpPr>
          <p:cNvPr id="18499" name="文本框 18498"/>
          <p:cNvSpPr txBox="1"/>
          <p:nvPr/>
        </p:nvSpPr>
        <p:spPr>
          <a:xfrm>
            <a:off x="6831013" y="5135563"/>
            <a:ext cx="2392362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>
                <a:solidFill>
                  <a:schemeClr val="folHlink"/>
                </a:solidFill>
                <a:latin typeface="Times New Roman" panose="02020603050405020304" pitchFamily="18" charset="0"/>
              </a:rPr>
              <a:t>（mod2</a:t>
            </a:r>
            <a:r>
              <a:rPr lang="en-US" altLang="zh-CN" sz="3200" b="1" baseline="40000">
                <a:solidFill>
                  <a:schemeClr val="folHlink"/>
                </a:solidFill>
                <a:latin typeface="Times New Roman" panose="02020603050405020304" pitchFamily="18" charset="0"/>
              </a:rPr>
              <a:t>4+1</a:t>
            </a:r>
            <a:r>
              <a:rPr lang="en-US" altLang="zh-CN" sz="3200" b="1">
                <a:solidFill>
                  <a:schemeClr val="folHlink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8500" name="矩形 18499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  <p:sp>
        <p:nvSpPr>
          <p:cNvPr id="18501" name="文本框 18500"/>
          <p:cNvSpPr txBox="1"/>
          <p:nvPr/>
        </p:nvSpPr>
        <p:spPr>
          <a:xfrm>
            <a:off x="3886200" y="5135563"/>
            <a:ext cx="1828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100000</a:t>
            </a:r>
          </a:p>
        </p:txBody>
      </p:sp>
      <p:sp>
        <p:nvSpPr>
          <p:cNvPr id="18502" name="文本框 18501"/>
          <p:cNvSpPr txBox="1"/>
          <p:nvPr/>
        </p:nvSpPr>
        <p:spPr>
          <a:xfrm>
            <a:off x="3581400" y="5135563"/>
            <a:ext cx="1676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500"/>
                                        <p:tgtEl>
                                          <p:spTgt spid="1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7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2" dur="500"/>
                                        <p:tgtEl>
                                          <p:spTgt spid="1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7" dur="500"/>
                                        <p:tgtEl>
                                          <p:spTgt spid="1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1" dur="500"/>
                                        <p:tgtEl>
                                          <p:spTgt spid="1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1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4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8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97" grpId="0"/>
      <p:bldP spid="18442" grpId="0"/>
      <p:bldP spid="18447" grpId="0"/>
      <p:bldP spid="18448" grpId="0"/>
      <p:bldP spid="18449" grpId="0"/>
      <p:bldP spid="18452" grpId="0"/>
      <p:bldP spid="18455" grpId="0"/>
      <p:bldP spid="18456" grpId="0"/>
      <p:bldP spid="18458" grpId="0"/>
      <p:bldP spid="18484" grpId="0"/>
      <p:bldP spid="18485" grpId="0"/>
      <p:bldP spid="18486" grpId="0"/>
      <p:bldP spid="18487" grpId="0"/>
      <p:bldP spid="18489" grpId="0"/>
      <p:bldP spid="18490" grpId="0"/>
      <p:bldP spid="18492" grpId="0"/>
      <p:bldP spid="18493" grpId="0"/>
      <p:bldP spid="18495" grpId="0"/>
      <p:bldP spid="18499" grpId="0"/>
      <p:bldP spid="18501" grpId="0"/>
      <p:bldP spid="185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文本框 19458"/>
          <p:cNvSpPr txBox="1"/>
          <p:nvPr/>
        </p:nvSpPr>
        <p:spPr>
          <a:xfrm>
            <a:off x="381000" y="304800"/>
            <a:ext cx="3581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(3) 补码定义</a:t>
            </a:r>
          </a:p>
        </p:txBody>
      </p:sp>
      <p:sp>
        <p:nvSpPr>
          <p:cNvPr id="19460" name="文本框 19459"/>
          <p:cNvSpPr txBox="1"/>
          <p:nvPr/>
        </p:nvSpPr>
        <p:spPr>
          <a:xfrm>
            <a:off x="990600" y="1028700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整数</a:t>
            </a:r>
          </a:p>
        </p:txBody>
      </p:sp>
      <p:sp>
        <p:nvSpPr>
          <p:cNvPr id="19461" name="文本框 19460"/>
          <p:cNvSpPr txBox="1"/>
          <p:nvPr/>
        </p:nvSpPr>
        <p:spPr>
          <a:xfrm>
            <a:off x="1030288" y="2971800"/>
            <a:ext cx="19415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为真值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9462" name="文本框 19461"/>
          <p:cNvSpPr txBox="1"/>
          <p:nvPr/>
        </p:nvSpPr>
        <p:spPr>
          <a:xfrm>
            <a:off x="3733800" y="2971800"/>
            <a:ext cx="3048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为整数的位数</a:t>
            </a:r>
          </a:p>
        </p:txBody>
      </p:sp>
      <p:grpSp>
        <p:nvGrpSpPr>
          <p:cNvPr id="19493" name="组合 19492"/>
          <p:cNvGrpSpPr/>
          <p:nvPr/>
        </p:nvGrpSpPr>
        <p:grpSpPr>
          <a:xfrm>
            <a:off x="990600" y="1447800"/>
            <a:ext cx="7458075" cy="1311275"/>
            <a:chOff x="624" y="912"/>
            <a:chExt cx="4698" cy="826"/>
          </a:xfrm>
        </p:grpSpPr>
        <p:sp>
          <p:nvSpPr>
            <p:cNvPr id="19464" name="文本框 19463"/>
            <p:cNvSpPr txBox="1"/>
            <p:nvPr/>
          </p:nvSpPr>
          <p:spPr>
            <a:xfrm>
              <a:off x="624" y="1152"/>
              <a:ext cx="77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</a:rPr>
                <a:t>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= </a:t>
              </a:r>
            </a:p>
          </p:txBody>
        </p:sp>
        <p:sp>
          <p:nvSpPr>
            <p:cNvPr id="19465" name="文本框 19464"/>
            <p:cNvSpPr txBox="1"/>
            <p:nvPr/>
          </p:nvSpPr>
          <p:spPr>
            <a:xfrm>
              <a:off x="1567" y="912"/>
              <a:ext cx="270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0，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      2</a:t>
              </a:r>
              <a:r>
                <a:rPr lang="en-US" altLang="zh-CN" sz="2800" b="1" i="1" baseline="45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＞</a:t>
              </a:r>
              <a:r>
                <a:rPr lang="en-US" altLang="zh-CN" sz="2800" b="1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>
                  <a:latin typeface="Times New Roman" panose="02020603050405020304" pitchFamily="18" charset="0"/>
                </a:rPr>
                <a:t>≥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0</a:t>
              </a:r>
            </a:p>
          </p:txBody>
        </p:sp>
        <p:sp>
          <p:nvSpPr>
            <p:cNvPr id="19466" name="文本框 19465"/>
            <p:cNvSpPr txBox="1"/>
            <p:nvPr/>
          </p:nvSpPr>
          <p:spPr>
            <a:xfrm>
              <a:off x="1577" y="1411"/>
              <a:ext cx="374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i="1" baseline="45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baseline="45000">
                  <a:latin typeface="Times New Roman" panose="02020603050405020304" pitchFamily="18" charset="0"/>
                </a:rPr>
                <a:t>+1</a:t>
              </a:r>
              <a:r>
                <a:rPr lang="en-US" altLang="zh-CN" sz="2800" b="1">
                  <a:latin typeface="Times New Roman" panose="02020603050405020304" pitchFamily="18" charset="0"/>
                </a:rPr>
                <a:t> +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  0 </a:t>
              </a:r>
              <a:r>
                <a:rPr lang="en-US" altLang="zh-CN" sz="2000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＞</a:t>
              </a:r>
              <a:r>
                <a:rPr lang="en-US" altLang="zh-CN" sz="2800" b="1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>
                  <a:latin typeface="Times New Roman" panose="02020603050405020304" pitchFamily="18" charset="0"/>
                </a:rPr>
                <a:t>≥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2</a:t>
              </a:r>
              <a:r>
                <a:rPr lang="en-US" altLang="zh-CN" sz="2800" b="1" i="1" baseline="45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（mod 2</a:t>
              </a:r>
              <a:r>
                <a:rPr lang="en-US" altLang="zh-CN" sz="2800" b="1" i="1" baseline="45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baseline="45000">
                  <a:latin typeface="Times New Roman" panose="02020603050405020304" pitchFamily="18" charset="0"/>
                </a:rPr>
                <a:t>+1</a:t>
              </a:r>
              <a:r>
                <a:rPr lang="en-US" altLang="zh-CN" sz="2800" b="1"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9467" name="左大括号 19466"/>
            <p:cNvSpPr/>
            <p:nvPr/>
          </p:nvSpPr>
          <p:spPr>
            <a:xfrm>
              <a:off x="1392" y="1026"/>
              <a:ext cx="144" cy="616"/>
            </a:xfrm>
            <a:prstGeom prst="leftBrace">
              <a:avLst>
                <a:gd name="adj1" fmla="val 35648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直接连接符 19467"/>
            <p:cNvSpPr/>
            <p:nvPr/>
          </p:nvSpPr>
          <p:spPr>
            <a:xfrm>
              <a:off x="3663" y="158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9469" name="文本框 19468"/>
          <p:cNvSpPr txBox="1"/>
          <p:nvPr/>
        </p:nvSpPr>
        <p:spPr>
          <a:xfrm>
            <a:off x="1058863" y="373380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如</a:t>
            </a:r>
          </a:p>
        </p:txBody>
      </p:sp>
      <p:sp>
        <p:nvSpPr>
          <p:cNvPr id="19470" name="文本框 19469"/>
          <p:cNvSpPr txBox="1"/>
          <p:nvPr/>
        </p:nvSpPr>
        <p:spPr>
          <a:xfrm>
            <a:off x="2362200" y="3733800"/>
            <a:ext cx="165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= +1010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grpSp>
        <p:nvGrpSpPr>
          <p:cNvPr id="19471" name="组合 19470"/>
          <p:cNvGrpSpPr/>
          <p:nvPr/>
        </p:nvGrpSpPr>
        <p:grpSpPr>
          <a:xfrm>
            <a:off x="4775200" y="4471988"/>
            <a:ext cx="3911600" cy="519112"/>
            <a:chOff x="3008" y="2913"/>
            <a:chExt cx="2464" cy="327"/>
          </a:xfrm>
        </p:grpSpPr>
        <p:sp>
          <p:nvSpPr>
            <p:cNvPr id="19472" name="文本框 19471"/>
            <p:cNvSpPr txBox="1"/>
            <p:nvPr/>
          </p:nvSpPr>
          <p:spPr>
            <a:xfrm>
              <a:off x="3008" y="2913"/>
              <a:ext cx="24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</a:rPr>
                <a:t>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= 2</a:t>
              </a:r>
              <a:r>
                <a:rPr lang="zh-CN" altLang="en-US" sz="2800" b="1" baseline="45000" dirty="0">
                  <a:latin typeface="Times New Roman" panose="02020603050405020304" pitchFamily="18" charset="0"/>
                </a:rPr>
                <a:t>7+1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+(   1011000 )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3" name="直接连接符 19472"/>
            <p:cNvSpPr/>
            <p:nvPr/>
          </p:nvSpPr>
          <p:spPr>
            <a:xfrm>
              <a:off x="4368" y="3083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9474" name="文本框 19473"/>
          <p:cNvSpPr txBox="1"/>
          <p:nvPr/>
        </p:nvSpPr>
        <p:spPr>
          <a:xfrm>
            <a:off x="5546725" y="4876800"/>
            <a:ext cx="2076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100000000</a:t>
            </a:r>
          </a:p>
        </p:txBody>
      </p:sp>
      <p:sp>
        <p:nvSpPr>
          <p:cNvPr id="19475" name="直接连接符 19474"/>
          <p:cNvSpPr/>
          <p:nvPr/>
        </p:nvSpPr>
        <p:spPr>
          <a:xfrm>
            <a:off x="4953000" y="5791200"/>
            <a:ext cx="3429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9476" name="组合 19475"/>
          <p:cNvGrpSpPr/>
          <p:nvPr/>
        </p:nvGrpSpPr>
        <p:grpSpPr>
          <a:xfrm>
            <a:off x="6076950" y="5257800"/>
            <a:ext cx="1543050" cy="519113"/>
            <a:chOff x="3828" y="3408"/>
            <a:chExt cx="972" cy="327"/>
          </a:xfrm>
        </p:grpSpPr>
        <p:sp>
          <p:nvSpPr>
            <p:cNvPr id="19477" name="文本框 19476"/>
            <p:cNvSpPr txBox="1"/>
            <p:nvPr/>
          </p:nvSpPr>
          <p:spPr>
            <a:xfrm>
              <a:off x="3900" y="3408"/>
              <a:ext cx="9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1011000</a:t>
              </a:r>
            </a:p>
          </p:txBody>
        </p:sp>
        <p:sp>
          <p:nvSpPr>
            <p:cNvPr id="19478" name="直接连接符 19477"/>
            <p:cNvSpPr/>
            <p:nvPr/>
          </p:nvSpPr>
          <p:spPr>
            <a:xfrm>
              <a:off x="3828" y="3562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9479" name="文本框 19478"/>
          <p:cNvSpPr txBox="1"/>
          <p:nvPr/>
        </p:nvSpPr>
        <p:spPr>
          <a:xfrm>
            <a:off x="1905000" y="4495800"/>
            <a:ext cx="22018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 = 0,1010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19480" name="组合 19479"/>
          <p:cNvGrpSpPr/>
          <p:nvPr/>
        </p:nvGrpSpPr>
        <p:grpSpPr>
          <a:xfrm>
            <a:off x="5278438" y="3733800"/>
            <a:ext cx="2165350" cy="519113"/>
            <a:chOff x="1228" y="2913"/>
            <a:chExt cx="1364" cy="327"/>
          </a:xfrm>
        </p:grpSpPr>
        <p:sp>
          <p:nvSpPr>
            <p:cNvPr id="19481" name="直接连接符 19480"/>
            <p:cNvSpPr/>
            <p:nvPr/>
          </p:nvSpPr>
          <p:spPr>
            <a:xfrm>
              <a:off x="1639" y="3083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2" name="文本框 19481"/>
            <p:cNvSpPr txBox="1"/>
            <p:nvPr/>
          </p:nvSpPr>
          <p:spPr>
            <a:xfrm>
              <a:off x="1228" y="2913"/>
              <a:ext cx="13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=   1011000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9483" name="文本框 19482"/>
          <p:cNvSpPr txBox="1"/>
          <p:nvPr/>
        </p:nvSpPr>
        <p:spPr>
          <a:xfrm>
            <a:off x="5924550" y="5791200"/>
            <a:ext cx="1695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1,0101000</a:t>
            </a:r>
          </a:p>
        </p:txBody>
      </p:sp>
      <p:sp>
        <p:nvSpPr>
          <p:cNvPr id="19484" name="文本框 19483"/>
          <p:cNvSpPr txBox="1"/>
          <p:nvPr/>
        </p:nvSpPr>
        <p:spPr>
          <a:xfrm>
            <a:off x="1981200" y="5583238"/>
            <a:ext cx="2492375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用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逗号 </a:t>
            </a:r>
            <a:r>
              <a:rPr lang="zh-CN" altLang="en-US" sz="2400" b="1" dirty="0">
                <a:latin typeface="Times New Roman" panose="02020603050405020304" pitchFamily="18" charset="0"/>
              </a:rPr>
              <a:t>将符号位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和数值位隔开</a:t>
            </a:r>
          </a:p>
        </p:txBody>
      </p:sp>
      <p:sp>
        <p:nvSpPr>
          <p:cNvPr id="19485" name="任意多边形 19484"/>
          <p:cNvSpPr/>
          <p:nvPr/>
        </p:nvSpPr>
        <p:spPr>
          <a:xfrm>
            <a:off x="4162425" y="6229350"/>
            <a:ext cx="2085975" cy="476250"/>
          </a:xfrm>
          <a:custGeom>
            <a:avLst/>
            <a:gdLst/>
            <a:ahLst/>
            <a:cxnLst/>
            <a:rect l="0" t="0" r="0" b="0"/>
            <a:pathLst>
              <a:path w="1314" h="300">
                <a:moveTo>
                  <a:pt x="0" y="0"/>
                </a:moveTo>
                <a:lnTo>
                  <a:pt x="156" y="3"/>
                </a:lnTo>
                <a:lnTo>
                  <a:pt x="157" y="300"/>
                </a:lnTo>
                <a:lnTo>
                  <a:pt x="1314" y="300"/>
                </a:lnTo>
                <a:lnTo>
                  <a:pt x="1314" y="4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86" name="直接连接符 19485"/>
          <p:cNvSpPr/>
          <p:nvPr/>
        </p:nvSpPr>
        <p:spPr>
          <a:xfrm flipV="1">
            <a:off x="3276600" y="5029200"/>
            <a:ext cx="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19487" name="矩形 19486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  <p:bldP spid="19462" grpId="0"/>
      <p:bldP spid="19469" grpId="0"/>
      <p:bldP spid="19470" grpId="0"/>
      <p:bldP spid="19474" grpId="0"/>
      <p:bldP spid="19479" grpId="0"/>
      <p:bldP spid="19483" grpId="0"/>
      <p:bldP spid="194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20481"/>
          <p:cNvSpPr txBox="1"/>
          <p:nvPr/>
        </p:nvSpPr>
        <p:spPr>
          <a:xfrm>
            <a:off x="533400" y="428625"/>
            <a:ext cx="1828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小数</a:t>
            </a:r>
          </a:p>
        </p:txBody>
      </p:sp>
      <p:sp>
        <p:nvSpPr>
          <p:cNvPr id="20483" name="文本框 20482"/>
          <p:cNvSpPr txBox="1"/>
          <p:nvPr/>
        </p:nvSpPr>
        <p:spPr>
          <a:xfrm>
            <a:off x="1525588" y="2590800"/>
            <a:ext cx="21320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为真值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484" name="文本框 20483"/>
          <p:cNvSpPr txBox="1"/>
          <p:nvPr/>
        </p:nvSpPr>
        <p:spPr>
          <a:xfrm>
            <a:off x="2101850" y="3276600"/>
            <a:ext cx="2012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= + 0.1110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0521" name="组合 20520"/>
          <p:cNvGrpSpPr/>
          <p:nvPr/>
        </p:nvGrpSpPr>
        <p:grpSpPr>
          <a:xfrm>
            <a:off x="1446213" y="1095375"/>
            <a:ext cx="7697787" cy="1295400"/>
            <a:chOff x="911" y="690"/>
            <a:chExt cx="4849" cy="816"/>
          </a:xfrm>
        </p:grpSpPr>
        <p:sp>
          <p:nvSpPr>
            <p:cNvPr id="20487" name="文本框 20486"/>
            <p:cNvSpPr txBox="1"/>
            <p:nvPr/>
          </p:nvSpPr>
          <p:spPr>
            <a:xfrm>
              <a:off x="911" y="930"/>
              <a:ext cx="84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>
                  <a:latin typeface="Times New Roman" panose="02020603050405020304" pitchFamily="18" charset="0"/>
                </a:rPr>
                <a:t>[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= </a:t>
              </a:r>
            </a:p>
          </p:txBody>
        </p:sp>
        <p:sp>
          <p:nvSpPr>
            <p:cNvPr id="20488" name="文本框 20487"/>
            <p:cNvSpPr txBox="1"/>
            <p:nvPr/>
          </p:nvSpPr>
          <p:spPr>
            <a:xfrm>
              <a:off x="1854" y="690"/>
              <a:ext cx="275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           1 </a:t>
              </a:r>
              <a:r>
                <a:rPr lang="en-US" altLang="zh-CN" sz="2800" b="1">
                  <a:latin typeface="Times New Roman" panose="02020603050405020304" pitchFamily="18" charset="0"/>
                </a:rPr>
                <a:t>＞</a:t>
              </a:r>
              <a:r>
                <a:rPr lang="en-US" altLang="zh-CN" sz="3200" b="1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  </a:t>
              </a:r>
              <a:r>
                <a:rPr lang="en-US" altLang="zh-CN" sz="2800" b="1">
                  <a:latin typeface="Times New Roman" panose="02020603050405020304" pitchFamily="18" charset="0"/>
                </a:rPr>
                <a:t>≥</a:t>
              </a:r>
              <a:r>
                <a:rPr lang="en-US" altLang="zh-CN" sz="3200" b="1">
                  <a:latin typeface="Times New Roman" panose="02020603050405020304" pitchFamily="18" charset="0"/>
                </a:rPr>
                <a:t> 0</a:t>
              </a:r>
            </a:p>
          </p:txBody>
        </p:sp>
        <p:sp>
          <p:nvSpPr>
            <p:cNvPr id="20489" name="文本框 20488"/>
            <p:cNvSpPr txBox="1"/>
            <p:nvPr/>
          </p:nvSpPr>
          <p:spPr>
            <a:xfrm>
              <a:off x="1864" y="1141"/>
              <a:ext cx="38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2 +</a:t>
              </a:r>
              <a:r>
                <a:rPr lang="en-US" altLang="zh-CN" sz="3200" b="1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    </a:t>
              </a:r>
              <a:r>
                <a:rPr lang="en-US" altLang="zh-CN" sz="1400" b="1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>
                  <a:latin typeface="Times New Roman" panose="02020603050405020304" pitchFamily="18" charset="0"/>
                </a:rPr>
                <a:t>0 </a:t>
              </a:r>
              <a:r>
                <a:rPr lang="en-US" altLang="zh-CN" sz="2800" b="1">
                  <a:latin typeface="Times New Roman" panose="02020603050405020304" pitchFamily="18" charset="0"/>
                </a:rPr>
                <a:t>＞</a:t>
              </a:r>
              <a:r>
                <a:rPr lang="en-US" altLang="zh-CN" sz="3200" b="1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 </a:t>
              </a:r>
              <a:r>
                <a:rPr lang="en-US" altLang="zh-CN" b="1">
                  <a:latin typeface="Times New Roman" panose="02020603050405020304" pitchFamily="18" charset="0"/>
                </a:rPr>
                <a:t> </a:t>
              </a:r>
              <a:r>
                <a:rPr lang="en-US" altLang="zh-CN" sz="800" b="1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</a:rPr>
                <a:t>≥</a:t>
              </a:r>
              <a:r>
                <a:rPr lang="en-US" altLang="zh-CN" sz="3200" b="1">
                  <a:latin typeface="Times New Roman" panose="02020603050405020304" pitchFamily="18" charset="0"/>
                </a:rPr>
                <a:t>   1（mod 2）</a:t>
              </a:r>
            </a:p>
          </p:txBody>
        </p:sp>
        <p:sp>
          <p:nvSpPr>
            <p:cNvPr id="20490" name="左大括号 20489"/>
            <p:cNvSpPr/>
            <p:nvPr/>
          </p:nvSpPr>
          <p:spPr>
            <a:xfrm>
              <a:off x="1720" y="864"/>
              <a:ext cx="104" cy="528"/>
            </a:xfrm>
            <a:prstGeom prst="leftBrace">
              <a:avLst>
                <a:gd name="adj1" fmla="val 42307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1" name="直接连接符 20490"/>
            <p:cNvSpPr/>
            <p:nvPr/>
          </p:nvSpPr>
          <p:spPr>
            <a:xfrm>
              <a:off x="3744" y="134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0492" name="文本框 20491"/>
          <p:cNvSpPr txBox="1"/>
          <p:nvPr/>
        </p:nvSpPr>
        <p:spPr>
          <a:xfrm>
            <a:off x="914400" y="32512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如</a:t>
            </a:r>
          </a:p>
        </p:txBody>
      </p:sp>
      <p:sp>
        <p:nvSpPr>
          <p:cNvPr id="20493" name="文本框 20492"/>
          <p:cNvSpPr txBox="1"/>
          <p:nvPr/>
        </p:nvSpPr>
        <p:spPr>
          <a:xfrm>
            <a:off x="1600200" y="3976688"/>
            <a:ext cx="3276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 = 0.1110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20494" name="组合 20493"/>
          <p:cNvGrpSpPr/>
          <p:nvPr/>
        </p:nvGrpSpPr>
        <p:grpSpPr>
          <a:xfrm>
            <a:off x="5035550" y="3276600"/>
            <a:ext cx="2432050" cy="519113"/>
            <a:chOff x="1056" y="2505"/>
            <a:chExt cx="1532" cy="327"/>
          </a:xfrm>
        </p:grpSpPr>
        <p:sp>
          <p:nvSpPr>
            <p:cNvPr id="20495" name="文本框 20494"/>
            <p:cNvSpPr txBox="1"/>
            <p:nvPr/>
          </p:nvSpPr>
          <p:spPr>
            <a:xfrm>
              <a:off x="1056" y="2505"/>
              <a:ext cx="15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=   0.1100000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0496" name="直接连接符 20495"/>
            <p:cNvSpPr/>
            <p:nvPr/>
          </p:nvSpPr>
          <p:spPr>
            <a:xfrm>
              <a:off x="1440" y="268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0497" name="文本框 20496"/>
          <p:cNvSpPr txBox="1"/>
          <p:nvPr/>
        </p:nvSpPr>
        <p:spPr>
          <a:xfrm>
            <a:off x="5803900" y="5410200"/>
            <a:ext cx="1695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1.0100000</a:t>
            </a:r>
          </a:p>
        </p:txBody>
      </p:sp>
      <p:grpSp>
        <p:nvGrpSpPr>
          <p:cNvPr id="20498" name="组合 20497"/>
          <p:cNvGrpSpPr/>
          <p:nvPr/>
        </p:nvGrpSpPr>
        <p:grpSpPr>
          <a:xfrm>
            <a:off x="4572000" y="3976688"/>
            <a:ext cx="3709988" cy="519112"/>
            <a:chOff x="2880" y="2505"/>
            <a:chExt cx="2337" cy="327"/>
          </a:xfrm>
        </p:grpSpPr>
        <p:sp>
          <p:nvSpPr>
            <p:cNvPr id="20499" name="文本框 20498"/>
            <p:cNvSpPr txBox="1"/>
            <p:nvPr/>
          </p:nvSpPr>
          <p:spPr>
            <a:xfrm>
              <a:off x="2880" y="2505"/>
              <a:ext cx="233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</a:rPr>
                <a:t>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= 2+(   0.1100000 )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500" name="直接连接符 20499"/>
            <p:cNvSpPr/>
            <p:nvPr/>
          </p:nvSpPr>
          <p:spPr>
            <a:xfrm>
              <a:off x="3936" y="268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0501" name="文本框 20500"/>
          <p:cNvSpPr txBox="1"/>
          <p:nvPr/>
        </p:nvSpPr>
        <p:spPr>
          <a:xfrm>
            <a:off x="5334000" y="4471988"/>
            <a:ext cx="216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10.0000000</a:t>
            </a:r>
          </a:p>
        </p:txBody>
      </p:sp>
      <p:grpSp>
        <p:nvGrpSpPr>
          <p:cNvPr id="20502" name="组合 20501"/>
          <p:cNvGrpSpPr/>
          <p:nvPr/>
        </p:nvGrpSpPr>
        <p:grpSpPr>
          <a:xfrm>
            <a:off x="5638800" y="4967288"/>
            <a:ext cx="1860550" cy="519112"/>
            <a:chOff x="3552" y="3129"/>
            <a:chExt cx="1172" cy="327"/>
          </a:xfrm>
        </p:grpSpPr>
        <p:sp>
          <p:nvSpPr>
            <p:cNvPr id="20503" name="文本框 20502"/>
            <p:cNvSpPr txBox="1"/>
            <p:nvPr/>
          </p:nvSpPr>
          <p:spPr>
            <a:xfrm>
              <a:off x="3656" y="3129"/>
              <a:ext cx="10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0.1100000</a:t>
              </a:r>
            </a:p>
          </p:txBody>
        </p:sp>
        <p:sp>
          <p:nvSpPr>
            <p:cNvPr id="20504" name="直接连接符 20503"/>
            <p:cNvSpPr/>
            <p:nvPr/>
          </p:nvSpPr>
          <p:spPr>
            <a:xfrm>
              <a:off x="3552" y="329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0505" name="直接连接符 20504"/>
          <p:cNvSpPr/>
          <p:nvPr/>
        </p:nvSpPr>
        <p:spPr>
          <a:xfrm>
            <a:off x="5105400" y="5486400"/>
            <a:ext cx="2590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06" name="任意多边形 20505"/>
          <p:cNvSpPr/>
          <p:nvPr/>
        </p:nvSpPr>
        <p:spPr>
          <a:xfrm>
            <a:off x="3943350" y="5876925"/>
            <a:ext cx="2163763" cy="447675"/>
          </a:xfrm>
          <a:custGeom>
            <a:avLst/>
            <a:gdLst/>
            <a:ahLst/>
            <a:cxnLst/>
            <a:rect l="0" t="0" r="0" b="0"/>
            <a:pathLst>
              <a:path w="1363" h="282">
                <a:moveTo>
                  <a:pt x="1362" y="0"/>
                </a:moveTo>
                <a:lnTo>
                  <a:pt x="1363" y="282"/>
                </a:lnTo>
                <a:lnTo>
                  <a:pt x="0" y="28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stealth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513" name="组合 20512"/>
          <p:cNvGrpSpPr/>
          <p:nvPr/>
        </p:nvGrpSpPr>
        <p:grpSpPr>
          <a:xfrm>
            <a:off x="1752600" y="5583238"/>
            <a:ext cx="2800350" cy="969962"/>
            <a:chOff x="1104" y="3517"/>
            <a:chExt cx="1764" cy="611"/>
          </a:xfrm>
        </p:grpSpPr>
        <p:sp>
          <p:nvSpPr>
            <p:cNvPr id="20508" name="文本框 20507"/>
            <p:cNvSpPr txBox="1"/>
            <p:nvPr/>
          </p:nvSpPr>
          <p:spPr>
            <a:xfrm>
              <a:off x="1104" y="3517"/>
              <a:ext cx="17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用 </a:t>
              </a:r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小数点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将符号位</a:t>
              </a:r>
            </a:p>
          </p:txBody>
        </p:sp>
        <p:sp>
          <p:nvSpPr>
            <p:cNvPr id="20509" name="文本框 20508"/>
            <p:cNvSpPr txBox="1"/>
            <p:nvPr/>
          </p:nvSpPr>
          <p:spPr>
            <a:xfrm>
              <a:off x="1104" y="3840"/>
              <a:ext cx="12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和数值位隔开</a:t>
              </a:r>
            </a:p>
          </p:txBody>
        </p:sp>
      </p:grpSp>
      <p:sp>
        <p:nvSpPr>
          <p:cNvPr id="20510" name="任意多边形 20509"/>
          <p:cNvSpPr/>
          <p:nvPr/>
        </p:nvSpPr>
        <p:spPr>
          <a:xfrm>
            <a:off x="2957513" y="4452938"/>
            <a:ext cx="1587" cy="1138237"/>
          </a:xfrm>
          <a:custGeom>
            <a:avLst/>
            <a:gdLst/>
            <a:ahLst/>
            <a:cxnLst/>
            <a:rect l="0" t="0" r="0" b="0"/>
            <a:pathLst>
              <a:path w="1" h="717">
                <a:moveTo>
                  <a:pt x="0" y="717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2" name="矩形 20511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20492" grpId="0"/>
      <p:bldP spid="20493" grpId="0"/>
      <p:bldP spid="20497" grpId="0"/>
      <p:bldP spid="205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文本框 21506"/>
          <p:cNvSpPr txBox="1"/>
          <p:nvPr/>
        </p:nvSpPr>
        <p:spPr>
          <a:xfrm>
            <a:off x="228600" y="273050"/>
            <a:ext cx="52736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(4) 求补码的快捷方式</a:t>
            </a:r>
          </a:p>
        </p:txBody>
      </p:sp>
      <p:sp>
        <p:nvSpPr>
          <p:cNvPr id="21509" name="文本框 21508"/>
          <p:cNvSpPr txBox="1"/>
          <p:nvPr/>
        </p:nvSpPr>
        <p:spPr>
          <a:xfrm>
            <a:off x="2409825" y="2247900"/>
            <a:ext cx="17367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= 100000</a:t>
            </a:r>
          </a:p>
        </p:txBody>
      </p:sp>
      <p:sp>
        <p:nvSpPr>
          <p:cNvPr id="21510" name="文本框 21509"/>
          <p:cNvSpPr txBox="1"/>
          <p:nvPr/>
        </p:nvSpPr>
        <p:spPr>
          <a:xfrm>
            <a:off x="2409825" y="3276600"/>
            <a:ext cx="17367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=  1,0110</a:t>
            </a:r>
          </a:p>
        </p:txBody>
      </p:sp>
      <p:sp>
        <p:nvSpPr>
          <p:cNvPr id="21511" name="直接连接符 21510"/>
          <p:cNvSpPr/>
          <p:nvPr/>
        </p:nvSpPr>
        <p:spPr>
          <a:xfrm>
            <a:off x="2241550" y="3257550"/>
            <a:ext cx="2133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13" name="文本框 21512"/>
          <p:cNvSpPr txBox="1"/>
          <p:nvPr/>
        </p:nvSpPr>
        <p:spPr>
          <a:xfrm>
            <a:off x="5378450" y="3276600"/>
            <a:ext cx="18383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10101 + 1</a:t>
            </a:r>
          </a:p>
        </p:txBody>
      </p:sp>
      <p:sp>
        <p:nvSpPr>
          <p:cNvPr id="21514" name="文本框 21513"/>
          <p:cNvSpPr txBox="1"/>
          <p:nvPr/>
        </p:nvSpPr>
        <p:spPr>
          <a:xfrm>
            <a:off x="5045075" y="3763963"/>
            <a:ext cx="16351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= 1,0110</a:t>
            </a:r>
          </a:p>
        </p:txBody>
      </p:sp>
      <p:sp>
        <p:nvSpPr>
          <p:cNvPr id="21515" name="直接连接符 21514"/>
          <p:cNvSpPr/>
          <p:nvPr/>
        </p:nvSpPr>
        <p:spPr>
          <a:xfrm>
            <a:off x="4968875" y="3257550"/>
            <a:ext cx="2286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16" name="文本框 21515"/>
          <p:cNvSpPr txBox="1"/>
          <p:nvPr/>
        </p:nvSpPr>
        <p:spPr>
          <a:xfrm>
            <a:off x="1074738" y="4297363"/>
            <a:ext cx="37941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 又[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原</a:t>
            </a:r>
            <a:r>
              <a:rPr lang="zh-CN" altLang="en-US" sz="3200" b="1" dirty="0">
                <a:latin typeface="Times New Roman" panose="02020603050405020304" pitchFamily="18" charset="0"/>
              </a:rPr>
              <a:t> =  1,1010</a:t>
            </a:r>
          </a:p>
        </p:txBody>
      </p:sp>
      <p:grpSp>
        <p:nvGrpSpPr>
          <p:cNvPr id="21517" name="组合 21516"/>
          <p:cNvGrpSpPr/>
          <p:nvPr/>
        </p:nvGrpSpPr>
        <p:grpSpPr>
          <a:xfrm>
            <a:off x="1176338" y="1752600"/>
            <a:ext cx="3484562" cy="579438"/>
            <a:chOff x="912" y="1104"/>
            <a:chExt cx="2195" cy="365"/>
          </a:xfrm>
        </p:grpSpPr>
        <p:sp>
          <p:nvSpPr>
            <p:cNvPr id="21518" name="文本框 21517"/>
            <p:cNvSpPr txBox="1"/>
            <p:nvPr/>
          </p:nvSpPr>
          <p:spPr>
            <a:xfrm>
              <a:off x="912" y="1104"/>
              <a:ext cx="219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则[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= 2</a:t>
              </a:r>
              <a:r>
                <a:rPr lang="zh-CN" altLang="en-US" sz="3200" b="1" baseline="40000" dirty="0">
                  <a:latin typeface="Times New Roman" panose="02020603050405020304" pitchFamily="18" charset="0"/>
                </a:rPr>
                <a:t>4+1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  1010</a:t>
              </a:r>
            </a:p>
          </p:txBody>
        </p:sp>
        <p:sp>
          <p:nvSpPr>
            <p:cNvPr id="21519" name="直接连接符 21518"/>
            <p:cNvSpPr/>
            <p:nvPr/>
          </p:nvSpPr>
          <p:spPr>
            <a:xfrm>
              <a:off x="2448" y="1296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1520" name="组合 21519"/>
          <p:cNvGrpSpPr/>
          <p:nvPr/>
        </p:nvGrpSpPr>
        <p:grpSpPr>
          <a:xfrm>
            <a:off x="5045075" y="1752600"/>
            <a:ext cx="3289300" cy="579438"/>
            <a:chOff x="3360" y="1104"/>
            <a:chExt cx="2072" cy="365"/>
          </a:xfrm>
        </p:grpSpPr>
        <p:sp>
          <p:nvSpPr>
            <p:cNvPr id="21521" name="文本框 21520"/>
            <p:cNvSpPr txBox="1"/>
            <p:nvPr/>
          </p:nvSpPr>
          <p:spPr>
            <a:xfrm>
              <a:off x="3360" y="1104"/>
              <a:ext cx="20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= 11111 + 1   1010</a:t>
              </a:r>
            </a:p>
          </p:txBody>
        </p:sp>
        <p:sp>
          <p:nvSpPr>
            <p:cNvPr id="21522" name="直接连接符 21521"/>
            <p:cNvSpPr/>
            <p:nvPr/>
          </p:nvSpPr>
          <p:spPr>
            <a:xfrm>
              <a:off x="4752" y="1296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1537" name="组合 21536"/>
          <p:cNvGrpSpPr/>
          <p:nvPr/>
        </p:nvGrpSpPr>
        <p:grpSpPr>
          <a:xfrm>
            <a:off x="5045075" y="2247900"/>
            <a:ext cx="2819400" cy="1074738"/>
            <a:chOff x="3360" y="1416"/>
            <a:chExt cx="1776" cy="677"/>
          </a:xfrm>
        </p:grpSpPr>
        <p:sp>
          <p:nvSpPr>
            <p:cNvPr id="21512" name="文本框 21511"/>
            <p:cNvSpPr txBox="1"/>
            <p:nvPr/>
          </p:nvSpPr>
          <p:spPr>
            <a:xfrm>
              <a:off x="3360" y="1416"/>
              <a:ext cx="177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= 11111</a:t>
              </a:r>
            </a:p>
          </p:txBody>
        </p:sp>
        <p:grpSp>
          <p:nvGrpSpPr>
            <p:cNvPr id="21523" name="组合 21522"/>
            <p:cNvGrpSpPr/>
            <p:nvPr/>
          </p:nvGrpSpPr>
          <p:grpSpPr>
            <a:xfrm>
              <a:off x="3600" y="1728"/>
              <a:ext cx="720" cy="365"/>
              <a:chOff x="3600" y="1728"/>
              <a:chExt cx="720" cy="365"/>
            </a:xfrm>
          </p:grpSpPr>
          <p:sp>
            <p:nvSpPr>
              <p:cNvPr id="21524" name="文本框 21523"/>
              <p:cNvSpPr txBox="1"/>
              <p:nvPr/>
            </p:nvSpPr>
            <p:spPr>
              <a:xfrm>
                <a:off x="3692" y="1728"/>
                <a:ext cx="628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3200" b="1" dirty="0">
                    <a:latin typeface="Times New Roman" panose="02020603050405020304" pitchFamily="18" charset="0"/>
                  </a:rPr>
                  <a:t>1010</a:t>
                </a:r>
              </a:p>
            </p:txBody>
          </p:sp>
          <p:sp>
            <p:nvSpPr>
              <p:cNvPr id="21525" name="直接连接符 21524"/>
              <p:cNvSpPr/>
              <p:nvPr/>
            </p:nvSpPr>
            <p:spPr>
              <a:xfrm>
                <a:off x="3600" y="1920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1539" name="组合 21538"/>
          <p:cNvGrpSpPr/>
          <p:nvPr/>
        </p:nvGrpSpPr>
        <p:grpSpPr>
          <a:xfrm>
            <a:off x="2987675" y="2743200"/>
            <a:ext cx="1143000" cy="579438"/>
            <a:chOff x="1882" y="1728"/>
            <a:chExt cx="720" cy="365"/>
          </a:xfrm>
        </p:grpSpPr>
        <p:sp>
          <p:nvSpPr>
            <p:cNvPr id="21527" name="文本框 21526"/>
            <p:cNvSpPr txBox="1"/>
            <p:nvPr/>
          </p:nvSpPr>
          <p:spPr>
            <a:xfrm>
              <a:off x="1974" y="1728"/>
              <a:ext cx="62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1010</a:t>
              </a:r>
            </a:p>
          </p:txBody>
        </p:sp>
        <p:sp>
          <p:nvSpPr>
            <p:cNvPr id="21528" name="直接连接符 21527"/>
            <p:cNvSpPr/>
            <p:nvPr/>
          </p:nvSpPr>
          <p:spPr>
            <a:xfrm>
              <a:off x="1882" y="192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1542" name="组合 21541"/>
          <p:cNvGrpSpPr/>
          <p:nvPr/>
        </p:nvGrpSpPr>
        <p:grpSpPr>
          <a:xfrm>
            <a:off x="2878138" y="3352800"/>
            <a:ext cx="3690937" cy="1458913"/>
            <a:chOff x="1813" y="2112"/>
            <a:chExt cx="2325" cy="919"/>
          </a:xfrm>
        </p:grpSpPr>
        <p:sp>
          <p:nvSpPr>
            <p:cNvPr id="21530" name="圆角矩形 21529"/>
            <p:cNvSpPr/>
            <p:nvPr/>
          </p:nvSpPr>
          <p:spPr>
            <a:xfrm>
              <a:off x="1813" y="2743"/>
              <a:ext cx="816" cy="288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圆角矩形 21530"/>
            <p:cNvSpPr/>
            <p:nvPr/>
          </p:nvSpPr>
          <p:spPr>
            <a:xfrm>
              <a:off x="3418" y="2112"/>
              <a:ext cx="720" cy="288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32" name="组合 21531"/>
          <p:cNvGrpSpPr/>
          <p:nvPr/>
        </p:nvGrpSpPr>
        <p:grpSpPr>
          <a:xfrm>
            <a:off x="777875" y="5162550"/>
            <a:ext cx="7947025" cy="1314450"/>
            <a:chOff x="768" y="3252"/>
            <a:chExt cx="5006" cy="828"/>
          </a:xfrm>
        </p:grpSpPr>
        <p:sp>
          <p:nvSpPr>
            <p:cNvPr id="21533" name="文本框 21532"/>
            <p:cNvSpPr txBox="1"/>
            <p:nvPr/>
          </p:nvSpPr>
          <p:spPr>
            <a:xfrm>
              <a:off x="768" y="3252"/>
              <a:ext cx="500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当真值为 </a:t>
              </a:r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负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时，</a:t>
              </a:r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补码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可用 </a:t>
              </a:r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原码除符号位外</a:t>
              </a:r>
            </a:p>
          </p:txBody>
        </p:sp>
        <p:sp>
          <p:nvSpPr>
            <p:cNvPr id="21534" name="文本框 21533"/>
            <p:cNvSpPr txBox="1"/>
            <p:nvPr/>
          </p:nvSpPr>
          <p:spPr>
            <a:xfrm>
              <a:off x="768" y="3715"/>
              <a:ext cx="29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每位取反，末位加 1 求得</a:t>
              </a:r>
            </a:p>
          </p:txBody>
        </p:sp>
      </p:grpSp>
      <p:sp>
        <p:nvSpPr>
          <p:cNvPr id="21535" name="矩形 21534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  <p:sp>
        <p:nvSpPr>
          <p:cNvPr id="21536" name="文本框 21535"/>
          <p:cNvSpPr txBox="1"/>
          <p:nvPr/>
        </p:nvSpPr>
        <p:spPr>
          <a:xfrm>
            <a:off x="6497638" y="2247900"/>
            <a:ext cx="1828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+ 1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1540" name="组合 21539"/>
          <p:cNvGrpSpPr/>
          <p:nvPr/>
        </p:nvGrpSpPr>
        <p:grpSpPr>
          <a:xfrm>
            <a:off x="777875" y="1096963"/>
            <a:ext cx="3565525" cy="579437"/>
            <a:chOff x="490" y="691"/>
            <a:chExt cx="2246" cy="365"/>
          </a:xfrm>
        </p:grpSpPr>
        <p:sp>
          <p:nvSpPr>
            <p:cNvPr id="21508" name="文本框 21507"/>
            <p:cNvSpPr txBox="1"/>
            <p:nvPr/>
          </p:nvSpPr>
          <p:spPr>
            <a:xfrm>
              <a:off x="490" y="691"/>
              <a:ext cx="224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设 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 =   1010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时</a:t>
              </a:r>
            </a:p>
          </p:txBody>
        </p:sp>
        <p:sp>
          <p:nvSpPr>
            <p:cNvPr id="21538" name="直接连接符 21537"/>
            <p:cNvSpPr/>
            <p:nvPr/>
          </p:nvSpPr>
          <p:spPr>
            <a:xfrm>
              <a:off x="1296" y="88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10" grpId="0"/>
      <p:bldP spid="21513" grpId="0"/>
      <p:bldP spid="21514" grpId="0"/>
      <p:bldP spid="21516" grpId="0"/>
      <p:bldP spid="215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文本框 22530"/>
          <p:cNvSpPr txBox="1"/>
          <p:nvPr/>
        </p:nvSpPr>
        <p:spPr>
          <a:xfrm>
            <a:off x="381000" y="152400"/>
            <a:ext cx="2819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(5) 举例</a:t>
            </a:r>
          </a:p>
        </p:txBody>
      </p:sp>
      <p:sp>
        <p:nvSpPr>
          <p:cNvPr id="22533" name="文本框 22532"/>
          <p:cNvSpPr txBox="1"/>
          <p:nvPr/>
        </p:nvSpPr>
        <p:spPr>
          <a:xfrm>
            <a:off x="1635125" y="2163763"/>
            <a:ext cx="10001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解：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2534" name="文本框 22533"/>
          <p:cNvSpPr txBox="1"/>
          <p:nvPr/>
        </p:nvSpPr>
        <p:spPr>
          <a:xfrm>
            <a:off x="4648200" y="2163763"/>
            <a:ext cx="2895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 = + 0.0001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22535" name="文本框 22534"/>
          <p:cNvSpPr txBox="1"/>
          <p:nvPr/>
        </p:nvSpPr>
        <p:spPr>
          <a:xfrm>
            <a:off x="1635125" y="4273550"/>
            <a:ext cx="33940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解：由定义得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2536" name="文本框 22535"/>
          <p:cNvSpPr txBox="1"/>
          <p:nvPr/>
        </p:nvSpPr>
        <p:spPr>
          <a:xfrm>
            <a:off x="2590800" y="4887913"/>
            <a:ext cx="3657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 = [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3200" b="1" dirty="0">
                <a:latin typeface="Times New Roman" panose="02020603050405020304" pitchFamily="18" charset="0"/>
              </a:rPr>
              <a:t> – 2 </a:t>
            </a:r>
          </a:p>
        </p:txBody>
      </p:sp>
      <p:sp>
        <p:nvSpPr>
          <p:cNvPr id="22537" name="文本框 22536"/>
          <p:cNvSpPr txBox="1"/>
          <p:nvPr/>
        </p:nvSpPr>
        <p:spPr>
          <a:xfrm>
            <a:off x="2886075" y="5500688"/>
            <a:ext cx="33623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= 1.0001 – 10.0000</a:t>
            </a:r>
          </a:p>
        </p:txBody>
      </p:sp>
      <p:sp>
        <p:nvSpPr>
          <p:cNvPr id="22538" name="文本框 22537"/>
          <p:cNvSpPr txBox="1"/>
          <p:nvPr/>
        </p:nvSpPr>
        <p:spPr>
          <a:xfrm>
            <a:off x="6219825" y="3660775"/>
            <a:ext cx="27574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</a:rPr>
              <a:t>[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原</a:t>
            </a:r>
            <a:r>
              <a:rPr lang="zh-CN" altLang="en-US" sz="3200" b="1" dirty="0">
                <a:latin typeface="Times New Roman" panose="02020603050405020304" pitchFamily="18" charset="0"/>
              </a:rPr>
              <a:t>  =   1.1111</a:t>
            </a:r>
          </a:p>
        </p:txBody>
      </p:sp>
      <p:grpSp>
        <p:nvGrpSpPr>
          <p:cNvPr id="22557" name="组合 22556"/>
          <p:cNvGrpSpPr/>
          <p:nvPr/>
        </p:nvGrpSpPr>
        <p:grpSpPr>
          <a:xfrm>
            <a:off x="1050925" y="3048000"/>
            <a:ext cx="4787900" cy="1192213"/>
            <a:chOff x="662" y="1920"/>
            <a:chExt cx="3016" cy="751"/>
          </a:xfrm>
        </p:grpSpPr>
        <p:sp>
          <p:nvSpPr>
            <p:cNvPr id="22540" name="文本框 22539"/>
            <p:cNvSpPr txBox="1"/>
            <p:nvPr/>
          </p:nvSpPr>
          <p:spPr>
            <a:xfrm>
              <a:off x="662" y="1920"/>
              <a:ext cx="301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例 6.6    已知 [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= 1.0001</a:t>
              </a:r>
            </a:p>
          </p:txBody>
        </p:sp>
        <p:sp>
          <p:nvSpPr>
            <p:cNvPr id="22541" name="文本框 22540"/>
            <p:cNvSpPr txBox="1"/>
            <p:nvPr/>
          </p:nvSpPr>
          <p:spPr>
            <a:xfrm>
              <a:off x="1584" y="2306"/>
              <a:ext cx="56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求 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endParaRPr lang="zh-CN" altLang="en-US" sz="32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545" name="组合 22544"/>
          <p:cNvGrpSpPr/>
          <p:nvPr/>
        </p:nvGrpSpPr>
        <p:grpSpPr>
          <a:xfrm>
            <a:off x="6219825" y="2849563"/>
            <a:ext cx="2492375" cy="777875"/>
            <a:chOff x="3918" y="1795"/>
            <a:chExt cx="1570" cy="490"/>
          </a:xfrm>
        </p:grpSpPr>
        <p:grpSp>
          <p:nvGrpSpPr>
            <p:cNvPr id="22546" name="组合 22545"/>
            <p:cNvGrpSpPr/>
            <p:nvPr/>
          </p:nvGrpSpPr>
          <p:grpSpPr>
            <a:xfrm>
              <a:off x="3918" y="1920"/>
              <a:ext cx="1570" cy="365"/>
              <a:chOff x="3918" y="1920"/>
              <a:chExt cx="1570" cy="365"/>
            </a:xfrm>
          </p:grpSpPr>
          <p:sp>
            <p:nvSpPr>
              <p:cNvPr id="22547" name="文本框 22546"/>
              <p:cNvSpPr txBox="1"/>
              <p:nvPr/>
            </p:nvSpPr>
            <p:spPr>
              <a:xfrm>
                <a:off x="3918" y="1920"/>
                <a:ext cx="1570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3200" b="1">
                    <a:latin typeface="Times New Roman" panose="02020603050405020304" pitchFamily="18" charset="0"/>
                  </a:rPr>
                  <a:t>[</a:t>
                </a:r>
                <a:r>
                  <a:rPr lang="en-US" altLang="zh-CN" sz="3200" b="1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3200" b="1">
                    <a:latin typeface="Times New Roman" panose="02020603050405020304" pitchFamily="18" charset="0"/>
                  </a:rPr>
                  <a:t>]</a:t>
                </a:r>
                <a:r>
                  <a:rPr lang="zh-CN" altLang="en-US" sz="2800" b="1" baseline="-25000" dirty="0">
                    <a:latin typeface="Times New Roman" panose="02020603050405020304" pitchFamily="18" charset="0"/>
                  </a:rPr>
                  <a:t>补</a:t>
                </a:r>
                <a:r>
                  <a:rPr lang="zh-CN" altLang="en-US" sz="3200" b="1" baseline="-25000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3200" b="1" dirty="0">
                    <a:latin typeface="Times New Roman" panose="02020603050405020304" pitchFamily="18" charset="0"/>
                  </a:rPr>
                  <a:t>       [</a:t>
                </a:r>
                <a:r>
                  <a:rPr lang="en-US" altLang="zh-CN" sz="3200" b="1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3200" b="1">
                    <a:latin typeface="Times New Roman" panose="02020603050405020304" pitchFamily="18" charset="0"/>
                  </a:rPr>
                  <a:t>]</a:t>
                </a:r>
                <a:r>
                  <a:rPr lang="zh-CN" altLang="en-US" sz="2800" b="1" baseline="-25000" dirty="0">
                    <a:latin typeface="Times New Roman" panose="02020603050405020304" pitchFamily="18" charset="0"/>
                  </a:rPr>
                  <a:t>原</a:t>
                </a:r>
                <a:r>
                  <a:rPr lang="zh-CN" altLang="en-US" sz="3200" b="1" dirty="0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548" name="直接连接符 22547"/>
              <p:cNvSpPr/>
              <p:nvPr/>
            </p:nvSpPr>
            <p:spPr>
              <a:xfrm>
                <a:off x="4560" y="2136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</p:grpSp>
        <p:sp>
          <p:nvSpPr>
            <p:cNvPr id="22549" name="文本框 22548"/>
            <p:cNvSpPr txBox="1"/>
            <p:nvPr/>
          </p:nvSpPr>
          <p:spPr>
            <a:xfrm>
              <a:off x="4523" y="1795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？</a:t>
              </a:r>
            </a:p>
          </p:txBody>
        </p:sp>
      </p:grpSp>
      <p:sp>
        <p:nvSpPr>
          <p:cNvPr id="22553" name="文本框 22552"/>
          <p:cNvSpPr txBox="1"/>
          <p:nvPr/>
        </p:nvSpPr>
        <p:spPr>
          <a:xfrm>
            <a:off x="2463800" y="2163763"/>
            <a:ext cx="2514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由定义得</a:t>
            </a:r>
          </a:p>
        </p:txBody>
      </p:sp>
      <p:sp>
        <p:nvSpPr>
          <p:cNvPr id="22554" name="矩形 22553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  <p:grpSp>
        <p:nvGrpSpPr>
          <p:cNvPr id="22558" name="组合 22557"/>
          <p:cNvGrpSpPr/>
          <p:nvPr/>
        </p:nvGrpSpPr>
        <p:grpSpPr>
          <a:xfrm>
            <a:off x="1050925" y="868363"/>
            <a:ext cx="6721475" cy="1235075"/>
            <a:chOff x="662" y="547"/>
            <a:chExt cx="4234" cy="778"/>
          </a:xfrm>
        </p:grpSpPr>
        <p:sp>
          <p:nvSpPr>
            <p:cNvPr id="22532" name="文本框 22531"/>
            <p:cNvSpPr txBox="1"/>
            <p:nvPr/>
          </p:nvSpPr>
          <p:spPr>
            <a:xfrm>
              <a:off x="662" y="547"/>
              <a:ext cx="423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例 6.5    已知 [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= 0.0001</a:t>
              </a:r>
            </a:p>
          </p:txBody>
        </p:sp>
        <p:sp>
          <p:nvSpPr>
            <p:cNvPr id="22555" name="文本框 22554"/>
            <p:cNvSpPr txBox="1"/>
            <p:nvPr/>
          </p:nvSpPr>
          <p:spPr>
            <a:xfrm>
              <a:off x="1584" y="960"/>
              <a:ext cx="15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求 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endParaRPr lang="zh-CN" altLang="en-US" sz="32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563" name="组合 22562"/>
          <p:cNvGrpSpPr/>
          <p:nvPr/>
        </p:nvGrpSpPr>
        <p:grpSpPr>
          <a:xfrm>
            <a:off x="6232525" y="4267200"/>
            <a:ext cx="2754313" cy="579438"/>
            <a:chOff x="3926" y="2688"/>
            <a:chExt cx="1735" cy="365"/>
          </a:xfrm>
        </p:grpSpPr>
        <p:sp>
          <p:nvSpPr>
            <p:cNvPr id="22551" name="文本框 22550"/>
            <p:cNvSpPr txBox="1"/>
            <p:nvPr/>
          </p:nvSpPr>
          <p:spPr>
            <a:xfrm>
              <a:off x="3926" y="2688"/>
              <a:ext cx="173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∴ 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  =   0.1111</a:t>
              </a:r>
            </a:p>
          </p:txBody>
        </p:sp>
        <p:sp>
          <p:nvSpPr>
            <p:cNvPr id="22560" name="矩形 22559"/>
            <p:cNvSpPr/>
            <p:nvPr/>
          </p:nvSpPr>
          <p:spPr>
            <a:xfrm>
              <a:off x="4676" y="2689"/>
              <a:ext cx="2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0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–</a:t>
              </a:r>
            </a:p>
          </p:txBody>
        </p:sp>
      </p:grpSp>
      <p:grpSp>
        <p:nvGrpSpPr>
          <p:cNvPr id="22562" name="组合 22561"/>
          <p:cNvGrpSpPr/>
          <p:nvPr/>
        </p:nvGrpSpPr>
        <p:grpSpPr>
          <a:xfrm>
            <a:off x="2895600" y="6115050"/>
            <a:ext cx="1838325" cy="579438"/>
            <a:chOff x="1824" y="3852"/>
            <a:chExt cx="1158" cy="365"/>
          </a:xfrm>
        </p:grpSpPr>
        <p:sp>
          <p:nvSpPr>
            <p:cNvPr id="22543" name="文本框 22542"/>
            <p:cNvSpPr txBox="1"/>
            <p:nvPr/>
          </p:nvSpPr>
          <p:spPr>
            <a:xfrm>
              <a:off x="1824" y="3852"/>
              <a:ext cx="11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=   0.1111</a:t>
              </a:r>
            </a:p>
          </p:txBody>
        </p:sp>
        <p:sp>
          <p:nvSpPr>
            <p:cNvPr id="22561" name="矩形 22560"/>
            <p:cNvSpPr/>
            <p:nvPr/>
          </p:nvSpPr>
          <p:spPr>
            <a:xfrm>
              <a:off x="1994" y="3858"/>
              <a:ext cx="2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0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4" grpId="0"/>
      <p:bldP spid="22535" grpId="0"/>
      <p:bldP spid="22536" grpId="0"/>
      <p:bldP spid="22537" grpId="0"/>
      <p:bldP spid="22538" grpId="0"/>
      <p:bldP spid="225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文本框 23554"/>
          <p:cNvSpPr txBox="1"/>
          <p:nvPr/>
        </p:nvSpPr>
        <p:spPr>
          <a:xfrm>
            <a:off x="457200" y="273050"/>
            <a:ext cx="132873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例 6.7</a:t>
            </a:r>
          </a:p>
        </p:txBody>
      </p:sp>
      <p:sp>
        <p:nvSpPr>
          <p:cNvPr id="23556" name="文本框 23555"/>
          <p:cNvSpPr txBox="1"/>
          <p:nvPr/>
        </p:nvSpPr>
        <p:spPr>
          <a:xfrm>
            <a:off x="1066800" y="1949450"/>
            <a:ext cx="1000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解：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3557" name="文本框 23556"/>
          <p:cNvSpPr txBox="1"/>
          <p:nvPr/>
        </p:nvSpPr>
        <p:spPr>
          <a:xfrm>
            <a:off x="1997075" y="2681288"/>
            <a:ext cx="33369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 = [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3200" b="1" dirty="0">
                <a:latin typeface="Times New Roman" panose="02020603050405020304" pitchFamily="18" charset="0"/>
              </a:rPr>
              <a:t> – 2</a:t>
            </a:r>
            <a:r>
              <a:rPr lang="zh-CN" altLang="en-US" sz="3200" b="1" baseline="40000" dirty="0">
                <a:latin typeface="Times New Roman" panose="02020603050405020304" pitchFamily="18" charset="0"/>
              </a:rPr>
              <a:t>4+1</a:t>
            </a: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3558" name="文本框 23557"/>
          <p:cNvSpPr txBox="1"/>
          <p:nvPr/>
        </p:nvSpPr>
        <p:spPr>
          <a:xfrm>
            <a:off x="2301875" y="3413125"/>
            <a:ext cx="32607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= 1,1110 – 100000</a:t>
            </a:r>
          </a:p>
        </p:txBody>
      </p:sp>
      <p:sp>
        <p:nvSpPr>
          <p:cNvPr id="23559" name="文本框 23558"/>
          <p:cNvSpPr txBox="1"/>
          <p:nvPr/>
        </p:nvSpPr>
        <p:spPr>
          <a:xfrm>
            <a:off x="6092825" y="2681288"/>
            <a:ext cx="25542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</a:rPr>
              <a:t>[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原</a:t>
            </a:r>
            <a:r>
              <a:rPr lang="zh-CN" altLang="en-US" sz="3200" b="1" dirty="0">
                <a:latin typeface="Times New Roman" panose="02020603050405020304" pitchFamily="18" charset="0"/>
              </a:rPr>
              <a:t>  = 1,0010</a:t>
            </a:r>
          </a:p>
        </p:txBody>
      </p:sp>
      <p:grpSp>
        <p:nvGrpSpPr>
          <p:cNvPr id="23560" name="组合 23559"/>
          <p:cNvGrpSpPr/>
          <p:nvPr/>
        </p:nvGrpSpPr>
        <p:grpSpPr>
          <a:xfrm>
            <a:off x="1143000" y="5056188"/>
            <a:ext cx="7934325" cy="1420812"/>
            <a:chOff x="768" y="3185"/>
            <a:chExt cx="4774" cy="895"/>
          </a:xfrm>
        </p:grpSpPr>
        <p:sp>
          <p:nvSpPr>
            <p:cNvPr id="23561" name="文本框 23560"/>
            <p:cNvSpPr txBox="1"/>
            <p:nvPr/>
          </p:nvSpPr>
          <p:spPr>
            <a:xfrm>
              <a:off x="768" y="3185"/>
              <a:ext cx="477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当真值为 </a:t>
              </a:r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负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时，</a:t>
              </a:r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原码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可用 </a:t>
              </a:r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补码除符号位外</a:t>
              </a:r>
            </a:p>
          </p:txBody>
        </p:sp>
        <p:sp>
          <p:nvSpPr>
            <p:cNvPr id="23562" name="文本框 23561"/>
            <p:cNvSpPr txBox="1"/>
            <p:nvPr/>
          </p:nvSpPr>
          <p:spPr>
            <a:xfrm>
              <a:off x="768" y="3715"/>
              <a:ext cx="281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每位取反，末位加 1 求得</a:t>
              </a:r>
            </a:p>
          </p:txBody>
        </p:sp>
      </p:grpSp>
      <p:grpSp>
        <p:nvGrpSpPr>
          <p:cNvPr id="23563" name="组合 23562"/>
          <p:cNvGrpSpPr/>
          <p:nvPr/>
        </p:nvGrpSpPr>
        <p:grpSpPr>
          <a:xfrm>
            <a:off x="6096000" y="1782763"/>
            <a:ext cx="2517775" cy="746125"/>
            <a:chOff x="3840" y="1123"/>
            <a:chExt cx="1586" cy="470"/>
          </a:xfrm>
        </p:grpSpPr>
        <p:sp>
          <p:nvSpPr>
            <p:cNvPr id="23564" name="文本框 23563"/>
            <p:cNvSpPr txBox="1"/>
            <p:nvPr/>
          </p:nvSpPr>
          <p:spPr>
            <a:xfrm>
              <a:off x="3840" y="1228"/>
              <a:ext cx="158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>
                  <a:latin typeface="Times New Roman" panose="02020603050405020304" pitchFamily="18" charset="0"/>
                </a:rPr>
                <a:t>[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3200" b="1" baseline="-2500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      [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]</a:t>
              </a:r>
              <a:r>
                <a:rPr lang="zh-CN" altLang="en-US" sz="3200" b="1" baseline="-25000" dirty="0">
                  <a:latin typeface="Times New Roman" panose="02020603050405020304" pitchFamily="18" charset="0"/>
                </a:rPr>
                <a:t>原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3565" name="直接连接符 23564"/>
            <p:cNvSpPr/>
            <p:nvPr/>
          </p:nvSpPr>
          <p:spPr>
            <a:xfrm>
              <a:off x="4501" y="1464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3566" name="文本框 23565"/>
            <p:cNvSpPr txBox="1"/>
            <p:nvPr/>
          </p:nvSpPr>
          <p:spPr>
            <a:xfrm>
              <a:off x="4464" y="1123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？</a:t>
              </a:r>
            </a:p>
          </p:txBody>
        </p:sp>
      </p:grpSp>
      <p:grpSp>
        <p:nvGrpSpPr>
          <p:cNvPr id="23567" name="组合 23566"/>
          <p:cNvGrpSpPr/>
          <p:nvPr/>
        </p:nvGrpSpPr>
        <p:grpSpPr>
          <a:xfrm>
            <a:off x="6207125" y="3413125"/>
            <a:ext cx="2347913" cy="579438"/>
            <a:chOff x="3936" y="2150"/>
            <a:chExt cx="1479" cy="365"/>
          </a:xfrm>
        </p:grpSpPr>
        <p:sp>
          <p:nvSpPr>
            <p:cNvPr id="23568" name="文本框 23567"/>
            <p:cNvSpPr txBox="1"/>
            <p:nvPr/>
          </p:nvSpPr>
          <p:spPr>
            <a:xfrm>
              <a:off x="3936" y="2150"/>
              <a:ext cx="147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∴ 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 =   0010</a:t>
              </a:r>
            </a:p>
          </p:txBody>
        </p:sp>
        <p:sp>
          <p:nvSpPr>
            <p:cNvPr id="23569" name="直接连接符 23568"/>
            <p:cNvSpPr/>
            <p:nvPr/>
          </p:nvSpPr>
          <p:spPr>
            <a:xfrm>
              <a:off x="4704" y="2352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3570" name="组合 23569"/>
          <p:cNvGrpSpPr/>
          <p:nvPr/>
        </p:nvGrpSpPr>
        <p:grpSpPr>
          <a:xfrm>
            <a:off x="2301875" y="4144963"/>
            <a:ext cx="1533525" cy="579437"/>
            <a:chOff x="1392" y="2611"/>
            <a:chExt cx="966" cy="365"/>
          </a:xfrm>
        </p:grpSpPr>
        <p:sp>
          <p:nvSpPr>
            <p:cNvPr id="23571" name="文本框 23570"/>
            <p:cNvSpPr txBox="1"/>
            <p:nvPr/>
          </p:nvSpPr>
          <p:spPr>
            <a:xfrm>
              <a:off x="1392" y="2611"/>
              <a:ext cx="96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=   0010</a:t>
              </a:r>
            </a:p>
          </p:txBody>
        </p:sp>
        <p:sp>
          <p:nvSpPr>
            <p:cNvPr id="23572" name="直接连接符 23571"/>
            <p:cNvSpPr/>
            <p:nvPr/>
          </p:nvSpPr>
          <p:spPr>
            <a:xfrm>
              <a:off x="1642" y="278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3573" name="组合 23572"/>
          <p:cNvGrpSpPr/>
          <p:nvPr/>
        </p:nvGrpSpPr>
        <p:grpSpPr>
          <a:xfrm>
            <a:off x="1989138" y="323850"/>
            <a:ext cx="3390900" cy="1320800"/>
            <a:chOff x="1253" y="204"/>
            <a:chExt cx="2136" cy="832"/>
          </a:xfrm>
        </p:grpSpPr>
        <p:sp>
          <p:nvSpPr>
            <p:cNvPr id="23574" name="文本框 23573"/>
            <p:cNvSpPr txBox="1"/>
            <p:nvPr/>
          </p:nvSpPr>
          <p:spPr>
            <a:xfrm>
              <a:off x="1296" y="671"/>
              <a:ext cx="56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求 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3575" name="文本框 23574"/>
            <p:cNvSpPr txBox="1"/>
            <p:nvPr/>
          </p:nvSpPr>
          <p:spPr>
            <a:xfrm>
              <a:off x="1253" y="204"/>
              <a:ext cx="21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已知 [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]</a:t>
              </a:r>
              <a:r>
                <a:rPr lang="zh-CN" altLang="en-US" sz="32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= 1,1110</a:t>
              </a:r>
            </a:p>
          </p:txBody>
        </p:sp>
      </p:grpSp>
      <p:sp>
        <p:nvSpPr>
          <p:cNvPr id="23576" name="文本框 23575"/>
          <p:cNvSpPr txBox="1"/>
          <p:nvPr/>
        </p:nvSpPr>
        <p:spPr>
          <a:xfrm>
            <a:off x="1989138" y="1949450"/>
            <a:ext cx="18161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由定义得</a:t>
            </a:r>
          </a:p>
        </p:txBody>
      </p:sp>
      <p:sp>
        <p:nvSpPr>
          <p:cNvPr id="23577" name="矩形 23576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7" grpId="0"/>
      <p:bldP spid="23558" grpId="0"/>
      <p:bldP spid="23559" grpId="0"/>
      <p:bldP spid="235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文本框 33794"/>
          <p:cNvSpPr txBox="1"/>
          <p:nvPr/>
        </p:nvSpPr>
        <p:spPr>
          <a:xfrm>
            <a:off x="1447800" y="941388"/>
            <a:ext cx="160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真值</a:t>
            </a:r>
            <a:endParaRPr lang="zh-CN" altLang="en-US" sz="3200" b="1" baseline="-250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6" name="文本框 33795"/>
          <p:cNvSpPr txBox="1"/>
          <p:nvPr/>
        </p:nvSpPr>
        <p:spPr>
          <a:xfrm>
            <a:off x="4479925" y="1603375"/>
            <a:ext cx="20732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0, 1000110</a:t>
            </a:r>
          </a:p>
        </p:txBody>
      </p:sp>
      <p:sp>
        <p:nvSpPr>
          <p:cNvPr id="33797" name="文本框 33796"/>
          <p:cNvSpPr txBox="1"/>
          <p:nvPr/>
        </p:nvSpPr>
        <p:spPr>
          <a:xfrm>
            <a:off x="4479925" y="2076450"/>
            <a:ext cx="20732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1, 0111010</a:t>
            </a:r>
          </a:p>
        </p:txBody>
      </p:sp>
      <p:sp>
        <p:nvSpPr>
          <p:cNvPr id="33798" name="文本框 33797"/>
          <p:cNvSpPr txBox="1"/>
          <p:nvPr/>
        </p:nvSpPr>
        <p:spPr>
          <a:xfrm>
            <a:off x="5102225" y="2547938"/>
            <a:ext cx="11620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0.1110</a:t>
            </a:r>
          </a:p>
        </p:txBody>
      </p:sp>
      <p:sp>
        <p:nvSpPr>
          <p:cNvPr id="33799" name="文本框 33798"/>
          <p:cNvSpPr txBox="1"/>
          <p:nvPr/>
        </p:nvSpPr>
        <p:spPr>
          <a:xfrm>
            <a:off x="5102225" y="3019425"/>
            <a:ext cx="1162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1.0010</a:t>
            </a:r>
          </a:p>
        </p:txBody>
      </p:sp>
      <p:sp>
        <p:nvSpPr>
          <p:cNvPr id="33800" name="文本框 33799"/>
          <p:cNvSpPr txBox="1"/>
          <p:nvPr/>
        </p:nvSpPr>
        <p:spPr>
          <a:xfrm>
            <a:off x="5102225" y="3490913"/>
            <a:ext cx="11620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0.0000</a:t>
            </a:r>
          </a:p>
        </p:txBody>
      </p:sp>
      <p:sp>
        <p:nvSpPr>
          <p:cNvPr id="33801" name="文本框 33800"/>
          <p:cNvSpPr txBox="1"/>
          <p:nvPr/>
        </p:nvSpPr>
        <p:spPr>
          <a:xfrm>
            <a:off x="5102225" y="3962400"/>
            <a:ext cx="1162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0.0000</a:t>
            </a:r>
          </a:p>
        </p:txBody>
      </p:sp>
      <p:sp>
        <p:nvSpPr>
          <p:cNvPr id="33802" name="文本框 33801"/>
          <p:cNvSpPr txBox="1"/>
          <p:nvPr/>
        </p:nvSpPr>
        <p:spPr>
          <a:xfrm>
            <a:off x="5102225" y="4433888"/>
            <a:ext cx="11620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1.0000</a:t>
            </a:r>
          </a:p>
        </p:txBody>
      </p:sp>
      <p:sp>
        <p:nvSpPr>
          <p:cNvPr id="33803" name="文本框 33802"/>
          <p:cNvSpPr txBox="1"/>
          <p:nvPr/>
        </p:nvSpPr>
        <p:spPr>
          <a:xfrm>
            <a:off x="6902450" y="1603375"/>
            <a:ext cx="22415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0,1000110</a:t>
            </a:r>
          </a:p>
        </p:txBody>
      </p:sp>
      <p:sp>
        <p:nvSpPr>
          <p:cNvPr id="33804" name="文本框 33803"/>
          <p:cNvSpPr txBox="1"/>
          <p:nvPr/>
        </p:nvSpPr>
        <p:spPr>
          <a:xfrm>
            <a:off x="6902450" y="2076450"/>
            <a:ext cx="17843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1,1000110</a:t>
            </a:r>
          </a:p>
        </p:txBody>
      </p:sp>
      <p:sp>
        <p:nvSpPr>
          <p:cNvPr id="33805" name="文本框 33804"/>
          <p:cNvSpPr txBox="1"/>
          <p:nvPr/>
        </p:nvSpPr>
        <p:spPr>
          <a:xfrm>
            <a:off x="7435850" y="2547938"/>
            <a:ext cx="11620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0.1110</a:t>
            </a:r>
          </a:p>
        </p:txBody>
      </p:sp>
      <p:sp>
        <p:nvSpPr>
          <p:cNvPr id="33806" name="文本框 33805"/>
          <p:cNvSpPr txBox="1"/>
          <p:nvPr/>
        </p:nvSpPr>
        <p:spPr>
          <a:xfrm>
            <a:off x="7435850" y="3019425"/>
            <a:ext cx="1162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1.1110</a:t>
            </a:r>
          </a:p>
        </p:txBody>
      </p:sp>
      <p:sp>
        <p:nvSpPr>
          <p:cNvPr id="33807" name="文本框 33806"/>
          <p:cNvSpPr txBox="1"/>
          <p:nvPr/>
        </p:nvSpPr>
        <p:spPr>
          <a:xfrm>
            <a:off x="7435850" y="3490913"/>
            <a:ext cx="11620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0.0000</a:t>
            </a:r>
          </a:p>
        </p:txBody>
      </p:sp>
      <p:sp>
        <p:nvSpPr>
          <p:cNvPr id="33808" name="文本框 33807"/>
          <p:cNvSpPr txBox="1"/>
          <p:nvPr/>
        </p:nvSpPr>
        <p:spPr>
          <a:xfrm>
            <a:off x="7435850" y="3962400"/>
            <a:ext cx="1162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1.0000</a:t>
            </a:r>
          </a:p>
        </p:txBody>
      </p:sp>
      <p:sp>
        <p:nvSpPr>
          <p:cNvPr id="33809" name="文本框 33808"/>
          <p:cNvSpPr txBox="1"/>
          <p:nvPr/>
        </p:nvSpPr>
        <p:spPr>
          <a:xfrm>
            <a:off x="7200900" y="4464050"/>
            <a:ext cx="17145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不能表示</a:t>
            </a:r>
          </a:p>
        </p:txBody>
      </p:sp>
      <p:sp>
        <p:nvSpPr>
          <p:cNvPr id="33810" name="文本框 33809"/>
          <p:cNvSpPr txBox="1"/>
          <p:nvPr/>
        </p:nvSpPr>
        <p:spPr>
          <a:xfrm>
            <a:off x="269875" y="196850"/>
            <a:ext cx="171132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练习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33811" name="文本框 33810"/>
          <p:cNvSpPr txBox="1"/>
          <p:nvPr/>
        </p:nvSpPr>
        <p:spPr>
          <a:xfrm>
            <a:off x="1600200" y="307975"/>
            <a:ext cx="411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求下列真值的补码</a:t>
            </a:r>
          </a:p>
        </p:txBody>
      </p:sp>
      <p:grpSp>
        <p:nvGrpSpPr>
          <p:cNvPr id="33812" name="组合 33811"/>
          <p:cNvGrpSpPr/>
          <p:nvPr/>
        </p:nvGrpSpPr>
        <p:grpSpPr>
          <a:xfrm>
            <a:off x="685800" y="1603375"/>
            <a:ext cx="1898650" cy="3349625"/>
            <a:chOff x="432" y="1010"/>
            <a:chExt cx="1196" cy="2110"/>
          </a:xfrm>
        </p:grpSpPr>
        <p:sp>
          <p:nvSpPr>
            <p:cNvPr id="33813" name="文本框 33812"/>
            <p:cNvSpPr txBox="1"/>
            <p:nvPr/>
          </p:nvSpPr>
          <p:spPr>
            <a:xfrm>
              <a:off x="432" y="1010"/>
              <a:ext cx="8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= + 70</a:t>
              </a:r>
            </a:p>
          </p:txBody>
        </p:sp>
        <p:sp>
          <p:nvSpPr>
            <p:cNvPr id="33814" name="文本框 33813"/>
            <p:cNvSpPr txBox="1"/>
            <p:nvPr/>
          </p:nvSpPr>
          <p:spPr>
            <a:xfrm>
              <a:off x="432" y="1605"/>
              <a:ext cx="11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=   0.1110</a:t>
              </a:r>
            </a:p>
          </p:txBody>
        </p:sp>
        <p:sp>
          <p:nvSpPr>
            <p:cNvPr id="33815" name="文本框 33814"/>
            <p:cNvSpPr txBox="1"/>
            <p:nvPr/>
          </p:nvSpPr>
          <p:spPr>
            <a:xfrm>
              <a:off x="432" y="2199"/>
              <a:ext cx="11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=   0.0000</a:t>
              </a:r>
            </a:p>
          </p:txBody>
        </p:sp>
        <p:sp>
          <p:nvSpPr>
            <p:cNvPr id="33816" name="文本框 33815"/>
            <p:cNvSpPr txBox="1"/>
            <p:nvPr/>
          </p:nvSpPr>
          <p:spPr>
            <a:xfrm>
              <a:off x="432" y="1308"/>
              <a:ext cx="86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= 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800" b="1">
                  <a:latin typeface="Times New Roman" panose="02020603050405020304" pitchFamily="18" charset="0"/>
                </a:rPr>
                <a:t>70</a:t>
              </a:r>
            </a:p>
          </p:txBody>
        </p:sp>
        <p:grpSp>
          <p:nvGrpSpPr>
            <p:cNvPr id="33817" name="组合 33816"/>
            <p:cNvGrpSpPr/>
            <p:nvPr/>
          </p:nvGrpSpPr>
          <p:grpSpPr>
            <a:xfrm>
              <a:off x="432" y="1902"/>
              <a:ext cx="1196" cy="327"/>
              <a:chOff x="432" y="1902"/>
              <a:chExt cx="1196" cy="327"/>
            </a:xfrm>
          </p:grpSpPr>
          <p:sp>
            <p:nvSpPr>
              <p:cNvPr id="33818" name="文本框 33817"/>
              <p:cNvSpPr txBox="1"/>
              <p:nvPr/>
            </p:nvSpPr>
            <p:spPr>
              <a:xfrm>
                <a:off x="432" y="1902"/>
                <a:ext cx="119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800" b="1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b="1">
                    <a:latin typeface="Times New Roman" panose="02020603050405020304" pitchFamily="18" charset="0"/>
                  </a:rPr>
                  <a:t> =   0.1110</a:t>
                </a:r>
              </a:p>
            </p:txBody>
          </p:sp>
          <p:sp>
            <p:nvSpPr>
              <p:cNvPr id="33819" name="直接连接符 33818"/>
              <p:cNvSpPr/>
              <p:nvPr/>
            </p:nvSpPr>
            <p:spPr>
              <a:xfrm>
                <a:off x="816" y="2064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3820" name="组合 33819"/>
            <p:cNvGrpSpPr/>
            <p:nvPr/>
          </p:nvGrpSpPr>
          <p:grpSpPr>
            <a:xfrm>
              <a:off x="432" y="2496"/>
              <a:ext cx="1196" cy="327"/>
              <a:chOff x="432" y="2496"/>
              <a:chExt cx="1196" cy="327"/>
            </a:xfrm>
          </p:grpSpPr>
          <p:sp>
            <p:nvSpPr>
              <p:cNvPr id="33821" name="文本框 33820"/>
              <p:cNvSpPr txBox="1"/>
              <p:nvPr/>
            </p:nvSpPr>
            <p:spPr>
              <a:xfrm>
                <a:off x="432" y="2496"/>
                <a:ext cx="119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800" b="1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b="1">
                    <a:latin typeface="Times New Roman" panose="02020603050405020304" pitchFamily="18" charset="0"/>
                  </a:rPr>
                  <a:t> =   0.0000</a:t>
                </a:r>
              </a:p>
            </p:txBody>
          </p:sp>
          <p:sp>
            <p:nvSpPr>
              <p:cNvPr id="33822" name="直接连接符 33821"/>
              <p:cNvSpPr/>
              <p:nvPr/>
            </p:nvSpPr>
            <p:spPr>
              <a:xfrm>
                <a:off x="816" y="2688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3823" name="组合 33822"/>
            <p:cNvGrpSpPr/>
            <p:nvPr/>
          </p:nvGrpSpPr>
          <p:grpSpPr>
            <a:xfrm>
              <a:off x="432" y="2793"/>
              <a:ext cx="1196" cy="327"/>
              <a:chOff x="432" y="2793"/>
              <a:chExt cx="1196" cy="327"/>
            </a:xfrm>
          </p:grpSpPr>
          <p:sp>
            <p:nvSpPr>
              <p:cNvPr id="33824" name="文本框 33823"/>
              <p:cNvSpPr txBox="1"/>
              <p:nvPr/>
            </p:nvSpPr>
            <p:spPr>
              <a:xfrm>
                <a:off x="432" y="2793"/>
                <a:ext cx="119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800" b="1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b="1">
                    <a:latin typeface="Times New Roman" panose="02020603050405020304" pitchFamily="18" charset="0"/>
                  </a:rPr>
                  <a:t> =   1.0000</a:t>
                </a:r>
              </a:p>
            </p:txBody>
          </p:sp>
          <p:sp>
            <p:nvSpPr>
              <p:cNvPr id="33825" name="直接连接符 33824"/>
              <p:cNvSpPr/>
              <p:nvPr/>
            </p:nvSpPr>
            <p:spPr>
              <a:xfrm>
                <a:off x="816" y="2976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33850" name="组合 33849"/>
          <p:cNvGrpSpPr/>
          <p:nvPr/>
        </p:nvGrpSpPr>
        <p:grpSpPr>
          <a:xfrm>
            <a:off x="1219200" y="6186488"/>
            <a:ext cx="7467600" cy="519112"/>
            <a:chOff x="768" y="3897"/>
            <a:chExt cx="4704" cy="327"/>
          </a:xfrm>
        </p:grpSpPr>
        <p:sp>
          <p:nvSpPr>
            <p:cNvPr id="33827" name="文本框 33826"/>
            <p:cNvSpPr txBox="1"/>
            <p:nvPr/>
          </p:nvSpPr>
          <p:spPr>
            <a:xfrm>
              <a:off x="768" y="3897"/>
              <a:ext cx="47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[  1]</a:t>
              </a:r>
              <a:r>
                <a:rPr lang="zh-CN" altLang="en-US" sz="2400" b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= 2 +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= 10.0000   1.0000 = </a:t>
              </a:r>
              <a:r>
                <a:rPr lang="en-US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1.0000</a:t>
              </a:r>
            </a:p>
          </p:txBody>
        </p:sp>
        <p:sp>
          <p:nvSpPr>
            <p:cNvPr id="33828" name="直接连接符 33827"/>
            <p:cNvSpPr/>
            <p:nvPr/>
          </p:nvSpPr>
          <p:spPr>
            <a:xfrm>
              <a:off x="912" y="4080"/>
              <a:ext cx="96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9" name="直接连接符 33828"/>
            <p:cNvSpPr/>
            <p:nvPr/>
          </p:nvSpPr>
          <p:spPr>
            <a:xfrm>
              <a:off x="3072" y="408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3830" name="组合 33829"/>
          <p:cNvGrpSpPr/>
          <p:nvPr/>
        </p:nvGrpSpPr>
        <p:grpSpPr>
          <a:xfrm>
            <a:off x="5029200" y="3578225"/>
            <a:ext cx="1295400" cy="842963"/>
            <a:chOff x="3168" y="2254"/>
            <a:chExt cx="816" cy="531"/>
          </a:xfrm>
        </p:grpSpPr>
        <p:sp>
          <p:nvSpPr>
            <p:cNvPr id="33831" name="圆角矩形 33830"/>
            <p:cNvSpPr/>
            <p:nvPr/>
          </p:nvSpPr>
          <p:spPr>
            <a:xfrm>
              <a:off x="3168" y="2254"/>
              <a:ext cx="816" cy="243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圆角矩形 33831"/>
            <p:cNvSpPr/>
            <p:nvPr/>
          </p:nvSpPr>
          <p:spPr>
            <a:xfrm>
              <a:off x="3168" y="2542"/>
              <a:ext cx="816" cy="243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33" name="组合 33832"/>
          <p:cNvGrpSpPr/>
          <p:nvPr/>
        </p:nvGrpSpPr>
        <p:grpSpPr>
          <a:xfrm>
            <a:off x="1295400" y="3582988"/>
            <a:ext cx="1295400" cy="838200"/>
            <a:chOff x="816" y="2257"/>
            <a:chExt cx="816" cy="528"/>
          </a:xfrm>
        </p:grpSpPr>
        <p:sp>
          <p:nvSpPr>
            <p:cNvPr id="33834" name="圆角矩形 33833"/>
            <p:cNvSpPr/>
            <p:nvPr/>
          </p:nvSpPr>
          <p:spPr>
            <a:xfrm>
              <a:off x="816" y="2257"/>
              <a:ext cx="816" cy="243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圆角矩形 33834"/>
            <p:cNvSpPr/>
            <p:nvPr/>
          </p:nvSpPr>
          <p:spPr>
            <a:xfrm>
              <a:off x="816" y="2542"/>
              <a:ext cx="816" cy="243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36" name="组合 33835"/>
          <p:cNvGrpSpPr/>
          <p:nvPr/>
        </p:nvGrpSpPr>
        <p:grpSpPr>
          <a:xfrm>
            <a:off x="2590800" y="3497263"/>
            <a:ext cx="2365375" cy="519112"/>
            <a:chOff x="1632" y="2442"/>
            <a:chExt cx="1490" cy="327"/>
          </a:xfrm>
        </p:grpSpPr>
        <p:sp>
          <p:nvSpPr>
            <p:cNvPr id="33837" name="文本框 33836"/>
            <p:cNvSpPr txBox="1"/>
            <p:nvPr/>
          </p:nvSpPr>
          <p:spPr>
            <a:xfrm>
              <a:off x="1632" y="2442"/>
              <a:ext cx="149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[+ 0]</a:t>
              </a:r>
              <a:r>
                <a:rPr lang="zh-CN" altLang="en-US" sz="2400" b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= [   0]</a:t>
              </a:r>
              <a:r>
                <a:rPr lang="zh-CN" altLang="en-US" sz="2400" b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补</a:t>
              </a:r>
            </a:p>
          </p:txBody>
        </p:sp>
        <p:sp>
          <p:nvSpPr>
            <p:cNvPr id="33838" name="直接连接符 33837"/>
            <p:cNvSpPr/>
            <p:nvPr/>
          </p:nvSpPr>
          <p:spPr>
            <a:xfrm>
              <a:off x="2592" y="2618"/>
              <a:ext cx="96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3839" name="文本框 33838"/>
          <p:cNvSpPr txBox="1"/>
          <p:nvPr/>
        </p:nvSpPr>
        <p:spPr>
          <a:xfrm>
            <a:off x="685800" y="5272088"/>
            <a:ext cx="2971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由小数补码定义</a:t>
            </a:r>
          </a:p>
        </p:txBody>
      </p:sp>
      <p:grpSp>
        <p:nvGrpSpPr>
          <p:cNvPr id="33849" name="组合 33848"/>
          <p:cNvGrpSpPr/>
          <p:nvPr/>
        </p:nvGrpSpPr>
        <p:grpSpPr>
          <a:xfrm>
            <a:off x="3590925" y="5029200"/>
            <a:ext cx="6315075" cy="1020763"/>
            <a:chOff x="2118" y="3168"/>
            <a:chExt cx="3978" cy="643"/>
          </a:xfrm>
        </p:grpSpPr>
        <p:sp>
          <p:nvSpPr>
            <p:cNvPr id="33841" name="文本框 33840"/>
            <p:cNvSpPr txBox="1"/>
            <p:nvPr/>
          </p:nvSpPr>
          <p:spPr>
            <a:xfrm>
              <a:off x="2118" y="3360"/>
              <a:ext cx="6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= </a:t>
              </a:r>
            </a:p>
          </p:txBody>
        </p:sp>
        <p:sp>
          <p:nvSpPr>
            <p:cNvPr id="33842" name="文本框 33841"/>
            <p:cNvSpPr txBox="1"/>
            <p:nvPr/>
          </p:nvSpPr>
          <p:spPr>
            <a:xfrm>
              <a:off x="2826" y="3168"/>
              <a:ext cx="235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         1 </a:t>
              </a:r>
              <a:r>
                <a:rPr lang="en-US" altLang="zh-CN" sz="2000" b="1">
                  <a:latin typeface="Times New Roman" panose="02020603050405020304" pitchFamily="18" charset="0"/>
                </a:rPr>
                <a:t>＞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≥</a:t>
              </a:r>
              <a:r>
                <a:rPr lang="en-US" altLang="zh-CN" sz="2400" b="1">
                  <a:latin typeface="Times New Roman" panose="02020603050405020304" pitchFamily="18" charset="0"/>
                </a:rPr>
                <a:t> 0</a:t>
              </a:r>
            </a:p>
          </p:txBody>
        </p:sp>
        <p:sp>
          <p:nvSpPr>
            <p:cNvPr id="33843" name="文本框 33842"/>
            <p:cNvSpPr txBox="1"/>
            <p:nvPr/>
          </p:nvSpPr>
          <p:spPr>
            <a:xfrm>
              <a:off x="2832" y="3523"/>
              <a:ext cx="32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2+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    0 </a:t>
              </a:r>
              <a:r>
                <a:rPr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＞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≥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b="1">
                  <a:latin typeface="Times New Roman" panose="02020603050405020304" pitchFamily="18" charset="0"/>
                </a:rPr>
                <a:t>1（mod 2）</a:t>
              </a:r>
            </a:p>
          </p:txBody>
        </p:sp>
        <p:sp>
          <p:nvSpPr>
            <p:cNvPr id="33844" name="左大括号 33843"/>
            <p:cNvSpPr/>
            <p:nvPr/>
          </p:nvSpPr>
          <p:spPr>
            <a:xfrm>
              <a:off x="2739" y="3264"/>
              <a:ext cx="99" cy="514"/>
            </a:xfrm>
            <a:prstGeom prst="leftBrace">
              <a:avLst>
                <a:gd name="adj1" fmla="val 43265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45" name="文本框 33844"/>
          <p:cNvSpPr txBox="1"/>
          <p:nvPr/>
        </p:nvSpPr>
        <p:spPr>
          <a:xfrm>
            <a:off x="2057400" y="1603375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=    1000110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3846" name="文本框 33845"/>
          <p:cNvSpPr txBox="1"/>
          <p:nvPr/>
        </p:nvSpPr>
        <p:spPr>
          <a:xfrm>
            <a:off x="2057400" y="2057400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>
                <a:latin typeface="Times New Roman" panose="02020603050405020304" pitchFamily="18" charset="0"/>
              </a:rPr>
              <a:t> 1000110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3847" name="文本框 33846"/>
          <p:cNvSpPr txBox="1"/>
          <p:nvPr/>
        </p:nvSpPr>
        <p:spPr>
          <a:xfrm>
            <a:off x="4784725" y="941388"/>
            <a:ext cx="37496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folHlink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32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solidFill>
                  <a:schemeClr val="folHlink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         [</a:t>
            </a:r>
            <a:r>
              <a:rPr lang="en-US" altLang="zh-CN" sz="32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solidFill>
                  <a:schemeClr val="folHlink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原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3848" name="矩形 33847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7" dur="5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  <p:bldP spid="33797" grpId="0"/>
      <p:bldP spid="33798" grpId="0"/>
      <p:bldP spid="33799" grpId="0"/>
      <p:bldP spid="33800" grpId="0"/>
      <p:bldP spid="33801" grpId="0"/>
      <p:bldP spid="33802" grpId="0"/>
      <p:bldP spid="33803" grpId="0"/>
      <p:bldP spid="33804" grpId="0"/>
      <p:bldP spid="33805" grpId="0"/>
      <p:bldP spid="33806" grpId="0"/>
      <p:bldP spid="33807" grpId="0"/>
      <p:bldP spid="33808" grpId="0"/>
      <p:bldP spid="33809" grpId="0"/>
      <p:bldP spid="33811" grpId="0"/>
      <p:bldP spid="33839" grpId="0"/>
      <p:bldP spid="33845" grpId="0"/>
      <p:bldP spid="33846" grpId="0"/>
      <p:bldP spid="338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文本框 34818"/>
          <p:cNvSpPr txBox="1"/>
          <p:nvPr/>
        </p:nvSpPr>
        <p:spPr>
          <a:xfrm>
            <a:off x="517525" y="196850"/>
            <a:ext cx="293528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4. 反码表示法</a:t>
            </a:r>
          </a:p>
        </p:txBody>
      </p:sp>
      <p:sp>
        <p:nvSpPr>
          <p:cNvPr id="34820" name="文本框 34819"/>
          <p:cNvSpPr txBox="1"/>
          <p:nvPr/>
        </p:nvSpPr>
        <p:spPr>
          <a:xfrm>
            <a:off x="974725" y="933450"/>
            <a:ext cx="25304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(1) 定义</a:t>
            </a:r>
          </a:p>
        </p:txBody>
      </p:sp>
      <p:sp>
        <p:nvSpPr>
          <p:cNvPr id="34821" name="文本框 34820"/>
          <p:cNvSpPr txBox="1"/>
          <p:nvPr/>
        </p:nvSpPr>
        <p:spPr>
          <a:xfrm>
            <a:off x="1463675" y="15240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整数</a:t>
            </a:r>
          </a:p>
        </p:txBody>
      </p:sp>
      <p:grpSp>
        <p:nvGrpSpPr>
          <p:cNvPr id="34862" name="组合 34861"/>
          <p:cNvGrpSpPr/>
          <p:nvPr/>
        </p:nvGrpSpPr>
        <p:grpSpPr>
          <a:xfrm>
            <a:off x="685800" y="2041525"/>
            <a:ext cx="8458200" cy="1235075"/>
            <a:chOff x="432" y="1286"/>
            <a:chExt cx="5328" cy="778"/>
          </a:xfrm>
        </p:grpSpPr>
        <p:sp>
          <p:nvSpPr>
            <p:cNvPr id="34823" name="文本框 34822"/>
            <p:cNvSpPr txBox="1"/>
            <p:nvPr/>
          </p:nvSpPr>
          <p:spPr>
            <a:xfrm>
              <a:off x="432" y="1526"/>
              <a:ext cx="173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</a:rPr>
                <a:t>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反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= </a:t>
              </a:r>
            </a:p>
          </p:txBody>
        </p:sp>
        <p:sp>
          <p:nvSpPr>
            <p:cNvPr id="34824" name="文本框 34823"/>
            <p:cNvSpPr txBox="1"/>
            <p:nvPr/>
          </p:nvSpPr>
          <p:spPr>
            <a:xfrm>
              <a:off x="1279" y="1286"/>
              <a:ext cx="33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0，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               2</a:t>
              </a:r>
              <a:r>
                <a:rPr lang="en-US" altLang="zh-CN" sz="2800" b="1" i="1" baseline="45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 ＞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≥ 0</a:t>
              </a:r>
            </a:p>
          </p:txBody>
        </p:sp>
        <p:sp>
          <p:nvSpPr>
            <p:cNvPr id="34825" name="文本框 34824"/>
            <p:cNvSpPr txBox="1"/>
            <p:nvPr/>
          </p:nvSpPr>
          <p:spPr>
            <a:xfrm>
              <a:off x="1289" y="1737"/>
              <a:ext cx="447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( 2</a:t>
              </a:r>
              <a:r>
                <a:rPr lang="en-US" altLang="zh-CN" sz="2800" b="1" i="1" baseline="45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baseline="45000">
                  <a:latin typeface="Times New Roman" panose="02020603050405020304" pitchFamily="18" charset="0"/>
                </a:rPr>
                <a:t>+1</a:t>
              </a:r>
              <a:r>
                <a:rPr lang="en-US" altLang="zh-CN" sz="2800" b="1">
                  <a:latin typeface="Times New Roman" panose="02020603050405020304" pitchFamily="18" charset="0"/>
                </a:rPr>
                <a:t> – 1) +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 0  ≥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＞   2</a:t>
              </a:r>
              <a:r>
                <a:rPr lang="en-US" altLang="zh-CN" sz="2800" b="1" i="1" baseline="45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（mod 2</a:t>
              </a:r>
              <a:r>
                <a:rPr lang="en-US" altLang="zh-CN" sz="2800" b="1" i="1" baseline="45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baseline="45000">
                  <a:latin typeface="Times New Roman" panose="02020603050405020304" pitchFamily="18" charset="0"/>
                </a:rPr>
                <a:t>+1</a:t>
              </a:r>
              <a:r>
                <a:rPr lang="en-US" altLang="zh-CN" sz="2800" b="1" baseline="3000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</a:rPr>
                <a:t> 1）</a:t>
              </a:r>
              <a:endParaRPr lang="en-US" altLang="zh-CN" sz="2800" b="1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34826" name="左大括号 34825"/>
            <p:cNvSpPr/>
            <p:nvPr/>
          </p:nvSpPr>
          <p:spPr>
            <a:xfrm>
              <a:off x="1145" y="1392"/>
              <a:ext cx="103" cy="632"/>
            </a:xfrm>
            <a:prstGeom prst="leftBrace">
              <a:avLst>
                <a:gd name="adj1" fmla="val 51132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直接连接符 34826"/>
            <p:cNvSpPr/>
            <p:nvPr/>
          </p:nvSpPr>
          <p:spPr>
            <a:xfrm>
              <a:off x="3936" y="191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28" name="直接连接符 34827"/>
            <p:cNvSpPr/>
            <p:nvPr/>
          </p:nvSpPr>
          <p:spPr>
            <a:xfrm>
              <a:off x="5328" y="191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4829" name="文本框 34828"/>
          <p:cNvSpPr txBox="1"/>
          <p:nvPr/>
        </p:nvSpPr>
        <p:spPr>
          <a:xfrm>
            <a:off x="685800" y="3914775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如</a:t>
            </a:r>
          </a:p>
        </p:txBody>
      </p:sp>
      <p:sp>
        <p:nvSpPr>
          <p:cNvPr id="34830" name="文本框 34829"/>
          <p:cNvSpPr txBox="1"/>
          <p:nvPr/>
        </p:nvSpPr>
        <p:spPr>
          <a:xfrm>
            <a:off x="1981200" y="3886200"/>
            <a:ext cx="2438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1400" b="1">
                <a:latin typeface="Times New Roman" panose="02020603050405020304" pitchFamily="18" charset="0"/>
              </a:rPr>
              <a:t> </a:t>
            </a:r>
            <a:r>
              <a:rPr lang="en-US" altLang="zh-CN" sz="900" b="1"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</a:rPr>
              <a:t>= +1101</a:t>
            </a:r>
          </a:p>
        </p:txBody>
      </p:sp>
      <p:sp>
        <p:nvSpPr>
          <p:cNvPr id="34831" name="文本框 34830"/>
          <p:cNvSpPr txBox="1"/>
          <p:nvPr/>
        </p:nvSpPr>
        <p:spPr>
          <a:xfrm>
            <a:off x="1431925" y="4495800"/>
            <a:ext cx="25542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</a:rPr>
              <a:t>[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反</a:t>
            </a:r>
            <a:r>
              <a:rPr lang="zh-CN" altLang="en-US" sz="3200" b="1" dirty="0">
                <a:latin typeface="Times New Roman" panose="02020603050405020304" pitchFamily="18" charset="0"/>
              </a:rPr>
              <a:t> = 0,1101 </a:t>
            </a:r>
          </a:p>
        </p:txBody>
      </p:sp>
      <p:sp>
        <p:nvSpPr>
          <p:cNvPr id="34832" name="文本框 34831"/>
          <p:cNvSpPr txBox="1"/>
          <p:nvPr/>
        </p:nvSpPr>
        <p:spPr>
          <a:xfrm>
            <a:off x="5473700" y="5573713"/>
            <a:ext cx="16351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= 1,0010</a:t>
            </a:r>
          </a:p>
        </p:txBody>
      </p:sp>
      <p:grpSp>
        <p:nvGrpSpPr>
          <p:cNvPr id="34858" name="组合 34857"/>
          <p:cNvGrpSpPr/>
          <p:nvPr/>
        </p:nvGrpSpPr>
        <p:grpSpPr>
          <a:xfrm>
            <a:off x="5172075" y="3886200"/>
            <a:ext cx="1838325" cy="579438"/>
            <a:chOff x="3258" y="2448"/>
            <a:chExt cx="1158" cy="365"/>
          </a:xfrm>
        </p:grpSpPr>
        <p:sp>
          <p:nvSpPr>
            <p:cNvPr id="34834" name="文本框 34833"/>
            <p:cNvSpPr txBox="1"/>
            <p:nvPr/>
          </p:nvSpPr>
          <p:spPr>
            <a:xfrm>
              <a:off x="3258" y="2448"/>
              <a:ext cx="11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 =   1101</a:t>
              </a:r>
            </a:p>
          </p:txBody>
        </p:sp>
        <p:sp>
          <p:nvSpPr>
            <p:cNvPr id="34835" name="直接连接符 34834"/>
            <p:cNvSpPr/>
            <p:nvPr/>
          </p:nvSpPr>
          <p:spPr>
            <a:xfrm>
              <a:off x="3696" y="264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4836" name="组合 34835"/>
          <p:cNvGrpSpPr/>
          <p:nvPr/>
        </p:nvGrpSpPr>
        <p:grpSpPr>
          <a:xfrm>
            <a:off x="4641850" y="4495800"/>
            <a:ext cx="3852863" cy="579438"/>
            <a:chOff x="2901" y="2928"/>
            <a:chExt cx="2427" cy="365"/>
          </a:xfrm>
        </p:grpSpPr>
        <p:sp>
          <p:nvSpPr>
            <p:cNvPr id="34837" name="文本框 34836"/>
            <p:cNvSpPr txBox="1"/>
            <p:nvPr/>
          </p:nvSpPr>
          <p:spPr>
            <a:xfrm>
              <a:off x="2901" y="2928"/>
              <a:ext cx="242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>
                  <a:latin typeface="Times New Roman" panose="02020603050405020304" pitchFamily="18" charset="0"/>
                </a:rPr>
                <a:t>[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</a:rPr>
                <a:t>反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= (2</a:t>
              </a:r>
              <a:r>
                <a:rPr lang="zh-CN" altLang="en-US" sz="3200" b="1" baseline="45000" dirty="0">
                  <a:latin typeface="Times New Roman" panose="02020603050405020304" pitchFamily="18" charset="0"/>
                </a:rPr>
                <a:t>4+1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 1)   1101 </a:t>
              </a:r>
            </a:p>
          </p:txBody>
        </p:sp>
        <p:sp>
          <p:nvSpPr>
            <p:cNvPr id="34838" name="直接连接符 34837"/>
            <p:cNvSpPr/>
            <p:nvPr/>
          </p:nvSpPr>
          <p:spPr>
            <a:xfrm>
              <a:off x="4224" y="312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9" name="直接连接符 34838"/>
            <p:cNvSpPr/>
            <p:nvPr/>
          </p:nvSpPr>
          <p:spPr>
            <a:xfrm>
              <a:off x="4608" y="312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4840" name="组合 34839"/>
          <p:cNvGrpSpPr/>
          <p:nvPr/>
        </p:nvGrpSpPr>
        <p:grpSpPr>
          <a:xfrm>
            <a:off x="5473700" y="5029200"/>
            <a:ext cx="2651125" cy="579438"/>
            <a:chOff x="3466" y="3401"/>
            <a:chExt cx="1670" cy="365"/>
          </a:xfrm>
        </p:grpSpPr>
        <p:sp>
          <p:nvSpPr>
            <p:cNvPr id="34841" name="文本框 34840"/>
            <p:cNvSpPr txBox="1"/>
            <p:nvPr/>
          </p:nvSpPr>
          <p:spPr>
            <a:xfrm>
              <a:off x="3466" y="3401"/>
              <a:ext cx="167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= 11111   1101</a:t>
              </a:r>
            </a:p>
          </p:txBody>
        </p:sp>
        <p:sp>
          <p:nvSpPr>
            <p:cNvPr id="34842" name="直接连接符 34841"/>
            <p:cNvSpPr/>
            <p:nvPr/>
          </p:nvSpPr>
          <p:spPr>
            <a:xfrm>
              <a:off x="4415" y="360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4843" name="组合 34842"/>
          <p:cNvGrpSpPr/>
          <p:nvPr/>
        </p:nvGrpSpPr>
        <p:grpSpPr>
          <a:xfrm>
            <a:off x="1447800" y="5583238"/>
            <a:ext cx="2481263" cy="969962"/>
            <a:chOff x="1104" y="3613"/>
            <a:chExt cx="1272" cy="611"/>
          </a:xfrm>
        </p:grpSpPr>
        <p:sp>
          <p:nvSpPr>
            <p:cNvPr id="34844" name="文本框 34843"/>
            <p:cNvSpPr txBox="1"/>
            <p:nvPr/>
          </p:nvSpPr>
          <p:spPr>
            <a:xfrm>
              <a:off x="1104" y="3613"/>
              <a:ext cx="1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用 </a:t>
              </a:r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逗号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将符号位</a:t>
              </a:r>
            </a:p>
          </p:txBody>
        </p:sp>
        <p:sp>
          <p:nvSpPr>
            <p:cNvPr id="34845" name="文本框 34844"/>
            <p:cNvSpPr txBox="1"/>
            <p:nvPr/>
          </p:nvSpPr>
          <p:spPr>
            <a:xfrm>
              <a:off x="1222" y="3936"/>
              <a:ext cx="10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和数值位隔开</a:t>
              </a:r>
            </a:p>
          </p:txBody>
        </p:sp>
      </p:grpSp>
      <p:sp>
        <p:nvSpPr>
          <p:cNvPr id="34846" name="直接连接符 34845"/>
          <p:cNvSpPr/>
          <p:nvPr/>
        </p:nvSpPr>
        <p:spPr>
          <a:xfrm flipV="1">
            <a:off x="2895600" y="5029200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stealth" w="med" len="med"/>
          </a:ln>
        </p:spPr>
      </p:sp>
      <p:sp>
        <p:nvSpPr>
          <p:cNvPr id="34847" name="任意多边形 34846"/>
          <p:cNvSpPr/>
          <p:nvPr/>
        </p:nvSpPr>
        <p:spPr>
          <a:xfrm>
            <a:off x="3706813" y="6116638"/>
            <a:ext cx="2438400" cy="22860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0" y="144"/>
                </a:moveTo>
                <a:lnTo>
                  <a:pt x="1536" y="144"/>
                </a:lnTo>
                <a:lnTo>
                  <a:pt x="1536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8" name="文本框 34847"/>
          <p:cNvSpPr txBox="1"/>
          <p:nvPr/>
        </p:nvSpPr>
        <p:spPr>
          <a:xfrm>
            <a:off x="685800" y="3341688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为真值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4849" name="文本框 34848"/>
          <p:cNvSpPr txBox="1"/>
          <p:nvPr/>
        </p:nvSpPr>
        <p:spPr>
          <a:xfrm>
            <a:off x="3505200" y="3341688"/>
            <a:ext cx="342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为整数的位数</a:t>
            </a:r>
          </a:p>
        </p:txBody>
      </p:sp>
      <p:sp>
        <p:nvSpPr>
          <p:cNvPr id="34850" name="矩形 34849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  <p:bldP spid="34829" grpId="0"/>
      <p:bldP spid="34830" grpId="0"/>
      <p:bldP spid="34831" grpId="0"/>
      <p:bldP spid="34832" grpId="0"/>
      <p:bldP spid="34848" grpId="0"/>
      <p:bldP spid="348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35841"/>
          <p:cNvSpPr txBox="1"/>
          <p:nvPr/>
        </p:nvSpPr>
        <p:spPr>
          <a:xfrm>
            <a:off x="685800" y="304800"/>
            <a:ext cx="110172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小数</a:t>
            </a:r>
          </a:p>
        </p:txBody>
      </p:sp>
      <p:sp>
        <p:nvSpPr>
          <p:cNvPr id="35844" name="文本框 35843"/>
          <p:cNvSpPr txBox="1"/>
          <p:nvPr/>
        </p:nvSpPr>
        <p:spPr>
          <a:xfrm>
            <a:off x="1565275" y="3576638"/>
            <a:ext cx="21717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 = +0.1101</a:t>
            </a:r>
          </a:p>
        </p:txBody>
      </p:sp>
      <p:sp>
        <p:nvSpPr>
          <p:cNvPr id="35845" name="文本框 35844"/>
          <p:cNvSpPr txBox="1"/>
          <p:nvPr/>
        </p:nvSpPr>
        <p:spPr>
          <a:xfrm>
            <a:off x="1066800" y="4262438"/>
            <a:ext cx="24526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</a:rPr>
              <a:t>[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反</a:t>
            </a:r>
            <a:r>
              <a:rPr lang="zh-CN" altLang="en-US" sz="3200" b="1" dirty="0">
                <a:latin typeface="Times New Roman" panose="02020603050405020304" pitchFamily="18" charset="0"/>
              </a:rPr>
              <a:t> = 0.1101</a:t>
            </a:r>
          </a:p>
        </p:txBody>
      </p:sp>
      <p:grpSp>
        <p:nvGrpSpPr>
          <p:cNvPr id="35846" name="组合 35845"/>
          <p:cNvGrpSpPr/>
          <p:nvPr/>
        </p:nvGrpSpPr>
        <p:grpSpPr>
          <a:xfrm>
            <a:off x="5105400" y="3546475"/>
            <a:ext cx="2143125" cy="579438"/>
            <a:chOff x="3216" y="2234"/>
            <a:chExt cx="1350" cy="365"/>
          </a:xfrm>
        </p:grpSpPr>
        <p:sp>
          <p:nvSpPr>
            <p:cNvPr id="35847" name="文本框 35846"/>
            <p:cNvSpPr txBox="1"/>
            <p:nvPr/>
          </p:nvSpPr>
          <p:spPr>
            <a:xfrm>
              <a:off x="3216" y="2234"/>
              <a:ext cx="135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 =   0.1010</a:t>
              </a:r>
            </a:p>
          </p:txBody>
        </p:sp>
        <p:sp>
          <p:nvSpPr>
            <p:cNvPr id="35848" name="直接连接符 35847"/>
            <p:cNvSpPr/>
            <p:nvPr/>
          </p:nvSpPr>
          <p:spPr>
            <a:xfrm>
              <a:off x="3648" y="244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5849" name="组合 35848"/>
          <p:cNvGrpSpPr/>
          <p:nvPr/>
        </p:nvGrpSpPr>
        <p:grpSpPr>
          <a:xfrm>
            <a:off x="4572000" y="4262438"/>
            <a:ext cx="3838575" cy="579437"/>
            <a:chOff x="2880" y="2714"/>
            <a:chExt cx="2418" cy="365"/>
          </a:xfrm>
        </p:grpSpPr>
        <p:sp>
          <p:nvSpPr>
            <p:cNvPr id="35850" name="文本框 35849"/>
            <p:cNvSpPr txBox="1"/>
            <p:nvPr/>
          </p:nvSpPr>
          <p:spPr>
            <a:xfrm>
              <a:off x="2880" y="2714"/>
              <a:ext cx="241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>
                  <a:latin typeface="Times New Roman" panose="02020603050405020304" pitchFamily="18" charset="0"/>
                </a:rPr>
                <a:t>[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</a:rPr>
                <a:t>反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= (2  2</a:t>
              </a:r>
              <a:r>
                <a:rPr lang="zh-CN" altLang="en-US" sz="2800" b="1" baseline="40000" dirty="0">
                  <a:latin typeface="Times New Roman" panose="02020603050405020304" pitchFamily="18" charset="0"/>
                </a:rPr>
                <a:t>-4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)   0.1010</a:t>
              </a:r>
            </a:p>
          </p:txBody>
        </p:sp>
        <p:sp>
          <p:nvSpPr>
            <p:cNvPr id="35851" name="直接连接符 35850"/>
            <p:cNvSpPr/>
            <p:nvPr/>
          </p:nvSpPr>
          <p:spPr>
            <a:xfrm>
              <a:off x="3915" y="2906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2" name="直接连接符 35851"/>
            <p:cNvSpPr/>
            <p:nvPr/>
          </p:nvSpPr>
          <p:spPr>
            <a:xfrm>
              <a:off x="4443" y="2906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5853" name="组合 35852"/>
          <p:cNvGrpSpPr/>
          <p:nvPr/>
        </p:nvGrpSpPr>
        <p:grpSpPr>
          <a:xfrm>
            <a:off x="5410200" y="4953000"/>
            <a:ext cx="3057525" cy="579438"/>
            <a:chOff x="3408" y="3187"/>
            <a:chExt cx="1926" cy="365"/>
          </a:xfrm>
        </p:grpSpPr>
        <p:sp>
          <p:nvSpPr>
            <p:cNvPr id="35854" name="文本框 35853"/>
            <p:cNvSpPr txBox="1"/>
            <p:nvPr/>
          </p:nvSpPr>
          <p:spPr>
            <a:xfrm>
              <a:off x="3408" y="3187"/>
              <a:ext cx="192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= 1.1111   0.1010</a:t>
              </a:r>
            </a:p>
          </p:txBody>
        </p:sp>
        <p:sp>
          <p:nvSpPr>
            <p:cNvPr id="35855" name="直接连接符 35854"/>
            <p:cNvSpPr/>
            <p:nvPr/>
          </p:nvSpPr>
          <p:spPr>
            <a:xfrm>
              <a:off x="4425" y="3367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5856" name="文本框 35855"/>
          <p:cNvSpPr txBox="1"/>
          <p:nvPr/>
        </p:nvSpPr>
        <p:spPr>
          <a:xfrm>
            <a:off x="5410200" y="5562600"/>
            <a:ext cx="2286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= 1.0101</a:t>
            </a:r>
          </a:p>
        </p:txBody>
      </p:sp>
      <p:sp>
        <p:nvSpPr>
          <p:cNvPr id="35857" name="文本框 35856"/>
          <p:cNvSpPr txBox="1"/>
          <p:nvPr/>
        </p:nvSpPr>
        <p:spPr>
          <a:xfrm>
            <a:off x="762000" y="3152775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如</a:t>
            </a:r>
          </a:p>
        </p:txBody>
      </p:sp>
      <p:grpSp>
        <p:nvGrpSpPr>
          <p:cNvPr id="35876" name="组合 35875"/>
          <p:cNvGrpSpPr/>
          <p:nvPr/>
        </p:nvGrpSpPr>
        <p:grpSpPr>
          <a:xfrm>
            <a:off x="762000" y="1066800"/>
            <a:ext cx="8382000" cy="1235075"/>
            <a:chOff x="480" y="854"/>
            <a:chExt cx="5280" cy="778"/>
          </a:xfrm>
        </p:grpSpPr>
        <p:sp>
          <p:nvSpPr>
            <p:cNvPr id="35859" name="文本框 35858"/>
            <p:cNvSpPr txBox="1"/>
            <p:nvPr/>
          </p:nvSpPr>
          <p:spPr>
            <a:xfrm>
              <a:off x="480" y="1094"/>
              <a:ext cx="74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</a:rPr>
                <a:t>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反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= </a:t>
              </a:r>
            </a:p>
          </p:txBody>
        </p:sp>
        <p:sp>
          <p:nvSpPr>
            <p:cNvPr id="35860" name="文本框 35859"/>
            <p:cNvSpPr txBox="1"/>
            <p:nvPr/>
          </p:nvSpPr>
          <p:spPr>
            <a:xfrm>
              <a:off x="1344" y="854"/>
              <a:ext cx="32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                   1 ＞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≥  0</a:t>
              </a:r>
            </a:p>
          </p:txBody>
        </p:sp>
        <p:sp>
          <p:nvSpPr>
            <p:cNvPr id="35861" name="文本框 35860"/>
            <p:cNvSpPr txBox="1"/>
            <p:nvPr/>
          </p:nvSpPr>
          <p:spPr>
            <a:xfrm>
              <a:off x="1354" y="1305"/>
              <a:ext cx="44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( 2</a:t>
              </a:r>
              <a:r>
                <a:rPr lang="en-US" altLang="zh-CN" sz="2800" b="1">
                  <a:latin typeface="Times New Roman" panose="02020603050405020304" pitchFamily="18" charset="0"/>
                </a:rPr>
                <a:t> – 2</a:t>
              </a:r>
              <a:r>
                <a:rPr lang="en-US" altLang="zh-CN" sz="2800" b="1" baseline="40000">
                  <a:latin typeface="Times New Roman" panose="02020603050405020304" pitchFamily="18" charset="0"/>
                </a:rPr>
                <a:t>-</a:t>
              </a:r>
              <a:r>
                <a:rPr lang="en-US" altLang="zh-CN" sz="2800" b="1" i="1" baseline="40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) +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 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 0 ≥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＞  1（mod 2   2</a:t>
              </a:r>
              <a:r>
                <a:rPr lang="en-US" altLang="zh-CN" sz="2800" b="1" baseline="40000">
                  <a:latin typeface="Times New Roman" panose="02020603050405020304" pitchFamily="18" charset="0"/>
                </a:rPr>
                <a:t>-</a:t>
              </a:r>
              <a:r>
                <a:rPr lang="en-US" altLang="zh-CN" sz="2800" b="1" i="1" baseline="40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）</a:t>
              </a:r>
              <a:endParaRPr lang="en-US" altLang="zh-CN" sz="2800" b="1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35862" name="左大括号 35861"/>
            <p:cNvSpPr/>
            <p:nvPr/>
          </p:nvSpPr>
          <p:spPr>
            <a:xfrm>
              <a:off x="1200" y="960"/>
              <a:ext cx="151" cy="632"/>
            </a:xfrm>
            <a:prstGeom prst="leftBrace">
              <a:avLst>
                <a:gd name="adj1" fmla="val 34878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直接连接符 35862"/>
            <p:cNvSpPr/>
            <p:nvPr/>
          </p:nvSpPr>
          <p:spPr>
            <a:xfrm>
              <a:off x="4800" y="148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4" name="直接连接符 35863"/>
            <p:cNvSpPr/>
            <p:nvPr/>
          </p:nvSpPr>
          <p:spPr>
            <a:xfrm>
              <a:off x="3744" y="148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5872" name="组合 35871"/>
          <p:cNvGrpSpPr/>
          <p:nvPr/>
        </p:nvGrpSpPr>
        <p:grpSpPr>
          <a:xfrm>
            <a:off x="1447800" y="5583238"/>
            <a:ext cx="2800350" cy="969962"/>
            <a:chOff x="912" y="3517"/>
            <a:chExt cx="1764" cy="611"/>
          </a:xfrm>
        </p:grpSpPr>
        <p:sp>
          <p:nvSpPr>
            <p:cNvPr id="35866" name="文本框 35865"/>
            <p:cNvSpPr txBox="1"/>
            <p:nvPr/>
          </p:nvSpPr>
          <p:spPr>
            <a:xfrm>
              <a:off x="912" y="3517"/>
              <a:ext cx="17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用 </a:t>
              </a:r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小数点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将符号位</a:t>
              </a:r>
            </a:p>
          </p:txBody>
        </p:sp>
        <p:sp>
          <p:nvSpPr>
            <p:cNvPr id="35867" name="文本框 35866"/>
            <p:cNvSpPr txBox="1"/>
            <p:nvPr/>
          </p:nvSpPr>
          <p:spPr>
            <a:xfrm>
              <a:off x="912" y="3840"/>
              <a:ext cx="12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和数值位隔开</a:t>
              </a:r>
            </a:p>
          </p:txBody>
        </p:sp>
      </p:grpSp>
      <p:sp>
        <p:nvSpPr>
          <p:cNvPr id="35868" name="直接连接符 35867"/>
          <p:cNvSpPr/>
          <p:nvPr/>
        </p:nvSpPr>
        <p:spPr>
          <a:xfrm flipV="1">
            <a:off x="2536825" y="4724400"/>
            <a:ext cx="0" cy="838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stealth" w="med" len="med"/>
          </a:ln>
        </p:spPr>
      </p:sp>
      <p:sp>
        <p:nvSpPr>
          <p:cNvPr id="35869" name="任意多边形 35868"/>
          <p:cNvSpPr/>
          <p:nvPr/>
        </p:nvSpPr>
        <p:spPr>
          <a:xfrm>
            <a:off x="3657600" y="6096000"/>
            <a:ext cx="2438400" cy="22860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0" y="144"/>
                </a:moveTo>
                <a:lnTo>
                  <a:pt x="1536" y="144"/>
                </a:lnTo>
                <a:lnTo>
                  <a:pt x="1536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70" name="文本框 35869"/>
          <p:cNvSpPr txBox="1"/>
          <p:nvPr/>
        </p:nvSpPr>
        <p:spPr>
          <a:xfrm>
            <a:off x="762000" y="2514600"/>
            <a:ext cx="22034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为真值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35871" name="矩形 35870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45" grpId="0"/>
      <p:bldP spid="35856" grpId="0"/>
      <p:bldP spid="35857" grpId="0"/>
      <p:bldP spid="358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9217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/>
        </p:spPr>
        <p:txBody>
          <a:bodyPr lIns="92075" tIns="46038" rIns="92075" bIns="46038" anchor="ctr"/>
          <a:lstStyle/>
          <a:p>
            <a:r>
              <a:rPr lang="zh-CN" altLang="en-US" b="1" dirty="0"/>
              <a:t>6.1  无符号数和有符号数</a:t>
            </a:r>
          </a:p>
        </p:txBody>
      </p:sp>
      <p:sp>
        <p:nvSpPr>
          <p:cNvPr id="9219" name="文本框 9218"/>
          <p:cNvSpPr txBox="1"/>
          <p:nvPr/>
        </p:nvSpPr>
        <p:spPr>
          <a:xfrm>
            <a:off x="517525" y="1295400"/>
            <a:ext cx="26320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一、无符号数</a:t>
            </a:r>
          </a:p>
        </p:txBody>
      </p:sp>
      <p:grpSp>
        <p:nvGrpSpPr>
          <p:cNvPr id="9279" name="组合 9278"/>
          <p:cNvGrpSpPr/>
          <p:nvPr/>
        </p:nvGrpSpPr>
        <p:grpSpPr>
          <a:xfrm>
            <a:off x="1508125" y="2057400"/>
            <a:ext cx="5334000" cy="1341438"/>
            <a:chOff x="950" y="1296"/>
            <a:chExt cx="3360" cy="845"/>
          </a:xfrm>
        </p:grpSpPr>
        <p:sp>
          <p:nvSpPr>
            <p:cNvPr id="9220" name="文本框 9219"/>
            <p:cNvSpPr txBox="1"/>
            <p:nvPr/>
          </p:nvSpPr>
          <p:spPr>
            <a:xfrm>
              <a:off x="950" y="1296"/>
              <a:ext cx="217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寄存器的位数</a:t>
              </a:r>
            </a:p>
          </p:txBody>
        </p:sp>
        <p:sp>
          <p:nvSpPr>
            <p:cNvPr id="9221" name="文本框 9220"/>
            <p:cNvSpPr txBox="1"/>
            <p:nvPr/>
          </p:nvSpPr>
          <p:spPr>
            <a:xfrm>
              <a:off x="950" y="1776"/>
              <a:ext cx="336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反映无符号数的表示范围</a:t>
              </a:r>
            </a:p>
          </p:txBody>
        </p:sp>
      </p:grpSp>
      <p:grpSp>
        <p:nvGrpSpPr>
          <p:cNvPr id="9222" name="组合 9221"/>
          <p:cNvGrpSpPr/>
          <p:nvPr/>
        </p:nvGrpSpPr>
        <p:grpSpPr>
          <a:xfrm>
            <a:off x="2362200" y="3749675"/>
            <a:ext cx="3581400" cy="517525"/>
            <a:chOff x="1488" y="2304"/>
            <a:chExt cx="2256" cy="326"/>
          </a:xfrm>
        </p:grpSpPr>
        <p:sp>
          <p:nvSpPr>
            <p:cNvPr id="9223" name="矩形 9222"/>
            <p:cNvSpPr/>
            <p:nvPr/>
          </p:nvSpPr>
          <p:spPr>
            <a:xfrm>
              <a:off x="3462" y="2304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224" name="矩形 9223"/>
            <p:cNvSpPr/>
            <p:nvPr/>
          </p:nvSpPr>
          <p:spPr>
            <a:xfrm>
              <a:off x="3180" y="2304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225" name="矩形 9224"/>
            <p:cNvSpPr/>
            <p:nvPr/>
          </p:nvSpPr>
          <p:spPr>
            <a:xfrm>
              <a:off x="2898" y="2304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226" name="矩形 9225"/>
            <p:cNvSpPr/>
            <p:nvPr/>
          </p:nvSpPr>
          <p:spPr>
            <a:xfrm>
              <a:off x="2616" y="2304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227" name="矩形 9226"/>
            <p:cNvSpPr/>
            <p:nvPr/>
          </p:nvSpPr>
          <p:spPr>
            <a:xfrm>
              <a:off x="2334" y="2304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228" name="矩形 9227"/>
            <p:cNvSpPr/>
            <p:nvPr/>
          </p:nvSpPr>
          <p:spPr>
            <a:xfrm>
              <a:off x="2052" y="2304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229" name="矩形 9228"/>
            <p:cNvSpPr/>
            <p:nvPr/>
          </p:nvSpPr>
          <p:spPr>
            <a:xfrm>
              <a:off x="1770" y="2304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230" name="矩形 9229"/>
            <p:cNvSpPr/>
            <p:nvPr/>
          </p:nvSpPr>
          <p:spPr>
            <a:xfrm>
              <a:off x="1488" y="2304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231" name="直接连接符 9230"/>
            <p:cNvSpPr/>
            <p:nvPr/>
          </p:nvSpPr>
          <p:spPr>
            <a:xfrm>
              <a:off x="1488" y="2304"/>
              <a:ext cx="225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2" name="直接连接符 9231"/>
            <p:cNvSpPr/>
            <p:nvPr/>
          </p:nvSpPr>
          <p:spPr>
            <a:xfrm>
              <a:off x="1488" y="2630"/>
              <a:ext cx="225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3" name="直接连接符 9232"/>
            <p:cNvSpPr/>
            <p:nvPr/>
          </p:nvSpPr>
          <p:spPr>
            <a:xfrm>
              <a:off x="1488" y="2304"/>
              <a:ext cx="0" cy="32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4" name="直接连接符 9233"/>
            <p:cNvSpPr/>
            <p:nvPr/>
          </p:nvSpPr>
          <p:spPr>
            <a:xfrm>
              <a:off x="1770" y="2304"/>
              <a:ext cx="0" cy="3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5" name="直接连接符 9234"/>
            <p:cNvSpPr/>
            <p:nvPr/>
          </p:nvSpPr>
          <p:spPr>
            <a:xfrm>
              <a:off x="2052" y="2304"/>
              <a:ext cx="0" cy="3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6" name="直接连接符 9235"/>
            <p:cNvSpPr/>
            <p:nvPr/>
          </p:nvSpPr>
          <p:spPr>
            <a:xfrm>
              <a:off x="2334" y="2304"/>
              <a:ext cx="0" cy="3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7" name="直接连接符 9236"/>
            <p:cNvSpPr/>
            <p:nvPr/>
          </p:nvSpPr>
          <p:spPr>
            <a:xfrm>
              <a:off x="2616" y="2304"/>
              <a:ext cx="0" cy="3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8" name="直接连接符 9237"/>
            <p:cNvSpPr/>
            <p:nvPr/>
          </p:nvSpPr>
          <p:spPr>
            <a:xfrm>
              <a:off x="3180" y="2304"/>
              <a:ext cx="0" cy="3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9" name="直接连接符 9238"/>
            <p:cNvSpPr/>
            <p:nvPr/>
          </p:nvSpPr>
          <p:spPr>
            <a:xfrm>
              <a:off x="3462" y="2304"/>
              <a:ext cx="0" cy="3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0" name="直接连接符 9239"/>
            <p:cNvSpPr/>
            <p:nvPr/>
          </p:nvSpPr>
          <p:spPr>
            <a:xfrm>
              <a:off x="3744" y="2304"/>
              <a:ext cx="0" cy="32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241" name="文本框 9240"/>
          <p:cNvSpPr txBox="1"/>
          <p:nvPr/>
        </p:nvSpPr>
        <p:spPr>
          <a:xfrm>
            <a:off x="1660525" y="4419600"/>
            <a:ext cx="60356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  8 位                       0 ~ 255</a:t>
            </a:r>
          </a:p>
        </p:txBody>
      </p:sp>
      <p:sp>
        <p:nvSpPr>
          <p:cNvPr id="9242" name="文本框 9241"/>
          <p:cNvSpPr txBox="1"/>
          <p:nvPr/>
        </p:nvSpPr>
        <p:spPr>
          <a:xfrm>
            <a:off x="1660525" y="5821363"/>
            <a:ext cx="58832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16 位                       0 ~ 65535</a:t>
            </a:r>
          </a:p>
        </p:txBody>
      </p:sp>
      <p:grpSp>
        <p:nvGrpSpPr>
          <p:cNvPr id="9243" name="组合 9242"/>
          <p:cNvGrpSpPr/>
          <p:nvPr/>
        </p:nvGrpSpPr>
        <p:grpSpPr>
          <a:xfrm>
            <a:off x="1295400" y="5197475"/>
            <a:ext cx="7162800" cy="517525"/>
            <a:chOff x="960" y="3130"/>
            <a:chExt cx="4512" cy="326"/>
          </a:xfrm>
        </p:grpSpPr>
        <p:sp>
          <p:nvSpPr>
            <p:cNvPr id="9244" name="矩形 9243"/>
            <p:cNvSpPr/>
            <p:nvPr/>
          </p:nvSpPr>
          <p:spPr>
            <a:xfrm>
              <a:off x="2934" y="3130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245" name="矩形 9244"/>
            <p:cNvSpPr/>
            <p:nvPr/>
          </p:nvSpPr>
          <p:spPr>
            <a:xfrm>
              <a:off x="2652" y="3130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246" name="矩形 9245"/>
            <p:cNvSpPr/>
            <p:nvPr/>
          </p:nvSpPr>
          <p:spPr>
            <a:xfrm>
              <a:off x="2370" y="3130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247" name="矩形 9246"/>
            <p:cNvSpPr/>
            <p:nvPr/>
          </p:nvSpPr>
          <p:spPr>
            <a:xfrm>
              <a:off x="2088" y="3130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248" name="矩形 9247"/>
            <p:cNvSpPr/>
            <p:nvPr/>
          </p:nvSpPr>
          <p:spPr>
            <a:xfrm>
              <a:off x="1806" y="3130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249" name="矩形 9248"/>
            <p:cNvSpPr/>
            <p:nvPr/>
          </p:nvSpPr>
          <p:spPr>
            <a:xfrm>
              <a:off x="1524" y="3130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250" name="矩形 9249"/>
            <p:cNvSpPr/>
            <p:nvPr/>
          </p:nvSpPr>
          <p:spPr>
            <a:xfrm>
              <a:off x="1242" y="3130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251" name="矩形 9250"/>
            <p:cNvSpPr/>
            <p:nvPr/>
          </p:nvSpPr>
          <p:spPr>
            <a:xfrm>
              <a:off x="960" y="3130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252" name="直接连接符 9251"/>
            <p:cNvSpPr/>
            <p:nvPr/>
          </p:nvSpPr>
          <p:spPr>
            <a:xfrm>
              <a:off x="960" y="3130"/>
              <a:ext cx="225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3" name="直接连接符 9252"/>
            <p:cNvSpPr/>
            <p:nvPr/>
          </p:nvSpPr>
          <p:spPr>
            <a:xfrm>
              <a:off x="960" y="3456"/>
              <a:ext cx="225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4" name="直接连接符 9253"/>
            <p:cNvSpPr/>
            <p:nvPr/>
          </p:nvSpPr>
          <p:spPr>
            <a:xfrm>
              <a:off x="960" y="3130"/>
              <a:ext cx="0" cy="32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5" name="直接连接符 9254"/>
            <p:cNvSpPr/>
            <p:nvPr/>
          </p:nvSpPr>
          <p:spPr>
            <a:xfrm>
              <a:off x="1524" y="3130"/>
              <a:ext cx="0" cy="3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6" name="直接连接符 9255"/>
            <p:cNvSpPr/>
            <p:nvPr/>
          </p:nvSpPr>
          <p:spPr>
            <a:xfrm>
              <a:off x="1806" y="3130"/>
              <a:ext cx="0" cy="3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7" name="直接连接符 9256"/>
            <p:cNvSpPr/>
            <p:nvPr/>
          </p:nvSpPr>
          <p:spPr>
            <a:xfrm>
              <a:off x="2088" y="3130"/>
              <a:ext cx="0" cy="3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8" name="直接连接符 9257"/>
            <p:cNvSpPr/>
            <p:nvPr/>
          </p:nvSpPr>
          <p:spPr>
            <a:xfrm>
              <a:off x="2652" y="3130"/>
              <a:ext cx="0" cy="3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9" name="直接连接符 9258"/>
            <p:cNvSpPr/>
            <p:nvPr/>
          </p:nvSpPr>
          <p:spPr>
            <a:xfrm>
              <a:off x="3216" y="3130"/>
              <a:ext cx="0" cy="32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9260" name="组合 9259"/>
            <p:cNvGrpSpPr/>
            <p:nvPr/>
          </p:nvGrpSpPr>
          <p:grpSpPr>
            <a:xfrm>
              <a:off x="3216" y="3130"/>
              <a:ext cx="2256" cy="326"/>
              <a:chOff x="1488" y="2304"/>
              <a:chExt cx="2256" cy="326"/>
            </a:xfrm>
          </p:grpSpPr>
          <p:sp>
            <p:nvSpPr>
              <p:cNvPr id="9261" name="矩形 9260"/>
              <p:cNvSpPr/>
              <p:nvPr/>
            </p:nvSpPr>
            <p:spPr>
              <a:xfrm>
                <a:off x="3462" y="2304"/>
                <a:ext cx="282" cy="32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62" name="矩形 9261"/>
              <p:cNvSpPr/>
              <p:nvPr/>
            </p:nvSpPr>
            <p:spPr>
              <a:xfrm>
                <a:off x="3180" y="2304"/>
                <a:ext cx="282" cy="32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63" name="矩形 9262"/>
              <p:cNvSpPr/>
              <p:nvPr/>
            </p:nvSpPr>
            <p:spPr>
              <a:xfrm>
                <a:off x="2898" y="2304"/>
                <a:ext cx="282" cy="32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64" name="矩形 9263"/>
              <p:cNvSpPr/>
              <p:nvPr/>
            </p:nvSpPr>
            <p:spPr>
              <a:xfrm>
                <a:off x="2616" y="2304"/>
                <a:ext cx="282" cy="32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65" name="矩形 9264"/>
              <p:cNvSpPr/>
              <p:nvPr/>
            </p:nvSpPr>
            <p:spPr>
              <a:xfrm>
                <a:off x="2334" y="2304"/>
                <a:ext cx="282" cy="32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66" name="矩形 9265"/>
              <p:cNvSpPr/>
              <p:nvPr/>
            </p:nvSpPr>
            <p:spPr>
              <a:xfrm>
                <a:off x="2052" y="2304"/>
                <a:ext cx="282" cy="32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67" name="矩形 9266"/>
              <p:cNvSpPr/>
              <p:nvPr/>
            </p:nvSpPr>
            <p:spPr>
              <a:xfrm>
                <a:off x="1770" y="2304"/>
                <a:ext cx="282" cy="32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68" name="矩形 9267"/>
              <p:cNvSpPr/>
              <p:nvPr/>
            </p:nvSpPr>
            <p:spPr>
              <a:xfrm>
                <a:off x="1488" y="2304"/>
                <a:ext cx="282" cy="32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69" name="直接连接符 9268"/>
              <p:cNvSpPr/>
              <p:nvPr/>
            </p:nvSpPr>
            <p:spPr>
              <a:xfrm>
                <a:off x="1488" y="2304"/>
                <a:ext cx="2256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70" name="直接连接符 9269"/>
              <p:cNvSpPr/>
              <p:nvPr/>
            </p:nvSpPr>
            <p:spPr>
              <a:xfrm>
                <a:off x="1488" y="2630"/>
                <a:ext cx="2256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71" name="直接连接符 9270"/>
              <p:cNvSpPr/>
              <p:nvPr/>
            </p:nvSpPr>
            <p:spPr>
              <a:xfrm>
                <a:off x="1488" y="2304"/>
                <a:ext cx="0" cy="326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72" name="直接连接符 9271"/>
              <p:cNvSpPr/>
              <p:nvPr/>
            </p:nvSpPr>
            <p:spPr>
              <a:xfrm>
                <a:off x="1770" y="2304"/>
                <a:ext cx="0" cy="32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73" name="直接连接符 9272"/>
              <p:cNvSpPr/>
              <p:nvPr/>
            </p:nvSpPr>
            <p:spPr>
              <a:xfrm>
                <a:off x="2052" y="2304"/>
                <a:ext cx="0" cy="32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74" name="直接连接符 9273"/>
              <p:cNvSpPr/>
              <p:nvPr/>
            </p:nvSpPr>
            <p:spPr>
              <a:xfrm>
                <a:off x="2334" y="2304"/>
                <a:ext cx="0" cy="32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75" name="直接连接符 9274"/>
              <p:cNvSpPr/>
              <p:nvPr/>
            </p:nvSpPr>
            <p:spPr>
              <a:xfrm>
                <a:off x="2616" y="2304"/>
                <a:ext cx="0" cy="32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76" name="直接连接符 9275"/>
              <p:cNvSpPr/>
              <p:nvPr/>
            </p:nvSpPr>
            <p:spPr>
              <a:xfrm>
                <a:off x="3180" y="2304"/>
                <a:ext cx="0" cy="32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77" name="直接连接符 9276"/>
              <p:cNvSpPr/>
              <p:nvPr/>
            </p:nvSpPr>
            <p:spPr>
              <a:xfrm>
                <a:off x="3462" y="2304"/>
                <a:ext cx="0" cy="32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78" name="直接连接符 9277"/>
              <p:cNvSpPr/>
              <p:nvPr/>
            </p:nvSpPr>
            <p:spPr>
              <a:xfrm>
                <a:off x="3744" y="2304"/>
                <a:ext cx="0" cy="326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41" grpId="0"/>
      <p:bldP spid="92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文本框 36866"/>
          <p:cNvSpPr txBox="1"/>
          <p:nvPr/>
        </p:nvSpPr>
        <p:spPr>
          <a:xfrm>
            <a:off x="228600" y="207963"/>
            <a:ext cx="2590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(2) 举例</a:t>
            </a:r>
          </a:p>
        </p:txBody>
      </p:sp>
      <p:sp>
        <p:nvSpPr>
          <p:cNvPr id="36868" name="文本框 36867"/>
          <p:cNvSpPr txBox="1"/>
          <p:nvPr/>
        </p:nvSpPr>
        <p:spPr>
          <a:xfrm>
            <a:off x="539750" y="4076700"/>
            <a:ext cx="47180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例 6.10    </a:t>
            </a:r>
            <a:r>
              <a:rPr lang="zh-CN" altLang="en-US" sz="10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求 0 的反码</a:t>
            </a:r>
          </a:p>
        </p:txBody>
      </p:sp>
      <p:sp>
        <p:nvSpPr>
          <p:cNvPr id="36869" name="文本框 36868"/>
          <p:cNvSpPr txBox="1"/>
          <p:nvPr/>
        </p:nvSpPr>
        <p:spPr>
          <a:xfrm>
            <a:off x="1981200" y="4573588"/>
            <a:ext cx="23701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= +0.0000</a:t>
            </a:r>
          </a:p>
        </p:txBody>
      </p:sp>
      <p:sp>
        <p:nvSpPr>
          <p:cNvPr id="36870" name="文本框 36869"/>
          <p:cNvSpPr txBox="1"/>
          <p:nvPr/>
        </p:nvSpPr>
        <p:spPr>
          <a:xfrm>
            <a:off x="2438400" y="5076825"/>
            <a:ext cx="1987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=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>
                <a:latin typeface="Times New Roman" panose="02020603050405020304" pitchFamily="18" charset="0"/>
              </a:rPr>
              <a:t> 0.0000</a:t>
            </a:r>
          </a:p>
        </p:txBody>
      </p:sp>
      <p:sp>
        <p:nvSpPr>
          <p:cNvPr id="36871" name="文本框 36870"/>
          <p:cNvSpPr txBox="1"/>
          <p:nvPr/>
        </p:nvSpPr>
        <p:spPr>
          <a:xfrm>
            <a:off x="4905375" y="4573588"/>
            <a:ext cx="42386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[+0.0000]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反</a:t>
            </a:r>
            <a:r>
              <a:rPr lang="zh-CN" altLang="en-US" sz="2800" b="1" dirty="0">
                <a:latin typeface="Times New Roman" panose="02020603050405020304" pitchFamily="18" charset="0"/>
              </a:rPr>
              <a:t>= 0.0000</a:t>
            </a:r>
          </a:p>
        </p:txBody>
      </p:sp>
      <p:sp>
        <p:nvSpPr>
          <p:cNvPr id="36872" name="文本框 36871"/>
          <p:cNvSpPr txBox="1"/>
          <p:nvPr/>
        </p:nvSpPr>
        <p:spPr>
          <a:xfrm>
            <a:off x="4897438" y="5076825"/>
            <a:ext cx="38655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[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9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0.0000]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反</a:t>
            </a:r>
            <a:r>
              <a:rPr lang="zh-CN" altLang="en-US" sz="2800" b="1" dirty="0">
                <a:latin typeface="Times New Roman" panose="02020603050405020304" pitchFamily="18" charset="0"/>
              </a:rPr>
              <a:t>= 1.1111</a:t>
            </a:r>
          </a:p>
        </p:txBody>
      </p:sp>
      <p:sp>
        <p:nvSpPr>
          <p:cNvPr id="36873" name="文本框 36872"/>
          <p:cNvSpPr txBox="1"/>
          <p:nvPr/>
        </p:nvSpPr>
        <p:spPr>
          <a:xfrm>
            <a:off x="2514600" y="6161088"/>
            <a:ext cx="33210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∴   [+  0]</a:t>
            </a:r>
            <a:r>
              <a:rPr lang="zh-CN" altLang="en-US" sz="2400" b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反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≠ 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 0]</a:t>
            </a:r>
            <a:r>
              <a:rPr lang="zh-CN" altLang="en-US" sz="2400" b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反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874" name="文本框 36873"/>
          <p:cNvSpPr txBox="1"/>
          <p:nvPr/>
        </p:nvSpPr>
        <p:spPr>
          <a:xfrm>
            <a:off x="930275" y="45735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36875" name="文本框 36874"/>
          <p:cNvSpPr txBox="1"/>
          <p:nvPr/>
        </p:nvSpPr>
        <p:spPr>
          <a:xfrm>
            <a:off x="533400" y="5581650"/>
            <a:ext cx="26844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同理，对于整数</a:t>
            </a:r>
          </a:p>
        </p:txBody>
      </p:sp>
      <p:sp>
        <p:nvSpPr>
          <p:cNvPr id="36876" name="文本框 36875"/>
          <p:cNvSpPr txBox="1"/>
          <p:nvPr/>
        </p:nvSpPr>
        <p:spPr>
          <a:xfrm>
            <a:off x="3579813" y="5581650"/>
            <a:ext cx="22780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[+0]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反</a:t>
            </a:r>
            <a:r>
              <a:rPr lang="zh-CN" altLang="en-US" sz="2800" b="1" dirty="0">
                <a:latin typeface="Times New Roman" panose="02020603050405020304" pitchFamily="18" charset="0"/>
              </a:rPr>
              <a:t>= 0,0000</a:t>
            </a:r>
          </a:p>
        </p:txBody>
      </p:sp>
      <p:sp>
        <p:nvSpPr>
          <p:cNvPr id="36877" name="文本框 36876"/>
          <p:cNvSpPr txBox="1"/>
          <p:nvPr/>
        </p:nvSpPr>
        <p:spPr>
          <a:xfrm>
            <a:off x="6015038" y="5581650"/>
            <a:ext cx="28241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[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800" b="1" dirty="0">
                <a:latin typeface="Times New Roman" panose="02020603050405020304" pitchFamily="18" charset="0"/>
              </a:rPr>
              <a:t> 0]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反</a:t>
            </a:r>
            <a:r>
              <a:rPr lang="zh-CN" altLang="en-US" sz="2800" b="1" dirty="0">
                <a:latin typeface="Times New Roman" panose="02020603050405020304" pitchFamily="18" charset="0"/>
              </a:rPr>
              <a:t>= 1,1111</a:t>
            </a:r>
          </a:p>
        </p:txBody>
      </p:sp>
      <p:sp>
        <p:nvSpPr>
          <p:cNvPr id="36878" name="文本框 36877"/>
          <p:cNvSpPr txBox="1"/>
          <p:nvPr/>
        </p:nvSpPr>
        <p:spPr>
          <a:xfrm>
            <a:off x="533400" y="2133600"/>
            <a:ext cx="632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例6.9       已知 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反</a:t>
            </a:r>
            <a:r>
              <a:rPr lang="zh-CN" altLang="en-US" sz="2800" b="1" dirty="0">
                <a:latin typeface="Times New Roman" panose="02020603050405020304" pitchFamily="18" charset="0"/>
              </a:rPr>
              <a:t> = 1,1110     求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</a:p>
        </p:txBody>
      </p:sp>
      <p:grpSp>
        <p:nvGrpSpPr>
          <p:cNvPr id="36889" name="组合 36888"/>
          <p:cNvGrpSpPr/>
          <p:nvPr/>
        </p:nvGrpSpPr>
        <p:grpSpPr>
          <a:xfrm>
            <a:off x="1981200" y="2638425"/>
            <a:ext cx="6781800" cy="519113"/>
            <a:chOff x="1248" y="1662"/>
            <a:chExt cx="4272" cy="327"/>
          </a:xfrm>
        </p:grpSpPr>
        <p:sp>
          <p:nvSpPr>
            <p:cNvPr id="36880" name="文本框 36879"/>
            <p:cNvSpPr txBox="1"/>
            <p:nvPr/>
          </p:nvSpPr>
          <p:spPr>
            <a:xfrm>
              <a:off x="1248" y="1662"/>
              <a:ext cx="17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由定义得</a:t>
              </a:r>
            </a:p>
          </p:txBody>
        </p:sp>
        <p:sp>
          <p:nvSpPr>
            <p:cNvPr id="36881" name="文本框 36880"/>
            <p:cNvSpPr txBox="1"/>
            <p:nvPr/>
          </p:nvSpPr>
          <p:spPr>
            <a:xfrm>
              <a:off x="2496" y="1662"/>
              <a:ext cx="30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= 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反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(2</a:t>
              </a:r>
              <a:r>
                <a:rPr lang="zh-CN" altLang="en-US" sz="2800" b="1" baseline="4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4+1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–1)</a:t>
              </a:r>
              <a:endParaRPr lang="zh-CN" alt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6882" name="文本框 36881"/>
          <p:cNvSpPr txBox="1"/>
          <p:nvPr/>
        </p:nvSpPr>
        <p:spPr>
          <a:xfrm>
            <a:off x="4210050" y="3141663"/>
            <a:ext cx="2698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1,1110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11111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883" name="文本框 36882"/>
          <p:cNvSpPr txBox="1"/>
          <p:nvPr/>
        </p:nvSpPr>
        <p:spPr>
          <a:xfrm>
            <a:off x="4210050" y="3646488"/>
            <a:ext cx="1454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0001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884" name="文本框 36883"/>
          <p:cNvSpPr txBox="1"/>
          <p:nvPr/>
        </p:nvSpPr>
        <p:spPr>
          <a:xfrm>
            <a:off x="533400" y="904875"/>
            <a:ext cx="54514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例6.8       已知 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反</a:t>
            </a:r>
            <a:r>
              <a:rPr lang="zh-CN" altLang="en-US" sz="2800" b="1" dirty="0">
                <a:latin typeface="Times New Roman" panose="02020603050405020304" pitchFamily="18" charset="0"/>
              </a:rPr>
              <a:t> = 0,1110     求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6885" name="文本框 36884"/>
          <p:cNvSpPr txBox="1"/>
          <p:nvPr/>
        </p:nvSpPr>
        <p:spPr>
          <a:xfrm>
            <a:off x="930275" y="263842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36886" name="文本框 36885"/>
          <p:cNvSpPr txBox="1"/>
          <p:nvPr/>
        </p:nvSpPr>
        <p:spPr>
          <a:xfrm>
            <a:off x="1981200" y="1409700"/>
            <a:ext cx="3702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由定义得     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= + 1110</a:t>
            </a:r>
          </a:p>
        </p:txBody>
      </p:sp>
      <p:sp>
        <p:nvSpPr>
          <p:cNvPr id="36887" name="文本框 36886"/>
          <p:cNvSpPr txBox="1"/>
          <p:nvPr/>
        </p:nvSpPr>
        <p:spPr>
          <a:xfrm>
            <a:off x="930275" y="14097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36888" name="矩形 36887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  <p:bldP spid="36869" grpId="0"/>
      <p:bldP spid="36870" grpId="0"/>
      <p:bldP spid="36871" grpId="0"/>
      <p:bldP spid="36872" grpId="0"/>
      <p:bldP spid="36873" grpId="0"/>
      <p:bldP spid="36874" grpId="0"/>
      <p:bldP spid="36875" grpId="0"/>
      <p:bldP spid="36876" grpId="0"/>
      <p:bldP spid="36877" grpId="0"/>
      <p:bldP spid="36878" grpId="0"/>
      <p:bldP spid="36882" grpId="0"/>
      <p:bldP spid="36883" grpId="0"/>
      <p:bldP spid="36884" grpId="0"/>
      <p:bldP spid="36885" grpId="0"/>
      <p:bldP spid="36886" grpId="0"/>
      <p:bldP spid="368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文本框 37890"/>
          <p:cNvSpPr txBox="1"/>
          <p:nvPr/>
        </p:nvSpPr>
        <p:spPr>
          <a:xfrm>
            <a:off x="304800" y="404813"/>
            <a:ext cx="38544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三种机器数的小结</a:t>
            </a:r>
          </a:p>
        </p:txBody>
      </p:sp>
      <p:sp>
        <p:nvSpPr>
          <p:cNvPr id="37892" name="文本框 37891"/>
          <p:cNvSpPr txBox="1"/>
          <p:nvPr/>
        </p:nvSpPr>
        <p:spPr>
          <a:xfrm>
            <a:off x="838200" y="3059113"/>
            <a:ext cx="59658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对于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正数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原码 = 补码 = 反码</a:t>
            </a:r>
          </a:p>
        </p:txBody>
      </p:sp>
      <p:grpSp>
        <p:nvGrpSpPr>
          <p:cNvPr id="37903" name="组合 37902"/>
          <p:cNvGrpSpPr/>
          <p:nvPr/>
        </p:nvGrpSpPr>
        <p:grpSpPr>
          <a:xfrm>
            <a:off x="838200" y="3979863"/>
            <a:ext cx="8305800" cy="1963737"/>
            <a:chOff x="528" y="2507"/>
            <a:chExt cx="5232" cy="1237"/>
          </a:xfrm>
        </p:grpSpPr>
        <p:sp>
          <p:nvSpPr>
            <p:cNvPr id="37894" name="文本框 37893"/>
            <p:cNvSpPr txBox="1"/>
            <p:nvPr/>
          </p:nvSpPr>
          <p:spPr>
            <a:xfrm>
              <a:off x="528" y="2507"/>
              <a:ext cx="49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Char char="Ø"/>
              </a:pPr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对于</a:t>
              </a:r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负数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，</a:t>
              </a:r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符号位为 1，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其 </a:t>
              </a:r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数值部分</a:t>
              </a:r>
            </a:p>
          </p:txBody>
        </p:sp>
        <p:sp>
          <p:nvSpPr>
            <p:cNvPr id="37895" name="文本框 37894"/>
            <p:cNvSpPr txBox="1"/>
            <p:nvPr/>
          </p:nvSpPr>
          <p:spPr>
            <a:xfrm>
              <a:off x="774" y="2943"/>
              <a:ext cx="498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原码除符号位外每位取反末位加 1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     </a:t>
              </a:r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补码</a:t>
              </a:r>
            </a:p>
          </p:txBody>
        </p:sp>
        <p:sp>
          <p:nvSpPr>
            <p:cNvPr id="37896" name="文本框 37895"/>
            <p:cNvSpPr txBox="1"/>
            <p:nvPr/>
          </p:nvSpPr>
          <p:spPr>
            <a:xfrm>
              <a:off x="774" y="3379"/>
              <a:ext cx="431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原码除符号位外每位取反      反码</a:t>
              </a:r>
            </a:p>
          </p:txBody>
        </p:sp>
        <p:sp>
          <p:nvSpPr>
            <p:cNvPr id="37897" name="直接连接符 37896"/>
            <p:cNvSpPr/>
            <p:nvPr/>
          </p:nvSpPr>
          <p:spPr>
            <a:xfrm>
              <a:off x="3696" y="3552"/>
              <a:ext cx="288" cy="0"/>
            </a:xfrm>
            <a:prstGeom prst="line">
              <a:avLst/>
            </a:prstGeom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7898" name="直接连接符 37897"/>
            <p:cNvSpPr/>
            <p:nvPr/>
          </p:nvSpPr>
          <p:spPr>
            <a:xfrm>
              <a:off x="4656" y="3120"/>
              <a:ext cx="288" cy="0"/>
            </a:xfrm>
            <a:prstGeom prst="line">
              <a:avLst/>
            </a:prstGeom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37899" name="组合 37898"/>
          <p:cNvGrpSpPr/>
          <p:nvPr/>
        </p:nvGrpSpPr>
        <p:grpSpPr>
          <a:xfrm>
            <a:off x="838200" y="1447800"/>
            <a:ext cx="7643813" cy="1270000"/>
            <a:chOff x="528" y="912"/>
            <a:chExt cx="4815" cy="800"/>
          </a:xfrm>
        </p:grpSpPr>
        <p:sp>
          <p:nvSpPr>
            <p:cNvPr id="37900" name="文本框 37899"/>
            <p:cNvSpPr txBox="1"/>
            <p:nvPr/>
          </p:nvSpPr>
          <p:spPr>
            <a:xfrm>
              <a:off x="528" y="912"/>
              <a:ext cx="48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Wingdings" panose="05000000000000000000" pitchFamily="2" charset="2"/>
                <a:buChar char="Ø"/>
              </a:pPr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最高位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为</a:t>
              </a:r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符号位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，书写上用“,”（整数）</a:t>
              </a:r>
            </a:p>
          </p:txBody>
        </p:sp>
        <p:sp>
          <p:nvSpPr>
            <p:cNvPr id="37901" name="文本框 37900"/>
            <p:cNvSpPr txBox="1"/>
            <p:nvPr/>
          </p:nvSpPr>
          <p:spPr>
            <a:xfrm>
              <a:off x="774" y="1347"/>
              <a:ext cx="454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或“.”（小数）将数值部分和符号位隔开</a:t>
              </a:r>
            </a:p>
          </p:txBody>
        </p:sp>
      </p:grpSp>
      <p:sp>
        <p:nvSpPr>
          <p:cNvPr id="37902" name="矩形 37901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文本框 38915"/>
          <p:cNvSpPr txBox="1"/>
          <p:nvPr/>
        </p:nvSpPr>
        <p:spPr>
          <a:xfrm>
            <a:off x="228600" y="182563"/>
            <a:ext cx="14049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例6.11 </a:t>
            </a:r>
          </a:p>
        </p:txBody>
      </p:sp>
      <p:grpSp>
        <p:nvGrpSpPr>
          <p:cNvPr id="38917" name="组合 38916"/>
          <p:cNvGrpSpPr/>
          <p:nvPr/>
        </p:nvGrpSpPr>
        <p:grpSpPr>
          <a:xfrm>
            <a:off x="533400" y="2381250"/>
            <a:ext cx="1420813" cy="4038600"/>
            <a:chOff x="517" y="1212"/>
            <a:chExt cx="895" cy="2544"/>
          </a:xfrm>
        </p:grpSpPr>
        <p:sp>
          <p:nvSpPr>
            <p:cNvPr id="38918" name="文本框 38917"/>
            <p:cNvSpPr txBox="1"/>
            <p:nvPr/>
          </p:nvSpPr>
          <p:spPr>
            <a:xfrm>
              <a:off x="517" y="1212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00000000</a:t>
              </a:r>
            </a:p>
          </p:txBody>
        </p:sp>
        <p:sp>
          <p:nvSpPr>
            <p:cNvPr id="38919" name="文本框 38918"/>
            <p:cNvSpPr txBox="1"/>
            <p:nvPr/>
          </p:nvSpPr>
          <p:spPr>
            <a:xfrm>
              <a:off x="528" y="1406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00000001</a:t>
              </a:r>
            </a:p>
          </p:txBody>
        </p:sp>
        <p:sp>
          <p:nvSpPr>
            <p:cNvPr id="38920" name="文本框 38919"/>
            <p:cNvSpPr txBox="1"/>
            <p:nvPr/>
          </p:nvSpPr>
          <p:spPr>
            <a:xfrm>
              <a:off x="517" y="1600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00000010</a:t>
              </a:r>
            </a:p>
          </p:txBody>
        </p:sp>
        <p:sp>
          <p:nvSpPr>
            <p:cNvPr id="38921" name="文本框 38920"/>
            <p:cNvSpPr txBox="1"/>
            <p:nvPr/>
          </p:nvSpPr>
          <p:spPr>
            <a:xfrm>
              <a:off x="853" y="1874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8922" name="文本框 38921"/>
            <p:cNvSpPr txBox="1"/>
            <p:nvPr/>
          </p:nvSpPr>
          <p:spPr>
            <a:xfrm>
              <a:off x="517" y="2124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01111111</a:t>
              </a:r>
            </a:p>
          </p:txBody>
        </p:sp>
        <p:sp>
          <p:nvSpPr>
            <p:cNvPr id="38923" name="文本框 38922"/>
            <p:cNvSpPr txBox="1"/>
            <p:nvPr/>
          </p:nvSpPr>
          <p:spPr>
            <a:xfrm>
              <a:off x="517" y="2316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10000000</a:t>
              </a:r>
            </a:p>
          </p:txBody>
        </p:sp>
        <p:sp>
          <p:nvSpPr>
            <p:cNvPr id="38924" name="文本框 38923"/>
            <p:cNvSpPr txBox="1"/>
            <p:nvPr/>
          </p:nvSpPr>
          <p:spPr>
            <a:xfrm>
              <a:off x="517" y="2508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10000001</a:t>
              </a:r>
            </a:p>
          </p:txBody>
        </p:sp>
        <p:sp>
          <p:nvSpPr>
            <p:cNvPr id="38925" name="文本框 38924"/>
            <p:cNvSpPr txBox="1"/>
            <p:nvPr/>
          </p:nvSpPr>
          <p:spPr>
            <a:xfrm>
              <a:off x="517" y="3084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11111101</a:t>
              </a:r>
            </a:p>
          </p:txBody>
        </p:sp>
        <p:sp>
          <p:nvSpPr>
            <p:cNvPr id="38926" name="文本框 38925"/>
            <p:cNvSpPr txBox="1"/>
            <p:nvPr/>
          </p:nvSpPr>
          <p:spPr>
            <a:xfrm>
              <a:off x="517" y="3276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11111110</a:t>
              </a:r>
            </a:p>
          </p:txBody>
        </p:sp>
        <p:sp>
          <p:nvSpPr>
            <p:cNvPr id="38927" name="文本框 38926"/>
            <p:cNvSpPr txBox="1"/>
            <p:nvPr/>
          </p:nvSpPr>
          <p:spPr>
            <a:xfrm>
              <a:off x="517" y="3468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11111111</a:t>
              </a:r>
            </a:p>
          </p:txBody>
        </p:sp>
        <p:sp>
          <p:nvSpPr>
            <p:cNvPr id="38928" name="文本框 38927"/>
            <p:cNvSpPr txBox="1"/>
            <p:nvPr/>
          </p:nvSpPr>
          <p:spPr>
            <a:xfrm>
              <a:off x="854" y="2844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38929" name="组合 38928"/>
          <p:cNvGrpSpPr/>
          <p:nvPr/>
        </p:nvGrpSpPr>
        <p:grpSpPr>
          <a:xfrm>
            <a:off x="2574925" y="4133850"/>
            <a:ext cx="641350" cy="762000"/>
            <a:chOff x="1862" y="2316"/>
            <a:chExt cx="404" cy="480"/>
          </a:xfrm>
        </p:grpSpPr>
        <p:sp>
          <p:nvSpPr>
            <p:cNvPr id="38930" name="文本框 38929"/>
            <p:cNvSpPr txBox="1"/>
            <p:nvPr/>
          </p:nvSpPr>
          <p:spPr>
            <a:xfrm>
              <a:off x="1862" y="2316"/>
              <a:ext cx="4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128</a:t>
              </a:r>
            </a:p>
          </p:txBody>
        </p:sp>
        <p:sp>
          <p:nvSpPr>
            <p:cNvPr id="38931" name="文本框 38930"/>
            <p:cNvSpPr txBox="1"/>
            <p:nvPr/>
          </p:nvSpPr>
          <p:spPr>
            <a:xfrm>
              <a:off x="1862" y="2508"/>
              <a:ext cx="4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129</a:t>
              </a:r>
            </a:p>
          </p:txBody>
        </p:sp>
      </p:grpSp>
      <p:sp>
        <p:nvSpPr>
          <p:cNvPr id="38932" name="文本框 38931"/>
          <p:cNvSpPr txBox="1"/>
          <p:nvPr/>
        </p:nvSpPr>
        <p:spPr>
          <a:xfrm>
            <a:off x="4419600" y="413385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8933" name="文本框 38932"/>
          <p:cNvSpPr txBox="1"/>
          <p:nvPr/>
        </p:nvSpPr>
        <p:spPr>
          <a:xfrm>
            <a:off x="4435475" y="443865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38934" name="文本框 38933"/>
          <p:cNvSpPr txBox="1"/>
          <p:nvPr/>
        </p:nvSpPr>
        <p:spPr>
          <a:xfrm>
            <a:off x="5932488" y="4133850"/>
            <a:ext cx="74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-128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35" name="文本框 38934"/>
          <p:cNvSpPr txBox="1"/>
          <p:nvPr/>
        </p:nvSpPr>
        <p:spPr>
          <a:xfrm>
            <a:off x="5932488" y="4438650"/>
            <a:ext cx="74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-127</a:t>
            </a:r>
          </a:p>
        </p:txBody>
      </p:sp>
      <p:sp>
        <p:nvSpPr>
          <p:cNvPr id="38936" name="文本框 38935"/>
          <p:cNvSpPr txBox="1"/>
          <p:nvPr/>
        </p:nvSpPr>
        <p:spPr>
          <a:xfrm>
            <a:off x="7462838" y="4133850"/>
            <a:ext cx="74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-127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8937" name="文本框 38936"/>
          <p:cNvSpPr txBox="1"/>
          <p:nvPr/>
        </p:nvSpPr>
        <p:spPr>
          <a:xfrm>
            <a:off x="7462838" y="4438650"/>
            <a:ext cx="74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-126</a:t>
            </a:r>
          </a:p>
        </p:txBody>
      </p:sp>
      <p:grpSp>
        <p:nvGrpSpPr>
          <p:cNvPr id="39011" name="组合 39010"/>
          <p:cNvGrpSpPr/>
          <p:nvPr/>
        </p:nvGrpSpPr>
        <p:grpSpPr>
          <a:xfrm>
            <a:off x="381000" y="1752600"/>
            <a:ext cx="8382000" cy="4667250"/>
            <a:chOff x="192" y="1104"/>
            <a:chExt cx="5280" cy="2940"/>
          </a:xfrm>
        </p:grpSpPr>
        <p:sp>
          <p:nvSpPr>
            <p:cNvPr id="38939" name="任意多边形 38938"/>
            <p:cNvSpPr/>
            <p:nvPr/>
          </p:nvSpPr>
          <p:spPr>
            <a:xfrm>
              <a:off x="204" y="1548"/>
              <a:ext cx="5268" cy="1"/>
            </a:xfrm>
            <a:custGeom>
              <a:avLst/>
              <a:gdLst/>
              <a:ahLst/>
              <a:cxnLst/>
              <a:rect l="0" t="0" r="0" b="0"/>
              <a:pathLst>
                <a:path w="5268" h="1">
                  <a:moveTo>
                    <a:pt x="0" y="0"/>
                  </a:moveTo>
                  <a:lnTo>
                    <a:pt x="5268" y="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010" name="组合 39009"/>
            <p:cNvGrpSpPr/>
            <p:nvPr/>
          </p:nvGrpSpPr>
          <p:grpSpPr>
            <a:xfrm>
              <a:off x="192" y="1104"/>
              <a:ext cx="5280" cy="2940"/>
              <a:chOff x="192" y="1104"/>
              <a:chExt cx="5280" cy="2940"/>
            </a:xfrm>
          </p:grpSpPr>
          <p:sp>
            <p:nvSpPr>
              <p:cNvPr id="38941" name="任意多边形 38940"/>
              <p:cNvSpPr/>
              <p:nvPr/>
            </p:nvSpPr>
            <p:spPr>
              <a:xfrm>
                <a:off x="1248" y="1116"/>
                <a:ext cx="1" cy="2928"/>
              </a:xfrm>
              <a:custGeom>
                <a:avLst/>
                <a:gdLst/>
                <a:ahLst/>
                <a:cxnLst/>
                <a:rect l="0" t="0" r="0" b="0"/>
                <a:pathLst>
                  <a:path w="1" h="3744">
                    <a:moveTo>
                      <a:pt x="0" y="0"/>
                    </a:moveTo>
                    <a:lnTo>
                      <a:pt x="0" y="37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2" name="任意多边形 38941"/>
              <p:cNvSpPr/>
              <p:nvPr/>
            </p:nvSpPr>
            <p:spPr>
              <a:xfrm>
                <a:off x="2304" y="1116"/>
                <a:ext cx="1" cy="2928"/>
              </a:xfrm>
              <a:custGeom>
                <a:avLst/>
                <a:gdLst/>
                <a:ahLst/>
                <a:cxnLst/>
                <a:rect l="0" t="0" r="0" b="0"/>
                <a:pathLst>
                  <a:path w="1" h="3744">
                    <a:moveTo>
                      <a:pt x="0" y="0"/>
                    </a:moveTo>
                    <a:lnTo>
                      <a:pt x="0" y="37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3" name="任意多边形 38942"/>
              <p:cNvSpPr/>
              <p:nvPr/>
            </p:nvSpPr>
            <p:spPr>
              <a:xfrm>
                <a:off x="3360" y="1116"/>
                <a:ext cx="4" cy="2928"/>
              </a:xfrm>
              <a:custGeom>
                <a:avLst/>
                <a:gdLst/>
                <a:ahLst/>
                <a:cxnLst/>
                <a:rect l="0" t="0" r="0" b="0"/>
                <a:pathLst>
                  <a:path w="4" h="3744">
                    <a:moveTo>
                      <a:pt x="0" y="0"/>
                    </a:moveTo>
                    <a:lnTo>
                      <a:pt x="4" y="37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4" name="任意多边形 38943"/>
              <p:cNvSpPr/>
              <p:nvPr/>
            </p:nvSpPr>
            <p:spPr>
              <a:xfrm>
                <a:off x="4416" y="1116"/>
                <a:ext cx="1" cy="2928"/>
              </a:xfrm>
              <a:custGeom>
                <a:avLst/>
                <a:gdLst/>
                <a:ahLst/>
                <a:cxnLst/>
                <a:rect l="0" t="0" r="0" b="0"/>
                <a:pathLst>
                  <a:path w="1" h="3744">
                    <a:moveTo>
                      <a:pt x="0" y="0"/>
                    </a:moveTo>
                    <a:lnTo>
                      <a:pt x="0" y="37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9009" name="组合 39008"/>
              <p:cNvGrpSpPr/>
              <p:nvPr/>
            </p:nvGrpSpPr>
            <p:grpSpPr>
              <a:xfrm>
                <a:off x="192" y="1104"/>
                <a:ext cx="5280" cy="2940"/>
                <a:chOff x="192" y="1104"/>
                <a:chExt cx="5280" cy="2940"/>
              </a:xfrm>
            </p:grpSpPr>
            <p:sp>
              <p:nvSpPr>
                <p:cNvPr id="38946" name="文本框 38945"/>
                <p:cNvSpPr txBox="1"/>
                <p:nvPr/>
              </p:nvSpPr>
              <p:spPr>
                <a:xfrm>
                  <a:off x="240" y="1212"/>
                  <a:ext cx="921" cy="25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2000" b="1" dirty="0">
                      <a:latin typeface="Times New Roman" panose="02020603050405020304" pitchFamily="18" charset="0"/>
                    </a:rPr>
                    <a:t>二进制代码</a:t>
                  </a:r>
                </a:p>
              </p:txBody>
            </p:sp>
            <p:sp>
              <p:nvSpPr>
                <p:cNvPr id="38947" name="文本框 38946"/>
                <p:cNvSpPr txBox="1"/>
                <p:nvPr/>
              </p:nvSpPr>
              <p:spPr>
                <a:xfrm>
                  <a:off x="1344" y="1104"/>
                  <a:ext cx="921" cy="44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2000" b="1" dirty="0">
                      <a:latin typeface="Times New Roman" panose="02020603050405020304" pitchFamily="18" charset="0"/>
                    </a:rPr>
                    <a:t>  无符号数</a:t>
                  </a:r>
                </a:p>
                <a:p>
                  <a:r>
                    <a:rPr lang="zh-CN" altLang="en-US" sz="2000" b="1" dirty="0">
                      <a:latin typeface="Times New Roman" panose="02020603050405020304" pitchFamily="18" charset="0"/>
                    </a:rPr>
                    <a:t>对应的真值</a:t>
                  </a:r>
                </a:p>
              </p:txBody>
            </p:sp>
            <p:sp>
              <p:nvSpPr>
                <p:cNvPr id="38948" name="文本框 38947"/>
                <p:cNvSpPr txBox="1"/>
                <p:nvPr/>
              </p:nvSpPr>
              <p:spPr>
                <a:xfrm>
                  <a:off x="2448" y="1106"/>
                  <a:ext cx="760" cy="44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2000" b="1" dirty="0">
                      <a:latin typeface="Times New Roman" panose="02020603050405020304" pitchFamily="18" charset="0"/>
                    </a:rPr>
                    <a:t>原码对应</a:t>
                  </a:r>
                </a:p>
                <a:p>
                  <a:r>
                    <a:rPr lang="zh-CN" altLang="en-US" sz="2000" b="1" dirty="0">
                      <a:latin typeface="Times New Roman" panose="02020603050405020304" pitchFamily="18" charset="0"/>
                    </a:rPr>
                    <a:t>  的真值</a:t>
                  </a:r>
                </a:p>
              </p:txBody>
            </p:sp>
            <p:sp>
              <p:nvSpPr>
                <p:cNvPr id="38949" name="文本框 38948"/>
                <p:cNvSpPr txBox="1"/>
                <p:nvPr/>
              </p:nvSpPr>
              <p:spPr>
                <a:xfrm>
                  <a:off x="3486" y="1106"/>
                  <a:ext cx="760" cy="44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2000" b="1" dirty="0">
                      <a:latin typeface="Times New Roman" panose="02020603050405020304" pitchFamily="18" charset="0"/>
                    </a:rPr>
                    <a:t>补码对应</a:t>
                  </a:r>
                </a:p>
                <a:p>
                  <a:r>
                    <a:rPr lang="zh-CN" altLang="en-US" sz="2000" b="1" dirty="0">
                      <a:latin typeface="Times New Roman" panose="02020603050405020304" pitchFamily="18" charset="0"/>
                    </a:rPr>
                    <a:t>  的真值</a:t>
                  </a:r>
                </a:p>
              </p:txBody>
            </p:sp>
            <p:sp>
              <p:nvSpPr>
                <p:cNvPr id="38950" name="文本框 38949"/>
                <p:cNvSpPr txBox="1"/>
                <p:nvPr/>
              </p:nvSpPr>
              <p:spPr>
                <a:xfrm>
                  <a:off x="4520" y="1106"/>
                  <a:ext cx="760" cy="44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2000" b="1" dirty="0">
                      <a:latin typeface="Times New Roman" panose="02020603050405020304" pitchFamily="18" charset="0"/>
                    </a:rPr>
                    <a:t>反码对应</a:t>
                  </a:r>
                </a:p>
                <a:p>
                  <a:r>
                    <a:rPr lang="zh-CN" altLang="en-US" sz="2000" b="1" dirty="0">
                      <a:latin typeface="Times New Roman" panose="02020603050405020304" pitchFamily="18" charset="0"/>
                    </a:rPr>
                    <a:t>  的真值</a:t>
                  </a:r>
                </a:p>
              </p:txBody>
            </p:sp>
            <p:sp>
              <p:nvSpPr>
                <p:cNvPr id="38951" name="矩形 38950"/>
                <p:cNvSpPr/>
                <p:nvPr/>
              </p:nvSpPr>
              <p:spPr>
                <a:xfrm>
                  <a:off x="192" y="1116"/>
                  <a:ext cx="5280" cy="2928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8952" name="组合 38951"/>
          <p:cNvGrpSpPr/>
          <p:nvPr/>
        </p:nvGrpSpPr>
        <p:grpSpPr>
          <a:xfrm>
            <a:off x="2574925" y="2330450"/>
            <a:ext cx="717550" cy="1966913"/>
            <a:chOff x="1862" y="1180"/>
            <a:chExt cx="452" cy="1239"/>
          </a:xfrm>
        </p:grpSpPr>
        <p:grpSp>
          <p:nvGrpSpPr>
            <p:cNvPr id="38953" name="组合 38952"/>
            <p:cNvGrpSpPr/>
            <p:nvPr/>
          </p:nvGrpSpPr>
          <p:grpSpPr>
            <a:xfrm>
              <a:off x="1862" y="1180"/>
              <a:ext cx="452" cy="1239"/>
              <a:chOff x="1862" y="1180"/>
              <a:chExt cx="452" cy="1239"/>
            </a:xfrm>
          </p:grpSpPr>
          <p:sp>
            <p:nvSpPr>
              <p:cNvPr id="38954" name="文本框 38953"/>
              <p:cNvSpPr txBox="1"/>
              <p:nvPr/>
            </p:nvSpPr>
            <p:spPr>
              <a:xfrm>
                <a:off x="1948" y="1180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8955" name="文本框 38954"/>
              <p:cNvSpPr txBox="1"/>
              <p:nvPr/>
            </p:nvSpPr>
            <p:spPr>
              <a:xfrm>
                <a:off x="1948" y="1374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956" name="文本框 38955"/>
              <p:cNvSpPr txBox="1"/>
              <p:nvPr/>
            </p:nvSpPr>
            <p:spPr>
              <a:xfrm>
                <a:off x="1948" y="1568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8957" name="文本框 38956"/>
              <p:cNvSpPr txBox="1"/>
              <p:nvPr/>
            </p:nvSpPr>
            <p:spPr>
              <a:xfrm>
                <a:off x="1862" y="2092"/>
                <a:ext cx="45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</a:rPr>
                  <a:t>127</a:t>
                </a:r>
              </a:p>
            </p:txBody>
          </p:sp>
        </p:grpSp>
        <p:sp>
          <p:nvSpPr>
            <p:cNvPr id="38958" name="文本框 38957"/>
            <p:cNvSpPr txBox="1"/>
            <p:nvPr/>
          </p:nvSpPr>
          <p:spPr>
            <a:xfrm>
              <a:off x="1906" y="1878"/>
              <a:ext cx="385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38959" name="组合 38958"/>
          <p:cNvGrpSpPr/>
          <p:nvPr/>
        </p:nvGrpSpPr>
        <p:grpSpPr>
          <a:xfrm>
            <a:off x="2574925" y="4962525"/>
            <a:ext cx="717550" cy="1468438"/>
            <a:chOff x="1862" y="2838"/>
            <a:chExt cx="452" cy="925"/>
          </a:xfrm>
        </p:grpSpPr>
        <p:grpSp>
          <p:nvGrpSpPr>
            <p:cNvPr id="38960" name="组合 38959"/>
            <p:cNvGrpSpPr/>
            <p:nvPr/>
          </p:nvGrpSpPr>
          <p:grpSpPr>
            <a:xfrm>
              <a:off x="1862" y="3052"/>
              <a:ext cx="452" cy="711"/>
              <a:chOff x="1862" y="3052"/>
              <a:chExt cx="452" cy="711"/>
            </a:xfrm>
          </p:grpSpPr>
          <p:sp>
            <p:nvSpPr>
              <p:cNvPr id="38961" name="文本框 38960"/>
              <p:cNvSpPr txBox="1"/>
              <p:nvPr/>
            </p:nvSpPr>
            <p:spPr>
              <a:xfrm>
                <a:off x="1862" y="3052"/>
                <a:ext cx="45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</a:rPr>
                  <a:t>253</a:t>
                </a:r>
              </a:p>
            </p:txBody>
          </p:sp>
          <p:sp>
            <p:nvSpPr>
              <p:cNvPr id="38962" name="文本框 38961"/>
              <p:cNvSpPr txBox="1"/>
              <p:nvPr/>
            </p:nvSpPr>
            <p:spPr>
              <a:xfrm>
                <a:off x="1862" y="3244"/>
                <a:ext cx="45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</a:rPr>
                  <a:t>254</a:t>
                </a:r>
              </a:p>
            </p:txBody>
          </p:sp>
          <p:sp>
            <p:nvSpPr>
              <p:cNvPr id="38963" name="文本框 38962"/>
              <p:cNvSpPr txBox="1"/>
              <p:nvPr/>
            </p:nvSpPr>
            <p:spPr>
              <a:xfrm>
                <a:off x="1862" y="3436"/>
                <a:ext cx="45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</a:rPr>
                  <a:t>255</a:t>
                </a:r>
              </a:p>
            </p:txBody>
          </p:sp>
        </p:grpSp>
        <p:sp>
          <p:nvSpPr>
            <p:cNvPr id="38964" name="文本框 38963"/>
            <p:cNvSpPr txBox="1"/>
            <p:nvPr/>
          </p:nvSpPr>
          <p:spPr>
            <a:xfrm>
              <a:off x="1919" y="2838"/>
              <a:ext cx="385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38965" name="组合 38964"/>
          <p:cNvGrpSpPr/>
          <p:nvPr/>
        </p:nvGrpSpPr>
        <p:grpSpPr>
          <a:xfrm>
            <a:off x="4191000" y="4962525"/>
            <a:ext cx="854075" cy="1457325"/>
            <a:chOff x="2918" y="2838"/>
            <a:chExt cx="538" cy="918"/>
          </a:xfrm>
        </p:grpSpPr>
        <p:grpSp>
          <p:nvGrpSpPr>
            <p:cNvPr id="38966" name="组合 38965"/>
            <p:cNvGrpSpPr/>
            <p:nvPr/>
          </p:nvGrpSpPr>
          <p:grpSpPr>
            <a:xfrm>
              <a:off x="2918" y="3084"/>
              <a:ext cx="468" cy="672"/>
              <a:chOff x="2918" y="3084"/>
              <a:chExt cx="468" cy="672"/>
            </a:xfrm>
          </p:grpSpPr>
          <p:sp>
            <p:nvSpPr>
              <p:cNvPr id="38967" name="文本框 38966"/>
              <p:cNvSpPr txBox="1"/>
              <p:nvPr/>
            </p:nvSpPr>
            <p:spPr>
              <a:xfrm>
                <a:off x="2918" y="3084"/>
                <a:ext cx="46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-125</a:t>
                </a:r>
              </a:p>
            </p:txBody>
          </p:sp>
          <p:sp>
            <p:nvSpPr>
              <p:cNvPr id="38968" name="文本框 38967"/>
              <p:cNvSpPr txBox="1"/>
              <p:nvPr/>
            </p:nvSpPr>
            <p:spPr>
              <a:xfrm>
                <a:off x="2918" y="3276"/>
                <a:ext cx="46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-126</a:t>
                </a:r>
              </a:p>
            </p:txBody>
          </p:sp>
          <p:sp>
            <p:nvSpPr>
              <p:cNvPr id="38969" name="文本框 38968"/>
              <p:cNvSpPr txBox="1"/>
              <p:nvPr/>
            </p:nvSpPr>
            <p:spPr>
              <a:xfrm>
                <a:off x="2918" y="3468"/>
                <a:ext cx="46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-127</a:t>
                </a:r>
              </a:p>
            </p:txBody>
          </p:sp>
        </p:grpSp>
        <p:sp>
          <p:nvSpPr>
            <p:cNvPr id="38970" name="文本框 38969"/>
            <p:cNvSpPr txBox="1"/>
            <p:nvPr/>
          </p:nvSpPr>
          <p:spPr>
            <a:xfrm>
              <a:off x="3071" y="2838"/>
              <a:ext cx="385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38971" name="文本框 38970"/>
          <p:cNvSpPr txBox="1"/>
          <p:nvPr/>
        </p:nvSpPr>
        <p:spPr>
          <a:xfrm>
            <a:off x="6115050" y="535305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-3</a:t>
            </a:r>
          </a:p>
        </p:txBody>
      </p:sp>
      <p:sp>
        <p:nvSpPr>
          <p:cNvPr id="38972" name="文本框 38971"/>
          <p:cNvSpPr txBox="1"/>
          <p:nvPr/>
        </p:nvSpPr>
        <p:spPr>
          <a:xfrm>
            <a:off x="6115050" y="565785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38973" name="文本框 38972"/>
          <p:cNvSpPr txBox="1"/>
          <p:nvPr/>
        </p:nvSpPr>
        <p:spPr>
          <a:xfrm>
            <a:off x="6115050" y="596265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38974" name="文本框 38973"/>
          <p:cNvSpPr txBox="1"/>
          <p:nvPr/>
        </p:nvSpPr>
        <p:spPr>
          <a:xfrm>
            <a:off x="6170613" y="4962525"/>
            <a:ext cx="611187" cy="4476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38975" name="组合 38974"/>
          <p:cNvGrpSpPr/>
          <p:nvPr/>
        </p:nvGrpSpPr>
        <p:grpSpPr>
          <a:xfrm>
            <a:off x="7639050" y="4962525"/>
            <a:ext cx="666750" cy="1457325"/>
            <a:chOff x="4908" y="2838"/>
            <a:chExt cx="420" cy="918"/>
          </a:xfrm>
        </p:grpSpPr>
        <p:grpSp>
          <p:nvGrpSpPr>
            <p:cNvPr id="38976" name="组合 38975"/>
            <p:cNvGrpSpPr/>
            <p:nvPr/>
          </p:nvGrpSpPr>
          <p:grpSpPr>
            <a:xfrm>
              <a:off x="4908" y="3084"/>
              <a:ext cx="276" cy="672"/>
              <a:chOff x="4956" y="3084"/>
              <a:chExt cx="276" cy="672"/>
            </a:xfrm>
          </p:grpSpPr>
          <p:sp>
            <p:nvSpPr>
              <p:cNvPr id="38977" name="文本框 38976"/>
              <p:cNvSpPr txBox="1"/>
              <p:nvPr/>
            </p:nvSpPr>
            <p:spPr>
              <a:xfrm>
                <a:off x="4956" y="3084"/>
                <a:ext cx="27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-2</a:t>
                </a:r>
              </a:p>
            </p:txBody>
          </p:sp>
          <p:sp>
            <p:nvSpPr>
              <p:cNvPr id="38978" name="文本框 38977"/>
              <p:cNvSpPr txBox="1"/>
              <p:nvPr/>
            </p:nvSpPr>
            <p:spPr>
              <a:xfrm>
                <a:off x="4956" y="3276"/>
                <a:ext cx="27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-1</a:t>
                </a:r>
              </a:p>
            </p:txBody>
          </p:sp>
          <p:sp>
            <p:nvSpPr>
              <p:cNvPr id="38979" name="文本框 38978"/>
              <p:cNvSpPr txBox="1"/>
              <p:nvPr/>
            </p:nvSpPr>
            <p:spPr>
              <a:xfrm>
                <a:off x="4956" y="3468"/>
                <a:ext cx="27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-0</a:t>
                </a:r>
              </a:p>
            </p:txBody>
          </p:sp>
        </p:grpSp>
        <p:sp>
          <p:nvSpPr>
            <p:cNvPr id="38980" name="文本框 38979"/>
            <p:cNvSpPr txBox="1"/>
            <p:nvPr/>
          </p:nvSpPr>
          <p:spPr>
            <a:xfrm>
              <a:off x="4943" y="2838"/>
              <a:ext cx="385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39013" name="组合 39012"/>
          <p:cNvGrpSpPr/>
          <p:nvPr/>
        </p:nvGrpSpPr>
        <p:grpSpPr>
          <a:xfrm>
            <a:off x="5861050" y="2381250"/>
            <a:ext cx="920750" cy="1905000"/>
            <a:chOff x="3692" y="1500"/>
            <a:chExt cx="580" cy="1200"/>
          </a:xfrm>
        </p:grpSpPr>
        <p:grpSp>
          <p:nvGrpSpPr>
            <p:cNvPr id="39012" name="组合 39011"/>
            <p:cNvGrpSpPr/>
            <p:nvPr/>
          </p:nvGrpSpPr>
          <p:grpSpPr>
            <a:xfrm>
              <a:off x="3692" y="1500"/>
              <a:ext cx="513" cy="1200"/>
              <a:chOff x="3692" y="1500"/>
              <a:chExt cx="513" cy="1200"/>
            </a:xfrm>
          </p:grpSpPr>
          <p:sp>
            <p:nvSpPr>
              <p:cNvPr id="38983" name="文本框 38982"/>
              <p:cNvSpPr txBox="1"/>
              <p:nvPr/>
            </p:nvSpPr>
            <p:spPr>
              <a:xfrm>
                <a:off x="3772" y="1500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+0</a:t>
                </a:r>
              </a:p>
            </p:txBody>
          </p:sp>
          <p:sp>
            <p:nvSpPr>
              <p:cNvPr id="38984" name="文本框 38983"/>
              <p:cNvSpPr txBox="1"/>
              <p:nvPr/>
            </p:nvSpPr>
            <p:spPr>
              <a:xfrm>
                <a:off x="3772" y="1694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38985" name="文本框 38984"/>
              <p:cNvSpPr txBox="1"/>
              <p:nvPr/>
            </p:nvSpPr>
            <p:spPr>
              <a:xfrm>
                <a:off x="3772" y="1888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+2</a:t>
                </a:r>
              </a:p>
            </p:txBody>
          </p:sp>
          <p:sp>
            <p:nvSpPr>
              <p:cNvPr id="38986" name="文本框 38985"/>
              <p:cNvSpPr txBox="1"/>
              <p:nvPr/>
            </p:nvSpPr>
            <p:spPr>
              <a:xfrm>
                <a:off x="3692" y="2412"/>
                <a:ext cx="5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+127</a:t>
                </a:r>
              </a:p>
            </p:txBody>
          </p:sp>
        </p:grpSp>
        <p:sp>
          <p:nvSpPr>
            <p:cNvPr id="38987" name="文本框 38986"/>
            <p:cNvSpPr txBox="1"/>
            <p:nvPr/>
          </p:nvSpPr>
          <p:spPr>
            <a:xfrm>
              <a:off x="3887" y="2166"/>
              <a:ext cx="385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38988" name="组合 38987"/>
          <p:cNvGrpSpPr/>
          <p:nvPr/>
        </p:nvGrpSpPr>
        <p:grpSpPr>
          <a:xfrm>
            <a:off x="7415213" y="2381250"/>
            <a:ext cx="892175" cy="1905000"/>
            <a:chOff x="4767" y="1212"/>
            <a:chExt cx="562" cy="1200"/>
          </a:xfrm>
        </p:grpSpPr>
        <p:grpSp>
          <p:nvGrpSpPr>
            <p:cNvPr id="38989" name="组合 38988"/>
            <p:cNvGrpSpPr/>
            <p:nvPr/>
          </p:nvGrpSpPr>
          <p:grpSpPr>
            <a:xfrm>
              <a:off x="4767" y="1212"/>
              <a:ext cx="513" cy="1200"/>
              <a:chOff x="4767" y="1212"/>
              <a:chExt cx="513" cy="1200"/>
            </a:xfrm>
          </p:grpSpPr>
          <p:sp>
            <p:nvSpPr>
              <p:cNvPr id="38990" name="文本框 38989"/>
              <p:cNvSpPr txBox="1"/>
              <p:nvPr/>
            </p:nvSpPr>
            <p:spPr>
              <a:xfrm>
                <a:off x="4863" y="1212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+0</a:t>
                </a:r>
              </a:p>
            </p:txBody>
          </p:sp>
          <p:sp>
            <p:nvSpPr>
              <p:cNvPr id="38991" name="文本框 38990"/>
              <p:cNvSpPr txBox="1"/>
              <p:nvPr/>
            </p:nvSpPr>
            <p:spPr>
              <a:xfrm>
                <a:off x="4863" y="1406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38992" name="文本框 38991"/>
              <p:cNvSpPr txBox="1"/>
              <p:nvPr/>
            </p:nvSpPr>
            <p:spPr>
              <a:xfrm>
                <a:off x="4863" y="1600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+2</a:t>
                </a:r>
              </a:p>
            </p:txBody>
          </p:sp>
          <p:sp>
            <p:nvSpPr>
              <p:cNvPr id="38993" name="文本框 38992"/>
              <p:cNvSpPr txBox="1"/>
              <p:nvPr/>
            </p:nvSpPr>
            <p:spPr>
              <a:xfrm>
                <a:off x="4767" y="2124"/>
                <a:ext cx="5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+127</a:t>
                </a:r>
              </a:p>
            </p:txBody>
          </p:sp>
        </p:grpSp>
        <p:sp>
          <p:nvSpPr>
            <p:cNvPr id="38994" name="文本框 38993"/>
            <p:cNvSpPr txBox="1"/>
            <p:nvPr/>
          </p:nvSpPr>
          <p:spPr>
            <a:xfrm>
              <a:off x="4944" y="1878"/>
              <a:ext cx="385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38995" name="组合 38994"/>
          <p:cNvGrpSpPr/>
          <p:nvPr/>
        </p:nvGrpSpPr>
        <p:grpSpPr>
          <a:xfrm>
            <a:off x="4191000" y="2381250"/>
            <a:ext cx="854075" cy="1905000"/>
            <a:chOff x="2918" y="1212"/>
            <a:chExt cx="538" cy="1200"/>
          </a:xfrm>
        </p:grpSpPr>
        <p:grpSp>
          <p:nvGrpSpPr>
            <p:cNvPr id="38996" name="组合 38995"/>
            <p:cNvGrpSpPr/>
            <p:nvPr/>
          </p:nvGrpSpPr>
          <p:grpSpPr>
            <a:xfrm>
              <a:off x="2918" y="1212"/>
              <a:ext cx="513" cy="1200"/>
              <a:chOff x="2918" y="1212"/>
              <a:chExt cx="513" cy="1200"/>
            </a:xfrm>
          </p:grpSpPr>
          <p:sp>
            <p:nvSpPr>
              <p:cNvPr id="38997" name="文本框 38996"/>
              <p:cNvSpPr txBox="1"/>
              <p:nvPr/>
            </p:nvSpPr>
            <p:spPr>
              <a:xfrm>
                <a:off x="3004" y="1212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+0</a:t>
                </a:r>
              </a:p>
            </p:txBody>
          </p:sp>
          <p:sp>
            <p:nvSpPr>
              <p:cNvPr id="38998" name="文本框 38997"/>
              <p:cNvSpPr txBox="1"/>
              <p:nvPr/>
            </p:nvSpPr>
            <p:spPr>
              <a:xfrm>
                <a:off x="3004" y="1406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38999" name="文本框 38998"/>
              <p:cNvSpPr txBox="1"/>
              <p:nvPr/>
            </p:nvSpPr>
            <p:spPr>
              <a:xfrm>
                <a:off x="3004" y="1600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+2</a:t>
                </a:r>
              </a:p>
            </p:txBody>
          </p:sp>
          <p:sp>
            <p:nvSpPr>
              <p:cNvPr id="39000" name="文本框 38999"/>
              <p:cNvSpPr txBox="1"/>
              <p:nvPr/>
            </p:nvSpPr>
            <p:spPr>
              <a:xfrm>
                <a:off x="2918" y="2124"/>
                <a:ext cx="5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+127</a:t>
                </a:r>
              </a:p>
            </p:txBody>
          </p:sp>
        </p:grpSp>
        <p:sp>
          <p:nvSpPr>
            <p:cNvPr id="39001" name="文本框 39000"/>
            <p:cNvSpPr txBox="1"/>
            <p:nvPr/>
          </p:nvSpPr>
          <p:spPr>
            <a:xfrm>
              <a:off x="3071" y="1878"/>
              <a:ext cx="385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39003" name="矩形 39002"/>
          <p:cNvSpPr/>
          <p:nvPr/>
        </p:nvSpPr>
        <p:spPr>
          <a:xfrm>
            <a:off x="8153400" y="-762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  <p:grpSp>
        <p:nvGrpSpPr>
          <p:cNvPr id="39014" name="组合 39013"/>
          <p:cNvGrpSpPr/>
          <p:nvPr/>
        </p:nvGrpSpPr>
        <p:grpSpPr>
          <a:xfrm>
            <a:off x="5988050" y="2381250"/>
            <a:ext cx="509588" cy="457200"/>
            <a:chOff x="3772" y="1500"/>
            <a:chExt cx="321" cy="288"/>
          </a:xfrm>
        </p:grpSpPr>
        <p:sp>
          <p:nvSpPr>
            <p:cNvPr id="39015" name="文本框 39014"/>
            <p:cNvSpPr txBox="1"/>
            <p:nvPr/>
          </p:nvSpPr>
          <p:spPr>
            <a:xfrm>
              <a:off x="3772" y="1500"/>
              <a:ext cx="3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+0</a:t>
              </a:r>
            </a:p>
          </p:txBody>
        </p:sp>
        <p:sp>
          <p:nvSpPr>
            <p:cNvPr id="39016" name="直接连接符 39015"/>
            <p:cNvSpPr/>
            <p:nvPr/>
          </p:nvSpPr>
          <p:spPr>
            <a:xfrm>
              <a:off x="3840" y="1728"/>
              <a:ext cx="96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9017" name="文本框 39016"/>
          <p:cNvSpPr txBox="1"/>
          <p:nvPr/>
        </p:nvSpPr>
        <p:spPr>
          <a:xfrm>
            <a:off x="381000" y="200025"/>
            <a:ext cx="8213725" cy="13731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              设机器数字长为 8 位（其中一位为符号位）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</a:rPr>
              <a:t>对于整数，当其分别代表无符号数、原码、补码和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</a:rPr>
              <a:t>反码时，对应的真值范围各为多少？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500"/>
                                        <p:tgtEl>
                                          <p:spTgt spid="3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2" grpId="0"/>
      <p:bldP spid="38933" grpId="0"/>
      <p:bldP spid="38934" grpId="0"/>
      <p:bldP spid="38935" grpId="0"/>
      <p:bldP spid="38936" grpId="0"/>
      <p:bldP spid="38937" grpId="0"/>
      <p:bldP spid="38971" grpId="0"/>
      <p:bldP spid="38972" grpId="0"/>
      <p:bldP spid="38973" grpId="0"/>
      <p:bldP spid="38974" grpId="0"/>
      <p:bldP spid="390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文本框 39938"/>
          <p:cNvSpPr txBox="1"/>
          <p:nvPr/>
        </p:nvSpPr>
        <p:spPr>
          <a:xfrm>
            <a:off x="533400" y="228600"/>
            <a:ext cx="155733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例6.12 </a:t>
            </a:r>
            <a:endParaRPr lang="zh-CN" altLang="en-US" sz="36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39940" name="文本框 39939"/>
          <p:cNvSpPr txBox="1"/>
          <p:nvPr/>
        </p:nvSpPr>
        <p:spPr>
          <a:xfrm>
            <a:off x="1066800" y="838200"/>
            <a:ext cx="1000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解：</a:t>
            </a:r>
          </a:p>
        </p:txBody>
      </p:sp>
      <p:grpSp>
        <p:nvGrpSpPr>
          <p:cNvPr id="40114" name="组合 40113"/>
          <p:cNvGrpSpPr/>
          <p:nvPr/>
        </p:nvGrpSpPr>
        <p:grpSpPr>
          <a:xfrm>
            <a:off x="2214563" y="258763"/>
            <a:ext cx="4948237" cy="579437"/>
            <a:chOff x="1395" y="163"/>
            <a:chExt cx="3117" cy="365"/>
          </a:xfrm>
        </p:grpSpPr>
        <p:sp>
          <p:nvSpPr>
            <p:cNvPr id="39943" name="文本框 39942"/>
            <p:cNvSpPr txBox="1"/>
            <p:nvPr/>
          </p:nvSpPr>
          <p:spPr>
            <a:xfrm>
              <a:off x="1395" y="163"/>
              <a:ext cx="31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已知 [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32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       求[  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32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</a:rPr>
                <a:t>补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9942" name="直接连接符 39941"/>
            <p:cNvSpPr/>
            <p:nvPr/>
          </p:nvSpPr>
          <p:spPr>
            <a:xfrm>
              <a:off x="3334" y="391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0080" name="组合 40079"/>
          <p:cNvGrpSpPr/>
          <p:nvPr/>
        </p:nvGrpSpPr>
        <p:grpSpPr>
          <a:xfrm>
            <a:off x="650875" y="1476375"/>
            <a:ext cx="5216525" cy="519113"/>
            <a:chOff x="410" y="930"/>
            <a:chExt cx="3286" cy="327"/>
          </a:xfrm>
        </p:grpSpPr>
        <p:sp>
          <p:nvSpPr>
            <p:cNvPr id="39945" name="文本框 39944"/>
            <p:cNvSpPr txBox="1"/>
            <p:nvPr/>
          </p:nvSpPr>
          <p:spPr>
            <a:xfrm>
              <a:off x="410" y="930"/>
              <a:ext cx="328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     &lt;Ⅰ&gt;      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= 0.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n</a:t>
              </a:r>
              <a:endParaRPr lang="en-US" altLang="zh-CN" sz="24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9946" name="文本框 39945"/>
            <p:cNvSpPr txBox="1"/>
            <p:nvPr/>
          </p:nvSpPr>
          <p:spPr>
            <a:xfrm>
              <a:off x="2780" y="93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40081" name="组合 40080"/>
          <p:cNvGrpSpPr/>
          <p:nvPr/>
        </p:nvGrpSpPr>
        <p:grpSpPr>
          <a:xfrm>
            <a:off x="2838450" y="2011363"/>
            <a:ext cx="2449513" cy="519112"/>
            <a:chOff x="1788" y="1267"/>
            <a:chExt cx="1543" cy="327"/>
          </a:xfrm>
        </p:grpSpPr>
        <p:sp>
          <p:nvSpPr>
            <p:cNvPr id="39948" name="文本框 39947"/>
            <p:cNvSpPr txBox="1"/>
            <p:nvPr/>
          </p:nvSpPr>
          <p:spPr>
            <a:xfrm>
              <a:off x="1788" y="1267"/>
              <a:ext cx="154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zh-CN" altLang="en-US" sz="2800" b="1" i="1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= 0.</a:t>
              </a:r>
              <a:r>
                <a:rPr lang="zh-CN" altLang="en-US" sz="2800" b="1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n</a:t>
              </a:r>
              <a:endParaRPr lang="en-US" altLang="zh-CN" sz="24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9949" name="文本框 39948"/>
            <p:cNvSpPr txBox="1"/>
            <p:nvPr/>
          </p:nvSpPr>
          <p:spPr>
            <a:xfrm>
              <a:off x="2784" y="1267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40082" name="组合 40081"/>
          <p:cNvGrpSpPr/>
          <p:nvPr/>
        </p:nvGrpSpPr>
        <p:grpSpPr>
          <a:xfrm>
            <a:off x="2733675" y="2547938"/>
            <a:ext cx="2743200" cy="519112"/>
            <a:chOff x="1722" y="1605"/>
            <a:chExt cx="1728" cy="327"/>
          </a:xfrm>
        </p:grpSpPr>
        <p:sp>
          <p:nvSpPr>
            <p:cNvPr id="39951" name="文本框 39950"/>
            <p:cNvSpPr txBox="1"/>
            <p:nvPr/>
          </p:nvSpPr>
          <p:spPr>
            <a:xfrm>
              <a:off x="1789" y="1605"/>
              <a:ext cx="16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zh-CN" altLang="en-US" sz="2800" b="1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=    0.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n</a:t>
              </a:r>
              <a:endParaRPr lang="en-US" altLang="zh-CN" sz="24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9952" name="文本框 39951"/>
            <p:cNvSpPr txBox="1"/>
            <p:nvPr/>
          </p:nvSpPr>
          <p:spPr>
            <a:xfrm>
              <a:off x="2928" y="1605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9953" name="直接连接符 39952"/>
            <p:cNvSpPr/>
            <p:nvPr/>
          </p:nvSpPr>
          <p:spPr>
            <a:xfrm>
              <a:off x="2173" y="1797"/>
              <a:ext cx="12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4" name="直接连接符 39953"/>
            <p:cNvSpPr/>
            <p:nvPr/>
          </p:nvSpPr>
          <p:spPr>
            <a:xfrm>
              <a:off x="1722" y="1797"/>
              <a:ext cx="12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0089" name="组合 40088"/>
          <p:cNvGrpSpPr/>
          <p:nvPr/>
        </p:nvGrpSpPr>
        <p:grpSpPr>
          <a:xfrm>
            <a:off x="2119313" y="3082925"/>
            <a:ext cx="3914775" cy="542925"/>
            <a:chOff x="1335" y="1942"/>
            <a:chExt cx="2466" cy="342"/>
          </a:xfrm>
        </p:grpSpPr>
        <p:sp>
          <p:nvSpPr>
            <p:cNvPr id="39956" name="文本框 39955"/>
            <p:cNvSpPr txBox="1"/>
            <p:nvPr/>
          </p:nvSpPr>
          <p:spPr>
            <a:xfrm>
              <a:off x="1335" y="1957"/>
              <a:ext cx="24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[ 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= 1.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 + 2</a:t>
              </a:r>
              <a:r>
                <a:rPr lang="en-US" altLang="zh-CN" sz="2800" b="1" baseline="45000">
                  <a:latin typeface="Times New Roman" panose="02020603050405020304" pitchFamily="18" charset="0"/>
                </a:rPr>
                <a:t>-</a:t>
              </a:r>
              <a:r>
                <a:rPr lang="en-US" altLang="zh-CN" sz="2800" b="1" i="1" baseline="4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9957" name="直接连接符 39956"/>
            <p:cNvSpPr/>
            <p:nvPr/>
          </p:nvSpPr>
          <p:spPr>
            <a:xfrm>
              <a:off x="1479" y="2149"/>
              <a:ext cx="12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8" name="文本框 39957"/>
            <p:cNvSpPr txBox="1"/>
            <p:nvPr/>
          </p:nvSpPr>
          <p:spPr>
            <a:xfrm>
              <a:off x="2784" y="1942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9959" name="直接连接符 39958"/>
            <p:cNvSpPr/>
            <p:nvPr/>
          </p:nvSpPr>
          <p:spPr>
            <a:xfrm>
              <a:off x="2304" y="2044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0" name="直接连接符 39959"/>
            <p:cNvSpPr/>
            <p:nvPr/>
          </p:nvSpPr>
          <p:spPr>
            <a:xfrm>
              <a:off x="2544" y="2044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1" name="直接连接符 39960"/>
            <p:cNvSpPr/>
            <p:nvPr/>
          </p:nvSpPr>
          <p:spPr>
            <a:xfrm>
              <a:off x="3060" y="2044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0085" name="组合 40084"/>
          <p:cNvGrpSpPr/>
          <p:nvPr/>
        </p:nvGrpSpPr>
        <p:grpSpPr>
          <a:xfrm>
            <a:off x="1093788" y="3843338"/>
            <a:ext cx="4195762" cy="581025"/>
            <a:chOff x="689" y="2421"/>
            <a:chExt cx="2643" cy="366"/>
          </a:xfrm>
        </p:grpSpPr>
        <p:sp>
          <p:nvSpPr>
            <p:cNvPr id="39963" name="文本框 39962"/>
            <p:cNvSpPr txBox="1"/>
            <p:nvPr/>
          </p:nvSpPr>
          <p:spPr>
            <a:xfrm>
              <a:off x="689" y="2460"/>
              <a:ext cx="264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&lt;Ⅱ&gt;      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= 1.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n</a:t>
              </a:r>
              <a:endParaRPr lang="en-US" altLang="zh-CN" sz="24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9964" name="文本框 39963"/>
            <p:cNvSpPr txBox="1"/>
            <p:nvPr/>
          </p:nvSpPr>
          <p:spPr>
            <a:xfrm>
              <a:off x="2784" y="2421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40088" name="组合 40087"/>
          <p:cNvGrpSpPr/>
          <p:nvPr/>
        </p:nvGrpSpPr>
        <p:grpSpPr>
          <a:xfrm>
            <a:off x="2286000" y="4440238"/>
            <a:ext cx="3713163" cy="595312"/>
            <a:chOff x="1440" y="2797"/>
            <a:chExt cx="2339" cy="375"/>
          </a:xfrm>
        </p:grpSpPr>
        <p:sp>
          <p:nvSpPr>
            <p:cNvPr id="39966" name="文本框 39965"/>
            <p:cNvSpPr txBox="1"/>
            <p:nvPr/>
          </p:nvSpPr>
          <p:spPr>
            <a:xfrm>
              <a:off x="1440" y="2845"/>
              <a:ext cx="233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[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原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= 1.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 + 2</a:t>
              </a:r>
              <a:r>
                <a:rPr lang="en-US" altLang="zh-CN" sz="2800" b="1" baseline="45000">
                  <a:latin typeface="Times New Roman" panose="02020603050405020304" pitchFamily="18" charset="0"/>
                </a:rPr>
                <a:t>-</a:t>
              </a:r>
              <a:r>
                <a:rPr lang="en-US" altLang="zh-CN" sz="2800" b="1" i="1" baseline="4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9967" name="文本框 39966"/>
            <p:cNvSpPr txBox="1"/>
            <p:nvPr/>
          </p:nvSpPr>
          <p:spPr>
            <a:xfrm>
              <a:off x="2784" y="2797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9968" name="直接连接符 39967"/>
            <p:cNvSpPr/>
            <p:nvPr/>
          </p:nvSpPr>
          <p:spPr>
            <a:xfrm>
              <a:off x="2304" y="2932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9" name="直接连接符 39968"/>
            <p:cNvSpPr/>
            <p:nvPr/>
          </p:nvSpPr>
          <p:spPr>
            <a:xfrm>
              <a:off x="2544" y="2932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0" name="直接连接符 39969"/>
            <p:cNvSpPr/>
            <p:nvPr/>
          </p:nvSpPr>
          <p:spPr>
            <a:xfrm>
              <a:off x="3060" y="2932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0087" name="组合 40086"/>
          <p:cNvGrpSpPr/>
          <p:nvPr/>
        </p:nvGrpSpPr>
        <p:grpSpPr>
          <a:xfrm>
            <a:off x="2541588" y="5053013"/>
            <a:ext cx="4418012" cy="581025"/>
            <a:chOff x="1601" y="3183"/>
            <a:chExt cx="2783" cy="366"/>
          </a:xfrm>
        </p:grpSpPr>
        <p:sp>
          <p:nvSpPr>
            <p:cNvPr id="39972" name="文本框 39971"/>
            <p:cNvSpPr txBox="1"/>
            <p:nvPr/>
          </p:nvSpPr>
          <p:spPr>
            <a:xfrm>
              <a:off x="1601" y="3222"/>
              <a:ext cx="278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zh-CN" altLang="en-US" sz="2800" b="1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=   （0.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</a:rPr>
                <a:t>+ 2</a:t>
              </a:r>
              <a:r>
                <a:rPr lang="en-US" altLang="zh-CN" sz="2800" b="1" baseline="45000">
                  <a:latin typeface="Times New Roman" panose="02020603050405020304" pitchFamily="18" charset="0"/>
                </a:rPr>
                <a:t>-</a:t>
              </a:r>
              <a:r>
                <a:rPr lang="en-US" altLang="zh-CN" sz="2800" b="1" i="1" baseline="45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）</a:t>
              </a:r>
              <a:endParaRPr lang="en-US" altLang="zh-CN" sz="2800" b="1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39973" name="文本框 39972"/>
            <p:cNvSpPr txBox="1"/>
            <p:nvPr/>
          </p:nvSpPr>
          <p:spPr>
            <a:xfrm>
              <a:off x="3120" y="3183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9974" name="直接连接符 39973"/>
            <p:cNvSpPr/>
            <p:nvPr/>
          </p:nvSpPr>
          <p:spPr>
            <a:xfrm>
              <a:off x="2686" y="3309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5" name="直接连接符 39974"/>
            <p:cNvSpPr/>
            <p:nvPr/>
          </p:nvSpPr>
          <p:spPr>
            <a:xfrm>
              <a:off x="2924" y="3309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6" name="直接连接符 39975"/>
            <p:cNvSpPr/>
            <p:nvPr/>
          </p:nvSpPr>
          <p:spPr>
            <a:xfrm>
              <a:off x="3408" y="3309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7" name="直接连接符 39976"/>
            <p:cNvSpPr/>
            <p:nvPr/>
          </p:nvSpPr>
          <p:spPr>
            <a:xfrm>
              <a:off x="2225" y="3405"/>
              <a:ext cx="12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0086" name="组合 40085"/>
          <p:cNvGrpSpPr/>
          <p:nvPr/>
        </p:nvGrpSpPr>
        <p:grpSpPr>
          <a:xfrm>
            <a:off x="2554288" y="5649913"/>
            <a:ext cx="3541712" cy="533400"/>
            <a:chOff x="1609" y="3559"/>
            <a:chExt cx="2231" cy="336"/>
          </a:xfrm>
        </p:grpSpPr>
        <p:sp>
          <p:nvSpPr>
            <p:cNvPr id="39979" name="文本框 39978"/>
            <p:cNvSpPr txBox="1"/>
            <p:nvPr/>
          </p:nvSpPr>
          <p:spPr>
            <a:xfrm>
              <a:off x="1609" y="3568"/>
              <a:ext cx="223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zh-CN" altLang="en-US" sz="2800" b="1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= 0.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 + 2</a:t>
              </a:r>
              <a:r>
                <a:rPr lang="en-US" altLang="zh-CN" sz="2800" b="1" baseline="45000">
                  <a:latin typeface="Times New Roman" panose="02020603050405020304" pitchFamily="18" charset="0"/>
                </a:rPr>
                <a:t>-</a:t>
              </a:r>
              <a:r>
                <a:rPr lang="en-US" altLang="zh-CN" sz="2800" b="1" i="1" baseline="4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9980" name="文本框 39979"/>
            <p:cNvSpPr txBox="1"/>
            <p:nvPr/>
          </p:nvSpPr>
          <p:spPr>
            <a:xfrm>
              <a:off x="2832" y="3559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9981" name="直接连接符 39980"/>
            <p:cNvSpPr/>
            <p:nvPr/>
          </p:nvSpPr>
          <p:spPr>
            <a:xfrm>
              <a:off x="2358" y="3655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2" name="直接连接符 39981"/>
            <p:cNvSpPr/>
            <p:nvPr/>
          </p:nvSpPr>
          <p:spPr>
            <a:xfrm>
              <a:off x="2598" y="3655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3" name="直接连接符 39982"/>
            <p:cNvSpPr/>
            <p:nvPr/>
          </p:nvSpPr>
          <p:spPr>
            <a:xfrm>
              <a:off x="3126" y="3655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4" name="直接连接符 39983"/>
            <p:cNvSpPr/>
            <p:nvPr/>
          </p:nvSpPr>
          <p:spPr>
            <a:xfrm>
              <a:off x="1706" y="3751"/>
              <a:ext cx="12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0084" name="组合 40083"/>
          <p:cNvGrpSpPr/>
          <p:nvPr/>
        </p:nvGrpSpPr>
        <p:grpSpPr>
          <a:xfrm>
            <a:off x="2119313" y="6189663"/>
            <a:ext cx="4003675" cy="581025"/>
            <a:chOff x="1335" y="3899"/>
            <a:chExt cx="2522" cy="366"/>
          </a:xfrm>
        </p:grpSpPr>
        <p:sp>
          <p:nvSpPr>
            <p:cNvPr id="39986" name="文本框 39985"/>
            <p:cNvSpPr txBox="1"/>
            <p:nvPr/>
          </p:nvSpPr>
          <p:spPr>
            <a:xfrm>
              <a:off x="2832" y="3899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  <p:grpSp>
          <p:nvGrpSpPr>
            <p:cNvPr id="40083" name="组合 40082"/>
            <p:cNvGrpSpPr/>
            <p:nvPr/>
          </p:nvGrpSpPr>
          <p:grpSpPr>
            <a:xfrm>
              <a:off x="1335" y="3938"/>
              <a:ext cx="2522" cy="327"/>
              <a:chOff x="1335" y="3938"/>
              <a:chExt cx="2522" cy="327"/>
            </a:xfrm>
          </p:grpSpPr>
          <p:sp>
            <p:nvSpPr>
              <p:cNvPr id="39988" name="文本框 39987"/>
              <p:cNvSpPr txBox="1"/>
              <p:nvPr/>
            </p:nvSpPr>
            <p:spPr>
              <a:xfrm>
                <a:off x="1335" y="3938"/>
                <a:ext cx="252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</a:rPr>
                  <a:t>[   </a:t>
                </a:r>
                <a:r>
                  <a:rPr lang="en-US" altLang="zh-CN" sz="2800" b="1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800" b="1">
                    <a:latin typeface="Times New Roman" panose="02020603050405020304" pitchFamily="18" charset="0"/>
                  </a:rPr>
                  <a:t>]</a:t>
                </a:r>
                <a:r>
                  <a:rPr lang="zh-CN" altLang="en-US" sz="2400" b="1" baseline="-25000" dirty="0">
                    <a:latin typeface="Times New Roman" panose="02020603050405020304" pitchFamily="18" charset="0"/>
                  </a:rPr>
                  <a:t>补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 = 0. </a:t>
                </a:r>
                <a:r>
                  <a:rPr lang="en-US" altLang="zh-CN" sz="2800" b="1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400" b="1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800" b="1" baseline="-25000">
                    <a:latin typeface="Times New Roman" panose="02020603050405020304" pitchFamily="18" charset="0"/>
                  </a:rPr>
                  <a:t>  </a:t>
                </a:r>
                <a:r>
                  <a:rPr lang="en-US" altLang="zh-CN" sz="2800" b="1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400" b="1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800" b="1">
                    <a:latin typeface="Times New Roman" panose="02020603050405020304" pitchFamily="18" charset="0"/>
                  </a:rPr>
                  <a:t>      </a:t>
                </a:r>
                <a:r>
                  <a:rPr lang="en-US" altLang="zh-CN" sz="2800" b="1" i="1" dirty="0" err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400" b="1" i="1" baseline="-25000" dirty="0" err="1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800" b="1">
                    <a:latin typeface="Times New Roman" panose="02020603050405020304" pitchFamily="18" charset="0"/>
                  </a:rPr>
                  <a:t> + 2</a:t>
                </a:r>
                <a:r>
                  <a:rPr lang="en-US" altLang="zh-CN" sz="2800" b="1" baseline="45000">
                    <a:latin typeface="Times New Roman" panose="02020603050405020304" pitchFamily="18" charset="0"/>
                  </a:rPr>
                  <a:t>-</a:t>
                </a:r>
                <a:r>
                  <a:rPr lang="en-US" altLang="zh-CN" sz="2800" b="1" i="1" baseline="45000"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39989" name="直接连接符 39988"/>
              <p:cNvSpPr/>
              <p:nvPr/>
            </p:nvSpPr>
            <p:spPr>
              <a:xfrm>
                <a:off x="1479" y="4130"/>
                <a:ext cx="12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990" name="直接连接符 39989"/>
              <p:cNvSpPr/>
              <p:nvPr/>
            </p:nvSpPr>
            <p:spPr>
              <a:xfrm>
                <a:off x="2358" y="4025"/>
                <a:ext cx="19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991" name="直接连接符 39990"/>
              <p:cNvSpPr/>
              <p:nvPr/>
            </p:nvSpPr>
            <p:spPr>
              <a:xfrm>
                <a:off x="2598" y="4025"/>
                <a:ext cx="19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992" name="直接连接符 39991"/>
              <p:cNvSpPr/>
              <p:nvPr/>
            </p:nvSpPr>
            <p:spPr>
              <a:xfrm>
                <a:off x="3126" y="4025"/>
                <a:ext cx="19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40079" name="组合 40078"/>
          <p:cNvGrpSpPr/>
          <p:nvPr/>
        </p:nvGrpSpPr>
        <p:grpSpPr>
          <a:xfrm>
            <a:off x="1931988" y="893763"/>
            <a:ext cx="3478212" cy="579437"/>
            <a:chOff x="1217" y="563"/>
            <a:chExt cx="2191" cy="365"/>
          </a:xfrm>
        </p:grpSpPr>
        <p:sp>
          <p:nvSpPr>
            <p:cNvPr id="39994" name="文本框 39993"/>
            <p:cNvSpPr txBox="1"/>
            <p:nvPr/>
          </p:nvSpPr>
          <p:spPr>
            <a:xfrm>
              <a:off x="1217" y="563"/>
              <a:ext cx="219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设 [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=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800" b="1">
                  <a:latin typeface="Times New Roman" panose="02020603050405020304" pitchFamily="18" charset="0"/>
                </a:rPr>
                <a:t>.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 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n</a:t>
              </a:r>
              <a:endParaRPr lang="en-US" altLang="zh-CN" sz="24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9995" name="文本框 39994"/>
            <p:cNvSpPr txBox="1"/>
            <p:nvPr/>
          </p:nvSpPr>
          <p:spPr>
            <a:xfrm>
              <a:off x="2880" y="576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40012" name="矩形 40011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  <p:grpSp>
        <p:nvGrpSpPr>
          <p:cNvPr id="40039" name="组合 40038"/>
          <p:cNvGrpSpPr/>
          <p:nvPr/>
        </p:nvGrpSpPr>
        <p:grpSpPr>
          <a:xfrm>
            <a:off x="2133600" y="4000500"/>
            <a:ext cx="4038600" cy="2811463"/>
            <a:chOff x="1344" y="2520"/>
            <a:chExt cx="2544" cy="1771"/>
          </a:xfrm>
        </p:grpSpPr>
        <p:sp>
          <p:nvSpPr>
            <p:cNvPr id="40018" name="圆角矩形 40017"/>
            <p:cNvSpPr/>
            <p:nvPr/>
          </p:nvSpPr>
          <p:spPr>
            <a:xfrm>
              <a:off x="1488" y="2520"/>
              <a:ext cx="1920" cy="299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9" name="圆角矩形 40018"/>
            <p:cNvSpPr/>
            <p:nvPr/>
          </p:nvSpPr>
          <p:spPr>
            <a:xfrm>
              <a:off x="1344" y="3955"/>
              <a:ext cx="2544" cy="336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090" name="矩形 40089"/>
          <p:cNvSpPr/>
          <p:nvPr/>
        </p:nvSpPr>
        <p:spPr>
          <a:xfrm>
            <a:off x="1779588" y="2133600"/>
            <a:ext cx="5764212" cy="9144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40091" name="组合 40090"/>
          <p:cNvGrpSpPr/>
          <p:nvPr/>
        </p:nvGrpSpPr>
        <p:grpSpPr>
          <a:xfrm>
            <a:off x="1779588" y="2057400"/>
            <a:ext cx="5656262" cy="1008063"/>
            <a:chOff x="1104" y="1333"/>
            <a:chExt cx="3563" cy="635"/>
          </a:xfrm>
        </p:grpSpPr>
        <p:sp>
          <p:nvSpPr>
            <p:cNvPr id="40092" name="直接连接符 40091"/>
            <p:cNvSpPr/>
            <p:nvPr/>
          </p:nvSpPr>
          <p:spPr>
            <a:xfrm>
              <a:off x="1589" y="1850"/>
              <a:ext cx="77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0093" name="组合 40092"/>
            <p:cNvGrpSpPr/>
            <p:nvPr/>
          </p:nvGrpSpPr>
          <p:grpSpPr>
            <a:xfrm>
              <a:off x="1104" y="1333"/>
              <a:ext cx="3563" cy="635"/>
              <a:chOff x="1104" y="1333"/>
              <a:chExt cx="3563" cy="635"/>
            </a:xfrm>
          </p:grpSpPr>
          <p:sp>
            <p:nvSpPr>
              <p:cNvPr id="40094" name="文本框 40093"/>
              <p:cNvSpPr txBox="1"/>
              <p:nvPr/>
            </p:nvSpPr>
            <p:spPr>
              <a:xfrm>
                <a:off x="2944" y="1333"/>
                <a:ext cx="1001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2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每位取反，</a:t>
                </a:r>
              </a:p>
            </p:txBody>
          </p:sp>
          <p:sp>
            <p:nvSpPr>
              <p:cNvPr id="40095" name="文本框 40094"/>
              <p:cNvSpPr txBox="1"/>
              <p:nvPr/>
            </p:nvSpPr>
            <p:spPr>
              <a:xfrm>
                <a:off x="1104" y="1699"/>
                <a:ext cx="856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2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即得[  </a:t>
                </a:r>
                <a:r>
                  <a:rPr lang="en-US" altLang="zh-CN" sz="2200" b="1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200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]</a:t>
                </a:r>
                <a:r>
                  <a:rPr lang="zh-CN" altLang="en-US" sz="2000" b="1" baseline="-25000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补</a:t>
                </a:r>
              </a:p>
            </p:txBody>
          </p:sp>
          <p:sp>
            <p:nvSpPr>
              <p:cNvPr id="40096" name="文本框 40095"/>
              <p:cNvSpPr txBox="1"/>
              <p:nvPr/>
            </p:nvSpPr>
            <p:spPr>
              <a:xfrm>
                <a:off x="1104" y="1344"/>
                <a:ext cx="1824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200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[</a:t>
                </a:r>
                <a:r>
                  <a:rPr lang="en-US" altLang="zh-CN" sz="2200" b="1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200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]</a:t>
                </a:r>
                <a:r>
                  <a:rPr lang="zh-CN" altLang="en-US" sz="2000" b="1" baseline="-25000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补</a:t>
                </a:r>
                <a:r>
                  <a:rPr lang="zh-CN" altLang="en-US" sz="22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连同符号位在内，</a:t>
                </a:r>
              </a:p>
            </p:txBody>
          </p:sp>
          <p:sp>
            <p:nvSpPr>
              <p:cNvPr id="40097" name="文本框 40096"/>
              <p:cNvSpPr txBox="1"/>
              <p:nvPr/>
            </p:nvSpPr>
            <p:spPr>
              <a:xfrm>
                <a:off x="3888" y="1344"/>
                <a:ext cx="779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2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末位加 1</a:t>
                </a:r>
              </a:p>
            </p:txBody>
          </p:sp>
        </p:grpSp>
      </p:grpSp>
      <p:grpSp>
        <p:nvGrpSpPr>
          <p:cNvPr id="40037" name="组合 40036"/>
          <p:cNvGrpSpPr/>
          <p:nvPr/>
        </p:nvGrpSpPr>
        <p:grpSpPr>
          <a:xfrm>
            <a:off x="2154238" y="1582738"/>
            <a:ext cx="3886200" cy="2074862"/>
            <a:chOff x="1357" y="997"/>
            <a:chExt cx="2448" cy="1307"/>
          </a:xfrm>
        </p:grpSpPr>
        <p:sp>
          <p:nvSpPr>
            <p:cNvPr id="40014" name="圆角矩形 40013"/>
            <p:cNvSpPr/>
            <p:nvPr/>
          </p:nvSpPr>
          <p:spPr>
            <a:xfrm>
              <a:off x="1488" y="997"/>
              <a:ext cx="1872" cy="288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5" name="圆角矩形 40014"/>
            <p:cNvSpPr/>
            <p:nvPr/>
          </p:nvSpPr>
          <p:spPr>
            <a:xfrm>
              <a:off x="1357" y="1968"/>
              <a:ext cx="2448" cy="336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106" name="矩形 40105"/>
          <p:cNvSpPr/>
          <p:nvPr/>
        </p:nvSpPr>
        <p:spPr>
          <a:xfrm>
            <a:off x="1828800" y="4495800"/>
            <a:ext cx="5764213" cy="17526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0107" name="组合 40106"/>
          <p:cNvGrpSpPr/>
          <p:nvPr/>
        </p:nvGrpSpPr>
        <p:grpSpPr>
          <a:xfrm>
            <a:off x="1828800" y="4876800"/>
            <a:ext cx="5656263" cy="1008063"/>
            <a:chOff x="1104" y="3072"/>
            <a:chExt cx="3563" cy="635"/>
          </a:xfrm>
        </p:grpSpPr>
        <p:sp>
          <p:nvSpPr>
            <p:cNvPr id="40108" name="直接连接符 40107"/>
            <p:cNvSpPr/>
            <p:nvPr/>
          </p:nvSpPr>
          <p:spPr>
            <a:xfrm>
              <a:off x="1589" y="3589"/>
              <a:ext cx="77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0109" name="组合 40108"/>
            <p:cNvGrpSpPr/>
            <p:nvPr/>
          </p:nvGrpSpPr>
          <p:grpSpPr>
            <a:xfrm>
              <a:off x="1104" y="3072"/>
              <a:ext cx="3563" cy="635"/>
              <a:chOff x="1104" y="1333"/>
              <a:chExt cx="3563" cy="635"/>
            </a:xfrm>
          </p:grpSpPr>
          <p:sp>
            <p:nvSpPr>
              <p:cNvPr id="40110" name="文本框 40109"/>
              <p:cNvSpPr txBox="1"/>
              <p:nvPr/>
            </p:nvSpPr>
            <p:spPr>
              <a:xfrm>
                <a:off x="2944" y="1333"/>
                <a:ext cx="1001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2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每位取反，</a:t>
                </a:r>
              </a:p>
            </p:txBody>
          </p:sp>
          <p:sp>
            <p:nvSpPr>
              <p:cNvPr id="40111" name="文本框 40110"/>
              <p:cNvSpPr txBox="1"/>
              <p:nvPr/>
            </p:nvSpPr>
            <p:spPr>
              <a:xfrm>
                <a:off x="1104" y="1699"/>
                <a:ext cx="856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2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即得[  </a:t>
                </a:r>
                <a:r>
                  <a:rPr lang="en-US" altLang="zh-CN" sz="2200" b="1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200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]</a:t>
                </a:r>
                <a:r>
                  <a:rPr lang="zh-CN" altLang="en-US" sz="2000" b="1" baseline="-25000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补</a:t>
                </a:r>
              </a:p>
            </p:txBody>
          </p:sp>
          <p:sp>
            <p:nvSpPr>
              <p:cNvPr id="40112" name="文本框 40111"/>
              <p:cNvSpPr txBox="1"/>
              <p:nvPr/>
            </p:nvSpPr>
            <p:spPr>
              <a:xfrm>
                <a:off x="1104" y="1344"/>
                <a:ext cx="1824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200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[</a:t>
                </a:r>
                <a:r>
                  <a:rPr lang="en-US" altLang="zh-CN" sz="2200" b="1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200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]</a:t>
                </a:r>
                <a:r>
                  <a:rPr lang="zh-CN" altLang="en-US" sz="2000" b="1" baseline="-25000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补</a:t>
                </a:r>
                <a:r>
                  <a:rPr lang="zh-CN" altLang="en-US" sz="22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连同符号位在内，</a:t>
                </a:r>
              </a:p>
            </p:txBody>
          </p:sp>
          <p:sp>
            <p:nvSpPr>
              <p:cNvPr id="40113" name="文本框 40112"/>
              <p:cNvSpPr txBox="1"/>
              <p:nvPr/>
            </p:nvSpPr>
            <p:spPr>
              <a:xfrm>
                <a:off x="3888" y="1344"/>
                <a:ext cx="779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2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末位加 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4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4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4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4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4009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文本框 40961"/>
          <p:cNvSpPr txBox="1"/>
          <p:nvPr/>
        </p:nvSpPr>
        <p:spPr>
          <a:xfrm>
            <a:off x="685800" y="228600"/>
            <a:ext cx="293528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5. 移码表示法</a:t>
            </a:r>
          </a:p>
        </p:txBody>
      </p:sp>
      <p:sp>
        <p:nvSpPr>
          <p:cNvPr id="40963" name="文本框 40962"/>
          <p:cNvSpPr txBox="1"/>
          <p:nvPr/>
        </p:nvSpPr>
        <p:spPr>
          <a:xfrm>
            <a:off x="1660525" y="914400"/>
            <a:ext cx="55419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补码表示很难直接判断其真值大小</a:t>
            </a:r>
          </a:p>
        </p:txBody>
      </p:sp>
      <p:sp>
        <p:nvSpPr>
          <p:cNvPr id="40964" name="文本框 40963"/>
          <p:cNvSpPr txBox="1"/>
          <p:nvPr/>
        </p:nvSpPr>
        <p:spPr>
          <a:xfrm>
            <a:off x="1050925" y="14478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如</a:t>
            </a:r>
          </a:p>
        </p:txBody>
      </p:sp>
      <p:sp>
        <p:nvSpPr>
          <p:cNvPr id="40965" name="文本框 40964"/>
          <p:cNvSpPr txBox="1"/>
          <p:nvPr/>
        </p:nvSpPr>
        <p:spPr>
          <a:xfrm>
            <a:off x="1676400" y="1447800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十进制</a:t>
            </a:r>
          </a:p>
        </p:txBody>
      </p:sp>
      <p:grpSp>
        <p:nvGrpSpPr>
          <p:cNvPr id="40967" name="组合 40966"/>
          <p:cNvGrpSpPr/>
          <p:nvPr/>
        </p:nvGrpSpPr>
        <p:grpSpPr>
          <a:xfrm>
            <a:off x="1752600" y="2012950"/>
            <a:ext cx="1346200" cy="2163763"/>
            <a:chOff x="1104" y="1268"/>
            <a:chExt cx="848" cy="1363"/>
          </a:xfrm>
        </p:grpSpPr>
        <p:sp>
          <p:nvSpPr>
            <p:cNvPr id="40968" name="文本框 40967"/>
            <p:cNvSpPr txBox="1"/>
            <p:nvPr/>
          </p:nvSpPr>
          <p:spPr>
            <a:xfrm>
              <a:off x="1104" y="1268"/>
              <a:ext cx="8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= +21</a:t>
              </a:r>
            </a:p>
          </p:txBody>
        </p:sp>
        <p:sp>
          <p:nvSpPr>
            <p:cNvPr id="40969" name="文本框 40968"/>
            <p:cNvSpPr txBox="1"/>
            <p:nvPr/>
          </p:nvSpPr>
          <p:spPr>
            <a:xfrm>
              <a:off x="1114" y="1619"/>
              <a:ext cx="8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=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800" b="1"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40970" name="文本框 40969"/>
            <p:cNvSpPr txBox="1"/>
            <p:nvPr/>
          </p:nvSpPr>
          <p:spPr>
            <a:xfrm>
              <a:off x="1114" y="1955"/>
              <a:ext cx="83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= </a:t>
              </a:r>
              <a:r>
                <a:rPr lang="en-US" altLang="zh-CN" sz="900" b="1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</a:rPr>
                <a:t>+31</a:t>
              </a:r>
            </a:p>
          </p:txBody>
        </p:sp>
        <p:sp>
          <p:nvSpPr>
            <p:cNvPr id="40971" name="文本框 40970"/>
            <p:cNvSpPr txBox="1"/>
            <p:nvPr/>
          </p:nvSpPr>
          <p:spPr>
            <a:xfrm>
              <a:off x="1114" y="2304"/>
              <a:ext cx="8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=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800" b="1">
                  <a:latin typeface="Times New Roman" panose="02020603050405020304" pitchFamily="18" charset="0"/>
                </a:rPr>
                <a:t>31</a:t>
              </a:r>
            </a:p>
          </p:txBody>
        </p:sp>
      </p:grpSp>
      <p:sp>
        <p:nvSpPr>
          <p:cNvPr id="40972" name="文本框 40971"/>
          <p:cNvSpPr txBox="1"/>
          <p:nvPr/>
        </p:nvSpPr>
        <p:spPr>
          <a:xfrm>
            <a:off x="1219200" y="4191000"/>
            <a:ext cx="11588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 + </a:t>
            </a:r>
            <a:r>
              <a:rPr lang="en-US" altLang="zh-CN" sz="3200" b="1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baseline="40000">
                <a:solidFill>
                  <a:schemeClr val="folHlink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0973" name="文本框 40972"/>
          <p:cNvSpPr txBox="1"/>
          <p:nvPr/>
        </p:nvSpPr>
        <p:spPr>
          <a:xfrm>
            <a:off x="1981200" y="4572000"/>
            <a:ext cx="272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+10101 + 100000</a:t>
            </a:r>
          </a:p>
        </p:txBody>
      </p:sp>
      <p:sp>
        <p:nvSpPr>
          <p:cNvPr id="40974" name="文本框 40973"/>
          <p:cNvSpPr txBox="1"/>
          <p:nvPr/>
        </p:nvSpPr>
        <p:spPr>
          <a:xfrm>
            <a:off x="1993900" y="5648325"/>
            <a:ext cx="272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+11111 + 100000</a:t>
            </a:r>
          </a:p>
        </p:txBody>
      </p:sp>
      <p:grpSp>
        <p:nvGrpSpPr>
          <p:cNvPr id="40975" name="组合 40974"/>
          <p:cNvGrpSpPr/>
          <p:nvPr/>
        </p:nvGrpSpPr>
        <p:grpSpPr>
          <a:xfrm>
            <a:off x="2085975" y="5110163"/>
            <a:ext cx="2638425" cy="519112"/>
            <a:chOff x="1314" y="3225"/>
            <a:chExt cx="1662" cy="327"/>
          </a:xfrm>
        </p:grpSpPr>
        <p:sp>
          <p:nvSpPr>
            <p:cNvPr id="40976" name="文本框 40975"/>
            <p:cNvSpPr txBox="1"/>
            <p:nvPr/>
          </p:nvSpPr>
          <p:spPr>
            <a:xfrm>
              <a:off x="1388" y="3225"/>
              <a:ext cx="15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10101 + 100000</a:t>
              </a:r>
            </a:p>
          </p:txBody>
        </p:sp>
        <p:sp>
          <p:nvSpPr>
            <p:cNvPr id="40977" name="直接连接符 40976"/>
            <p:cNvSpPr/>
            <p:nvPr/>
          </p:nvSpPr>
          <p:spPr>
            <a:xfrm>
              <a:off x="1314" y="3408"/>
              <a:ext cx="12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0978" name="组合 40977"/>
          <p:cNvGrpSpPr/>
          <p:nvPr/>
        </p:nvGrpSpPr>
        <p:grpSpPr>
          <a:xfrm>
            <a:off x="2092325" y="6186488"/>
            <a:ext cx="2632075" cy="519112"/>
            <a:chOff x="1318" y="3897"/>
            <a:chExt cx="1658" cy="327"/>
          </a:xfrm>
        </p:grpSpPr>
        <p:sp>
          <p:nvSpPr>
            <p:cNvPr id="40979" name="文本框 40978"/>
            <p:cNvSpPr txBox="1"/>
            <p:nvPr/>
          </p:nvSpPr>
          <p:spPr>
            <a:xfrm>
              <a:off x="1388" y="3897"/>
              <a:ext cx="15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11111 + 100000</a:t>
              </a:r>
            </a:p>
          </p:txBody>
        </p:sp>
        <p:sp>
          <p:nvSpPr>
            <p:cNvPr id="40980" name="直接连接符 40979"/>
            <p:cNvSpPr/>
            <p:nvPr/>
          </p:nvSpPr>
          <p:spPr>
            <a:xfrm>
              <a:off x="1318" y="4080"/>
              <a:ext cx="12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0981" name="组合 40980"/>
          <p:cNvGrpSpPr/>
          <p:nvPr/>
        </p:nvGrpSpPr>
        <p:grpSpPr>
          <a:xfrm>
            <a:off x="7788275" y="2133600"/>
            <a:ext cx="854075" cy="762000"/>
            <a:chOff x="4906" y="1344"/>
            <a:chExt cx="538" cy="480"/>
          </a:xfrm>
        </p:grpSpPr>
        <p:sp>
          <p:nvSpPr>
            <p:cNvPr id="40982" name="下弧形箭头 40981"/>
            <p:cNvSpPr/>
            <p:nvPr/>
          </p:nvSpPr>
          <p:spPr>
            <a:xfrm rot="16200000">
              <a:off x="4786" y="1464"/>
              <a:ext cx="432" cy="192"/>
            </a:xfrm>
            <a:prstGeom prst="curvedUpArrow">
              <a:avLst>
                <a:gd name="adj1" fmla="val 45000"/>
                <a:gd name="adj2" fmla="val 90000"/>
                <a:gd name="adj3" fmla="val 33333"/>
              </a:avLst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文本框 40982"/>
            <p:cNvSpPr txBox="1"/>
            <p:nvPr/>
          </p:nvSpPr>
          <p:spPr>
            <a:xfrm>
              <a:off x="5136" y="1536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大</a:t>
              </a:r>
            </a:p>
          </p:txBody>
        </p:sp>
      </p:grpSp>
      <p:grpSp>
        <p:nvGrpSpPr>
          <p:cNvPr id="40984" name="组合 40983"/>
          <p:cNvGrpSpPr/>
          <p:nvPr/>
        </p:nvGrpSpPr>
        <p:grpSpPr>
          <a:xfrm>
            <a:off x="7788275" y="3352800"/>
            <a:ext cx="838200" cy="762000"/>
            <a:chOff x="4906" y="2112"/>
            <a:chExt cx="528" cy="480"/>
          </a:xfrm>
        </p:grpSpPr>
        <p:sp>
          <p:nvSpPr>
            <p:cNvPr id="40985" name="下弧形箭头 40984"/>
            <p:cNvSpPr/>
            <p:nvPr/>
          </p:nvSpPr>
          <p:spPr>
            <a:xfrm rot="16200000">
              <a:off x="4786" y="2232"/>
              <a:ext cx="432" cy="192"/>
            </a:xfrm>
            <a:prstGeom prst="curvedUpArrow">
              <a:avLst>
                <a:gd name="adj1" fmla="val 45000"/>
                <a:gd name="adj2" fmla="val 90000"/>
                <a:gd name="adj3" fmla="val 33333"/>
              </a:avLst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文本框 40985"/>
            <p:cNvSpPr txBox="1"/>
            <p:nvPr/>
          </p:nvSpPr>
          <p:spPr>
            <a:xfrm>
              <a:off x="5126" y="2304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大</a:t>
              </a:r>
            </a:p>
          </p:txBody>
        </p:sp>
      </p:grpSp>
      <p:sp>
        <p:nvSpPr>
          <p:cNvPr id="40987" name="文本框 40986"/>
          <p:cNvSpPr txBox="1"/>
          <p:nvPr/>
        </p:nvSpPr>
        <p:spPr>
          <a:xfrm>
            <a:off x="8399463" y="2033588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错</a:t>
            </a:r>
          </a:p>
        </p:txBody>
      </p:sp>
      <p:sp>
        <p:nvSpPr>
          <p:cNvPr id="40988" name="文本框 40987"/>
          <p:cNvSpPr txBox="1"/>
          <p:nvPr/>
        </p:nvSpPr>
        <p:spPr>
          <a:xfrm>
            <a:off x="8399463" y="320675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错</a:t>
            </a:r>
          </a:p>
        </p:txBody>
      </p:sp>
      <p:grpSp>
        <p:nvGrpSpPr>
          <p:cNvPr id="40989" name="组合 40988"/>
          <p:cNvGrpSpPr/>
          <p:nvPr/>
        </p:nvGrpSpPr>
        <p:grpSpPr>
          <a:xfrm>
            <a:off x="6172200" y="4572000"/>
            <a:ext cx="946150" cy="914400"/>
            <a:chOff x="3888" y="2832"/>
            <a:chExt cx="596" cy="576"/>
          </a:xfrm>
        </p:grpSpPr>
        <p:sp>
          <p:nvSpPr>
            <p:cNvPr id="40990" name="上弧形箭头 40989"/>
            <p:cNvSpPr/>
            <p:nvPr/>
          </p:nvSpPr>
          <p:spPr>
            <a:xfrm rot="5400000">
              <a:off x="3792" y="3072"/>
              <a:ext cx="432" cy="240"/>
            </a:xfrm>
            <a:prstGeom prst="curvedDownArrow">
              <a:avLst>
                <a:gd name="adj1" fmla="val 36000"/>
                <a:gd name="adj2" fmla="val 72000"/>
                <a:gd name="adj3" fmla="val 33333"/>
              </a:avLst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1" name="文本框 40990"/>
            <p:cNvSpPr txBox="1"/>
            <p:nvPr/>
          </p:nvSpPr>
          <p:spPr>
            <a:xfrm>
              <a:off x="4176" y="2832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大</a:t>
              </a:r>
            </a:p>
          </p:txBody>
        </p:sp>
      </p:grpSp>
      <p:grpSp>
        <p:nvGrpSpPr>
          <p:cNvPr id="40992" name="组合 40991"/>
          <p:cNvGrpSpPr/>
          <p:nvPr/>
        </p:nvGrpSpPr>
        <p:grpSpPr>
          <a:xfrm>
            <a:off x="6172200" y="5715000"/>
            <a:ext cx="946150" cy="838200"/>
            <a:chOff x="3888" y="3552"/>
            <a:chExt cx="596" cy="528"/>
          </a:xfrm>
        </p:grpSpPr>
        <p:sp>
          <p:nvSpPr>
            <p:cNvPr id="40993" name="文本框 40992"/>
            <p:cNvSpPr txBox="1"/>
            <p:nvPr/>
          </p:nvSpPr>
          <p:spPr>
            <a:xfrm>
              <a:off x="4176" y="3552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大</a:t>
              </a:r>
            </a:p>
          </p:txBody>
        </p:sp>
        <p:sp>
          <p:nvSpPr>
            <p:cNvPr id="40994" name="上弧形箭头 40993"/>
            <p:cNvSpPr/>
            <p:nvPr/>
          </p:nvSpPr>
          <p:spPr>
            <a:xfrm rot="5400000">
              <a:off x="3792" y="3744"/>
              <a:ext cx="432" cy="240"/>
            </a:xfrm>
            <a:prstGeom prst="curvedDownArrow">
              <a:avLst>
                <a:gd name="adj1" fmla="val 36000"/>
                <a:gd name="adj2" fmla="val 72000"/>
                <a:gd name="adj3" fmla="val 33333"/>
              </a:avLst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95" name="文本框 40994"/>
          <p:cNvSpPr txBox="1"/>
          <p:nvPr/>
        </p:nvSpPr>
        <p:spPr>
          <a:xfrm>
            <a:off x="7070725" y="4821238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正确</a:t>
            </a:r>
          </a:p>
        </p:txBody>
      </p:sp>
      <p:sp>
        <p:nvSpPr>
          <p:cNvPr id="40996" name="文本框 40995"/>
          <p:cNvSpPr txBox="1"/>
          <p:nvPr/>
        </p:nvSpPr>
        <p:spPr>
          <a:xfrm>
            <a:off x="7086600" y="594360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正确</a:t>
            </a:r>
          </a:p>
        </p:txBody>
      </p:sp>
      <p:sp>
        <p:nvSpPr>
          <p:cNvPr id="40997" name="文本框 40996"/>
          <p:cNvSpPr txBox="1"/>
          <p:nvPr/>
        </p:nvSpPr>
        <p:spPr>
          <a:xfrm>
            <a:off x="6477000" y="2012950"/>
            <a:ext cx="1339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0,10101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0998" name="文本框 40997"/>
          <p:cNvSpPr txBox="1"/>
          <p:nvPr/>
        </p:nvSpPr>
        <p:spPr>
          <a:xfrm>
            <a:off x="6477000" y="2570163"/>
            <a:ext cx="13398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1,01011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0999" name="文本框 40998"/>
          <p:cNvSpPr txBox="1"/>
          <p:nvPr/>
        </p:nvSpPr>
        <p:spPr>
          <a:xfrm>
            <a:off x="6477000" y="3103563"/>
            <a:ext cx="13398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0,11111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1000" name="文本框 40999"/>
          <p:cNvSpPr txBox="1"/>
          <p:nvPr/>
        </p:nvSpPr>
        <p:spPr>
          <a:xfrm>
            <a:off x="6477000" y="3657600"/>
            <a:ext cx="1339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1,00001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1001" name="文本框 41000"/>
          <p:cNvSpPr txBox="1"/>
          <p:nvPr/>
        </p:nvSpPr>
        <p:spPr>
          <a:xfrm>
            <a:off x="4114800" y="2012950"/>
            <a:ext cx="1276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+10101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1002" name="文本框 41001"/>
          <p:cNvSpPr txBox="1"/>
          <p:nvPr/>
        </p:nvSpPr>
        <p:spPr>
          <a:xfrm>
            <a:off x="4114800" y="2570163"/>
            <a:ext cx="1276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10101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1003" name="文本框 41002"/>
          <p:cNvSpPr txBox="1"/>
          <p:nvPr/>
        </p:nvSpPr>
        <p:spPr>
          <a:xfrm>
            <a:off x="4114800" y="3103563"/>
            <a:ext cx="1276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+11111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1004" name="文本框 41003"/>
          <p:cNvSpPr txBox="1"/>
          <p:nvPr/>
        </p:nvSpPr>
        <p:spPr>
          <a:xfrm>
            <a:off x="4114800" y="3657600"/>
            <a:ext cx="1276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11111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1005" name="文本框 41004"/>
          <p:cNvSpPr txBox="1"/>
          <p:nvPr/>
        </p:nvSpPr>
        <p:spPr>
          <a:xfrm>
            <a:off x="4648200" y="4572000"/>
            <a:ext cx="1543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110101</a:t>
            </a:r>
          </a:p>
        </p:txBody>
      </p:sp>
      <p:sp>
        <p:nvSpPr>
          <p:cNvPr id="41006" name="文本框 41005"/>
          <p:cNvSpPr txBox="1"/>
          <p:nvPr/>
        </p:nvSpPr>
        <p:spPr>
          <a:xfrm>
            <a:off x="4648200" y="5110163"/>
            <a:ext cx="15430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001011</a:t>
            </a:r>
          </a:p>
        </p:txBody>
      </p:sp>
      <p:sp>
        <p:nvSpPr>
          <p:cNvPr id="41007" name="文本框 41006"/>
          <p:cNvSpPr txBox="1"/>
          <p:nvPr/>
        </p:nvSpPr>
        <p:spPr>
          <a:xfrm>
            <a:off x="4648200" y="5648325"/>
            <a:ext cx="1543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111111</a:t>
            </a:r>
          </a:p>
        </p:txBody>
      </p:sp>
      <p:sp>
        <p:nvSpPr>
          <p:cNvPr id="41008" name="文本框 41007"/>
          <p:cNvSpPr txBox="1"/>
          <p:nvPr/>
        </p:nvSpPr>
        <p:spPr>
          <a:xfrm>
            <a:off x="4648200" y="6186488"/>
            <a:ext cx="15430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000001</a:t>
            </a:r>
          </a:p>
        </p:txBody>
      </p:sp>
      <p:sp>
        <p:nvSpPr>
          <p:cNvPr id="41009" name="文本框 41008"/>
          <p:cNvSpPr txBox="1"/>
          <p:nvPr/>
        </p:nvSpPr>
        <p:spPr>
          <a:xfrm>
            <a:off x="4114800" y="14478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二进制</a:t>
            </a:r>
          </a:p>
        </p:txBody>
      </p:sp>
      <p:sp>
        <p:nvSpPr>
          <p:cNvPr id="41010" name="文本框 41009"/>
          <p:cNvSpPr txBox="1"/>
          <p:nvPr/>
        </p:nvSpPr>
        <p:spPr>
          <a:xfrm>
            <a:off x="6705600" y="14478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补码</a:t>
            </a:r>
          </a:p>
        </p:txBody>
      </p:sp>
      <p:sp>
        <p:nvSpPr>
          <p:cNvPr id="41011" name="矩形 41010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2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7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64" grpId="0"/>
      <p:bldP spid="40965" grpId="0"/>
      <p:bldP spid="40972" grpId="0"/>
      <p:bldP spid="40973" grpId="0"/>
      <p:bldP spid="40974" grpId="0"/>
      <p:bldP spid="40987" grpId="0"/>
      <p:bldP spid="40988" grpId="0"/>
      <p:bldP spid="40995" grpId="0"/>
      <p:bldP spid="40996" grpId="0"/>
      <p:bldP spid="40997" grpId="0"/>
      <p:bldP spid="40998" grpId="0"/>
      <p:bldP spid="40999" grpId="0"/>
      <p:bldP spid="41000" grpId="0"/>
      <p:bldP spid="41001" grpId="0"/>
      <p:bldP spid="41002" grpId="0"/>
      <p:bldP spid="41003" grpId="0"/>
      <p:bldP spid="41004" grpId="0"/>
      <p:bldP spid="41005" grpId="0"/>
      <p:bldP spid="41006" grpId="0"/>
      <p:bldP spid="41007" grpId="0"/>
      <p:bldP spid="41008" grpId="0"/>
      <p:bldP spid="41009" grpId="0"/>
      <p:bldP spid="410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文本框 41986"/>
          <p:cNvSpPr txBox="1"/>
          <p:nvPr/>
        </p:nvSpPr>
        <p:spPr>
          <a:xfrm>
            <a:off x="533400" y="228600"/>
            <a:ext cx="495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(1) 移码定义</a:t>
            </a:r>
          </a:p>
        </p:txBody>
      </p:sp>
      <p:sp>
        <p:nvSpPr>
          <p:cNvPr id="41988" name="文本框 41987"/>
          <p:cNvSpPr txBox="1"/>
          <p:nvPr/>
        </p:nvSpPr>
        <p:spPr>
          <a:xfrm>
            <a:off x="1508125" y="1571625"/>
            <a:ext cx="55784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为真值，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整数的位数</a:t>
            </a:r>
          </a:p>
        </p:txBody>
      </p:sp>
      <p:sp>
        <p:nvSpPr>
          <p:cNvPr id="41989" name="文本框 41988"/>
          <p:cNvSpPr txBox="1"/>
          <p:nvPr/>
        </p:nvSpPr>
        <p:spPr>
          <a:xfrm>
            <a:off x="2270125" y="2159000"/>
            <a:ext cx="33988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移码在数轴上的表示</a:t>
            </a:r>
          </a:p>
        </p:txBody>
      </p:sp>
      <p:grpSp>
        <p:nvGrpSpPr>
          <p:cNvPr id="42018" name="组合 42017"/>
          <p:cNvGrpSpPr/>
          <p:nvPr/>
        </p:nvGrpSpPr>
        <p:grpSpPr>
          <a:xfrm>
            <a:off x="2632075" y="2667000"/>
            <a:ext cx="4756150" cy="1730375"/>
            <a:chOff x="1658" y="1680"/>
            <a:chExt cx="2996" cy="1090"/>
          </a:xfrm>
        </p:grpSpPr>
        <p:sp>
          <p:nvSpPr>
            <p:cNvPr id="41991" name="直接连接符 41990"/>
            <p:cNvSpPr/>
            <p:nvPr/>
          </p:nvSpPr>
          <p:spPr>
            <a:xfrm>
              <a:off x="2107" y="1968"/>
              <a:ext cx="1999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41992" name="直接连接符 41991"/>
            <p:cNvSpPr/>
            <p:nvPr/>
          </p:nvSpPr>
          <p:spPr>
            <a:xfrm>
              <a:off x="1658" y="2448"/>
              <a:ext cx="2016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41993" name="任意多边形 41992"/>
            <p:cNvSpPr/>
            <p:nvPr/>
          </p:nvSpPr>
          <p:spPr>
            <a:xfrm>
              <a:off x="1985" y="1968"/>
              <a:ext cx="489" cy="486"/>
            </a:xfrm>
            <a:custGeom>
              <a:avLst/>
              <a:gdLst/>
              <a:ahLst/>
              <a:cxnLst/>
              <a:rect l="0" t="0" r="0" b="0"/>
              <a:pathLst>
                <a:path w="489" h="486">
                  <a:moveTo>
                    <a:pt x="489" y="0"/>
                  </a:moveTo>
                  <a:lnTo>
                    <a:pt x="0" y="486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headEnd type="oval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4" name="任意多边形 41993"/>
            <p:cNvSpPr/>
            <p:nvPr/>
          </p:nvSpPr>
          <p:spPr>
            <a:xfrm>
              <a:off x="2657" y="1968"/>
              <a:ext cx="489" cy="486"/>
            </a:xfrm>
            <a:custGeom>
              <a:avLst/>
              <a:gdLst/>
              <a:ahLst/>
              <a:cxnLst/>
              <a:rect l="0" t="0" r="0" b="0"/>
              <a:pathLst>
                <a:path w="489" h="486">
                  <a:moveTo>
                    <a:pt x="489" y="0"/>
                  </a:moveTo>
                  <a:lnTo>
                    <a:pt x="0" y="486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headEnd type="oval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5" name="任意多边形 41994"/>
            <p:cNvSpPr/>
            <p:nvPr/>
          </p:nvSpPr>
          <p:spPr>
            <a:xfrm>
              <a:off x="3338" y="1968"/>
              <a:ext cx="489" cy="486"/>
            </a:xfrm>
            <a:custGeom>
              <a:avLst/>
              <a:gdLst/>
              <a:ahLst/>
              <a:cxnLst/>
              <a:rect l="0" t="0" r="0" b="0"/>
              <a:pathLst>
                <a:path w="489" h="486">
                  <a:moveTo>
                    <a:pt x="489" y="0"/>
                  </a:moveTo>
                  <a:lnTo>
                    <a:pt x="0" y="486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headEnd type="oval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6" name="文本框 41995"/>
            <p:cNvSpPr txBox="1"/>
            <p:nvPr/>
          </p:nvSpPr>
          <p:spPr>
            <a:xfrm>
              <a:off x="4106" y="1872"/>
              <a:ext cx="5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移码</a:t>
              </a:r>
            </a:p>
          </p:txBody>
        </p:sp>
        <p:sp>
          <p:nvSpPr>
            <p:cNvPr id="41997" name="文本框 41996"/>
            <p:cNvSpPr txBox="1"/>
            <p:nvPr/>
          </p:nvSpPr>
          <p:spPr>
            <a:xfrm>
              <a:off x="3616" y="1680"/>
              <a:ext cx="67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i="1" baseline="40000">
                  <a:latin typeface="Times New Roman" panose="02020603050405020304" pitchFamily="18" charset="0"/>
                </a:rPr>
                <a:t>n</a:t>
              </a:r>
              <a:r>
                <a:rPr lang="en-US" altLang="zh-CN" sz="3200" b="1" baseline="40000">
                  <a:latin typeface="Times New Roman" panose="02020603050405020304" pitchFamily="18" charset="0"/>
                </a:rPr>
                <a:t>+1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998" name="文本框 41997"/>
            <p:cNvSpPr txBox="1"/>
            <p:nvPr/>
          </p:nvSpPr>
          <p:spPr>
            <a:xfrm>
              <a:off x="3103" y="1680"/>
              <a:ext cx="30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i="1" baseline="40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1999" name="文本框 41998"/>
            <p:cNvSpPr txBox="1"/>
            <p:nvPr/>
          </p:nvSpPr>
          <p:spPr>
            <a:xfrm>
              <a:off x="3135" y="2482"/>
              <a:ext cx="52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i="1" baseline="40000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baseline="3000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00" name="文本框 41999"/>
            <p:cNvSpPr txBox="1"/>
            <p:nvPr/>
          </p:nvSpPr>
          <p:spPr>
            <a:xfrm>
              <a:off x="1850" y="2482"/>
              <a:ext cx="4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zh-CN" altLang="en-US" sz="2400" b="1"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i="1" baseline="40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2001" name="文本框 42000"/>
            <p:cNvSpPr txBox="1"/>
            <p:nvPr/>
          </p:nvSpPr>
          <p:spPr>
            <a:xfrm>
              <a:off x="2560" y="248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02" name="文本框 42001"/>
            <p:cNvSpPr txBox="1"/>
            <p:nvPr/>
          </p:nvSpPr>
          <p:spPr>
            <a:xfrm>
              <a:off x="2426" y="168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03" name="文本框 42002"/>
            <p:cNvSpPr txBox="1"/>
            <p:nvPr/>
          </p:nvSpPr>
          <p:spPr>
            <a:xfrm>
              <a:off x="3674" y="2342"/>
              <a:ext cx="4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真值</a:t>
              </a:r>
            </a:p>
          </p:txBody>
        </p:sp>
      </p:grpSp>
      <p:sp>
        <p:nvSpPr>
          <p:cNvPr id="42004" name="文本框 42003"/>
          <p:cNvSpPr txBox="1"/>
          <p:nvPr/>
        </p:nvSpPr>
        <p:spPr>
          <a:xfrm>
            <a:off x="990600" y="4352925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如</a:t>
            </a:r>
          </a:p>
        </p:txBody>
      </p:sp>
      <p:sp>
        <p:nvSpPr>
          <p:cNvPr id="42005" name="文本框 42004"/>
          <p:cNvSpPr txBox="1"/>
          <p:nvPr/>
        </p:nvSpPr>
        <p:spPr>
          <a:xfrm>
            <a:off x="2025650" y="4343400"/>
            <a:ext cx="45275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= 10100</a:t>
            </a:r>
          </a:p>
        </p:txBody>
      </p:sp>
      <p:sp>
        <p:nvSpPr>
          <p:cNvPr id="42006" name="文本框 42005"/>
          <p:cNvSpPr txBox="1"/>
          <p:nvPr/>
        </p:nvSpPr>
        <p:spPr>
          <a:xfrm>
            <a:off x="1524000" y="4906963"/>
            <a:ext cx="3733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移</a:t>
            </a:r>
            <a:r>
              <a:rPr lang="zh-CN" altLang="en-US" sz="2800" b="1" dirty="0">
                <a:latin typeface="Times New Roman" panose="02020603050405020304" pitchFamily="18" charset="0"/>
              </a:rPr>
              <a:t> = 2</a:t>
            </a:r>
            <a:r>
              <a:rPr lang="zh-CN" altLang="en-US" sz="3200" b="1" baseline="40000" dirty="0"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</a:rPr>
              <a:t> + 10100</a:t>
            </a:r>
          </a:p>
        </p:txBody>
      </p:sp>
      <p:sp>
        <p:nvSpPr>
          <p:cNvPr id="42007" name="文本框 42006"/>
          <p:cNvSpPr txBox="1"/>
          <p:nvPr/>
        </p:nvSpPr>
        <p:spPr>
          <a:xfrm>
            <a:off x="6553200" y="5273675"/>
            <a:ext cx="2590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用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逗号 </a:t>
            </a:r>
            <a:r>
              <a:rPr lang="zh-CN" altLang="en-US" sz="2400" b="1" dirty="0">
                <a:latin typeface="Times New Roman" panose="02020603050405020304" pitchFamily="18" charset="0"/>
              </a:rPr>
              <a:t>将符号位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和数值位隔开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42008" name="文本框 42007"/>
          <p:cNvSpPr txBox="1"/>
          <p:nvPr/>
        </p:nvSpPr>
        <p:spPr>
          <a:xfrm>
            <a:off x="2022475" y="54864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=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>
                <a:latin typeface="Times New Roman" panose="02020603050405020304" pitchFamily="18" charset="0"/>
              </a:rPr>
              <a:t>10100</a:t>
            </a:r>
          </a:p>
        </p:txBody>
      </p:sp>
      <p:sp>
        <p:nvSpPr>
          <p:cNvPr id="42009" name="文本框 42008"/>
          <p:cNvSpPr txBox="1"/>
          <p:nvPr/>
        </p:nvSpPr>
        <p:spPr>
          <a:xfrm>
            <a:off x="1524000" y="6030913"/>
            <a:ext cx="3352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移</a:t>
            </a:r>
            <a:r>
              <a:rPr lang="zh-CN" altLang="en-US" sz="2800" b="1" dirty="0">
                <a:latin typeface="Times New Roman" panose="02020603050405020304" pitchFamily="18" charset="0"/>
              </a:rPr>
              <a:t> = 2</a:t>
            </a:r>
            <a:r>
              <a:rPr lang="zh-CN" altLang="en-US" sz="3200" b="1" baseline="40000" dirty="0"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10100</a:t>
            </a:r>
          </a:p>
        </p:txBody>
      </p:sp>
      <p:grpSp>
        <p:nvGrpSpPr>
          <p:cNvPr id="42010" name="组合 42009"/>
          <p:cNvGrpSpPr/>
          <p:nvPr/>
        </p:nvGrpSpPr>
        <p:grpSpPr>
          <a:xfrm>
            <a:off x="1431925" y="914400"/>
            <a:ext cx="5172075" cy="579438"/>
            <a:chOff x="902" y="576"/>
            <a:chExt cx="3258" cy="365"/>
          </a:xfrm>
        </p:grpSpPr>
        <p:sp>
          <p:nvSpPr>
            <p:cNvPr id="42011" name="文本框 42010"/>
            <p:cNvSpPr txBox="1"/>
            <p:nvPr/>
          </p:nvSpPr>
          <p:spPr>
            <a:xfrm>
              <a:off x="902" y="576"/>
              <a:ext cx="32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>
                  <a:latin typeface="Times New Roman" panose="02020603050405020304" pitchFamily="18" charset="0"/>
                </a:rPr>
                <a:t>[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</a:rPr>
                <a:t>移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= 2</a:t>
              </a:r>
              <a:r>
                <a:rPr lang="en-US" altLang="zh-CN" sz="3200" b="1" i="1" baseline="40000">
                  <a:latin typeface="Times New Roman" panose="02020603050405020304" pitchFamily="18" charset="0"/>
                </a:rPr>
                <a:t>n</a:t>
              </a:r>
              <a:r>
                <a:rPr lang="en-US" altLang="zh-CN" sz="3200" b="1">
                  <a:latin typeface="Times New Roman" panose="02020603050405020304" pitchFamily="18" charset="0"/>
                </a:rPr>
                <a:t> + 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（2</a:t>
              </a:r>
              <a:r>
                <a:rPr lang="en-US" altLang="zh-CN" sz="3200" b="1" i="1" baseline="40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＞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</a:rPr>
                <a:t>≥</a:t>
              </a:r>
              <a:r>
                <a:rPr lang="en-US" altLang="zh-CN" sz="3200" b="1">
                  <a:latin typeface="Times New Roman" panose="02020603050405020304" pitchFamily="18" charset="0"/>
                </a:rPr>
                <a:t>   2</a:t>
              </a:r>
              <a:r>
                <a:rPr lang="en-US" altLang="zh-CN" sz="3200" b="1" i="1" baseline="40000">
                  <a:latin typeface="Times New Roman" panose="02020603050405020304" pitchFamily="18" charset="0"/>
                </a:rPr>
                <a:t>n</a:t>
              </a:r>
              <a:r>
                <a:rPr lang="en-US" altLang="zh-CN" sz="3200" b="1"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42012" name="直接连接符 42011"/>
            <p:cNvSpPr/>
            <p:nvPr/>
          </p:nvSpPr>
          <p:spPr>
            <a:xfrm>
              <a:off x="3504" y="76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2013" name="文本框 42012"/>
          <p:cNvSpPr txBox="1"/>
          <p:nvPr/>
        </p:nvSpPr>
        <p:spPr>
          <a:xfrm>
            <a:off x="4235450" y="4906963"/>
            <a:ext cx="1631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1,10100</a:t>
            </a:r>
          </a:p>
        </p:txBody>
      </p:sp>
      <p:sp>
        <p:nvSpPr>
          <p:cNvPr id="42014" name="文本框 42013"/>
          <p:cNvSpPr txBox="1"/>
          <p:nvPr/>
        </p:nvSpPr>
        <p:spPr>
          <a:xfrm>
            <a:off x="4235450" y="6030913"/>
            <a:ext cx="1631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0,01100</a:t>
            </a:r>
          </a:p>
        </p:txBody>
      </p:sp>
      <p:sp>
        <p:nvSpPr>
          <p:cNvPr id="42015" name="任意多边形 42014"/>
          <p:cNvSpPr/>
          <p:nvPr/>
        </p:nvSpPr>
        <p:spPr>
          <a:xfrm>
            <a:off x="4806950" y="5360988"/>
            <a:ext cx="1746250" cy="430212"/>
          </a:xfrm>
          <a:custGeom>
            <a:avLst/>
            <a:gdLst/>
            <a:ahLst/>
            <a:cxnLst/>
            <a:rect l="0" t="0" r="0" b="0"/>
            <a:pathLst>
              <a:path w="1152" h="240">
                <a:moveTo>
                  <a:pt x="0" y="0"/>
                </a:moveTo>
                <a:lnTo>
                  <a:pt x="0" y="240"/>
                </a:lnTo>
                <a:lnTo>
                  <a:pt x="1152" y="24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16" name="任意多边形 42015"/>
          <p:cNvSpPr/>
          <p:nvPr/>
        </p:nvSpPr>
        <p:spPr>
          <a:xfrm>
            <a:off x="4840288" y="6224588"/>
            <a:ext cx="2819400" cy="533400"/>
          </a:xfrm>
          <a:custGeom>
            <a:avLst/>
            <a:gdLst/>
            <a:ahLst/>
            <a:cxnLst/>
            <a:rect l="0" t="0" r="0" b="0"/>
            <a:pathLst>
              <a:path w="1776" h="336">
                <a:moveTo>
                  <a:pt x="0" y="192"/>
                </a:moveTo>
                <a:lnTo>
                  <a:pt x="0" y="336"/>
                </a:lnTo>
                <a:lnTo>
                  <a:pt x="1776" y="336"/>
                </a:lnTo>
                <a:lnTo>
                  <a:pt x="1776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17" name="矩形 42016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2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  <p:bldP spid="41989" grpId="0"/>
      <p:bldP spid="42004" grpId="0"/>
      <p:bldP spid="42005" grpId="0"/>
      <p:bldP spid="42006" grpId="0"/>
      <p:bldP spid="42007" grpId="0"/>
      <p:bldP spid="42008" grpId="0"/>
      <p:bldP spid="42009" grpId="0"/>
      <p:bldP spid="42013" grpId="0"/>
      <p:bldP spid="420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文本框 43010"/>
          <p:cNvSpPr txBox="1"/>
          <p:nvPr/>
        </p:nvSpPr>
        <p:spPr>
          <a:xfrm>
            <a:off x="517525" y="501650"/>
            <a:ext cx="51212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(2) 移码和补码的比较</a:t>
            </a:r>
          </a:p>
        </p:txBody>
      </p:sp>
      <p:sp>
        <p:nvSpPr>
          <p:cNvPr id="43012" name="文本框 43011"/>
          <p:cNvSpPr txBox="1"/>
          <p:nvPr/>
        </p:nvSpPr>
        <p:spPr>
          <a:xfrm>
            <a:off x="1143000" y="1466850"/>
            <a:ext cx="35956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设       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 = +1100100</a:t>
            </a:r>
          </a:p>
        </p:txBody>
      </p:sp>
      <p:sp>
        <p:nvSpPr>
          <p:cNvPr id="43013" name="文本框 43012"/>
          <p:cNvSpPr txBox="1"/>
          <p:nvPr/>
        </p:nvSpPr>
        <p:spPr>
          <a:xfrm>
            <a:off x="1752600" y="2133600"/>
            <a:ext cx="35290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</a:rPr>
              <a:t>[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移</a:t>
            </a:r>
            <a:r>
              <a:rPr lang="zh-CN" altLang="en-US" sz="3200" b="1" dirty="0">
                <a:latin typeface="Times New Roman" panose="02020603050405020304" pitchFamily="18" charset="0"/>
              </a:rPr>
              <a:t> = 2</a:t>
            </a:r>
            <a:r>
              <a:rPr lang="zh-CN" altLang="en-US" sz="3200" b="1" baseline="40000" dirty="0">
                <a:latin typeface="Times New Roman" panose="02020603050405020304" pitchFamily="18" charset="0"/>
              </a:rPr>
              <a:t>7</a:t>
            </a:r>
            <a:r>
              <a:rPr lang="zh-CN" altLang="en-US" sz="3200" b="1" dirty="0">
                <a:latin typeface="Times New Roman" panose="02020603050405020304" pitchFamily="18" charset="0"/>
              </a:rPr>
              <a:t> + 1100100</a:t>
            </a:r>
          </a:p>
        </p:txBody>
      </p:sp>
      <p:sp>
        <p:nvSpPr>
          <p:cNvPr id="43014" name="文本框 43013"/>
          <p:cNvSpPr txBox="1"/>
          <p:nvPr/>
        </p:nvSpPr>
        <p:spPr>
          <a:xfrm>
            <a:off x="1752600" y="2895600"/>
            <a:ext cx="30622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</a:rPr>
              <a:t>[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3200" b="1" dirty="0">
                <a:latin typeface="Times New Roman" panose="02020603050405020304" pitchFamily="18" charset="0"/>
              </a:rPr>
              <a:t> = 0,1100100</a:t>
            </a:r>
          </a:p>
        </p:txBody>
      </p:sp>
      <p:sp>
        <p:nvSpPr>
          <p:cNvPr id="43015" name="文本框 43014"/>
          <p:cNvSpPr txBox="1"/>
          <p:nvPr/>
        </p:nvSpPr>
        <p:spPr>
          <a:xfrm>
            <a:off x="1143000" y="3744913"/>
            <a:ext cx="356711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设       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 =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3200" b="1">
                <a:latin typeface="Times New Roman" panose="02020603050405020304" pitchFamily="18" charset="0"/>
              </a:rPr>
              <a:t>1100100</a:t>
            </a:r>
          </a:p>
        </p:txBody>
      </p:sp>
      <p:sp>
        <p:nvSpPr>
          <p:cNvPr id="43016" name="文本框 43015"/>
          <p:cNvSpPr txBox="1"/>
          <p:nvPr/>
        </p:nvSpPr>
        <p:spPr>
          <a:xfrm>
            <a:off x="1752600" y="4411663"/>
            <a:ext cx="35004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</a:rPr>
              <a:t>[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移</a:t>
            </a:r>
            <a:r>
              <a:rPr lang="zh-CN" altLang="en-US" sz="3200" b="1" dirty="0">
                <a:latin typeface="Times New Roman" panose="02020603050405020304" pitchFamily="18" charset="0"/>
              </a:rPr>
              <a:t> = 2</a:t>
            </a:r>
            <a:r>
              <a:rPr lang="zh-CN" altLang="en-US" sz="3200" b="1" baseline="40000" dirty="0">
                <a:latin typeface="Times New Roman" panose="02020603050405020304" pitchFamily="18" charset="0"/>
              </a:rPr>
              <a:t>7</a:t>
            </a: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1100100</a:t>
            </a:r>
          </a:p>
        </p:txBody>
      </p:sp>
      <p:sp>
        <p:nvSpPr>
          <p:cNvPr id="43017" name="文本框 43016"/>
          <p:cNvSpPr txBox="1"/>
          <p:nvPr/>
        </p:nvSpPr>
        <p:spPr>
          <a:xfrm>
            <a:off x="1752600" y="5105400"/>
            <a:ext cx="30622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</a:rPr>
              <a:t>[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3200" b="1" dirty="0">
                <a:latin typeface="Times New Roman" panose="02020603050405020304" pitchFamily="18" charset="0"/>
              </a:rPr>
              <a:t> = 1,0011100</a:t>
            </a:r>
          </a:p>
        </p:txBody>
      </p:sp>
      <p:sp>
        <p:nvSpPr>
          <p:cNvPr id="43018" name="文本框 43017"/>
          <p:cNvSpPr txBox="1"/>
          <p:nvPr/>
        </p:nvSpPr>
        <p:spPr>
          <a:xfrm>
            <a:off x="1203325" y="5897563"/>
            <a:ext cx="50800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补码与移码只差一个符号位</a:t>
            </a:r>
            <a:endParaRPr lang="en-US" altLang="zh-CN" sz="32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9" name="文本框 43018"/>
          <p:cNvSpPr txBox="1"/>
          <p:nvPr/>
        </p:nvSpPr>
        <p:spPr>
          <a:xfrm>
            <a:off x="5257800" y="2133600"/>
            <a:ext cx="22447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= 1,1100100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3020" name="文本框 43019"/>
          <p:cNvSpPr txBox="1"/>
          <p:nvPr/>
        </p:nvSpPr>
        <p:spPr>
          <a:xfrm>
            <a:off x="5257800" y="4411663"/>
            <a:ext cx="22447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= 0,0011100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3021" name="文本框 43020"/>
          <p:cNvSpPr txBox="1"/>
          <p:nvPr/>
        </p:nvSpPr>
        <p:spPr>
          <a:xfrm>
            <a:off x="5595938" y="2133600"/>
            <a:ext cx="45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3022" name="文本框 43021"/>
          <p:cNvSpPr txBox="1"/>
          <p:nvPr/>
        </p:nvSpPr>
        <p:spPr>
          <a:xfrm>
            <a:off x="2906713" y="2895600"/>
            <a:ext cx="45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3023" name="文本框 43022"/>
          <p:cNvSpPr txBox="1"/>
          <p:nvPr/>
        </p:nvSpPr>
        <p:spPr>
          <a:xfrm>
            <a:off x="5595938" y="4419600"/>
            <a:ext cx="45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3024" name="文本框 43023"/>
          <p:cNvSpPr txBox="1"/>
          <p:nvPr/>
        </p:nvSpPr>
        <p:spPr>
          <a:xfrm>
            <a:off x="2906713" y="5105400"/>
            <a:ext cx="45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3025" name="矩形 43024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13" grpId="0"/>
      <p:bldP spid="43014" grpId="0"/>
      <p:bldP spid="43015" grpId="0"/>
      <p:bldP spid="43016" grpId="0"/>
      <p:bldP spid="43017" grpId="0"/>
      <p:bldP spid="43018" grpId="0"/>
      <p:bldP spid="43019" grpId="0"/>
      <p:bldP spid="43020" grpId="0"/>
      <p:bldP spid="43021" grpId="0"/>
      <p:bldP spid="43022" grpId="0"/>
      <p:bldP spid="43023" grpId="0"/>
      <p:bldP spid="430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44033"/>
          <p:cNvGrpSpPr/>
          <p:nvPr/>
        </p:nvGrpSpPr>
        <p:grpSpPr>
          <a:xfrm>
            <a:off x="671513" y="2098675"/>
            <a:ext cx="1766887" cy="4149725"/>
            <a:chOff x="411" y="1322"/>
            <a:chExt cx="1113" cy="2614"/>
          </a:xfrm>
        </p:grpSpPr>
        <p:sp>
          <p:nvSpPr>
            <p:cNvPr id="44035" name="文本框 44034"/>
            <p:cNvSpPr txBox="1"/>
            <p:nvPr/>
          </p:nvSpPr>
          <p:spPr>
            <a:xfrm>
              <a:off x="480" y="1322"/>
              <a:ext cx="10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- 1 0 0 0 0 0</a:t>
              </a:r>
            </a:p>
          </p:txBody>
        </p:sp>
        <p:sp>
          <p:nvSpPr>
            <p:cNvPr id="44036" name="文本框 44035"/>
            <p:cNvSpPr txBox="1"/>
            <p:nvPr/>
          </p:nvSpPr>
          <p:spPr>
            <a:xfrm>
              <a:off x="480" y="1562"/>
              <a:ext cx="10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-    1 1 1 1 1</a:t>
              </a:r>
            </a:p>
          </p:txBody>
        </p:sp>
        <p:sp>
          <p:nvSpPr>
            <p:cNvPr id="44037" name="文本框 44036"/>
            <p:cNvSpPr txBox="1"/>
            <p:nvPr/>
          </p:nvSpPr>
          <p:spPr>
            <a:xfrm>
              <a:off x="480" y="1824"/>
              <a:ext cx="10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-    1 1 1 1 0</a:t>
              </a:r>
            </a:p>
          </p:txBody>
        </p:sp>
        <p:sp>
          <p:nvSpPr>
            <p:cNvPr id="44038" name="文本框 44037"/>
            <p:cNvSpPr txBox="1"/>
            <p:nvPr/>
          </p:nvSpPr>
          <p:spPr>
            <a:xfrm>
              <a:off x="480" y="2245"/>
              <a:ext cx="10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-    0 0 0 0 1</a:t>
              </a:r>
            </a:p>
          </p:txBody>
        </p:sp>
        <p:sp>
          <p:nvSpPr>
            <p:cNvPr id="44039" name="文本框 44038"/>
            <p:cNvSpPr txBox="1"/>
            <p:nvPr/>
          </p:nvSpPr>
          <p:spPr>
            <a:xfrm>
              <a:off x="411" y="2496"/>
              <a:ext cx="11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800" b="1" dirty="0">
                  <a:latin typeface="Times New Roman" panose="02020603050405020304" pitchFamily="18" charset="0"/>
                </a:rPr>
                <a:t> ±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  0 0 0 0 0</a:t>
              </a:r>
            </a:p>
          </p:txBody>
        </p:sp>
        <p:sp>
          <p:nvSpPr>
            <p:cNvPr id="44040" name="文本框 44039"/>
            <p:cNvSpPr txBox="1"/>
            <p:nvPr/>
          </p:nvSpPr>
          <p:spPr>
            <a:xfrm>
              <a:off x="480" y="2736"/>
              <a:ext cx="10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+   0 0 0 0 1</a:t>
              </a:r>
            </a:p>
          </p:txBody>
        </p:sp>
        <p:sp>
          <p:nvSpPr>
            <p:cNvPr id="44041" name="文本框 44040"/>
            <p:cNvSpPr txBox="1"/>
            <p:nvPr/>
          </p:nvSpPr>
          <p:spPr>
            <a:xfrm>
              <a:off x="480" y="2976"/>
              <a:ext cx="10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+   0 0 0 1 0</a:t>
              </a:r>
            </a:p>
          </p:txBody>
        </p:sp>
        <p:sp>
          <p:nvSpPr>
            <p:cNvPr id="44042" name="文本框 44041"/>
            <p:cNvSpPr txBox="1"/>
            <p:nvPr/>
          </p:nvSpPr>
          <p:spPr>
            <a:xfrm>
              <a:off x="480" y="3408"/>
              <a:ext cx="10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+   1 1 1 1 0</a:t>
              </a:r>
            </a:p>
          </p:txBody>
        </p:sp>
        <p:sp>
          <p:nvSpPr>
            <p:cNvPr id="44043" name="文本框 44042"/>
            <p:cNvSpPr txBox="1"/>
            <p:nvPr/>
          </p:nvSpPr>
          <p:spPr>
            <a:xfrm>
              <a:off x="480" y="3648"/>
              <a:ext cx="10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+   1 1 1 1 1</a:t>
              </a:r>
            </a:p>
          </p:txBody>
        </p:sp>
        <p:sp>
          <p:nvSpPr>
            <p:cNvPr id="44044" name="文本框 44043"/>
            <p:cNvSpPr txBox="1"/>
            <p:nvPr/>
          </p:nvSpPr>
          <p:spPr>
            <a:xfrm>
              <a:off x="998" y="2043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4045" name="文本框 44044"/>
            <p:cNvSpPr txBox="1"/>
            <p:nvPr/>
          </p:nvSpPr>
          <p:spPr>
            <a:xfrm>
              <a:off x="998" y="3206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44111" name="组合 44110"/>
          <p:cNvGrpSpPr/>
          <p:nvPr/>
        </p:nvGrpSpPr>
        <p:grpSpPr>
          <a:xfrm>
            <a:off x="609600" y="1295400"/>
            <a:ext cx="8229600" cy="5105400"/>
            <a:chOff x="384" y="816"/>
            <a:chExt cx="5184" cy="3216"/>
          </a:xfrm>
        </p:grpSpPr>
        <p:sp>
          <p:nvSpPr>
            <p:cNvPr id="44047" name="文本框 44046"/>
            <p:cNvSpPr txBox="1"/>
            <p:nvPr/>
          </p:nvSpPr>
          <p:spPr>
            <a:xfrm>
              <a:off x="396" y="912"/>
              <a:ext cx="1260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真值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 (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800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=</a:t>
              </a:r>
              <a:r>
                <a:rPr lang="en-US" altLang="zh-CN" sz="800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5 )</a:t>
              </a:r>
            </a:p>
          </p:txBody>
        </p:sp>
        <p:sp>
          <p:nvSpPr>
            <p:cNvPr id="44048" name="文本框 44047"/>
            <p:cNvSpPr txBox="1"/>
            <p:nvPr/>
          </p:nvSpPr>
          <p:spPr>
            <a:xfrm>
              <a:off x="2133" y="864"/>
              <a:ext cx="507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</a:rPr>
                <a:t>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补</a:t>
              </a:r>
            </a:p>
          </p:txBody>
        </p:sp>
        <p:sp>
          <p:nvSpPr>
            <p:cNvPr id="44049" name="文本框 44048"/>
            <p:cNvSpPr txBox="1"/>
            <p:nvPr/>
          </p:nvSpPr>
          <p:spPr>
            <a:xfrm>
              <a:off x="3456" y="864"/>
              <a:ext cx="507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</a:rPr>
                <a:t>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移</a:t>
              </a:r>
            </a:p>
          </p:txBody>
        </p:sp>
        <p:sp>
          <p:nvSpPr>
            <p:cNvPr id="44050" name="文本框 44049"/>
            <p:cNvSpPr txBox="1"/>
            <p:nvPr/>
          </p:nvSpPr>
          <p:spPr>
            <a:xfrm>
              <a:off x="4464" y="816"/>
              <a:ext cx="926" cy="44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>
                  <a:latin typeface="Times New Roman" panose="02020603050405020304" pitchFamily="18" charset="0"/>
                </a:rPr>
                <a:t>[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] 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移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对应的</a:t>
              </a: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十进制整数</a:t>
              </a:r>
            </a:p>
          </p:txBody>
        </p:sp>
        <p:sp>
          <p:nvSpPr>
            <p:cNvPr id="44051" name="矩形 44050"/>
            <p:cNvSpPr/>
            <p:nvPr/>
          </p:nvSpPr>
          <p:spPr>
            <a:xfrm>
              <a:off x="384" y="816"/>
              <a:ext cx="5184" cy="321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2" name="直接连接符 44051"/>
            <p:cNvSpPr/>
            <p:nvPr/>
          </p:nvSpPr>
          <p:spPr>
            <a:xfrm>
              <a:off x="384" y="1296"/>
              <a:ext cx="51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53" name="直接连接符 44052"/>
            <p:cNvSpPr/>
            <p:nvPr/>
          </p:nvSpPr>
          <p:spPr>
            <a:xfrm>
              <a:off x="1680" y="816"/>
              <a:ext cx="0" cy="32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54" name="直接连接符 44053"/>
            <p:cNvSpPr/>
            <p:nvPr/>
          </p:nvSpPr>
          <p:spPr>
            <a:xfrm>
              <a:off x="2976" y="816"/>
              <a:ext cx="0" cy="32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55" name="直接连接符 44054"/>
            <p:cNvSpPr/>
            <p:nvPr/>
          </p:nvSpPr>
          <p:spPr>
            <a:xfrm>
              <a:off x="4272" y="816"/>
              <a:ext cx="0" cy="32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4057" name="文本框 44056"/>
          <p:cNvSpPr txBox="1"/>
          <p:nvPr/>
        </p:nvSpPr>
        <p:spPr>
          <a:xfrm>
            <a:off x="609600" y="349250"/>
            <a:ext cx="6781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(3) 真值、补码和移码的对照表</a:t>
            </a:r>
          </a:p>
        </p:txBody>
      </p:sp>
      <p:grpSp>
        <p:nvGrpSpPr>
          <p:cNvPr id="44110" name="组合 44109"/>
          <p:cNvGrpSpPr/>
          <p:nvPr/>
        </p:nvGrpSpPr>
        <p:grpSpPr>
          <a:xfrm>
            <a:off x="7543800" y="2098675"/>
            <a:ext cx="685800" cy="4149725"/>
            <a:chOff x="4704" y="1322"/>
            <a:chExt cx="432" cy="2614"/>
          </a:xfrm>
        </p:grpSpPr>
        <p:sp>
          <p:nvSpPr>
            <p:cNvPr id="44059" name="文本框 44058"/>
            <p:cNvSpPr txBox="1"/>
            <p:nvPr/>
          </p:nvSpPr>
          <p:spPr>
            <a:xfrm>
              <a:off x="4790" y="2064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4060" name="文本框 44059"/>
            <p:cNvSpPr txBox="1"/>
            <p:nvPr/>
          </p:nvSpPr>
          <p:spPr>
            <a:xfrm>
              <a:off x="4790" y="3227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…</a:t>
              </a:r>
            </a:p>
          </p:txBody>
        </p:sp>
        <p:grpSp>
          <p:nvGrpSpPr>
            <p:cNvPr id="44109" name="组合 44108"/>
            <p:cNvGrpSpPr/>
            <p:nvPr/>
          </p:nvGrpSpPr>
          <p:grpSpPr>
            <a:xfrm>
              <a:off x="4704" y="1322"/>
              <a:ext cx="308" cy="2614"/>
              <a:chOff x="4704" y="1322"/>
              <a:chExt cx="308" cy="2614"/>
            </a:xfrm>
          </p:grpSpPr>
          <p:sp>
            <p:nvSpPr>
              <p:cNvPr id="44062" name="文本框 44061"/>
              <p:cNvSpPr txBox="1"/>
              <p:nvPr/>
            </p:nvSpPr>
            <p:spPr>
              <a:xfrm>
                <a:off x="4780" y="1322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4063" name="文本框 44062"/>
              <p:cNvSpPr txBox="1"/>
              <p:nvPr/>
            </p:nvSpPr>
            <p:spPr>
              <a:xfrm>
                <a:off x="4780" y="1562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1</a:t>
                </a:r>
                <a:endParaRPr lang="zh-CN" altLang="en-US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64" name="文本框 44063"/>
              <p:cNvSpPr txBox="1"/>
              <p:nvPr/>
            </p:nvSpPr>
            <p:spPr>
              <a:xfrm>
                <a:off x="4780" y="1824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4065" name="文本框 44064"/>
              <p:cNvSpPr txBox="1"/>
              <p:nvPr/>
            </p:nvSpPr>
            <p:spPr>
              <a:xfrm>
                <a:off x="4704" y="2245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31</a:t>
                </a:r>
              </a:p>
            </p:txBody>
          </p:sp>
          <p:sp>
            <p:nvSpPr>
              <p:cNvPr id="44066" name="文本框 44065"/>
              <p:cNvSpPr txBox="1"/>
              <p:nvPr/>
            </p:nvSpPr>
            <p:spPr>
              <a:xfrm>
                <a:off x="4704" y="2496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32</a:t>
                </a:r>
              </a:p>
            </p:txBody>
          </p:sp>
          <p:sp>
            <p:nvSpPr>
              <p:cNvPr id="44067" name="文本框 44066"/>
              <p:cNvSpPr txBox="1"/>
              <p:nvPr/>
            </p:nvSpPr>
            <p:spPr>
              <a:xfrm>
                <a:off x="4704" y="2736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33</a:t>
                </a:r>
              </a:p>
            </p:txBody>
          </p:sp>
          <p:sp>
            <p:nvSpPr>
              <p:cNvPr id="44068" name="文本框 44067"/>
              <p:cNvSpPr txBox="1"/>
              <p:nvPr/>
            </p:nvSpPr>
            <p:spPr>
              <a:xfrm>
                <a:off x="4704" y="2976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34</a:t>
                </a:r>
              </a:p>
            </p:txBody>
          </p:sp>
          <p:sp>
            <p:nvSpPr>
              <p:cNvPr id="44069" name="文本框 44068"/>
              <p:cNvSpPr txBox="1"/>
              <p:nvPr/>
            </p:nvSpPr>
            <p:spPr>
              <a:xfrm>
                <a:off x="4704" y="3408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62</a:t>
                </a:r>
              </a:p>
            </p:txBody>
          </p:sp>
          <p:sp>
            <p:nvSpPr>
              <p:cNvPr id="44070" name="文本框 44069"/>
              <p:cNvSpPr txBox="1"/>
              <p:nvPr/>
            </p:nvSpPr>
            <p:spPr>
              <a:xfrm>
                <a:off x="4704" y="3648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63</a:t>
                </a:r>
              </a:p>
            </p:txBody>
          </p:sp>
        </p:grpSp>
      </p:grpSp>
      <p:grpSp>
        <p:nvGrpSpPr>
          <p:cNvPr id="44071" name="组合 44070"/>
          <p:cNvGrpSpPr/>
          <p:nvPr/>
        </p:nvGrpSpPr>
        <p:grpSpPr>
          <a:xfrm>
            <a:off x="5029200" y="2098675"/>
            <a:ext cx="1479550" cy="4149725"/>
            <a:chOff x="3302" y="1322"/>
            <a:chExt cx="932" cy="2614"/>
          </a:xfrm>
        </p:grpSpPr>
        <p:sp>
          <p:nvSpPr>
            <p:cNvPr id="44072" name="文本框 44071"/>
            <p:cNvSpPr txBox="1"/>
            <p:nvPr/>
          </p:nvSpPr>
          <p:spPr>
            <a:xfrm>
              <a:off x="3638" y="2064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4073" name="文本框 44072"/>
            <p:cNvSpPr txBox="1"/>
            <p:nvPr/>
          </p:nvSpPr>
          <p:spPr>
            <a:xfrm>
              <a:off x="3638" y="3227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4074" name="文本框 44073"/>
            <p:cNvSpPr txBox="1"/>
            <p:nvPr/>
          </p:nvSpPr>
          <p:spPr>
            <a:xfrm>
              <a:off x="3302" y="1322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0 0 0 0 0 0</a:t>
              </a:r>
            </a:p>
          </p:txBody>
        </p:sp>
        <p:sp>
          <p:nvSpPr>
            <p:cNvPr id="44075" name="文本框 44074"/>
            <p:cNvSpPr txBox="1"/>
            <p:nvPr/>
          </p:nvSpPr>
          <p:spPr>
            <a:xfrm>
              <a:off x="3302" y="1824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0 0 0 0 1 0</a:t>
              </a:r>
            </a:p>
          </p:txBody>
        </p:sp>
        <p:sp>
          <p:nvSpPr>
            <p:cNvPr id="44076" name="文本框 44075"/>
            <p:cNvSpPr txBox="1"/>
            <p:nvPr/>
          </p:nvSpPr>
          <p:spPr>
            <a:xfrm>
              <a:off x="3302" y="1562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0 0 0 0 0 1</a:t>
              </a:r>
            </a:p>
          </p:txBody>
        </p:sp>
        <p:sp>
          <p:nvSpPr>
            <p:cNvPr id="44077" name="文本框 44076"/>
            <p:cNvSpPr txBox="1"/>
            <p:nvPr/>
          </p:nvSpPr>
          <p:spPr>
            <a:xfrm>
              <a:off x="3302" y="2245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0 1 1 1 1 1</a:t>
              </a:r>
            </a:p>
          </p:txBody>
        </p:sp>
        <p:sp>
          <p:nvSpPr>
            <p:cNvPr id="44078" name="文本框 44077"/>
            <p:cNvSpPr txBox="1"/>
            <p:nvPr/>
          </p:nvSpPr>
          <p:spPr>
            <a:xfrm>
              <a:off x="3302" y="2496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1 0 0 0 0 0</a:t>
              </a:r>
            </a:p>
          </p:txBody>
        </p:sp>
        <p:sp>
          <p:nvSpPr>
            <p:cNvPr id="44079" name="文本框 44078"/>
            <p:cNvSpPr txBox="1"/>
            <p:nvPr/>
          </p:nvSpPr>
          <p:spPr>
            <a:xfrm>
              <a:off x="3302" y="2736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1 0 0 0 0 1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80" name="文本框 44079"/>
            <p:cNvSpPr txBox="1"/>
            <p:nvPr/>
          </p:nvSpPr>
          <p:spPr>
            <a:xfrm>
              <a:off x="3302" y="2976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1 0 0 0 1 0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81" name="文本框 44080"/>
            <p:cNvSpPr txBox="1"/>
            <p:nvPr/>
          </p:nvSpPr>
          <p:spPr>
            <a:xfrm>
              <a:off x="3302" y="3408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1 1 1 1 1 0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82" name="文本框 44081"/>
            <p:cNvSpPr txBox="1"/>
            <p:nvPr/>
          </p:nvSpPr>
          <p:spPr>
            <a:xfrm>
              <a:off x="3302" y="3648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1 1 1 1 1 1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4083" name="组合 44082"/>
          <p:cNvGrpSpPr/>
          <p:nvPr/>
        </p:nvGrpSpPr>
        <p:grpSpPr>
          <a:xfrm>
            <a:off x="2971800" y="2098675"/>
            <a:ext cx="1479550" cy="4149725"/>
            <a:chOff x="1958" y="1322"/>
            <a:chExt cx="932" cy="2614"/>
          </a:xfrm>
        </p:grpSpPr>
        <p:sp>
          <p:nvSpPr>
            <p:cNvPr id="44084" name="文本框 44083"/>
            <p:cNvSpPr txBox="1"/>
            <p:nvPr/>
          </p:nvSpPr>
          <p:spPr>
            <a:xfrm>
              <a:off x="2294" y="2043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4085" name="文本框 44084"/>
            <p:cNvSpPr txBox="1"/>
            <p:nvPr/>
          </p:nvSpPr>
          <p:spPr>
            <a:xfrm>
              <a:off x="2294" y="3206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4086" name="文本框 44085"/>
            <p:cNvSpPr txBox="1"/>
            <p:nvPr/>
          </p:nvSpPr>
          <p:spPr>
            <a:xfrm>
              <a:off x="1958" y="3648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0 1 1 1 1 1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87" name="文本框 44086"/>
            <p:cNvSpPr txBox="1"/>
            <p:nvPr/>
          </p:nvSpPr>
          <p:spPr>
            <a:xfrm>
              <a:off x="1958" y="3408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0 1 1 1 1 0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88" name="文本框 44087"/>
            <p:cNvSpPr txBox="1"/>
            <p:nvPr/>
          </p:nvSpPr>
          <p:spPr>
            <a:xfrm>
              <a:off x="1958" y="2976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0 0 0 0 1 0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89" name="文本框 44088"/>
            <p:cNvSpPr txBox="1"/>
            <p:nvPr/>
          </p:nvSpPr>
          <p:spPr>
            <a:xfrm>
              <a:off x="1958" y="2736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0 0 0 0 0 1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90" name="文本框 44089"/>
            <p:cNvSpPr txBox="1"/>
            <p:nvPr/>
          </p:nvSpPr>
          <p:spPr>
            <a:xfrm>
              <a:off x="1958" y="2496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0 0 0 0 0 0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91" name="文本框 44090"/>
            <p:cNvSpPr txBox="1"/>
            <p:nvPr/>
          </p:nvSpPr>
          <p:spPr>
            <a:xfrm>
              <a:off x="1958" y="2245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1 1 1 1 1 1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92" name="文本框 44091"/>
            <p:cNvSpPr txBox="1"/>
            <p:nvPr/>
          </p:nvSpPr>
          <p:spPr>
            <a:xfrm>
              <a:off x="1958" y="1824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1 0 0 0 1 0</a:t>
              </a:r>
            </a:p>
          </p:txBody>
        </p:sp>
        <p:sp>
          <p:nvSpPr>
            <p:cNvPr id="44093" name="文本框 44092"/>
            <p:cNvSpPr txBox="1"/>
            <p:nvPr/>
          </p:nvSpPr>
          <p:spPr>
            <a:xfrm>
              <a:off x="1958" y="1562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1 0 0 0 0 1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94" name="文本框 44093"/>
            <p:cNvSpPr txBox="1"/>
            <p:nvPr/>
          </p:nvSpPr>
          <p:spPr>
            <a:xfrm>
              <a:off x="1958" y="1322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1 0 0 0 0 0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4095" name="文本框 44094"/>
          <p:cNvSpPr txBox="1"/>
          <p:nvPr/>
        </p:nvSpPr>
        <p:spPr>
          <a:xfrm>
            <a:off x="779463" y="2105025"/>
            <a:ext cx="165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- 1 0 0 0 0 0</a:t>
            </a:r>
          </a:p>
        </p:txBody>
      </p:sp>
      <p:sp>
        <p:nvSpPr>
          <p:cNvPr id="44096" name="文本框 44095"/>
          <p:cNvSpPr txBox="1"/>
          <p:nvPr/>
        </p:nvSpPr>
        <p:spPr>
          <a:xfrm>
            <a:off x="671513" y="3962400"/>
            <a:ext cx="1766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±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0 0 0 0 0</a:t>
            </a:r>
          </a:p>
        </p:txBody>
      </p:sp>
      <p:sp>
        <p:nvSpPr>
          <p:cNvPr id="44097" name="文本框 44096"/>
          <p:cNvSpPr txBox="1"/>
          <p:nvPr/>
        </p:nvSpPr>
        <p:spPr>
          <a:xfrm>
            <a:off x="776288" y="5791200"/>
            <a:ext cx="16525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+   1 1 1 1 1</a:t>
            </a:r>
          </a:p>
        </p:txBody>
      </p:sp>
      <p:sp>
        <p:nvSpPr>
          <p:cNvPr id="44098" name="文本框 44097"/>
          <p:cNvSpPr txBox="1"/>
          <p:nvPr/>
        </p:nvSpPr>
        <p:spPr>
          <a:xfrm>
            <a:off x="5029200" y="2105025"/>
            <a:ext cx="1479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0 0 0 0 0 0</a:t>
            </a:r>
          </a:p>
        </p:txBody>
      </p:sp>
      <p:sp>
        <p:nvSpPr>
          <p:cNvPr id="44099" name="文本框 44098"/>
          <p:cNvSpPr txBox="1"/>
          <p:nvPr/>
        </p:nvSpPr>
        <p:spPr>
          <a:xfrm>
            <a:off x="5029200" y="5791200"/>
            <a:ext cx="1479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1 1 1 1 1 1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00" name="文本框 44099"/>
          <p:cNvSpPr txBox="1"/>
          <p:nvPr/>
        </p:nvSpPr>
        <p:spPr>
          <a:xfrm>
            <a:off x="2971800" y="3962400"/>
            <a:ext cx="1479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0 0 0 0 0 0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01" name="文本框 44100"/>
          <p:cNvSpPr txBox="1"/>
          <p:nvPr/>
        </p:nvSpPr>
        <p:spPr>
          <a:xfrm>
            <a:off x="5029200" y="3962400"/>
            <a:ext cx="1479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1 0 0 0 0 0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02" name="矩形 44101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95" grpId="0"/>
      <p:bldP spid="44096" grpId="0"/>
      <p:bldP spid="44097" grpId="0"/>
      <p:bldP spid="44098" grpId="0"/>
      <p:bldP spid="44099" grpId="0"/>
      <p:bldP spid="44100" grpId="0"/>
      <p:bldP spid="4410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文本框 45058"/>
          <p:cNvSpPr txBox="1"/>
          <p:nvPr/>
        </p:nvSpPr>
        <p:spPr>
          <a:xfrm>
            <a:off x="914400" y="914400"/>
            <a:ext cx="24653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当 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 = 0 </a:t>
            </a:r>
            <a:r>
              <a:rPr lang="zh-CN" altLang="en-US" sz="3200" b="1" dirty="0">
                <a:latin typeface="Times New Roman" panose="02020603050405020304" pitchFamily="18" charset="0"/>
              </a:rPr>
              <a:t>时</a:t>
            </a:r>
          </a:p>
        </p:txBody>
      </p:sp>
      <p:sp>
        <p:nvSpPr>
          <p:cNvPr id="45060" name="文本框 45059"/>
          <p:cNvSpPr txBox="1"/>
          <p:nvPr/>
        </p:nvSpPr>
        <p:spPr>
          <a:xfrm>
            <a:off x="3336925" y="914400"/>
            <a:ext cx="25415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[+0]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移</a:t>
            </a:r>
            <a:r>
              <a:rPr lang="zh-CN" altLang="en-US" sz="3200" b="1" dirty="0">
                <a:latin typeface="Times New Roman" panose="02020603050405020304" pitchFamily="18" charset="0"/>
              </a:rPr>
              <a:t> = 2</a:t>
            </a:r>
            <a:r>
              <a:rPr lang="zh-CN" altLang="en-US" sz="3200" b="1" baseline="40000" dirty="0">
                <a:latin typeface="Times New Roman" panose="02020603050405020304" pitchFamily="18" charset="0"/>
              </a:rPr>
              <a:t>5</a:t>
            </a:r>
            <a:r>
              <a:rPr lang="zh-CN" altLang="en-US" sz="3200" b="1" dirty="0">
                <a:latin typeface="Times New Roman" panose="02020603050405020304" pitchFamily="18" charset="0"/>
              </a:rPr>
              <a:t> + 0</a:t>
            </a:r>
          </a:p>
        </p:txBody>
      </p:sp>
      <p:sp>
        <p:nvSpPr>
          <p:cNvPr id="45061" name="文本框 45060"/>
          <p:cNvSpPr txBox="1"/>
          <p:nvPr/>
        </p:nvSpPr>
        <p:spPr>
          <a:xfrm>
            <a:off x="3352800" y="1477963"/>
            <a:ext cx="25352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</a:rPr>
              <a:t>[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0]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移</a:t>
            </a:r>
            <a:r>
              <a:rPr lang="zh-CN" altLang="en-US" sz="3200" b="1" dirty="0">
                <a:latin typeface="Times New Roman" panose="02020603050405020304" pitchFamily="18" charset="0"/>
              </a:rPr>
              <a:t> = 2</a:t>
            </a:r>
            <a:r>
              <a:rPr lang="zh-CN" altLang="en-US" sz="3200" b="1" baseline="40000" dirty="0">
                <a:latin typeface="Times New Roman" panose="02020603050405020304" pitchFamily="18" charset="0"/>
              </a:rPr>
              <a:t>5</a:t>
            </a: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5062" name="文本框 45061"/>
          <p:cNvSpPr txBox="1"/>
          <p:nvPr/>
        </p:nvSpPr>
        <p:spPr>
          <a:xfrm>
            <a:off x="3352800" y="2239963"/>
            <a:ext cx="30876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∴ [+0]</a:t>
            </a:r>
            <a:r>
              <a:rPr lang="zh-CN" altLang="en-US" sz="3200" b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移 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= [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32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0]</a:t>
            </a:r>
            <a:r>
              <a:rPr lang="zh-CN" altLang="en-US" sz="3200" b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移</a:t>
            </a:r>
          </a:p>
        </p:txBody>
      </p:sp>
      <p:sp>
        <p:nvSpPr>
          <p:cNvPr id="45063" name="文本框 45062"/>
          <p:cNvSpPr txBox="1"/>
          <p:nvPr/>
        </p:nvSpPr>
        <p:spPr>
          <a:xfrm>
            <a:off x="914400" y="3200400"/>
            <a:ext cx="24876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当 </a:t>
            </a:r>
            <a:r>
              <a:rPr lang="en-US" altLang="zh-CN" sz="3200" b="1" i="1">
                <a:latin typeface="Times New Roman" panose="02020603050405020304" pitchFamily="18" charset="0"/>
              </a:rPr>
              <a:t>n</a:t>
            </a:r>
            <a:r>
              <a:rPr lang="en-US" altLang="zh-CN" sz="3200" b="1">
                <a:latin typeface="Times New Roman" panose="02020603050405020304" pitchFamily="18" charset="0"/>
              </a:rPr>
              <a:t> = 5 </a:t>
            </a:r>
            <a:r>
              <a:rPr lang="zh-CN" altLang="en-US" sz="3200" b="1" dirty="0">
                <a:latin typeface="Times New Roman" panose="02020603050405020304" pitchFamily="18" charset="0"/>
              </a:rPr>
              <a:t>时</a:t>
            </a:r>
          </a:p>
        </p:txBody>
      </p:sp>
      <p:sp>
        <p:nvSpPr>
          <p:cNvPr id="45064" name="文本框 45063"/>
          <p:cNvSpPr txBox="1"/>
          <p:nvPr/>
        </p:nvSpPr>
        <p:spPr>
          <a:xfrm>
            <a:off x="3429000" y="3200400"/>
            <a:ext cx="32734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最小的真值为 –2</a:t>
            </a:r>
            <a:r>
              <a:rPr lang="zh-CN" altLang="en-US" sz="3200" b="1" baseline="400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5065" name="文本框 45064"/>
          <p:cNvSpPr txBox="1"/>
          <p:nvPr/>
        </p:nvSpPr>
        <p:spPr>
          <a:xfrm>
            <a:off x="2286000" y="3840163"/>
            <a:ext cx="232251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</a:rPr>
              <a:t>[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100000]</a:t>
            </a:r>
            <a:r>
              <a:rPr lang="zh-CN" altLang="en-US" sz="3200" b="1" baseline="-25000" dirty="0">
                <a:latin typeface="Times New Roman" panose="02020603050405020304" pitchFamily="18" charset="0"/>
              </a:rPr>
              <a:t>移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45066" name="文本框 45065"/>
          <p:cNvSpPr txBox="1"/>
          <p:nvPr/>
        </p:nvSpPr>
        <p:spPr>
          <a:xfrm>
            <a:off x="2346325" y="4667250"/>
            <a:ext cx="53848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可见，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最小真值的移码为全 0</a:t>
            </a:r>
          </a:p>
        </p:txBody>
      </p:sp>
      <p:sp>
        <p:nvSpPr>
          <p:cNvPr id="45067" name="文本框 45066"/>
          <p:cNvSpPr txBox="1"/>
          <p:nvPr/>
        </p:nvSpPr>
        <p:spPr>
          <a:xfrm>
            <a:off x="381000" y="152400"/>
            <a:ext cx="4038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(4) 移码的特点</a:t>
            </a:r>
          </a:p>
        </p:txBody>
      </p:sp>
      <p:sp>
        <p:nvSpPr>
          <p:cNvPr id="45068" name="文本框 45067"/>
          <p:cNvSpPr txBox="1"/>
          <p:nvPr/>
        </p:nvSpPr>
        <p:spPr>
          <a:xfrm>
            <a:off x="1685925" y="5334000"/>
            <a:ext cx="46720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用移码表示浮点数的阶码</a:t>
            </a:r>
          </a:p>
        </p:txBody>
      </p:sp>
      <p:sp>
        <p:nvSpPr>
          <p:cNvPr id="45069" name="文本框 45068"/>
          <p:cNvSpPr txBox="1"/>
          <p:nvPr/>
        </p:nvSpPr>
        <p:spPr>
          <a:xfrm>
            <a:off x="1701800" y="5913438"/>
            <a:ext cx="58959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能方便地判断浮点数的阶码大小</a:t>
            </a:r>
          </a:p>
        </p:txBody>
      </p:sp>
      <p:sp>
        <p:nvSpPr>
          <p:cNvPr id="45070" name="文本框 45069"/>
          <p:cNvSpPr txBox="1"/>
          <p:nvPr/>
        </p:nvSpPr>
        <p:spPr>
          <a:xfrm>
            <a:off x="5943600" y="914400"/>
            <a:ext cx="18383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= 1,00000</a:t>
            </a:r>
          </a:p>
        </p:txBody>
      </p:sp>
      <p:sp>
        <p:nvSpPr>
          <p:cNvPr id="45071" name="文本框 45070"/>
          <p:cNvSpPr txBox="1"/>
          <p:nvPr/>
        </p:nvSpPr>
        <p:spPr>
          <a:xfrm>
            <a:off x="5943600" y="1477963"/>
            <a:ext cx="18383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= 1,00000</a:t>
            </a:r>
          </a:p>
        </p:txBody>
      </p:sp>
      <p:sp>
        <p:nvSpPr>
          <p:cNvPr id="45072" name="文本框 45071"/>
          <p:cNvSpPr txBox="1"/>
          <p:nvPr/>
        </p:nvSpPr>
        <p:spPr>
          <a:xfrm>
            <a:off x="6645275" y="3200400"/>
            <a:ext cx="2133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100000</a:t>
            </a:r>
          </a:p>
        </p:txBody>
      </p:sp>
      <p:sp>
        <p:nvSpPr>
          <p:cNvPr id="45073" name="文本框 45072"/>
          <p:cNvSpPr txBox="1"/>
          <p:nvPr/>
        </p:nvSpPr>
        <p:spPr>
          <a:xfrm>
            <a:off x="6645275" y="3840163"/>
            <a:ext cx="17367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= 000000</a:t>
            </a:r>
          </a:p>
        </p:txBody>
      </p:sp>
      <p:sp>
        <p:nvSpPr>
          <p:cNvPr id="45074" name="文本框 45073"/>
          <p:cNvSpPr txBox="1"/>
          <p:nvPr/>
        </p:nvSpPr>
        <p:spPr>
          <a:xfrm>
            <a:off x="4495800" y="3840163"/>
            <a:ext cx="22510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= 2</a:t>
            </a:r>
            <a:r>
              <a:rPr lang="zh-CN" altLang="en-US" sz="3200" b="1" baseline="40000" dirty="0">
                <a:latin typeface="Times New Roman" panose="02020603050405020304" pitchFamily="18" charset="0"/>
              </a:rPr>
              <a:t>5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3200" b="1" dirty="0">
                <a:latin typeface="Times New Roman" panose="02020603050405020304" pitchFamily="18" charset="0"/>
              </a:rPr>
              <a:t>100000</a:t>
            </a:r>
          </a:p>
        </p:txBody>
      </p:sp>
      <p:sp>
        <p:nvSpPr>
          <p:cNvPr id="45075" name="矩形 45074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  <p:bldP spid="45060" grpId="0"/>
      <p:bldP spid="45061" grpId="0"/>
      <p:bldP spid="45062" grpId="0"/>
      <p:bldP spid="45063" grpId="0"/>
      <p:bldP spid="45064" grpId="0"/>
      <p:bldP spid="45065" grpId="0"/>
      <p:bldP spid="45066" grpId="0"/>
      <p:bldP spid="45068" grpId="0"/>
      <p:bldP spid="45069" grpId="0"/>
      <p:bldP spid="45070" grpId="0"/>
      <p:bldP spid="45071" grpId="0"/>
      <p:bldP spid="45072" grpId="0"/>
      <p:bldP spid="45073" grpId="0"/>
      <p:bldP spid="4507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4608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/>
        </p:spPr>
        <p:txBody>
          <a:bodyPr lIns="92075" tIns="46038" rIns="92075" bIns="46038" anchor="ctr"/>
          <a:lstStyle/>
          <a:p>
            <a:r>
              <a:rPr lang="zh-CN" altLang="en-US" b="1" dirty="0"/>
              <a:t>6.2   数的定点表示和浮点表示</a:t>
            </a:r>
          </a:p>
        </p:txBody>
      </p:sp>
      <p:sp>
        <p:nvSpPr>
          <p:cNvPr id="46083" name="文本框 46082"/>
          <p:cNvSpPr txBox="1"/>
          <p:nvPr/>
        </p:nvSpPr>
        <p:spPr>
          <a:xfrm>
            <a:off x="593725" y="1295400"/>
            <a:ext cx="42640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小数点按约定方式标出</a:t>
            </a:r>
          </a:p>
        </p:txBody>
      </p:sp>
      <p:sp>
        <p:nvSpPr>
          <p:cNvPr id="46084" name="文本框 46083"/>
          <p:cNvSpPr txBox="1"/>
          <p:nvPr/>
        </p:nvSpPr>
        <p:spPr>
          <a:xfrm>
            <a:off x="669925" y="1905000"/>
            <a:ext cx="26320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一、定点表示</a:t>
            </a:r>
          </a:p>
        </p:txBody>
      </p:sp>
      <p:grpSp>
        <p:nvGrpSpPr>
          <p:cNvPr id="46085" name="组合 46084"/>
          <p:cNvGrpSpPr/>
          <p:nvPr/>
        </p:nvGrpSpPr>
        <p:grpSpPr>
          <a:xfrm>
            <a:off x="1295400" y="2446338"/>
            <a:ext cx="6858000" cy="1684337"/>
            <a:chOff x="816" y="1541"/>
            <a:chExt cx="4320" cy="1061"/>
          </a:xfrm>
        </p:grpSpPr>
        <p:sp>
          <p:nvSpPr>
            <p:cNvPr id="46086" name="文本框 46085"/>
            <p:cNvSpPr txBox="1"/>
            <p:nvPr/>
          </p:nvSpPr>
          <p:spPr>
            <a:xfrm>
              <a:off x="902" y="1646"/>
              <a:ext cx="13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 dirty="0" err="1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i="1" baseline="-25000" dirty="0" err="1">
                  <a:latin typeface="Times New Roman" panose="02020603050405020304" pitchFamily="18" charset="0"/>
                </a:rPr>
                <a:t>f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  </a:t>
              </a:r>
              <a:r>
                <a:rPr lang="en-US" altLang="zh-CN" sz="2800" b="1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i="1" baseline="-25000" dirty="0" err="1">
                  <a:latin typeface="Times New Roman" panose="02020603050405020304" pitchFamily="18" charset="0"/>
                </a:rPr>
                <a:t>n</a:t>
              </a:r>
              <a:endParaRPr lang="en-US" altLang="zh-CN" sz="2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6087" name="文本框 46086"/>
            <p:cNvSpPr txBox="1"/>
            <p:nvPr/>
          </p:nvSpPr>
          <p:spPr>
            <a:xfrm>
              <a:off x="1632" y="155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6088" name="矩形 46087"/>
            <p:cNvSpPr/>
            <p:nvPr/>
          </p:nvSpPr>
          <p:spPr>
            <a:xfrm>
              <a:off x="864" y="1685"/>
              <a:ext cx="1344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9" name="直接连接符 46088"/>
            <p:cNvSpPr/>
            <p:nvPr/>
          </p:nvSpPr>
          <p:spPr>
            <a:xfrm>
              <a:off x="1200" y="1685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90" name="直接连接符 46089"/>
            <p:cNvSpPr/>
            <p:nvPr/>
          </p:nvSpPr>
          <p:spPr>
            <a:xfrm flipV="1">
              <a:off x="1200" y="1973"/>
              <a:ext cx="0" cy="432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46091" name="文本框 46090"/>
            <p:cNvSpPr txBox="1"/>
            <p:nvPr/>
          </p:nvSpPr>
          <p:spPr>
            <a:xfrm>
              <a:off x="875" y="1992"/>
              <a:ext cx="308" cy="3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数符</a:t>
              </a:r>
            </a:p>
          </p:txBody>
        </p:sp>
        <p:sp>
          <p:nvSpPr>
            <p:cNvPr id="46092" name="文本框 46091"/>
            <p:cNvSpPr txBox="1"/>
            <p:nvPr/>
          </p:nvSpPr>
          <p:spPr>
            <a:xfrm>
              <a:off x="1352" y="2059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数值部分</a:t>
              </a:r>
            </a:p>
          </p:txBody>
        </p:sp>
        <p:sp>
          <p:nvSpPr>
            <p:cNvPr id="46093" name="文本框 46092"/>
            <p:cNvSpPr txBox="1"/>
            <p:nvPr/>
          </p:nvSpPr>
          <p:spPr>
            <a:xfrm>
              <a:off x="816" y="2352"/>
              <a:ext cx="92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小数点位置</a:t>
              </a:r>
            </a:p>
          </p:txBody>
        </p:sp>
        <p:sp>
          <p:nvSpPr>
            <p:cNvPr id="46094" name="文本框 46093"/>
            <p:cNvSpPr txBox="1"/>
            <p:nvPr/>
          </p:nvSpPr>
          <p:spPr>
            <a:xfrm>
              <a:off x="3292" y="1637"/>
              <a:ext cx="13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 dirty="0" err="1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i="1" baseline="-25000" dirty="0" err="1">
                  <a:latin typeface="Times New Roman" panose="02020603050405020304" pitchFamily="18" charset="0"/>
                </a:rPr>
                <a:t>f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  </a:t>
              </a:r>
              <a:r>
                <a:rPr lang="en-US" altLang="zh-CN" sz="2800" b="1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i="1" baseline="-25000" dirty="0" err="1">
                  <a:latin typeface="Times New Roman" panose="02020603050405020304" pitchFamily="18" charset="0"/>
                </a:rPr>
                <a:t>n</a:t>
              </a:r>
              <a:endParaRPr lang="en-US" altLang="zh-CN" sz="2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6095" name="文本框 46094"/>
            <p:cNvSpPr txBox="1"/>
            <p:nvPr/>
          </p:nvSpPr>
          <p:spPr>
            <a:xfrm>
              <a:off x="4022" y="1541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6096" name="矩形 46095"/>
            <p:cNvSpPr/>
            <p:nvPr/>
          </p:nvSpPr>
          <p:spPr>
            <a:xfrm>
              <a:off x="3254" y="1676"/>
              <a:ext cx="1344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7" name="直接连接符 46096"/>
            <p:cNvSpPr/>
            <p:nvPr/>
          </p:nvSpPr>
          <p:spPr>
            <a:xfrm>
              <a:off x="3590" y="1676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98" name="直接连接符 46097"/>
            <p:cNvSpPr/>
            <p:nvPr/>
          </p:nvSpPr>
          <p:spPr>
            <a:xfrm flipV="1">
              <a:off x="4599" y="1964"/>
              <a:ext cx="0" cy="432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46099" name="文本框 46098"/>
            <p:cNvSpPr txBox="1"/>
            <p:nvPr/>
          </p:nvSpPr>
          <p:spPr>
            <a:xfrm>
              <a:off x="3265" y="1983"/>
              <a:ext cx="308" cy="3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数符</a:t>
              </a:r>
            </a:p>
          </p:txBody>
        </p:sp>
        <p:sp>
          <p:nvSpPr>
            <p:cNvPr id="46100" name="文本框 46099"/>
            <p:cNvSpPr txBox="1"/>
            <p:nvPr/>
          </p:nvSpPr>
          <p:spPr>
            <a:xfrm>
              <a:off x="3696" y="2059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数值部分</a:t>
              </a:r>
            </a:p>
          </p:txBody>
        </p:sp>
        <p:sp>
          <p:nvSpPr>
            <p:cNvPr id="46101" name="文本框 46100"/>
            <p:cNvSpPr txBox="1"/>
            <p:nvPr/>
          </p:nvSpPr>
          <p:spPr>
            <a:xfrm>
              <a:off x="4215" y="2348"/>
              <a:ext cx="92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小数点位置</a:t>
              </a:r>
            </a:p>
          </p:txBody>
        </p:sp>
        <p:sp>
          <p:nvSpPr>
            <p:cNvPr id="46102" name="左大括号 46101"/>
            <p:cNvSpPr/>
            <p:nvPr/>
          </p:nvSpPr>
          <p:spPr>
            <a:xfrm rot="16200000">
              <a:off x="1656" y="1517"/>
              <a:ext cx="96" cy="1008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3" name="左大括号 46102"/>
            <p:cNvSpPr/>
            <p:nvPr/>
          </p:nvSpPr>
          <p:spPr>
            <a:xfrm rot="16200000">
              <a:off x="4056" y="1517"/>
              <a:ext cx="96" cy="1008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4" name="文本框 46103"/>
            <p:cNvSpPr txBox="1"/>
            <p:nvPr/>
          </p:nvSpPr>
          <p:spPr>
            <a:xfrm>
              <a:off x="2534" y="1665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或</a:t>
              </a:r>
            </a:p>
          </p:txBody>
        </p:sp>
      </p:grpSp>
      <p:sp>
        <p:nvSpPr>
          <p:cNvPr id="46105" name="文本框 46104"/>
          <p:cNvSpPr txBox="1"/>
          <p:nvPr/>
        </p:nvSpPr>
        <p:spPr>
          <a:xfrm>
            <a:off x="593725" y="4311650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定点机</a:t>
            </a:r>
          </a:p>
        </p:txBody>
      </p:sp>
      <p:sp>
        <p:nvSpPr>
          <p:cNvPr id="46106" name="文本框 46105"/>
          <p:cNvSpPr txBox="1"/>
          <p:nvPr/>
        </p:nvSpPr>
        <p:spPr>
          <a:xfrm>
            <a:off x="2754313" y="4311650"/>
            <a:ext cx="19700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小数定点机</a:t>
            </a:r>
          </a:p>
        </p:txBody>
      </p:sp>
      <p:sp>
        <p:nvSpPr>
          <p:cNvPr id="46107" name="文本框 46106"/>
          <p:cNvSpPr txBox="1"/>
          <p:nvPr/>
        </p:nvSpPr>
        <p:spPr>
          <a:xfrm>
            <a:off x="6030913" y="4311650"/>
            <a:ext cx="19700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整数定点机</a:t>
            </a:r>
          </a:p>
        </p:txBody>
      </p:sp>
      <p:sp>
        <p:nvSpPr>
          <p:cNvPr id="46108" name="文本框 46107"/>
          <p:cNvSpPr txBox="1"/>
          <p:nvPr/>
        </p:nvSpPr>
        <p:spPr>
          <a:xfrm>
            <a:off x="593725" y="489585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原码</a:t>
            </a:r>
          </a:p>
        </p:txBody>
      </p:sp>
      <p:sp>
        <p:nvSpPr>
          <p:cNvPr id="46109" name="文本框 46108"/>
          <p:cNvSpPr txBox="1"/>
          <p:nvPr/>
        </p:nvSpPr>
        <p:spPr>
          <a:xfrm>
            <a:off x="593725" y="548005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补码</a:t>
            </a:r>
          </a:p>
        </p:txBody>
      </p:sp>
      <p:sp>
        <p:nvSpPr>
          <p:cNvPr id="46110" name="文本框 46109"/>
          <p:cNvSpPr txBox="1"/>
          <p:nvPr/>
        </p:nvSpPr>
        <p:spPr>
          <a:xfrm>
            <a:off x="593725" y="606425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反码</a:t>
            </a:r>
          </a:p>
        </p:txBody>
      </p:sp>
      <p:sp>
        <p:nvSpPr>
          <p:cNvPr id="46111" name="文本框 46110"/>
          <p:cNvSpPr txBox="1"/>
          <p:nvPr/>
        </p:nvSpPr>
        <p:spPr>
          <a:xfrm>
            <a:off x="2057400" y="4895850"/>
            <a:ext cx="3257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800" b="1" dirty="0">
                <a:latin typeface="Times New Roman" panose="02020603050405020304" pitchFamily="18" charset="0"/>
              </a:rPr>
              <a:t>(1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baseline="40000" dirty="0">
                <a:latin typeface="Times New Roman" panose="02020603050405020304" pitchFamily="18" charset="0"/>
              </a:rPr>
              <a:t>-</a:t>
            </a:r>
            <a:r>
              <a:rPr lang="en-US" altLang="zh-CN" sz="2800" b="1" i="1" baseline="4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) ~ +(1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>
                <a:latin typeface="Times New Roman" panose="02020603050405020304" pitchFamily="18" charset="0"/>
              </a:rPr>
              <a:t> 2</a:t>
            </a:r>
            <a:r>
              <a:rPr lang="en-US" altLang="zh-CN" sz="2800" b="1" baseline="40000">
                <a:latin typeface="Times New Roman" panose="02020603050405020304" pitchFamily="18" charset="0"/>
              </a:rPr>
              <a:t>-</a:t>
            </a:r>
            <a:r>
              <a:rPr lang="en-US" altLang="zh-CN" sz="2800" b="1" i="1" baseline="4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6112" name="文本框 46111"/>
          <p:cNvSpPr txBox="1"/>
          <p:nvPr/>
        </p:nvSpPr>
        <p:spPr>
          <a:xfrm>
            <a:off x="5635625" y="4895850"/>
            <a:ext cx="31273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800" b="1" dirty="0">
                <a:latin typeface="Times New Roman" panose="02020603050405020304" pitchFamily="18" charset="0"/>
              </a:rPr>
              <a:t>(2</a:t>
            </a:r>
            <a:r>
              <a:rPr lang="en-US" altLang="zh-CN" sz="2800" b="1" i="1" baseline="4000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4000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>
                <a:latin typeface="Times New Roman" panose="02020603050405020304" pitchFamily="18" charset="0"/>
              </a:rPr>
              <a:t> 1) ~ +( 2</a:t>
            </a:r>
            <a:r>
              <a:rPr lang="en-US" altLang="zh-CN" sz="2800" b="1" i="1" baseline="4000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>
                <a:latin typeface="Times New Roman" panose="02020603050405020304" pitchFamily="18" charset="0"/>
              </a:rPr>
              <a:t> 1)</a:t>
            </a:r>
          </a:p>
        </p:txBody>
      </p:sp>
      <p:sp>
        <p:nvSpPr>
          <p:cNvPr id="46113" name="文本框 46112"/>
          <p:cNvSpPr txBox="1"/>
          <p:nvPr/>
        </p:nvSpPr>
        <p:spPr>
          <a:xfrm>
            <a:off x="2960688" y="5480050"/>
            <a:ext cx="3124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800" b="1">
                <a:latin typeface="Times New Roman" panose="02020603050405020304" pitchFamily="18" charset="0"/>
              </a:rPr>
              <a:t> 1</a:t>
            </a:r>
            <a:r>
              <a:rPr lang="en-US" altLang="zh-CN" sz="2800" b="1">
                <a:latin typeface="Times New Roman" panose="02020603050405020304" pitchFamily="18" charset="0"/>
              </a:rPr>
              <a:t> ~ +(1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>
                <a:latin typeface="Times New Roman" panose="02020603050405020304" pitchFamily="18" charset="0"/>
              </a:rPr>
              <a:t> 2</a:t>
            </a:r>
            <a:r>
              <a:rPr lang="en-US" altLang="zh-CN" sz="2800" b="1" baseline="40000">
                <a:latin typeface="Times New Roman" panose="02020603050405020304" pitchFamily="18" charset="0"/>
              </a:rPr>
              <a:t>-</a:t>
            </a:r>
            <a:r>
              <a:rPr lang="en-US" altLang="zh-CN" sz="2800" b="1" i="1" baseline="4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6114" name="文本框 46113"/>
          <p:cNvSpPr txBox="1"/>
          <p:nvPr/>
        </p:nvSpPr>
        <p:spPr>
          <a:xfrm>
            <a:off x="6283325" y="5480050"/>
            <a:ext cx="35083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800" b="1">
                <a:latin typeface="Times New Roman" panose="02020603050405020304" pitchFamily="18" charset="0"/>
              </a:rPr>
              <a:t> 2</a:t>
            </a:r>
            <a:r>
              <a:rPr lang="en-US" altLang="zh-CN" sz="2800" b="1" i="1" baseline="4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 ~ +( 2</a:t>
            </a:r>
            <a:r>
              <a:rPr lang="en-US" altLang="zh-CN" sz="2800" b="1" i="1" baseline="4000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>
                <a:latin typeface="Times New Roman" panose="02020603050405020304" pitchFamily="18" charset="0"/>
              </a:rPr>
              <a:t> 1)</a:t>
            </a:r>
          </a:p>
        </p:txBody>
      </p:sp>
      <p:sp>
        <p:nvSpPr>
          <p:cNvPr id="46115" name="文本框 46114"/>
          <p:cNvSpPr txBox="1"/>
          <p:nvPr/>
        </p:nvSpPr>
        <p:spPr>
          <a:xfrm>
            <a:off x="2057400" y="6064250"/>
            <a:ext cx="3257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800" b="1" dirty="0">
                <a:latin typeface="Times New Roman" panose="02020603050405020304" pitchFamily="18" charset="0"/>
              </a:rPr>
              <a:t>(1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baseline="40000" dirty="0">
                <a:latin typeface="Times New Roman" panose="02020603050405020304" pitchFamily="18" charset="0"/>
              </a:rPr>
              <a:t>-</a:t>
            </a:r>
            <a:r>
              <a:rPr lang="en-US" altLang="zh-CN" sz="2800" b="1" i="1" baseline="4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) ~ +(1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>
                <a:latin typeface="Times New Roman" panose="02020603050405020304" pitchFamily="18" charset="0"/>
              </a:rPr>
              <a:t> 2</a:t>
            </a:r>
            <a:r>
              <a:rPr lang="en-US" altLang="zh-CN" sz="2800" b="1" baseline="40000">
                <a:latin typeface="Times New Roman" panose="02020603050405020304" pitchFamily="18" charset="0"/>
              </a:rPr>
              <a:t>-</a:t>
            </a:r>
            <a:r>
              <a:rPr lang="en-US" altLang="zh-CN" sz="2800" b="1" i="1" baseline="4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6116" name="文本框 46115"/>
          <p:cNvSpPr txBox="1"/>
          <p:nvPr/>
        </p:nvSpPr>
        <p:spPr>
          <a:xfrm>
            <a:off x="5653088" y="6064250"/>
            <a:ext cx="35083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800" b="1" dirty="0">
                <a:latin typeface="Times New Roman" panose="02020603050405020304" pitchFamily="18" charset="0"/>
              </a:rPr>
              <a:t>(2</a:t>
            </a:r>
            <a:r>
              <a:rPr lang="en-US" altLang="zh-CN" sz="2800" b="1" i="1" baseline="4000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4000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 baseline="4000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1) ~ +( 2</a:t>
            </a:r>
            <a:r>
              <a:rPr lang="en-US" altLang="zh-CN" sz="2800" b="1" i="1" baseline="4000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>
                <a:latin typeface="Times New Roman" panose="02020603050405020304" pitchFamily="18" charset="0"/>
              </a:rPr>
              <a:t>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4" grpId="0"/>
      <p:bldP spid="46105" grpId="0"/>
      <p:bldP spid="46106" grpId="0"/>
      <p:bldP spid="46107" grpId="0"/>
      <p:bldP spid="46108" grpId="0"/>
      <p:bldP spid="46109" grpId="0"/>
      <p:bldP spid="46110" grpId="0"/>
      <p:bldP spid="46111" grpId="0"/>
      <p:bldP spid="46112" grpId="0"/>
      <p:bldP spid="46113" grpId="0"/>
      <p:bldP spid="46114" grpId="0"/>
      <p:bldP spid="46115" grpId="0"/>
      <p:bldP spid="461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10241"/>
          <p:cNvSpPr txBox="1"/>
          <p:nvPr/>
        </p:nvSpPr>
        <p:spPr>
          <a:xfrm>
            <a:off x="1143000" y="2133600"/>
            <a:ext cx="5670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带符号的数                        符号数字化的数</a:t>
            </a:r>
          </a:p>
        </p:txBody>
      </p:sp>
      <p:sp>
        <p:nvSpPr>
          <p:cNvPr id="10243" name="文本框 10242"/>
          <p:cNvSpPr txBox="1"/>
          <p:nvPr/>
        </p:nvSpPr>
        <p:spPr>
          <a:xfrm>
            <a:off x="1295400" y="2709863"/>
            <a:ext cx="1454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800" b="1" dirty="0">
                <a:latin typeface="Times New Roman" panose="02020603050405020304" pitchFamily="18" charset="0"/>
              </a:rPr>
              <a:t> 0.1011</a:t>
            </a:r>
          </a:p>
        </p:txBody>
      </p:sp>
      <p:grpSp>
        <p:nvGrpSpPr>
          <p:cNvPr id="10288" name="组合 10287"/>
          <p:cNvGrpSpPr/>
          <p:nvPr/>
        </p:nvGrpSpPr>
        <p:grpSpPr>
          <a:xfrm>
            <a:off x="4616450" y="2668588"/>
            <a:ext cx="4070350" cy="912812"/>
            <a:chOff x="2908" y="1681"/>
            <a:chExt cx="2564" cy="575"/>
          </a:xfrm>
        </p:grpSpPr>
        <p:sp>
          <p:nvSpPr>
            <p:cNvPr id="10245" name="文本框 10244"/>
            <p:cNvSpPr txBox="1"/>
            <p:nvPr/>
          </p:nvSpPr>
          <p:spPr>
            <a:xfrm>
              <a:off x="2936" y="1681"/>
              <a:ext cx="9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  </a:t>
              </a:r>
              <a:r>
                <a:rPr lang="zh-CN" altLang="en-US" sz="10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1011</a:t>
              </a:r>
            </a:p>
          </p:txBody>
        </p:sp>
        <p:sp>
          <p:nvSpPr>
            <p:cNvPr id="10246" name="矩形 10245"/>
            <p:cNvSpPr/>
            <p:nvPr/>
          </p:nvSpPr>
          <p:spPr>
            <a:xfrm>
              <a:off x="2908" y="1713"/>
              <a:ext cx="902" cy="30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7" name="直接连接符 10246"/>
            <p:cNvSpPr/>
            <p:nvPr/>
          </p:nvSpPr>
          <p:spPr>
            <a:xfrm>
              <a:off x="3186" y="1713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8" name="直接连接符 10247"/>
            <p:cNvSpPr/>
            <p:nvPr/>
          </p:nvSpPr>
          <p:spPr>
            <a:xfrm>
              <a:off x="3234" y="1713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9" name="任意多边形 10248"/>
            <p:cNvSpPr/>
            <p:nvPr/>
          </p:nvSpPr>
          <p:spPr>
            <a:xfrm>
              <a:off x="3234" y="2010"/>
              <a:ext cx="912" cy="160"/>
            </a:xfrm>
            <a:custGeom>
              <a:avLst/>
              <a:gdLst/>
              <a:ahLst/>
              <a:cxnLst/>
              <a:rect l="0" t="0" r="0" b="0"/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文本框 10249"/>
            <p:cNvSpPr txBox="1"/>
            <p:nvPr/>
          </p:nvSpPr>
          <p:spPr>
            <a:xfrm>
              <a:off x="4204" y="1968"/>
              <a:ext cx="1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小数点的位置</a:t>
              </a:r>
            </a:p>
          </p:txBody>
        </p:sp>
      </p:grpSp>
      <p:sp>
        <p:nvSpPr>
          <p:cNvPr id="10251" name="文本框 10250"/>
          <p:cNvSpPr txBox="1"/>
          <p:nvPr/>
        </p:nvSpPr>
        <p:spPr>
          <a:xfrm>
            <a:off x="1295400" y="4841875"/>
            <a:ext cx="1187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800" b="1" dirty="0">
                <a:latin typeface="Times New Roman" panose="02020603050405020304" pitchFamily="18" charset="0"/>
              </a:rPr>
              <a:t> 1100</a:t>
            </a:r>
          </a:p>
        </p:txBody>
      </p:sp>
      <p:grpSp>
        <p:nvGrpSpPr>
          <p:cNvPr id="10289" name="组合 10288"/>
          <p:cNvGrpSpPr/>
          <p:nvPr/>
        </p:nvGrpSpPr>
        <p:grpSpPr>
          <a:xfrm>
            <a:off x="4616450" y="4800600"/>
            <a:ext cx="4070350" cy="912813"/>
            <a:chOff x="2908" y="3024"/>
            <a:chExt cx="2564" cy="575"/>
          </a:xfrm>
        </p:grpSpPr>
        <p:sp>
          <p:nvSpPr>
            <p:cNvPr id="10253" name="文本框 10252"/>
            <p:cNvSpPr txBox="1"/>
            <p:nvPr/>
          </p:nvSpPr>
          <p:spPr>
            <a:xfrm>
              <a:off x="2936" y="3024"/>
              <a:ext cx="1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10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1100</a:t>
              </a:r>
            </a:p>
          </p:txBody>
        </p:sp>
        <p:sp>
          <p:nvSpPr>
            <p:cNvPr id="10254" name="矩形 10253"/>
            <p:cNvSpPr/>
            <p:nvPr/>
          </p:nvSpPr>
          <p:spPr>
            <a:xfrm>
              <a:off x="2908" y="3056"/>
              <a:ext cx="902" cy="30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直接连接符 10254"/>
            <p:cNvSpPr/>
            <p:nvPr/>
          </p:nvSpPr>
          <p:spPr>
            <a:xfrm>
              <a:off x="3186" y="3056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6" name="直接连接符 10255"/>
            <p:cNvSpPr/>
            <p:nvPr/>
          </p:nvSpPr>
          <p:spPr>
            <a:xfrm>
              <a:off x="3234" y="3056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7" name="任意多边形 10256"/>
            <p:cNvSpPr/>
            <p:nvPr/>
          </p:nvSpPr>
          <p:spPr>
            <a:xfrm>
              <a:off x="3810" y="3361"/>
              <a:ext cx="336" cy="165"/>
            </a:xfrm>
            <a:custGeom>
              <a:avLst/>
              <a:gdLst/>
              <a:ahLst/>
              <a:cxnLst/>
              <a:rect l="0" t="0" r="0" b="0"/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文本框 10257"/>
            <p:cNvSpPr txBox="1"/>
            <p:nvPr/>
          </p:nvSpPr>
          <p:spPr>
            <a:xfrm>
              <a:off x="4204" y="3311"/>
              <a:ext cx="1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小数点的位置</a:t>
              </a:r>
            </a:p>
          </p:txBody>
        </p:sp>
      </p:grpSp>
      <p:sp>
        <p:nvSpPr>
          <p:cNvPr id="10259" name="文本框 10258"/>
          <p:cNvSpPr txBox="1"/>
          <p:nvPr/>
        </p:nvSpPr>
        <p:spPr>
          <a:xfrm>
            <a:off x="1295400" y="5834063"/>
            <a:ext cx="11620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1100</a:t>
            </a:r>
          </a:p>
        </p:txBody>
      </p:sp>
      <p:grpSp>
        <p:nvGrpSpPr>
          <p:cNvPr id="10290" name="组合 10289"/>
          <p:cNvGrpSpPr/>
          <p:nvPr/>
        </p:nvGrpSpPr>
        <p:grpSpPr>
          <a:xfrm>
            <a:off x="4616450" y="5792788"/>
            <a:ext cx="4070350" cy="912812"/>
            <a:chOff x="2908" y="3649"/>
            <a:chExt cx="2564" cy="575"/>
          </a:xfrm>
        </p:grpSpPr>
        <p:sp>
          <p:nvSpPr>
            <p:cNvPr id="10261" name="文本框 10260"/>
            <p:cNvSpPr txBox="1"/>
            <p:nvPr/>
          </p:nvSpPr>
          <p:spPr>
            <a:xfrm>
              <a:off x="2936" y="3649"/>
              <a:ext cx="1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  </a:t>
              </a:r>
              <a:r>
                <a:rPr lang="zh-CN" altLang="en-US" sz="10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1100</a:t>
              </a:r>
            </a:p>
          </p:txBody>
        </p:sp>
        <p:sp>
          <p:nvSpPr>
            <p:cNvPr id="10262" name="矩形 10261"/>
            <p:cNvSpPr/>
            <p:nvPr/>
          </p:nvSpPr>
          <p:spPr>
            <a:xfrm>
              <a:off x="2908" y="3681"/>
              <a:ext cx="902" cy="30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直接连接符 10262"/>
            <p:cNvSpPr/>
            <p:nvPr/>
          </p:nvSpPr>
          <p:spPr>
            <a:xfrm>
              <a:off x="3186" y="3681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4" name="直接连接符 10263"/>
            <p:cNvSpPr/>
            <p:nvPr/>
          </p:nvSpPr>
          <p:spPr>
            <a:xfrm>
              <a:off x="3234" y="3681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5" name="文本框 10264"/>
            <p:cNvSpPr txBox="1"/>
            <p:nvPr/>
          </p:nvSpPr>
          <p:spPr>
            <a:xfrm>
              <a:off x="4204" y="3936"/>
              <a:ext cx="1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小数点的位置</a:t>
              </a:r>
            </a:p>
          </p:txBody>
        </p:sp>
        <p:sp>
          <p:nvSpPr>
            <p:cNvPr id="10266" name="任意多边形 10265"/>
            <p:cNvSpPr/>
            <p:nvPr/>
          </p:nvSpPr>
          <p:spPr>
            <a:xfrm>
              <a:off x="3810" y="3992"/>
              <a:ext cx="336" cy="165"/>
            </a:xfrm>
            <a:custGeom>
              <a:avLst/>
              <a:gdLst/>
              <a:ahLst/>
              <a:cxnLst/>
              <a:rect l="0" t="0" r="0" b="0"/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68" name="文本框 10267"/>
          <p:cNvSpPr txBox="1"/>
          <p:nvPr/>
        </p:nvSpPr>
        <p:spPr>
          <a:xfrm>
            <a:off x="1295400" y="3700463"/>
            <a:ext cx="1428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800" b="1" dirty="0">
                <a:latin typeface="Times New Roman" panose="02020603050405020304" pitchFamily="18" charset="0"/>
              </a:rPr>
              <a:t> 0.1011</a:t>
            </a:r>
          </a:p>
        </p:txBody>
      </p:sp>
      <p:grpSp>
        <p:nvGrpSpPr>
          <p:cNvPr id="10286" name="组合 10285"/>
          <p:cNvGrpSpPr/>
          <p:nvPr/>
        </p:nvGrpSpPr>
        <p:grpSpPr>
          <a:xfrm>
            <a:off x="4616450" y="3659188"/>
            <a:ext cx="4070350" cy="912812"/>
            <a:chOff x="2908" y="2305"/>
            <a:chExt cx="2564" cy="575"/>
          </a:xfrm>
        </p:grpSpPr>
        <p:sp>
          <p:nvSpPr>
            <p:cNvPr id="10270" name="文本框 10269"/>
            <p:cNvSpPr txBox="1"/>
            <p:nvPr/>
          </p:nvSpPr>
          <p:spPr>
            <a:xfrm>
              <a:off x="2936" y="2305"/>
              <a:ext cx="10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  </a:t>
              </a:r>
              <a:r>
                <a:rPr lang="zh-CN" altLang="en-US" sz="10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1011</a:t>
              </a:r>
            </a:p>
          </p:txBody>
        </p:sp>
        <p:sp>
          <p:nvSpPr>
            <p:cNvPr id="10271" name="矩形 10270"/>
            <p:cNvSpPr/>
            <p:nvPr/>
          </p:nvSpPr>
          <p:spPr>
            <a:xfrm>
              <a:off x="2908" y="2337"/>
              <a:ext cx="902" cy="30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直接连接符 10271"/>
            <p:cNvSpPr/>
            <p:nvPr/>
          </p:nvSpPr>
          <p:spPr>
            <a:xfrm>
              <a:off x="3186" y="2337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73" name="直接连接符 10272"/>
            <p:cNvSpPr/>
            <p:nvPr/>
          </p:nvSpPr>
          <p:spPr>
            <a:xfrm>
              <a:off x="3234" y="2337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74" name="文本框 10273"/>
            <p:cNvSpPr txBox="1"/>
            <p:nvPr/>
          </p:nvSpPr>
          <p:spPr>
            <a:xfrm>
              <a:off x="4204" y="2592"/>
              <a:ext cx="1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小数点的位置</a:t>
              </a:r>
            </a:p>
          </p:txBody>
        </p:sp>
        <p:sp>
          <p:nvSpPr>
            <p:cNvPr id="10275" name="任意多边形 10274"/>
            <p:cNvSpPr/>
            <p:nvPr/>
          </p:nvSpPr>
          <p:spPr>
            <a:xfrm>
              <a:off x="3234" y="2641"/>
              <a:ext cx="912" cy="160"/>
            </a:xfrm>
            <a:custGeom>
              <a:avLst/>
              <a:gdLst/>
              <a:ahLst/>
              <a:cxnLst/>
              <a:rect l="0" t="0" r="0" b="0"/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6" name="文本框 10275"/>
          <p:cNvSpPr txBox="1"/>
          <p:nvPr/>
        </p:nvSpPr>
        <p:spPr>
          <a:xfrm>
            <a:off x="1331913" y="1538288"/>
            <a:ext cx="49926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真值                                  机器数</a:t>
            </a:r>
          </a:p>
        </p:txBody>
      </p:sp>
      <p:sp>
        <p:nvSpPr>
          <p:cNvPr id="10277" name="文本框 10276"/>
          <p:cNvSpPr txBox="1"/>
          <p:nvPr/>
        </p:nvSpPr>
        <p:spPr>
          <a:xfrm>
            <a:off x="771525" y="914400"/>
            <a:ext cx="30384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1. 机器数与真值</a:t>
            </a:r>
          </a:p>
        </p:txBody>
      </p:sp>
      <p:sp>
        <p:nvSpPr>
          <p:cNvPr id="10278" name="文本框 10277"/>
          <p:cNvSpPr txBox="1"/>
          <p:nvPr/>
        </p:nvSpPr>
        <p:spPr>
          <a:xfrm>
            <a:off x="304800" y="176213"/>
            <a:ext cx="293687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二、有符号数</a:t>
            </a:r>
          </a:p>
        </p:txBody>
      </p:sp>
      <p:sp>
        <p:nvSpPr>
          <p:cNvPr id="10279" name="矩形 10278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/>
      <p:bldP spid="10251" grpId="0"/>
      <p:bldP spid="10259" grpId="0"/>
      <p:bldP spid="10268" grpId="0"/>
      <p:bldP spid="10276" grpId="0"/>
      <p:bldP spid="1027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文本框 47106"/>
          <p:cNvSpPr txBox="1"/>
          <p:nvPr/>
        </p:nvSpPr>
        <p:spPr>
          <a:xfrm>
            <a:off x="669925" y="244475"/>
            <a:ext cx="293687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二、浮点表示</a:t>
            </a:r>
          </a:p>
        </p:txBody>
      </p:sp>
      <p:grpSp>
        <p:nvGrpSpPr>
          <p:cNvPr id="47108" name="组合 47107"/>
          <p:cNvGrpSpPr/>
          <p:nvPr/>
        </p:nvGrpSpPr>
        <p:grpSpPr>
          <a:xfrm>
            <a:off x="1657350" y="1020763"/>
            <a:ext cx="5632450" cy="579437"/>
            <a:chOff x="1044" y="643"/>
            <a:chExt cx="3548" cy="365"/>
          </a:xfrm>
        </p:grpSpPr>
        <p:sp>
          <p:nvSpPr>
            <p:cNvPr id="47109" name="文本框 47108"/>
            <p:cNvSpPr txBox="1"/>
            <p:nvPr/>
          </p:nvSpPr>
          <p:spPr>
            <a:xfrm>
              <a:off x="1044" y="643"/>
              <a:ext cx="108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32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32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sz="3200" b="1" i="1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×</a:t>
              </a:r>
              <a:r>
                <a:rPr lang="en-US" altLang="zh-CN" sz="3200" b="1" i="1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200" b="1" i="1" baseline="30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3200" b="1" i="1" baseline="30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10" name="文本框 47109"/>
            <p:cNvSpPr txBox="1"/>
            <p:nvPr/>
          </p:nvSpPr>
          <p:spPr>
            <a:xfrm>
              <a:off x="2676" y="676"/>
              <a:ext cx="19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浮点数的一般形式</a:t>
              </a:r>
            </a:p>
          </p:txBody>
        </p:sp>
      </p:grpSp>
      <p:grpSp>
        <p:nvGrpSpPr>
          <p:cNvPr id="47111" name="组合 47110"/>
          <p:cNvGrpSpPr/>
          <p:nvPr/>
        </p:nvGrpSpPr>
        <p:grpSpPr>
          <a:xfrm>
            <a:off x="1657350" y="1614488"/>
            <a:ext cx="5230813" cy="519112"/>
            <a:chOff x="1044" y="1017"/>
            <a:chExt cx="3295" cy="327"/>
          </a:xfrm>
        </p:grpSpPr>
        <p:sp>
          <p:nvSpPr>
            <p:cNvPr id="47112" name="文本框 47111"/>
            <p:cNvSpPr txBox="1"/>
            <p:nvPr/>
          </p:nvSpPr>
          <p:spPr>
            <a:xfrm>
              <a:off x="1044" y="1017"/>
              <a:ext cx="74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800" b="1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尾数</a:t>
              </a:r>
            </a:p>
          </p:txBody>
        </p:sp>
        <p:sp>
          <p:nvSpPr>
            <p:cNvPr id="47113" name="文本框 47112"/>
            <p:cNvSpPr txBox="1"/>
            <p:nvPr/>
          </p:nvSpPr>
          <p:spPr>
            <a:xfrm>
              <a:off x="1915" y="1017"/>
              <a:ext cx="68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800" b="1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阶码</a:t>
              </a:r>
            </a:p>
          </p:txBody>
        </p:sp>
        <p:sp>
          <p:nvSpPr>
            <p:cNvPr id="47114" name="文本框 47113"/>
            <p:cNvSpPr txBox="1"/>
            <p:nvPr/>
          </p:nvSpPr>
          <p:spPr>
            <a:xfrm>
              <a:off x="2736" y="1017"/>
              <a:ext cx="16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基数（基值）</a:t>
              </a:r>
            </a:p>
          </p:txBody>
        </p:sp>
      </p:grpSp>
      <p:sp>
        <p:nvSpPr>
          <p:cNvPr id="47115" name="文本框 47114"/>
          <p:cNvSpPr txBox="1"/>
          <p:nvPr/>
        </p:nvSpPr>
        <p:spPr>
          <a:xfrm>
            <a:off x="1676400" y="2286000"/>
            <a:ext cx="61150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计算机中 </a:t>
            </a:r>
            <a:r>
              <a:rPr lang="en-US" altLang="zh-CN" sz="32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取 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2、4、8、16</a:t>
            </a:r>
            <a:r>
              <a:rPr lang="zh-CN" altLang="en-US" sz="3200" b="1" dirty="0">
                <a:latin typeface="Times New Roman" panose="02020603050405020304" pitchFamily="18" charset="0"/>
              </a:rPr>
              <a:t> 等</a:t>
            </a:r>
          </a:p>
        </p:txBody>
      </p:sp>
      <p:sp>
        <p:nvSpPr>
          <p:cNvPr id="47116" name="文本框 47115"/>
          <p:cNvSpPr txBox="1"/>
          <p:nvPr/>
        </p:nvSpPr>
        <p:spPr>
          <a:xfrm>
            <a:off x="1657350" y="2971800"/>
            <a:ext cx="14890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当 </a:t>
            </a:r>
            <a:r>
              <a:rPr lang="en-US" altLang="zh-CN" sz="32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>
                <a:solidFill>
                  <a:schemeClr val="folHlink"/>
                </a:solidFill>
                <a:latin typeface="Times New Roman" panose="02020603050405020304" pitchFamily="18" charset="0"/>
              </a:rPr>
              <a:t> = 2</a:t>
            </a:r>
          </a:p>
        </p:txBody>
      </p:sp>
      <p:sp>
        <p:nvSpPr>
          <p:cNvPr id="47117" name="文本框 47116"/>
          <p:cNvSpPr txBox="1"/>
          <p:nvPr/>
        </p:nvSpPr>
        <p:spPr>
          <a:xfrm>
            <a:off x="3657600" y="2873375"/>
            <a:ext cx="225901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</a:rPr>
              <a:t>N = 11</a:t>
            </a:r>
            <a:r>
              <a:rPr lang="en-US" altLang="zh-CN" sz="4000" b="1">
                <a:solidFill>
                  <a:schemeClr val="folHlink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3200" b="1">
                <a:latin typeface="Times New Roman" panose="02020603050405020304" pitchFamily="18" charset="0"/>
              </a:rPr>
              <a:t>0101</a:t>
            </a:r>
          </a:p>
        </p:txBody>
      </p:sp>
      <p:sp>
        <p:nvSpPr>
          <p:cNvPr id="47118" name="文本框 47117"/>
          <p:cNvSpPr txBox="1"/>
          <p:nvPr/>
        </p:nvSpPr>
        <p:spPr>
          <a:xfrm>
            <a:off x="4038600" y="3357563"/>
            <a:ext cx="301148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= 0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3200" b="1" dirty="0">
                <a:latin typeface="Times New Roman" panose="02020603050405020304" pitchFamily="18" charset="0"/>
              </a:rPr>
              <a:t>110101×2</a:t>
            </a:r>
            <a:r>
              <a:rPr lang="zh-CN" altLang="en-US" sz="3200" b="1" baseline="40000" dirty="0">
                <a:latin typeface="Times New Roman" panose="02020603050405020304" pitchFamily="18" charset="0"/>
              </a:rPr>
              <a:t>10 </a:t>
            </a:r>
          </a:p>
        </p:txBody>
      </p:sp>
      <p:sp>
        <p:nvSpPr>
          <p:cNvPr id="47119" name="文本框 47118"/>
          <p:cNvSpPr txBox="1"/>
          <p:nvPr/>
        </p:nvSpPr>
        <p:spPr>
          <a:xfrm>
            <a:off x="4054475" y="3841750"/>
            <a:ext cx="267493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= 1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3200" b="1" dirty="0">
                <a:latin typeface="Times New Roman" panose="02020603050405020304" pitchFamily="18" charset="0"/>
              </a:rPr>
              <a:t>10101×2</a:t>
            </a:r>
            <a:r>
              <a:rPr lang="zh-CN" altLang="en-US" sz="3200" b="1" baseline="40000" dirty="0">
                <a:latin typeface="Times New Roman" panose="02020603050405020304" pitchFamily="18" charset="0"/>
              </a:rPr>
              <a:t>1 </a:t>
            </a:r>
          </a:p>
        </p:txBody>
      </p:sp>
      <p:sp>
        <p:nvSpPr>
          <p:cNvPr id="47120" name="文本框 47119"/>
          <p:cNvSpPr txBox="1"/>
          <p:nvPr/>
        </p:nvSpPr>
        <p:spPr>
          <a:xfrm>
            <a:off x="4054475" y="4325938"/>
            <a:ext cx="289718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= 1101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3200" b="1" dirty="0">
                <a:latin typeface="Times New Roman" panose="02020603050405020304" pitchFamily="18" charset="0"/>
              </a:rPr>
              <a:t>01×2</a:t>
            </a:r>
            <a:r>
              <a:rPr lang="zh-CN" altLang="en-US" sz="3200" b="1" baseline="40000" dirty="0">
                <a:latin typeface="Times New Roman" panose="02020603050405020304" pitchFamily="18" charset="0"/>
              </a:rPr>
              <a:t>-10</a:t>
            </a:r>
            <a:r>
              <a:rPr lang="zh-CN" altLang="en-US" sz="3200" b="1" baseline="300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7121" name="文本框 47120"/>
          <p:cNvSpPr txBox="1"/>
          <p:nvPr/>
        </p:nvSpPr>
        <p:spPr>
          <a:xfrm>
            <a:off x="4054475" y="4808538"/>
            <a:ext cx="355282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= 0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3200" b="1" dirty="0">
                <a:latin typeface="Times New Roman" panose="02020603050405020304" pitchFamily="18" charset="0"/>
              </a:rPr>
              <a:t>00110101×2</a:t>
            </a:r>
            <a:r>
              <a:rPr lang="zh-CN" altLang="en-US" sz="3200" b="1" baseline="40000" dirty="0">
                <a:latin typeface="Times New Roman" panose="02020603050405020304" pitchFamily="18" charset="0"/>
              </a:rPr>
              <a:t>100</a:t>
            </a:r>
            <a:r>
              <a:rPr lang="zh-CN" altLang="en-US" sz="3200" b="1" baseline="300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7122" name="文本框 47121"/>
          <p:cNvSpPr txBox="1"/>
          <p:nvPr/>
        </p:nvSpPr>
        <p:spPr>
          <a:xfrm>
            <a:off x="1355725" y="5581650"/>
            <a:ext cx="69500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计算机中    </a:t>
            </a:r>
            <a:r>
              <a:rPr lang="en-US" altLang="zh-CN" sz="32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b="1">
                <a:solidFill>
                  <a:schemeClr val="folHlink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小数、可正可负</a:t>
            </a:r>
          </a:p>
        </p:txBody>
      </p:sp>
      <p:sp>
        <p:nvSpPr>
          <p:cNvPr id="47123" name="文本框 47122"/>
          <p:cNvSpPr txBox="1"/>
          <p:nvPr/>
        </p:nvSpPr>
        <p:spPr>
          <a:xfrm>
            <a:off x="3484563" y="6115050"/>
            <a:ext cx="43640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2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3200" b="1">
                <a:solidFill>
                  <a:schemeClr val="folHlink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整数、可正可负</a:t>
            </a:r>
          </a:p>
        </p:txBody>
      </p:sp>
      <p:sp>
        <p:nvSpPr>
          <p:cNvPr id="47124" name="文本框 47123"/>
          <p:cNvSpPr txBox="1"/>
          <p:nvPr/>
        </p:nvSpPr>
        <p:spPr>
          <a:xfrm>
            <a:off x="3730625" y="3505200"/>
            <a:ext cx="552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7125" name="文本框 47124"/>
          <p:cNvSpPr txBox="1"/>
          <p:nvPr/>
        </p:nvSpPr>
        <p:spPr>
          <a:xfrm>
            <a:off x="3749675" y="4967288"/>
            <a:ext cx="5524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7126" name="文本框 47125"/>
          <p:cNvSpPr txBox="1"/>
          <p:nvPr/>
        </p:nvSpPr>
        <p:spPr>
          <a:xfrm>
            <a:off x="7026275" y="3443288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规格化数</a:t>
            </a:r>
          </a:p>
        </p:txBody>
      </p:sp>
      <p:grpSp>
        <p:nvGrpSpPr>
          <p:cNvPr id="47131" name="组合 47130"/>
          <p:cNvGrpSpPr/>
          <p:nvPr/>
        </p:nvGrpSpPr>
        <p:grpSpPr>
          <a:xfrm>
            <a:off x="6621463" y="2879725"/>
            <a:ext cx="2309812" cy="930275"/>
            <a:chOff x="4171" y="1814"/>
            <a:chExt cx="1455" cy="586"/>
          </a:xfrm>
        </p:grpSpPr>
        <p:sp>
          <p:nvSpPr>
            <p:cNvPr id="47128" name="圆角矩形标注 47127"/>
            <p:cNvSpPr/>
            <p:nvPr/>
          </p:nvSpPr>
          <p:spPr>
            <a:xfrm>
              <a:off x="4171" y="2160"/>
              <a:ext cx="227" cy="240"/>
            </a:xfrm>
            <a:prstGeom prst="wedgeRoundRectCallout">
              <a:avLst>
                <a:gd name="adj1" fmla="val 145153"/>
                <a:gd name="adj2" fmla="val -105000"/>
                <a:gd name="adj3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7129" name="文本框 47128"/>
            <p:cNvSpPr txBox="1"/>
            <p:nvPr/>
          </p:nvSpPr>
          <p:spPr>
            <a:xfrm>
              <a:off x="4570" y="1814"/>
              <a:ext cx="10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二进制表示</a:t>
              </a:r>
            </a:p>
          </p:txBody>
        </p:sp>
      </p:grpSp>
      <p:sp>
        <p:nvSpPr>
          <p:cNvPr id="47130" name="矩形 47129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5" grpId="0"/>
      <p:bldP spid="47116" grpId="0"/>
      <p:bldP spid="47117" grpId="0"/>
      <p:bldP spid="47118" grpId="0"/>
      <p:bldP spid="47119" grpId="0"/>
      <p:bldP spid="47120" grpId="0"/>
      <p:bldP spid="47121" grpId="0"/>
      <p:bldP spid="47122" grpId="0"/>
      <p:bldP spid="47123" grpId="0"/>
      <p:bldP spid="47124" grpId="0"/>
      <p:bldP spid="47125" grpId="0"/>
      <p:bldP spid="471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48130"/>
          <p:cNvSpPr txBox="1"/>
          <p:nvPr/>
        </p:nvSpPr>
        <p:spPr>
          <a:xfrm>
            <a:off x="365125" y="501650"/>
            <a:ext cx="43116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1. 浮点数的表示形式</a:t>
            </a:r>
          </a:p>
        </p:txBody>
      </p:sp>
      <p:grpSp>
        <p:nvGrpSpPr>
          <p:cNvPr id="48132" name="组合 48131"/>
          <p:cNvGrpSpPr/>
          <p:nvPr/>
        </p:nvGrpSpPr>
        <p:grpSpPr>
          <a:xfrm>
            <a:off x="1517650" y="1524000"/>
            <a:ext cx="6254750" cy="1981200"/>
            <a:chOff x="956" y="960"/>
            <a:chExt cx="3940" cy="1248"/>
          </a:xfrm>
        </p:grpSpPr>
        <p:sp>
          <p:nvSpPr>
            <p:cNvPr id="48133" name="文本框 48132"/>
            <p:cNvSpPr txBox="1"/>
            <p:nvPr/>
          </p:nvSpPr>
          <p:spPr>
            <a:xfrm>
              <a:off x="998" y="1242"/>
              <a:ext cx="38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800" b="1" i="1" baseline="-25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i="1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        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m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800" b="1" i="1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400" b="1" i="1" baseline="-25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S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S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             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i="1" baseline="-25000" dirty="0" err="1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8134" name="矩形 48133"/>
            <p:cNvSpPr/>
            <p:nvPr/>
          </p:nvSpPr>
          <p:spPr>
            <a:xfrm>
              <a:off x="960" y="1248"/>
              <a:ext cx="3936" cy="336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5" name="直接连接符 48134"/>
            <p:cNvSpPr/>
            <p:nvPr/>
          </p:nvSpPr>
          <p:spPr>
            <a:xfrm>
              <a:off x="1248" y="1248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36" name="直接连接符 48135"/>
            <p:cNvSpPr/>
            <p:nvPr/>
          </p:nvSpPr>
          <p:spPr>
            <a:xfrm>
              <a:off x="2640" y="1248"/>
              <a:ext cx="0" cy="336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37" name="直接连接符 48136"/>
            <p:cNvSpPr/>
            <p:nvPr/>
          </p:nvSpPr>
          <p:spPr>
            <a:xfrm>
              <a:off x="2976" y="1248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38" name="文本框 48137"/>
            <p:cNvSpPr txBox="1"/>
            <p:nvPr/>
          </p:nvSpPr>
          <p:spPr>
            <a:xfrm>
              <a:off x="1956" y="1200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 </a:t>
              </a:r>
            </a:p>
          </p:txBody>
        </p:sp>
        <p:sp>
          <p:nvSpPr>
            <p:cNvPr id="48139" name="文本框 48138"/>
            <p:cNvSpPr txBox="1"/>
            <p:nvPr/>
          </p:nvSpPr>
          <p:spPr>
            <a:xfrm>
              <a:off x="3744" y="1200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 </a:t>
              </a:r>
            </a:p>
          </p:txBody>
        </p:sp>
        <p:sp>
          <p:nvSpPr>
            <p:cNvPr id="48140" name="直接连接符 48139"/>
            <p:cNvSpPr/>
            <p:nvPr/>
          </p:nvSpPr>
          <p:spPr>
            <a:xfrm>
              <a:off x="960" y="1056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41" name="直接连接符 48140"/>
            <p:cNvSpPr/>
            <p:nvPr/>
          </p:nvSpPr>
          <p:spPr>
            <a:xfrm>
              <a:off x="2640" y="1056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42" name="直接连接符 48141"/>
            <p:cNvSpPr/>
            <p:nvPr/>
          </p:nvSpPr>
          <p:spPr>
            <a:xfrm>
              <a:off x="4896" y="1056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43" name="直接连接符 48142"/>
            <p:cNvSpPr/>
            <p:nvPr/>
          </p:nvSpPr>
          <p:spPr>
            <a:xfrm flipH="1">
              <a:off x="960" y="1152"/>
              <a:ext cx="56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48144" name="直接连接符 48143"/>
            <p:cNvSpPr/>
            <p:nvPr/>
          </p:nvSpPr>
          <p:spPr>
            <a:xfrm flipH="1">
              <a:off x="2640" y="1152"/>
              <a:ext cx="72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48145" name="直接连接符 48144"/>
            <p:cNvSpPr/>
            <p:nvPr/>
          </p:nvSpPr>
          <p:spPr>
            <a:xfrm rot="10800000" flipH="1">
              <a:off x="2208" y="1151"/>
              <a:ext cx="431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48146" name="直接连接符 48145"/>
            <p:cNvSpPr/>
            <p:nvPr/>
          </p:nvSpPr>
          <p:spPr>
            <a:xfrm rot="10800000" flipH="1">
              <a:off x="4170" y="1150"/>
              <a:ext cx="72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48147" name="文本框 48146"/>
            <p:cNvSpPr txBox="1"/>
            <p:nvPr/>
          </p:nvSpPr>
          <p:spPr>
            <a:xfrm>
              <a:off x="1584" y="960"/>
              <a:ext cx="7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阶码</a:t>
              </a:r>
            </a:p>
          </p:txBody>
        </p:sp>
        <p:sp>
          <p:nvSpPr>
            <p:cNvPr id="48148" name="文本框 48147"/>
            <p:cNvSpPr txBox="1"/>
            <p:nvPr/>
          </p:nvSpPr>
          <p:spPr>
            <a:xfrm>
              <a:off x="3456" y="960"/>
              <a:ext cx="7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S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尾数</a:t>
              </a:r>
            </a:p>
          </p:txBody>
        </p:sp>
        <p:sp>
          <p:nvSpPr>
            <p:cNvPr id="48149" name="文本框 48148"/>
            <p:cNvSpPr txBox="1"/>
            <p:nvPr/>
          </p:nvSpPr>
          <p:spPr>
            <a:xfrm>
              <a:off x="956" y="1642"/>
              <a:ext cx="308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阶符</a:t>
              </a:r>
            </a:p>
          </p:txBody>
        </p:sp>
        <p:sp>
          <p:nvSpPr>
            <p:cNvPr id="48150" name="文本框 48149"/>
            <p:cNvSpPr txBox="1"/>
            <p:nvPr/>
          </p:nvSpPr>
          <p:spPr>
            <a:xfrm>
              <a:off x="2668" y="1642"/>
              <a:ext cx="308" cy="56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数符</a:t>
              </a:r>
            </a:p>
          </p:txBody>
        </p:sp>
        <p:sp>
          <p:nvSpPr>
            <p:cNvPr id="48151" name="文本框 48150"/>
            <p:cNvSpPr txBox="1"/>
            <p:nvPr/>
          </p:nvSpPr>
          <p:spPr>
            <a:xfrm>
              <a:off x="1656" y="1670"/>
              <a:ext cx="984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阶码的</a:t>
              </a: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数值部分</a:t>
              </a:r>
            </a:p>
          </p:txBody>
        </p:sp>
        <p:sp>
          <p:nvSpPr>
            <p:cNvPr id="48152" name="文本框 48151"/>
            <p:cNvSpPr txBox="1"/>
            <p:nvPr/>
          </p:nvSpPr>
          <p:spPr>
            <a:xfrm>
              <a:off x="3237" y="1728"/>
              <a:ext cx="151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尾数的数值部分</a:t>
              </a:r>
            </a:p>
          </p:txBody>
        </p:sp>
        <p:sp>
          <p:nvSpPr>
            <p:cNvPr id="48153" name="左大括号 48152"/>
            <p:cNvSpPr/>
            <p:nvPr/>
          </p:nvSpPr>
          <p:spPr>
            <a:xfrm rot="16200000">
              <a:off x="1896" y="936"/>
              <a:ext cx="96" cy="1392"/>
            </a:xfrm>
            <a:prstGeom prst="leftBrace">
              <a:avLst>
                <a:gd name="adj1" fmla="val 120833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4" name="左大括号 48153"/>
            <p:cNvSpPr/>
            <p:nvPr/>
          </p:nvSpPr>
          <p:spPr>
            <a:xfrm rot="16200000">
              <a:off x="3888" y="672"/>
              <a:ext cx="96" cy="1920"/>
            </a:xfrm>
            <a:prstGeom prst="leftBrace">
              <a:avLst>
                <a:gd name="adj1" fmla="val 166666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55" name="文本框 48154"/>
          <p:cNvSpPr txBox="1"/>
          <p:nvPr/>
        </p:nvSpPr>
        <p:spPr>
          <a:xfrm>
            <a:off x="1598613" y="3810000"/>
            <a:ext cx="3775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i="1" baseline="-25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</a:rPr>
              <a:t>  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代表浮点数的符号</a:t>
            </a:r>
          </a:p>
        </p:txBody>
      </p:sp>
      <p:sp>
        <p:nvSpPr>
          <p:cNvPr id="48156" name="文本框 48155"/>
          <p:cNvSpPr txBox="1"/>
          <p:nvPr/>
        </p:nvSpPr>
        <p:spPr>
          <a:xfrm>
            <a:off x="1598613" y="4448175"/>
            <a:ext cx="46974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   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其位数反映浮点数的精度</a:t>
            </a:r>
          </a:p>
        </p:txBody>
      </p:sp>
      <p:sp>
        <p:nvSpPr>
          <p:cNvPr id="48157" name="文本框 48156"/>
          <p:cNvSpPr txBox="1"/>
          <p:nvPr/>
        </p:nvSpPr>
        <p:spPr>
          <a:xfrm>
            <a:off x="1598613" y="5086350"/>
            <a:ext cx="52974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>
                <a:latin typeface="Times New Roman" panose="02020603050405020304" pitchFamily="18" charset="0"/>
              </a:rPr>
              <a:t>  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其位数反映浮点数的表示范围</a:t>
            </a:r>
          </a:p>
        </p:txBody>
      </p:sp>
      <p:sp>
        <p:nvSpPr>
          <p:cNvPr id="48158" name="文本框 48157"/>
          <p:cNvSpPr txBox="1"/>
          <p:nvPr/>
        </p:nvSpPr>
        <p:spPr>
          <a:xfrm>
            <a:off x="1598613" y="5724525"/>
            <a:ext cx="60975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i="1" baseline="-25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>
                <a:latin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共同表示小数点的实际位置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48159" name="矩形 48158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5" grpId="0"/>
      <p:bldP spid="48156" grpId="0"/>
      <p:bldP spid="48157" grpId="0"/>
      <p:bldP spid="4815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文本框 49154"/>
          <p:cNvSpPr txBox="1"/>
          <p:nvPr/>
        </p:nvSpPr>
        <p:spPr>
          <a:xfrm>
            <a:off x="593725" y="228600"/>
            <a:ext cx="43116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2. 浮点数的表示范围</a:t>
            </a:r>
          </a:p>
        </p:txBody>
      </p:sp>
      <p:sp>
        <p:nvSpPr>
          <p:cNvPr id="49156" name="文本框 49155"/>
          <p:cNvSpPr txBox="1"/>
          <p:nvPr/>
        </p:nvSpPr>
        <p:spPr>
          <a:xfrm>
            <a:off x="533400" y="3756025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baseline="30000" dirty="0">
                <a:latin typeface="Times New Roman" panose="02020603050405020304" pitchFamily="18" charset="0"/>
              </a:rPr>
              <a:t>( </a:t>
            </a:r>
            <a:r>
              <a:rPr lang="zh-CN" altLang="en-US" sz="2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i="1" baseline="6000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1)</a:t>
            </a:r>
            <a:r>
              <a:rPr lang="en-US" altLang="zh-CN" sz="2400" b="1">
                <a:latin typeface="Times New Roman" panose="02020603050405020304" pitchFamily="18" charset="0"/>
              </a:rPr>
              <a:t>×( 1</a:t>
            </a:r>
            <a:r>
              <a:rPr lang="en-US" altLang="zh-CN" sz="10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9157" name="文本框 49156"/>
          <p:cNvSpPr txBox="1"/>
          <p:nvPr/>
        </p:nvSpPr>
        <p:spPr>
          <a:xfrm>
            <a:off x="2819400" y="5789613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 b="1">
                <a:latin typeface="Times New Roman" panose="02020603050405020304" pitchFamily="18" charset="0"/>
              </a:rPr>
              <a:t>2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 b="1" baseline="30000" dirty="0">
                <a:latin typeface="Times New Roman" panose="02020603050405020304" pitchFamily="18" charset="0"/>
              </a:rPr>
              <a:t>( </a:t>
            </a:r>
            <a:r>
              <a:rPr lang="zh-CN" altLang="en-US" sz="2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i="1" baseline="6000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1)</a:t>
            </a:r>
            <a:r>
              <a:rPr lang="en-US" altLang="zh-CN" sz="2400" b="1">
                <a:latin typeface="Times New Roman" panose="02020603050405020304" pitchFamily="18" charset="0"/>
              </a:rPr>
              <a:t>×2</a:t>
            </a:r>
            <a:r>
              <a:rPr lang="en-US" altLang="zh-CN" sz="2800" b="1" baseline="4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 b="1" i="1" baseline="4000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49158" name="文本框 49157"/>
          <p:cNvSpPr txBox="1"/>
          <p:nvPr/>
        </p:nvSpPr>
        <p:spPr>
          <a:xfrm>
            <a:off x="6477000" y="3778250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baseline="30000" dirty="0">
                <a:latin typeface="Times New Roman" panose="02020603050405020304" pitchFamily="18" charset="0"/>
              </a:rPr>
              <a:t>( </a:t>
            </a:r>
            <a:r>
              <a:rPr lang="zh-CN" altLang="en-US" sz="2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i="1" baseline="6000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1)</a:t>
            </a:r>
            <a:r>
              <a:rPr lang="en-US" altLang="zh-CN" sz="2400" b="1">
                <a:latin typeface="Times New Roman" panose="02020603050405020304" pitchFamily="18" charset="0"/>
              </a:rPr>
              <a:t>×( 1</a:t>
            </a:r>
            <a:r>
              <a:rPr lang="en-US" altLang="zh-CN" sz="1000" b="1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–</a:t>
            </a:r>
            <a:r>
              <a:rPr lang="zh-CN" altLang="en-US" sz="1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en-US" altLang="zh-CN" sz="2800" b="1" baseline="4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 b="1" i="1" baseline="40000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9159" name="文本框 49158"/>
          <p:cNvSpPr txBox="1"/>
          <p:nvPr/>
        </p:nvSpPr>
        <p:spPr>
          <a:xfrm>
            <a:off x="4038600" y="4514850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2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 b="1" baseline="30000" dirty="0">
                <a:latin typeface="Times New Roman" panose="02020603050405020304" pitchFamily="18" charset="0"/>
              </a:rPr>
              <a:t>( </a:t>
            </a:r>
            <a:r>
              <a:rPr lang="zh-CN" altLang="en-US" sz="2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i="1" baseline="6000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1)</a:t>
            </a:r>
            <a:r>
              <a:rPr lang="en-US" altLang="zh-CN" sz="2400" b="1">
                <a:latin typeface="Times New Roman" panose="02020603050405020304" pitchFamily="18" charset="0"/>
              </a:rPr>
              <a:t>×2</a:t>
            </a:r>
            <a:r>
              <a:rPr lang="en-US" altLang="zh-CN" sz="2800" b="1" baseline="4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 b="1" i="1" baseline="40000">
                <a:latin typeface="Times New Roman" panose="02020603050405020304" pitchFamily="18" charset="0"/>
              </a:rPr>
              <a:t>n</a:t>
            </a:r>
          </a:p>
        </p:txBody>
      </p:sp>
      <p:grpSp>
        <p:nvGrpSpPr>
          <p:cNvPr id="49160" name="组合 49159"/>
          <p:cNvGrpSpPr/>
          <p:nvPr/>
        </p:nvGrpSpPr>
        <p:grpSpPr>
          <a:xfrm>
            <a:off x="1143000" y="2971800"/>
            <a:ext cx="1409700" cy="838200"/>
            <a:chOff x="720" y="1661"/>
            <a:chExt cx="888" cy="528"/>
          </a:xfrm>
        </p:grpSpPr>
        <p:sp>
          <p:nvSpPr>
            <p:cNvPr id="49161" name="文本框 49160"/>
            <p:cNvSpPr txBox="1"/>
            <p:nvPr/>
          </p:nvSpPr>
          <p:spPr>
            <a:xfrm>
              <a:off x="720" y="1901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最小负数</a:t>
              </a:r>
            </a:p>
          </p:txBody>
        </p:sp>
        <p:sp>
          <p:nvSpPr>
            <p:cNvPr id="49162" name="直接连接符 49161"/>
            <p:cNvSpPr/>
            <p:nvPr/>
          </p:nvSpPr>
          <p:spPr>
            <a:xfrm flipV="1">
              <a:off x="1104" y="1661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49200" name="组合 49199"/>
          <p:cNvGrpSpPr/>
          <p:nvPr/>
        </p:nvGrpSpPr>
        <p:grpSpPr>
          <a:xfrm>
            <a:off x="3162300" y="2971800"/>
            <a:ext cx="1416050" cy="2879725"/>
            <a:chOff x="1992" y="1872"/>
            <a:chExt cx="892" cy="1814"/>
          </a:xfrm>
        </p:grpSpPr>
        <p:sp>
          <p:nvSpPr>
            <p:cNvPr id="49164" name="文本框 49163"/>
            <p:cNvSpPr txBox="1"/>
            <p:nvPr/>
          </p:nvSpPr>
          <p:spPr>
            <a:xfrm>
              <a:off x="1992" y="3398"/>
              <a:ext cx="8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最大负数</a:t>
              </a:r>
            </a:p>
          </p:txBody>
        </p:sp>
        <p:sp>
          <p:nvSpPr>
            <p:cNvPr id="49165" name="任意多边形 49164"/>
            <p:cNvSpPr/>
            <p:nvPr/>
          </p:nvSpPr>
          <p:spPr>
            <a:xfrm>
              <a:off x="2448" y="1872"/>
              <a:ext cx="1" cy="1524"/>
            </a:xfrm>
            <a:custGeom>
              <a:avLst/>
              <a:gdLst/>
              <a:ahLst/>
              <a:cxnLst/>
              <a:rect l="0" t="0" r="0" b="0"/>
              <a:pathLst>
                <a:path w="1" h="1524">
                  <a:moveTo>
                    <a:pt x="0" y="1524"/>
                  </a:move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66" name="组合 49165"/>
          <p:cNvGrpSpPr/>
          <p:nvPr/>
        </p:nvGrpSpPr>
        <p:grpSpPr>
          <a:xfrm>
            <a:off x="6819900" y="2971800"/>
            <a:ext cx="1409700" cy="838200"/>
            <a:chOff x="4296" y="1661"/>
            <a:chExt cx="888" cy="528"/>
          </a:xfrm>
        </p:grpSpPr>
        <p:sp>
          <p:nvSpPr>
            <p:cNvPr id="49167" name="文本框 49166"/>
            <p:cNvSpPr txBox="1"/>
            <p:nvPr/>
          </p:nvSpPr>
          <p:spPr>
            <a:xfrm>
              <a:off x="4296" y="1901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最大正数</a:t>
              </a:r>
            </a:p>
          </p:txBody>
        </p:sp>
        <p:sp>
          <p:nvSpPr>
            <p:cNvPr id="49168" name="直接连接符 49167"/>
            <p:cNvSpPr/>
            <p:nvPr/>
          </p:nvSpPr>
          <p:spPr>
            <a:xfrm flipV="1">
              <a:off x="4608" y="1661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49169" name="组合 49168"/>
          <p:cNvGrpSpPr/>
          <p:nvPr/>
        </p:nvGrpSpPr>
        <p:grpSpPr>
          <a:xfrm>
            <a:off x="4419600" y="2971800"/>
            <a:ext cx="1409700" cy="1524000"/>
            <a:chOff x="2784" y="1661"/>
            <a:chExt cx="888" cy="960"/>
          </a:xfrm>
        </p:grpSpPr>
        <p:sp>
          <p:nvSpPr>
            <p:cNvPr id="49170" name="文本框 49169"/>
            <p:cNvSpPr txBox="1"/>
            <p:nvPr/>
          </p:nvSpPr>
          <p:spPr>
            <a:xfrm>
              <a:off x="2784" y="2333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最小正数</a:t>
              </a:r>
            </a:p>
          </p:txBody>
        </p:sp>
        <p:sp>
          <p:nvSpPr>
            <p:cNvPr id="49171" name="任意多边形 49170"/>
            <p:cNvSpPr/>
            <p:nvPr/>
          </p:nvSpPr>
          <p:spPr>
            <a:xfrm>
              <a:off x="3264" y="1661"/>
              <a:ext cx="1" cy="687"/>
            </a:xfrm>
            <a:custGeom>
              <a:avLst/>
              <a:gdLst/>
              <a:ahLst/>
              <a:cxnLst/>
              <a:rect l="0" t="0" r="0" b="0"/>
              <a:pathLst>
                <a:path w="1" h="687">
                  <a:moveTo>
                    <a:pt x="0" y="687"/>
                  </a:move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72" name="组合 49171"/>
          <p:cNvGrpSpPr/>
          <p:nvPr/>
        </p:nvGrpSpPr>
        <p:grpSpPr>
          <a:xfrm>
            <a:off x="609600" y="1758950"/>
            <a:ext cx="7848600" cy="1822450"/>
            <a:chOff x="384" y="897"/>
            <a:chExt cx="4944" cy="1148"/>
          </a:xfrm>
        </p:grpSpPr>
        <p:grpSp>
          <p:nvGrpSpPr>
            <p:cNvPr id="49173" name="组合 49172"/>
            <p:cNvGrpSpPr/>
            <p:nvPr/>
          </p:nvGrpSpPr>
          <p:grpSpPr>
            <a:xfrm>
              <a:off x="384" y="1229"/>
              <a:ext cx="4944" cy="525"/>
              <a:chOff x="384" y="1229"/>
              <a:chExt cx="4944" cy="525"/>
            </a:xfrm>
          </p:grpSpPr>
          <p:grpSp>
            <p:nvGrpSpPr>
              <p:cNvPr id="49174" name="组合 49173"/>
              <p:cNvGrpSpPr/>
              <p:nvPr/>
            </p:nvGrpSpPr>
            <p:grpSpPr>
              <a:xfrm>
                <a:off x="384" y="1229"/>
                <a:ext cx="4944" cy="525"/>
                <a:chOff x="384" y="1229"/>
                <a:chExt cx="4944" cy="525"/>
              </a:xfrm>
            </p:grpSpPr>
            <p:grpSp>
              <p:nvGrpSpPr>
                <p:cNvPr id="49175" name="组合 49174"/>
                <p:cNvGrpSpPr/>
                <p:nvPr/>
              </p:nvGrpSpPr>
              <p:grpSpPr>
                <a:xfrm>
                  <a:off x="1104" y="1229"/>
                  <a:ext cx="1752" cy="525"/>
                  <a:chOff x="1104" y="1229"/>
                  <a:chExt cx="1752" cy="525"/>
                </a:xfrm>
              </p:grpSpPr>
              <p:sp>
                <p:nvSpPr>
                  <p:cNvPr id="49176" name="直接连接符 49175"/>
                  <p:cNvSpPr/>
                  <p:nvPr/>
                </p:nvSpPr>
                <p:spPr>
                  <a:xfrm flipV="1">
                    <a:off x="2856" y="1661"/>
                    <a:ext cx="0" cy="93"/>
                  </a:xfrm>
                  <a:prstGeom prst="line">
                    <a:avLst/>
                  </a:prstGeom>
                  <a:ln w="28575" cap="flat" cmpd="sng">
                    <a:solidFill>
                      <a:schemeClr val="folHlink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9177" name="直接连接符 49176"/>
                  <p:cNvSpPr/>
                  <p:nvPr/>
                </p:nvSpPr>
                <p:spPr>
                  <a:xfrm>
                    <a:off x="1104" y="1229"/>
                    <a:ext cx="0" cy="432"/>
                  </a:xfrm>
                  <a:prstGeom prst="line">
                    <a:avLst/>
                  </a:prstGeom>
                  <a:ln w="38100" cap="flat" cmpd="sng">
                    <a:solidFill>
                      <a:schemeClr val="folHlink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49178" name="直接连接符 49177"/>
                <p:cNvSpPr/>
                <p:nvPr/>
              </p:nvSpPr>
              <p:spPr>
                <a:xfrm>
                  <a:off x="3264" y="1229"/>
                  <a:ext cx="0" cy="43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9179" name="直接连接符 49178"/>
                <p:cNvSpPr/>
                <p:nvPr/>
              </p:nvSpPr>
              <p:spPr>
                <a:xfrm>
                  <a:off x="384" y="1661"/>
                  <a:ext cx="49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9180" name="直接连接符 49179"/>
              <p:cNvSpPr/>
              <p:nvPr/>
            </p:nvSpPr>
            <p:spPr>
              <a:xfrm>
                <a:off x="4608" y="1229"/>
                <a:ext cx="0" cy="432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49181" name="组合 49180"/>
            <p:cNvGrpSpPr/>
            <p:nvPr/>
          </p:nvGrpSpPr>
          <p:grpSpPr>
            <a:xfrm>
              <a:off x="384" y="897"/>
              <a:ext cx="4944" cy="1148"/>
              <a:chOff x="384" y="897"/>
              <a:chExt cx="4944" cy="1148"/>
            </a:xfrm>
          </p:grpSpPr>
          <p:sp>
            <p:nvSpPr>
              <p:cNvPr id="49182" name="矩形 49181"/>
              <p:cNvSpPr/>
              <p:nvPr/>
            </p:nvSpPr>
            <p:spPr>
              <a:xfrm>
                <a:off x="384" y="1229"/>
                <a:ext cx="720" cy="432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noFill/>
              </a:ln>
            </p:spPr>
            <p:txBody>
              <a:bodyPr wrap="none" anchor="ctr"/>
              <a:lstStyle/>
              <a:p>
                <a:pPr algn="ctr"/>
                <a:endParaRPr lang="zh-CN" altLang="en-US" sz="3200" b="1" dirty="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83" name="直接连接符 49182"/>
              <p:cNvSpPr/>
              <p:nvPr/>
            </p:nvSpPr>
            <p:spPr>
              <a:xfrm>
                <a:off x="2448" y="1229"/>
                <a:ext cx="0" cy="43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9184" name="矩形 49183"/>
              <p:cNvSpPr/>
              <p:nvPr/>
            </p:nvSpPr>
            <p:spPr>
              <a:xfrm>
                <a:off x="4608" y="1229"/>
                <a:ext cx="720" cy="432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noFill/>
              </a:ln>
            </p:spPr>
            <p:txBody>
              <a:bodyPr wrap="none" anchor="ctr"/>
              <a:lstStyle/>
              <a:p>
                <a:pPr algn="ctr"/>
                <a:endParaRPr lang="zh-CN" altLang="en-US" sz="3200" b="1" dirty="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85" name="文本框 49184"/>
              <p:cNvSpPr txBox="1"/>
              <p:nvPr/>
            </p:nvSpPr>
            <p:spPr>
              <a:xfrm>
                <a:off x="1321" y="1310"/>
                <a:ext cx="79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</a:rPr>
                  <a:t>负数区</a:t>
                </a:r>
              </a:p>
            </p:txBody>
          </p:sp>
          <p:sp>
            <p:nvSpPr>
              <p:cNvPr id="49186" name="文本框 49185"/>
              <p:cNvSpPr txBox="1"/>
              <p:nvPr/>
            </p:nvSpPr>
            <p:spPr>
              <a:xfrm>
                <a:off x="3481" y="1310"/>
                <a:ext cx="79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</a:rPr>
                  <a:t>正数区</a:t>
                </a:r>
              </a:p>
            </p:txBody>
          </p:sp>
          <p:sp>
            <p:nvSpPr>
              <p:cNvPr id="49187" name="文本框 49186"/>
              <p:cNvSpPr txBox="1"/>
              <p:nvPr/>
            </p:nvSpPr>
            <p:spPr>
              <a:xfrm>
                <a:off x="2538" y="1310"/>
                <a:ext cx="56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下溢</a:t>
                </a:r>
              </a:p>
            </p:txBody>
          </p:sp>
          <p:sp>
            <p:nvSpPr>
              <p:cNvPr id="49188" name="文本框 49187"/>
              <p:cNvSpPr txBox="1"/>
              <p:nvPr/>
            </p:nvSpPr>
            <p:spPr>
              <a:xfrm>
                <a:off x="2734" y="1680"/>
                <a:ext cx="24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3200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9189" name="文本框 49188"/>
              <p:cNvSpPr txBox="1"/>
              <p:nvPr/>
            </p:nvSpPr>
            <p:spPr>
              <a:xfrm>
                <a:off x="432" y="897"/>
                <a:ext cx="56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上溢</a:t>
                </a:r>
              </a:p>
            </p:txBody>
          </p:sp>
          <p:sp>
            <p:nvSpPr>
              <p:cNvPr id="49190" name="文本框 49189"/>
              <p:cNvSpPr txBox="1"/>
              <p:nvPr/>
            </p:nvSpPr>
            <p:spPr>
              <a:xfrm>
                <a:off x="4608" y="897"/>
                <a:ext cx="56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上溢</a:t>
                </a:r>
              </a:p>
            </p:txBody>
          </p:sp>
        </p:grpSp>
      </p:grpSp>
      <p:sp>
        <p:nvSpPr>
          <p:cNvPr id="49191" name="文本框 49190"/>
          <p:cNvSpPr txBox="1"/>
          <p:nvPr/>
        </p:nvSpPr>
        <p:spPr>
          <a:xfrm>
            <a:off x="914400" y="4221163"/>
            <a:ext cx="2590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–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baseline="50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15</a:t>
            </a:r>
            <a:r>
              <a:rPr lang="zh-CN" altLang="en-US" sz="3200" b="1" baseline="30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×( 1</a:t>
            </a:r>
            <a:r>
              <a:rPr lang="en-US" altLang="zh-CN" sz="10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–</a:t>
            </a:r>
            <a:r>
              <a:rPr lang="zh-CN" altLang="en-US" sz="1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b="1" baseline="40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sz="2400" b="1" baseline="50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3200" b="1" baseline="30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9192" name="文本框 49191"/>
          <p:cNvSpPr txBox="1"/>
          <p:nvPr/>
        </p:nvSpPr>
        <p:spPr>
          <a:xfrm>
            <a:off x="3200400" y="6202363"/>
            <a:ext cx="2209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–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b="1" baseline="40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sz="2400" b="1" baseline="50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15</a:t>
            </a:r>
            <a:r>
              <a:rPr lang="zh-CN" altLang="en-US" sz="3200" b="1" baseline="30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×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b="1" baseline="40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sz="2400" b="1" baseline="50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3200" b="1" baseline="30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9193" name="文本框 49192"/>
          <p:cNvSpPr txBox="1"/>
          <p:nvPr/>
        </p:nvSpPr>
        <p:spPr>
          <a:xfrm>
            <a:off x="4495800" y="4937125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baseline="50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-15</a:t>
            </a:r>
            <a:r>
              <a:rPr lang="zh-CN" altLang="en-US" sz="3200" b="1" baseline="30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×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b="1" baseline="40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sz="2400" b="1" baseline="50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3200" b="1" baseline="300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9194" name="文本框 49193"/>
          <p:cNvSpPr txBox="1"/>
          <p:nvPr/>
        </p:nvSpPr>
        <p:spPr>
          <a:xfrm>
            <a:off x="6880225" y="4221163"/>
            <a:ext cx="2590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baseline="50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15</a:t>
            </a:r>
            <a:r>
              <a:rPr lang="zh-CN" altLang="en-US" sz="3200" b="1" baseline="30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×( 1</a:t>
            </a:r>
            <a:r>
              <a:rPr lang="en-US" altLang="zh-CN" sz="10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–</a:t>
            </a:r>
            <a:r>
              <a:rPr lang="zh-CN" altLang="en-US" sz="1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b="1" baseline="40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sz="2400" b="1" baseline="50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3200" b="1" baseline="30000" dirty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49195" name="组合 49194"/>
          <p:cNvGrpSpPr/>
          <p:nvPr/>
        </p:nvGrpSpPr>
        <p:grpSpPr>
          <a:xfrm>
            <a:off x="6400800" y="5364163"/>
            <a:ext cx="3124200" cy="990600"/>
            <a:chOff x="144" y="3024"/>
            <a:chExt cx="1968" cy="624"/>
          </a:xfrm>
        </p:grpSpPr>
        <p:sp>
          <p:nvSpPr>
            <p:cNvPr id="49196" name="文本框 49195"/>
            <p:cNvSpPr txBox="1"/>
            <p:nvPr/>
          </p:nvSpPr>
          <p:spPr>
            <a:xfrm>
              <a:off x="144" y="3024"/>
              <a:ext cx="16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设  </a:t>
              </a:r>
              <a:r>
                <a:rPr lang="en-US" altLang="zh-CN" sz="28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= 4</a:t>
              </a:r>
            </a:p>
          </p:txBody>
        </p:sp>
        <p:sp>
          <p:nvSpPr>
            <p:cNvPr id="49197" name="文本框 49196"/>
            <p:cNvSpPr txBox="1"/>
            <p:nvPr/>
          </p:nvSpPr>
          <p:spPr>
            <a:xfrm>
              <a:off x="480" y="3321"/>
              <a:ext cx="16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=10</a:t>
              </a:r>
              <a:endPara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9198" name="文本框 49197"/>
          <p:cNvSpPr txBox="1"/>
          <p:nvPr/>
        </p:nvSpPr>
        <p:spPr>
          <a:xfrm>
            <a:off x="1524000" y="1062038"/>
            <a:ext cx="6781800" cy="842962"/>
          </a:xfrm>
          <a:prstGeom prst="rect">
            <a:avLst/>
          </a:prstGeom>
          <a:noFill/>
          <a:ln w="9525">
            <a:noFill/>
          </a:ln>
        </p:spPr>
        <p:txBody>
          <a:bodyPr tIns="7200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上溢   阶码 &gt; 最大阶玛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下溢   阶码 &lt; 最小阶码   按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机器零 </a:t>
            </a:r>
            <a:r>
              <a:rPr lang="zh-CN" altLang="en-US" sz="2800" b="1" dirty="0">
                <a:latin typeface="Times New Roman" panose="02020603050405020304" pitchFamily="18" charset="0"/>
              </a:rPr>
              <a:t>处理</a:t>
            </a:r>
          </a:p>
        </p:txBody>
      </p:sp>
      <p:sp>
        <p:nvSpPr>
          <p:cNvPr id="49199" name="矩形 49198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49157" grpId="0"/>
      <p:bldP spid="49158" grpId="0"/>
      <p:bldP spid="49159" grpId="0"/>
      <p:bldP spid="49191" grpId="0"/>
      <p:bldP spid="49192" grpId="0"/>
      <p:bldP spid="49193" grpId="0"/>
      <p:bldP spid="49194" grpId="0"/>
      <p:bldP spid="4919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文本框 50177"/>
          <p:cNvSpPr txBox="1"/>
          <p:nvPr/>
        </p:nvSpPr>
        <p:spPr>
          <a:xfrm>
            <a:off x="533400" y="304800"/>
            <a:ext cx="1000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练习</a:t>
            </a:r>
          </a:p>
        </p:txBody>
      </p:sp>
      <p:sp>
        <p:nvSpPr>
          <p:cNvPr id="50180" name="文本框 50179"/>
          <p:cNvSpPr txBox="1"/>
          <p:nvPr/>
        </p:nvSpPr>
        <p:spPr>
          <a:xfrm>
            <a:off x="533400" y="1036638"/>
            <a:ext cx="8610600" cy="16335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设机器数字长为 24 位，欲表示±3万的十进制数，试问在保证数的最大精度的前提下，除阶符、数符各 取1 位外，阶码、尾数各取几位？</a:t>
            </a:r>
          </a:p>
        </p:txBody>
      </p:sp>
      <p:sp>
        <p:nvSpPr>
          <p:cNvPr id="50181" name="文本框 50180"/>
          <p:cNvSpPr txBox="1"/>
          <p:nvPr/>
        </p:nvSpPr>
        <p:spPr>
          <a:xfrm>
            <a:off x="1295400" y="5943600"/>
            <a:ext cx="6705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满足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最大精度 </a:t>
            </a:r>
            <a:r>
              <a:rPr lang="zh-CN" altLang="en-US" sz="2800" b="1" dirty="0">
                <a:latin typeface="Times New Roman" panose="02020603050405020304" pitchFamily="18" charset="0"/>
              </a:rPr>
              <a:t>可取</a:t>
            </a: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200" b="1">
                <a:solidFill>
                  <a:schemeClr val="folHlink"/>
                </a:solidFill>
                <a:latin typeface="Times New Roman" panose="02020603050405020304" pitchFamily="18" charset="0"/>
              </a:rPr>
              <a:t> = 4，</a:t>
            </a:r>
            <a:r>
              <a:rPr lang="en-US" altLang="zh-CN" sz="32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200" b="1">
                <a:solidFill>
                  <a:schemeClr val="folHlink"/>
                </a:solidFill>
                <a:latin typeface="Times New Roman" panose="02020603050405020304" pitchFamily="18" charset="0"/>
              </a:rPr>
              <a:t> = 18</a:t>
            </a:r>
          </a:p>
        </p:txBody>
      </p:sp>
      <p:sp>
        <p:nvSpPr>
          <p:cNvPr id="50182" name="文本框 50181"/>
          <p:cNvSpPr txBox="1"/>
          <p:nvPr/>
        </p:nvSpPr>
        <p:spPr>
          <a:xfrm>
            <a:off x="609600" y="2743200"/>
            <a:ext cx="1000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解：</a:t>
            </a:r>
          </a:p>
        </p:txBody>
      </p:sp>
      <p:grpSp>
        <p:nvGrpSpPr>
          <p:cNvPr id="50183" name="组合 50182"/>
          <p:cNvGrpSpPr/>
          <p:nvPr/>
        </p:nvGrpSpPr>
        <p:grpSpPr>
          <a:xfrm>
            <a:off x="2041525" y="4210050"/>
            <a:ext cx="4892675" cy="1123950"/>
            <a:chOff x="1286" y="2652"/>
            <a:chExt cx="3082" cy="708"/>
          </a:xfrm>
        </p:grpSpPr>
        <p:sp>
          <p:nvSpPr>
            <p:cNvPr id="50184" name="文本框 50183"/>
            <p:cNvSpPr txBox="1"/>
            <p:nvPr/>
          </p:nvSpPr>
          <p:spPr>
            <a:xfrm>
              <a:off x="1286" y="2652"/>
              <a:ext cx="308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baseline="50000" dirty="0">
                  <a:latin typeface="Times New Roman" panose="02020603050405020304" pitchFamily="18" charset="0"/>
                </a:rPr>
                <a:t>15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× 0.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×××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…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…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××</a:t>
              </a:r>
            </a:p>
          </p:txBody>
        </p:sp>
        <p:sp>
          <p:nvSpPr>
            <p:cNvPr id="50185" name="右大括号 50184"/>
            <p:cNvSpPr/>
            <p:nvPr/>
          </p:nvSpPr>
          <p:spPr>
            <a:xfrm rot="5380329">
              <a:off x="3047" y="2231"/>
              <a:ext cx="144" cy="1632"/>
            </a:xfrm>
            <a:prstGeom prst="rightBrace">
              <a:avLst>
                <a:gd name="adj1" fmla="val 94444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6" name="文本框 50185"/>
            <p:cNvSpPr txBox="1"/>
            <p:nvPr/>
          </p:nvSpPr>
          <p:spPr>
            <a:xfrm>
              <a:off x="2880" y="3072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15位</a:t>
              </a:r>
            </a:p>
          </p:txBody>
        </p:sp>
      </p:grpSp>
      <p:grpSp>
        <p:nvGrpSpPr>
          <p:cNvPr id="50187" name="组合 50186"/>
          <p:cNvGrpSpPr/>
          <p:nvPr/>
        </p:nvGrpSpPr>
        <p:grpSpPr>
          <a:xfrm>
            <a:off x="2219325" y="4191000"/>
            <a:ext cx="2943225" cy="1676400"/>
            <a:chOff x="1398" y="2640"/>
            <a:chExt cx="1854" cy="1056"/>
          </a:xfrm>
        </p:grpSpPr>
        <p:sp>
          <p:nvSpPr>
            <p:cNvPr id="50188" name="文本框 50187"/>
            <p:cNvSpPr txBox="1"/>
            <p:nvPr/>
          </p:nvSpPr>
          <p:spPr>
            <a:xfrm>
              <a:off x="2880" y="3283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…</a:t>
              </a:r>
            </a:p>
          </p:txBody>
        </p:sp>
        <p:grpSp>
          <p:nvGrpSpPr>
            <p:cNvPr id="50189" name="组合 50188"/>
            <p:cNvGrpSpPr/>
            <p:nvPr/>
          </p:nvGrpSpPr>
          <p:grpSpPr>
            <a:xfrm>
              <a:off x="1398" y="2640"/>
              <a:ext cx="1530" cy="1056"/>
              <a:chOff x="1398" y="2640"/>
              <a:chExt cx="1530" cy="1056"/>
            </a:xfrm>
          </p:grpSpPr>
          <p:sp>
            <p:nvSpPr>
              <p:cNvPr id="50190" name="文本框 50189"/>
              <p:cNvSpPr txBox="1"/>
              <p:nvPr/>
            </p:nvSpPr>
            <p:spPr>
              <a:xfrm>
                <a:off x="1398" y="3331"/>
                <a:ext cx="1530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200" b="1" i="1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3200" b="1">
                    <a:latin typeface="Times New Roman" panose="02020603050405020304" pitchFamily="18" charset="0"/>
                  </a:rPr>
                  <a:t> = 4、5、6</a:t>
                </a:r>
              </a:p>
            </p:txBody>
          </p:sp>
          <p:sp>
            <p:nvSpPr>
              <p:cNvPr id="50191" name="圆角矩形标注 50190"/>
              <p:cNvSpPr/>
              <p:nvPr/>
            </p:nvSpPr>
            <p:spPr>
              <a:xfrm>
                <a:off x="1455" y="2640"/>
                <a:ext cx="240" cy="240"/>
              </a:xfrm>
              <a:prstGeom prst="wedgeRoundRectCallout">
                <a:avLst>
                  <a:gd name="adj1" fmla="val 11250"/>
                  <a:gd name="adj2" fmla="val 280000"/>
                  <a:gd name="adj3" fmla="val 16667"/>
                </a:avLst>
              </a:prstGeom>
              <a:noFill/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algn="ctr"/>
                <a:endParaRPr lang="zh-CN" altLang="en-US" sz="2800" b="1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92" name="组合 50191"/>
          <p:cNvGrpSpPr/>
          <p:nvPr/>
        </p:nvGrpSpPr>
        <p:grpSpPr>
          <a:xfrm>
            <a:off x="838200" y="3459163"/>
            <a:ext cx="7772400" cy="579437"/>
            <a:chOff x="528" y="2179"/>
            <a:chExt cx="4896" cy="365"/>
          </a:xfrm>
        </p:grpSpPr>
        <p:sp>
          <p:nvSpPr>
            <p:cNvPr id="50193" name="文本框 50192"/>
            <p:cNvSpPr txBox="1"/>
            <p:nvPr/>
          </p:nvSpPr>
          <p:spPr>
            <a:xfrm>
              <a:off x="923" y="2209"/>
              <a:ext cx="450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15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位二进制数可反映 ±3 万之间的十进制数 </a:t>
              </a:r>
            </a:p>
          </p:txBody>
        </p:sp>
        <p:sp>
          <p:nvSpPr>
            <p:cNvPr id="50194" name="文本框 50193"/>
            <p:cNvSpPr txBox="1"/>
            <p:nvPr/>
          </p:nvSpPr>
          <p:spPr>
            <a:xfrm>
              <a:off x="528" y="2179"/>
              <a:ext cx="62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Times New Roman" panose="02020603050405020304" pitchFamily="18" charset="0"/>
                </a:rPr>
                <a:t>∴</a:t>
              </a:r>
              <a:endParaRPr lang="zh-CN" altLang="en-US" sz="32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195" name="组合 50194"/>
          <p:cNvGrpSpPr/>
          <p:nvPr/>
        </p:nvGrpSpPr>
        <p:grpSpPr>
          <a:xfrm>
            <a:off x="1600200" y="2819400"/>
            <a:ext cx="5511800" cy="579438"/>
            <a:chOff x="1008" y="1776"/>
            <a:chExt cx="3472" cy="365"/>
          </a:xfrm>
        </p:grpSpPr>
        <p:sp>
          <p:nvSpPr>
            <p:cNvPr id="50196" name="文本框 50195"/>
            <p:cNvSpPr txBox="1"/>
            <p:nvPr/>
          </p:nvSpPr>
          <p:spPr>
            <a:xfrm>
              <a:off x="3216" y="1776"/>
              <a:ext cx="126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baseline="50000" dirty="0">
                  <a:latin typeface="Times New Roman" panose="02020603050405020304" pitchFamily="18" charset="0"/>
                </a:rPr>
                <a:t>15</a:t>
              </a:r>
              <a:r>
                <a:rPr lang="zh-CN" altLang="en-US" sz="3200" b="1" baseline="3000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= 32768</a:t>
              </a:r>
            </a:p>
          </p:txBody>
        </p:sp>
        <p:sp>
          <p:nvSpPr>
            <p:cNvPr id="50197" name="文本框 50196"/>
            <p:cNvSpPr txBox="1"/>
            <p:nvPr/>
          </p:nvSpPr>
          <p:spPr>
            <a:xfrm>
              <a:off x="1536" y="1776"/>
              <a:ext cx="126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baseline="50000" dirty="0">
                  <a:latin typeface="Times New Roman" panose="02020603050405020304" pitchFamily="18" charset="0"/>
                </a:rPr>
                <a:t>14</a:t>
              </a:r>
              <a:r>
                <a:rPr lang="zh-CN" altLang="en-US" sz="3200" b="1" baseline="3000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= 16384</a:t>
              </a:r>
            </a:p>
          </p:txBody>
        </p:sp>
        <p:sp>
          <p:nvSpPr>
            <p:cNvPr id="50198" name="文本框 50197"/>
            <p:cNvSpPr txBox="1"/>
            <p:nvPr/>
          </p:nvSpPr>
          <p:spPr>
            <a:xfrm>
              <a:off x="1008" y="1776"/>
              <a:ext cx="48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∵</a:t>
              </a:r>
            </a:p>
          </p:txBody>
        </p:sp>
      </p:grpSp>
      <p:sp>
        <p:nvSpPr>
          <p:cNvPr id="50199" name="矩形 50198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  <p:bldP spid="50181" grpId="0"/>
      <p:bldP spid="5018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文本框 51202"/>
          <p:cNvSpPr txBox="1"/>
          <p:nvPr/>
        </p:nvSpPr>
        <p:spPr>
          <a:xfrm>
            <a:off x="685800" y="228600"/>
            <a:ext cx="5257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3. 浮点数的规格化形式</a:t>
            </a:r>
          </a:p>
        </p:txBody>
      </p:sp>
      <p:sp>
        <p:nvSpPr>
          <p:cNvPr id="51204" name="文本框 51203"/>
          <p:cNvSpPr txBox="1"/>
          <p:nvPr/>
        </p:nvSpPr>
        <p:spPr>
          <a:xfrm>
            <a:off x="930275" y="823913"/>
            <a:ext cx="1736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 = 2</a:t>
            </a:r>
          </a:p>
        </p:txBody>
      </p:sp>
      <p:sp>
        <p:nvSpPr>
          <p:cNvPr id="51205" name="文本框 51204"/>
          <p:cNvSpPr txBox="1"/>
          <p:nvPr/>
        </p:nvSpPr>
        <p:spPr>
          <a:xfrm>
            <a:off x="2209800" y="7620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尾数最高位为</a:t>
            </a:r>
            <a:r>
              <a:rPr lang="zh-CN" altLang="en-US" sz="2800" b="1" dirty="0">
                <a:latin typeface="Times New Roman" panose="02020603050405020304" pitchFamily="18" charset="0"/>
              </a:rPr>
              <a:t> 1</a:t>
            </a:r>
          </a:p>
        </p:txBody>
      </p:sp>
      <p:sp>
        <p:nvSpPr>
          <p:cNvPr id="51206" name="文本框 51205"/>
          <p:cNvSpPr txBox="1"/>
          <p:nvPr/>
        </p:nvSpPr>
        <p:spPr>
          <a:xfrm>
            <a:off x="930275" y="1276350"/>
            <a:ext cx="25749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 = 4</a:t>
            </a:r>
          </a:p>
        </p:txBody>
      </p:sp>
      <p:sp>
        <p:nvSpPr>
          <p:cNvPr id="51207" name="文本框 51206"/>
          <p:cNvSpPr txBox="1"/>
          <p:nvPr/>
        </p:nvSpPr>
        <p:spPr>
          <a:xfrm>
            <a:off x="2209800" y="1276350"/>
            <a:ext cx="3581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尾数最高 2 位不全为 0</a:t>
            </a:r>
          </a:p>
        </p:txBody>
      </p:sp>
      <p:sp>
        <p:nvSpPr>
          <p:cNvPr id="51208" name="文本框 51207"/>
          <p:cNvSpPr txBox="1"/>
          <p:nvPr/>
        </p:nvSpPr>
        <p:spPr>
          <a:xfrm>
            <a:off x="930275" y="1733550"/>
            <a:ext cx="1355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 = 8</a:t>
            </a:r>
          </a:p>
        </p:txBody>
      </p:sp>
      <p:sp>
        <p:nvSpPr>
          <p:cNvPr id="51209" name="文本框 51208"/>
          <p:cNvSpPr txBox="1"/>
          <p:nvPr/>
        </p:nvSpPr>
        <p:spPr>
          <a:xfrm>
            <a:off x="2209800" y="1733550"/>
            <a:ext cx="419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尾数最高 3 位不全为 0</a:t>
            </a:r>
          </a:p>
        </p:txBody>
      </p:sp>
      <p:sp>
        <p:nvSpPr>
          <p:cNvPr id="51210" name="文本框 51209"/>
          <p:cNvSpPr txBox="1"/>
          <p:nvPr/>
        </p:nvSpPr>
        <p:spPr>
          <a:xfrm>
            <a:off x="685800" y="2295525"/>
            <a:ext cx="34464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4. 浮点数的规格化</a:t>
            </a:r>
          </a:p>
        </p:txBody>
      </p:sp>
      <p:sp>
        <p:nvSpPr>
          <p:cNvPr id="51211" name="文本框 51210"/>
          <p:cNvSpPr txBox="1"/>
          <p:nvPr/>
        </p:nvSpPr>
        <p:spPr>
          <a:xfrm>
            <a:off x="1295400" y="2941638"/>
            <a:ext cx="7810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 = 2</a:t>
            </a:r>
          </a:p>
        </p:txBody>
      </p:sp>
      <p:sp>
        <p:nvSpPr>
          <p:cNvPr id="51212" name="文本框 51211"/>
          <p:cNvSpPr txBox="1"/>
          <p:nvPr/>
        </p:nvSpPr>
        <p:spPr>
          <a:xfrm>
            <a:off x="2514600" y="2941638"/>
            <a:ext cx="4621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左规       尾数左移 1 位，阶码减 1</a:t>
            </a:r>
          </a:p>
        </p:txBody>
      </p:sp>
      <p:sp>
        <p:nvSpPr>
          <p:cNvPr id="51213" name="文本框 51212"/>
          <p:cNvSpPr txBox="1"/>
          <p:nvPr/>
        </p:nvSpPr>
        <p:spPr>
          <a:xfrm>
            <a:off x="2514600" y="3416300"/>
            <a:ext cx="4621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右规       尾数右移 1 位，阶码加 1</a:t>
            </a:r>
          </a:p>
        </p:txBody>
      </p:sp>
      <p:sp>
        <p:nvSpPr>
          <p:cNvPr id="51214" name="文本框 51213"/>
          <p:cNvSpPr txBox="1"/>
          <p:nvPr/>
        </p:nvSpPr>
        <p:spPr>
          <a:xfrm>
            <a:off x="1311275" y="3890963"/>
            <a:ext cx="7810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 = 4</a:t>
            </a:r>
          </a:p>
        </p:txBody>
      </p:sp>
      <p:sp>
        <p:nvSpPr>
          <p:cNvPr id="51215" name="文本框 51214"/>
          <p:cNvSpPr txBox="1"/>
          <p:nvPr/>
        </p:nvSpPr>
        <p:spPr>
          <a:xfrm>
            <a:off x="2514600" y="3890963"/>
            <a:ext cx="4621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左规       尾数左移 2 位，阶码减 1</a:t>
            </a:r>
          </a:p>
        </p:txBody>
      </p:sp>
      <p:sp>
        <p:nvSpPr>
          <p:cNvPr id="51216" name="文本框 51215"/>
          <p:cNvSpPr txBox="1"/>
          <p:nvPr/>
        </p:nvSpPr>
        <p:spPr>
          <a:xfrm>
            <a:off x="2514600" y="4365625"/>
            <a:ext cx="4621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右规       尾数右移 2 位，阶码加 1</a:t>
            </a:r>
          </a:p>
        </p:txBody>
      </p:sp>
      <p:sp>
        <p:nvSpPr>
          <p:cNvPr id="51217" name="文本框 51216"/>
          <p:cNvSpPr txBox="1"/>
          <p:nvPr/>
        </p:nvSpPr>
        <p:spPr>
          <a:xfrm>
            <a:off x="1311275" y="4840288"/>
            <a:ext cx="7810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 = 8</a:t>
            </a:r>
          </a:p>
        </p:txBody>
      </p:sp>
      <p:sp>
        <p:nvSpPr>
          <p:cNvPr id="51218" name="文本框 51217"/>
          <p:cNvSpPr txBox="1"/>
          <p:nvPr/>
        </p:nvSpPr>
        <p:spPr>
          <a:xfrm>
            <a:off x="2514600" y="4840288"/>
            <a:ext cx="4621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左规       尾数左移 3 位，阶码减 1</a:t>
            </a:r>
          </a:p>
        </p:txBody>
      </p:sp>
      <p:sp>
        <p:nvSpPr>
          <p:cNvPr id="51219" name="文本框 51218"/>
          <p:cNvSpPr txBox="1"/>
          <p:nvPr/>
        </p:nvSpPr>
        <p:spPr>
          <a:xfrm>
            <a:off x="2514600" y="5314950"/>
            <a:ext cx="4621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右规       尾数右移 3 位，阶码加 1</a:t>
            </a:r>
          </a:p>
        </p:txBody>
      </p:sp>
      <p:sp>
        <p:nvSpPr>
          <p:cNvPr id="51220" name="文本框 51219"/>
          <p:cNvSpPr txBox="1"/>
          <p:nvPr/>
        </p:nvSpPr>
        <p:spPr>
          <a:xfrm>
            <a:off x="1371600" y="5791200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基数 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越大，可表示的浮点数的范围越大</a:t>
            </a:r>
          </a:p>
        </p:txBody>
      </p:sp>
      <p:sp>
        <p:nvSpPr>
          <p:cNvPr id="51221" name="圆角矩形标注 51220"/>
          <p:cNvSpPr/>
          <p:nvPr/>
        </p:nvSpPr>
        <p:spPr>
          <a:xfrm>
            <a:off x="5715000" y="1149350"/>
            <a:ext cx="3160713" cy="11176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2857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基数不同，浮点数的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规格化形式不同</a:t>
            </a:r>
          </a:p>
        </p:txBody>
      </p:sp>
      <p:sp>
        <p:nvSpPr>
          <p:cNvPr id="51222" name="文本框 51221"/>
          <p:cNvSpPr txBox="1"/>
          <p:nvPr/>
        </p:nvSpPr>
        <p:spPr>
          <a:xfrm>
            <a:off x="1371600" y="6248400"/>
            <a:ext cx="4494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基数 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越大，浮点数的精度降低 </a:t>
            </a:r>
          </a:p>
        </p:txBody>
      </p:sp>
      <p:sp>
        <p:nvSpPr>
          <p:cNvPr id="51223" name="矩形 51222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  <p:bldP spid="51205" grpId="0"/>
      <p:bldP spid="51206" grpId="0"/>
      <p:bldP spid="51207" grpId="0"/>
      <p:bldP spid="51208" grpId="0"/>
      <p:bldP spid="51209" grpId="0"/>
      <p:bldP spid="51210" grpId="0"/>
      <p:bldP spid="51211" grpId="0"/>
      <p:bldP spid="51212" grpId="0"/>
      <p:bldP spid="51213" grpId="0"/>
      <p:bldP spid="51214" grpId="0"/>
      <p:bldP spid="51215" grpId="0"/>
      <p:bldP spid="51216" grpId="0"/>
      <p:bldP spid="51217" grpId="0"/>
      <p:bldP spid="51218" grpId="0"/>
      <p:bldP spid="51219" grpId="0"/>
      <p:bldP spid="51220" grpId="0"/>
      <p:bldP spid="51221" grpId="0"/>
      <p:bldP spid="512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文本框 52225"/>
          <p:cNvSpPr txBox="1"/>
          <p:nvPr/>
        </p:nvSpPr>
        <p:spPr>
          <a:xfrm>
            <a:off x="304800" y="304800"/>
            <a:ext cx="1560513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例如：</a:t>
            </a:r>
          </a:p>
        </p:txBody>
      </p:sp>
      <p:sp>
        <p:nvSpPr>
          <p:cNvPr id="52228" name="文本框 52227"/>
          <p:cNvSpPr txBox="1"/>
          <p:nvPr/>
        </p:nvSpPr>
        <p:spPr>
          <a:xfrm>
            <a:off x="228600" y="16764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最大正数</a:t>
            </a:r>
          </a:p>
        </p:txBody>
      </p:sp>
      <p:sp>
        <p:nvSpPr>
          <p:cNvPr id="52229" name="文本框 52228"/>
          <p:cNvSpPr txBox="1"/>
          <p:nvPr/>
        </p:nvSpPr>
        <p:spPr>
          <a:xfrm>
            <a:off x="6096000" y="1676400"/>
            <a:ext cx="25574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2</a:t>
            </a:r>
            <a:r>
              <a:rPr lang="zh-CN" altLang="en-US" sz="2400" b="1" baseline="45000" dirty="0">
                <a:latin typeface="Times New Roman" panose="02020603050405020304" pitchFamily="18" charset="0"/>
              </a:rPr>
              <a:t>15</a:t>
            </a:r>
            <a:r>
              <a:rPr lang="zh-CN" altLang="en-US" sz="2800" b="1" dirty="0">
                <a:latin typeface="Times New Roman" panose="02020603050405020304" pitchFamily="18" charset="0"/>
              </a:rPr>
              <a:t>×( 1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–2</a:t>
            </a:r>
            <a:r>
              <a:rPr lang="zh-CN" altLang="en-US" sz="2400" b="1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52230" name="组合 52229"/>
          <p:cNvGrpSpPr/>
          <p:nvPr/>
        </p:nvGrpSpPr>
        <p:grpSpPr>
          <a:xfrm>
            <a:off x="2133600" y="1676400"/>
            <a:ext cx="3463925" cy="1082675"/>
            <a:chOff x="1344" y="1056"/>
            <a:chExt cx="2182" cy="682"/>
          </a:xfrm>
        </p:grpSpPr>
        <p:sp>
          <p:nvSpPr>
            <p:cNvPr id="52231" name="文本框 52230"/>
            <p:cNvSpPr txBox="1"/>
            <p:nvPr/>
          </p:nvSpPr>
          <p:spPr>
            <a:xfrm>
              <a:off x="1344" y="1056"/>
              <a:ext cx="218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baseline="45000" dirty="0">
                  <a:latin typeface="Times New Roman" panose="02020603050405020304" pitchFamily="18" charset="0"/>
                </a:rPr>
                <a:t>+1111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× 0.1111111111</a:t>
              </a:r>
            </a:p>
          </p:txBody>
        </p:sp>
        <p:sp>
          <p:nvSpPr>
            <p:cNvPr id="52232" name="左大括号 52231"/>
            <p:cNvSpPr/>
            <p:nvPr/>
          </p:nvSpPr>
          <p:spPr>
            <a:xfrm rot="16200000">
              <a:off x="2813" y="883"/>
              <a:ext cx="144" cy="1066"/>
            </a:xfrm>
            <a:prstGeom prst="leftBrace">
              <a:avLst>
                <a:gd name="adj1" fmla="val 61689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3" name="文本框 52232"/>
            <p:cNvSpPr txBox="1"/>
            <p:nvPr/>
          </p:nvSpPr>
          <p:spPr>
            <a:xfrm>
              <a:off x="2506" y="1488"/>
              <a:ext cx="59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10 个 1</a:t>
              </a:r>
            </a:p>
          </p:txBody>
        </p:sp>
      </p:grpSp>
      <p:sp>
        <p:nvSpPr>
          <p:cNvPr id="52234" name="文本框 52233"/>
          <p:cNvSpPr txBox="1"/>
          <p:nvPr/>
        </p:nvSpPr>
        <p:spPr>
          <a:xfrm>
            <a:off x="244475" y="29718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最小正数</a:t>
            </a:r>
          </a:p>
        </p:txBody>
      </p:sp>
      <p:sp>
        <p:nvSpPr>
          <p:cNvPr id="52235" name="文本框 52234"/>
          <p:cNvSpPr txBox="1"/>
          <p:nvPr/>
        </p:nvSpPr>
        <p:spPr>
          <a:xfrm>
            <a:off x="244475" y="42672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最大负数</a:t>
            </a:r>
          </a:p>
        </p:txBody>
      </p:sp>
      <p:sp>
        <p:nvSpPr>
          <p:cNvPr id="52236" name="文本框 52235"/>
          <p:cNvSpPr txBox="1"/>
          <p:nvPr/>
        </p:nvSpPr>
        <p:spPr>
          <a:xfrm>
            <a:off x="244475" y="5500688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最小负数</a:t>
            </a:r>
          </a:p>
        </p:txBody>
      </p:sp>
      <p:sp>
        <p:nvSpPr>
          <p:cNvPr id="52237" name="文本框 52236"/>
          <p:cNvSpPr txBox="1"/>
          <p:nvPr/>
        </p:nvSpPr>
        <p:spPr>
          <a:xfrm>
            <a:off x="6096000" y="2971800"/>
            <a:ext cx="17859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2</a:t>
            </a:r>
            <a:r>
              <a:rPr lang="zh-CN" altLang="en-US" sz="2400" b="1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 b="1" baseline="45000" dirty="0">
                <a:latin typeface="Times New Roman" panose="02020603050405020304" pitchFamily="18" charset="0"/>
              </a:rPr>
              <a:t>15</a:t>
            </a:r>
            <a:r>
              <a:rPr lang="zh-CN" altLang="en-US" sz="2800" b="1" dirty="0">
                <a:latin typeface="Times New Roman" panose="02020603050405020304" pitchFamily="18" charset="0"/>
              </a:rPr>
              <a:t>×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2238" name="文本框 52237"/>
          <p:cNvSpPr txBox="1"/>
          <p:nvPr/>
        </p:nvSpPr>
        <p:spPr>
          <a:xfrm>
            <a:off x="6086475" y="5500688"/>
            <a:ext cx="27860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baseline="45000" dirty="0">
                <a:latin typeface="Times New Roman" panose="02020603050405020304" pitchFamily="18" charset="0"/>
              </a:rPr>
              <a:t>15</a:t>
            </a:r>
            <a:r>
              <a:rPr lang="zh-CN" altLang="en-US" sz="2800" b="1" dirty="0">
                <a:latin typeface="Times New Roman" panose="02020603050405020304" pitchFamily="18" charset="0"/>
              </a:rPr>
              <a:t>×( 1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–2</a:t>
            </a:r>
            <a:r>
              <a:rPr lang="zh-CN" altLang="en-US" sz="2400" b="1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2239" name="文本框 52238"/>
          <p:cNvSpPr txBox="1"/>
          <p:nvPr/>
        </p:nvSpPr>
        <p:spPr>
          <a:xfrm>
            <a:off x="7937500" y="2971800"/>
            <a:ext cx="958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2</a:t>
            </a:r>
            <a:r>
              <a:rPr lang="zh-CN" altLang="en-US" sz="2400" b="1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 b="1" baseline="45000" dirty="0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52240" name="文本框 52239"/>
          <p:cNvSpPr txBox="1"/>
          <p:nvPr/>
        </p:nvSpPr>
        <p:spPr>
          <a:xfrm>
            <a:off x="6096000" y="4281488"/>
            <a:ext cx="19637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 b="1" baseline="45000" dirty="0">
                <a:latin typeface="Times New Roman" panose="02020603050405020304" pitchFamily="18" charset="0"/>
              </a:rPr>
              <a:t>15</a:t>
            </a:r>
            <a:r>
              <a:rPr lang="zh-CN" altLang="en-US" sz="2800" b="1" dirty="0">
                <a:latin typeface="Times New Roman" panose="02020603050405020304" pitchFamily="18" charset="0"/>
              </a:rPr>
              <a:t>×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2241" name="文本框 52240"/>
          <p:cNvSpPr txBox="1"/>
          <p:nvPr/>
        </p:nvSpPr>
        <p:spPr>
          <a:xfrm>
            <a:off x="7937500" y="4281488"/>
            <a:ext cx="1136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 b="1" baseline="45000" dirty="0">
                <a:latin typeface="Times New Roman" panose="02020603050405020304" pitchFamily="18" charset="0"/>
              </a:rPr>
              <a:t>16</a:t>
            </a:r>
          </a:p>
        </p:txBody>
      </p:sp>
      <p:grpSp>
        <p:nvGrpSpPr>
          <p:cNvPr id="52242" name="组合 52241"/>
          <p:cNvGrpSpPr/>
          <p:nvPr/>
        </p:nvGrpSpPr>
        <p:grpSpPr>
          <a:xfrm>
            <a:off x="2133600" y="2921000"/>
            <a:ext cx="3416300" cy="1057275"/>
            <a:chOff x="1344" y="1840"/>
            <a:chExt cx="2152" cy="666"/>
          </a:xfrm>
        </p:grpSpPr>
        <p:sp>
          <p:nvSpPr>
            <p:cNvPr id="52243" name="文本框 52242"/>
            <p:cNvSpPr txBox="1"/>
            <p:nvPr/>
          </p:nvSpPr>
          <p:spPr>
            <a:xfrm>
              <a:off x="1344" y="1840"/>
              <a:ext cx="21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baseline="45000" dirty="0">
                  <a:latin typeface="Times New Roman" panose="02020603050405020304" pitchFamily="18" charset="0"/>
                </a:rPr>
                <a:t>-1111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× 0.1000000000</a:t>
              </a:r>
            </a:p>
          </p:txBody>
        </p:sp>
        <p:sp>
          <p:nvSpPr>
            <p:cNvPr id="52244" name="左大括号 52243"/>
            <p:cNvSpPr/>
            <p:nvPr/>
          </p:nvSpPr>
          <p:spPr>
            <a:xfrm rot="16200000">
              <a:off x="2856" y="1704"/>
              <a:ext cx="144" cy="960"/>
            </a:xfrm>
            <a:prstGeom prst="leftBrace">
              <a:avLst>
                <a:gd name="adj1" fmla="val 55555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5" name="文本框 52244"/>
            <p:cNvSpPr txBox="1"/>
            <p:nvPr/>
          </p:nvSpPr>
          <p:spPr>
            <a:xfrm>
              <a:off x="2592" y="2256"/>
              <a:ext cx="51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9 个 0</a:t>
              </a:r>
            </a:p>
          </p:txBody>
        </p:sp>
      </p:grpSp>
      <p:grpSp>
        <p:nvGrpSpPr>
          <p:cNvPr id="52246" name="组合 52245"/>
          <p:cNvGrpSpPr/>
          <p:nvPr/>
        </p:nvGrpSpPr>
        <p:grpSpPr>
          <a:xfrm>
            <a:off x="2133600" y="4267200"/>
            <a:ext cx="3832225" cy="1082675"/>
            <a:chOff x="1344" y="2688"/>
            <a:chExt cx="2414" cy="682"/>
          </a:xfrm>
        </p:grpSpPr>
        <p:sp>
          <p:nvSpPr>
            <p:cNvPr id="52247" name="文本框 52246"/>
            <p:cNvSpPr txBox="1"/>
            <p:nvPr/>
          </p:nvSpPr>
          <p:spPr>
            <a:xfrm>
              <a:off x="1344" y="2688"/>
              <a:ext cx="24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baseline="45000" dirty="0">
                  <a:latin typeface="Times New Roman" panose="02020603050405020304" pitchFamily="18" charset="0"/>
                </a:rPr>
                <a:t>-1111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×(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0.1000000000)</a:t>
              </a:r>
            </a:p>
          </p:txBody>
        </p:sp>
        <p:sp>
          <p:nvSpPr>
            <p:cNvPr id="52248" name="左大括号 52247"/>
            <p:cNvSpPr/>
            <p:nvPr/>
          </p:nvSpPr>
          <p:spPr>
            <a:xfrm rot="16200000">
              <a:off x="3053" y="2563"/>
              <a:ext cx="134" cy="960"/>
            </a:xfrm>
            <a:prstGeom prst="leftBrace">
              <a:avLst>
                <a:gd name="adj1" fmla="val 59701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9" name="文本框 52248"/>
            <p:cNvSpPr txBox="1"/>
            <p:nvPr/>
          </p:nvSpPr>
          <p:spPr>
            <a:xfrm>
              <a:off x="2843" y="3120"/>
              <a:ext cx="51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9 个 0</a:t>
              </a:r>
            </a:p>
          </p:txBody>
        </p:sp>
      </p:grpSp>
      <p:grpSp>
        <p:nvGrpSpPr>
          <p:cNvPr id="52257" name="组合 52256"/>
          <p:cNvGrpSpPr/>
          <p:nvPr/>
        </p:nvGrpSpPr>
        <p:grpSpPr>
          <a:xfrm>
            <a:off x="2133600" y="5500688"/>
            <a:ext cx="3879850" cy="1052512"/>
            <a:chOff x="1344" y="3465"/>
            <a:chExt cx="2444" cy="663"/>
          </a:xfrm>
        </p:grpSpPr>
        <p:sp>
          <p:nvSpPr>
            <p:cNvPr id="52251" name="文本框 52250"/>
            <p:cNvSpPr txBox="1"/>
            <p:nvPr/>
          </p:nvSpPr>
          <p:spPr>
            <a:xfrm>
              <a:off x="1344" y="3465"/>
              <a:ext cx="24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baseline="45000" dirty="0">
                  <a:latin typeface="Times New Roman" panose="02020603050405020304" pitchFamily="18" charset="0"/>
                </a:rPr>
                <a:t>+1111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×(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0.1111111111)</a:t>
              </a:r>
            </a:p>
          </p:txBody>
        </p:sp>
        <p:sp>
          <p:nvSpPr>
            <p:cNvPr id="52252" name="左大括号 52251"/>
            <p:cNvSpPr/>
            <p:nvPr/>
          </p:nvSpPr>
          <p:spPr>
            <a:xfrm rot="16200000">
              <a:off x="3037" y="3235"/>
              <a:ext cx="134" cy="1056"/>
            </a:xfrm>
            <a:prstGeom prst="leftBrace">
              <a:avLst>
                <a:gd name="adj1" fmla="val 65671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3" name="文本框 52252"/>
            <p:cNvSpPr txBox="1"/>
            <p:nvPr/>
          </p:nvSpPr>
          <p:spPr>
            <a:xfrm>
              <a:off x="2784" y="3878"/>
              <a:ext cx="59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10 个 1</a:t>
              </a:r>
            </a:p>
          </p:txBody>
        </p:sp>
      </p:grpSp>
      <p:sp>
        <p:nvSpPr>
          <p:cNvPr id="52254" name="文本框 52253"/>
          <p:cNvSpPr txBox="1"/>
          <p:nvPr/>
        </p:nvSpPr>
        <p:spPr>
          <a:xfrm>
            <a:off x="1647825" y="381000"/>
            <a:ext cx="27543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 = 4，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 = 10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52255" name="文本框 52254"/>
          <p:cNvSpPr txBox="1"/>
          <p:nvPr/>
        </p:nvSpPr>
        <p:spPr>
          <a:xfrm>
            <a:off x="1647825" y="914400"/>
            <a:ext cx="51847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尾数规格化后的浮点数表示范围</a:t>
            </a:r>
          </a:p>
        </p:txBody>
      </p:sp>
      <p:sp>
        <p:nvSpPr>
          <p:cNvPr id="52256" name="矩形 52255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  <p:bldP spid="52229" grpId="0"/>
      <p:bldP spid="52234" grpId="0"/>
      <p:bldP spid="52235" grpId="0"/>
      <p:bldP spid="52236" grpId="0"/>
      <p:bldP spid="52237" grpId="0"/>
      <p:bldP spid="52238" grpId="0"/>
      <p:bldP spid="52239" grpId="0"/>
      <p:bldP spid="52240" grpId="0"/>
      <p:bldP spid="52241" grpId="0"/>
      <p:bldP spid="52254" grpId="0"/>
      <p:bldP spid="5225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文本框 55298"/>
          <p:cNvSpPr txBox="1"/>
          <p:nvPr/>
        </p:nvSpPr>
        <p:spPr>
          <a:xfrm>
            <a:off x="441325" y="228600"/>
            <a:ext cx="201930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三、举例</a:t>
            </a:r>
          </a:p>
        </p:txBody>
      </p:sp>
      <p:grpSp>
        <p:nvGrpSpPr>
          <p:cNvPr id="55300" name="组合 55299"/>
          <p:cNvGrpSpPr/>
          <p:nvPr/>
        </p:nvGrpSpPr>
        <p:grpSpPr>
          <a:xfrm>
            <a:off x="457200" y="735013"/>
            <a:ext cx="8686800" cy="1538287"/>
            <a:chOff x="288" y="463"/>
            <a:chExt cx="5472" cy="969"/>
          </a:xfrm>
        </p:grpSpPr>
        <p:sp>
          <p:nvSpPr>
            <p:cNvPr id="55301" name="文本框 55300"/>
            <p:cNvSpPr txBox="1"/>
            <p:nvPr/>
          </p:nvSpPr>
          <p:spPr>
            <a:xfrm>
              <a:off x="288" y="486"/>
              <a:ext cx="5472" cy="9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例 6.13    将 +       写成二进制定点数、浮点数及在定点机和浮点机中的机器数形式。其中数值部分均取 10 位，数符取 1 位，浮点数阶码取 5 位（含1位阶符）。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grpSp>
          <p:nvGrpSpPr>
            <p:cNvPr id="55302" name="组合 55301"/>
            <p:cNvGrpSpPr/>
            <p:nvPr/>
          </p:nvGrpSpPr>
          <p:grpSpPr>
            <a:xfrm>
              <a:off x="1660" y="463"/>
              <a:ext cx="356" cy="449"/>
              <a:chOff x="1728" y="552"/>
              <a:chExt cx="356" cy="449"/>
            </a:xfrm>
          </p:grpSpPr>
          <p:sp>
            <p:nvSpPr>
              <p:cNvPr id="55303" name="直接连接符 55302"/>
              <p:cNvSpPr/>
              <p:nvPr/>
            </p:nvSpPr>
            <p:spPr>
              <a:xfrm>
                <a:off x="1728" y="768"/>
                <a:ext cx="29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304" name="文本框 55303"/>
              <p:cNvSpPr txBox="1"/>
              <p:nvPr/>
            </p:nvSpPr>
            <p:spPr>
              <a:xfrm>
                <a:off x="1766" y="552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19</a:t>
                </a:r>
              </a:p>
            </p:txBody>
          </p:sp>
          <p:sp>
            <p:nvSpPr>
              <p:cNvPr id="55305" name="文本框 55304"/>
              <p:cNvSpPr txBox="1"/>
              <p:nvPr/>
            </p:nvSpPr>
            <p:spPr>
              <a:xfrm>
                <a:off x="1728" y="751"/>
                <a:ext cx="35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128</a:t>
                </a:r>
              </a:p>
            </p:txBody>
          </p:sp>
        </p:grpSp>
      </p:grpSp>
      <p:sp>
        <p:nvSpPr>
          <p:cNvPr id="55306" name="文本框 55305"/>
          <p:cNvSpPr txBox="1"/>
          <p:nvPr/>
        </p:nvSpPr>
        <p:spPr>
          <a:xfrm>
            <a:off x="914400" y="2316163"/>
            <a:ext cx="10001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解：</a:t>
            </a:r>
          </a:p>
        </p:txBody>
      </p:sp>
      <p:grpSp>
        <p:nvGrpSpPr>
          <p:cNvPr id="55307" name="组合 55306"/>
          <p:cNvGrpSpPr/>
          <p:nvPr/>
        </p:nvGrpSpPr>
        <p:grpSpPr>
          <a:xfrm>
            <a:off x="1905000" y="2259013"/>
            <a:ext cx="2105025" cy="712787"/>
            <a:chOff x="1478" y="1327"/>
            <a:chExt cx="1326" cy="449"/>
          </a:xfrm>
        </p:grpSpPr>
        <p:sp>
          <p:nvSpPr>
            <p:cNvPr id="55308" name="文本框 55307"/>
            <p:cNvSpPr txBox="1"/>
            <p:nvPr/>
          </p:nvSpPr>
          <p:spPr>
            <a:xfrm>
              <a:off x="1478" y="1356"/>
              <a:ext cx="95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设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 = +</a:t>
              </a:r>
            </a:p>
          </p:txBody>
        </p:sp>
        <p:grpSp>
          <p:nvGrpSpPr>
            <p:cNvPr id="55309" name="组合 55308"/>
            <p:cNvGrpSpPr/>
            <p:nvPr/>
          </p:nvGrpSpPr>
          <p:grpSpPr>
            <a:xfrm>
              <a:off x="2448" y="1327"/>
              <a:ext cx="356" cy="449"/>
              <a:chOff x="1728" y="552"/>
              <a:chExt cx="356" cy="449"/>
            </a:xfrm>
          </p:grpSpPr>
          <p:sp>
            <p:nvSpPr>
              <p:cNvPr id="55310" name="直接连接符 55309"/>
              <p:cNvSpPr/>
              <p:nvPr/>
            </p:nvSpPr>
            <p:spPr>
              <a:xfrm>
                <a:off x="1728" y="768"/>
                <a:ext cx="29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311" name="文本框 55310"/>
              <p:cNvSpPr txBox="1"/>
              <p:nvPr/>
            </p:nvSpPr>
            <p:spPr>
              <a:xfrm>
                <a:off x="1766" y="552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19</a:t>
                </a:r>
              </a:p>
            </p:txBody>
          </p:sp>
          <p:sp>
            <p:nvSpPr>
              <p:cNvPr id="55312" name="文本框 55311"/>
              <p:cNvSpPr txBox="1"/>
              <p:nvPr/>
            </p:nvSpPr>
            <p:spPr>
              <a:xfrm>
                <a:off x="1728" y="751"/>
                <a:ext cx="35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128</a:t>
                </a:r>
              </a:p>
            </p:txBody>
          </p:sp>
        </p:grpSp>
      </p:grpSp>
      <p:sp>
        <p:nvSpPr>
          <p:cNvPr id="55313" name="文本框 55312"/>
          <p:cNvSpPr txBox="1"/>
          <p:nvPr/>
        </p:nvSpPr>
        <p:spPr>
          <a:xfrm>
            <a:off x="914400" y="2979738"/>
            <a:ext cx="19700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二进制形式</a:t>
            </a:r>
            <a:endParaRPr lang="en-US" altLang="zh-CN" sz="28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4" name="文本框 55313"/>
          <p:cNvSpPr txBox="1"/>
          <p:nvPr/>
        </p:nvSpPr>
        <p:spPr>
          <a:xfrm>
            <a:off x="914400" y="3509963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定点表示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55315" name="文本框 55314"/>
          <p:cNvSpPr txBox="1"/>
          <p:nvPr/>
        </p:nvSpPr>
        <p:spPr>
          <a:xfrm>
            <a:off x="914400" y="4041775"/>
            <a:ext cx="26844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浮点规格化形式</a:t>
            </a:r>
            <a:endParaRPr lang="en-US" altLang="zh-CN" sz="2800" b="1" baseline="30000">
              <a:latin typeface="Times New Roman" panose="02020603050405020304" pitchFamily="18" charset="0"/>
            </a:endParaRPr>
          </a:p>
        </p:txBody>
      </p:sp>
      <p:sp>
        <p:nvSpPr>
          <p:cNvPr id="55316" name="文本框 55315"/>
          <p:cNvSpPr txBox="1"/>
          <p:nvPr/>
        </p:nvSpPr>
        <p:spPr>
          <a:xfrm>
            <a:off x="3300413" y="5135563"/>
            <a:ext cx="46831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原</a:t>
            </a:r>
            <a:r>
              <a:rPr lang="zh-CN" altLang="en-US" sz="2800" b="1" dirty="0">
                <a:latin typeface="Times New Roman" panose="02020603050405020304" pitchFamily="18" charset="0"/>
              </a:rPr>
              <a:t> = 1, 0010;  0. 1001100000</a:t>
            </a:r>
          </a:p>
        </p:txBody>
      </p:sp>
      <p:sp>
        <p:nvSpPr>
          <p:cNvPr id="55317" name="文本框 55316"/>
          <p:cNvSpPr txBox="1"/>
          <p:nvPr/>
        </p:nvSpPr>
        <p:spPr>
          <a:xfrm>
            <a:off x="3300413" y="5699125"/>
            <a:ext cx="46831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 = 1, 1110;  0. 1001100000</a:t>
            </a:r>
          </a:p>
        </p:txBody>
      </p:sp>
      <p:sp>
        <p:nvSpPr>
          <p:cNvPr id="55318" name="文本框 55317"/>
          <p:cNvSpPr txBox="1"/>
          <p:nvPr/>
        </p:nvSpPr>
        <p:spPr>
          <a:xfrm>
            <a:off x="3300413" y="6262688"/>
            <a:ext cx="46831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反</a:t>
            </a:r>
            <a:r>
              <a:rPr lang="zh-CN" altLang="en-US" sz="2800" b="1" dirty="0">
                <a:latin typeface="Times New Roman" panose="02020603050405020304" pitchFamily="18" charset="0"/>
              </a:rPr>
              <a:t> = 1, 1101;  0. 1001100000</a:t>
            </a:r>
          </a:p>
        </p:txBody>
      </p:sp>
      <p:sp>
        <p:nvSpPr>
          <p:cNvPr id="55319" name="文本框 55318"/>
          <p:cNvSpPr txBox="1"/>
          <p:nvPr/>
        </p:nvSpPr>
        <p:spPr>
          <a:xfrm>
            <a:off x="914400" y="4549775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定点机中</a:t>
            </a:r>
          </a:p>
        </p:txBody>
      </p:sp>
      <p:sp>
        <p:nvSpPr>
          <p:cNvPr id="55320" name="文本框 55319"/>
          <p:cNvSpPr txBox="1"/>
          <p:nvPr/>
        </p:nvSpPr>
        <p:spPr>
          <a:xfrm>
            <a:off x="914400" y="5103813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浮点机中</a:t>
            </a:r>
          </a:p>
        </p:txBody>
      </p:sp>
      <p:sp>
        <p:nvSpPr>
          <p:cNvPr id="55321" name="文本框 55320"/>
          <p:cNvSpPr txBox="1"/>
          <p:nvPr/>
        </p:nvSpPr>
        <p:spPr>
          <a:xfrm>
            <a:off x="5835650" y="3509963"/>
            <a:ext cx="717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000</a:t>
            </a:r>
            <a:endParaRPr lang="zh-CN" altLang="en-US" sz="28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22" name="文本框 55321"/>
          <p:cNvSpPr txBox="1"/>
          <p:nvPr/>
        </p:nvSpPr>
        <p:spPr>
          <a:xfrm>
            <a:off x="3733800" y="2979738"/>
            <a:ext cx="22542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= 0.0010011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55323" name="文本框 55322"/>
          <p:cNvSpPr txBox="1"/>
          <p:nvPr/>
        </p:nvSpPr>
        <p:spPr>
          <a:xfrm>
            <a:off x="3733800" y="3509963"/>
            <a:ext cx="22542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= 0.0010011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55324" name="文本框 55323"/>
          <p:cNvSpPr txBox="1"/>
          <p:nvPr/>
        </p:nvSpPr>
        <p:spPr>
          <a:xfrm>
            <a:off x="3733800" y="4041775"/>
            <a:ext cx="35941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= 0.1001100000</a:t>
            </a:r>
            <a:r>
              <a:rPr lang="en-US" altLang="zh-CN" sz="2400" b="1">
                <a:latin typeface="Times New Roman" panose="02020603050405020304" pitchFamily="18" charset="0"/>
              </a:rPr>
              <a:t>×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en-US" altLang="zh-CN" sz="2800" b="1" baseline="40000">
                <a:latin typeface="Times New Roman" panose="02020603050405020304" pitchFamily="18" charset="0"/>
              </a:rPr>
              <a:t>-10</a:t>
            </a:r>
            <a:endParaRPr lang="zh-CN" altLang="en-US" sz="2800" b="1" baseline="40000">
              <a:latin typeface="Times New Roman" panose="02020603050405020304" pitchFamily="18" charset="0"/>
            </a:endParaRPr>
          </a:p>
        </p:txBody>
      </p:sp>
      <p:sp>
        <p:nvSpPr>
          <p:cNvPr id="55325" name="文本框 55324"/>
          <p:cNvSpPr txBox="1"/>
          <p:nvPr/>
        </p:nvSpPr>
        <p:spPr>
          <a:xfrm>
            <a:off x="3300413" y="4549775"/>
            <a:ext cx="52292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原</a:t>
            </a:r>
            <a:r>
              <a:rPr lang="zh-CN" altLang="en-US" sz="2800" b="1" dirty="0">
                <a:latin typeface="Times New Roman" panose="02020603050405020304" pitchFamily="18" charset="0"/>
              </a:rPr>
              <a:t> = 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 = 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反</a:t>
            </a:r>
            <a:r>
              <a:rPr lang="zh-CN" altLang="en-US" sz="2800" b="1" dirty="0">
                <a:latin typeface="Times New Roman" panose="02020603050405020304" pitchFamily="18" charset="0"/>
              </a:rPr>
              <a:t> = 0.0010011000</a:t>
            </a:r>
          </a:p>
        </p:txBody>
      </p:sp>
      <p:sp>
        <p:nvSpPr>
          <p:cNvPr id="55326" name="矩形 55325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6" grpId="0"/>
      <p:bldP spid="55313" grpId="0"/>
      <p:bldP spid="55314" grpId="0"/>
      <p:bldP spid="55315" grpId="0"/>
      <p:bldP spid="55316" grpId="0"/>
      <p:bldP spid="55317" grpId="0"/>
      <p:bldP spid="55318" grpId="0"/>
      <p:bldP spid="55319" grpId="0"/>
      <p:bldP spid="55320" grpId="0"/>
      <p:bldP spid="55321" grpId="0"/>
      <p:bldP spid="55322" grpId="0"/>
      <p:bldP spid="55323" grpId="0"/>
      <p:bldP spid="55324" grpId="0"/>
      <p:bldP spid="553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文本框 56321"/>
          <p:cNvSpPr txBox="1"/>
          <p:nvPr/>
        </p:nvSpPr>
        <p:spPr>
          <a:xfrm>
            <a:off x="4471988" y="3048000"/>
            <a:ext cx="37576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=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        </a:t>
            </a:r>
            <a:r>
              <a:rPr lang="en-US" altLang="zh-CN" sz="2800" b="1">
                <a:latin typeface="Times New Roman" panose="02020603050405020304" pitchFamily="18" charset="0"/>
              </a:rPr>
              <a:t>111010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56323" name="文本框 56322"/>
          <p:cNvSpPr txBox="1"/>
          <p:nvPr/>
        </p:nvSpPr>
        <p:spPr>
          <a:xfrm>
            <a:off x="5257800" y="30480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0000</a:t>
            </a:r>
            <a:endParaRPr lang="zh-CN" altLang="en-US" sz="28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5" name="文本框 56324"/>
          <p:cNvSpPr txBox="1"/>
          <p:nvPr/>
        </p:nvSpPr>
        <p:spPr>
          <a:xfrm>
            <a:off x="152400" y="228600"/>
            <a:ext cx="15557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例 6.14</a:t>
            </a:r>
          </a:p>
        </p:txBody>
      </p:sp>
      <p:sp>
        <p:nvSpPr>
          <p:cNvPr id="56326" name="文本框 56325"/>
          <p:cNvSpPr txBox="1"/>
          <p:nvPr/>
        </p:nvSpPr>
        <p:spPr>
          <a:xfrm>
            <a:off x="152400" y="228600"/>
            <a:ext cx="8747125" cy="1563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    将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–58 </a:t>
            </a:r>
            <a:r>
              <a:rPr lang="zh-CN" altLang="en-US" sz="2800" b="1" dirty="0">
                <a:latin typeface="Times New Roman" panose="02020603050405020304" pitchFamily="18" charset="0"/>
              </a:rPr>
              <a:t>表示成二进制定点数和浮点数，</a:t>
            </a:r>
          </a:p>
          <a:p>
            <a:pPr>
              <a:lnSpc>
                <a:spcPct val="11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并写出它在定点机和浮点机中的三种机器数及阶码</a:t>
            </a:r>
          </a:p>
          <a:p>
            <a:pPr>
              <a:lnSpc>
                <a:spcPct val="11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为移码，尾数为补码的形式（其他要求同上例）。</a:t>
            </a:r>
          </a:p>
        </p:txBody>
      </p:sp>
      <p:sp>
        <p:nvSpPr>
          <p:cNvPr id="56327" name="文本框 56326"/>
          <p:cNvSpPr txBox="1"/>
          <p:nvPr/>
        </p:nvSpPr>
        <p:spPr>
          <a:xfrm>
            <a:off x="746125" y="1828800"/>
            <a:ext cx="1000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56328" name="文本框 56327"/>
          <p:cNvSpPr txBox="1"/>
          <p:nvPr/>
        </p:nvSpPr>
        <p:spPr>
          <a:xfrm>
            <a:off x="1736725" y="1828800"/>
            <a:ext cx="41306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 =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–58</a:t>
            </a:r>
            <a:endParaRPr lang="en-US" altLang="zh-CN" sz="28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6329" name="文本框 56328"/>
          <p:cNvSpPr txBox="1"/>
          <p:nvPr/>
        </p:nvSpPr>
        <p:spPr>
          <a:xfrm>
            <a:off x="1716088" y="2482850"/>
            <a:ext cx="23987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二进制形式</a:t>
            </a:r>
            <a:endParaRPr lang="en-US" altLang="zh-CN" sz="28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6330" name="文本框 56329"/>
          <p:cNvSpPr txBox="1"/>
          <p:nvPr/>
        </p:nvSpPr>
        <p:spPr>
          <a:xfrm>
            <a:off x="1716088" y="3078163"/>
            <a:ext cx="21701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定点表示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56331" name="文本框 56330"/>
          <p:cNvSpPr txBox="1"/>
          <p:nvPr/>
        </p:nvSpPr>
        <p:spPr>
          <a:xfrm>
            <a:off x="1716088" y="3671888"/>
            <a:ext cx="31607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浮点规格化形式</a:t>
            </a:r>
            <a:endParaRPr lang="en-US" altLang="zh-CN" sz="2800" b="1" baseline="30000">
              <a:latin typeface="Times New Roman" panose="02020603050405020304" pitchFamily="18" charset="0"/>
            </a:endParaRPr>
          </a:p>
        </p:txBody>
      </p:sp>
      <p:sp>
        <p:nvSpPr>
          <p:cNvPr id="56332" name="文本框 56331"/>
          <p:cNvSpPr txBox="1"/>
          <p:nvPr/>
        </p:nvSpPr>
        <p:spPr>
          <a:xfrm>
            <a:off x="454025" y="4724400"/>
            <a:ext cx="3203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200" b="1" baseline="-25000" dirty="0">
                <a:latin typeface="Times New Roman" panose="02020603050405020304" pitchFamily="18" charset="0"/>
              </a:rPr>
              <a:t>原</a:t>
            </a:r>
            <a:r>
              <a:rPr lang="zh-CN" altLang="en-US" sz="2400" b="1" dirty="0">
                <a:latin typeface="Times New Roman" panose="02020603050405020304" pitchFamily="18" charset="0"/>
              </a:rPr>
              <a:t> = 1, 0000111010</a:t>
            </a:r>
          </a:p>
        </p:txBody>
      </p:sp>
      <p:sp>
        <p:nvSpPr>
          <p:cNvPr id="56333" name="文本框 56332"/>
          <p:cNvSpPr txBox="1"/>
          <p:nvPr/>
        </p:nvSpPr>
        <p:spPr>
          <a:xfrm>
            <a:off x="454025" y="5181600"/>
            <a:ext cx="33559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2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</a:rPr>
              <a:t> = 1, 1111000110</a:t>
            </a:r>
          </a:p>
        </p:txBody>
      </p:sp>
      <p:sp>
        <p:nvSpPr>
          <p:cNvPr id="56334" name="文本框 56333"/>
          <p:cNvSpPr txBox="1"/>
          <p:nvPr/>
        </p:nvSpPr>
        <p:spPr>
          <a:xfrm>
            <a:off x="454025" y="5638800"/>
            <a:ext cx="33559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200" b="1" baseline="-25000" dirty="0">
                <a:latin typeface="Times New Roman" panose="02020603050405020304" pitchFamily="18" charset="0"/>
              </a:rPr>
              <a:t>反</a:t>
            </a:r>
            <a:r>
              <a:rPr lang="zh-CN" altLang="en-US" sz="2400" b="1" dirty="0">
                <a:latin typeface="Times New Roman" panose="02020603050405020304" pitchFamily="18" charset="0"/>
              </a:rPr>
              <a:t> = 1, 1111000101</a:t>
            </a:r>
          </a:p>
        </p:txBody>
      </p:sp>
      <p:sp>
        <p:nvSpPr>
          <p:cNvPr id="56335" name="文本框 56334"/>
          <p:cNvSpPr txBox="1"/>
          <p:nvPr/>
        </p:nvSpPr>
        <p:spPr>
          <a:xfrm>
            <a:off x="4038600" y="472440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200" b="1" baseline="-25000" dirty="0">
                <a:latin typeface="Times New Roman" panose="02020603050405020304" pitchFamily="18" charset="0"/>
              </a:rPr>
              <a:t>原</a:t>
            </a:r>
            <a:r>
              <a:rPr lang="zh-CN" altLang="en-US" sz="2400" b="1" dirty="0">
                <a:latin typeface="Times New Roman" panose="02020603050405020304" pitchFamily="18" charset="0"/>
              </a:rPr>
              <a:t> = 0, 0110; 1. 1110100000</a:t>
            </a:r>
          </a:p>
        </p:txBody>
      </p:sp>
      <p:sp>
        <p:nvSpPr>
          <p:cNvPr id="56336" name="文本框 56335"/>
          <p:cNvSpPr txBox="1"/>
          <p:nvPr/>
        </p:nvSpPr>
        <p:spPr>
          <a:xfrm>
            <a:off x="4038600" y="5181600"/>
            <a:ext cx="457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2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</a:rPr>
              <a:t> = 0, 0110; 1. 0001100000</a:t>
            </a:r>
          </a:p>
        </p:txBody>
      </p:sp>
      <p:sp>
        <p:nvSpPr>
          <p:cNvPr id="56337" name="文本框 56336"/>
          <p:cNvSpPr txBox="1"/>
          <p:nvPr/>
        </p:nvSpPr>
        <p:spPr>
          <a:xfrm>
            <a:off x="4038600" y="5638800"/>
            <a:ext cx="457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200" b="1" baseline="-25000" dirty="0">
                <a:latin typeface="Times New Roman" panose="02020603050405020304" pitchFamily="18" charset="0"/>
              </a:rPr>
              <a:t>反</a:t>
            </a:r>
            <a:r>
              <a:rPr lang="zh-CN" altLang="en-US" sz="2400" b="1" dirty="0">
                <a:latin typeface="Times New Roman" panose="02020603050405020304" pitchFamily="18" charset="0"/>
              </a:rPr>
              <a:t> = 0, 0110; 1. 0001011111</a:t>
            </a:r>
          </a:p>
        </p:txBody>
      </p:sp>
      <p:sp>
        <p:nvSpPr>
          <p:cNvPr id="56338" name="文本框 56337"/>
          <p:cNvSpPr txBox="1"/>
          <p:nvPr/>
        </p:nvSpPr>
        <p:spPr>
          <a:xfrm>
            <a:off x="1054100" y="42672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定点机中</a:t>
            </a:r>
          </a:p>
        </p:txBody>
      </p:sp>
      <p:sp>
        <p:nvSpPr>
          <p:cNvPr id="56339" name="文本框 56338"/>
          <p:cNvSpPr txBox="1"/>
          <p:nvPr/>
        </p:nvSpPr>
        <p:spPr>
          <a:xfrm>
            <a:off x="4940300" y="42672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浮点机中</a:t>
            </a:r>
          </a:p>
        </p:txBody>
      </p:sp>
      <p:sp>
        <p:nvSpPr>
          <p:cNvPr id="56340" name="文本框 56339"/>
          <p:cNvSpPr txBox="1"/>
          <p:nvPr/>
        </p:nvSpPr>
        <p:spPr>
          <a:xfrm>
            <a:off x="4038600" y="6096000"/>
            <a:ext cx="510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200" b="1" baseline="-25000" dirty="0">
                <a:latin typeface="Times New Roman" panose="02020603050405020304" pitchFamily="18" charset="0"/>
              </a:rPr>
              <a:t>阶移、尾补</a:t>
            </a:r>
            <a:r>
              <a:rPr lang="zh-CN" altLang="en-US" sz="2400" b="1" dirty="0">
                <a:latin typeface="Times New Roman" panose="02020603050405020304" pitchFamily="18" charset="0"/>
              </a:rPr>
              <a:t> = 1, 0110; 1. 0001100000</a:t>
            </a:r>
          </a:p>
        </p:txBody>
      </p:sp>
      <p:sp>
        <p:nvSpPr>
          <p:cNvPr id="56341" name="文本框 56340"/>
          <p:cNvSpPr txBox="1"/>
          <p:nvPr/>
        </p:nvSpPr>
        <p:spPr>
          <a:xfrm>
            <a:off x="4471988" y="2482850"/>
            <a:ext cx="36814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=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111010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56342" name="文本框 56341"/>
          <p:cNvSpPr txBox="1"/>
          <p:nvPr/>
        </p:nvSpPr>
        <p:spPr>
          <a:xfrm>
            <a:off x="4471988" y="3671888"/>
            <a:ext cx="46720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=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>
                <a:latin typeface="Times New Roman" panose="02020603050405020304" pitchFamily="18" charset="0"/>
              </a:rPr>
              <a:t> (0.1110100000)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en-US" altLang="zh-CN" sz="2800" b="1" baseline="40000">
                <a:latin typeface="Times New Roman" panose="02020603050405020304" pitchFamily="18" charset="0"/>
              </a:rPr>
              <a:t>110</a:t>
            </a:r>
            <a:endParaRPr lang="zh-CN" altLang="en-US" sz="2800" b="1" baseline="40000">
              <a:latin typeface="Times New Roman" panose="02020603050405020304" pitchFamily="18" charset="0"/>
            </a:endParaRPr>
          </a:p>
        </p:txBody>
      </p:sp>
      <p:sp>
        <p:nvSpPr>
          <p:cNvPr id="56344" name="矩形 56343"/>
          <p:cNvSpPr/>
          <p:nvPr/>
        </p:nvSpPr>
        <p:spPr>
          <a:xfrm>
            <a:off x="78486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3" grpId="0"/>
      <p:bldP spid="56326" grpId="0"/>
      <p:bldP spid="56327" grpId="0"/>
      <p:bldP spid="56328" grpId="0"/>
      <p:bldP spid="56329" grpId="0"/>
      <p:bldP spid="56330" grpId="0"/>
      <p:bldP spid="56331" grpId="0"/>
      <p:bldP spid="56332" grpId="0"/>
      <p:bldP spid="56333" grpId="0"/>
      <p:bldP spid="56334" grpId="0"/>
      <p:bldP spid="56335" grpId="0"/>
      <p:bldP spid="56336" grpId="0"/>
      <p:bldP spid="56337" grpId="0"/>
      <p:bldP spid="56338" grpId="0"/>
      <p:bldP spid="56339" grpId="0"/>
      <p:bldP spid="56340" grpId="0"/>
      <p:bldP spid="56341" grpId="0"/>
      <p:bldP spid="5634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文本框 57346"/>
          <p:cNvSpPr txBox="1"/>
          <p:nvPr/>
        </p:nvSpPr>
        <p:spPr>
          <a:xfrm>
            <a:off x="233363" y="228600"/>
            <a:ext cx="1443037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例6.15</a:t>
            </a:r>
          </a:p>
        </p:txBody>
      </p:sp>
      <p:sp>
        <p:nvSpPr>
          <p:cNvPr id="57348" name="文本框 57347"/>
          <p:cNvSpPr txBox="1"/>
          <p:nvPr/>
        </p:nvSpPr>
        <p:spPr>
          <a:xfrm>
            <a:off x="0" y="304800"/>
            <a:ext cx="8763000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      写出对应下图所示的浮点数的补码</a:t>
            </a: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   形式。 设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 = 10，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 = 4， </a:t>
            </a:r>
            <a:r>
              <a:rPr lang="zh-CN" altLang="en-US" sz="2800" b="1" dirty="0">
                <a:latin typeface="Times New Roman" panose="02020603050405020304" pitchFamily="18" charset="0"/>
              </a:rPr>
              <a:t>阶符、数符各取 1位。</a:t>
            </a:r>
          </a:p>
        </p:txBody>
      </p:sp>
      <p:grpSp>
        <p:nvGrpSpPr>
          <p:cNvPr id="57393" name="组合 57392"/>
          <p:cNvGrpSpPr/>
          <p:nvPr/>
        </p:nvGrpSpPr>
        <p:grpSpPr>
          <a:xfrm>
            <a:off x="533400" y="1371600"/>
            <a:ext cx="8234363" cy="2881313"/>
            <a:chOff x="336" y="864"/>
            <a:chExt cx="5187" cy="1815"/>
          </a:xfrm>
        </p:grpSpPr>
        <p:sp>
          <p:nvSpPr>
            <p:cNvPr id="57350" name="直接连接符 57349"/>
            <p:cNvSpPr/>
            <p:nvPr/>
          </p:nvSpPr>
          <p:spPr>
            <a:xfrm flipV="1">
              <a:off x="2856" y="1439"/>
              <a:ext cx="0" cy="62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7351" name="直接连接符 57350"/>
            <p:cNvSpPr/>
            <p:nvPr/>
          </p:nvSpPr>
          <p:spPr>
            <a:xfrm>
              <a:off x="1104" y="1153"/>
              <a:ext cx="0" cy="286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7352" name="直接连接符 57351"/>
            <p:cNvSpPr/>
            <p:nvPr/>
          </p:nvSpPr>
          <p:spPr>
            <a:xfrm>
              <a:off x="3264" y="1153"/>
              <a:ext cx="0" cy="28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53" name="直接连接符 57352"/>
            <p:cNvSpPr/>
            <p:nvPr/>
          </p:nvSpPr>
          <p:spPr>
            <a:xfrm>
              <a:off x="384" y="1439"/>
              <a:ext cx="49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54" name="直接连接符 57353"/>
            <p:cNvSpPr/>
            <p:nvPr/>
          </p:nvSpPr>
          <p:spPr>
            <a:xfrm>
              <a:off x="4608" y="1153"/>
              <a:ext cx="0" cy="286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7355" name="矩形 57354"/>
            <p:cNvSpPr/>
            <p:nvPr/>
          </p:nvSpPr>
          <p:spPr>
            <a:xfrm>
              <a:off x="384" y="1153"/>
              <a:ext cx="720" cy="286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 wrap="none" anchor="ctr"/>
            <a:lstStyle/>
            <a:p>
              <a:pPr algn="ctr"/>
              <a:endParaRPr lang="zh-CN" altLang="en-US" sz="3200" b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56" name="直接连接符 57355"/>
            <p:cNvSpPr/>
            <p:nvPr/>
          </p:nvSpPr>
          <p:spPr>
            <a:xfrm>
              <a:off x="2448" y="1153"/>
              <a:ext cx="0" cy="28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57" name="矩形 57356"/>
            <p:cNvSpPr/>
            <p:nvPr/>
          </p:nvSpPr>
          <p:spPr>
            <a:xfrm>
              <a:off x="4608" y="1153"/>
              <a:ext cx="720" cy="286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 wrap="none" anchor="ctr"/>
            <a:lstStyle/>
            <a:p>
              <a:pPr algn="ctr"/>
              <a:endParaRPr lang="zh-CN" altLang="en-US" sz="3200" b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58" name="文本框 57357"/>
            <p:cNvSpPr txBox="1"/>
            <p:nvPr/>
          </p:nvSpPr>
          <p:spPr>
            <a:xfrm>
              <a:off x="1321" y="1137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负数区</a:t>
              </a:r>
            </a:p>
          </p:txBody>
        </p:sp>
        <p:sp>
          <p:nvSpPr>
            <p:cNvPr id="57359" name="文本框 57358"/>
            <p:cNvSpPr txBox="1"/>
            <p:nvPr/>
          </p:nvSpPr>
          <p:spPr>
            <a:xfrm>
              <a:off x="3481" y="1137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正数区</a:t>
              </a:r>
            </a:p>
          </p:txBody>
        </p:sp>
        <p:sp>
          <p:nvSpPr>
            <p:cNvPr id="57360" name="文本框 57359"/>
            <p:cNvSpPr txBox="1"/>
            <p:nvPr/>
          </p:nvSpPr>
          <p:spPr>
            <a:xfrm>
              <a:off x="2538" y="1137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下溢</a:t>
              </a:r>
            </a:p>
          </p:txBody>
        </p:sp>
        <p:sp>
          <p:nvSpPr>
            <p:cNvPr id="57361" name="文本框 57360"/>
            <p:cNvSpPr txBox="1"/>
            <p:nvPr/>
          </p:nvSpPr>
          <p:spPr>
            <a:xfrm>
              <a:off x="2734" y="1452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7362" name="文本框 57361"/>
            <p:cNvSpPr txBox="1"/>
            <p:nvPr/>
          </p:nvSpPr>
          <p:spPr>
            <a:xfrm>
              <a:off x="432" y="864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上溢</a:t>
              </a:r>
            </a:p>
          </p:txBody>
        </p:sp>
        <p:sp>
          <p:nvSpPr>
            <p:cNvPr id="57363" name="文本框 57362"/>
            <p:cNvSpPr txBox="1"/>
            <p:nvPr/>
          </p:nvSpPr>
          <p:spPr>
            <a:xfrm>
              <a:off x="4608" y="864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上溢</a:t>
              </a:r>
            </a:p>
          </p:txBody>
        </p:sp>
        <p:sp>
          <p:nvSpPr>
            <p:cNvPr id="57364" name="文本框 57363"/>
            <p:cNvSpPr txBox="1"/>
            <p:nvPr/>
          </p:nvSpPr>
          <p:spPr>
            <a:xfrm>
              <a:off x="336" y="1785"/>
              <a:ext cx="16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baseline="30000" dirty="0">
                  <a:latin typeface="Times New Roman" panose="02020603050405020304" pitchFamily="18" charset="0"/>
                </a:rPr>
                <a:t>( </a:t>
              </a:r>
              <a:r>
                <a:rPr lang="zh-CN" altLang="en-US" sz="2800" b="1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i="1" baseline="60000">
                  <a:latin typeface="Times New Roman" panose="02020603050405020304" pitchFamily="18" charset="0"/>
                </a:rPr>
                <a:t>m</a:t>
              </a:r>
              <a:r>
                <a:rPr lang="en-US" altLang="zh-CN" sz="28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b="1" baseline="30000">
                  <a:latin typeface="Times New Roman" panose="02020603050405020304" pitchFamily="18" charset="0"/>
                </a:rPr>
                <a:t>1)</a:t>
              </a:r>
              <a:r>
                <a:rPr lang="en-US" altLang="zh-CN" sz="2400" b="1">
                  <a:latin typeface="Times New Roman" panose="02020603050405020304" pitchFamily="18" charset="0"/>
                </a:rPr>
                <a:t>×( 1</a:t>
              </a:r>
              <a:r>
                <a:rPr lang="en-US" altLang="zh-CN" sz="1000" b="1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baseline="4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b="1" i="1" baseline="45000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7365" name="文本框 57364"/>
            <p:cNvSpPr txBox="1"/>
            <p:nvPr/>
          </p:nvSpPr>
          <p:spPr>
            <a:xfrm>
              <a:off x="4080" y="1787"/>
              <a:ext cx="144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baseline="30000" dirty="0">
                  <a:latin typeface="Times New Roman" panose="02020603050405020304" pitchFamily="18" charset="0"/>
                </a:rPr>
                <a:t>( </a:t>
              </a:r>
              <a:r>
                <a:rPr lang="zh-CN" altLang="en-US" sz="2800" b="1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i="1" baseline="60000">
                  <a:latin typeface="Times New Roman" panose="02020603050405020304" pitchFamily="18" charset="0"/>
                </a:rPr>
                <a:t>m</a:t>
              </a:r>
              <a:r>
                <a:rPr lang="en-US" altLang="zh-CN" sz="28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b="1" baseline="30000">
                  <a:latin typeface="Times New Roman" panose="02020603050405020304" pitchFamily="18" charset="0"/>
                </a:rPr>
                <a:t>1)</a:t>
              </a:r>
              <a:r>
                <a:rPr lang="en-US" altLang="zh-CN" sz="2400" b="1">
                  <a:latin typeface="Times New Roman" panose="02020603050405020304" pitchFamily="18" charset="0"/>
                </a:rPr>
                <a:t>×(1</a:t>
              </a:r>
              <a:r>
                <a:rPr lang="en-US" altLang="zh-CN" sz="1000" b="1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zh-CN" altLang="en-US" sz="10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baseline="4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b="1" i="1" baseline="45000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7366" name="文本框 57365"/>
            <p:cNvSpPr txBox="1"/>
            <p:nvPr/>
          </p:nvSpPr>
          <p:spPr>
            <a:xfrm>
              <a:off x="2544" y="1961"/>
              <a:ext cx="11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zh-CN" altLang="en-US" sz="2400" b="1" baseline="30000" dirty="0">
                  <a:latin typeface="Times New Roman" panose="02020603050405020304" pitchFamily="18" charset="0"/>
                </a:rPr>
                <a:t>( </a:t>
              </a:r>
              <a:r>
                <a:rPr lang="zh-CN" altLang="en-US" sz="2800" b="1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i="1" baseline="60000">
                  <a:latin typeface="Times New Roman" panose="02020603050405020304" pitchFamily="18" charset="0"/>
                </a:rPr>
                <a:t>m</a:t>
              </a:r>
              <a:r>
                <a:rPr lang="en-US" altLang="zh-CN" sz="28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b="1" baseline="30000">
                  <a:latin typeface="Times New Roman" panose="02020603050405020304" pitchFamily="18" charset="0"/>
                </a:rPr>
                <a:t>1)</a:t>
              </a:r>
              <a:r>
                <a:rPr lang="en-US" altLang="zh-CN" sz="2400" b="1">
                  <a:latin typeface="Times New Roman" panose="02020603050405020304" pitchFamily="18" charset="0"/>
                </a:rPr>
                <a:t>×2</a:t>
              </a:r>
              <a:r>
                <a:rPr lang="en-US" altLang="zh-CN" sz="2400" b="1" baseline="4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b="1" i="1" baseline="4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7367" name="文本框 57366"/>
            <p:cNvSpPr txBox="1"/>
            <p:nvPr/>
          </p:nvSpPr>
          <p:spPr>
            <a:xfrm>
              <a:off x="720" y="1588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最小负数</a:t>
              </a:r>
            </a:p>
          </p:txBody>
        </p:sp>
        <p:sp>
          <p:nvSpPr>
            <p:cNvPr id="57368" name="直接连接符 57367"/>
            <p:cNvSpPr/>
            <p:nvPr/>
          </p:nvSpPr>
          <p:spPr>
            <a:xfrm flipV="1">
              <a:off x="1104" y="1395"/>
              <a:ext cx="0" cy="1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57369" name="文本框 57368"/>
            <p:cNvSpPr txBox="1"/>
            <p:nvPr/>
          </p:nvSpPr>
          <p:spPr>
            <a:xfrm>
              <a:off x="4296" y="1588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最大正数</a:t>
              </a:r>
            </a:p>
          </p:txBody>
        </p:sp>
        <p:sp>
          <p:nvSpPr>
            <p:cNvPr id="57370" name="直接连接符 57369"/>
            <p:cNvSpPr/>
            <p:nvPr/>
          </p:nvSpPr>
          <p:spPr>
            <a:xfrm flipV="1">
              <a:off x="4608" y="1395"/>
              <a:ext cx="0" cy="1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57371" name="文本框 57370"/>
            <p:cNvSpPr txBox="1"/>
            <p:nvPr/>
          </p:nvSpPr>
          <p:spPr>
            <a:xfrm>
              <a:off x="2784" y="1713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最小正数</a:t>
              </a:r>
            </a:p>
          </p:txBody>
        </p:sp>
        <p:sp>
          <p:nvSpPr>
            <p:cNvPr id="57372" name="任意多边形 57371"/>
            <p:cNvSpPr/>
            <p:nvPr/>
          </p:nvSpPr>
          <p:spPr>
            <a:xfrm>
              <a:off x="3250" y="1440"/>
              <a:ext cx="1" cy="308"/>
            </a:xfrm>
            <a:custGeom>
              <a:avLst/>
              <a:gdLst/>
              <a:ahLst/>
              <a:cxnLst/>
              <a:rect l="0" t="0" r="0" b="0"/>
              <a:pathLst>
                <a:path w="1" h="308">
                  <a:moveTo>
                    <a:pt x="0" y="308"/>
                  </a:move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3" name="文本框 57372"/>
            <p:cNvSpPr txBox="1"/>
            <p:nvPr/>
          </p:nvSpPr>
          <p:spPr>
            <a:xfrm>
              <a:off x="1776" y="2352"/>
              <a:ext cx="125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zh-CN" altLang="en-US" sz="2400" b="1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zh-CN" altLang="en-US" sz="2400" b="1" baseline="30000" dirty="0">
                  <a:latin typeface="Times New Roman" panose="02020603050405020304" pitchFamily="18" charset="0"/>
                </a:rPr>
                <a:t>( </a:t>
              </a:r>
              <a:r>
                <a:rPr lang="zh-CN" altLang="en-US" sz="2800" b="1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i="1" baseline="60000">
                  <a:latin typeface="Times New Roman" panose="02020603050405020304" pitchFamily="18" charset="0"/>
                </a:rPr>
                <a:t>m</a:t>
              </a:r>
              <a:r>
                <a:rPr lang="en-US" altLang="zh-CN" sz="28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b="1" baseline="30000">
                  <a:latin typeface="Times New Roman" panose="02020603050405020304" pitchFamily="18" charset="0"/>
                </a:rPr>
                <a:t>1)</a:t>
              </a:r>
              <a:r>
                <a:rPr lang="en-US" altLang="zh-CN" sz="2400" b="1">
                  <a:latin typeface="Times New Roman" panose="02020603050405020304" pitchFamily="18" charset="0"/>
                </a:rPr>
                <a:t>×2</a:t>
              </a:r>
              <a:r>
                <a:rPr lang="en-US" altLang="zh-CN" sz="2400" b="1" baseline="4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b="1" i="1" baseline="4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7374" name="文本框 57373"/>
            <p:cNvSpPr txBox="1"/>
            <p:nvPr/>
          </p:nvSpPr>
          <p:spPr>
            <a:xfrm>
              <a:off x="1992" y="2145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最大负数</a:t>
              </a:r>
            </a:p>
          </p:txBody>
        </p:sp>
        <p:sp>
          <p:nvSpPr>
            <p:cNvPr id="57375" name="任意多边形 57374"/>
            <p:cNvSpPr/>
            <p:nvPr/>
          </p:nvSpPr>
          <p:spPr>
            <a:xfrm>
              <a:off x="2448" y="1440"/>
              <a:ext cx="1" cy="712"/>
            </a:xfrm>
            <a:custGeom>
              <a:avLst/>
              <a:gdLst/>
              <a:ahLst/>
              <a:cxnLst/>
              <a:rect l="0" t="0" r="0" b="0"/>
              <a:pathLst>
                <a:path w="1" h="712">
                  <a:moveTo>
                    <a:pt x="0" y="712"/>
                  </a:move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76" name="文本框 57375"/>
          <p:cNvSpPr txBox="1"/>
          <p:nvPr/>
        </p:nvSpPr>
        <p:spPr>
          <a:xfrm>
            <a:off x="304800" y="4138613"/>
            <a:ext cx="10001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57377" name="文本框 57376"/>
          <p:cNvSpPr txBox="1"/>
          <p:nvPr/>
        </p:nvSpPr>
        <p:spPr>
          <a:xfrm>
            <a:off x="2987675" y="416877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真值</a:t>
            </a:r>
          </a:p>
        </p:txBody>
      </p:sp>
      <p:sp>
        <p:nvSpPr>
          <p:cNvPr id="57378" name="文本框 57377"/>
          <p:cNvSpPr txBox="1"/>
          <p:nvPr/>
        </p:nvSpPr>
        <p:spPr>
          <a:xfrm>
            <a:off x="838200" y="4776788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最大正数</a:t>
            </a:r>
          </a:p>
        </p:txBody>
      </p:sp>
      <p:sp>
        <p:nvSpPr>
          <p:cNvPr id="57379" name="文本框 57378"/>
          <p:cNvSpPr txBox="1"/>
          <p:nvPr/>
        </p:nvSpPr>
        <p:spPr>
          <a:xfrm>
            <a:off x="838200" y="5267325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最小正数</a:t>
            </a:r>
          </a:p>
        </p:txBody>
      </p:sp>
      <p:sp>
        <p:nvSpPr>
          <p:cNvPr id="57380" name="文本框 57379"/>
          <p:cNvSpPr txBox="1"/>
          <p:nvPr/>
        </p:nvSpPr>
        <p:spPr>
          <a:xfrm>
            <a:off x="838200" y="5757863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最大负数</a:t>
            </a:r>
          </a:p>
        </p:txBody>
      </p:sp>
      <p:sp>
        <p:nvSpPr>
          <p:cNvPr id="57381" name="文本框 57380"/>
          <p:cNvSpPr txBox="1"/>
          <p:nvPr/>
        </p:nvSpPr>
        <p:spPr>
          <a:xfrm>
            <a:off x="838200" y="6248400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最小负数</a:t>
            </a:r>
          </a:p>
        </p:txBody>
      </p:sp>
      <p:sp>
        <p:nvSpPr>
          <p:cNvPr id="57382" name="文本框 57381"/>
          <p:cNvSpPr txBox="1"/>
          <p:nvPr/>
        </p:nvSpPr>
        <p:spPr>
          <a:xfrm>
            <a:off x="2535238" y="4724400"/>
            <a:ext cx="26463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baseline="45000" dirty="0">
                <a:latin typeface="Times New Roman" panose="02020603050405020304" pitchFamily="18" charset="0"/>
              </a:rPr>
              <a:t>15</a:t>
            </a:r>
            <a:r>
              <a:rPr lang="zh-CN" altLang="en-US" sz="2800" b="1" dirty="0">
                <a:latin typeface="Times New Roman" panose="02020603050405020304" pitchFamily="18" charset="0"/>
              </a:rPr>
              <a:t>×(1</a:t>
            </a:r>
            <a:r>
              <a:rPr lang="zh-CN" altLang="en-US" sz="10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baseline="4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 b="1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7383" name="文本框 57382"/>
          <p:cNvSpPr txBox="1"/>
          <p:nvPr/>
        </p:nvSpPr>
        <p:spPr>
          <a:xfrm>
            <a:off x="2438400" y="5214938"/>
            <a:ext cx="16335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baseline="4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 b="1" baseline="45000" dirty="0">
                <a:latin typeface="Times New Roman" panose="02020603050405020304" pitchFamily="18" charset="0"/>
              </a:rPr>
              <a:t>15</a:t>
            </a:r>
            <a:r>
              <a:rPr lang="zh-CN" altLang="en-US" sz="2800" b="1" dirty="0">
                <a:latin typeface="Times New Roman" panose="02020603050405020304" pitchFamily="18" charset="0"/>
              </a:rPr>
              <a:t>×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baseline="4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 b="1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7384" name="文本框 57383"/>
          <p:cNvSpPr txBox="1"/>
          <p:nvPr/>
        </p:nvSpPr>
        <p:spPr>
          <a:xfrm>
            <a:off x="2286000" y="5705475"/>
            <a:ext cx="180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baseline="4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 b="1" baseline="45000" dirty="0">
                <a:latin typeface="Times New Roman" panose="02020603050405020304" pitchFamily="18" charset="0"/>
              </a:rPr>
              <a:t>15</a:t>
            </a:r>
            <a:r>
              <a:rPr lang="zh-CN" altLang="en-US" sz="2800" b="1" dirty="0">
                <a:latin typeface="Times New Roman" panose="02020603050405020304" pitchFamily="18" charset="0"/>
              </a:rPr>
              <a:t>×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baseline="4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 b="1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400" b="1" baseline="4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7385" name="文本框 57384"/>
          <p:cNvSpPr txBox="1"/>
          <p:nvPr/>
        </p:nvSpPr>
        <p:spPr>
          <a:xfrm>
            <a:off x="2286000" y="6196013"/>
            <a:ext cx="2819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zh-CN" altLang="en-US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baseline="45000" dirty="0">
                <a:latin typeface="Times New Roman" panose="02020603050405020304" pitchFamily="18" charset="0"/>
              </a:rPr>
              <a:t>15</a:t>
            </a:r>
            <a:r>
              <a:rPr lang="zh-CN" altLang="en-US" sz="2800" b="1" dirty="0">
                <a:latin typeface="Times New Roman" panose="02020603050405020304" pitchFamily="18" charset="0"/>
              </a:rPr>
              <a:t>×(1</a:t>
            </a:r>
            <a:r>
              <a:rPr lang="zh-CN" altLang="en-US" sz="10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baseline="4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 b="1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7386" name="文本框 57385"/>
          <p:cNvSpPr txBox="1"/>
          <p:nvPr/>
        </p:nvSpPr>
        <p:spPr>
          <a:xfrm>
            <a:off x="5257800" y="4724400"/>
            <a:ext cx="34147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0,1111; 0.1111111111</a:t>
            </a:r>
          </a:p>
        </p:txBody>
      </p:sp>
      <p:sp>
        <p:nvSpPr>
          <p:cNvPr id="57387" name="文本框 57386"/>
          <p:cNvSpPr txBox="1"/>
          <p:nvPr/>
        </p:nvSpPr>
        <p:spPr>
          <a:xfrm>
            <a:off x="5257800" y="5214938"/>
            <a:ext cx="34147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1,0001; 0.0000000001</a:t>
            </a:r>
          </a:p>
        </p:txBody>
      </p:sp>
      <p:sp>
        <p:nvSpPr>
          <p:cNvPr id="57388" name="文本框 57387"/>
          <p:cNvSpPr txBox="1"/>
          <p:nvPr/>
        </p:nvSpPr>
        <p:spPr>
          <a:xfrm>
            <a:off x="5257800" y="5705475"/>
            <a:ext cx="34147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1,0001; 1.1111111111</a:t>
            </a:r>
          </a:p>
        </p:txBody>
      </p:sp>
      <p:sp>
        <p:nvSpPr>
          <p:cNvPr id="57389" name="文本框 57388"/>
          <p:cNvSpPr txBox="1"/>
          <p:nvPr/>
        </p:nvSpPr>
        <p:spPr>
          <a:xfrm>
            <a:off x="5257800" y="6196013"/>
            <a:ext cx="34147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0,1111; 1.0000000001</a:t>
            </a:r>
          </a:p>
        </p:txBody>
      </p:sp>
      <p:sp>
        <p:nvSpPr>
          <p:cNvPr id="57390" name="文本框 57389"/>
          <p:cNvSpPr txBox="1"/>
          <p:nvPr/>
        </p:nvSpPr>
        <p:spPr>
          <a:xfrm>
            <a:off x="6477000" y="4168775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补码</a:t>
            </a:r>
          </a:p>
        </p:txBody>
      </p:sp>
      <p:sp>
        <p:nvSpPr>
          <p:cNvPr id="57391" name="矩形 57390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76" grpId="0"/>
      <p:bldP spid="57377" grpId="0"/>
      <p:bldP spid="57378" grpId="0"/>
      <p:bldP spid="57379" grpId="0"/>
      <p:bldP spid="57380" grpId="0"/>
      <p:bldP spid="57381" grpId="0"/>
      <p:bldP spid="57382" grpId="0"/>
      <p:bldP spid="57383" grpId="0"/>
      <p:bldP spid="57384" grpId="0"/>
      <p:bldP spid="57385" grpId="0"/>
      <p:bldP spid="57386" grpId="0"/>
      <p:bldP spid="57387" grpId="0"/>
      <p:bldP spid="57388" grpId="0"/>
      <p:bldP spid="57389" grpId="0"/>
      <p:bldP spid="5739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文本框 58370"/>
          <p:cNvSpPr txBox="1"/>
          <p:nvPr/>
        </p:nvSpPr>
        <p:spPr>
          <a:xfrm>
            <a:off x="822325" y="990600"/>
            <a:ext cx="832167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当浮点数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尾数为 0</a:t>
            </a:r>
            <a:r>
              <a:rPr lang="zh-CN" altLang="en-US" sz="2800" b="1" dirty="0">
                <a:latin typeface="Times New Roman" panose="02020603050405020304" pitchFamily="18" charset="0"/>
              </a:rPr>
              <a:t> 时，不论其阶码为何值</a:t>
            </a:r>
          </a:p>
          <a:p>
            <a:pPr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按机器零处理</a:t>
            </a:r>
          </a:p>
        </p:txBody>
      </p:sp>
      <p:sp>
        <p:nvSpPr>
          <p:cNvPr id="58372" name="文本框 58371"/>
          <p:cNvSpPr txBox="1"/>
          <p:nvPr/>
        </p:nvSpPr>
        <p:spPr>
          <a:xfrm>
            <a:off x="669925" y="244475"/>
            <a:ext cx="36734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机器零</a:t>
            </a:r>
          </a:p>
        </p:txBody>
      </p:sp>
      <p:sp>
        <p:nvSpPr>
          <p:cNvPr id="58373" name="文本框 58372"/>
          <p:cNvSpPr txBox="1"/>
          <p:nvPr/>
        </p:nvSpPr>
        <p:spPr>
          <a:xfrm>
            <a:off x="822325" y="1981200"/>
            <a:ext cx="755967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当浮点数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阶码等于或小于它所表示的最小</a:t>
            </a:r>
          </a:p>
          <a:p>
            <a:pPr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数 </a:t>
            </a:r>
            <a:r>
              <a:rPr lang="zh-CN" altLang="en-US" sz="2800" b="1" dirty="0">
                <a:latin typeface="Times New Roman" panose="02020603050405020304" pitchFamily="18" charset="0"/>
              </a:rPr>
              <a:t>时，不论尾数为何值，按机器零处理</a:t>
            </a:r>
          </a:p>
        </p:txBody>
      </p:sp>
      <p:sp>
        <p:nvSpPr>
          <p:cNvPr id="58374" name="文本框 58373"/>
          <p:cNvSpPr txBox="1"/>
          <p:nvPr/>
        </p:nvSpPr>
        <p:spPr>
          <a:xfrm>
            <a:off x="1355725" y="2971800"/>
            <a:ext cx="39020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如  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 = 4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 = 10</a:t>
            </a:r>
          </a:p>
        </p:txBody>
      </p:sp>
      <p:sp>
        <p:nvSpPr>
          <p:cNvPr id="58376" name="文本框 58375"/>
          <p:cNvSpPr txBox="1"/>
          <p:nvPr/>
        </p:nvSpPr>
        <p:spPr>
          <a:xfrm>
            <a:off x="949325" y="5181600"/>
            <a:ext cx="7327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当阶码用移码，尾数用补码表示时，机器零为</a:t>
            </a:r>
          </a:p>
        </p:txBody>
      </p:sp>
      <p:grpSp>
        <p:nvGrpSpPr>
          <p:cNvPr id="58377" name="组合 58376"/>
          <p:cNvGrpSpPr/>
          <p:nvPr/>
        </p:nvGrpSpPr>
        <p:grpSpPr>
          <a:xfrm>
            <a:off x="2733675" y="5562600"/>
            <a:ext cx="4184650" cy="595313"/>
            <a:chOff x="1722" y="3504"/>
            <a:chExt cx="2636" cy="375"/>
          </a:xfrm>
        </p:grpSpPr>
        <p:sp>
          <p:nvSpPr>
            <p:cNvPr id="58378" name="文本框 58377"/>
            <p:cNvSpPr txBox="1"/>
            <p:nvPr/>
          </p:nvSpPr>
          <p:spPr>
            <a:xfrm>
              <a:off x="1722" y="3552"/>
              <a:ext cx="26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0, 0 0 0 0；0. 0 0               0</a:t>
              </a:r>
            </a:p>
          </p:txBody>
        </p:sp>
        <p:sp>
          <p:nvSpPr>
            <p:cNvPr id="58379" name="文本框 58378"/>
            <p:cNvSpPr txBox="1"/>
            <p:nvPr/>
          </p:nvSpPr>
          <p:spPr>
            <a:xfrm>
              <a:off x="3504" y="3504"/>
              <a:ext cx="7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 …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  </a:t>
              </a:r>
            </a:p>
          </p:txBody>
        </p:sp>
      </p:grpSp>
      <p:grpSp>
        <p:nvGrpSpPr>
          <p:cNvPr id="58380" name="组合 58379"/>
          <p:cNvGrpSpPr/>
          <p:nvPr/>
        </p:nvGrpSpPr>
        <p:grpSpPr>
          <a:xfrm>
            <a:off x="2574925" y="4403725"/>
            <a:ext cx="5883275" cy="625475"/>
            <a:chOff x="1622" y="2774"/>
            <a:chExt cx="3706" cy="394"/>
          </a:xfrm>
        </p:grpSpPr>
        <p:sp>
          <p:nvSpPr>
            <p:cNvPr id="58381" name="文本框 58380"/>
            <p:cNvSpPr txBox="1"/>
            <p:nvPr/>
          </p:nvSpPr>
          <p:spPr>
            <a:xfrm>
              <a:off x="1622" y="2841"/>
              <a:ext cx="37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 1,  0  0  0  0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；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×.××               ×</a:t>
              </a:r>
            </a:p>
          </p:txBody>
        </p:sp>
        <p:sp>
          <p:nvSpPr>
            <p:cNvPr id="58382" name="文本框 58381"/>
            <p:cNvSpPr txBox="1"/>
            <p:nvPr/>
          </p:nvSpPr>
          <p:spPr>
            <a:xfrm>
              <a:off x="3980" y="2774"/>
              <a:ext cx="6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 …</a:t>
              </a:r>
            </a:p>
          </p:txBody>
        </p:sp>
      </p:grpSp>
      <p:grpSp>
        <p:nvGrpSpPr>
          <p:cNvPr id="58383" name="组合 58382"/>
          <p:cNvGrpSpPr/>
          <p:nvPr/>
        </p:nvGrpSpPr>
        <p:grpSpPr>
          <a:xfrm>
            <a:off x="2590800" y="3900488"/>
            <a:ext cx="5959475" cy="627062"/>
            <a:chOff x="1622" y="2457"/>
            <a:chExt cx="3754" cy="395"/>
          </a:xfrm>
        </p:grpSpPr>
        <p:sp>
          <p:nvSpPr>
            <p:cNvPr id="58384" name="文本框 58383"/>
            <p:cNvSpPr txBox="1"/>
            <p:nvPr/>
          </p:nvSpPr>
          <p:spPr>
            <a:xfrm>
              <a:off x="1622" y="2525"/>
              <a:ext cx="37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×, × × × ×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；   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0. 0  0              0</a:t>
              </a:r>
            </a:p>
          </p:txBody>
        </p:sp>
        <p:sp>
          <p:nvSpPr>
            <p:cNvPr id="58385" name="文本框 58384"/>
            <p:cNvSpPr txBox="1"/>
            <p:nvPr/>
          </p:nvSpPr>
          <p:spPr>
            <a:xfrm>
              <a:off x="3984" y="2457"/>
              <a:ext cx="6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 …</a:t>
              </a:r>
            </a:p>
          </p:txBody>
        </p:sp>
      </p:grpSp>
      <p:sp>
        <p:nvSpPr>
          <p:cNvPr id="58386" name="文本框 58385"/>
          <p:cNvSpPr txBox="1"/>
          <p:nvPr/>
        </p:nvSpPr>
        <p:spPr>
          <a:xfrm>
            <a:off x="949325" y="6172200"/>
            <a:ext cx="69754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有利于机器中“ 判 0 ” 电路的实现</a:t>
            </a:r>
          </a:p>
        </p:txBody>
      </p:sp>
      <p:sp>
        <p:nvSpPr>
          <p:cNvPr id="58387" name="文本框 58386"/>
          <p:cNvSpPr txBox="1"/>
          <p:nvPr/>
        </p:nvSpPr>
        <p:spPr>
          <a:xfrm>
            <a:off x="949325" y="3505200"/>
            <a:ext cx="75088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当阶码和尾数都用补码表示时，机器零为</a:t>
            </a:r>
          </a:p>
        </p:txBody>
      </p:sp>
      <p:sp>
        <p:nvSpPr>
          <p:cNvPr id="58388" name="矩形 58387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6.2</a:t>
            </a:r>
          </a:p>
        </p:txBody>
      </p:sp>
      <p:grpSp>
        <p:nvGrpSpPr>
          <p:cNvPr id="58390" name="组合 58389"/>
          <p:cNvGrpSpPr/>
          <p:nvPr/>
        </p:nvGrpSpPr>
        <p:grpSpPr>
          <a:xfrm>
            <a:off x="188913" y="4495800"/>
            <a:ext cx="3087687" cy="519113"/>
            <a:chOff x="119" y="2832"/>
            <a:chExt cx="1945" cy="327"/>
          </a:xfrm>
        </p:grpSpPr>
        <p:sp>
          <p:nvSpPr>
            <p:cNvPr id="58375" name="文本框 58374"/>
            <p:cNvSpPr txBox="1"/>
            <p:nvPr/>
          </p:nvSpPr>
          <p:spPr>
            <a:xfrm>
              <a:off x="119" y="2832"/>
              <a:ext cx="194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（阶码 </a:t>
              </a:r>
              <a:r>
                <a:rPr lang="en-US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=   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58389" name="直接连接符 58388"/>
            <p:cNvSpPr/>
            <p:nvPr/>
          </p:nvSpPr>
          <p:spPr>
            <a:xfrm>
              <a:off x="1104" y="3003"/>
              <a:ext cx="96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3" grpId="0"/>
      <p:bldP spid="58374" grpId="0"/>
      <p:bldP spid="58376" grpId="0"/>
      <p:bldP spid="58386" grpId="0"/>
      <p:bldP spid="583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框 11266"/>
          <p:cNvSpPr txBox="1"/>
          <p:nvPr/>
        </p:nvSpPr>
        <p:spPr>
          <a:xfrm>
            <a:off x="304800" y="228600"/>
            <a:ext cx="293528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2. 原码表示法</a:t>
            </a:r>
          </a:p>
        </p:txBody>
      </p:sp>
      <p:sp>
        <p:nvSpPr>
          <p:cNvPr id="11268" name="文本框 11267"/>
          <p:cNvSpPr txBox="1"/>
          <p:nvPr/>
        </p:nvSpPr>
        <p:spPr>
          <a:xfrm>
            <a:off x="1782763" y="5897563"/>
            <a:ext cx="38560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带符号的绝对值表示</a:t>
            </a:r>
          </a:p>
        </p:txBody>
      </p:sp>
      <p:sp>
        <p:nvSpPr>
          <p:cNvPr id="11269" name="文本框 11268"/>
          <p:cNvSpPr txBox="1"/>
          <p:nvPr/>
        </p:nvSpPr>
        <p:spPr>
          <a:xfrm>
            <a:off x="712788" y="914400"/>
            <a:ext cx="317341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(1) 定义</a:t>
            </a:r>
          </a:p>
        </p:txBody>
      </p:sp>
      <p:sp>
        <p:nvSpPr>
          <p:cNvPr id="11270" name="文本框 11269"/>
          <p:cNvSpPr txBox="1"/>
          <p:nvPr/>
        </p:nvSpPr>
        <p:spPr>
          <a:xfrm>
            <a:off x="1235075" y="152876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整数</a:t>
            </a:r>
          </a:p>
        </p:txBody>
      </p:sp>
      <p:sp>
        <p:nvSpPr>
          <p:cNvPr id="11271" name="文本框 11270"/>
          <p:cNvSpPr txBox="1"/>
          <p:nvPr/>
        </p:nvSpPr>
        <p:spPr>
          <a:xfrm>
            <a:off x="1866900" y="3154363"/>
            <a:ext cx="1517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为真值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1272" name="文本框 11271"/>
          <p:cNvSpPr txBox="1"/>
          <p:nvPr/>
        </p:nvSpPr>
        <p:spPr>
          <a:xfrm>
            <a:off x="3886200" y="3154363"/>
            <a:ext cx="26050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为整数的位数</a:t>
            </a:r>
          </a:p>
        </p:txBody>
      </p:sp>
      <p:sp>
        <p:nvSpPr>
          <p:cNvPr id="11273" name="文本框 11272"/>
          <p:cNvSpPr txBox="1"/>
          <p:nvPr/>
        </p:nvSpPr>
        <p:spPr>
          <a:xfrm>
            <a:off x="914400" y="4168775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如</a:t>
            </a:r>
          </a:p>
        </p:txBody>
      </p:sp>
      <p:sp>
        <p:nvSpPr>
          <p:cNvPr id="11274" name="文本框 11273"/>
          <p:cNvSpPr txBox="1"/>
          <p:nvPr/>
        </p:nvSpPr>
        <p:spPr>
          <a:xfrm>
            <a:off x="1598613" y="4221163"/>
            <a:ext cx="14446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 = +1110</a:t>
            </a:r>
          </a:p>
        </p:txBody>
      </p:sp>
      <p:sp>
        <p:nvSpPr>
          <p:cNvPr id="11275" name="文本框 11274"/>
          <p:cNvSpPr txBox="1"/>
          <p:nvPr/>
        </p:nvSpPr>
        <p:spPr>
          <a:xfrm>
            <a:off x="3810000" y="4221163"/>
            <a:ext cx="2097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200" b="1" baseline="-25000" dirty="0">
                <a:latin typeface="Times New Roman" panose="02020603050405020304" pitchFamily="18" charset="0"/>
              </a:rPr>
              <a:t>原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= 0 , 1110 </a:t>
            </a:r>
          </a:p>
        </p:txBody>
      </p:sp>
      <p:sp>
        <p:nvSpPr>
          <p:cNvPr id="11276" name="文本框 11275"/>
          <p:cNvSpPr txBox="1"/>
          <p:nvPr/>
        </p:nvSpPr>
        <p:spPr>
          <a:xfrm>
            <a:off x="3810000" y="5287963"/>
            <a:ext cx="35861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200" b="1" baseline="-25000" dirty="0">
                <a:latin typeface="Times New Roman" panose="02020603050405020304" pitchFamily="18" charset="0"/>
              </a:rPr>
              <a:t>原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= 2</a:t>
            </a:r>
            <a:r>
              <a:rPr lang="zh-CN" altLang="en-US" sz="2400" b="1" baseline="30000" dirty="0">
                <a:latin typeface="Times New Roman" panose="02020603050405020304" pitchFamily="18" charset="0"/>
              </a:rPr>
              <a:t>4 </a:t>
            </a:r>
            <a:r>
              <a:rPr lang="zh-CN" altLang="en-US" sz="2400" b="1" dirty="0">
                <a:latin typeface="Times New Roman" panose="02020603050405020304" pitchFamily="18" charset="0"/>
              </a:rPr>
              <a:t>+ 1110 = 1 , 1110 </a:t>
            </a:r>
          </a:p>
        </p:txBody>
      </p:sp>
      <p:grpSp>
        <p:nvGrpSpPr>
          <p:cNvPr id="11277" name="组合 11276"/>
          <p:cNvGrpSpPr/>
          <p:nvPr/>
        </p:nvGrpSpPr>
        <p:grpSpPr>
          <a:xfrm>
            <a:off x="1598613" y="5287963"/>
            <a:ext cx="1449387" cy="457200"/>
            <a:chOff x="960" y="3744"/>
            <a:chExt cx="913" cy="288"/>
          </a:xfrm>
        </p:grpSpPr>
        <p:sp>
          <p:nvSpPr>
            <p:cNvPr id="11278" name="文本框 11277"/>
            <p:cNvSpPr txBox="1"/>
            <p:nvPr/>
          </p:nvSpPr>
          <p:spPr>
            <a:xfrm>
              <a:off x="960" y="3744"/>
              <a:ext cx="9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 =   </a:t>
              </a:r>
              <a:r>
                <a:rPr lang="en-US" altLang="zh-CN" sz="800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1110</a:t>
              </a:r>
            </a:p>
          </p:txBody>
        </p:sp>
        <p:sp>
          <p:nvSpPr>
            <p:cNvPr id="11279" name="直接连接符 11278"/>
            <p:cNvSpPr/>
            <p:nvPr/>
          </p:nvSpPr>
          <p:spPr>
            <a:xfrm>
              <a:off x="1321" y="3899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1298" name="组合 11297"/>
          <p:cNvGrpSpPr/>
          <p:nvPr/>
        </p:nvGrpSpPr>
        <p:grpSpPr>
          <a:xfrm>
            <a:off x="1795463" y="1706563"/>
            <a:ext cx="6357937" cy="1295400"/>
            <a:chOff x="1131" y="1075"/>
            <a:chExt cx="4005" cy="816"/>
          </a:xfrm>
        </p:grpSpPr>
        <p:sp>
          <p:nvSpPr>
            <p:cNvPr id="11281" name="文本框 11280"/>
            <p:cNvSpPr txBox="1"/>
            <p:nvPr/>
          </p:nvSpPr>
          <p:spPr>
            <a:xfrm>
              <a:off x="1131" y="1315"/>
              <a:ext cx="84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>
                  <a:latin typeface="Times New Roman" panose="02020603050405020304" pitchFamily="18" charset="0"/>
                </a:rPr>
                <a:t>[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</a:rPr>
                <a:t>原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= </a:t>
              </a:r>
            </a:p>
          </p:txBody>
        </p:sp>
        <p:sp>
          <p:nvSpPr>
            <p:cNvPr id="11282" name="文本框 11281"/>
            <p:cNvSpPr txBox="1"/>
            <p:nvPr/>
          </p:nvSpPr>
          <p:spPr>
            <a:xfrm>
              <a:off x="2074" y="1075"/>
              <a:ext cx="296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0，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       2</a:t>
              </a:r>
              <a:r>
                <a:rPr lang="en-US" altLang="zh-CN" sz="3200" b="1" i="1" baseline="40000">
                  <a:latin typeface="Times New Roman" panose="02020603050405020304" pitchFamily="18" charset="0"/>
                </a:rPr>
                <a:t>n</a:t>
              </a:r>
              <a:r>
                <a:rPr lang="en-US" altLang="zh-CN" sz="3200" b="1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</a:rPr>
                <a:t>＞</a:t>
              </a:r>
              <a:r>
                <a:rPr lang="en-US" altLang="zh-CN" sz="3200" b="1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</a:rPr>
                <a:t>≥ </a:t>
              </a:r>
              <a:r>
                <a:rPr lang="en-US" altLang="zh-CN" sz="3200" b="1">
                  <a:latin typeface="Times New Roman" panose="02020603050405020304" pitchFamily="18" charset="0"/>
                </a:rPr>
                <a:t> 0</a:t>
              </a:r>
            </a:p>
          </p:txBody>
        </p:sp>
        <p:sp>
          <p:nvSpPr>
            <p:cNvPr id="11283" name="文本框 11282"/>
            <p:cNvSpPr txBox="1"/>
            <p:nvPr/>
          </p:nvSpPr>
          <p:spPr>
            <a:xfrm>
              <a:off x="2084" y="1526"/>
              <a:ext cx="30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b="1"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i="1" baseline="40000">
                  <a:latin typeface="Times New Roman" panose="02020603050405020304" pitchFamily="18" charset="0"/>
                </a:rPr>
                <a:t>n</a:t>
              </a:r>
              <a:r>
                <a:rPr lang="en-US" altLang="zh-CN" sz="3200" b="1">
                  <a:latin typeface="Times New Roman" panose="02020603050405020304" pitchFamily="18" charset="0"/>
                </a:rPr>
                <a:t>   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       0  </a:t>
              </a:r>
              <a:r>
                <a:rPr lang="en-US" altLang="zh-CN" sz="2800" b="1">
                  <a:latin typeface="Times New Roman" panose="02020603050405020304" pitchFamily="18" charset="0"/>
                </a:rPr>
                <a:t>≥</a:t>
              </a:r>
              <a:r>
                <a:rPr lang="en-US" altLang="zh-CN" sz="3200" b="1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</a:rPr>
                <a:t>＞   </a:t>
              </a:r>
              <a:r>
                <a:rPr lang="en-US" altLang="zh-CN" sz="3200" b="1"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i="1" baseline="40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1284" name="左大括号 11283"/>
            <p:cNvSpPr/>
            <p:nvPr/>
          </p:nvSpPr>
          <p:spPr>
            <a:xfrm>
              <a:off x="1940" y="1215"/>
              <a:ext cx="103" cy="580"/>
            </a:xfrm>
            <a:prstGeom prst="leftBrace">
              <a:avLst>
                <a:gd name="adj1" fmla="val 46925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直接连接符 11284"/>
            <p:cNvSpPr/>
            <p:nvPr/>
          </p:nvSpPr>
          <p:spPr>
            <a:xfrm>
              <a:off x="4128" y="172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6" name="直接连接符 11285"/>
            <p:cNvSpPr/>
            <p:nvPr/>
          </p:nvSpPr>
          <p:spPr>
            <a:xfrm>
              <a:off x="2400" y="1747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1287" name="任意多边形 11286"/>
          <p:cNvSpPr/>
          <p:nvPr/>
        </p:nvSpPr>
        <p:spPr>
          <a:xfrm>
            <a:off x="2238375" y="3992563"/>
            <a:ext cx="2613025" cy="304800"/>
          </a:xfrm>
          <a:custGeom>
            <a:avLst/>
            <a:gdLst/>
            <a:ahLst/>
            <a:cxnLst/>
            <a:rect l="0" t="0" r="0" b="0"/>
            <a:pathLst>
              <a:path w="1646" h="192">
                <a:moveTo>
                  <a:pt x="0" y="192"/>
                </a:moveTo>
                <a:lnTo>
                  <a:pt x="0" y="0"/>
                </a:lnTo>
                <a:lnTo>
                  <a:pt x="1646" y="1"/>
                </a:lnTo>
                <a:lnTo>
                  <a:pt x="1646" y="172"/>
                </a:lnTo>
              </a:path>
            </a:pathLst>
          </a:custGeom>
          <a:noFill/>
          <a:ln w="38100" cap="flat" cmpd="sng">
            <a:solidFill>
              <a:schemeClr val="folHlink">
                <a:alpha val="100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8" name="任意多边形 11287"/>
          <p:cNvSpPr/>
          <p:nvPr/>
        </p:nvSpPr>
        <p:spPr>
          <a:xfrm>
            <a:off x="2281238" y="5087938"/>
            <a:ext cx="4043362" cy="276225"/>
          </a:xfrm>
          <a:custGeom>
            <a:avLst/>
            <a:gdLst/>
            <a:ahLst/>
            <a:cxnLst/>
            <a:rect l="0" t="0" r="0" b="0"/>
            <a:pathLst>
              <a:path w="2547" h="174">
                <a:moveTo>
                  <a:pt x="3" y="174"/>
                </a:moveTo>
                <a:lnTo>
                  <a:pt x="0" y="0"/>
                </a:lnTo>
                <a:lnTo>
                  <a:pt x="2547" y="2"/>
                </a:lnTo>
                <a:lnTo>
                  <a:pt x="2547" y="162"/>
                </a:lnTo>
              </a:path>
            </a:pathLst>
          </a:custGeom>
          <a:noFill/>
          <a:ln w="38100" cap="flat" cmpd="sng">
            <a:solidFill>
              <a:schemeClr val="folHlink">
                <a:alpha val="100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9" name="文本框 11288"/>
          <p:cNvSpPr txBox="1"/>
          <p:nvPr/>
        </p:nvSpPr>
        <p:spPr>
          <a:xfrm>
            <a:off x="6553200" y="4410075"/>
            <a:ext cx="2971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用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逗号 </a:t>
            </a:r>
            <a:r>
              <a:rPr lang="zh-CN" altLang="en-US" sz="2400" b="1" dirty="0">
                <a:latin typeface="Times New Roman" panose="02020603050405020304" pitchFamily="18" charset="0"/>
              </a:rPr>
              <a:t>将符号位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和数值位隔开</a:t>
            </a:r>
          </a:p>
        </p:txBody>
      </p:sp>
      <p:sp>
        <p:nvSpPr>
          <p:cNvPr id="11290" name="任意多边形 11289"/>
          <p:cNvSpPr/>
          <p:nvPr/>
        </p:nvSpPr>
        <p:spPr>
          <a:xfrm>
            <a:off x="6505575" y="5211763"/>
            <a:ext cx="1524000" cy="838200"/>
          </a:xfrm>
          <a:custGeom>
            <a:avLst/>
            <a:gdLst/>
            <a:ahLst/>
            <a:cxnLst/>
            <a:rect l="0" t="0" r="0" b="0"/>
            <a:pathLst>
              <a:path w="960" h="528">
                <a:moveTo>
                  <a:pt x="960" y="0"/>
                </a:moveTo>
                <a:lnTo>
                  <a:pt x="960" y="528"/>
                </a:lnTo>
                <a:lnTo>
                  <a:pt x="0" y="528"/>
                </a:lnTo>
                <a:lnTo>
                  <a:pt x="0" y="288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91" name="任意多边形 11290"/>
          <p:cNvSpPr/>
          <p:nvPr/>
        </p:nvSpPr>
        <p:spPr>
          <a:xfrm>
            <a:off x="5029200" y="4602163"/>
            <a:ext cx="1544638" cy="304800"/>
          </a:xfrm>
          <a:custGeom>
            <a:avLst/>
            <a:gdLst/>
            <a:ahLst/>
            <a:cxnLst/>
            <a:rect l="0" t="0" r="0" b="0"/>
            <a:pathLst>
              <a:path w="973" h="192">
                <a:moveTo>
                  <a:pt x="973" y="187"/>
                </a:move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92" name="矩形 11291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/>
      <p:bldP spid="11270" grpId="0"/>
      <p:bldP spid="11271" grpId="0"/>
      <p:bldP spid="11272" grpId="0"/>
      <p:bldP spid="11273" grpId="0"/>
      <p:bldP spid="11274" grpId="0"/>
      <p:bldP spid="11275" grpId="0"/>
      <p:bldP spid="11276" grpId="0"/>
      <p:bldP spid="1128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文本框 59394"/>
          <p:cNvSpPr txBox="1"/>
          <p:nvPr/>
        </p:nvSpPr>
        <p:spPr>
          <a:xfrm>
            <a:off x="304800" y="273050"/>
            <a:ext cx="4800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四、</a:t>
            </a:r>
            <a:r>
              <a:rPr lang="en-US" altLang="zh-CN" sz="3600" b="1">
                <a:latin typeface="Times New Roman" panose="02020603050405020304" pitchFamily="18" charset="0"/>
              </a:rPr>
              <a:t>IEEE 754  </a:t>
            </a:r>
            <a:r>
              <a:rPr lang="zh-CN" altLang="en-US" sz="3600" b="1" dirty="0">
                <a:latin typeface="Times New Roman" panose="02020603050405020304" pitchFamily="18" charset="0"/>
              </a:rPr>
              <a:t>标准</a:t>
            </a:r>
          </a:p>
        </p:txBody>
      </p:sp>
      <p:grpSp>
        <p:nvGrpSpPr>
          <p:cNvPr id="59396" name="组合 59395"/>
          <p:cNvGrpSpPr/>
          <p:nvPr/>
        </p:nvGrpSpPr>
        <p:grpSpPr>
          <a:xfrm>
            <a:off x="898525" y="4494213"/>
            <a:ext cx="1612900" cy="1830387"/>
            <a:chOff x="566" y="2246"/>
            <a:chExt cx="1016" cy="1153"/>
          </a:xfrm>
        </p:grpSpPr>
        <p:sp>
          <p:nvSpPr>
            <p:cNvPr id="59397" name="文本框 59396"/>
            <p:cNvSpPr txBox="1"/>
            <p:nvPr/>
          </p:nvSpPr>
          <p:spPr>
            <a:xfrm>
              <a:off x="566" y="2246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短实数</a:t>
              </a:r>
            </a:p>
          </p:txBody>
        </p:sp>
        <p:sp>
          <p:nvSpPr>
            <p:cNvPr id="59398" name="文本框 59397"/>
            <p:cNvSpPr txBox="1"/>
            <p:nvPr/>
          </p:nvSpPr>
          <p:spPr>
            <a:xfrm>
              <a:off x="566" y="2640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长实数</a:t>
              </a:r>
            </a:p>
          </p:txBody>
        </p:sp>
        <p:sp>
          <p:nvSpPr>
            <p:cNvPr id="59399" name="文本框 59398"/>
            <p:cNvSpPr txBox="1"/>
            <p:nvPr/>
          </p:nvSpPr>
          <p:spPr>
            <a:xfrm>
              <a:off x="566" y="3072"/>
              <a:ext cx="10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临时实数</a:t>
              </a:r>
            </a:p>
          </p:txBody>
        </p:sp>
      </p:grpSp>
      <p:sp>
        <p:nvSpPr>
          <p:cNvPr id="59400" name="文本框 59399"/>
          <p:cNvSpPr txBox="1"/>
          <p:nvPr/>
        </p:nvSpPr>
        <p:spPr>
          <a:xfrm>
            <a:off x="2498725" y="3738563"/>
            <a:ext cx="63388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符号位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阶码        尾数         总位数</a:t>
            </a:r>
          </a:p>
        </p:txBody>
      </p:sp>
      <p:sp>
        <p:nvSpPr>
          <p:cNvPr id="59401" name="文本框 59400"/>
          <p:cNvSpPr txBox="1"/>
          <p:nvPr/>
        </p:nvSpPr>
        <p:spPr>
          <a:xfrm>
            <a:off x="2955925" y="4494213"/>
            <a:ext cx="56356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1               </a:t>
            </a:r>
            <a:r>
              <a:rPr lang="zh-CN" altLang="en-US" sz="9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     8             23               32</a:t>
            </a:r>
          </a:p>
        </p:txBody>
      </p:sp>
      <p:sp>
        <p:nvSpPr>
          <p:cNvPr id="59402" name="文本框 59401"/>
          <p:cNvSpPr txBox="1"/>
          <p:nvPr/>
        </p:nvSpPr>
        <p:spPr>
          <a:xfrm>
            <a:off x="2971800" y="5119688"/>
            <a:ext cx="56070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1                    11            52               64</a:t>
            </a:r>
          </a:p>
        </p:txBody>
      </p:sp>
      <p:sp>
        <p:nvSpPr>
          <p:cNvPr id="59403" name="文本框 59402"/>
          <p:cNvSpPr txBox="1"/>
          <p:nvPr/>
        </p:nvSpPr>
        <p:spPr>
          <a:xfrm>
            <a:off x="2971800" y="5805488"/>
            <a:ext cx="579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1                    15            64               80</a:t>
            </a:r>
          </a:p>
        </p:txBody>
      </p:sp>
      <p:grpSp>
        <p:nvGrpSpPr>
          <p:cNvPr id="59404" name="组合 59403"/>
          <p:cNvGrpSpPr/>
          <p:nvPr/>
        </p:nvGrpSpPr>
        <p:grpSpPr>
          <a:xfrm>
            <a:off x="990600" y="1362075"/>
            <a:ext cx="6781800" cy="1092200"/>
            <a:chOff x="624" y="858"/>
            <a:chExt cx="4272" cy="688"/>
          </a:xfrm>
        </p:grpSpPr>
        <p:grpSp>
          <p:nvGrpSpPr>
            <p:cNvPr id="59405" name="组合 59404"/>
            <p:cNvGrpSpPr/>
            <p:nvPr/>
          </p:nvGrpSpPr>
          <p:grpSpPr>
            <a:xfrm>
              <a:off x="672" y="858"/>
              <a:ext cx="4224" cy="327"/>
              <a:chOff x="672" y="858"/>
              <a:chExt cx="4224" cy="327"/>
            </a:xfrm>
          </p:grpSpPr>
          <p:sp>
            <p:nvSpPr>
              <p:cNvPr id="59406" name="文本框 59405"/>
              <p:cNvSpPr txBox="1"/>
              <p:nvPr/>
            </p:nvSpPr>
            <p:spPr>
              <a:xfrm>
                <a:off x="710" y="858"/>
                <a:ext cx="3937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800" b="1" i="1">
                    <a:latin typeface="Times New Roman" panose="02020603050405020304" pitchFamily="18" charset="0"/>
                  </a:rPr>
                  <a:t>S</a:t>
                </a:r>
                <a:r>
                  <a:rPr lang="en-US" altLang="zh-CN" sz="2800" b="1">
                    <a:latin typeface="Times New Roman" panose="02020603050405020304" pitchFamily="18" charset="0"/>
                  </a:rPr>
                  <a:t>      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阶码（含阶符）              尾          数</a:t>
                </a:r>
              </a:p>
            </p:txBody>
          </p:sp>
          <p:sp>
            <p:nvSpPr>
              <p:cNvPr id="59407" name="矩形 59406"/>
              <p:cNvSpPr/>
              <p:nvPr/>
            </p:nvSpPr>
            <p:spPr>
              <a:xfrm>
                <a:off x="672" y="864"/>
                <a:ext cx="4224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08" name="直接连接符 59407"/>
              <p:cNvSpPr/>
              <p:nvPr/>
            </p:nvSpPr>
            <p:spPr>
              <a:xfrm>
                <a:off x="960" y="864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9409" name="直接连接符 59408"/>
              <p:cNvSpPr/>
              <p:nvPr/>
            </p:nvSpPr>
            <p:spPr>
              <a:xfrm>
                <a:off x="2928" y="864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59410" name="文本框 59409"/>
            <p:cNvSpPr txBox="1"/>
            <p:nvPr/>
          </p:nvSpPr>
          <p:spPr>
            <a:xfrm>
              <a:off x="624" y="1296"/>
              <a:ext cx="4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数符</a:t>
              </a:r>
            </a:p>
          </p:txBody>
        </p:sp>
        <p:sp>
          <p:nvSpPr>
            <p:cNvPr id="59411" name="文本框 59410"/>
            <p:cNvSpPr txBox="1"/>
            <p:nvPr/>
          </p:nvSpPr>
          <p:spPr>
            <a:xfrm>
              <a:off x="2583" y="1296"/>
              <a:ext cx="92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小数点位置</a:t>
              </a:r>
            </a:p>
          </p:txBody>
        </p:sp>
        <p:sp>
          <p:nvSpPr>
            <p:cNvPr id="59412" name="直接连接符 59411"/>
            <p:cNvSpPr/>
            <p:nvPr/>
          </p:nvSpPr>
          <p:spPr>
            <a:xfrm flipV="1">
              <a:off x="822" y="1152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59413" name="直接连接符 59412"/>
            <p:cNvSpPr/>
            <p:nvPr/>
          </p:nvSpPr>
          <p:spPr>
            <a:xfrm flipV="1">
              <a:off x="2928" y="1152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59414" name="文本框 59413"/>
          <p:cNvSpPr txBox="1"/>
          <p:nvPr/>
        </p:nvSpPr>
        <p:spPr>
          <a:xfrm>
            <a:off x="1219200" y="2514600"/>
            <a:ext cx="30416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尾数为规格化表示</a:t>
            </a:r>
          </a:p>
        </p:txBody>
      </p:sp>
      <p:sp>
        <p:nvSpPr>
          <p:cNvPr id="59415" name="文本框 59414"/>
          <p:cNvSpPr txBox="1"/>
          <p:nvPr/>
        </p:nvSpPr>
        <p:spPr>
          <a:xfrm>
            <a:off x="1219200" y="3062288"/>
            <a:ext cx="61610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非 “0” 的有效位最高位为 “1”（隐含）</a:t>
            </a:r>
          </a:p>
        </p:txBody>
      </p:sp>
      <p:sp>
        <p:nvSpPr>
          <p:cNvPr id="59416" name="矩形 59415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/>
      <p:bldP spid="59401" grpId="0"/>
      <p:bldP spid="59402" grpId="0"/>
      <p:bldP spid="59403" grpId="0"/>
      <p:bldP spid="59414" grpId="0"/>
      <p:bldP spid="594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60417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/>
        </p:spPr>
        <p:txBody>
          <a:bodyPr lIns="92075" tIns="46038" rIns="92075" bIns="46038" anchor="ctr"/>
          <a:lstStyle/>
          <a:p>
            <a:r>
              <a:rPr lang="zh-CN" altLang="en-US" b="1" dirty="0"/>
              <a:t>6.3   定 点 运 算</a:t>
            </a:r>
          </a:p>
        </p:txBody>
      </p:sp>
      <p:sp>
        <p:nvSpPr>
          <p:cNvPr id="60419" name="文本框 60418"/>
          <p:cNvSpPr txBox="1"/>
          <p:nvPr/>
        </p:nvSpPr>
        <p:spPr>
          <a:xfrm>
            <a:off x="288925" y="1143000"/>
            <a:ext cx="293687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一、移位运算</a:t>
            </a:r>
          </a:p>
        </p:txBody>
      </p:sp>
      <p:sp>
        <p:nvSpPr>
          <p:cNvPr id="60420" name="文本框 60419"/>
          <p:cNvSpPr txBox="1"/>
          <p:nvPr/>
        </p:nvSpPr>
        <p:spPr>
          <a:xfrm>
            <a:off x="838200" y="1905000"/>
            <a:ext cx="26304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1. 移位的意义</a:t>
            </a:r>
          </a:p>
        </p:txBody>
      </p:sp>
      <p:sp>
        <p:nvSpPr>
          <p:cNvPr id="60421" name="文本框 60420"/>
          <p:cNvSpPr txBox="1"/>
          <p:nvPr/>
        </p:nvSpPr>
        <p:spPr>
          <a:xfrm>
            <a:off x="1524000" y="2566988"/>
            <a:ext cx="31480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15  米 = 1500  厘米 </a:t>
            </a:r>
          </a:p>
        </p:txBody>
      </p:sp>
      <p:sp>
        <p:nvSpPr>
          <p:cNvPr id="60422" name="文本框 60421"/>
          <p:cNvSpPr txBox="1"/>
          <p:nvPr/>
        </p:nvSpPr>
        <p:spPr>
          <a:xfrm>
            <a:off x="1812925" y="3170238"/>
            <a:ext cx="26828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小数点右移 2 位</a:t>
            </a:r>
          </a:p>
        </p:txBody>
      </p:sp>
      <p:sp>
        <p:nvSpPr>
          <p:cNvPr id="60423" name="文本框 60422"/>
          <p:cNvSpPr txBox="1"/>
          <p:nvPr/>
        </p:nvSpPr>
        <p:spPr>
          <a:xfrm>
            <a:off x="974725" y="3824288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机器用语</a:t>
            </a:r>
          </a:p>
        </p:txBody>
      </p:sp>
      <p:grpSp>
        <p:nvGrpSpPr>
          <p:cNvPr id="60424" name="组合 60423"/>
          <p:cNvGrpSpPr/>
          <p:nvPr/>
        </p:nvGrpSpPr>
        <p:grpSpPr>
          <a:xfrm>
            <a:off x="3116263" y="3824288"/>
            <a:ext cx="4302125" cy="1109662"/>
            <a:chOff x="1963" y="2409"/>
            <a:chExt cx="2710" cy="699"/>
          </a:xfrm>
        </p:grpSpPr>
        <p:sp>
          <p:nvSpPr>
            <p:cNvPr id="60425" name="文本框 60424"/>
            <p:cNvSpPr txBox="1"/>
            <p:nvPr/>
          </p:nvSpPr>
          <p:spPr>
            <a:xfrm>
              <a:off x="1963" y="2409"/>
              <a:ext cx="271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15 相对于小数点 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左移 2 位</a:t>
              </a:r>
            </a:p>
          </p:txBody>
        </p:sp>
        <p:sp>
          <p:nvSpPr>
            <p:cNvPr id="60426" name="文本框 60425"/>
            <p:cNvSpPr txBox="1"/>
            <p:nvPr/>
          </p:nvSpPr>
          <p:spPr>
            <a:xfrm>
              <a:off x="2203" y="2781"/>
              <a:ext cx="18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（ 小数点不动 ）</a:t>
              </a:r>
            </a:p>
          </p:txBody>
        </p:sp>
      </p:grpSp>
      <p:grpSp>
        <p:nvGrpSpPr>
          <p:cNvPr id="60427" name="组合 60426"/>
          <p:cNvGrpSpPr/>
          <p:nvPr/>
        </p:nvGrpSpPr>
        <p:grpSpPr>
          <a:xfrm>
            <a:off x="1905000" y="2590800"/>
            <a:ext cx="1905000" cy="579438"/>
            <a:chOff x="1200" y="1584"/>
            <a:chExt cx="1200" cy="365"/>
          </a:xfrm>
        </p:grpSpPr>
        <p:sp>
          <p:nvSpPr>
            <p:cNvPr id="60428" name="文本框 60427"/>
            <p:cNvSpPr txBox="1"/>
            <p:nvPr/>
          </p:nvSpPr>
          <p:spPr>
            <a:xfrm>
              <a:off x="1200" y="1584"/>
              <a:ext cx="18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0429" name="文本框 60428"/>
            <p:cNvSpPr txBox="1"/>
            <p:nvPr/>
          </p:nvSpPr>
          <p:spPr>
            <a:xfrm>
              <a:off x="2220" y="1584"/>
              <a:ext cx="18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60430" name="文本框 60429"/>
          <p:cNvSpPr txBox="1"/>
          <p:nvPr/>
        </p:nvSpPr>
        <p:spPr>
          <a:xfrm>
            <a:off x="1584325" y="5005388"/>
            <a:ext cx="35734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左移          绝对值扩大</a:t>
            </a:r>
          </a:p>
        </p:txBody>
      </p:sp>
      <p:sp>
        <p:nvSpPr>
          <p:cNvPr id="60431" name="文本框 60430"/>
          <p:cNvSpPr txBox="1"/>
          <p:nvPr/>
        </p:nvSpPr>
        <p:spPr>
          <a:xfrm>
            <a:off x="1600200" y="5595938"/>
            <a:ext cx="35734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右移          绝对值缩小</a:t>
            </a:r>
          </a:p>
        </p:txBody>
      </p:sp>
      <p:sp>
        <p:nvSpPr>
          <p:cNvPr id="60432" name="文本框 60431"/>
          <p:cNvSpPr txBox="1"/>
          <p:nvPr/>
        </p:nvSpPr>
        <p:spPr>
          <a:xfrm>
            <a:off x="685800" y="6186488"/>
            <a:ext cx="845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在计算机中，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移位与加减配合，能够实现乘除运算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  <p:bldP spid="60420" grpId="0"/>
      <p:bldP spid="60421" grpId="0"/>
      <p:bldP spid="60422" grpId="0"/>
      <p:bldP spid="60423" grpId="0"/>
      <p:bldP spid="60430" grpId="0"/>
      <p:bldP spid="60431" grpId="0"/>
      <p:bldP spid="604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文本框 61442"/>
          <p:cNvSpPr txBox="1"/>
          <p:nvPr/>
        </p:nvSpPr>
        <p:spPr>
          <a:xfrm>
            <a:off x="457200" y="381000"/>
            <a:ext cx="339407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2. 算术移位规则</a:t>
            </a:r>
            <a:endParaRPr lang="en-US" altLang="zh-CN" sz="3600" b="1">
              <a:latin typeface="Times New Roman" panose="02020603050405020304" pitchFamily="18" charset="0"/>
            </a:endParaRPr>
          </a:p>
        </p:txBody>
      </p:sp>
      <p:sp>
        <p:nvSpPr>
          <p:cNvPr id="61444" name="矩形 61443"/>
          <p:cNvSpPr/>
          <p:nvPr/>
        </p:nvSpPr>
        <p:spPr>
          <a:xfrm>
            <a:off x="6300788" y="5210175"/>
            <a:ext cx="1700212" cy="67786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61445" name="矩形 61444"/>
          <p:cNvSpPr/>
          <p:nvPr/>
        </p:nvSpPr>
        <p:spPr>
          <a:xfrm>
            <a:off x="6300788" y="4533900"/>
            <a:ext cx="1700212" cy="67627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右移 </a:t>
            </a:r>
            <a:r>
              <a:rPr lang="zh-CN" altLang="en-US" b="1" dirty="0"/>
              <a:t>添 </a:t>
            </a:r>
            <a:r>
              <a:rPr lang="zh-CN" altLang="en-US" b="1" dirty="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61446" name="矩形 61445"/>
          <p:cNvSpPr/>
          <p:nvPr/>
        </p:nvSpPr>
        <p:spPr>
          <a:xfrm>
            <a:off x="6300788" y="3856038"/>
            <a:ext cx="1700212" cy="67786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左移 </a:t>
            </a:r>
            <a:r>
              <a:rPr lang="zh-CN" altLang="en-US" b="1" dirty="0"/>
              <a:t>添 </a:t>
            </a:r>
            <a:r>
              <a:rPr lang="zh-CN" altLang="en-US" b="1" dirty="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61447" name="矩形 61446"/>
          <p:cNvSpPr/>
          <p:nvPr/>
        </p:nvSpPr>
        <p:spPr>
          <a:xfrm>
            <a:off x="6300788" y="3140075"/>
            <a:ext cx="1700212" cy="715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61448" name="矩形 61447"/>
          <p:cNvSpPr/>
          <p:nvPr/>
        </p:nvSpPr>
        <p:spPr>
          <a:xfrm>
            <a:off x="2981325" y="5210175"/>
            <a:ext cx="3319463" cy="67786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b="1" dirty="0"/>
              <a:t>反       码</a:t>
            </a:r>
          </a:p>
        </p:txBody>
      </p:sp>
      <p:sp>
        <p:nvSpPr>
          <p:cNvPr id="61449" name="矩形 61448"/>
          <p:cNvSpPr/>
          <p:nvPr/>
        </p:nvSpPr>
        <p:spPr>
          <a:xfrm>
            <a:off x="2981325" y="3856038"/>
            <a:ext cx="3319463" cy="1354137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b="1" dirty="0"/>
              <a:t>补       码</a:t>
            </a:r>
          </a:p>
        </p:txBody>
      </p:sp>
      <p:sp>
        <p:nvSpPr>
          <p:cNvPr id="61450" name="矩形 61449"/>
          <p:cNvSpPr/>
          <p:nvPr/>
        </p:nvSpPr>
        <p:spPr>
          <a:xfrm>
            <a:off x="2981325" y="3140075"/>
            <a:ext cx="3319463" cy="715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b="1" dirty="0"/>
              <a:t>原       码</a:t>
            </a:r>
          </a:p>
        </p:txBody>
      </p:sp>
      <p:sp>
        <p:nvSpPr>
          <p:cNvPr id="61451" name="矩形 61450"/>
          <p:cNvSpPr/>
          <p:nvPr/>
        </p:nvSpPr>
        <p:spPr>
          <a:xfrm>
            <a:off x="1524000" y="3140075"/>
            <a:ext cx="1457325" cy="2747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b="1" dirty="0"/>
              <a:t>负数</a:t>
            </a:r>
          </a:p>
        </p:txBody>
      </p:sp>
      <p:sp>
        <p:nvSpPr>
          <p:cNvPr id="61452" name="矩形 61451"/>
          <p:cNvSpPr/>
          <p:nvPr/>
        </p:nvSpPr>
        <p:spPr>
          <a:xfrm>
            <a:off x="6300788" y="2463800"/>
            <a:ext cx="1700212" cy="67627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61453" name="矩形 61452"/>
          <p:cNvSpPr/>
          <p:nvPr/>
        </p:nvSpPr>
        <p:spPr>
          <a:xfrm>
            <a:off x="2981325" y="2463800"/>
            <a:ext cx="3319463" cy="67627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b="1" dirty="0"/>
              <a:t>原码、补码、反码</a:t>
            </a:r>
          </a:p>
        </p:txBody>
      </p:sp>
      <p:sp>
        <p:nvSpPr>
          <p:cNvPr id="61454" name="矩形 61453"/>
          <p:cNvSpPr/>
          <p:nvPr/>
        </p:nvSpPr>
        <p:spPr>
          <a:xfrm>
            <a:off x="1524000" y="2463800"/>
            <a:ext cx="1457325" cy="67627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b="1" dirty="0"/>
              <a:t>正数</a:t>
            </a:r>
          </a:p>
        </p:txBody>
      </p:sp>
      <p:sp>
        <p:nvSpPr>
          <p:cNvPr id="61455" name="矩形 61454"/>
          <p:cNvSpPr/>
          <p:nvPr/>
        </p:nvSpPr>
        <p:spPr>
          <a:xfrm>
            <a:off x="6300788" y="1803400"/>
            <a:ext cx="1700212" cy="660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b="1" dirty="0"/>
              <a:t>添补代码</a:t>
            </a:r>
          </a:p>
        </p:txBody>
      </p:sp>
      <p:sp>
        <p:nvSpPr>
          <p:cNvPr id="61456" name="矩形 61455"/>
          <p:cNvSpPr/>
          <p:nvPr/>
        </p:nvSpPr>
        <p:spPr>
          <a:xfrm>
            <a:off x="2981325" y="1803400"/>
            <a:ext cx="3319463" cy="660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b="1" dirty="0"/>
              <a:t>码     制</a:t>
            </a:r>
          </a:p>
        </p:txBody>
      </p:sp>
      <p:grpSp>
        <p:nvGrpSpPr>
          <p:cNvPr id="61457" name="组合 61456"/>
          <p:cNvGrpSpPr/>
          <p:nvPr/>
        </p:nvGrpSpPr>
        <p:grpSpPr>
          <a:xfrm>
            <a:off x="1524000" y="1803400"/>
            <a:ext cx="6477000" cy="4084638"/>
            <a:chOff x="960" y="1136"/>
            <a:chExt cx="4080" cy="2573"/>
          </a:xfrm>
        </p:grpSpPr>
        <p:sp>
          <p:nvSpPr>
            <p:cNvPr id="61458" name="矩形 61457"/>
            <p:cNvSpPr/>
            <p:nvPr/>
          </p:nvSpPr>
          <p:spPr>
            <a:xfrm>
              <a:off x="960" y="1136"/>
              <a:ext cx="918" cy="41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 dirty="0"/>
            </a:p>
          </p:txBody>
        </p:sp>
        <p:sp>
          <p:nvSpPr>
            <p:cNvPr id="61459" name="直接连接符 61458"/>
            <p:cNvSpPr/>
            <p:nvPr/>
          </p:nvSpPr>
          <p:spPr>
            <a:xfrm>
              <a:off x="960" y="1136"/>
              <a:ext cx="408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1460" name="直接连接符 61459"/>
            <p:cNvSpPr/>
            <p:nvPr/>
          </p:nvSpPr>
          <p:spPr>
            <a:xfrm>
              <a:off x="960" y="1552"/>
              <a:ext cx="40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1461" name="直接连接符 61460"/>
            <p:cNvSpPr/>
            <p:nvPr/>
          </p:nvSpPr>
          <p:spPr>
            <a:xfrm>
              <a:off x="960" y="1978"/>
              <a:ext cx="40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1462" name="直接连接符 61461"/>
            <p:cNvSpPr/>
            <p:nvPr/>
          </p:nvSpPr>
          <p:spPr>
            <a:xfrm>
              <a:off x="960" y="3709"/>
              <a:ext cx="408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1463" name="直接连接符 61462"/>
            <p:cNvSpPr/>
            <p:nvPr/>
          </p:nvSpPr>
          <p:spPr>
            <a:xfrm>
              <a:off x="960" y="1136"/>
              <a:ext cx="0" cy="2573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1464" name="直接连接符 61463"/>
            <p:cNvSpPr/>
            <p:nvPr/>
          </p:nvSpPr>
          <p:spPr>
            <a:xfrm>
              <a:off x="1878" y="1136"/>
              <a:ext cx="0" cy="257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1465" name="直接连接符 61464"/>
            <p:cNvSpPr/>
            <p:nvPr/>
          </p:nvSpPr>
          <p:spPr>
            <a:xfrm>
              <a:off x="3969" y="1136"/>
              <a:ext cx="0" cy="257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1466" name="直接连接符 61465"/>
            <p:cNvSpPr/>
            <p:nvPr/>
          </p:nvSpPr>
          <p:spPr>
            <a:xfrm>
              <a:off x="5040" y="1136"/>
              <a:ext cx="0" cy="2573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1467" name="直接连接符 61466"/>
            <p:cNvSpPr/>
            <p:nvPr/>
          </p:nvSpPr>
          <p:spPr>
            <a:xfrm>
              <a:off x="1878" y="2429"/>
              <a:ext cx="316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1468" name="直接连接符 61467"/>
            <p:cNvSpPr/>
            <p:nvPr/>
          </p:nvSpPr>
          <p:spPr>
            <a:xfrm>
              <a:off x="1878" y="3282"/>
              <a:ext cx="316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1469" name="直接连接符 61468"/>
            <p:cNvSpPr/>
            <p:nvPr/>
          </p:nvSpPr>
          <p:spPr>
            <a:xfrm>
              <a:off x="3969" y="2856"/>
              <a:ext cx="107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61470" name="文本框 61469"/>
          <p:cNvSpPr txBox="1"/>
          <p:nvPr/>
        </p:nvSpPr>
        <p:spPr>
          <a:xfrm>
            <a:off x="1584325" y="1187450"/>
            <a:ext cx="19700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符号位不变</a:t>
            </a:r>
          </a:p>
        </p:txBody>
      </p:sp>
      <p:sp>
        <p:nvSpPr>
          <p:cNvPr id="61471" name="矩形 61470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  <p:bldP spid="61445" grpId="0"/>
      <p:bldP spid="61446" grpId="0"/>
      <p:bldP spid="61447" grpId="0"/>
      <p:bldP spid="61448" grpId="0"/>
      <p:bldP spid="61449" grpId="0"/>
      <p:bldP spid="61450" grpId="0"/>
      <p:bldP spid="61451" grpId="0"/>
      <p:bldP spid="61452" grpId="0"/>
      <p:bldP spid="61453" grpId="0"/>
      <p:bldP spid="61454" grpId="0"/>
      <p:bldP spid="61455" grpId="0"/>
      <p:bldP spid="61456" grpId="0"/>
      <p:bldP spid="6147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文本框 62466"/>
          <p:cNvSpPr txBox="1"/>
          <p:nvPr/>
        </p:nvSpPr>
        <p:spPr>
          <a:xfrm>
            <a:off x="381000" y="228600"/>
            <a:ext cx="144303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例6.16</a:t>
            </a:r>
          </a:p>
        </p:txBody>
      </p:sp>
      <p:sp>
        <p:nvSpPr>
          <p:cNvPr id="62468" name="文本框 62467"/>
          <p:cNvSpPr txBox="1"/>
          <p:nvPr/>
        </p:nvSpPr>
        <p:spPr>
          <a:xfrm>
            <a:off x="609600" y="838200"/>
            <a:ext cx="81534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设机器数字长为 8 位（含一位符号位</a:t>
            </a:r>
            <a:r>
              <a:rPr lang="en-US" altLang="zh-CN" sz="2800" b="1">
                <a:latin typeface="Times New Roman" panose="02020603050405020304" pitchFamily="18" charset="0"/>
              </a:rPr>
              <a:t>），</a:t>
            </a:r>
            <a:r>
              <a:rPr lang="zh-CN" altLang="en-US" sz="2800" b="1" dirty="0">
                <a:latin typeface="Times New Roman" panose="02020603050405020304" pitchFamily="18" charset="0"/>
              </a:rPr>
              <a:t>写出</a:t>
            </a:r>
          </a:p>
          <a:p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 = +26</a:t>
            </a:r>
            <a:r>
              <a:rPr lang="zh-CN" altLang="en-US" sz="2800" b="1" dirty="0">
                <a:latin typeface="Times New Roman" panose="02020603050405020304" pitchFamily="18" charset="0"/>
              </a:rPr>
              <a:t>时，三种机器数左、右移一位和两位后的表示形式及对应的真值，并分析结果的正确性。</a:t>
            </a:r>
          </a:p>
        </p:txBody>
      </p:sp>
      <p:sp>
        <p:nvSpPr>
          <p:cNvPr id="62469" name="文本框 62468"/>
          <p:cNvSpPr txBox="1"/>
          <p:nvPr/>
        </p:nvSpPr>
        <p:spPr>
          <a:xfrm>
            <a:off x="898525" y="22098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62470" name="文本框 62469"/>
          <p:cNvSpPr txBox="1"/>
          <p:nvPr/>
        </p:nvSpPr>
        <p:spPr>
          <a:xfrm>
            <a:off x="2422525" y="2209800"/>
            <a:ext cx="13604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 = +26</a:t>
            </a:r>
          </a:p>
        </p:txBody>
      </p:sp>
      <p:sp>
        <p:nvSpPr>
          <p:cNvPr id="62471" name="文本框 62470"/>
          <p:cNvSpPr txBox="1"/>
          <p:nvPr/>
        </p:nvSpPr>
        <p:spPr>
          <a:xfrm>
            <a:off x="1854200" y="2681288"/>
            <a:ext cx="599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则 [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原</a:t>
            </a:r>
            <a:r>
              <a:rPr lang="zh-CN" altLang="en-US" sz="2800" b="1" dirty="0">
                <a:latin typeface="Times New Roman" panose="02020603050405020304" pitchFamily="18" charset="0"/>
              </a:rPr>
              <a:t> = [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 = [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反</a:t>
            </a:r>
            <a:r>
              <a:rPr lang="zh-CN" altLang="en-US" sz="2800" b="1" dirty="0">
                <a:latin typeface="Times New Roman" panose="02020603050405020304" pitchFamily="18" charset="0"/>
              </a:rPr>
              <a:t> = 0,0011010</a:t>
            </a:r>
          </a:p>
        </p:txBody>
      </p:sp>
      <p:sp>
        <p:nvSpPr>
          <p:cNvPr id="62472" name="矩形 62471"/>
          <p:cNvSpPr/>
          <p:nvPr/>
        </p:nvSpPr>
        <p:spPr>
          <a:xfrm>
            <a:off x="5943600" y="6021388"/>
            <a:ext cx="20574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   +</a:t>
            </a:r>
            <a:r>
              <a:rPr lang="zh-CN" altLang="en-US" sz="800" b="1" dirty="0"/>
              <a:t> </a:t>
            </a:r>
            <a:r>
              <a:rPr lang="zh-CN" altLang="en-US" sz="2400" b="1" dirty="0"/>
              <a:t>6</a:t>
            </a:r>
          </a:p>
        </p:txBody>
      </p:sp>
      <p:sp>
        <p:nvSpPr>
          <p:cNvPr id="62473" name="矩形 62472"/>
          <p:cNvSpPr/>
          <p:nvPr/>
        </p:nvSpPr>
        <p:spPr>
          <a:xfrm>
            <a:off x="3556000" y="6021388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0,</a:t>
            </a:r>
            <a:r>
              <a:rPr lang="zh-CN" altLang="en-US" sz="2400" b="1" dirty="0">
                <a:solidFill>
                  <a:schemeClr val="folHlink"/>
                </a:solidFill>
              </a:rPr>
              <a:t>00</a:t>
            </a:r>
            <a:r>
              <a:rPr lang="zh-CN" altLang="en-US" sz="2400" b="1" dirty="0"/>
              <a:t>00110</a:t>
            </a:r>
          </a:p>
        </p:txBody>
      </p:sp>
      <p:sp>
        <p:nvSpPr>
          <p:cNvPr id="62474" name="矩形 62473"/>
          <p:cNvSpPr/>
          <p:nvPr/>
        </p:nvSpPr>
        <p:spPr>
          <a:xfrm>
            <a:off x="1524000" y="6021388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endParaRPr lang="zh-CN" altLang="en-US" sz="2400" dirty="0"/>
          </a:p>
        </p:txBody>
      </p:sp>
      <p:sp>
        <p:nvSpPr>
          <p:cNvPr id="62475" name="矩形 62474"/>
          <p:cNvSpPr/>
          <p:nvPr/>
        </p:nvSpPr>
        <p:spPr>
          <a:xfrm>
            <a:off x="5943600" y="5565775"/>
            <a:ext cx="20574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  +13</a:t>
            </a:r>
          </a:p>
        </p:txBody>
      </p:sp>
      <p:sp>
        <p:nvSpPr>
          <p:cNvPr id="62476" name="矩形 62475"/>
          <p:cNvSpPr/>
          <p:nvPr/>
        </p:nvSpPr>
        <p:spPr>
          <a:xfrm>
            <a:off x="3556000" y="5565775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0,</a:t>
            </a:r>
            <a:r>
              <a:rPr lang="zh-CN" altLang="en-US" sz="2400" b="1" dirty="0">
                <a:solidFill>
                  <a:schemeClr val="folHlink"/>
                </a:solidFill>
              </a:rPr>
              <a:t>0</a:t>
            </a:r>
            <a:r>
              <a:rPr lang="zh-CN" altLang="en-US" sz="2400" b="1" dirty="0"/>
              <a:t>001101</a:t>
            </a:r>
          </a:p>
        </p:txBody>
      </p:sp>
      <p:sp>
        <p:nvSpPr>
          <p:cNvPr id="62477" name="矩形 62476"/>
          <p:cNvSpPr/>
          <p:nvPr/>
        </p:nvSpPr>
        <p:spPr>
          <a:xfrm>
            <a:off x="1524000" y="5565775"/>
            <a:ext cx="20320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endParaRPr lang="zh-CN" altLang="en-US" sz="2400" dirty="0"/>
          </a:p>
        </p:txBody>
      </p:sp>
      <p:sp>
        <p:nvSpPr>
          <p:cNvPr id="62478" name="矩形 62477"/>
          <p:cNvSpPr/>
          <p:nvPr/>
        </p:nvSpPr>
        <p:spPr>
          <a:xfrm>
            <a:off x="5943600" y="5110163"/>
            <a:ext cx="20574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+104</a:t>
            </a:r>
          </a:p>
        </p:txBody>
      </p:sp>
      <p:sp>
        <p:nvSpPr>
          <p:cNvPr id="62479" name="矩形 62478"/>
          <p:cNvSpPr/>
          <p:nvPr/>
        </p:nvSpPr>
        <p:spPr>
          <a:xfrm>
            <a:off x="3556000" y="5110163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0,11010</a:t>
            </a:r>
            <a:r>
              <a:rPr lang="zh-CN" altLang="en-US" sz="2400" b="1" dirty="0">
                <a:solidFill>
                  <a:schemeClr val="folHlink"/>
                </a:solidFill>
              </a:rPr>
              <a:t>00</a:t>
            </a:r>
          </a:p>
        </p:txBody>
      </p:sp>
      <p:sp>
        <p:nvSpPr>
          <p:cNvPr id="62480" name="矩形 62479"/>
          <p:cNvSpPr/>
          <p:nvPr/>
        </p:nvSpPr>
        <p:spPr>
          <a:xfrm>
            <a:off x="1524000" y="5110163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endParaRPr lang="zh-CN" altLang="en-US" sz="2400" dirty="0"/>
          </a:p>
        </p:txBody>
      </p:sp>
      <p:sp>
        <p:nvSpPr>
          <p:cNvPr id="62481" name="矩形 62480"/>
          <p:cNvSpPr/>
          <p:nvPr/>
        </p:nvSpPr>
        <p:spPr>
          <a:xfrm>
            <a:off x="5943600" y="4654550"/>
            <a:ext cx="20574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  +</a:t>
            </a:r>
            <a:r>
              <a:rPr lang="zh-CN" altLang="en-US" sz="800" b="1" dirty="0"/>
              <a:t> </a:t>
            </a:r>
            <a:r>
              <a:rPr lang="zh-CN" altLang="en-US" sz="2400" b="1" dirty="0"/>
              <a:t>52</a:t>
            </a:r>
          </a:p>
        </p:txBody>
      </p:sp>
      <p:sp>
        <p:nvSpPr>
          <p:cNvPr id="62482" name="矩形 62481"/>
          <p:cNvSpPr/>
          <p:nvPr/>
        </p:nvSpPr>
        <p:spPr>
          <a:xfrm>
            <a:off x="3556000" y="4654550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0,011010</a:t>
            </a:r>
            <a:r>
              <a:rPr lang="zh-CN" altLang="en-US" sz="2400" b="1" dirty="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62483" name="矩形 62482"/>
          <p:cNvSpPr/>
          <p:nvPr/>
        </p:nvSpPr>
        <p:spPr>
          <a:xfrm>
            <a:off x="5943600" y="4198938"/>
            <a:ext cx="20574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  +26</a:t>
            </a:r>
          </a:p>
        </p:txBody>
      </p:sp>
      <p:sp>
        <p:nvSpPr>
          <p:cNvPr id="62484" name="矩形 62483"/>
          <p:cNvSpPr/>
          <p:nvPr/>
        </p:nvSpPr>
        <p:spPr>
          <a:xfrm>
            <a:off x="3556000" y="4198938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0,0011010</a:t>
            </a:r>
          </a:p>
        </p:txBody>
      </p:sp>
      <p:sp>
        <p:nvSpPr>
          <p:cNvPr id="62485" name="矩形 62484"/>
          <p:cNvSpPr/>
          <p:nvPr/>
        </p:nvSpPr>
        <p:spPr>
          <a:xfrm>
            <a:off x="1524000" y="4198938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移位前</a:t>
            </a:r>
          </a:p>
        </p:txBody>
      </p:sp>
      <p:grpSp>
        <p:nvGrpSpPr>
          <p:cNvPr id="62486" name="组合 62485"/>
          <p:cNvGrpSpPr/>
          <p:nvPr/>
        </p:nvGrpSpPr>
        <p:grpSpPr>
          <a:xfrm>
            <a:off x="1524000" y="3287713"/>
            <a:ext cx="6477000" cy="3189287"/>
            <a:chOff x="960" y="2071"/>
            <a:chExt cx="4080" cy="2009"/>
          </a:xfrm>
        </p:grpSpPr>
        <p:sp>
          <p:nvSpPr>
            <p:cNvPr id="62487" name="矩形 62486"/>
            <p:cNvSpPr/>
            <p:nvPr/>
          </p:nvSpPr>
          <p:spPr>
            <a:xfrm>
              <a:off x="2240" y="2358"/>
              <a:ext cx="150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sz="2400" b="1"/>
                <a:t>[</a:t>
              </a:r>
              <a:r>
                <a:rPr lang="en-US" altLang="zh-CN" sz="2400" b="1" i="1"/>
                <a:t>A</a:t>
              </a:r>
              <a:r>
                <a:rPr lang="en-US" altLang="zh-CN" sz="2400" b="1"/>
                <a:t>]</a:t>
              </a:r>
              <a:r>
                <a:rPr lang="zh-CN" altLang="en-US" sz="2000" b="1" baseline="-25000" dirty="0"/>
                <a:t>原</a:t>
              </a:r>
              <a:r>
                <a:rPr lang="zh-CN" altLang="en-US" sz="2400" b="1" dirty="0"/>
                <a:t>=[</a:t>
              </a:r>
              <a:r>
                <a:rPr lang="en-US" altLang="zh-CN" sz="2400" b="1" i="1"/>
                <a:t>A</a:t>
              </a:r>
              <a:r>
                <a:rPr lang="en-US" altLang="zh-CN" sz="2400" b="1"/>
                <a:t>]</a:t>
              </a:r>
              <a:r>
                <a:rPr lang="zh-CN" altLang="en-US" sz="2000" b="1" baseline="-25000" dirty="0"/>
                <a:t>补</a:t>
              </a:r>
              <a:r>
                <a:rPr lang="zh-CN" altLang="en-US" sz="2400" b="1" dirty="0"/>
                <a:t>=[</a:t>
              </a:r>
              <a:r>
                <a:rPr lang="en-US" altLang="zh-CN" sz="2400" b="1" i="1"/>
                <a:t>A</a:t>
              </a:r>
              <a:r>
                <a:rPr lang="en-US" altLang="zh-CN" sz="2400" b="1"/>
                <a:t>]</a:t>
              </a:r>
              <a:r>
                <a:rPr lang="zh-CN" altLang="en-US" sz="2000" b="1" baseline="-25000" dirty="0"/>
                <a:t>反</a:t>
              </a:r>
            </a:p>
          </p:txBody>
        </p:sp>
        <p:sp>
          <p:nvSpPr>
            <p:cNvPr id="62488" name="矩形 62487"/>
            <p:cNvSpPr/>
            <p:nvPr/>
          </p:nvSpPr>
          <p:spPr>
            <a:xfrm>
              <a:off x="3744" y="2071"/>
              <a:ext cx="1296" cy="5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sz="2400" b="1" dirty="0"/>
                <a:t>对应的真值</a:t>
              </a:r>
            </a:p>
          </p:txBody>
        </p:sp>
        <p:sp>
          <p:nvSpPr>
            <p:cNvPr id="62489" name="矩形 62488"/>
            <p:cNvSpPr/>
            <p:nvPr/>
          </p:nvSpPr>
          <p:spPr>
            <a:xfrm>
              <a:off x="2240" y="2071"/>
              <a:ext cx="150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sz="2400" b="1" dirty="0"/>
                <a:t>机    器    数</a:t>
              </a:r>
            </a:p>
          </p:txBody>
        </p:sp>
        <p:sp>
          <p:nvSpPr>
            <p:cNvPr id="62490" name="矩形 62489"/>
            <p:cNvSpPr/>
            <p:nvPr/>
          </p:nvSpPr>
          <p:spPr>
            <a:xfrm>
              <a:off x="960" y="2071"/>
              <a:ext cx="1280" cy="5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sz="2400" b="1" dirty="0"/>
                <a:t>移位操作</a:t>
              </a:r>
            </a:p>
          </p:txBody>
        </p:sp>
        <p:grpSp>
          <p:nvGrpSpPr>
            <p:cNvPr id="62491" name="组合 62490"/>
            <p:cNvGrpSpPr/>
            <p:nvPr/>
          </p:nvGrpSpPr>
          <p:grpSpPr>
            <a:xfrm>
              <a:off x="960" y="2071"/>
              <a:ext cx="4080" cy="2009"/>
              <a:chOff x="960" y="2071"/>
              <a:chExt cx="4080" cy="2009"/>
            </a:xfrm>
          </p:grpSpPr>
          <p:sp>
            <p:nvSpPr>
              <p:cNvPr id="62492" name="直接连接符 62491"/>
              <p:cNvSpPr/>
              <p:nvPr/>
            </p:nvSpPr>
            <p:spPr>
              <a:xfrm>
                <a:off x="960" y="2071"/>
                <a:ext cx="40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2493" name="直接连接符 62492"/>
              <p:cNvSpPr/>
              <p:nvPr/>
            </p:nvSpPr>
            <p:spPr>
              <a:xfrm>
                <a:off x="960" y="2645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2494" name="直接连接符 62493"/>
              <p:cNvSpPr/>
              <p:nvPr/>
            </p:nvSpPr>
            <p:spPr>
              <a:xfrm>
                <a:off x="960" y="2932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2495" name="直接连接符 62494"/>
              <p:cNvSpPr/>
              <p:nvPr/>
            </p:nvSpPr>
            <p:spPr>
              <a:xfrm>
                <a:off x="960" y="3219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2496" name="直接连接符 62495"/>
              <p:cNvSpPr/>
              <p:nvPr/>
            </p:nvSpPr>
            <p:spPr>
              <a:xfrm>
                <a:off x="960" y="3506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2497" name="直接连接符 62496"/>
              <p:cNvSpPr/>
              <p:nvPr/>
            </p:nvSpPr>
            <p:spPr>
              <a:xfrm>
                <a:off x="960" y="3793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2498" name="直接连接符 62497"/>
              <p:cNvSpPr/>
              <p:nvPr/>
            </p:nvSpPr>
            <p:spPr>
              <a:xfrm>
                <a:off x="960" y="4080"/>
                <a:ext cx="40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2499" name="直接连接符 62498"/>
              <p:cNvSpPr/>
              <p:nvPr/>
            </p:nvSpPr>
            <p:spPr>
              <a:xfrm>
                <a:off x="960" y="2071"/>
                <a:ext cx="0" cy="2009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2500" name="直接连接符 62499"/>
              <p:cNvSpPr/>
              <p:nvPr/>
            </p:nvSpPr>
            <p:spPr>
              <a:xfrm>
                <a:off x="2240" y="2071"/>
                <a:ext cx="0" cy="2009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2501" name="直接连接符 62500"/>
              <p:cNvSpPr/>
              <p:nvPr/>
            </p:nvSpPr>
            <p:spPr>
              <a:xfrm>
                <a:off x="3744" y="2071"/>
                <a:ext cx="0" cy="2009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2502" name="直接连接符 62501"/>
              <p:cNvSpPr/>
              <p:nvPr/>
            </p:nvSpPr>
            <p:spPr>
              <a:xfrm>
                <a:off x="5040" y="2071"/>
                <a:ext cx="0" cy="2009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2503" name="直接连接符 62502"/>
              <p:cNvSpPr/>
              <p:nvPr/>
            </p:nvSpPr>
            <p:spPr>
              <a:xfrm>
                <a:off x="2240" y="2358"/>
                <a:ext cx="1504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62504" name="组合 62503"/>
          <p:cNvGrpSpPr/>
          <p:nvPr/>
        </p:nvGrpSpPr>
        <p:grpSpPr>
          <a:xfrm>
            <a:off x="2209800" y="4648200"/>
            <a:ext cx="625475" cy="457200"/>
            <a:chOff x="1392" y="2928"/>
            <a:chExt cx="394" cy="288"/>
          </a:xfrm>
        </p:grpSpPr>
        <p:sp>
          <p:nvSpPr>
            <p:cNvPr id="62505" name="文本框 62504"/>
            <p:cNvSpPr txBox="1"/>
            <p:nvPr/>
          </p:nvSpPr>
          <p:spPr>
            <a:xfrm>
              <a:off x="1574" y="292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506" name="直接连接符 62505"/>
            <p:cNvSpPr/>
            <p:nvPr/>
          </p:nvSpPr>
          <p:spPr>
            <a:xfrm flipH="1">
              <a:off x="1392" y="309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62507" name="组合 62506"/>
          <p:cNvGrpSpPr/>
          <p:nvPr/>
        </p:nvGrpSpPr>
        <p:grpSpPr>
          <a:xfrm>
            <a:off x="2209800" y="5105400"/>
            <a:ext cx="625475" cy="457200"/>
            <a:chOff x="1392" y="3216"/>
            <a:chExt cx="394" cy="288"/>
          </a:xfrm>
        </p:grpSpPr>
        <p:sp>
          <p:nvSpPr>
            <p:cNvPr id="62508" name="文本框 62507"/>
            <p:cNvSpPr txBox="1"/>
            <p:nvPr/>
          </p:nvSpPr>
          <p:spPr>
            <a:xfrm>
              <a:off x="1574" y="321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2509" name="直接连接符 62508"/>
            <p:cNvSpPr/>
            <p:nvPr/>
          </p:nvSpPr>
          <p:spPr>
            <a:xfrm flipH="1">
              <a:off x="1392" y="3382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62510" name="组合 62509"/>
          <p:cNvGrpSpPr/>
          <p:nvPr/>
        </p:nvGrpSpPr>
        <p:grpSpPr>
          <a:xfrm>
            <a:off x="2209800" y="5562600"/>
            <a:ext cx="625475" cy="457200"/>
            <a:chOff x="1392" y="3504"/>
            <a:chExt cx="394" cy="288"/>
          </a:xfrm>
        </p:grpSpPr>
        <p:sp>
          <p:nvSpPr>
            <p:cNvPr id="62511" name="文本框 62510"/>
            <p:cNvSpPr txBox="1"/>
            <p:nvPr/>
          </p:nvSpPr>
          <p:spPr>
            <a:xfrm>
              <a:off x="1574" y="350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512" name="直接连接符 62511"/>
            <p:cNvSpPr/>
            <p:nvPr/>
          </p:nvSpPr>
          <p:spPr>
            <a:xfrm rot="10800000" flipH="1">
              <a:off x="1392" y="3670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62513" name="组合 62512"/>
          <p:cNvGrpSpPr/>
          <p:nvPr/>
        </p:nvGrpSpPr>
        <p:grpSpPr>
          <a:xfrm>
            <a:off x="2209800" y="6019800"/>
            <a:ext cx="625475" cy="457200"/>
            <a:chOff x="1392" y="3792"/>
            <a:chExt cx="394" cy="288"/>
          </a:xfrm>
        </p:grpSpPr>
        <p:sp>
          <p:nvSpPr>
            <p:cNvPr id="62514" name="文本框 62513"/>
            <p:cNvSpPr txBox="1"/>
            <p:nvPr/>
          </p:nvSpPr>
          <p:spPr>
            <a:xfrm>
              <a:off x="1574" y="379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2515" name="直接连接符 62514"/>
            <p:cNvSpPr/>
            <p:nvPr/>
          </p:nvSpPr>
          <p:spPr>
            <a:xfrm rot="10800000" flipH="1">
              <a:off x="1392" y="3958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62516" name="文本框 62515"/>
          <p:cNvSpPr txBox="1"/>
          <p:nvPr/>
        </p:nvSpPr>
        <p:spPr>
          <a:xfrm>
            <a:off x="3730625" y="2209800"/>
            <a:ext cx="165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= +11010 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2517" name="矩形 62516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  <p:bldP spid="62469" grpId="0"/>
      <p:bldP spid="62470" grpId="0"/>
      <p:bldP spid="62471" grpId="0"/>
      <p:bldP spid="62472" grpId="0"/>
      <p:bldP spid="62473" grpId="0"/>
      <p:bldP spid="62475" grpId="0"/>
      <p:bldP spid="62476" grpId="0"/>
      <p:bldP spid="62478" grpId="0"/>
      <p:bldP spid="62479" grpId="0"/>
      <p:bldP spid="62481" grpId="0"/>
      <p:bldP spid="62482" grpId="0"/>
      <p:bldP spid="62483" grpId="0"/>
      <p:bldP spid="62484" grpId="0"/>
      <p:bldP spid="62485" grpId="0"/>
      <p:bldP spid="625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文本框 63490"/>
          <p:cNvSpPr txBox="1"/>
          <p:nvPr/>
        </p:nvSpPr>
        <p:spPr>
          <a:xfrm>
            <a:off x="381000" y="228600"/>
            <a:ext cx="144303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例6.17</a:t>
            </a:r>
          </a:p>
        </p:txBody>
      </p:sp>
      <p:sp>
        <p:nvSpPr>
          <p:cNvPr id="63492" name="文本框 63491"/>
          <p:cNvSpPr txBox="1"/>
          <p:nvPr/>
        </p:nvSpPr>
        <p:spPr>
          <a:xfrm>
            <a:off x="609600" y="838200"/>
            <a:ext cx="8153400" cy="1692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设机器数字长为 8 位（含一位符号位</a:t>
            </a:r>
            <a:r>
              <a:rPr lang="en-US" altLang="zh-CN" sz="2800" b="1">
                <a:latin typeface="Times New Roman" panose="02020603050405020304" pitchFamily="18" charset="0"/>
              </a:rPr>
              <a:t>），</a:t>
            </a:r>
            <a:r>
              <a:rPr lang="zh-CN" altLang="en-US" sz="2800" b="1" dirty="0">
                <a:latin typeface="Times New Roman" panose="02020603050405020304" pitchFamily="18" charset="0"/>
              </a:rPr>
              <a:t>写出</a:t>
            </a:r>
          </a:p>
          <a:p>
            <a:pPr>
              <a:lnSpc>
                <a:spcPct val="125000"/>
              </a:lnSpc>
            </a:pP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 =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–26</a:t>
            </a:r>
            <a:r>
              <a:rPr lang="zh-CN" altLang="en-US" sz="2800" b="1" dirty="0">
                <a:latin typeface="Times New Roman" panose="02020603050405020304" pitchFamily="18" charset="0"/>
              </a:rPr>
              <a:t>时，三种机器数左、右移一位和两位后的表示形式及对应的真值，并分析结果的正确性。</a:t>
            </a:r>
          </a:p>
        </p:txBody>
      </p:sp>
      <p:sp>
        <p:nvSpPr>
          <p:cNvPr id="63493" name="文本框 63492"/>
          <p:cNvSpPr txBox="1"/>
          <p:nvPr/>
        </p:nvSpPr>
        <p:spPr>
          <a:xfrm>
            <a:off x="898525" y="267176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63494" name="文本框 63493"/>
          <p:cNvSpPr txBox="1"/>
          <p:nvPr/>
        </p:nvSpPr>
        <p:spPr>
          <a:xfrm>
            <a:off x="2422525" y="2671763"/>
            <a:ext cx="19208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 =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b="1">
                <a:latin typeface="Times New Roman" panose="02020603050405020304" pitchFamily="18" charset="0"/>
              </a:rPr>
              <a:t>26</a:t>
            </a:r>
          </a:p>
        </p:txBody>
      </p:sp>
      <p:sp>
        <p:nvSpPr>
          <p:cNvPr id="63495" name="矩形 63494"/>
          <p:cNvSpPr/>
          <p:nvPr/>
        </p:nvSpPr>
        <p:spPr>
          <a:xfrm>
            <a:off x="5791200" y="5783263"/>
            <a:ext cx="22098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  –</a:t>
            </a:r>
            <a:r>
              <a:rPr lang="zh-CN" altLang="en-US" sz="2400" b="1" dirty="0"/>
              <a:t> 6</a:t>
            </a:r>
          </a:p>
        </p:txBody>
      </p:sp>
      <p:sp>
        <p:nvSpPr>
          <p:cNvPr id="63496" name="矩形 63495"/>
          <p:cNvSpPr/>
          <p:nvPr/>
        </p:nvSpPr>
        <p:spPr>
          <a:xfrm>
            <a:off x="3556000" y="5783263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1,</a:t>
            </a:r>
            <a:r>
              <a:rPr lang="zh-CN" altLang="en-US" sz="2400" b="1" dirty="0">
                <a:solidFill>
                  <a:schemeClr val="folHlink"/>
                </a:solidFill>
              </a:rPr>
              <a:t>00</a:t>
            </a:r>
            <a:r>
              <a:rPr lang="zh-CN" altLang="en-US" sz="2400" b="1" dirty="0"/>
              <a:t>00110</a:t>
            </a:r>
          </a:p>
        </p:txBody>
      </p:sp>
      <p:sp>
        <p:nvSpPr>
          <p:cNvPr id="63497" name="矩形 63496"/>
          <p:cNvSpPr/>
          <p:nvPr/>
        </p:nvSpPr>
        <p:spPr>
          <a:xfrm>
            <a:off x="5791200" y="5327650"/>
            <a:ext cx="22098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 –</a:t>
            </a:r>
            <a:r>
              <a:rPr lang="zh-CN" altLang="en-US" sz="2400" b="1" dirty="0"/>
              <a:t> 13</a:t>
            </a:r>
          </a:p>
        </p:txBody>
      </p:sp>
      <p:sp>
        <p:nvSpPr>
          <p:cNvPr id="63498" name="矩形 63497"/>
          <p:cNvSpPr/>
          <p:nvPr/>
        </p:nvSpPr>
        <p:spPr>
          <a:xfrm>
            <a:off x="3556000" y="5327650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1,</a:t>
            </a:r>
            <a:r>
              <a:rPr lang="zh-CN" altLang="en-US" sz="2400" b="1" dirty="0">
                <a:solidFill>
                  <a:schemeClr val="folHlink"/>
                </a:solidFill>
              </a:rPr>
              <a:t>0</a:t>
            </a:r>
            <a:r>
              <a:rPr lang="zh-CN" altLang="en-US" sz="2400" b="1" dirty="0"/>
              <a:t>001101</a:t>
            </a:r>
          </a:p>
        </p:txBody>
      </p:sp>
      <p:sp>
        <p:nvSpPr>
          <p:cNvPr id="63499" name="矩形 63498"/>
          <p:cNvSpPr/>
          <p:nvPr/>
        </p:nvSpPr>
        <p:spPr>
          <a:xfrm>
            <a:off x="5715000" y="4872038"/>
            <a:ext cx="2286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–</a:t>
            </a:r>
            <a:r>
              <a:rPr lang="zh-CN" altLang="en-US" sz="2400" b="1" dirty="0"/>
              <a:t> 104</a:t>
            </a:r>
          </a:p>
        </p:txBody>
      </p:sp>
      <p:sp>
        <p:nvSpPr>
          <p:cNvPr id="63500" name="矩形 63499"/>
          <p:cNvSpPr/>
          <p:nvPr/>
        </p:nvSpPr>
        <p:spPr>
          <a:xfrm>
            <a:off x="3556000" y="4872038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1,11010</a:t>
            </a:r>
            <a:r>
              <a:rPr lang="zh-CN" altLang="en-US" sz="2400" b="1" dirty="0">
                <a:solidFill>
                  <a:schemeClr val="folHlink"/>
                </a:solidFill>
              </a:rPr>
              <a:t>00</a:t>
            </a:r>
          </a:p>
        </p:txBody>
      </p:sp>
      <p:sp>
        <p:nvSpPr>
          <p:cNvPr id="63501" name="矩形 63500"/>
          <p:cNvSpPr/>
          <p:nvPr/>
        </p:nvSpPr>
        <p:spPr>
          <a:xfrm>
            <a:off x="5791200" y="4419600"/>
            <a:ext cx="22098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  –</a:t>
            </a:r>
            <a:r>
              <a:rPr lang="zh-CN" altLang="en-US" sz="2400" b="1" dirty="0"/>
              <a:t> 52</a:t>
            </a:r>
          </a:p>
        </p:txBody>
      </p:sp>
      <p:sp>
        <p:nvSpPr>
          <p:cNvPr id="63502" name="矩形 63501"/>
          <p:cNvSpPr/>
          <p:nvPr/>
        </p:nvSpPr>
        <p:spPr>
          <a:xfrm>
            <a:off x="3556000" y="4416425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1,011010</a:t>
            </a:r>
            <a:r>
              <a:rPr lang="zh-CN" altLang="en-US" sz="2400" b="1" dirty="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63503" name="矩形 63502"/>
          <p:cNvSpPr/>
          <p:nvPr/>
        </p:nvSpPr>
        <p:spPr>
          <a:xfrm>
            <a:off x="5715000" y="3960813"/>
            <a:ext cx="2286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  – </a:t>
            </a:r>
            <a:r>
              <a:rPr lang="zh-CN" altLang="en-US" sz="2400" b="1" dirty="0"/>
              <a:t>26</a:t>
            </a:r>
          </a:p>
        </p:txBody>
      </p:sp>
      <p:sp>
        <p:nvSpPr>
          <p:cNvPr id="63504" name="矩形 63503"/>
          <p:cNvSpPr/>
          <p:nvPr/>
        </p:nvSpPr>
        <p:spPr>
          <a:xfrm>
            <a:off x="3556000" y="3960813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1,0011010</a:t>
            </a:r>
          </a:p>
        </p:txBody>
      </p:sp>
      <p:sp>
        <p:nvSpPr>
          <p:cNvPr id="63505" name="矩形 63504"/>
          <p:cNvSpPr/>
          <p:nvPr/>
        </p:nvSpPr>
        <p:spPr>
          <a:xfrm>
            <a:off x="1524000" y="3960813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移位前</a:t>
            </a:r>
          </a:p>
        </p:txBody>
      </p:sp>
      <p:grpSp>
        <p:nvGrpSpPr>
          <p:cNvPr id="63506" name="组合 63505"/>
          <p:cNvGrpSpPr/>
          <p:nvPr/>
        </p:nvGrpSpPr>
        <p:grpSpPr>
          <a:xfrm>
            <a:off x="1524000" y="3419475"/>
            <a:ext cx="6477000" cy="2828925"/>
            <a:chOff x="960" y="2154"/>
            <a:chExt cx="4080" cy="1782"/>
          </a:xfrm>
        </p:grpSpPr>
        <p:grpSp>
          <p:nvGrpSpPr>
            <p:cNvPr id="63507" name="组合 63506"/>
            <p:cNvGrpSpPr/>
            <p:nvPr/>
          </p:nvGrpSpPr>
          <p:grpSpPr>
            <a:xfrm>
              <a:off x="960" y="2154"/>
              <a:ext cx="4080" cy="1782"/>
              <a:chOff x="960" y="2154"/>
              <a:chExt cx="4080" cy="1782"/>
            </a:xfrm>
          </p:grpSpPr>
          <p:sp>
            <p:nvSpPr>
              <p:cNvPr id="63508" name="矩形 63507"/>
              <p:cNvSpPr/>
              <p:nvPr/>
            </p:nvSpPr>
            <p:spPr>
              <a:xfrm>
                <a:off x="3744" y="2197"/>
                <a:ext cx="1296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2800" u="non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Tx/>
                  <a:buChar char="–"/>
                  <a:defRPr sz="2400" b="0" i="0" u="non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lvl="2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2000" b="0" i="0" u="non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lvl="3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Tx/>
                  <a:buChar char="–"/>
                  <a:defRPr sz="1800" b="0" i="0" u="non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lvl="4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Tx/>
                  <a:buChar char="•"/>
                  <a:defRPr sz="1800" b="0" i="0" u="non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buNone/>
                </a:pPr>
                <a:r>
                  <a:rPr lang="zh-CN" altLang="en-US" sz="2400" b="1" dirty="0"/>
                  <a:t>对应的真值</a:t>
                </a:r>
              </a:p>
            </p:txBody>
          </p:sp>
          <p:sp>
            <p:nvSpPr>
              <p:cNvPr id="63509" name="矩形 63508"/>
              <p:cNvSpPr/>
              <p:nvPr/>
            </p:nvSpPr>
            <p:spPr>
              <a:xfrm>
                <a:off x="2240" y="2203"/>
                <a:ext cx="1504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2800" u="non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Tx/>
                  <a:buChar char="–"/>
                  <a:defRPr sz="2400" b="0" i="0" u="non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lvl="2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2000" b="0" i="0" u="non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lvl="3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Tx/>
                  <a:buChar char="–"/>
                  <a:defRPr sz="1800" b="0" i="0" u="non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lvl="4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Tx/>
                  <a:buChar char="•"/>
                  <a:defRPr sz="1800" b="0" i="0" u="non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buNone/>
                </a:pPr>
                <a:r>
                  <a:rPr lang="zh-CN" altLang="en-US" sz="2400" b="1" dirty="0"/>
                  <a:t>机    器    数</a:t>
                </a:r>
              </a:p>
            </p:txBody>
          </p:sp>
          <p:sp>
            <p:nvSpPr>
              <p:cNvPr id="63510" name="矩形 63509"/>
              <p:cNvSpPr/>
              <p:nvPr/>
            </p:nvSpPr>
            <p:spPr>
              <a:xfrm>
                <a:off x="960" y="2202"/>
                <a:ext cx="1280" cy="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2800" u="non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Tx/>
                  <a:buChar char="–"/>
                  <a:defRPr sz="2400" b="0" i="0" u="non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lvl="2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2000" b="0" i="0" u="non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lvl="3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Tx/>
                  <a:buChar char="–"/>
                  <a:defRPr sz="1800" b="0" i="0" u="non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lvl="4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Tx/>
                  <a:buChar char="•"/>
                  <a:defRPr sz="1800" b="0" i="0" u="non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buNone/>
                </a:pPr>
                <a:r>
                  <a:rPr lang="zh-CN" altLang="en-US" sz="2400" b="1" dirty="0"/>
                  <a:t>移位操作</a:t>
                </a:r>
              </a:p>
            </p:txBody>
          </p:sp>
          <p:grpSp>
            <p:nvGrpSpPr>
              <p:cNvPr id="63511" name="组合 63510"/>
              <p:cNvGrpSpPr/>
              <p:nvPr/>
            </p:nvGrpSpPr>
            <p:grpSpPr>
              <a:xfrm>
                <a:off x="960" y="2154"/>
                <a:ext cx="4080" cy="1782"/>
                <a:chOff x="960" y="2154"/>
                <a:chExt cx="4080" cy="1782"/>
              </a:xfrm>
            </p:grpSpPr>
            <p:sp>
              <p:nvSpPr>
                <p:cNvPr id="63512" name="直接连接符 63511"/>
                <p:cNvSpPr/>
                <p:nvPr/>
              </p:nvSpPr>
              <p:spPr>
                <a:xfrm>
                  <a:off x="960" y="2154"/>
                  <a:ext cx="4080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3513" name="直接连接符 63512"/>
                <p:cNvSpPr/>
                <p:nvPr/>
              </p:nvSpPr>
              <p:spPr>
                <a:xfrm>
                  <a:off x="960" y="2495"/>
                  <a:ext cx="408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3514" name="直接连接符 63513"/>
                <p:cNvSpPr/>
                <p:nvPr/>
              </p:nvSpPr>
              <p:spPr>
                <a:xfrm>
                  <a:off x="960" y="2782"/>
                  <a:ext cx="408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3515" name="直接连接符 63514"/>
                <p:cNvSpPr/>
                <p:nvPr/>
              </p:nvSpPr>
              <p:spPr>
                <a:xfrm>
                  <a:off x="960" y="3069"/>
                  <a:ext cx="408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3516" name="直接连接符 63515"/>
                <p:cNvSpPr/>
                <p:nvPr/>
              </p:nvSpPr>
              <p:spPr>
                <a:xfrm>
                  <a:off x="960" y="3356"/>
                  <a:ext cx="408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3517" name="直接连接符 63516"/>
                <p:cNvSpPr/>
                <p:nvPr/>
              </p:nvSpPr>
              <p:spPr>
                <a:xfrm>
                  <a:off x="960" y="3643"/>
                  <a:ext cx="408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3518" name="直接连接符 63517"/>
                <p:cNvSpPr/>
                <p:nvPr/>
              </p:nvSpPr>
              <p:spPr>
                <a:xfrm>
                  <a:off x="960" y="3930"/>
                  <a:ext cx="4080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3519" name="直接连接符 63518"/>
                <p:cNvSpPr/>
                <p:nvPr/>
              </p:nvSpPr>
              <p:spPr>
                <a:xfrm>
                  <a:off x="960" y="2154"/>
                  <a:ext cx="0" cy="1782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3520" name="直接连接符 63519"/>
                <p:cNvSpPr/>
                <p:nvPr/>
              </p:nvSpPr>
              <p:spPr>
                <a:xfrm>
                  <a:off x="2240" y="2154"/>
                  <a:ext cx="0" cy="1782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3521" name="直接连接符 63520"/>
                <p:cNvSpPr/>
                <p:nvPr/>
              </p:nvSpPr>
              <p:spPr>
                <a:xfrm>
                  <a:off x="3744" y="2154"/>
                  <a:ext cx="0" cy="1782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63522" name="直接连接符 63521"/>
            <p:cNvSpPr/>
            <p:nvPr/>
          </p:nvSpPr>
          <p:spPr>
            <a:xfrm>
              <a:off x="5040" y="2154"/>
              <a:ext cx="0" cy="178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63523" name="组合 63522"/>
          <p:cNvGrpSpPr/>
          <p:nvPr/>
        </p:nvGrpSpPr>
        <p:grpSpPr>
          <a:xfrm>
            <a:off x="2193925" y="4410075"/>
            <a:ext cx="625475" cy="457200"/>
            <a:chOff x="1392" y="2778"/>
            <a:chExt cx="394" cy="288"/>
          </a:xfrm>
        </p:grpSpPr>
        <p:sp>
          <p:nvSpPr>
            <p:cNvPr id="63524" name="文本框 63523"/>
            <p:cNvSpPr txBox="1"/>
            <p:nvPr/>
          </p:nvSpPr>
          <p:spPr>
            <a:xfrm>
              <a:off x="1574" y="277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3525" name="直接连接符 63524"/>
            <p:cNvSpPr/>
            <p:nvPr/>
          </p:nvSpPr>
          <p:spPr>
            <a:xfrm flipH="1">
              <a:off x="1392" y="294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63526" name="组合 63525"/>
          <p:cNvGrpSpPr/>
          <p:nvPr/>
        </p:nvGrpSpPr>
        <p:grpSpPr>
          <a:xfrm>
            <a:off x="1524000" y="4867275"/>
            <a:ext cx="2032000" cy="460375"/>
            <a:chOff x="960" y="3066"/>
            <a:chExt cx="1280" cy="290"/>
          </a:xfrm>
        </p:grpSpPr>
        <p:sp>
          <p:nvSpPr>
            <p:cNvPr id="63527" name="文本框 63526"/>
            <p:cNvSpPr txBox="1"/>
            <p:nvPr/>
          </p:nvSpPr>
          <p:spPr>
            <a:xfrm>
              <a:off x="1574" y="306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2</a:t>
              </a:r>
            </a:p>
          </p:txBody>
        </p:sp>
        <p:grpSp>
          <p:nvGrpSpPr>
            <p:cNvPr id="63528" name="组合 63527"/>
            <p:cNvGrpSpPr/>
            <p:nvPr/>
          </p:nvGrpSpPr>
          <p:grpSpPr>
            <a:xfrm>
              <a:off x="960" y="3069"/>
              <a:ext cx="1280" cy="287"/>
              <a:chOff x="960" y="3069"/>
              <a:chExt cx="1280" cy="287"/>
            </a:xfrm>
          </p:grpSpPr>
          <p:sp>
            <p:nvSpPr>
              <p:cNvPr id="63529" name="矩形 63528"/>
              <p:cNvSpPr/>
              <p:nvPr/>
            </p:nvSpPr>
            <p:spPr>
              <a:xfrm>
                <a:off x="960" y="3069"/>
                <a:ext cx="1280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2800" u="non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Tx/>
                  <a:buChar char="–"/>
                  <a:defRPr sz="2400" b="0" i="0" u="non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lvl="2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2000" b="0" i="0" u="non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lvl="3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Tx/>
                  <a:buChar char="–"/>
                  <a:defRPr sz="1800" b="0" i="0" u="non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lvl="4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Tx/>
                  <a:buChar char="•"/>
                  <a:defRPr sz="1800" b="0" i="0" u="non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>
                  <a:buNone/>
                </a:pPr>
                <a:endParaRPr lang="zh-CN" altLang="en-US" sz="2400" dirty="0"/>
              </a:p>
            </p:txBody>
          </p:sp>
          <p:sp>
            <p:nvSpPr>
              <p:cNvPr id="63530" name="直接连接符 63529"/>
              <p:cNvSpPr/>
              <p:nvPr/>
            </p:nvSpPr>
            <p:spPr>
              <a:xfrm flipH="1">
                <a:off x="1392" y="323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</p:grpSp>
      </p:grpSp>
      <p:grpSp>
        <p:nvGrpSpPr>
          <p:cNvPr id="63531" name="组合 63530"/>
          <p:cNvGrpSpPr/>
          <p:nvPr/>
        </p:nvGrpSpPr>
        <p:grpSpPr>
          <a:xfrm>
            <a:off x="2209800" y="5324475"/>
            <a:ext cx="625475" cy="457200"/>
            <a:chOff x="1392" y="3354"/>
            <a:chExt cx="394" cy="288"/>
          </a:xfrm>
        </p:grpSpPr>
        <p:sp>
          <p:nvSpPr>
            <p:cNvPr id="63532" name="文本框 63531"/>
            <p:cNvSpPr txBox="1"/>
            <p:nvPr/>
          </p:nvSpPr>
          <p:spPr>
            <a:xfrm>
              <a:off x="1574" y="335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3533" name="直接连接符 63532"/>
            <p:cNvSpPr/>
            <p:nvPr/>
          </p:nvSpPr>
          <p:spPr>
            <a:xfrm rot="10800000" flipH="1">
              <a:off x="1392" y="3520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63534" name="组合 63533"/>
          <p:cNvGrpSpPr/>
          <p:nvPr/>
        </p:nvGrpSpPr>
        <p:grpSpPr>
          <a:xfrm>
            <a:off x="2209800" y="5781675"/>
            <a:ext cx="625475" cy="457200"/>
            <a:chOff x="1392" y="3642"/>
            <a:chExt cx="394" cy="288"/>
          </a:xfrm>
        </p:grpSpPr>
        <p:sp>
          <p:nvSpPr>
            <p:cNvPr id="63535" name="文本框 63534"/>
            <p:cNvSpPr txBox="1"/>
            <p:nvPr/>
          </p:nvSpPr>
          <p:spPr>
            <a:xfrm>
              <a:off x="1574" y="364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3536" name="直接连接符 63535"/>
            <p:cNvSpPr/>
            <p:nvPr/>
          </p:nvSpPr>
          <p:spPr>
            <a:xfrm rot="10800000" flipH="1">
              <a:off x="1392" y="3808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63537" name="文本框 63536"/>
          <p:cNvSpPr txBox="1"/>
          <p:nvPr/>
        </p:nvSpPr>
        <p:spPr>
          <a:xfrm>
            <a:off x="609600" y="335756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原码</a:t>
            </a:r>
          </a:p>
        </p:txBody>
      </p:sp>
      <p:sp>
        <p:nvSpPr>
          <p:cNvPr id="63538" name="文本框 63537"/>
          <p:cNvSpPr txBox="1"/>
          <p:nvPr/>
        </p:nvSpPr>
        <p:spPr>
          <a:xfrm>
            <a:off x="3765550" y="2671763"/>
            <a:ext cx="17208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>
                <a:latin typeface="Times New Roman" panose="02020603050405020304" pitchFamily="18" charset="0"/>
              </a:rPr>
              <a:t> 11010 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3539" name="矩形 63538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3" grpId="0"/>
      <p:bldP spid="63494" grpId="0"/>
      <p:bldP spid="63495" grpId="0"/>
      <p:bldP spid="63496" grpId="0"/>
      <p:bldP spid="63497" grpId="0"/>
      <p:bldP spid="63498" grpId="0"/>
      <p:bldP spid="63499" grpId="0"/>
      <p:bldP spid="63500" grpId="0"/>
      <p:bldP spid="63501" grpId="0"/>
      <p:bldP spid="63502" grpId="0"/>
      <p:bldP spid="63503" grpId="0"/>
      <p:bldP spid="63504" grpId="0"/>
      <p:bldP spid="63505" grpId="0"/>
      <p:bldP spid="63537" grpId="0"/>
      <p:bldP spid="635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矩形 64513"/>
          <p:cNvSpPr/>
          <p:nvPr/>
        </p:nvSpPr>
        <p:spPr>
          <a:xfrm>
            <a:off x="5715000" y="6021388"/>
            <a:ext cx="20574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  –</a:t>
            </a:r>
            <a:r>
              <a:rPr lang="zh-CN" altLang="en-US" sz="2400" b="1" dirty="0"/>
              <a:t> 6</a:t>
            </a:r>
          </a:p>
        </p:txBody>
      </p:sp>
      <p:sp>
        <p:nvSpPr>
          <p:cNvPr id="64515" name="矩形 64514"/>
          <p:cNvSpPr/>
          <p:nvPr/>
        </p:nvSpPr>
        <p:spPr>
          <a:xfrm>
            <a:off x="3327400" y="6021388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1,</a:t>
            </a:r>
            <a:r>
              <a:rPr lang="zh-CN" altLang="en-US" sz="2400" b="1" dirty="0">
                <a:solidFill>
                  <a:schemeClr val="folHlink"/>
                </a:solidFill>
              </a:rPr>
              <a:t>11</a:t>
            </a:r>
            <a:r>
              <a:rPr lang="zh-CN" altLang="en-US" sz="2400" b="1" dirty="0"/>
              <a:t>11001</a:t>
            </a:r>
          </a:p>
        </p:txBody>
      </p:sp>
      <p:sp>
        <p:nvSpPr>
          <p:cNvPr id="64516" name="矩形 64515"/>
          <p:cNvSpPr/>
          <p:nvPr/>
        </p:nvSpPr>
        <p:spPr>
          <a:xfrm>
            <a:off x="5715000" y="5565775"/>
            <a:ext cx="20574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 –</a:t>
            </a:r>
            <a:r>
              <a:rPr lang="zh-CN" altLang="en-US" sz="2400" b="1" dirty="0"/>
              <a:t> 13</a:t>
            </a:r>
          </a:p>
        </p:txBody>
      </p:sp>
      <p:sp>
        <p:nvSpPr>
          <p:cNvPr id="64517" name="矩形 64516"/>
          <p:cNvSpPr/>
          <p:nvPr/>
        </p:nvSpPr>
        <p:spPr>
          <a:xfrm>
            <a:off x="3327400" y="5565775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1,</a:t>
            </a:r>
            <a:r>
              <a:rPr lang="zh-CN" altLang="en-US" sz="2400" b="1" dirty="0">
                <a:solidFill>
                  <a:schemeClr val="folHlink"/>
                </a:solidFill>
              </a:rPr>
              <a:t>1</a:t>
            </a:r>
            <a:r>
              <a:rPr lang="zh-CN" altLang="en-US" sz="2400" b="1" dirty="0"/>
              <a:t>110010</a:t>
            </a:r>
          </a:p>
        </p:txBody>
      </p:sp>
      <p:sp>
        <p:nvSpPr>
          <p:cNvPr id="64518" name="矩形 64517"/>
          <p:cNvSpPr/>
          <p:nvPr/>
        </p:nvSpPr>
        <p:spPr>
          <a:xfrm>
            <a:off x="5486400" y="5110163"/>
            <a:ext cx="2286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 –</a:t>
            </a:r>
            <a:r>
              <a:rPr lang="zh-CN" altLang="en-US" sz="2400" b="1" dirty="0"/>
              <a:t> 104</a:t>
            </a:r>
          </a:p>
        </p:txBody>
      </p:sp>
      <p:sp>
        <p:nvSpPr>
          <p:cNvPr id="64519" name="矩形 64518"/>
          <p:cNvSpPr/>
          <p:nvPr/>
        </p:nvSpPr>
        <p:spPr>
          <a:xfrm>
            <a:off x="3327400" y="5110163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1,00101</a:t>
            </a:r>
            <a:r>
              <a:rPr lang="zh-CN" altLang="en-US" sz="2400" b="1" dirty="0">
                <a:solidFill>
                  <a:schemeClr val="folHlink"/>
                </a:solidFill>
              </a:rPr>
              <a:t>11</a:t>
            </a:r>
          </a:p>
        </p:txBody>
      </p:sp>
      <p:sp>
        <p:nvSpPr>
          <p:cNvPr id="64520" name="矩形 64519"/>
          <p:cNvSpPr/>
          <p:nvPr/>
        </p:nvSpPr>
        <p:spPr>
          <a:xfrm>
            <a:off x="5715000" y="4654550"/>
            <a:ext cx="20574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 –</a:t>
            </a:r>
            <a:r>
              <a:rPr lang="zh-CN" altLang="en-US" sz="2400" b="1" dirty="0"/>
              <a:t> 52</a:t>
            </a:r>
          </a:p>
        </p:txBody>
      </p:sp>
      <p:sp>
        <p:nvSpPr>
          <p:cNvPr id="64521" name="矩形 64520"/>
          <p:cNvSpPr/>
          <p:nvPr/>
        </p:nvSpPr>
        <p:spPr>
          <a:xfrm>
            <a:off x="3327400" y="4654550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1,100101</a:t>
            </a:r>
            <a:r>
              <a:rPr lang="zh-CN" altLang="en-US" sz="2400" b="1" dirty="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64522" name="矩形 64521"/>
          <p:cNvSpPr/>
          <p:nvPr/>
        </p:nvSpPr>
        <p:spPr>
          <a:xfrm>
            <a:off x="5715000" y="4198938"/>
            <a:ext cx="20574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– </a:t>
            </a:r>
            <a:r>
              <a:rPr lang="zh-CN" altLang="en-US" sz="2400" b="1" dirty="0"/>
              <a:t>26</a:t>
            </a:r>
          </a:p>
        </p:txBody>
      </p:sp>
      <p:sp>
        <p:nvSpPr>
          <p:cNvPr id="64523" name="矩形 64522"/>
          <p:cNvSpPr/>
          <p:nvPr/>
        </p:nvSpPr>
        <p:spPr>
          <a:xfrm>
            <a:off x="3327400" y="4198938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1,1100101</a:t>
            </a:r>
          </a:p>
        </p:txBody>
      </p:sp>
      <p:sp>
        <p:nvSpPr>
          <p:cNvPr id="64524" name="矩形 64523"/>
          <p:cNvSpPr/>
          <p:nvPr/>
        </p:nvSpPr>
        <p:spPr>
          <a:xfrm>
            <a:off x="1295400" y="4198938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移位前</a:t>
            </a:r>
          </a:p>
        </p:txBody>
      </p:sp>
      <p:grpSp>
        <p:nvGrpSpPr>
          <p:cNvPr id="64525" name="组合 64524"/>
          <p:cNvGrpSpPr/>
          <p:nvPr/>
        </p:nvGrpSpPr>
        <p:grpSpPr>
          <a:xfrm>
            <a:off x="1295400" y="3657600"/>
            <a:ext cx="6477000" cy="2828925"/>
            <a:chOff x="816" y="2304"/>
            <a:chExt cx="4080" cy="1782"/>
          </a:xfrm>
        </p:grpSpPr>
        <p:sp>
          <p:nvSpPr>
            <p:cNvPr id="64526" name="矩形 64525"/>
            <p:cNvSpPr/>
            <p:nvPr/>
          </p:nvSpPr>
          <p:spPr>
            <a:xfrm>
              <a:off x="3600" y="2347"/>
              <a:ext cx="1296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sz="2400" b="1" dirty="0"/>
                <a:t>对应的真值</a:t>
              </a:r>
            </a:p>
          </p:txBody>
        </p:sp>
        <p:sp>
          <p:nvSpPr>
            <p:cNvPr id="64527" name="矩形 64526"/>
            <p:cNvSpPr/>
            <p:nvPr/>
          </p:nvSpPr>
          <p:spPr>
            <a:xfrm>
              <a:off x="2096" y="2353"/>
              <a:ext cx="150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sz="2400" b="1" dirty="0"/>
                <a:t>机    器    数</a:t>
              </a:r>
            </a:p>
          </p:txBody>
        </p:sp>
        <p:sp>
          <p:nvSpPr>
            <p:cNvPr id="64528" name="矩形 64527"/>
            <p:cNvSpPr/>
            <p:nvPr/>
          </p:nvSpPr>
          <p:spPr>
            <a:xfrm>
              <a:off x="816" y="2352"/>
              <a:ext cx="1280" cy="24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sz="2400" b="1" dirty="0"/>
                <a:t>移位操作</a:t>
              </a:r>
            </a:p>
          </p:txBody>
        </p:sp>
        <p:grpSp>
          <p:nvGrpSpPr>
            <p:cNvPr id="64529" name="组合 64528"/>
            <p:cNvGrpSpPr/>
            <p:nvPr/>
          </p:nvGrpSpPr>
          <p:grpSpPr>
            <a:xfrm>
              <a:off x="816" y="2304"/>
              <a:ext cx="4080" cy="1782"/>
              <a:chOff x="816" y="2304"/>
              <a:chExt cx="4080" cy="1782"/>
            </a:xfrm>
          </p:grpSpPr>
          <p:sp>
            <p:nvSpPr>
              <p:cNvPr id="64530" name="直接连接符 64529"/>
              <p:cNvSpPr/>
              <p:nvPr/>
            </p:nvSpPr>
            <p:spPr>
              <a:xfrm>
                <a:off x="816" y="2304"/>
                <a:ext cx="40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4531" name="直接连接符 64530"/>
              <p:cNvSpPr/>
              <p:nvPr/>
            </p:nvSpPr>
            <p:spPr>
              <a:xfrm>
                <a:off x="816" y="2645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4532" name="直接连接符 64531"/>
              <p:cNvSpPr/>
              <p:nvPr/>
            </p:nvSpPr>
            <p:spPr>
              <a:xfrm>
                <a:off x="816" y="2932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4533" name="直接连接符 64532"/>
              <p:cNvSpPr/>
              <p:nvPr/>
            </p:nvSpPr>
            <p:spPr>
              <a:xfrm>
                <a:off x="816" y="3219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4534" name="直接连接符 64533"/>
              <p:cNvSpPr/>
              <p:nvPr/>
            </p:nvSpPr>
            <p:spPr>
              <a:xfrm>
                <a:off x="816" y="3506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4535" name="直接连接符 64534"/>
              <p:cNvSpPr/>
              <p:nvPr/>
            </p:nvSpPr>
            <p:spPr>
              <a:xfrm>
                <a:off x="816" y="3793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4536" name="直接连接符 64535"/>
              <p:cNvSpPr/>
              <p:nvPr/>
            </p:nvSpPr>
            <p:spPr>
              <a:xfrm>
                <a:off x="816" y="4080"/>
                <a:ext cx="40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4537" name="直接连接符 64536"/>
              <p:cNvSpPr/>
              <p:nvPr/>
            </p:nvSpPr>
            <p:spPr>
              <a:xfrm>
                <a:off x="816" y="2304"/>
                <a:ext cx="0" cy="178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4538" name="直接连接符 64537"/>
              <p:cNvSpPr/>
              <p:nvPr/>
            </p:nvSpPr>
            <p:spPr>
              <a:xfrm>
                <a:off x="2096" y="2304"/>
                <a:ext cx="0" cy="178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4539" name="直接连接符 64538"/>
              <p:cNvSpPr/>
              <p:nvPr/>
            </p:nvSpPr>
            <p:spPr>
              <a:xfrm>
                <a:off x="3600" y="2304"/>
                <a:ext cx="0" cy="178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4540" name="直接连接符 64539"/>
              <p:cNvSpPr/>
              <p:nvPr/>
            </p:nvSpPr>
            <p:spPr>
              <a:xfrm>
                <a:off x="4896" y="2304"/>
                <a:ext cx="0" cy="178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64541" name="组合 64540"/>
          <p:cNvGrpSpPr/>
          <p:nvPr/>
        </p:nvGrpSpPr>
        <p:grpSpPr>
          <a:xfrm>
            <a:off x="1981200" y="4648200"/>
            <a:ext cx="625475" cy="457200"/>
            <a:chOff x="1248" y="2928"/>
            <a:chExt cx="394" cy="288"/>
          </a:xfrm>
        </p:grpSpPr>
        <p:sp>
          <p:nvSpPr>
            <p:cNvPr id="64542" name="文本框 64541"/>
            <p:cNvSpPr txBox="1"/>
            <p:nvPr/>
          </p:nvSpPr>
          <p:spPr>
            <a:xfrm>
              <a:off x="1430" y="292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43" name="直接连接符 64542"/>
            <p:cNvSpPr/>
            <p:nvPr/>
          </p:nvSpPr>
          <p:spPr>
            <a:xfrm flipH="1">
              <a:off x="1248" y="309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64544" name="组合 64543"/>
          <p:cNvGrpSpPr/>
          <p:nvPr/>
        </p:nvGrpSpPr>
        <p:grpSpPr>
          <a:xfrm>
            <a:off x="1981200" y="5105400"/>
            <a:ext cx="625475" cy="457200"/>
            <a:chOff x="1248" y="3216"/>
            <a:chExt cx="394" cy="288"/>
          </a:xfrm>
        </p:grpSpPr>
        <p:sp>
          <p:nvSpPr>
            <p:cNvPr id="64545" name="文本框 64544"/>
            <p:cNvSpPr txBox="1"/>
            <p:nvPr/>
          </p:nvSpPr>
          <p:spPr>
            <a:xfrm>
              <a:off x="1430" y="321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546" name="直接连接符 64545"/>
            <p:cNvSpPr/>
            <p:nvPr/>
          </p:nvSpPr>
          <p:spPr>
            <a:xfrm flipH="1">
              <a:off x="1248" y="3382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64547" name="组合 64546"/>
          <p:cNvGrpSpPr/>
          <p:nvPr/>
        </p:nvGrpSpPr>
        <p:grpSpPr>
          <a:xfrm>
            <a:off x="1981200" y="5562600"/>
            <a:ext cx="625475" cy="457200"/>
            <a:chOff x="1248" y="3504"/>
            <a:chExt cx="394" cy="288"/>
          </a:xfrm>
        </p:grpSpPr>
        <p:sp>
          <p:nvSpPr>
            <p:cNvPr id="64548" name="文本框 64547"/>
            <p:cNvSpPr txBox="1"/>
            <p:nvPr/>
          </p:nvSpPr>
          <p:spPr>
            <a:xfrm>
              <a:off x="1430" y="350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49" name="直接连接符 64548"/>
            <p:cNvSpPr/>
            <p:nvPr/>
          </p:nvSpPr>
          <p:spPr>
            <a:xfrm rot="10800000" flipH="1">
              <a:off x="1248" y="3670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64550" name="组合 64549"/>
          <p:cNvGrpSpPr/>
          <p:nvPr/>
        </p:nvGrpSpPr>
        <p:grpSpPr>
          <a:xfrm>
            <a:off x="1981200" y="6019800"/>
            <a:ext cx="625475" cy="457200"/>
            <a:chOff x="1248" y="3792"/>
            <a:chExt cx="394" cy="288"/>
          </a:xfrm>
        </p:grpSpPr>
        <p:sp>
          <p:nvSpPr>
            <p:cNvPr id="64551" name="文本框 64550"/>
            <p:cNvSpPr txBox="1"/>
            <p:nvPr/>
          </p:nvSpPr>
          <p:spPr>
            <a:xfrm>
              <a:off x="1430" y="379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552" name="直接连接符 64551"/>
            <p:cNvSpPr/>
            <p:nvPr/>
          </p:nvSpPr>
          <p:spPr>
            <a:xfrm rot="10800000" flipH="1">
              <a:off x="1248" y="3958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64553" name="矩形 64552"/>
          <p:cNvSpPr/>
          <p:nvPr/>
        </p:nvSpPr>
        <p:spPr>
          <a:xfrm>
            <a:off x="5715000" y="2973388"/>
            <a:ext cx="20574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  –</a:t>
            </a:r>
            <a:r>
              <a:rPr lang="zh-CN" altLang="en-US" sz="2400" b="1" dirty="0"/>
              <a:t> 7</a:t>
            </a:r>
          </a:p>
        </p:txBody>
      </p:sp>
      <p:sp>
        <p:nvSpPr>
          <p:cNvPr id="64554" name="矩形 64553"/>
          <p:cNvSpPr/>
          <p:nvPr/>
        </p:nvSpPr>
        <p:spPr>
          <a:xfrm>
            <a:off x="3327400" y="2973388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1,</a:t>
            </a:r>
            <a:r>
              <a:rPr lang="zh-CN" altLang="en-US" sz="2400" b="1" dirty="0">
                <a:solidFill>
                  <a:schemeClr val="folHlink"/>
                </a:solidFill>
              </a:rPr>
              <a:t>11</a:t>
            </a:r>
            <a:r>
              <a:rPr lang="zh-CN" altLang="en-US" sz="2400" b="1" dirty="0"/>
              <a:t>11001</a:t>
            </a:r>
          </a:p>
        </p:txBody>
      </p:sp>
      <p:sp>
        <p:nvSpPr>
          <p:cNvPr id="64555" name="矩形 64554"/>
          <p:cNvSpPr/>
          <p:nvPr/>
        </p:nvSpPr>
        <p:spPr>
          <a:xfrm>
            <a:off x="5715000" y="2517775"/>
            <a:ext cx="20574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 –</a:t>
            </a:r>
            <a:r>
              <a:rPr lang="zh-CN" altLang="en-US" sz="2400" b="1" dirty="0"/>
              <a:t> 13</a:t>
            </a:r>
          </a:p>
        </p:txBody>
      </p:sp>
      <p:sp>
        <p:nvSpPr>
          <p:cNvPr id="64556" name="矩形 64555"/>
          <p:cNvSpPr/>
          <p:nvPr/>
        </p:nvSpPr>
        <p:spPr>
          <a:xfrm>
            <a:off x="3327400" y="2517775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1,</a:t>
            </a:r>
            <a:r>
              <a:rPr lang="zh-CN" altLang="en-US" sz="2400" b="1" dirty="0">
                <a:solidFill>
                  <a:schemeClr val="folHlink"/>
                </a:solidFill>
              </a:rPr>
              <a:t>1</a:t>
            </a:r>
            <a:r>
              <a:rPr lang="zh-CN" altLang="en-US" sz="2400" b="1" dirty="0"/>
              <a:t>110011</a:t>
            </a:r>
          </a:p>
        </p:txBody>
      </p:sp>
      <p:sp>
        <p:nvSpPr>
          <p:cNvPr id="64557" name="矩形 64556"/>
          <p:cNvSpPr/>
          <p:nvPr/>
        </p:nvSpPr>
        <p:spPr>
          <a:xfrm>
            <a:off x="5486400" y="2062163"/>
            <a:ext cx="2286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 –</a:t>
            </a:r>
            <a:r>
              <a:rPr lang="zh-CN" altLang="en-US" sz="2400" b="1" dirty="0"/>
              <a:t> 104</a:t>
            </a:r>
          </a:p>
        </p:txBody>
      </p:sp>
      <p:sp>
        <p:nvSpPr>
          <p:cNvPr id="64558" name="矩形 64557"/>
          <p:cNvSpPr/>
          <p:nvPr/>
        </p:nvSpPr>
        <p:spPr>
          <a:xfrm>
            <a:off x="3327400" y="2062163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1,00110</a:t>
            </a:r>
            <a:r>
              <a:rPr lang="zh-CN" altLang="en-US" sz="2400" b="1" dirty="0">
                <a:solidFill>
                  <a:schemeClr val="folHlink"/>
                </a:solidFill>
              </a:rPr>
              <a:t>00</a:t>
            </a:r>
          </a:p>
        </p:txBody>
      </p:sp>
      <p:sp>
        <p:nvSpPr>
          <p:cNvPr id="64559" name="矩形 64558"/>
          <p:cNvSpPr/>
          <p:nvPr/>
        </p:nvSpPr>
        <p:spPr>
          <a:xfrm>
            <a:off x="5715000" y="1606550"/>
            <a:ext cx="20574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 –</a:t>
            </a:r>
            <a:r>
              <a:rPr lang="zh-CN" altLang="en-US" sz="2400" b="1" dirty="0"/>
              <a:t> 52</a:t>
            </a:r>
          </a:p>
        </p:txBody>
      </p:sp>
      <p:sp>
        <p:nvSpPr>
          <p:cNvPr id="64560" name="矩形 64559"/>
          <p:cNvSpPr/>
          <p:nvPr/>
        </p:nvSpPr>
        <p:spPr>
          <a:xfrm>
            <a:off x="3327400" y="1606550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1,100110</a:t>
            </a:r>
            <a:r>
              <a:rPr lang="zh-CN" altLang="en-US" sz="2400" b="1" dirty="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64561" name="矩形 64560"/>
          <p:cNvSpPr/>
          <p:nvPr/>
        </p:nvSpPr>
        <p:spPr>
          <a:xfrm>
            <a:off x="5715000" y="1150938"/>
            <a:ext cx="20574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– </a:t>
            </a:r>
            <a:r>
              <a:rPr lang="zh-CN" altLang="en-US" sz="2400" b="1" dirty="0"/>
              <a:t>26</a:t>
            </a:r>
          </a:p>
        </p:txBody>
      </p:sp>
      <p:sp>
        <p:nvSpPr>
          <p:cNvPr id="64562" name="矩形 64561"/>
          <p:cNvSpPr/>
          <p:nvPr/>
        </p:nvSpPr>
        <p:spPr>
          <a:xfrm>
            <a:off x="3327400" y="1150938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1,1100110</a:t>
            </a:r>
          </a:p>
        </p:txBody>
      </p:sp>
      <p:sp>
        <p:nvSpPr>
          <p:cNvPr id="64563" name="矩形 64562"/>
          <p:cNvSpPr/>
          <p:nvPr/>
        </p:nvSpPr>
        <p:spPr>
          <a:xfrm>
            <a:off x="1295400" y="1150938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Tx/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400" b="1" dirty="0"/>
              <a:t>移位前</a:t>
            </a:r>
          </a:p>
        </p:txBody>
      </p:sp>
      <p:grpSp>
        <p:nvGrpSpPr>
          <p:cNvPr id="64564" name="组合 64563"/>
          <p:cNvGrpSpPr/>
          <p:nvPr/>
        </p:nvGrpSpPr>
        <p:grpSpPr>
          <a:xfrm>
            <a:off x="1295400" y="609600"/>
            <a:ext cx="6477000" cy="2828925"/>
            <a:chOff x="816" y="384"/>
            <a:chExt cx="4080" cy="1782"/>
          </a:xfrm>
        </p:grpSpPr>
        <p:sp>
          <p:nvSpPr>
            <p:cNvPr id="64565" name="矩形 64564"/>
            <p:cNvSpPr/>
            <p:nvPr/>
          </p:nvSpPr>
          <p:spPr>
            <a:xfrm>
              <a:off x="3600" y="427"/>
              <a:ext cx="1296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sz="2400" b="1" dirty="0"/>
                <a:t>对应的真值</a:t>
              </a:r>
            </a:p>
          </p:txBody>
        </p:sp>
        <p:sp>
          <p:nvSpPr>
            <p:cNvPr id="64566" name="矩形 64565"/>
            <p:cNvSpPr/>
            <p:nvPr/>
          </p:nvSpPr>
          <p:spPr>
            <a:xfrm>
              <a:off x="2096" y="433"/>
              <a:ext cx="150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sz="2400" b="1" dirty="0"/>
                <a:t>机    器    数</a:t>
              </a:r>
            </a:p>
          </p:txBody>
        </p:sp>
        <p:sp>
          <p:nvSpPr>
            <p:cNvPr id="64567" name="矩形 64566"/>
            <p:cNvSpPr/>
            <p:nvPr/>
          </p:nvSpPr>
          <p:spPr>
            <a:xfrm>
              <a:off x="816" y="432"/>
              <a:ext cx="1280" cy="24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Char char="•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r>
                <a:rPr lang="zh-CN" altLang="en-US" sz="2400" b="1" dirty="0"/>
                <a:t>移位操作</a:t>
              </a:r>
            </a:p>
          </p:txBody>
        </p:sp>
        <p:grpSp>
          <p:nvGrpSpPr>
            <p:cNvPr id="64568" name="组合 64567"/>
            <p:cNvGrpSpPr/>
            <p:nvPr/>
          </p:nvGrpSpPr>
          <p:grpSpPr>
            <a:xfrm>
              <a:off x="816" y="384"/>
              <a:ext cx="4080" cy="1782"/>
              <a:chOff x="816" y="384"/>
              <a:chExt cx="4080" cy="1782"/>
            </a:xfrm>
          </p:grpSpPr>
          <p:sp>
            <p:nvSpPr>
              <p:cNvPr id="64569" name="直接连接符 64568"/>
              <p:cNvSpPr/>
              <p:nvPr/>
            </p:nvSpPr>
            <p:spPr>
              <a:xfrm>
                <a:off x="816" y="384"/>
                <a:ext cx="40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4570" name="直接连接符 64569"/>
              <p:cNvSpPr/>
              <p:nvPr/>
            </p:nvSpPr>
            <p:spPr>
              <a:xfrm>
                <a:off x="816" y="725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4571" name="直接连接符 64570"/>
              <p:cNvSpPr/>
              <p:nvPr/>
            </p:nvSpPr>
            <p:spPr>
              <a:xfrm>
                <a:off x="816" y="1012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4572" name="直接连接符 64571"/>
              <p:cNvSpPr/>
              <p:nvPr/>
            </p:nvSpPr>
            <p:spPr>
              <a:xfrm>
                <a:off x="816" y="1299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4573" name="直接连接符 64572"/>
              <p:cNvSpPr/>
              <p:nvPr/>
            </p:nvSpPr>
            <p:spPr>
              <a:xfrm>
                <a:off x="816" y="1586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4574" name="直接连接符 64573"/>
              <p:cNvSpPr/>
              <p:nvPr/>
            </p:nvSpPr>
            <p:spPr>
              <a:xfrm>
                <a:off x="816" y="1873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4575" name="直接连接符 64574"/>
              <p:cNvSpPr/>
              <p:nvPr/>
            </p:nvSpPr>
            <p:spPr>
              <a:xfrm>
                <a:off x="816" y="2160"/>
                <a:ext cx="40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4576" name="直接连接符 64575"/>
              <p:cNvSpPr/>
              <p:nvPr/>
            </p:nvSpPr>
            <p:spPr>
              <a:xfrm>
                <a:off x="816" y="384"/>
                <a:ext cx="0" cy="178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4577" name="直接连接符 64576"/>
              <p:cNvSpPr/>
              <p:nvPr/>
            </p:nvSpPr>
            <p:spPr>
              <a:xfrm>
                <a:off x="2096" y="384"/>
                <a:ext cx="0" cy="178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4578" name="直接连接符 64577"/>
              <p:cNvSpPr/>
              <p:nvPr/>
            </p:nvSpPr>
            <p:spPr>
              <a:xfrm>
                <a:off x="3600" y="384"/>
                <a:ext cx="0" cy="178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4579" name="直接连接符 64578"/>
              <p:cNvSpPr/>
              <p:nvPr/>
            </p:nvSpPr>
            <p:spPr>
              <a:xfrm>
                <a:off x="4896" y="384"/>
                <a:ext cx="0" cy="178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64580" name="组合 64579"/>
          <p:cNvGrpSpPr/>
          <p:nvPr/>
        </p:nvGrpSpPr>
        <p:grpSpPr>
          <a:xfrm>
            <a:off x="1981200" y="1600200"/>
            <a:ext cx="625475" cy="457200"/>
            <a:chOff x="1248" y="1008"/>
            <a:chExt cx="394" cy="288"/>
          </a:xfrm>
        </p:grpSpPr>
        <p:sp>
          <p:nvSpPr>
            <p:cNvPr id="64581" name="文本框 64580"/>
            <p:cNvSpPr txBox="1"/>
            <p:nvPr/>
          </p:nvSpPr>
          <p:spPr>
            <a:xfrm>
              <a:off x="1430" y="100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82" name="直接连接符 64581"/>
            <p:cNvSpPr/>
            <p:nvPr/>
          </p:nvSpPr>
          <p:spPr>
            <a:xfrm flipH="1">
              <a:off x="1248" y="117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64583" name="组合 64582"/>
          <p:cNvGrpSpPr/>
          <p:nvPr/>
        </p:nvGrpSpPr>
        <p:grpSpPr>
          <a:xfrm>
            <a:off x="1981200" y="2057400"/>
            <a:ext cx="625475" cy="457200"/>
            <a:chOff x="1248" y="1296"/>
            <a:chExt cx="394" cy="288"/>
          </a:xfrm>
        </p:grpSpPr>
        <p:sp>
          <p:nvSpPr>
            <p:cNvPr id="64584" name="文本框 64583"/>
            <p:cNvSpPr txBox="1"/>
            <p:nvPr/>
          </p:nvSpPr>
          <p:spPr>
            <a:xfrm>
              <a:off x="1430" y="129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585" name="直接连接符 64584"/>
            <p:cNvSpPr/>
            <p:nvPr/>
          </p:nvSpPr>
          <p:spPr>
            <a:xfrm flipH="1">
              <a:off x="1248" y="1462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64586" name="组合 64585"/>
          <p:cNvGrpSpPr/>
          <p:nvPr/>
        </p:nvGrpSpPr>
        <p:grpSpPr>
          <a:xfrm>
            <a:off x="1981200" y="2514600"/>
            <a:ext cx="625475" cy="457200"/>
            <a:chOff x="1248" y="1584"/>
            <a:chExt cx="394" cy="288"/>
          </a:xfrm>
        </p:grpSpPr>
        <p:sp>
          <p:nvSpPr>
            <p:cNvPr id="64587" name="文本框 64586"/>
            <p:cNvSpPr txBox="1"/>
            <p:nvPr/>
          </p:nvSpPr>
          <p:spPr>
            <a:xfrm>
              <a:off x="1430" y="158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88" name="直接连接符 64587"/>
            <p:cNvSpPr/>
            <p:nvPr/>
          </p:nvSpPr>
          <p:spPr>
            <a:xfrm rot="10800000" flipH="1">
              <a:off x="1248" y="1750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64589" name="组合 64588"/>
          <p:cNvGrpSpPr/>
          <p:nvPr/>
        </p:nvGrpSpPr>
        <p:grpSpPr>
          <a:xfrm>
            <a:off x="1981200" y="2971800"/>
            <a:ext cx="625475" cy="457200"/>
            <a:chOff x="1248" y="1872"/>
            <a:chExt cx="394" cy="288"/>
          </a:xfrm>
        </p:grpSpPr>
        <p:sp>
          <p:nvSpPr>
            <p:cNvPr id="64590" name="文本框 64589"/>
            <p:cNvSpPr txBox="1"/>
            <p:nvPr/>
          </p:nvSpPr>
          <p:spPr>
            <a:xfrm>
              <a:off x="1430" y="187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591" name="直接连接符 64590"/>
            <p:cNvSpPr/>
            <p:nvPr/>
          </p:nvSpPr>
          <p:spPr>
            <a:xfrm rot="10800000" flipH="1">
              <a:off x="1248" y="2038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64593" name="文本框 64592"/>
          <p:cNvSpPr txBox="1"/>
          <p:nvPr/>
        </p:nvSpPr>
        <p:spPr>
          <a:xfrm>
            <a:off x="244475" y="6238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补码</a:t>
            </a:r>
          </a:p>
        </p:txBody>
      </p:sp>
      <p:sp>
        <p:nvSpPr>
          <p:cNvPr id="64594" name="文本框 64593"/>
          <p:cNvSpPr txBox="1"/>
          <p:nvPr/>
        </p:nvSpPr>
        <p:spPr>
          <a:xfrm>
            <a:off x="244475" y="36718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反码</a:t>
            </a:r>
          </a:p>
        </p:txBody>
      </p:sp>
      <p:sp>
        <p:nvSpPr>
          <p:cNvPr id="64595" name="矩形 64594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15" grpId="0"/>
      <p:bldP spid="64516" grpId="0"/>
      <p:bldP spid="64517" grpId="0"/>
      <p:bldP spid="64518" grpId="0"/>
      <p:bldP spid="64519" grpId="0"/>
      <p:bldP spid="64520" grpId="0"/>
      <p:bldP spid="64521" grpId="0"/>
      <p:bldP spid="64522" grpId="0"/>
      <p:bldP spid="64523" grpId="0"/>
      <p:bldP spid="64524" grpId="0"/>
      <p:bldP spid="64553" grpId="0"/>
      <p:bldP spid="64554" grpId="0"/>
      <p:bldP spid="64555" grpId="0"/>
      <p:bldP spid="64556" grpId="0"/>
      <p:bldP spid="64557" grpId="0"/>
      <p:bldP spid="64558" grpId="0"/>
      <p:bldP spid="64559" grpId="0"/>
      <p:bldP spid="64560" grpId="0"/>
      <p:bldP spid="64561" grpId="0"/>
      <p:bldP spid="64562" grpId="0"/>
      <p:bldP spid="64563" grpId="0"/>
      <p:bldP spid="6459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文本框 65538"/>
          <p:cNvSpPr txBox="1"/>
          <p:nvPr/>
        </p:nvSpPr>
        <p:spPr>
          <a:xfrm>
            <a:off x="384175" y="304800"/>
            <a:ext cx="477043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3. 算术移位的硬件实现</a:t>
            </a:r>
          </a:p>
        </p:txBody>
      </p:sp>
      <p:sp>
        <p:nvSpPr>
          <p:cNvPr id="65540" name="文本框 65539"/>
          <p:cNvSpPr txBox="1"/>
          <p:nvPr/>
        </p:nvSpPr>
        <p:spPr>
          <a:xfrm>
            <a:off x="555625" y="4689475"/>
            <a:ext cx="2035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a）</a:t>
            </a:r>
            <a:r>
              <a:rPr lang="zh-CN" altLang="en-US" sz="2000" b="1" dirty="0">
                <a:latin typeface="Times New Roman" panose="02020603050405020304" pitchFamily="18" charset="0"/>
              </a:rPr>
              <a:t>真值为正 </a:t>
            </a:r>
          </a:p>
        </p:txBody>
      </p:sp>
      <p:sp>
        <p:nvSpPr>
          <p:cNvPr id="65541" name="文本框 65540"/>
          <p:cNvSpPr txBox="1"/>
          <p:nvPr/>
        </p:nvSpPr>
        <p:spPr>
          <a:xfrm>
            <a:off x="2535238" y="4689475"/>
            <a:ext cx="22447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b）</a:t>
            </a:r>
            <a:r>
              <a:rPr lang="zh-CN" altLang="en-US" sz="2000" b="1" dirty="0">
                <a:latin typeface="Times New Roman" panose="02020603050405020304" pitchFamily="18" charset="0"/>
              </a:rPr>
              <a:t>负数的原码</a:t>
            </a:r>
          </a:p>
        </p:txBody>
      </p:sp>
      <p:sp>
        <p:nvSpPr>
          <p:cNvPr id="65542" name="文本框 65541"/>
          <p:cNvSpPr txBox="1"/>
          <p:nvPr/>
        </p:nvSpPr>
        <p:spPr>
          <a:xfrm>
            <a:off x="4724400" y="4689475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c）</a:t>
            </a:r>
            <a:r>
              <a:rPr lang="zh-CN" altLang="en-US" sz="2000" b="1" dirty="0">
                <a:latin typeface="Times New Roman" panose="02020603050405020304" pitchFamily="18" charset="0"/>
              </a:rPr>
              <a:t>负数的补码</a:t>
            </a:r>
          </a:p>
        </p:txBody>
      </p:sp>
      <p:sp>
        <p:nvSpPr>
          <p:cNvPr id="65543" name="文本框 65542"/>
          <p:cNvSpPr txBox="1"/>
          <p:nvPr/>
        </p:nvSpPr>
        <p:spPr>
          <a:xfrm>
            <a:off x="6877050" y="4689475"/>
            <a:ext cx="22447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d）</a:t>
            </a:r>
            <a:r>
              <a:rPr lang="zh-CN" altLang="en-US" sz="2000" b="1" dirty="0">
                <a:latin typeface="Times New Roman" panose="02020603050405020304" pitchFamily="18" charset="0"/>
              </a:rPr>
              <a:t>负数的反码</a:t>
            </a:r>
          </a:p>
        </p:txBody>
      </p:sp>
      <p:grpSp>
        <p:nvGrpSpPr>
          <p:cNvPr id="65544" name="组合 65543"/>
          <p:cNvGrpSpPr/>
          <p:nvPr/>
        </p:nvGrpSpPr>
        <p:grpSpPr>
          <a:xfrm>
            <a:off x="323850" y="1524000"/>
            <a:ext cx="2174875" cy="1281113"/>
            <a:chOff x="240" y="960"/>
            <a:chExt cx="1370" cy="807"/>
          </a:xfrm>
        </p:grpSpPr>
        <p:grpSp>
          <p:nvGrpSpPr>
            <p:cNvPr id="65545" name="组合 65544"/>
            <p:cNvGrpSpPr/>
            <p:nvPr/>
          </p:nvGrpSpPr>
          <p:grpSpPr>
            <a:xfrm>
              <a:off x="240" y="960"/>
              <a:ext cx="1370" cy="807"/>
              <a:chOff x="240" y="960"/>
              <a:chExt cx="1370" cy="807"/>
            </a:xfrm>
          </p:grpSpPr>
          <p:sp>
            <p:nvSpPr>
              <p:cNvPr id="65546" name="矩形 65545"/>
              <p:cNvSpPr/>
              <p:nvPr/>
            </p:nvSpPr>
            <p:spPr>
              <a:xfrm>
                <a:off x="384" y="960"/>
                <a:ext cx="192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47" name="矩形 65546"/>
              <p:cNvSpPr/>
              <p:nvPr/>
            </p:nvSpPr>
            <p:spPr>
              <a:xfrm>
                <a:off x="768" y="960"/>
                <a:ext cx="576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48" name="任意多边形 65547"/>
              <p:cNvSpPr/>
              <p:nvPr/>
            </p:nvSpPr>
            <p:spPr>
              <a:xfrm>
                <a:off x="240" y="1104"/>
                <a:ext cx="240" cy="384"/>
              </a:xfrm>
              <a:custGeom>
                <a:avLst/>
                <a:gdLst/>
                <a:ahLst/>
                <a:cxnLst/>
                <a:rect l="0" t="0" r="0" b="0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49" name="任意多边形 65548"/>
              <p:cNvSpPr/>
              <p:nvPr/>
            </p:nvSpPr>
            <p:spPr>
              <a:xfrm>
                <a:off x="672" y="1104"/>
                <a:ext cx="100" cy="384"/>
              </a:xfrm>
              <a:custGeom>
                <a:avLst/>
                <a:gdLst/>
                <a:ahLst/>
                <a:cxnLst/>
                <a:rect l="0" t="0" r="0" b="0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50" name="任意多边形 65549"/>
              <p:cNvSpPr/>
              <p:nvPr/>
            </p:nvSpPr>
            <p:spPr>
              <a:xfrm>
                <a:off x="1344" y="1104"/>
                <a:ext cx="141" cy="384"/>
              </a:xfrm>
              <a:custGeom>
                <a:avLst/>
                <a:gdLst/>
                <a:ahLst/>
                <a:cxnLst/>
                <a:rect l="0" t="0" r="0" b="0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51" name="文本框 65550"/>
              <p:cNvSpPr txBox="1"/>
              <p:nvPr/>
            </p:nvSpPr>
            <p:spPr>
              <a:xfrm>
                <a:off x="1382" y="1440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65552" name="直接连接符 65551"/>
            <p:cNvSpPr/>
            <p:nvPr/>
          </p:nvSpPr>
          <p:spPr>
            <a:xfrm flipH="1">
              <a:off x="912" y="1104"/>
              <a:ext cx="288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65553" name="组合 65552"/>
          <p:cNvGrpSpPr/>
          <p:nvPr/>
        </p:nvGrpSpPr>
        <p:grpSpPr>
          <a:xfrm>
            <a:off x="2533650" y="1524000"/>
            <a:ext cx="2174875" cy="1281113"/>
            <a:chOff x="1632" y="960"/>
            <a:chExt cx="1370" cy="807"/>
          </a:xfrm>
        </p:grpSpPr>
        <p:grpSp>
          <p:nvGrpSpPr>
            <p:cNvPr id="65554" name="组合 65553"/>
            <p:cNvGrpSpPr/>
            <p:nvPr/>
          </p:nvGrpSpPr>
          <p:grpSpPr>
            <a:xfrm>
              <a:off x="1632" y="960"/>
              <a:ext cx="1370" cy="807"/>
              <a:chOff x="1632" y="960"/>
              <a:chExt cx="1370" cy="807"/>
            </a:xfrm>
          </p:grpSpPr>
          <p:sp>
            <p:nvSpPr>
              <p:cNvPr id="65555" name="矩形 65554"/>
              <p:cNvSpPr/>
              <p:nvPr/>
            </p:nvSpPr>
            <p:spPr>
              <a:xfrm>
                <a:off x="1776" y="960"/>
                <a:ext cx="192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56" name="矩形 65555"/>
              <p:cNvSpPr/>
              <p:nvPr/>
            </p:nvSpPr>
            <p:spPr>
              <a:xfrm>
                <a:off x="2160" y="960"/>
                <a:ext cx="576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57" name="任意多边形 65556"/>
              <p:cNvSpPr/>
              <p:nvPr/>
            </p:nvSpPr>
            <p:spPr>
              <a:xfrm>
                <a:off x="1632" y="1104"/>
                <a:ext cx="240" cy="384"/>
              </a:xfrm>
              <a:custGeom>
                <a:avLst/>
                <a:gdLst/>
                <a:ahLst/>
                <a:cxnLst/>
                <a:rect l="0" t="0" r="0" b="0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58" name="任意多边形 65557"/>
              <p:cNvSpPr/>
              <p:nvPr/>
            </p:nvSpPr>
            <p:spPr>
              <a:xfrm>
                <a:off x="2067" y="1104"/>
                <a:ext cx="100" cy="384"/>
              </a:xfrm>
              <a:custGeom>
                <a:avLst/>
                <a:gdLst/>
                <a:ahLst/>
                <a:cxnLst/>
                <a:rect l="0" t="0" r="0" b="0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59" name="任意多边形 65558"/>
              <p:cNvSpPr/>
              <p:nvPr/>
            </p:nvSpPr>
            <p:spPr>
              <a:xfrm>
                <a:off x="2739" y="1104"/>
                <a:ext cx="141" cy="384"/>
              </a:xfrm>
              <a:custGeom>
                <a:avLst/>
                <a:gdLst/>
                <a:ahLst/>
                <a:cxnLst/>
                <a:rect l="0" t="0" r="0" b="0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60" name="文本框 65559"/>
              <p:cNvSpPr txBox="1"/>
              <p:nvPr/>
            </p:nvSpPr>
            <p:spPr>
              <a:xfrm>
                <a:off x="2774" y="1440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65561" name="直接连接符 65560"/>
            <p:cNvSpPr/>
            <p:nvPr/>
          </p:nvSpPr>
          <p:spPr>
            <a:xfrm flipH="1">
              <a:off x="2304" y="1104"/>
              <a:ext cx="288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65562" name="组合 65561"/>
          <p:cNvGrpSpPr/>
          <p:nvPr/>
        </p:nvGrpSpPr>
        <p:grpSpPr>
          <a:xfrm>
            <a:off x="4743450" y="1524000"/>
            <a:ext cx="2133600" cy="1281113"/>
            <a:chOff x="3024" y="960"/>
            <a:chExt cx="1344" cy="807"/>
          </a:xfrm>
        </p:grpSpPr>
        <p:grpSp>
          <p:nvGrpSpPr>
            <p:cNvPr id="65563" name="组合 65562"/>
            <p:cNvGrpSpPr/>
            <p:nvPr/>
          </p:nvGrpSpPr>
          <p:grpSpPr>
            <a:xfrm>
              <a:off x="3024" y="960"/>
              <a:ext cx="1344" cy="807"/>
              <a:chOff x="3024" y="960"/>
              <a:chExt cx="1344" cy="807"/>
            </a:xfrm>
          </p:grpSpPr>
          <p:sp>
            <p:nvSpPr>
              <p:cNvPr id="65564" name="矩形 65563"/>
              <p:cNvSpPr/>
              <p:nvPr/>
            </p:nvSpPr>
            <p:spPr>
              <a:xfrm>
                <a:off x="3168" y="960"/>
                <a:ext cx="192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65" name="矩形 65564"/>
              <p:cNvSpPr/>
              <p:nvPr/>
            </p:nvSpPr>
            <p:spPr>
              <a:xfrm>
                <a:off x="3552" y="960"/>
                <a:ext cx="576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66" name="任意多边形 65565"/>
              <p:cNvSpPr/>
              <p:nvPr/>
            </p:nvSpPr>
            <p:spPr>
              <a:xfrm>
                <a:off x="3024" y="1104"/>
                <a:ext cx="240" cy="384"/>
              </a:xfrm>
              <a:custGeom>
                <a:avLst/>
                <a:gdLst/>
                <a:ahLst/>
                <a:cxnLst/>
                <a:rect l="0" t="0" r="0" b="0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67" name="任意多边形 65566"/>
              <p:cNvSpPr/>
              <p:nvPr/>
            </p:nvSpPr>
            <p:spPr>
              <a:xfrm>
                <a:off x="3459" y="1104"/>
                <a:ext cx="100" cy="384"/>
              </a:xfrm>
              <a:custGeom>
                <a:avLst/>
                <a:gdLst/>
                <a:ahLst/>
                <a:cxnLst/>
                <a:rect l="0" t="0" r="0" b="0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68" name="任意多边形 65567"/>
              <p:cNvSpPr/>
              <p:nvPr/>
            </p:nvSpPr>
            <p:spPr>
              <a:xfrm>
                <a:off x="4131" y="1104"/>
                <a:ext cx="141" cy="384"/>
              </a:xfrm>
              <a:custGeom>
                <a:avLst/>
                <a:gdLst/>
                <a:ahLst/>
                <a:cxnLst/>
                <a:rect l="0" t="0" r="0" b="0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69" name="文本框 65568"/>
              <p:cNvSpPr txBox="1"/>
              <p:nvPr/>
            </p:nvSpPr>
            <p:spPr>
              <a:xfrm>
                <a:off x="4140" y="1440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65570" name="直接连接符 65569"/>
            <p:cNvSpPr/>
            <p:nvPr/>
          </p:nvSpPr>
          <p:spPr>
            <a:xfrm flipH="1">
              <a:off x="3696" y="1104"/>
              <a:ext cx="288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65571" name="组合 65570"/>
          <p:cNvGrpSpPr/>
          <p:nvPr/>
        </p:nvGrpSpPr>
        <p:grpSpPr>
          <a:xfrm>
            <a:off x="6953250" y="1524000"/>
            <a:ext cx="2190750" cy="1281113"/>
            <a:chOff x="4416" y="960"/>
            <a:chExt cx="1380" cy="807"/>
          </a:xfrm>
        </p:grpSpPr>
        <p:grpSp>
          <p:nvGrpSpPr>
            <p:cNvPr id="65572" name="组合 65571"/>
            <p:cNvGrpSpPr/>
            <p:nvPr/>
          </p:nvGrpSpPr>
          <p:grpSpPr>
            <a:xfrm>
              <a:off x="4416" y="960"/>
              <a:ext cx="1380" cy="807"/>
              <a:chOff x="4416" y="960"/>
              <a:chExt cx="1380" cy="807"/>
            </a:xfrm>
          </p:grpSpPr>
          <p:sp>
            <p:nvSpPr>
              <p:cNvPr id="65573" name="矩形 65572"/>
              <p:cNvSpPr/>
              <p:nvPr/>
            </p:nvSpPr>
            <p:spPr>
              <a:xfrm>
                <a:off x="4560" y="960"/>
                <a:ext cx="192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74" name="矩形 65573"/>
              <p:cNvSpPr/>
              <p:nvPr/>
            </p:nvSpPr>
            <p:spPr>
              <a:xfrm>
                <a:off x="4944" y="960"/>
                <a:ext cx="576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75" name="任意多边形 65574"/>
              <p:cNvSpPr/>
              <p:nvPr/>
            </p:nvSpPr>
            <p:spPr>
              <a:xfrm>
                <a:off x="4416" y="1104"/>
                <a:ext cx="240" cy="384"/>
              </a:xfrm>
              <a:custGeom>
                <a:avLst/>
                <a:gdLst/>
                <a:ahLst/>
                <a:cxnLst/>
                <a:rect l="0" t="0" r="0" b="0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76" name="任意多边形 65575"/>
              <p:cNvSpPr/>
              <p:nvPr/>
            </p:nvSpPr>
            <p:spPr>
              <a:xfrm>
                <a:off x="4851" y="1104"/>
                <a:ext cx="100" cy="384"/>
              </a:xfrm>
              <a:custGeom>
                <a:avLst/>
                <a:gdLst/>
                <a:ahLst/>
                <a:cxnLst/>
                <a:rect l="0" t="0" r="0" b="0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77" name="任意多边形 65576"/>
              <p:cNvSpPr/>
              <p:nvPr/>
            </p:nvSpPr>
            <p:spPr>
              <a:xfrm>
                <a:off x="5523" y="1104"/>
                <a:ext cx="141" cy="384"/>
              </a:xfrm>
              <a:custGeom>
                <a:avLst/>
                <a:gdLst/>
                <a:ahLst/>
                <a:cxnLst/>
                <a:rect l="0" t="0" r="0" b="0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78" name="文本框 65577"/>
              <p:cNvSpPr txBox="1"/>
              <p:nvPr/>
            </p:nvSpPr>
            <p:spPr>
              <a:xfrm>
                <a:off x="5568" y="1440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65579" name="直接连接符 65578"/>
            <p:cNvSpPr/>
            <p:nvPr/>
          </p:nvSpPr>
          <p:spPr>
            <a:xfrm flipH="1">
              <a:off x="5088" y="1104"/>
              <a:ext cx="288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65580" name="组合 65579"/>
          <p:cNvGrpSpPr/>
          <p:nvPr/>
        </p:nvGrpSpPr>
        <p:grpSpPr>
          <a:xfrm>
            <a:off x="6953250" y="3276600"/>
            <a:ext cx="1981200" cy="838200"/>
            <a:chOff x="4416" y="2064"/>
            <a:chExt cx="1248" cy="528"/>
          </a:xfrm>
        </p:grpSpPr>
        <p:grpSp>
          <p:nvGrpSpPr>
            <p:cNvPr id="65581" name="组合 65580"/>
            <p:cNvGrpSpPr/>
            <p:nvPr/>
          </p:nvGrpSpPr>
          <p:grpSpPr>
            <a:xfrm>
              <a:off x="4416" y="2064"/>
              <a:ext cx="1248" cy="528"/>
              <a:chOff x="4416" y="2064"/>
              <a:chExt cx="1248" cy="528"/>
            </a:xfrm>
          </p:grpSpPr>
          <p:sp>
            <p:nvSpPr>
              <p:cNvPr id="65582" name="矩形 65581"/>
              <p:cNvSpPr/>
              <p:nvPr/>
            </p:nvSpPr>
            <p:spPr>
              <a:xfrm>
                <a:off x="4560" y="2064"/>
                <a:ext cx="192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3" name="矩形 65582"/>
              <p:cNvSpPr/>
              <p:nvPr/>
            </p:nvSpPr>
            <p:spPr>
              <a:xfrm>
                <a:off x="4944" y="2064"/>
                <a:ext cx="576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4" name="任意多边形 65583"/>
              <p:cNvSpPr/>
              <p:nvPr/>
            </p:nvSpPr>
            <p:spPr>
              <a:xfrm>
                <a:off x="4416" y="2208"/>
                <a:ext cx="240" cy="384"/>
              </a:xfrm>
              <a:custGeom>
                <a:avLst/>
                <a:gdLst/>
                <a:ahLst/>
                <a:cxnLst/>
                <a:rect l="0" t="0" r="0" b="0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5" name="任意多边形 65584"/>
              <p:cNvSpPr/>
              <p:nvPr/>
            </p:nvSpPr>
            <p:spPr>
              <a:xfrm>
                <a:off x="5523" y="2208"/>
                <a:ext cx="141" cy="384"/>
              </a:xfrm>
              <a:custGeom>
                <a:avLst/>
                <a:gdLst/>
                <a:ahLst/>
                <a:cxnLst/>
                <a:rect l="0" t="0" r="0" b="0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6" name="直接连接符 65585"/>
              <p:cNvSpPr/>
              <p:nvPr/>
            </p:nvSpPr>
            <p:spPr>
              <a:xfrm>
                <a:off x="4752" y="2208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</p:grpSp>
        <p:sp>
          <p:nvSpPr>
            <p:cNvPr id="65587" name="直接连接符 65586"/>
            <p:cNvSpPr/>
            <p:nvPr/>
          </p:nvSpPr>
          <p:spPr>
            <a:xfrm rot="10800000" flipH="1">
              <a:off x="5136" y="2208"/>
              <a:ext cx="288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65588" name="组合 65587"/>
          <p:cNvGrpSpPr/>
          <p:nvPr/>
        </p:nvGrpSpPr>
        <p:grpSpPr>
          <a:xfrm>
            <a:off x="4743450" y="3276600"/>
            <a:ext cx="1981200" cy="838200"/>
            <a:chOff x="3024" y="2064"/>
            <a:chExt cx="1248" cy="528"/>
          </a:xfrm>
        </p:grpSpPr>
        <p:grpSp>
          <p:nvGrpSpPr>
            <p:cNvPr id="65589" name="组合 65588"/>
            <p:cNvGrpSpPr/>
            <p:nvPr/>
          </p:nvGrpSpPr>
          <p:grpSpPr>
            <a:xfrm>
              <a:off x="3024" y="2064"/>
              <a:ext cx="1248" cy="528"/>
              <a:chOff x="3024" y="2064"/>
              <a:chExt cx="1248" cy="528"/>
            </a:xfrm>
          </p:grpSpPr>
          <p:sp>
            <p:nvSpPr>
              <p:cNvPr id="65590" name="矩形 65589"/>
              <p:cNvSpPr/>
              <p:nvPr/>
            </p:nvSpPr>
            <p:spPr>
              <a:xfrm>
                <a:off x="3168" y="2064"/>
                <a:ext cx="192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1" name="矩形 65590"/>
              <p:cNvSpPr/>
              <p:nvPr/>
            </p:nvSpPr>
            <p:spPr>
              <a:xfrm>
                <a:off x="3552" y="2064"/>
                <a:ext cx="576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2" name="任意多边形 65591"/>
              <p:cNvSpPr/>
              <p:nvPr/>
            </p:nvSpPr>
            <p:spPr>
              <a:xfrm>
                <a:off x="3024" y="2208"/>
                <a:ext cx="240" cy="384"/>
              </a:xfrm>
              <a:custGeom>
                <a:avLst/>
                <a:gdLst/>
                <a:ahLst/>
                <a:cxnLst/>
                <a:rect l="0" t="0" r="0" b="0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3" name="任意多边形 65592"/>
              <p:cNvSpPr/>
              <p:nvPr/>
            </p:nvSpPr>
            <p:spPr>
              <a:xfrm>
                <a:off x="4131" y="2208"/>
                <a:ext cx="141" cy="384"/>
              </a:xfrm>
              <a:custGeom>
                <a:avLst/>
                <a:gdLst/>
                <a:ahLst/>
                <a:cxnLst/>
                <a:rect l="0" t="0" r="0" b="0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4" name="直接连接符 65593"/>
              <p:cNvSpPr/>
              <p:nvPr/>
            </p:nvSpPr>
            <p:spPr>
              <a:xfrm>
                <a:off x="3360" y="2208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</p:grpSp>
        <p:sp>
          <p:nvSpPr>
            <p:cNvPr id="65595" name="直接连接符 65594"/>
            <p:cNvSpPr/>
            <p:nvPr/>
          </p:nvSpPr>
          <p:spPr>
            <a:xfrm rot="10800000" flipH="1">
              <a:off x="3696" y="2208"/>
              <a:ext cx="288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65596" name="组合 65595"/>
          <p:cNvGrpSpPr/>
          <p:nvPr/>
        </p:nvGrpSpPr>
        <p:grpSpPr>
          <a:xfrm>
            <a:off x="2533650" y="3276600"/>
            <a:ext cx="1981200" cy="1271588"/>
            <a:chOff x="1632" y="2064"/>
            <a:chExt cx="1248" cy="801"/>
          </a:xfrm>
        </p:grpSpPr>
        <p:grpSp>
          <p:nvGrpSpPr>
            <p:cNvPr id="65597" name="组合 65596"/>
            <p:cNvGrpSpPr/>
            <p:nvPr/>
          </p:nvGrpSpPr>
          <p:grpSpPr>
            <a:xfrm>
              <a:off x="1632" y="2064"/>
              <a:ext cx="1248" cy="801"/>
              <a:chOff x="1632" y="2064"/>
              <a:chExt cx="1248" cy="801"/>
            </a:xfrm>
          </p:grpSpPr>
          <p:sp>
            <p:nvSpPr>
              <p:cNvPr id="65598" name="矩形 65597"/>
              <p:cNvSpPr/>
              <p:nvPr/>
            </p:nvSpPr>
            <p:spPr>
              <a:xfrm>
                <a:off x="1776" y="2064"/>
                <a:ext cx="192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9" name="矩形 65598"/>
              <p:cNvSpPr/>
              <p:nvPr/>
            </p:nvSpPr>
            <p:spPr>
              <a:xfrm>
                <a:off x="2160" y="2064"/>
                <a:ext cx="576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00" name="任意多边形 65599"/>
              <p:cNvSpPr/>
              <p:nvPr/>
            </p:nvSpPr>
            <p:spPr>
              <a:xfrm>
                <a:off x="1632" y="2208"/>
                <a:ext cx="240" cy="384"/>
              </a:xfrm>
              <a:custGeom>
                <a:avLst/>
                <a:gdLst/>
                <a:ahLst/>
                <a:cxnLst/>
                <a:rect l="0" t="0" r="0" b="0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01" name="任意多边形 65600"/>
              <p:cNvSpPr/>
              <p:nvPr/>
            </p:nvSpPr>
            <p:spPr>
              <a:xfrm>
                <a:off x="2067" y="2208"/>
                <a:ext cx="100" cy="384"/>
              </a:xfrm>
              <a:custGeom>
                <a:avLst/>
                <a:gdLst/>
                <a:ahLst/>
                <a:cxnLst/>
                <a:rect l="0" t="0" r="0" b="0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02" name="任意多边形 65601"/>
              <p:cNvSpPr/>
              <p:nvPr/>
            </p:nvSpPr>
            <p:spPr>
              <a:xfrm>
                <a:off x="2739" y="2208"/>
                <a:ext cx="141" cy="384"/>
              </a:xfrm>
              <a:custGeom>
                <a:avLst/>
                <a:gdLst/>
                <a:ahLst/>
                <a:cxnLst/>
                <a:rect l="0" t="0" r="0" b="0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03" name="文本框 65602"/>
              <p:cNvSpPr txBox="1"/>
              <p:nvPr/>
            </p:nvSpPr>
            <p:spPr>
              <a:xfrm>
                <a:off x="1958" y="2538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65604" name="直接连接符 65603"/>
            <p:cNvSpPr/>
            <p:nvPr/>
          </p:nvSpPr>
          <p:spPr>
            <a:xfrm rot="10800000" flipH="1">
              <a:off x="2304" y="2208"/>
              <a:ext cx="288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65605" name="组合 65604"/>
          <p:cNvGrpSpPr/>
          <p:nvPr/>
        </p:nvGrpSpPr>
        <p:grpSpPr>
          <a:xfrm>
            <a:off x="323850" y="3276600"/>
            <a:ext cx="1976438" cy="1271588"/>
            <a:chOff x="240" y="2064"/>
            <a:chExt cx="1245" cy="801"/>
          </a:xfrm>
        </p:grpSpPr>
        <p:grpSp>
          <p:nvGrpSpPr>
            <p:cNvPr id="65606" name="组合 65605"/>
            <p:cNvGrpSpPr/>
            <p:nvPr/>
          </p:nvGrpSpPr>
          <p:grpSpPr>
            <a:xfrm>
              <a:off x="240" y="2064"/>
              <a:ext cx="1245" cy="801"/>
              <a:chOff x="240" y="2064"/>
              <a:chExt cx="1245" cy="801"/>
            </a:xfrm>
          </p:grpSpPr>
          <p:sp>
            <p:nvSpPr>
              <p:cNvPr id="65607" name="矩形 65606"/>
              <p:cNvSpPr/>
              <p:nvPr/>
            </p:nvSpPr>
            <p:spPr>
              <a:xfrm>
                <a:off x="384" y="2064"/>
                <a:ext cx="192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08" name="矩形 65607"/>
              <p:cNvSpPr/>
              <p:nvPr/>
            </p:nvSpPr>
            <p:spPr>
              <a:xfrm>
                <a:off x="768" y="2064"/>
                <a:ext cx="576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09" name="任意多边形 65608"/>
              <p:cNvSpPr/>
              <p:nvPr/>
            </p:nvSpPr>
            <p:spPr>
              <a:xfrm>
                <a:off x="240" y="2208"/>
                <a:ext cx="240" cy="384"/>
              </a:xfrm>
              <a:custGeom>
                <a:avLst/>
                <a:gdLst/>
                <a:ahLst/>
                <a:cxnLst/>
                <a:rect l="0" t="0" r="0" b="0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10" name="任意多边形 65609"/>
              <p:cNvSpPr/>
              <p:nvPr/>
            </p:nvSpPr>
            <p:spPr>
              <a:xfrm>
                <a:off x="672" y="2208"/>
                <a:ext cx="100" cy="384"/>
              </a:xfrm>
              <a:custGeom>
                <a:avLst/>
                <a:gdLst/>
                <a:ahLst/>
                <a:cxnLst/>
                <a:rect l="0" t="0" r="0" b="0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11" name="任意多边形 65610"/>
              <p:cNvSpPr/>
              <p:nvPr/>
            </p:nvSpPr>
            <p:spPr>
              <a:xfrm>
                <a:off x="1344" y="2208"/>
                <a:ext cx="141" cy="384"/>
              </a:xfrm>
              <a:custGeom>
                <a:avLst/>
                <a:gdLst/>
                <a:ahLst/>
                <a:cxnLst/>
                <a:rect l="0" t="0" r="0" b="0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stealth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12" name="文本框 65611"/>
              <p:cNvSpPr txBox="1"/>
              <p:nvPr/>
            </p:nvSpPr>
            <p:spPr>
              <a:xfrm>
                <a:off x="566" y="2538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65613" name="直接连接符 65612"/>
            <p:cNvSpPr/>
            <p:nvPr/>
          </p:nvSpPr>
          <p:spPr>
            <a:xfrm rot="10800000" flipH="1">
              <a:off x="960" y="2208"/>
              <a:ext cx="288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65614" name="组合 65613"/>
          <p:cNvGrpSpPr/>
          <p:nvPr/>
        </p:nvGrpSpPr>
        <p:grpSpPr>
          <a:xfrm>
            <a:off x="228600" y="5181600"/>
            <a:ext cx="914400" cy="457200"/>
            <a:chOff x="240" y="3264"/>
            <a:chExt cx="576" cy="288"/>
          </a:xfrm>
        </p:grpSpPr>
        <p:sp>
          <p:nvSpPr>
            <p:cNvPr id="65615" name="直接连接符 65614"/>
            <p:cNvSpPr/>
            <p:nvPr/>
          </p:nvSpPr>
          <p:spPr>
            <a:xfrm flipH="1">
              <a:off x="240" y="3408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65616" name="文本框 65615"/>
            <p:cNvSpPr txBox="1"/>
            <p:nvPr/>
          </p:nvSpPr>
          <p:spPr>
            <a:xfrm>
              <a:off x="395" y="3264"/>
              <a:ext cx="4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丢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1</a:t>
              </a:r>
            </a:p>
          </p:txBody>
        </p:sp>
      </p:grpSp>
      <p:grpSp>
        <p:nvGrpSpPr>
          <p:cNvPr id="65617" name="组合 65616"/>
          <p:cNvGrpSpPr/>
          <p:nvPr/>
        </p:nvGrpSpPr>
        <p:grpSpPr>
          <a:xfrm>
            <a:off x="228600" y="5638800"/>
            <a:ext cx="914400" cy="457200"/>
            <a:chOff x="240" y="3552"/>
            <a:chExt cx="576" cy="288"/>
          </a:xfrm>
        </p:grpSpPr>
        <p:sp>
          <p:nvSpPr>
            <p:cNvPr id="65618" name="直接连接符 65617"/>
            <p:cNvSpPr/>
            <p:nvPr/>
          </p:nvSpPr>
          <p:spPr>
            <a:xfrm rot="10800000" flipH="1">
              <a:off x="240" y="3696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65619" name="文本框 65618"/>
            <p:cNvSpPr txBox="1"/>
            <p:nvPr/>
          </p:nvSpPr>
          <p:spPr>
            <a:xfrm>
              <a:off x="395" y="3552"/>
              <a:ext cx="4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丢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1</a:t>
              </a:r>
            </a:p>
          </p:txBody>
        </p:sp>
      </p:grpSp>
      <p:sp>
        <p:nvSpPr>
          <p:cNvPr id="65620" name="文本框 65619"/>
          <p:cNvSpPr txBox="1"/>
          <p:nvPr/>
        </p:nvSpPr>
        <p:spPr>
          <a:xfrm>
            <a:off x="1508125" y="5181600"/>
            <a:ext cx="6953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出错</a:t>
            </a:r>
          </a:p>
        </p:txBody>
      </p:sp>
      <p:sp>
        <p:nvSpPr>
          <p:cNvPr id="65621" name="文本框 65620"/>
          <p:cNvSpPr txBox="1"/>
          <p:nvPr/>
        </p:nvSpPr>
        <p:spPr>
          <a:xfrm>
            <a:off x="1295400" y="5699125"/>
            <a:ext cx="12065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影响精度</a:t>
            </a:r>
          </a:p>
        </p:txBody>
      </p:sp>
      <p:sp>
        <p:nvSpPr>
          <p:cNvPr id="65622" name="文本框 65621"/>
          <p:cNvSpPr txBox="1"/>
          <p:nvPr/>
        </p:nvSpPr>
        <p:spPr>
          <a:xfrm>
            <a:off x="3806825" y="5181600"/>
            <a:ext cx="6953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出错</a:t>
            </a:r>
          </a:p>
        </p:txBody>
      </p:sp>
      <p:sp>
        <p:nvSpPr>
          <p:cNvPr id="65623" name="文本框 65622"/>
          <p:cNvSpPr txBox="1"/>
          <p:nvPr/>
        </p:nvSpPr>
        <p:spPr>
          <a:xfrm>
            <a:off x="3594100" y="5699125"/>
            <a:ext cx="12065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影响精度</a:t>
            </a:r>
          </a:p>
        </p:txBody>
      </p:sp>
      <p:sp>
        <p:nvSpPr>
          <p:cNvPr id="65624" name="文本框 65623"/>
          <p:cNvSpPr txBox="1"/>
          <p:nvPr/>
        </p:nvSpPr>
        <p:spPr>
          <a:xfrm>
            <a:off x="5711825" y="5181600"/>
            <a:ext cx="6953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正确</a:t>
            </a:r>
          </a:p>
        </p:txBody>
      </p:sp>
      <p:sp>
        <p:nvSpPr>
          <p:cNvPr id="65625" name="文本框 65624"/>
          <p:cNvSpPr txBox="1"/>
          <p:nvPr/>
        </p:nvSpPr>
        <p:spPr>
          <a:xfrm>
            <a:off x="5499100" y="5699125"/>
            <a:ext cx="12065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影响精度</a:t>
            </a:r>
          </a:p>
        </p:txBody>
      </p:sp>
      <p:sp>
        <p:nvSpPr>
          <p:cNvPr id="65626" name="文本框 65625"/>
          <p:cNvSpPr txBox="1"/>
          <p:nvPr/>
        </p:nvSpPr>
        <p:spPr>
          <a:xfrm>
            <a:off x="7756525" y="5181600"/>
            <a:ext cx="6953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正确</a:t>
            </a:r>
          </a:p>
        </p:txBody>
      </p:sp>
      <p:sp>
        <p:nvSpPr>
          <p:cNvPr id="65627" name="文本框 65626"/>
          <p:cNvSpPr txBox="1"/>
          <p:nvPr/>
        </p:nvSpPr>
        <p:spPr>
          <a:xfrm>
            <a:off x="7766050" y="5699125"/>
            <a:ext cx="692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正确</a:t>
            </a:r>
          </a:p>
        </p:txBody>
      </p:sp>
      <p:sp>
        <p:nvSpPr>
          <p:cNvPr id="65628" name="矩形 65627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6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/>
      <p:bldP spid="65541" grpId="0"/>
      <p:bldP spid="65542" grpId="0"/>
      <p:bldP spid="65543" grpId="0"/>
      <p:bldP spid="65620" grpId="0"/>
      <p:bldP spid="65621" grpId="0"/>
      <p:bldP spid="65622" grpId="0"/>
      <p:bldP spid="65623" grpId="0"/>
      <p:bldP spid="65624" grpId="0"/>
      <p:bldP spid="65625" grpId="0"/>
      <p:bldP spid="65626" grpId="0"/>
      <p:bldP spid="6562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文本框 66562"/>
          <p:cNvSpPr txBox="1"/>
          <p:nvPr/>
        </p:nvSpPr>
        <p:spPr>
          <a:xfrm>
            <a:off x="381000" y="304800"/>
            <a:ext cx="614680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4. 算术移位和逻辑移位的区别</a:t>
            </a:r>
          </a:p>
        </p:txBody>
      </p:sp>
      <p:sp>
        <p:nvSpPr>
          <p:cNvPr id="66564" name="文本框 66563"/>
          <p:cNvSpPr txBox="1"/>
          <p:nvPr/>
        </p:nvSpPr>
        <p:spPr>
          <a:xfrm>
            <a:off x="746125" y="1090613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算术移位</a:t>
            </a:r>
          </a:p>
        </p:txBody>
      </p:sp>
      <p:sp>
        <p:nvSpPr>
          <p:cNvPr id="66565" name="文本框 66564"/>
          <p:cNvSpPr txBox="1"/>
          <p:nvPr/>
        </p:nvSpPr>
        <p:spPr>
          <a:xfrm>
            <a:off x="2727325" y="1090613"/>
            <a:ext cx="26844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有符号数的移位</a:t>
            </a:r>
          </a:p>
        </p:txBody>
      </p:sp>
      <p:sp>
        <p:nvSpPr>
          <p:cNvPr id="66566" name="文本框 66565"/>
          <p:cNvSpPr txBox="1"/>
          <p:nvPr/>
        </p:nvSpPr>
        <p:spPr>
          <a:xfrm>
            <a:off x="746125" y="1798638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逻辑移位</a:t>
            </a:r>
          </a:p>
        </p:txBody>
      </p:sp>
      <p:sp>
        <p:nvSpPr>
          <p:cNvPr id="66567" name="文本框 66566"/>
          <p:cNvSpPr txBox="1"/>
          <p:nvPr/>
        </p:nvSpPr>
        <p:spPr>
          <a:xfrm>
            <a:off x="2727325" y="1798638"/>
            <a:ext cx="26844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无符号数的移位</a:t>
            </a:r>
          </a:p>
        </p:txBody>
      </p:sp>
      <p:sp>
        <p:nvSpPr>
          <p:cNvPr id="66568" name="文本框 66567"/>
          <p:cNvSpPr txBox="1"/>
          <p:nvPr/>
        </p:nvSpPr>
        <p:spPr>
          <a:xfrm>
            <a:off x="746125" y="2506663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逻辑左移</a:t>
            </a:r>
          </a:p>
        </p:txBody>
      </p:sp>
      <p:sp>
        <p:nvSpPr>
          <p:cNvPr id="66569" name="文本框 66568"/>
          <p:cNvSpPr txBox="1"/>
          <p:nvPr/>
        </p:nvSpPr>
        <p:spPr>
          <a:xfrm>
            <a:off x="746125" y="3214688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逻辑右移</a:t>
            </a:r>
          </a:p>
        </p:txBody>
      </p:sp>
      <p:sp>
        <p:nvSpPr>
          <p:cNvPr id="66570" name="文本框 66569"/>
          <p:cNvSpPr txBox="1"/>
          <p:nvPr/>
        </p:nvSpPr>
        <p:spPr>
          <a:xfrm>
            <a:off x="2727325" y="2506663"/>
            <a:ext cx="3308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低位添 0，高位移丢</a:t>
            </a:r>
          </a:p>
        </p:txBody>
      </p:sp>
      <p:sp>
        <p:nvSpPr>
          <p:cNvPr id="66571" name="文本框 66570"/>
          <p:cNvSpPr txBox="1"/>
          <p:nvPr/>
        </p:nvSpPr>
        <p:spPr>
          <a:xfrm>
            <a:off x="2727325" y="3214688"/>
            <a:ext cx="3308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高位添 0，低位移丢</a:t>
            </a:r>
          </a:p>
        </p:txBody>
      </p:sp>
      <p:sp>
        <p:nvSpPr>
          <p:cNvPr id="66572" name="文本框 66571"/>
          <p:cNvSpPr txBox="1"/>
          <p:nvPr/>
        </p:nvSpPr>
        <p:spPr>
          <a:xfrm>
            <a:off x="746125" y="3886200"/>
            <a:ext cx="33877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例如       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01010011</a:t>
            </a:r>
          </a:p>
        </p:txBody>
      </p:sp>
      <p:sp>
        <p:nvSpPr>
          <p:cNvPr id="66573" name="文本框 66572"/>
          <p:cNvSpPr txBox="1"/>
          <p:nvPr/>
        </p:nvSpPr>
        <p:spPr>
          <a:xfrm>
            <a:off x="746125" y="4481513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逻辑左移</a:t>
            </a:r>
          </a:p>
        </p:txBody>
      </p:sp>
      <p:sp>
        <p:nvSpPr>
          <p:cNvPr id="66574" name="文本框 66573"/>
          <p:cNvSpPr txBox="1"/>
          <p:nvPr/>
        </p:nvSpPr>
        <p:spPr>
          <a:xfrm>
            <a:off x="2574925" y="4481513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1010011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6575" name="文本框 66574"/>
          <p:cNvSpPr txBox="1"/>
          <p:nvPr/>
        </p:nvSpPr>
        <p:spPr>
          <a:xfrm>
            <a:off x="4718050" y="4481513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逻辑右移</a:t>
            </a:r>
          </a:p>
        </p:txBody>
      </p:sp>
      <p:sp>
        <p:nvSpPr>
          <p:cNvPr id="66576" name="文本框 66575"/>
          <p:cNvSpPr txBox="1"/>
          <p:nvPr/>
        </p:nvSpPr>
        <p:spPr>
          <a:xfrm>
            <a:off x="6394450" y="4481513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1011001</a:t>
            </a:r>
          </a:p>
        </p:txBody>
      </p:sp>
      <p:sp>
        <p:nvSpPr>
          <p:cNvPr id="66577" name="文本框 66576"/>
          <p:cNvSpPr txBox="1"/>
          <p:nvPr/>
        </p:nvSpPr>
        <p:spPr>
          <a:xfrm>
            <a:off x="746125" y="5013325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算术左移</a:t>
            </a:r>
          </a:p>
        </p:txBody>
      </p:sp>
      <p:sp>
        <p:nvSpPr>
          <p:cNvPr id="66578" name="文本框 66577"/>
          <p:cNvSpPr txBox="1"/>
          <p:nvPr/>
        </p:nvSpPr>
        <p:spPr>
          <a:xfrm>
            <a:off x="4733925" y="5013325"/>
            <a:ext cx="18192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算术右移</a:t>
            </a:r>
          </a:p>
        </p:txBody>
      </p:sp>
      <p:sp>
        <p:nvSpPr>
          <p:cNvPr id="66579" name="文本框 66578"/>
          <p:cNvSpPr txBox="1"/>
          <p:nvPr/>
        </p:nvSpPr>
        <p:spPr>
          <a:xfrm>
            <a:off x="2574925" y="5013325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0010011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6580" name="文本框 66579"/>
          <p:cNvSpPr txBox="1"/>
          <p:nvPr/>
        </p:nvSpPr>
        <p:spPr>
          <a:xfrm>
            <a:off x="6394450" y="5013325"/>
            <a:ext cx="34353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11</a:t>
            </a:r>
            <a:r>
              <a:rPr lang="zh-CN" altLang="en-US" sz="2800" b="1" dirty="0">
                <a:latin typeface="Times New Roman" panose="02020603050405020304" pitchFamily="18" charset="0"/>
              </a:rPr>
              <a:t>011001</a:t>
            </a:r>
            <a:r>
              <a:rPr lang="zh-CN" altLang="en-US" sz="2000" b="1" dirty="0">
                <a:latin typeface="Times New Roman" panose="02020603050405020304" pitchFamily="18" charset="0"/>
              </a:rPr>
              <a:t>（补码）</a:t>
            </a:r>
          </a:p>
        </p:txBody>
      </p:sp>
      <p:sp>
        <p:nvSpPr>
          <p:cNvPr id="66581" name="文本框 66580"/>
          <p:cNvSpPr txBox="1"/>
          <p:nvPr/>
        </p:nvSpPr>
        <p:spPr>
          <a:xfrm>
            <a:off x="1663700" y="5472113"/>
            <a:ext cx="14605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高位 1 移丢</a:t>
            </a:r>
          </a:p>
        </p:txBody>
      </p:sp>
      <p:grpSp>
        <p:nvGrpSpPr>
          <p:cNvPr id="66582" name="组合 66581"/>
          <p:cNvGrpSpPr/>
          <p:nvPr/>
        </p:nvGrpSpPr>
        <p:grpSpPr>
          <a:xfrm>
            <a:off x="4724400" y="5943600"/>
            <a:ext cx="3048000" cy="533400"/>
            <a:chOff x="3072" y="3792"/>
            <a:chExt cx="1920" cy="336"/>
          </a:xfrm>
        </p:grpSpPr>
        <p:sp>
          <p:nvSpPr>
            <p:cNvPr id="66583" name="矩形 66582"/>
            <p:cNvSpPr/>
            <p:nvPr/>
          </p:nvSpPr>
          <p:spPr>
            <a:xfrm>
              <a:off x="3072" y="3792"/>
              <a:ext cx="240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  <a:endParaRPr lang="en-US" altLang="zh-CN" sz="24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66584" name="矩形 66583"/>
            <p:cNvSpPr/>
            <p:nvPr/>
          </p:nvSpPr>
          <p:spPr>
            <a:xfrm>
              <a:off x="3552" y="3792"/>
              <a:ext cx="1440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1 0 1 0 0 1 1 0</a:t>
              </a:r>
            </a:p>
          </p:txBody>
        </p:sp>
      </p:grpSp>
      <p:grpSp>
        <p:nvGrpSpPr>
          <p:cNvPr id="66585" name="组合 66584"/>
          <p:cNvGrpSpPr/>
          <p:nvPr/>
        </p:nvGrpSpPr>
        <p:grpSpPr>
          <a:xfrm>
            <a:off x="1066800" y="5943600"/>
            <a:ext cx="3048000" cy="533400"/>
            <a:chOff x="672" y="3792"/>
            <a:chExt cx="1920" cy="336"/>
          </a:xfrm>
        </p:grpSpPr>
        <p:sp>
          <p:nvSpPr>
            <p:cNvPr id="66586" name="矩形 66585"/>
            <p:cNvSpPr/>
            <p:nvPr/>
          </p:nvSpPr>
          <p:spPr>
            <a:xfrm>
              <a:off x="672" y="3792"/>
              <a:ext cx="240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C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6587" name="矩形 66586"/>
            <p:cNvSpPr/>
            <p:nvPr/>
          </p:nvSpPr>
          <p:spPr>
            <a:xfrm>
              <a:off x="1152" y="3792"/>
              <a:ext cx="1440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0 1 0 1 0 0 1 1</a:t>
              </a:r>
            </a:p>
          </p:txBody>
        </p:sp>
        <p:sp>
          <p:nvSpPr>
            <p:cNvPr id="66588" name="直接连接符 66587"/>
            <p:cNvSpPr/>
            <p:nvPr/>
          </p:nvSpPr>
          <p:spPr>
            <a:xfrm flipH="1">
              <a:off x="912" y="3936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66603" name="组合 66602"/>
          <p:cNvGrpSpPr/>
          <p:nvPr/>
        </p:nvGrpSpPr>
        <p:grpSpPr>
          <a:xfrm>
            <a:off x="6781800" y="2509838"/>
            <a:ext cx="1581150" cy="723900"/>
            <a:chOff x="4272" y="1581"/>
            <a:chExt cx="996" cy="456"/>
          </a:xfrm>
        </p:grpSpPr>
        <p:sp>
          <p:nvSpPr>
            <p:cNvPr id="66590" name="矩形 66589"/>
            <p:cNvSpPr/>
            <p:nvPr/>
          </p:nvSpPr>
          <p:spPr>
            <a:xfrm>
              <a:off x="4368" y="1581"/>
              <a:ext cx="576" cy="21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1" name="任意多边形 66590"/>
            <p:cNvSpPr/>
            <p:nvPr/>
          </p:nvSpPr>
          <p:spPr>
            <a:xfrm>
              <a:off x="4272" y="1704"/>
              <a:ext cx="96" cy="240"/>
            </a:xfrm>
            <a:custGeom>
              <a:avLst/>
              <a:gdLst/>
              <a:ahLst/>
              <a:cxnLst/>
              <a:rect l="0" t="0" r="0" b="0"/>
              <a:pathLst>
                <a:path w="96" h="240">
                  <a:moveTo>
                    <a:pt x="96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2" name="任意多边形 66591"/>
            <p:cNvSpPr/>
            <p:nvPr/>
          </p:nvSpPr>
          <p:spPr>
            <a:xfrm>
              <a:off x="4944" y="1704"/>
              <a:ext cx="96" cy="240"/>
            </a:xfrm>
            <a:custGeom>
              <a:avLst/>
              <a:gdLst/>
              <a:ahLst/>
              <a:cxnLst/>
              <a:rect l="0" t="0" r="0" b="0"/>
              <a:pathLst>
                <a:path w="96" h="240">
                  <a:moveTo>
                    <a:pt x="0" y="0"/>
                  </a:moveTo>
                  <a:lnTo>
                    <a:pt x="96" y="0"/>
                  </a:lnTo>
                  <a:lnTo>
                    <a:pt x="96" y="24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3" name="文本框 66592"/>
            <p:cNvSpPr txBox="1"/>
            <p:nvPr/>
          </p:nvSpPr>
          <p:spPr>
            <a:xfrm>
              <a:off x="5040" y="1710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6594" name="直接连接符 66593"/>
            <p:cNvSpPr/>
            <p:nvPr/>
          </p:nvSpPr>
          <p:spPr>
            <a:xfrm flipH="1">
              <a:off x="4512" y="1677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66604" name="组合 66603"/>
          <p:cNvGrpSpPr/>
          <p:nvPr/>
        </p:nvGrpSpPr>
        <p:grpSpPr>
          <a:xfrm>
            <a:off x="6394450" y="3271838"/>
            <a:ext cx="1606550" cy="690562"/>
            <a:chOff x="4028" y="2061"/>
            <a:chExt cx="1012" cy="435"/>
          </a:xfrm>
        </p:grpSpPr>
        <p:sp>
          <p:nvSpPr>
            <p:cNvPr id="66596" name="矩形 66595"/>
            <p:cNvSpPr/>
            <p:nvPr/>
          </p:nvSpPr>
          <p:spPr>
            <a:xfrm>
              <a:off x="4368" y="2061"/>
              <a:ext cx="576" cy="21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7" name="任意多边形 66596"/>
            <p:cNvSpPr/>
            <p:nvPr/>
          </p:nvSpPr>
          <p:spPr>
            <a:xfrm>
              <a:off x="4272" y="2184"/>
              <a:ext cx="96" cy="240"/>
            </a:xfrm>
            <a:custGeom>
              <a:avLst/>
              <a:gdLst/>
              <a:ahLst/>
              <a:cxnLst/>
              <a:rect l="0" t="0" r="0" b="0"/>
              <a:pathLst>
                <a:path w="96" h="240">
                  <a:moveTo>
                    <a:pt x="96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8" name="任意多边形 66597"/>
            <p:cNvSpPr/>
            <p:nvPr/>
          </p:nvSpPr>
          <p:spPr>
            <a:xfrm>
              <a:off x="4944" y="2184"/>
              <a:ext cx="96" cy="240"/>
            </a:xfrm>
            <a:custGeom>
              <a:avLst/>
              <a:gdLst/>
              <a:ahLst/>
              <a:cxnLst/>
              <a:rect l="0" t="0" r="0" b="0"/>
              <a:pathLst>
                <a:path w="96" h="240">
                  <a:moveTo>
                    <a:pt x="0" y="0"/>
                  </a:moveTo>
                  <a:lnTo>
                    <a:pt x="96" y="0"/>
                  </a:lnTo>
                  <a:lnTo>
                    <a:pt x="96" y="24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9" name="文本框 66598"/>
            <p:cNvSpPr txBox="1"/>
            <p:nvPr/>
          </p:nvSpPr>
          <p:spPr>
            <a:xfrm>
              <a:off x="4028" y="2169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6600" name="直接连接符 66599"/>
            <p:cNvSpPr/>
            <p:nvPr/>
          </p:nvSpPr>
          <p:spPr>
            <a:xfrm rot="10800000" flipH="1">
              <a:off x="4512" y="2169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66601" name="文本框 66600"/>
          <p:cNvSpPr txBox="1"/>
          <p:nvPr/>
        </p:nvSpPr>
        <p:spPr>
          <a:xfrm>
            <a:off x="6388100" y="388620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10110010</a:t>
            </a:r>
          </a:p>
        </p:txBody>
      </p:sp>
      <p:sp>
        <p:nvSpPr>
          <p:cNvPr id="66602" name="矩形 66601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  <p:bldP spid="66565" grpId="0"/>
      <p:bldP spid="66566" grpId="0"/>
      <p:bldP spid="66567" grpId="0"/>
      <p:bldP spid="66568" grpId="0"/>
      <p:bldP spid="66569" grpId="0"/>
      <p:bldP spid="66570" grpId="0"/>
      <p:bldP spid="66571" grpId="0"/>
      <p:bldP spid="66572" grpId="0"/>
      <p:bldP spid="66573" grpId="0"/>
      <p:bldP spid="66574" grpId="0"/>
      <p:bldP spid="66575" grpId="0"/>
      <p:bldP spid="66576" grpId="0"/>
      <p:bldP spid="66577" grpId="0"/>
      <p:bldP spid="66578" grpId="0"/>
      <p:bldP spid="66579" grpId="0"/>
      <p:bldP spid="66580" grpId="0"/>
      <p:bldP spid="66581" grpId="0"/>
      <p:bldP spid="6660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文本框 67586"/>
          <p:cNvSpPr txBox="1"/>
          <p:nvPr/>
        </p:nvSpPr>
        <p:spPr>
          <a:xfrm>
            <a:off x="441325" y="196850"/>
            <a:ext cx="3395663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二、加减法运算</a:t>
            </a:r>
          </a:p>
        </p:txBody>
      </p:sp>
      <p:sp>
        <p:nvSpPr>
          <p:cNvPr id="67588" name="文本框 67587"/>
          <p:cNvSpPr txBox="1"/>
          <p:nvPr/>
        </p:nvSpPr>
        <p:spPr>
          <a:xfrm>
            <a:off x="441325" y="990600"/>
            <a:ext cx="3397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1. 补码加减运算公式</a:t>
            </a:r>
          </a:p>
        </p:txBody>
      </p:sp>
      <p:sp>
        <p:nvSpPr>
          <p:cNvPr id="67589" name="文本框 67588"/>
          <p:cNvSpPr txBox="1"/>
          <p:nvPr/>
        </p:nvSpPr>
        <p:spPr>
          <a:xfrm>
            <a:off x="1127125" y="1611313"/>
            <a:ext cx="21494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(1) 加法 </a:t>
            </a:r>
          </a:p>
        </p:txBody>
      </p:sp>
      <p:sp>
        <p:nvSpPr>
          <p:cNvPr id="67590" name="文本框 67589"/>
          <p:cNvSpPr txBox="1"/>
          <p:nvPr/>
        </p:nvSpPr>
        <p:spPr>
          <a:xfrm>
            <a:off x="1127125" y="3563938"/>
            <a:ext cx="22256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(2) 减法 </a:t>
            </a:r>
          </a:p>
        </p:txBody>
      </p:sp>
      <p:sp>
        <p:nvSpPr>
          <p:cNvPr id="67591" name="文本框 67590"/>
          <p:cNvSpPr txBox="1"/>
          <p:nvPr/>
        </p:nvSpPr>
        <p:spPr>
          <a:xfrm>
            <a:off x="762000" y="2254250"/>
            <a:ext cx="9874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整数 </a:t>
            </a:r>
          </a:p>
        </p:txBody>
      </p:sp>
      <p:sp>
        <p:nvSpPr>
          <p:cNvPr id="67592" name="文本框 67591"/>
          <p:cNvSpPr txBox="1"/>
          <p:nvPr/>
        </p:nvSpPr>
        <p:spPr>
          <a:xfrm>
            <a:off x="1663700" y="2276475"/>
            <a:ext cx="19970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 + [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67593" name="文本框 67592"/>
          <p:cNvSpPr txBox="1"/>
          <p:nvPr/>
        </p:nvSpPr>
        <p:spPr>
          <a:xfrm>
            <a:off x="3549650" y="2276475"/>
            <a:ext cx="36766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[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mod 2</a:t>
            </a:r>
            <a:r>
              <a:rPr lang="en-US" altLang="zh-CN" sz="2800" b="1" i="1" baseline="4500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45000">
                <a:latin typeface="Times New Roman" panose="02020603050405020304" pitchFamily="18" charset="0"/>
              </a:rPr>
              <a:t>+1</a:t>
            </a:r>
            <a:r>
              <a:rPr lang="en-US" altLang="zh-CN" sz="2800" b="1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67594" name="文本框 67593"/>
          <p:cNvSpPr txBox="1"/>
          <p:nvPr/>
        </p:nvSpPr>
        <p:spPr>
          <a:xfrm>
            <a:off x="762000" y="2874963"/>
            <a:ext cx="9874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小数 </a:t>
            </a:r>
          </a:p>
        </p:txBody>
      </p:sp>
      <p:sp>
        <p:nvSpPr>
          <p:cNvPr id="67595" name="文本框 67594"/>
          <p:cNvSpPr txBox="1"/>
          <p:nvPr/>
        </p:nvSpPr>
        <p:spPr>
          <a:xfrm>
            <a:off x="1663700" y="2909888"/>
            <a:ext cx="19970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 + [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67596" name="文本框 67595"/>
          <p:cNvSpPr txBox="1"/>
          <p:nvPr/>
        </p:nvSpPr>
        <p:spPr>
          <a:xfrm>
            <a:off x="3549650" y="2909888"/>
            <a:ext cx="3282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[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mod 2）</a:t>
            </a:r>
          </a:p>
        </p:txBody>
      </p:sp>
      <p:grpSp>
        <p:nvGrpSpPr>
          <p:cNvPr id="67597" name="组合 67596"/>
          <p:cNvGrpSpPr/>
          <p:nvPr/>
        </p:nvGrpSpPr>
        <p:grpSpPr>
          <a:xfrm>
            <a:off x="2192338" y="4052888"/>
            <a:ext cx="2511425" cy="519112"/>
            <a:chOff x="1381" y="2553"/>
            <a:chExt cx="1582" cy="327"/>
          </a:xfrm>
        </p:grpSpPr>
        <p:sp>
          <p:nvSpPr>
            <p:cNvPr id="67598" name="文本框 67597"/>
            <p:cNvSpPr txBox="1"/>
            <p:nvPr/>
          </p:nvSpPr>
          <p:spPr>
            <a:xfrm>
              <a:off x="1381" y="2553"/>
              <a:ext cx="52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7599" name="文本框 67598"/>
            <p:cNvSpPr txBox="1"/>
            <p:nvPr/>
          </p:nvSpPr>
          <p:spPr>
            <a:xfrm>
              <a:off x="1919" y="2553"/>
              <a:ext cx="10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=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+(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67600" name="文本框 67599"/>
          <p:cNvSpPr txBox="1"/>
          <p:nvPr/>
        </p:nvSpPr>
        <p:spPr>
          <a:xfrm>
            <a:off x="762000" y="4737100"/>
            <a:ext cx="9874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整数 </a:t>
            </a:r>
          </a:p>
        </p:txBody>
      </p:sp>
      <p:sp>
        <p:nvSpPr>
          <p:cNvPr id="67601" name="文本框 67600"/>
          <p:cNvSpPr txBox="1"/>
          <p:nvPr/>
        </p:nvSpPr>
        <p:spPr>
          <a:xfrm>
            <a:off x="1663700" y="4714875"/>
            <a:ext cx="1492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67602" name="文本框 67601"/>
          <p:cNvSpPr txBox="1"/>
          <p:nvPr/>
        </p:nvSpPr>
        <p:spPr>
          <a:xfrm>
            <a:off x="3022600" y="4714875"/>
            <a:ext cx="21367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[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+(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)]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67603" name="文本框 67602"/>
          <p:cNvSpPr txBox="1"/>
          <p:nvPr/>
        </p:nvSpPr>
        <p:spPr>
          <a:xfrm>
            <a:off x="4973638" y="4714875"/>
            <a:ext cx="35607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[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 + [</a:t>
            </a:r>
            <a:r>
              <a:rPr lang="zh-CN" altLang="en-US" sz="10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10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67604" name="文本框 67603"/>
          <p:cNvSpPr txBox="1"/>
          <p:nvPr/>
        </p:nvSpPr>
        <p:spPr>
          <a:xfrm>
            <a:off x="7456488" y="4776788"/>
            <a:ext cx="15224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</a:rPr>
              <a:t>mod 2</a:t>
            </a:r>
            <a:r>
              <a:rPr lang="en-US" altLang="zh-CN" sz="2400" b="1" i="1" baseline="45000">
                <a:latin typeface="Times New Roman" panose="02020603050405020304" pitchFamily="18" charset="0"/>
              </a:rPr>
              <a:t>n</a:t>
            </a:r>
            <a:r>
              <a:rPr lang="en-US" altLang="zh-CN" sz="2400" b="1" baseline="45000">
                <a:latin typeface="Times New Roman" panose="02020603050405020304" pitchFamily="18" charset="0"/>
              </a:rPr>
              <a:t>+1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7605" name="文本框 67604"/>
          <p:cNvSpPr txBox="1"/>
          <p:nvPr/>
        </p:nvSpPr>
        <p:spPr>
          <a:xfrm>
            <a:off x="762000" y="5357813"/>
            <a:ext cx="9874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小数 </a:t>
            </a:r>
          </a:p>
        </p:txBody>
      </p:sp>
      <p:sp>
        <p:nvSpPr>
          <p:cNvPr id="67606" name="文本框 67605"/>
          <p:cNvSpPr txBox="1"/>
          <p:nvPr/>
        </p:nvSpPr>
        <p:spPr>
          <a:xfrm>
            <a:off x="1663700" y="5335588"/>
            <a:ext cx="14922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67607" name="文本框 67606"/>
          <p:cNvSpPr txBox="1"/>
          <p:nvPr/>
        </p:nvSpPr>
        <p:spPr>
          <a:xfrm>
            <a:off x="3022600" y="5335588"/>
            <a:ext cx="21367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[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+(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)]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67608" name="文本框 67607"/>
          <p:cNvSpPr txBox="1"/>
          <p:nvPr/>
        </p:nvSpPr>
        <p:spPr>
          <a:xfrm>
            <a:off x="7456488" y="5397500"/>
            <a:ext cx="11922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</a:rPr>
              <a:t>mod 2)</a:t>
            </a:r>
          </a:p>
        </p:txBody>
      </p:sp>
      <p:sp>
        <p:nvSpPr>
          <p:cNvPr id="67609" name="文本框 67608"/>
          <p:cNvSpPr txBox="1"/>
          <p:nvPr/>
        </p:nvSpPr>
        <p:spPr>
          <a:xfrm>
            <a:off x="762000" y="5957888"/>
            <a:ext cx="8007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连同符号位一起相加，符号位产生的进位自然丢掉</a:t>
            </a:r>
          </a:p>
        </p:txBody>
      </p:sp>
      <p:sp>
        <p:nvSpPr>
          <p:cNvPr id="67610" name="文本框 67609"/>
          <p:cNvSpPr txBox="1"/>
          <p:nvPr/>
        </p:nvSpPr>
        <p:spPr>
          <a:xfrm>
            <a:off x="4973638" y="5348288"/>
            <a:ext cx="34845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[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 + [</a:t>
            </a:r>
            <a:r>
              <a:rPr lang="zh-CN" altLang="en-US" sz="10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10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67611" name="矩形 67610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/>
      <p:bldP spid="67589" grpId="0"/>
      <p:bldP spid="67590" grpId="0"/>
      <p:bldP spid="67591" grpId="0"/>
      <p:bldP spid="67592" grpId="0"/>
      <p:bldP spid="67593" grpId="0"/>
      <p:bldP spid="67594" grpId="0"/>
      <p:bldP spid="67595" grpId="0"/>
      <p:bldP spid="67596" grpId="0"/>
      <p:bldP spid="67600" grpId="0"/>
      <p:bldP spid="67601" grpId="0"/>
      <p:bldP spid="67602" grpId="0"/>
      <p:bldP spid="67603" grpId="0"/>
      <p:bldP spid="67604" grpId="0"/>
      <p:bldP spid="67605" grpId="0"/>
      <p:bldP spid="67606" grpId="0"/>
      <p:bldP spid="67607" grpId="0"/>
      <p:bldP spid="67608" grpId="0"/>
      <p:bldP spid="67609" grpId="0"/>
      <p:bldP spid="676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文本框 68610"/>
          <p:cNvSpPr txBox="1"/>
          <p:nvPr/>
        </p:nvSpPr>
        <p:spPr>
          <a:xfrm>
            <a:off x="365125" y="152400"/>
            <a:ext cx="155892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2. 举例</a:t>
            </a:r>
          </a:p>
        </p:txBody>
      </p:sp>
      <p:sp>
        <p:nvSpPr>
          <p:cNvPr id="68612" name="文本框 68611"/>
          <p:cNvSpPr txBox="1"/>
          <p:nvPr/>
        </p:nvSpPr>
        <p:spPr>
          <a:xfrm>
            <a:off x="1463675" y="177482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68613" name="文本框 68612"/>
          <p:cNvSpPr txBox="1"/>
          <p:nvPr/>
        </p:nvSpPr>
        <p:spPr>
          <a:xfrm>
            <a:off x="2522538" y="1774825"/>
            <a:ext cx="9001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68614" name="文本框 68613"/>
          <p:cNvSpPr txBox="1"/>
          <p:nvPr/>
        </p:nvSpPr>
        <p:spPr>
          <a:xfrm>
            <a:off x="2543175" y="2279650"/>
            <a:ext cx="9017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68615" name="文本框 68614"/>
          <p:cNvSpPr txBox="1"/>
          <p:nvPr/>
        </p:nvSpPr>
        <p:spPr>
          <a:xfrm>
            <a:off x="1408113" y="2743200"/>
            <a:ext cx="19970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 + [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68616" name="直接连接符 68615"/>
          <p:cNvSpPr/>
          <p:nvPr/>
        </p:nvSpPr>
        <p:spPr>
          <a:xfrm>
            <a:off x="1447800" y="2782888"/>
            <a:ext cx="464978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8617" name="文本框 68616"/>
          <p:cNvSpPr txBox="1"/>
          <p:nvPr/>
        </p:nvSpPr>
        <p:spPr>
          <a:xfrm>
            <a:off x="2279650" y="2286000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68618" name="文本框 68617"/>
          <p:cNvSpPr txBox="1"/>
          <p:nvPr/>
        </p:nvSpPr>
        <p:spPr>
          <a:xfrm>
            <a:off x="3505200" y="1774825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   0 . 1 0 1 1</a:t>
            </a:r>
          </a:p>
        </p:txBody>
      </p:sp>
      <p:sp>
        <p:nvSpPr>
          <p:cNvPr id="68619" name="文本框 68618"/>
          <p:cNvSpPr txBox="1"/>
          <p:nvPr/>
        </p:nvSpPr>
        <p:spPr>
          <a:xfrm>
            <a:off x="3505200" y="2279650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   1 . 1 0 1 1</a:t>
            </a:r>
          </a:p>
        </p:txBody>
      </p:sp>
      <p:sp>
        <p:nvSpPr>
          <p:cNvPr id="68620" name="文本框 68619"/>
          <p:cNvSpPr txBox="1"/>
          <p:nvPr/>
        </p:nvSpPr>
        <p:spPr>
          <a:xfrm>
            <a:off x="3505200" y="2743200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1 0 . 0 1 1 0</a:t>
            </a:r>
          </a:p>
        </p:txBody>
      </p:sp>
      <p:sp>
        <p:nvSpPr>
          <p:cNvPr id="68621" name="文本框 68620"/>
          <p:cNvSpPr txBox="1"/>
          <p:nvPr/>
        </p:nvSpPr>
        <p:spPr>
          <a:xfrm>
            <a:off x="5559425" y="2743200"/>
            <a:ext cx="180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[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 +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68622" name="文本框 68621"/>
          <p:cNvSpPr txBox="1"/>
          <p:nvPr/>
        </p:nvSpPr>
        <p:spPr>
          <a:xfrm>
            <a:off x="6629400" y="137160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验证</a:t>
            </a:r>
          </a:p>
        </p:txBody>
      </p:sp>
      <p:grpSp>
        <p:nvGrpSpPr>
          <p:cNvPr id="68623" name="组合 68622"/>
          <p:cNvGrpSpPr/>
          <p:nvPr/>
        </p:nvGrpSpPr>
        <p:grpSpPr>
          <a:xfrm>
            <a:off x="669925" y="762000"/>
            <a:ext cx="5915025" cy="1025525"/>
            <a:chOff x="422" y="480"/>
            <a:chExt cx="3726" cy="646"/>
          </a:xfrm>
        </p:grpSpPr>
        <p:grpSp>
          <p:nvGrpSpPr>
            <p:cNvPr id="68624" name="组合 68623"/>
            <p:cNvGrpSpPr/>
            <p:nvPr/>
          </p:nvGrpSpPr>
          <p:grpSpPr>
            <a:xfrm>
              <a:off x="422" y="480"/>
              <a:ext cx="3726" cy="327"/>
              <a:chOff x="422" y="576"/>
              <a:chExt cx="3726" cy="327"/>
            </a:xfrm>
          </p:grpSpPr>
          <p:sp>
            <p:nvSpPr>
              <p:cNvPr id="68625" name="文本框 68624"/>
              <p:cNvSpPr txBox="1"/>
              <p:nvPr/>
            </p:nvSpPr>
            <p:spPr>
              <a:xfrm>
                <a:off x="422" y="576"/>
                <a:ext cx="78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</a:rPr>
                  <a:t>例 6.18</a:t>
                </a:r>
              </a:p>
            </p:txBody>
          </p:sp>
          <p:sp>
            <p:nvSpPr>
              <p:cNvPr id="68626" name="文本框 68625"/>
              <p:cNvSpPr txBox="1"/>
              <p:nvPr/>
            </p:nvSpPr>
            <p:spPr>
              <a:xfrm>
                <a:off x="1382" y="576"/>
                <a:ext cx="276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</a:rPr>
                  <a:t>设 </a:t>
                </a:r>
                <a:r>
                  <a:rPr lang="en-US" altLang="zh-CN" sz="2800" b="1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="1">
                    <a:latin typeface="Times New Roman" panose="02020603050405020304" pitchFamily="18" charset="0"/>
                  </a:rPr>
                  <a:t> = 0.1011，</a:t>
                </a:r>
                <a:r>
                  <a:rPr lang="en-US" altLang="zh-CN" sz="2800" b="1" i="1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800" b="1">
                    <a:latin typeface="Times New Roman" panose="02020603050405020304" pitchFamily="18" charset="0"/>
                  </a:rPr>
                  <a:t> = 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altLang="zh-CN" sz="1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0.0101</a:t>
                </a:r>
                <a:endParaRPr lang="zh-CN" altLang="en-US" sz="2800" b="1" baseline="-25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8627" name="文本框 68626"/>
            <p:cNvSpPr txBox="1"/>
            <p:nvPr/>
          </p:nvSpPr>
          <p:spPr>
            <a:xfrm>
              <a:off x="1392" y="799"/>
              <a:ext cx="12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求 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 +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</a:rPr>
                <a:t>补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8628" name="文本框 68627"/>
          <p:cNvSpPr txBox="1"/>
          <p:nvPr/>
        </p:nvSpPr>
        <p:spPr>
          <a:xfrm>
            <a:off x="7680325" y="2057400"/>
            <a:ext cx="1022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0.1011</a:t>
            </a:r>
          </a:p>
        </p:txBody>
      </p:sp>
      <p:sp>
        <p:nvSpPr>
          <p:cNvPr id="68629" name="文本框 68628"/>
          <p:cNvSpPr txBox="1"/>
          <p:nvPr/>
        </p:nvSpPr>
        <p:spPr>
          <a:xfrm>
            <a:off x="7451725" y="2362200"/>
            <a:ext cx="125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0.0101</a:t>
            </a:r>
            <a:endParaRPr lang="zh-CN" altLang="en-US" sz="24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8630" name="直接连接符 68629"/>
          <p:cNvSpPr/>
          <p:nvPr/>
        </p:nvSpPr>
        <p:spPr>
          <a:xfrm>
            <a:off x="7239000" y="2743200"/>
            <a:ext cx="1676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8631" name="文本框 68630"/>
          <p:cNvSpPr txBox="1"/>
          <p:nvPr/>
        </p:nvSpPr>
        <p:spPr>
          <a:xfrm>
            <a:off x="7680325" y="2667000"/>
            <a:ext cx="1022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0.0110</a:t>
            </a:r>
          </a:p>
        </p:txBody>
      </p:sp>
      <p:sp>
        <p:nvSpPr>
          <p:cNvPr id="68632" name="圆角矩形标注 68631"/>
          <p:cNvSpPr/>
          <p:nvPr/>
        </p:nvSpPr>
        <p:spPr>
          <a:xfrm>
            <a:off x="3843338" y="2819400"/>
            <a:ext cx="304800" cy="457200"/>
          </a:xfrm>
          <a:prstGeom prst="wedgeRoundRectCallout">
            <a:avLst>
              <a:gd name="adj1" fmla="val -162500"/>
              <a:gd name="adj2" fmla="val 79167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8633" name="文本框 68632"/>
          <p:cNvSpPr txBox="1"/>
          <p:nvPr/>
        </p:nvSpPr>
        <p:spPr>
          <a:xfrm>
            <a:off x="2079625" y="3290888"/>
            <a:ext cx="45402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∴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 +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=    0 . 0 1 1 0</a:t>
            </a:r>
          </a:p>
        </p:txBody>
      </p:sp>
      <p:sp>
        <p:nvSpPr>
          <p:cNvPr id="68634" name="文本框 68633"/>
          <p:cNvSpPr txBox="1"/>
          <p:nvPr/>
        </p:nvSpPr>
        <p:spPr>
          <a:xfrm>
            <a:off x="2522538" y="4808538"/>
            <a:ext cx="9001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68635" name="文本框 68634"/>
          <p:cNvSpPr txBox="1"/>
          <p:nvPr/>
        </p:nvSpPr>
        <p:spPr>
          <a:xfrm>
            <a:off x="2522538" y="5313363"/>
            <a:ext cx="9017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68636" name="文本框 68635"/>
          <p:cNvSpPr txBox="1"/>
          <p:nvPr/>
        </p:nvSpPr>
        <p:spPr>
          <a:xfrm>
            <a:off x="1408113" y="5819775"/>
            <a:ext cx="19970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 + [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68637" name="直接连接符 68636"/>
          <p:cNvSpPr/>
          <p:nvPr/>
        </p:nvSpPr>
        <p:spPr>
          <a:xfrm>
            <a:off x="1447800" y="5867400"/>
            <a:ext cx="4648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8638" name="文本框 68637"/>
          <p:cNvSpPr txBox="1"/>
          <p:nvPr/>
        </p:nvSpPr>
        <p:spPr>
          <a:xfrm>
            <a:off x="2279650" y="5334000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68639" name="文本框 68638"/>
          <p:cNvSpPr txBox="1"/>
          <p:nvPr/>
        </p:nvSpPr>
        <p:spPr>
          <a:xfrm>
            <a:off x="3505200" y="4808538"/>
            <a:ext cx="3352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   1 ,  0 1 1 1</a:t>
            </a:r>
          </a:p>
        </p:txBody>
      </p:sp>
      <p:sp>
        <p:nvSpPr>
          <p:cNvPr id="68640" name="文本框 68639"/>
          <p:cNvSpPr txBox="1"/>
          <p:nvPr/>
        </p:nvSpPr>
        <p:spPr>
          <a:xfrm>
            <a:off x="3505200" y="5313363"/>
            <a:ext cx="3200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   1 ,  1 0 1 1</a:t>
            </a:r>
          </a:p>
        </p:txBody>
      </p:sp>
      <p:sp>
        <p:nvSpPr>
          <p:cNvPr id="68641" name="文本框 68640"/>
          <p:cNvSpPr txBox="1"/>
          <p:nvPr/>
        </p:nvSpPr>
        <p:spPr>
          <a:xfrm>
            <a:off x="3505200" y="5819775"/>
            <a:ext cx="2254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1 1 ,  0 0 1 0</a:t>
            </a:r>
          </a:p>
        </p:txBody>
      </p:sp>
      <p:sp>
        <p:nvSpPr>
          <p:cNvPr id="68642" name="文本框 68641"/>
          <p:cNvSpPr txBox="1"/>
          <p:nvPr/>
        </p:nvSpPr>
        <p:spPr>
          <a:xfrm>
            <a:off x="5635625" y="5819775"/>
            <a:ext cx="180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[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 +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68643" name="文本框 68642"/>
          <p:cNvSpPr txBox="1"/>
          <p:nvPr/>
        </p:nvSpPr>
        <p:spPr>
          <a:xfrm>
            <a:off x="6629400" y="434340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验证</a:t>
            </a:r>
          </a:p>
        </p:txBody>
      </p:sp>
      <p:sp>
        <p:nvSpPr>
          <p:cNvPr id="68644" name="文本框 68643"/>
          <p:cNvSpPr txBox="1"/>
          <p:nvPr/>
        </p:nvSpPr>
        <p:spPr>
          <a:xfrm>
            <a:off x="7527925" y="5094288"/>
            <a:ext cx="1022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1001</a:t>
            </a:r>
          </a:p>
        </p:txBody>
      </p:sp>
      <p:sp>
        <p:nvSpPr>
          <p:cNvPr id="68645" name="直接连接符 68644"/>
          <p:cNvSpPr/>
          <p:nvPr/>
        </p:nvSpPr>
        <p:spPr>
          <a:xfrm>
            <a:off x="7086600" y="5867400"/>
            <a:ext cx="1676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8646" name="文本框 68645"/>
          <p:cNvSpPr txBox="1"/>
          <p:nvPr/>
        </p:nvSpPr>
        <p:spPr>
          <a:xfrm>
            <a:off x="7527925" y="5791200"/>
            <a:ext cx="1022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1110</a:t>
            </a:r>
          </a:p>
        </p:txBody>
      </p:sp>
      <p:grpSp>
        <p:nvGrpSpPr>
          <p:cNvPr id="68647" name="组合 68646"/>
          <p:cNvGrpSpPr/>
          <p:nvPr/>
        </p:nvGrpSpPr>
        <p:grpSpPr>
          <a:xfrm>
            <a:off x="7262813" y="5410200"/>
            <a:ext cx="1287462" cy="457200"/>
            <a:chOff x="4575" y="3408"/>
            <a:chExt cx="811" cy="288"/>
          </a:xfrm>
        </p:grpSpPr>
        <p:sp>
          <p:nvSpPr>
            <p:cNvPr id="68648" name="文本框 68647"/>
            <p:cNvSpPr txBox="1"/>
            <p:nvPr/>
          </p:nvSpPr>
          <p:spPr>
            <a:xfrm>
              <a:off x="4742" y="3408"/>
              <a:ext cx="6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0101</a:t>
              </a:r>
              <a:endParaRPr lang="zh-CN" altLang="en-US" sz="24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8649" name="文本框 68648"/>
            <p:cNvSpPr txBox="1"/>
            <p:nvPr/>
          </p:nvSpPr>
          <p:spPr>
            <a:xfrm>
              <a:off x="4575" y="3408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68650" name="组合 68649"/>
          <p:cNvGrpSpPr/>
          <p:nvPr/>
        </p:nvGrpSpPr>
        <p:grpSpPr>
          <a:xfrm>
            <a:off x="669925" y="3797300"/>
            <a:ext cx="4914900" cy="1023938"/>
            <a:chOff x="422" y="2392"/>
            <a:chExt cx="3096" cy="645"/>
          </a:xfrm>
        </p:grpSpPr>
        <p:sp>
          <p:nvSpPr>
            <p:cNvPr id="68651" name="文本框 68650"/>
            <p:cNvSpPr txBox="1"/>
            <p:nvPr/>
          </p:nvSpPr>
          <p:spPr>
            <a:xfrm>
              <a:off x="422" y="2392"/>
              <a:ext cx="7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例 6.19</a:t>
              </a:r>
            </a:p>
          </p:txBody>
        </p:sp>
        <p:sp>
          <p:nvSpPr>
            <p:cNvPr id="68652" name="文本框 68651"/>
            <p:cNvSpPr txBox="1"/>
            <p:nvPr/>
          </p:nvSpPr>
          <p:spPr>
            <a:xfrm>
              <a:off x="1392" y="2392"/>
              <a:ext cx="212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设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 =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–9</a:t>
              </a:r>
              <a:r>
                <a:rPr lang="en-US" altLang="zh-CN" sz="28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latin typeface="Times New Roman" panose="02020603050405020304" pitchFamily="18" charset="0"/>
                </a:rPr>
                <a:t> =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–5     </a:t>
              </a:r>
              <a:endParaRPr lang="en-US" altLang="zh-CN" sz="28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8653" name="文本框 68652"/>
            <p:cNvSpPr txBox="1"/>
            <p:nvPr/>
          </p:nvSpPr>
          <p:spPr>
            <a:xfrm>
              <a:off x="1392" y="2710"/>
              <a:ext cx="11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求 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+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</a:rPr>
                <a:t>补</a:t>
              </a:r>
            </a:p>
          </p:txBody>
        </p:sp>
      </p:grpSp>
      <p:sp>
        <p:nvSpPr>
          <p:cNvPr id="68654" name="文本框 68653"/>
          <p:cNvSpPr txBox="1"/>
          <p:nvPr/>
        </p:nvSpPr>
        <p:spPr>
          <a:xfrm>
            <a:off x="1463675" y="480853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68655" name="文本框 68654"/>
          <p:cNvSpPr txBox="1"/>
          <p:nvPr/>
        </p:nvSpPr>
        <p:spPr>
          <a:xfrm>
            <a:off x="2071688" y="6324600"/>
            <a:ext cx="28702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∴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 +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1110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68656" name="圆角矩形标注 68655"/>
          <p:cNvSpPr/>
          <p:nvPr/>
        </p:nvSpPr>
        <p:spPr>
          <a:xfrm>
            <a:off x="3843338" y="5867400"/>
            <a:ext cx="304800" cy="457200"/>
          </a:xfrm>
          <a:prstGeom prst="wedgeRoundRectCallout">
            <a:avLst>
              <a:gd name="adj1" fmla="val -162500"/>
              <a:gd name="adj2" fmla="val 79167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8657" name="矩形 68656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6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6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5" dur="500"/>
                                        <p:tgtEl>
                                          <p:spTgt spid="6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5" dur="5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68613" grpId="0"/>
      <p:bldP spid="68614" grpId="0"/>
      <p:bldP spid="68615" grpId="0"/>
      <p:bldP spid="68617" grpId="0"/>
      <p:bldP spid="68618" grpId="0"/>
      <p:bldP spid="68619" grpId="0"/>
      <p:bldP spid="68620" grpId="0"/>
      <p:bldP spid="68621" grpId="0"/>
      <p:bldP spid="68622" grpId="0"/>
      <p:bldP spid="68628" grpId="0"/>
      <p:bldP spid="68629" grpId="0"/>
      <p:bldP spid="68631" grpId="0"/>
      <p:bldP spid="68632" grpId="0" animBg="1"/>
      <p:bldP spid="68633" grpId="0"/>
      <p:bldP spid="68634" grpId="0"/>
      <p:bldP spid="68635" grpId="0"/>
      <p:bldP spid="68636" grpId="0"/>
      <p:bldP spid="68638" grpId="0"/>
      <p:bldP spid="68639" grpId="0"/>
      <p:bldP spid="68640" grpId="0"/>
      <p:bldP spid="68641" grpId="0"/>
      <p:bldP spid="68642" grpId="0"/>
      <p:bldP spid="68643" grpId="0"/>
      <p:bldP spid="68644" grpId="0"/>
      <p:bldP spid="68646" grpId="0"/>
      <p:bldP spid="68654" grpId="0"/>
      <p:bldP spid="68655" grpId="0"/>
      <p:bldP spid="686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12289"/>
          <p:cNvSpPr txBox="1"/>
          <p:nvPr/>
        </p:nvSpPr>
        <p:spPr>
          <a:xfrm>
            <a:off x="457200" y="304800"/>
            <a:ext cx="110172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小数</a:t>
            </a:r>
          </a:p>
        </p:txBody>
      </p:sp>
      <p:sp>
        <p:nvSpPr>
          <p:cNvPr id="12291" name="文本框 12290"/>
          <p:cNvSpPr txBox="1"/>
          <p:nvPr/>
        </p:nvSpPr>
        <p:spPr>
          <a:xfrm>
            <a:off x="1373188" y="2133600"/>
            <a:ext cx="15224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为真值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2292" name="文本框 12291"/>
          <p:cNvSpPr txBox="1"/>
          <p:nvPr/>
        </p:nvSpPr>
        <p:spPr>
          <a:xfrm>
            <a:off x="457200" y="26670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如</a:t>
            </a:r>
          </a:p>
        </p:txBody>
      </p:sp>
      <p:sp>
        <p:nvSpPr>
          <p:cNvPr id="12293" name="文本框 12292"/>
          <p:cNvSpPr txBox="1"/>
          <p:nvPr/>
        </p:nvSpPr>
        <p:spPr>
          <a:xfrm>
            <a:off x="1066800" y="2819400"/>
            <a:ext cx="1749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 = + 0.1101</a:t>
            </a:r>
          </a:p>
        </p:txBody>
      </p:sp>
      <p:sp>
        <p:nvSpPr>
          <p:cNvPr id="12294" name="文本框 12293"/>
          <p:cNvSpPr txBox="1"/>
          <p:nvPr/>
        </p:nvSpPr>
        <p:spPr>
          <a:xfrm>
            <a:off x="3665538" y="2819400"/>
            <a:ext cx="20716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原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= 0 . 1101 </a:t>
            </a:r>
          </a:p>
        </p:txBody>
      </p:sp>
      <p:grpSp>
        <p:nvGrpSpPr>
          <p:cNvPr id="12296" name="组合 12295"/>
          <p:cNvGrpSpPr/>
          <p:nvPr/>
        </p:nvGrpSpPr>
        <p:grpSpPr>
          <a:xfrm>
            <a:off x="1066800" y="3759200"/>
            <a:ext cx="1728788" cy="457200"/>
            <a:chOff x="672" y="2368"/>
            <a:chExt cx="1089" cy="288"/>
          </a:xfrm>
        </p:grpSpPr>
        <p:sp>
          <p:nvSpPr>
            <p:cNvPr id="12297" name="文本框 12296"/>
            <p:cNvSpPr txBox="1"/>
            <p:nvPr/>
          </p:nvSpPr>
          <p:spPr>
            <a:xfrm>
              <a:off x="672" y="2368"/>
              <a:ext cx="108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 =    0.1101</a:t>
              </a:r>
            </a:p>
          </p:txBody>
        </p:sp>
        <p:sp>
          <p:nvSpPr>
            <p:cNvPr id="12298" name="直接连接符 12297"/>
            <p:cNvSpPr/>
            <p:nvPr/>
          </p:nvSpPr>
          <p:spPr>
            <a:xfrm>
              <a:off x="1056" y="254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299" name="组合 12298"/>
          <p:cNvGrpSpPr/>
          <p:nvPr/>
        </p:nvGrpSpPr>
        <p:grpSpPr>
          <a:xfrm>
            <a:off x="3665538" y="3759200"/>
            <a:ext cx="4048125" cy="457200"/>
            <a:chOff x="2309" y="2368"/>
            <a:chExt cx="2550" cy="288"/>
          </a:xfrm>
        </p:grpSpPr>
        <p:sp>
          <p:nvSpPr>
            <p:cNvPr id="12300" name="文本框 12299"/>
            <p:cNvSpPr txBox="1"/>
            <p:nvPr/>
          </p:nvSpPr>
          <p:spPr>
            <a:xfrm>
              <a:off x="2309" y="2368"/>
              <a:ext cx="255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原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= 1   (   0.1101) = 1 . 1101 </a:t>
              </a:r>
            </a:p>
          </p:txBody>
        </p:sp>
        <p:sp>
          <p:nvSpPr>
            <p:cNvPr id="12301" name="直接连接符 12300"/>
            <p:cNvSpPr/>
            <p:nvPr/>
          </p:nvSpPr>
          <p:spPr>
            <a:xfrm>
              <a:off x="3024" y="254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2" name="直接连接符 12301"/>
            <p:cNvSpPr/>
            <p:nvPr/>
          </p:nvSpPr>
          <p:spPr>
            <a:xfrm>
              <a:off x="3216" y="254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335" name="组合 12334"/>
          <p:cNvGrpSpPr/>
          <p:nvPr/>
        </p:nvGrpSpPr>
        <p:grpSpPr>
          <a:xfrm>
            <a:off x="1295400" y="762000"/>
            <a:ext cx="6248400" cy="1295400"/>
            <a:chOff x="816" y="480"/>
            <a:chExt cx="3936" cy="816"/>
          </a:xfrm>
        </p:grpSpPr>
        <p:sp>
          <p:nvSpPr>
            <p:cNvPr id="12304" name="文本框 12303"/>
            <p:cNvSpPr txBox="1"/>
            <p:nvPr/>
          </p:nvSpPr>
          <p:spPr>
            <a:xfrm>
              <a:off x="1759" y="480"/>
              <a:ext cx="251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3200" b="1" i="1">
                  <a:latin typeface="Times New Roman" panose="02020603050405020304" pitchFamily="18" charset="0"/>
                </a:rPr>
                <a:t>  x</a:t>
              </a:r>
              <a:r>
                <a:rPr lang="en-US" altLang="zh-CN" sz="3200" b="1">
                  <a:latin typeface="Times New Roman" panose="02020603050405020304" pitchFamily="18" charset="0"/>
                </a:rPr>
                <a:t>          1 </a:t>
              </a:r>
              <a:r>
                <a:rPr lang="en-US" altLang="zh-CN" sz="2800" b="1">
                  <a:latin typeface="Times New Roman" panose="02020603050405020304" pitchFamily="18" charset="0"/>
                </a:rPr>
                <a:t>＞</a:t>
              </a:r>
              <a:r>
                <a:rPr lang="en-US" altLang="zh-CN" sz="3200" b="1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</a:rPr>
                <a:t>≥</a:t>
              </a:r>
              <a:r>
                <a:rPr lang="en-US" altLang="zh-CN" sz="3200" b="1">
                  <a:latin typeface="Times New Roman" panose="02020603050405020304" pitchFamily="18" charset="0"/>
                </a:rPr>
                <a:t> 0</a:t>
              </a:r>
            </a:p>
          </p:txBody>
        </p:sp>
        <p:grpSp>
          <p:nvGrpSpPr>
            <p:cNvPr id="12334" name="组合 12333"/>
            <p:cNvGrpSpPr/>
            <p:nvPr/>
          </p:nvGrpSpPr>
          <p:grpSpPr>
            <a:xfrm>
              <a:off x="816" y="620"/>
              <a:ext cx="3936" cy="676"/>
              <a:chOff x="816" y="620"/>
              <a:chExt cx="3936" cy="676"/>
            </a:xfrm>
          </p:grpSpPr>
          <p:sp>
            <p:nvSpPr>
              <p:cNvPr id="12306" name="文本框 12305"/>
              <p:cNvSpPr txBox="1"/>
              <p:nvPr/>
            </p:nvSpPr>
            <p:spPr>
              <a:xfrm>
                <a:off x="816" y="720"/>
                <a:ext cx="841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3200" b="1">
                    <a:latin typeface="Times New Roman" panose="02020603050405020304" pitchFamily="18" charset="0"/>
                  </a:rPr>
                  <a:t>[</a:t>
                </a:r>
                <a:r>
                  <a:rPr lang="en-US" altLang="zh-CN" sz="3200" b="1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3200" b="1">
                    <a:latin typeface="Times New Roman" panose="02020603050405020304" pitchFamily="18" charset="0"/>
                  </a:rPr>
                  <a:t>]</a:t>
                </a:r>
                <a:r>
                  <a:rPr lang="zh-CN" altLang="en-US" sz="2800" b="1" baseline="-25000" dirty="0">
                    <a:latin typeface="Times New Roman" panose="02020603050405020304" pitchFamily="18" charset="0"/>
                  </a:rPr>
                  <a:t>原</a:t>
                </a:r>
                <a:r>
                  <a:rPr lang="zh-CN" altLang="en-US" sz="3200" b="1" dirty="0">
                    <a:latin typeface="Times New Roman" panose="02020603050405020304" pitchFamily="18" charset="0"/>
                  </a:rPr>
                  <a:t> = </a:t>
                </a:r>
              </a:p>
            </p:txBody>
          </p:sp>
          <p:sp>
            <p:nvSpPr>
              <p:cNvPr id="12307" name="文本框 12306"/>
              <p:cNvSpPr txBox="1"/>
              <p:nvPr/>
            </p:nvSpPr>
            <p:spPr>
              <a:xfrm>
                <a:off x="1769" y="931"/>
                <a:ext cx="2983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3200" b="1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3200" b="1">
                    <a:latin typeface="Times New Roman" panose="02020603050405020304" pitchFamily="18" charset="0"/>
                  </a:rPr>
                  <a:t> – </a:t>
                </a:r>
                <a:r>
                  <a:rPr lang="en-US" altLang="zh-CN" sz="3200" b="1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3200" b="1">
                    <a:latin typeface="Times New Roman" panose="02020603050405020304" pitchFamily="18" charset="0"/>
                  </a:rPr>
                  <a:t>      0 </a:t>
                </a:r>
                <a:r>
                  <a:rPr lang="en-US" altLang="zh-CN" sz="2800" b="1">
                    <a:latin typeface="Times New Roman" panose="02020603050405020304" pitchFamily="18" charset="0"/>
                  </a:rPr>
                  <a:t>≥</a:t>
                </a:r>
                <a:r>
                  <a:rPr lang="en-US" altLang="zh-CN" sz="3200" b="1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3200" b="1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3200" b="1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b="1">
                    <a:latin typeface="Times New Roman" panose="02020603050405020304" pitchFamily="18" charset="0"/>
                  </a:rPr>
                  <a:t>＞  </a:t>
                </a:r>
                <a:r>
                  <a:rPr lang="en-US" altLang="zh-CN" sz="3200" b="1">
                    <a:latin typeface="Times New Roman" panose="02020603050405020304" pitchFamily="18" charset="0"/>
                  </a:rPr>
                  <a:t>1</a:t>
                </a:r>
                <a:endParaRPr lang="en-US" altLang="zh-CN" sz="3200" b="1" baseline="3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08" name="左大括号 12307"/>
              <p:cNvSpPr/>
              <p:nvPr/>
            </p:nvSpPr>
            <p:spPr>
              <a:xfrm>
                <a:off x="1625" y="620"/>
                <a:ext cx="124" cy="580"/>
              </a:xfrm>
              <a:prstGeom prst="leftBrace">
                <a:avLst>
                  <a:gd name="adj1" fmla="val 38978"/>
                  <a:gd name="adj2" fmla="val 50000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9" name="直接连接符 12308"/>
              <p:cNvSpPr/>
              <p:nvPr/>
            </p:nvSpPr>
            <p:spPr>
              <a:xfrm>
                <a:off x="3555" y="1139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310" name="组合 12309"/>
          <p:cNvGrpSpPr/>
          <p:nvPr/>
        </p:nvGrpSpPr>
        <p:grpSpPr>
          <a:xfrm>
            <a:off x="1066800" y="5638800"/>
            <a:ext cx="2185988" cy="457200"/>
            <a:chOff x="672" y="3552"/>
            <a:chExt cx="1377" cy="288"/>
          </a:xfrm>
        </p:grpSpPr>
        <p:sp>
          <p:nvSpPr>
            <p:cNvPr id="12311" name="文本框 12310"/>
            <p:cNvSpPr txBox="1"/>
            <p:nvPr/>
          </p:nvSpPr>
          <p:spPr>
            <a:xfrm>
              <a:off x="672" y="3552"/>
              <a:ext cx="137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 =    0.1000000</a:t>
              </a:r>
            </a:p>
          </p:txBody>
        </p:sp>
        <p:sp>
          <p:nvSpPr>
            <p:cNvPr id="12312" name="直接连接符 12311"/>
            <p:cNvSpPr/>
            <p:nvPr/>
          </p:nvSpPr>
          <p:spPr>
            <a:xfrm>
              <a:off x="1056" y="371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313" name="组合 12312"/>
          <p:cNvGrpSpPr/>
          <p:nvPr/>
        </p:nvGrpSpPr>
        <p:grpSpPr>
          <a:xfrm>
            <a:off x="3665538" y="5638800"/>
            <a:ext cx="4886325" cy="457200"/>
            <a:chOff x="2309" y="3552"/>
            <a:chExt cx="3078" cy="288"/>
          </a:xfrm>
        </p:grpSpPr>
        <p:sp>
          <p:nvSpPr>
            <p:cNvPr id="12314" name="文本框 12313"/>
            <p:cNvSpPr txBox="1"/>
            <p:nvPr/>
          </p:nvSpPr>
          <p:spPr>
            <a:xfrm>
              <a:off x="2309" y="3552"/>
              <a:ext cx="30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原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= 1   (   0.1000000) = 1 . 1000000</a:t>
              </a:r>
            </a:p>
          </p:txBody>
        </p:sp>
        <p:sp>
          <p:nvSpPr>
            <p:cNvPr id="12315" name="直接连接符 12314"/>
            <p:cNvSpPr/>
            <p:nvPr/>
          </p:nvSpPr>
          <p:spPr>
            <a:xfrm>
              <a:off x="3024" y="3696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6" name="直接连接符 12315"/>
            <p:cNvSpPr/>
            <p:nvPr/>
          </p:nvSpPr>
          <p:spPr>
            <a:xfrm>
              <a:off x="3216" y="3696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317" name="文本框 12316"/>
          <p:cNvSpPr txBox="1"/>
          <p:nvPr/>
        </p:nvSpPr>
        <p:spPr>
          <a:xfrm>
            <a:off x="1066800" y="4699000"/>
            <a:ext cx="2193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 =</a:t>
            </a:r>
            <a:r>
              <a:rPr lang="en-US" altLang="zh-CN" sz="1000" b="1"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</a:rPr>
              <a:t>+ 0.1000000</a:t>
            </a:r>
          </a:p>
        </p:txBody>
      </p:sp>
      <p:sp>
        <p:nvSpPr>
          <p:cNvPr id="12318" name="文本框 12317"/>
          <p:cNvSpPr txBox="1"/>
          <p:nvPr/>
        </p:nvSpPr>
        <p:spPr>
          <a:xfrm>
            <a:off x="3665538" y="4699000"/>
            <a:ext cx="24526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原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= 0 . 1000000</a:t>
            </a:r>
          </a:p>
        </p:txBody>
      </p:sp>
      <p:sp>
        <p:nvSpPr>
          <p:cNvPr id="12319" name="文本框 12318"/>
          <p:cNvSpPr txBox="1"/>
          <p:nvPr/>
        </p:nvSpPr>
        <p:spPr>
          <a:xfrm>
            <a:off x="6324600" y="4608513"/>
            <a:ext cx="2819400" cy="860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用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小数点 </a:t>
            </a:r>
            <a:r>
              <a:rPr lang="zh-CN" altLang="en-US" sz="2400" b="1" dirty="0">
                <a:latin typeface="Times New Roman" panose="02020603050405020304" pitchFamily="18" charset="0"/>
              </a:rPr>
              <a:t>将符号</a:t>
            </a:r>
          </a:p>
          <a:p>
            <a:pPr>
              <a:lnSpc>
                <a:spcPct val="105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位和数值位隔开</a:t>
            </a:r>
          </a:p>
        </p:txBody>
      </p:sp>
      <p:sp>
        <p:nvSpPr>
          <p:cNvPr id="12320" name="任意多边形 12319"/>
          <p:cNvSpPr/>
          <p:nvPr/>
        </p:nvSpPr>
        <p:spPr>
          <a:xfrm>
            <a:off x="4849813" y="5048250"/>
            <a:ext cx="1524000" cy="228600"/>
          </a:xfrm>
          <a:custGeom>
            <a:avLst/>
            <a:gdLst/>
            <a:ahLst/>
            <a:cxnLst/>
            <a:rect l="0" t="0" r="0" b="0"/>
            <a:pathLst>
              <a:path w="960" h="96">
                <a:moveTo>
                  <a:pt x="960" y="96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21" name="任意多边形 12320"/>
          <p:cNvSpPr/>
          <p:nvPr/>
        </p:nvSpPr>
        <p:spPr>
          <a:xfrm>
            <a:off x="7286625" y="5257800"/>
            <a:ext cx="1600200" cy="1371600"/>
          </a:xfrm>
          <a:custGeom>
            <a:avLst/>
            <a:gdLst/>
            <a:ahLst/>
            <a:cxnLst/>
            <a:rect l="0" t="0" r="0" b="0"/>
            <a:pathLst>
              <a:path w="1008" h="864">
                <a:moveTo>
                  <a:pt x="882" y="0"/>
                </a:moveTo>
                <a:lnTo>
                  <a:pt x="1008" y="0"/>
                </a:lnTo>
                <a:lnTo>
                  <a:pt x="1008" y="864"/>
                </a:lnTo>
                <a:lnTo>
                  <a:pt x="0" y="864"/>
                </a:lnTo>
                <a:lnTo>
                  <a:pt x="0" y="492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22" name="文本框 12321"/>
          <p:cNvSpPr txBox="1"/>
          <p:nvPr/>
        </p:nvSpPr>
        <p:spPr>
          <a:xfrm>
            <a:off x="6434138" y="2779713"/>
            <a:ext cx="2709862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用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小数点 </a:t>
            </a:r>
            <a:r>
              <a:rPr lang="zh-CN" altLang="en-US" sz="2400" b="1" dirty="0">
                <a:latin typeface="Times New Roman" panose="02020603050405020304" pitchFamily="18" charset="0"/>
              </a:rPr>
              <a:t>将符号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位和数值位隔开</a:t>
            </a:r>
          </a:p>
        </p:txBody>
      </p:sp>
      <p:sp>
        <p:nvSpPr>
          <p:cNvPr id="12323" name="任意多边形 12322"/>
          <p:cNvSpPr/>
          <p:nvPr/>
        </p:nvSpPr>
        <p:spPr>
          <a:xfrm>
            <a:off x="4832350" y="3200400"/>
            <a:ext cx="1600200" cy="228600"/>
          </a:xfrm>
          <a:custGeom>
            <a:avLst/>
            <a:gdLst/>
            <a:ahLst/>
            <a:cxnLst/>
            <a:rect l="0" t="0" r="0" b="0"/>
            <a:pathLst>
              <a:path w="1008" h="144">
                <a:moveTo>
                  <a:pt x="1008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24" name="任意多边形 12323"/>
          <p:cNvSpPr/>
          <p:nvPr/>
        </p:nvSpPr>
        <p:spPr>
          <a:xfrm>
            <a:off x="6808788" y="3657600"/>
            <a:ext cx="1295400" cy="838200"/>
          </a:xfrm>
          <a:custGeom>
            <a:avLst/>
            <a:gdLst/>
            <a:ahLst/>
            <a:cxnLst/>
            <a:rect l="0" t="0" r="0" b="0"/>
            <a:pathLst>
              <a:path w="816" h="528">
                <a:moveTo>
                  <a:pt x="816" y="0"/>
                </a:moveTo>
                <a:lnTo>
                  <a:pt x="816" y="528"/>
                </a:lnTo>
                <a:lnTo>
                  <a:pt x="0" y="528"/>
                </a:lnTo>
                <a:lnTo>
                  <a:pt x="0" y="336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325" name="组合 12324"/>
          <p:cNvGrpSpPr/>
          <p:nvPr/>
        </p:nvGrpSpPr>
        <p:grpSpPr>
          <a:xfrm>
            <a:off x="1709738" y="2667000"/>
            <a:ext cx="5376862" cy="3048000"/>
            <a:chOff x="1077" y="1680"/>
            <a:chExt cx="3387" cy="1920"/>
          </a:xfrm>
        </p:grpSpPr>
        <p:sp>
          <p:nvSpPr>
            <p:cNvPr id="12326" name="任意多边形 12325"/>
            <p:cNvSpPr/>
            <p:nvPr/>
          </p:nvSpPr>
          <p:spPr>
            <a:xfrm>
              <a:off x="1086" y="1680"/>
              <a:ext cx="1842" cy="159"/>
            </a:xfrm>
            <a:custGeom>
              <a:avLst/>
              <a:gdLst/>
              <a:ahLst/>
              <a:cxnLst/>
              <a:rect l="0" t="0" r="0" b="0"/>
              <a:pathLst>
                <a:path w="1842" h="159">
                  <a:moveTo>
                    <a:pt x="0" y="159"/>
                  </a:moveTo>
                  <a:lnTo>
                    <a:pt x="0" y="0"/>
                  </a:lnTo>
                  <a:lnTo>
                    <a:pt x="1842" y="0"/>
                  </a:lnTo>
                  <a:lnTo>
                    <a:pt x="1842" y="144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miter lim="800000"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7" name="任意多边形 12326"/>
            <p:cNvSpPr/>
            <p:nvPr/>
          </p:nvSpPr>
          <p:spPr>
            <a:xfrm>
              <a:off x="1092" y="2304"/>
              <a:ext cx="3084" cy="147"/>
            </a:xfrm>
            <a:custGeom>
              <a:avLst/>
              <a:gdLst/>
              <a:ahLst/>
              <a:cxnLst/>
              <a:rect l="0" t="0" r="0" b="0"/>
              <a:pathLst>
                <a:path w="3084" h="147">
                  <a:moveTo>
                    <a:pt x="0" y="147"/>
                  </a:moveTo>
                  <a:lnTo>
                    <a:pt x="0" y="0"/>
                  </a:lnTo>
                  <a:lnTo>
                    <a:pt x="3084" y="0"/>
                  </a:lnTo>
                  <a:lnTo>
                    <a:pt x="3084" y="108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miter lim="800000"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任意多边形 12327"/>
            <p:cNvSpPr/>
            <p:nvPr/>
          </p:nvSpPr>
          <p:spPr>
            <a:xfrm>
              <a:off x="1077" y="2835"/>
              <a:ext cx="1854" cy="195"/>
            </a:xfrm>
            <a:custGeom>
              <a:avLst/>
              <a:gdLst/>
              <a:ahLst/>
              <a:cxnLst/>
              <a:rect l="0" t="0" r="0" b="0"/>
              <a:pathLst>
                <a:path w="1854" h="195">
                  <a:moveTo>
                    <a:pt x="0" y="195"/>
                  </a:moveTo>
                  <a:lnTo>
                    <a:pt x="3" y="0"/>
                  </a:lnTo>
                  <a:lnTo>
                    <a:pt x="1854" y="0"/>
                  </a:lnTo>
                  <a:lnTo>
                    <a:pt x="1851" y="141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miter lim="800000"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9" name="任意多边形 12328"/>
            <p:cNvSpPr/>
            <p:nvPr/>
          </p:nvSpPr>
          <p:spPr>
            <a:xfrm>
              <a:off x="1104" y="3456"/>
              <a:ext cx="3360" cy="144"/>
            </a:xfrm>
            <a:custGeom>
              <a:avLst/>
              <a:gdLst/>
              <a:ahLst/>
              <a:cxnLst/>
              <a:rect l="0" t="0" r="0" b="0"/>
              <a:pathLst>
                <a:path w="1872" h="192">
                  <a:moveTo>
                    <a:pt x="0" y="192"/>
                  </a:moveTo>
                  <a:lnTo>
                    <a:pt x="0" y="0"/>
                  </a:lnTo>
                  <a:lnTo>
                    <a:pt x="1872" y="0"/>
                  </a:lnTo>
                  <a:lnTo>
                    <a:pt x="1872" y="144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miter lim="800000"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30" name="矩形 12329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2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  <p:bldP spid="12293" grpId="0"/>
      <p:bldP spid="12294" grpId="0"/>
      <p:bldP spid="12317" grpId="0"/>
      <p:bldP spid="12318" grpId="0"/>
      <p:bldP spid="12319" grpId="0"/>
      <p:bldP spid="123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文本框 69634"/>
          <p:cNvSpPr txBox="1"/>
          <p:nvPr/>
        </p:nvSpPr>
        <p:spPr>
          <a:xfrm>
            <a:off x="228600" y="273050"/>
            <a:ext cx="155733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例 6.20</a:t>
            </a:r>
          </a:p>
        </p:txBody>
      </p:sp>
      <p:sp>
        <p:nvSpPr>
          <p:cNvPr id="69636" name="文本框 69635"/>
          <p:cNvSpPr txBox="1"/>
          <p:nvPr/>
        </p:nvSpPr>
        <p:spPr>
          <a:xfrm>
            <a:off x="1905000" y="304800"/>
            <a:ext cx="622935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设机器数字长为 8 位（含 1 位符号位）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</a:rPr>
              <a:t>且 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 = 15，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 = 24，</a:t>
            </a:r>
            <a:r>
              <a:rPr lang="zh-CN" altLang="en-US" sz="2800" b="1" dirty="0">
                <a:latin typeface="Times New Roman" panose="02020603050405020304" pitchFamily="18" charset="0"/>
              </a:rPr>
              <a:t>用补码求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9637" name="文本框 69636"/>
          <p:cNvSpPr txBox="1"/>
          <p:nvPr/>
        </p:nvSpPr>
        <p:spPr>
          <a:xfrm>
            <a:off x="1235075" y="124142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解：</a:t>
            </a:r>
          </a:p>
        </p:txBody>
      </p:sp>
      <p:grpSp>
        <p:nvGrpSpPr>
          <p:cNvPr id="69638" name="组合 69637"/>
          <p:cNvGrpSpPr/>
          <p:nvPr/>
        </p:nvGrpSpPr>
        <p:grpSpPr>
          <a:xfrm>
            <a:off x="2270125" y="1241425"/>
            <a:ext cx="2968625" cy="519113"/>
            <a:chOff x="1430" y="782"/>
            <a:chExt cx="1870" cy="327"/>
          </a:xfrm>
        </p:grpSpPr>
        <p:sp>
          <p:nvSpPr>
            <p:cNvPr id="69639" name="文本框 69638"/>
            <p:cNvSpPr txBox="1"/>
            <p:nvPr/>
          </p:nvSpPr>
          <p:spPr>
            <a:xfrm>
              <a:off x="1430" y="782"/>
              <a:ext cx="89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 = 15   </a:t>
              </a:r>
            </a:p>
          </p:txBody>
        </p:sp>
        <p:sp>
          <p:nvSpPr>
            <p:cNvPr id="69640" name="文本框 69639"/>
            <p:cNvSpPr txBox="1"/>
            <p:nvPr/>
          </p:nvSpPr>
          <p:spPr>
            <a:xfrm>
              <a:off x="2160" y="782"/>
              <a:ext cx="11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=  0001111</a:t>
              </a:r>
            </a:p>
          </p:txBody>
        </p:sp>
      </p:grpSp>
      <p:grpSp>
        <p:nvGrpSpPr>
          <p:cNvPr id="69641" name="组合 69640"/>
          <p:cNvGrpSpPr/>
          <p:nvPr/>
        </p:nvGrpSpPr>
        <p:grpSpPr>
          <a:xfrm>
            <a:off x="2286000" y="1751013"/>
            <a:ext cx="2968625" cy="519112"/>
            <a:chOff x="1440" y="1103"/>
            <a:chExt cx="1870" cy="327"/>
          </a:xfrm>
        </p:grpSpPr>
        <p:sp>
          <p:nvSpPr>
            <p:cNvPr id="69642" name="文本框 69641"/>
            <p:cNvSpPr txBox="1"/>
            <p:nvPr/>
          </p:nvSpPr>
          <p:spPr>
            <a:xfrm>
              <a:off x="1440" y="1103"/>
              <a:ext cx="7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latin typeface="Times New Roman" panose="02020603050405020304" pitchFamily="18" charset="0"/>
                </a:rPr>
                <a:t> = 24</a:t>
              </a:r>
            </a:p>
          </p:txBody>
        </p:sp>
        <p:sp>
          <p:nvSpPr>
            <p:cNvPr id="69643" name="文本框 69642"/>
            <p:cNvSpPr txBox="1"/>
            <p:nvPr/>
          </p:nvSpPr>
          <p:spPr>
            <a:xfrm>
              <a:off x="2170" y="1103"/>
              <a:ext cx="11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=  0011000</a:t>
              </a:r>
            </a:p>
          </p:txBody>
        </p:sp>
      </p:grpSp>
      <p:sp>
        <p:nvSpPr>
          <p:cNvPr id="69644" name="文本框 69643"/>
          <p:cNvSpPr txBox="1"/>
          <p:nvPr/>
        </p:nvSpPr>
        <p:spPr>
          <a:xfrm>
            <a:off x="1143000" y="3276600"/>
            <a:ext cx="22637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 + [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69645" name="文本框 69644"/>
          <p:cNvSpPr txBox="1"/>
          <p:nvPr/>
        </p:nvSpPr>
        <p:spPr>
          <a:xfrm>
            <a:off x="1965325" y="2833688"/>
            <a:ext cx="387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+</a:t>
            </a:r>
          </a:p>
        </p:txBody>
      </p:sp>
      <p:grpSp>
        <p:nvGrpSpPr>
          <p:cNvPr id="69646" name="组合 69645"/>
          <p:cNvGrpSpPr/>
          <p:nvPr/>
        </p:nvGrpSpPr>
        <p:grpSpPr>
          <a:xfrm>
            <a:off x="2522538" y="2259013"/>
            <a:ext cx="3087687" cy="519112"/>
            <a:chOff x="1589" y="1423"/>
            <a:chExt cx="1945" cy="327"/>
          </a:xfrm>
        </p:grpSpPr>
        <p:sp>
          <p:nvSpPr>
            <p:cNvPr id="69647" name="文本框 69646"/>
            <p:cNvSpPr txBox="1"/>
            <p:nvPr/>
          </p:nvSpPr>
          <p:spPr>
            <a:xfrm>
              <a:off x="1589" y="1423"/>
              <a:ext cx="56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</a:rPr>
                <a:t>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</a:rPr>
                <a:t>补</a:t>
              </a:r>
            </a:p>
          </p:txBody>
        </p:sp>
        <p:sp>
          <p:nvSpPr>
            <p:cNvPr id="69648" name="文本框 69647"/>
            <p:cNvSpPr txBox="1"/>
            <p:nvPr/>
          </p:nvSpPr>
          <p:spPr>
            <a:xfrm>
              <a:off x="2170" y="1423"/>
              <a:ext cx="13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=  0, 0001111</a:t>
              </a:r>
            </a:p>
          </p:txBody>
        </p:sp>
      </p:grpSp>
      <p:grpSp>
        <p:nvGrpSpPr>
          <p:cNvPr id="69649" name="组合 69648"/>
          <p:cNvGrpSpPr/>
          <p:nvPr/>
        </p:nvGrpSpPr>
        <p:grpSpPr>
          <a:xfrm>
            <a:off x="2260600" y="2768600"/>
            <a:ext cx="3349625" cy="519113"/>
            <a:chOff x="1424" y="1744"/>
            <a:chExt cx="2110" cy="327"/>
          </a:xfrm>
        </p:grpSpPr>
        <p:sp>
          <p:nvSpPr>
            <p:cNvPr id="69650" name="文本框 69649"/>
            <p:cNvSpPr txBox="1"/>
            <p:nvPr/>
          </p:nvSpPr>
          <p:spPr>
            <a:xfrm>
              <a:off x="1424" y="1744"/>
              <a:ext cx="7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</a:rPr>
                <a:t>[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zh-CN" altLang="en-US" sz="2800" b="1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</a:rPr>
                <a:t>补</a:t>
              </a:r>
            </a:p>
          </p:txBody>
        </p:sp>
        <p:sp>
          <p:nvSpPr>
            <p:cNvPr id="69651" name="文本框 69650"/>
            <p:cNvSpPr txBox="1"/>
            <p:nvPr/>
          </p:nvSpPr>
          <p:spPr>
            <a:xfrm>
              <a:off x="2170" y="1744"/>
              <a:ext cx="13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=  1, 1101000</a:t>
              </a:r>
            </a:p>
          </p:txBody>
        </p:sp>
      </p:grpSp>
      <p:sp>
        <p:nvSpPr>
          <p:cNvPr id="69652" name="文本框 69651"/>
          <p:cNvSpPr txBox="1"/>
          <p:nvPr/>
        </p:nvSpPr>
        <p:spPr>
          <a:xfrm>
            <a:off x="3443288" y="3276600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 1, 1110111</a:t>
            </a:r>
          </a:p>
        </p:txBody>
      </p:sp>
      <p:sp>
        <p:nvSpPr>
          <p:cNvPr id="69653" name="文本框 69652"/>
          <p:cNvSpPr txBox="1"/>
          <p:nvPr/>
        </p:nvSpPr>
        <p:spPr>
          <a:xfrm>
            <a:off x="5638800" y="3276600"/>
            <a:ext cx="1784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= [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69654" name="文本框 69653"/>
          <p:cNvSpPr txBox="1"/>
          <p:nvPr/>
        </p:nvSpPr>
        <p:spPr>
          <a:xfrm>
            <a:off x="6156325" y="2259013"/>
            <a:ext cx="288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 = 0, 0011000</a:t>
            </a:r>
          </a:p>
        </p:txBody>
      </p:sp>
      <p:grpSp>
        <p:nvGrpSpPr>
          <p:cNvPr id="69655" name="组合 69654"/>
          <p:cNvGrpSpPr/>
          <p:nvPr/>
        </p:nvGrpSpPr>
        <p:grpSpPr>
          <a:xfrm>
            <a:off x="228600" y="4217988"/>
            <a:ext cx="6608763" cy="735012"/>
            <a:chOff x="470" y="2657"/>
            <a:chExt cx="4163" cy="463"/>
          </a:xfrm>
        </p:grpSpPr>
        <p:grpSp>
          <p:nvGrpSpPr>
            <p:cNvPr id="69656" name="组合 69655"/>
            <p:cNvGrpSpPr/>
            <p:nvPr/>
          </p:nvGrpSpPr>
          <p:grpSpPr>
            <a:xfrm>
              <a:off x="470" y="2706"/>
              <a:ext cx="4163" cy="327"/>
              <a:chOff x="470" y="2706"/>
              <a:chExt cx="4163" cy="327"/>
            </a:xfrm>
          </p:grpSpPr>
          <p:sp>
            <p:nvSpPr>
              <p:cNvPr id="69657" name="文本框 69656"/>
              <p:cNvSpPr txBox="1"/>
              <p:nvPr/>
            </p:nvSpPr>
            <p:spPr>
              <a:xfrm>
                <a:off x="470" y="2706"/>
                <a:ext cx="73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</a:rPr>
                  <a:t>练习 1</a:t>
                </a:r>
              </a:p>
            </p:txBody>
          </p:sp>
          <p:sp>
            <p:nvSpPr>
              <p:cNvPr id="69658" name="文本框 69657"/>
              <p:cNvSpPr txBox="1"/>
              <p:nvPr/>
            </p:nvSpPr>
            <p:spPr>
              <a:xfrm>
                <a:off x="1303" y="2706"/>
                <a:ext cx="333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</a:rPr>
                  <a:t>设 </a:t>
                </a:r>
                <a:r>
                  <a:rPr lang="en-US" altLang="zh-CN" sz="2800" b="1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b="1">
                    <a:latin typeface="Times New Roman" panose="02020603050405020304" pitchFamily="18" charset="0"/>
                  </a:rPr>
                  <a:t> =         </a:t>
                </a:r>
                <a:r>
                  <a:rPr lang="en-US" altLang="zh-CN" sz="2800" b="1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800" b="1">
                    <a:latin typeface="Times New Roman" panose="02020603050405020304" pitchFamily="18" charset="0"/>
                  </a:rPr>
                  <a:t> =          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用补码求 </a:t>
                </a:r>
                <a:r>
                  <a:rPr lang="en-US" altLang="zh-CN" sz="2800" b="1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b="1"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2800" b="1" i="1">
                    <a:latin typeface="Times New Roman" panose="02020603050405020304" pitchFamily="18" charset="0"/>
                  </a:rPr>
                  <a:t>y</a:t>
                </a:r>
              </a:p>
            </p:txBody>
          </p:sp>
        </p:grpSp>
        <p:grpSp>
          <p:nvGrpSpPr>
            <p:cNvPr id="69659" name="组合 69658"/>
            <p:cNvGrpSpPr/>
            <p:nvPr/>
          </p:nvGrpSpPr>
          <p:grpSpPr>
            <a:xfrm>
              <a:off x="2016" y="2657"/>
              <a:ext cx="299" cy="457"/>
              <a:chOff x="1680" y="2937"/>
              <a:chExt cx="299" cy="457"/>
            </a:xfrm>
          </p:grpSpPr>
          <p:sp>
            <p:nvSpPr>
              <p:cNvPr id="69660" name="文本框 69659"/>
              <p:cNvSpPr txBox="1"/>
              <p:nvPr/>
            </p:nvSpPr>
            <p:spPr>
              <a:xfrm>
                <a:off x="1772" y="2937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69661" name="文本框 69660"/>
              <p:cNvSpPr txBox="1"/>
              <p:nvPr/>
            </p:nvSpPr>
            <p:spPr>
              <a:xfrm>
                <a:off x="1692" y="3144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69662" name="直接连接符 69661"/>
              <p:cNvSpPr/>
              <p:nvPr/>
            </p:nvSpPr>
            <p:spPr>
              <a:xfrm>
                <a:off x="1680" y="3168"/>
                <a:ext cx="29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69663" name="组合 69662"/>
            <p:cNvGrpSpPr/>
            <p:nvPr/>
          </p:nvGrpSpPr>
          <p:grpSpPr>
            <a:xfrm>
              <a:off x="2821" y="2663"/>
              <a:ext cx="299" cy="457"/>
              <a:chOff x="2485" y="2943"/>
              <a:chExt cx="299" cy="457"/>
            </a:xfrm>
          </p:grpSpPr>
          <p:sp>
            <p:nvSpPr>
              <p:cNvPr id="69664" name="文本框 69663"/>
              <p:cNvSpPr txBox="1"/>
              <p:nvPr/>
            </p:nvSpPr>
            <p:spPr>
              <a:xfrm>
                <a:off x="2508" y="2943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69665" name="文本框 69664"/>
              <p:cNvSpPr txBox="1"/>
              <p:nvPr/>
            </p:nvSpPr>
            <p:spPr>
              <a:xfrm>
                <a:off x="2508" y="315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69666" name="直接连接符 69665"/>
              <p:cNvSpPr/>
              <p:nvPr/>
            </p:nvSpPr>
            <p:spPr>
              <a:xfrm>
                <a:off x="2485" y="3168"/>
                <a:ext cx="29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69667" name="组合 69666"/>
          <p:cNvGrpSpPr/>
          <p:nvPr/>
        </p:nvGrpSpPr>
        <p:grpSpPr>
          <a:xfrm>
            <a:off x="2346325" y="4724400"/>
            <a:ext cx="3521075" cy="725488"/>
            <a:chOff x="1478" y="2976"/>
            <a:chExt cx="2218" cy="457"/>
          </a:xfrm>
        </p:grpSpPr>
        <p:sp>
          <p:nvSpPr>
            <p:cNvPr id="69668" name="文本框 69667"/>
            <p:cNvSpPr txBox="1"/>
            <p:nvPr/>
          </p:nvSpPr>
          <p:spPr>
            <a:xfrm>
              <a:off x="1478" y="3026"/>
              <a:ext cx="177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+ </a:t>
              </a:r>
              <a:r>
                <a:rPr lang="en-US" altLang="zh-CN" sz="28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0.1100 =</a:t>
              </a:r>
              <a:endPara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69669" name="组合 69668"/>
            <p:cNvGrpSpPr/>
            <p:nvPr/>
          </p:nvGrpSpPr>
          <p:grpSpPr>
            <a:xfrm>
              <a:off x="3397" y="2976"/>
              <a:ext cx="299" cy="457"/>
              <a:chOff x="3397" y="2976"/>
              <a:chExt cx="299" cy="457"/>
            </a:xfrm>
          </p:grpSpPr>
          <p:sp>
            <p:nvSpPr>
              <p:cNvPr id="69670" name="文本框 69669"/>
              <p:cNvSpPr txBox="1"/>
              <p:nvPr/>
            </p:nvSpPr>
            <p:spPr>
              <a:xfrm>
                <a:off x="3420" y="2976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12</a:t>
                </a:r>
              </a:p>
            </p:txBody>
          </p:sp>
          <p:sp>
            <p:nvSpPr>
              <p:cNvPr id="69671" name="文本框 69670"/>
              <p:cNvSpPr txBox="1"/>
              <p:nvPr/>
            </p:nvSpPr>
            <p:spPr>
              <a:xfrm>
                <a:off x="3420" y="3183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69672" name="直接连接符 69671"/>
              <p:cNvSpPr/>
              <p:nvPr/>
            </p:nvSpPr>
            <p:spPr>
              <a:xfrm>
                <a:off x="3397" y="3201"/>
                <a:ext cx="299" cy="0"/>
              </a:xfrm>
              <a:prstGeom prst="line">
                <a:avLst/>
              </a:prstGeom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69673" name="文本框 69672"/>
            <p:cNvSpPr txBox="1"/>
            <p:nvPr/>
          </p:nvSpPr>
          <p:spPr>
            <a:xfrm>
              <a:off x="3195" y="3001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endPara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69674" name="文本框 69673"/>
          <p:cNvSpPr txBox="1"/>
          <p:nvPr/>
        </p:nvSpPr>
        <p:spPr>
          <a:xfrm>
            <a:off x="228600" y="5313363"/>
            <a:ext cx="747395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练习 2   设机器数字长为 8 位（含 1 位符号位）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</a:rPr>
              <a:t>              且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 =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97</a:t>
            </a:r>
            <a:r>
              <a:rPr lang="en-US" altLang="zh-CN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 = +41，</a:t>
            </a:r>
            <a:r>
              <a:rPr lang="zh-CN" altLang="en-US" sz="2800" b="1" dirty="0">
                <a:latin typeface="Times New Roman" panose="02020603050405020304" pitchFamily="18" charset="0"/>
              </a:rPr>
              <a:t>用补码求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9675" name="文本框 69674"/>
          <p:cNvSpPr txBox="1"/>
          <p:nvPr/>
        </p:nvSpPr>
        <p:spPr>
          <a:xfrm>
            <a:off x="2346325" y="6248400"/>
            <a:ext cx="41370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+ 1110110 = + 118</a:t>
            </a:r>
            <a:endParaRPr lang="en-US" altLang="zh-CN" sz="2800" b="1">
              <a:solidFill>
                <a:schemeClr val="folHlin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9676" name="文本框 69675"/>
          <p:cNvSpPr txBox="1"/>
          <p:nvPr/>
        </p:nvSpPr>
        <p:spPr>
          <a:xfrm>
            <a:off x="2057400" y="3786188"/>
            <a:ext cx="441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∴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= – 1001 = –9</a:t>
            </a:r>
            <a:endParaRPr lang="en-US" altLang="zh-CN" sz="28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9677" name="直接连接符 69676"/>
          <p:cNvSpPr/>
          <p:nvPr/>
        </p:nvSpPr>
        <p:spPr>
          <a:xfrm>
            <a:off x="1066800" y="3276600"/>
            <a:ext cx="6705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9678" name="文本框 69677"/>
          <p:cNvSpPr txBox="1"/>
          <p:nvPr/>
        </p:nvSpPr>
        <p:spPr>
          <a:xfrm>
            <a:off x="6605588" y="476885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错</a:t>
            </a:r>
          </a:p>
        </p:txBody>
      </p:sp>
      <p:sp>
        <p:nvSpPr>
          <p:cNvPr id="69679" name="文本框 69678"/>
          <p:cNvSpPr txBox="1"/>
          <p:nvPr/>
        </p:nvSpPr>
        <p:spPr>
          <a:xfrm>
            <a:off x="6621463" y="624840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错</a:t>
            </a:r>
          </a:p>
        </p:txBody>
      </p:sp>
      <p:sp>
        <p:nvSpPr>
          <p:cNvPr id="69680" name="矩形 69679"/>
          <p:cNvSpPr/>
          <p:nvPr/>
        </p:nvSpPr>
        <p:spPr>
          <a:xfrm>
            <a:off x="79248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6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/>
      <p:bldP spid="69637" grpId="0"/>
      <p:bldP spid="69644" grpId="0"/>
      <p:bldP spid="69645" grpId="0"/>
      <p:bldP spid="69652" grpId="0"/>
      <p:bldP spid="69653" grpId="0"/>
      <p:bldP spid="69654" grpId="0"/>
      <p:bldP spid="69674" grpId="0"/>
      <p:bldP spid="69675" grpId="0"/>
      <p:bldP spid="69676" grpId="0"/>
      <p:bldP spid="69678" grpId="0"/>
      <p:bldP spid="6967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文本框 70658"/>
          <p:cNvSpPr txBox="1"/>
          <p:nvPr/>
        </p:nvSpPr>
        <p:spPr>
          <a:xfrm>
            <a:off x="517525" y="273050"/>
            <a:ext cx="247650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3. 溢出判断</a:t>
            </a:r>
            <a:endParaRPr lang="en-US" altLang="zh-CN" sz="3600" b="1">
              <a:latin typeface="Times New Roman" panose="02020603050405020304" pitchFamily="18" charset="0"/>
            </a:endParaRPr>
          </a:p>
        </p:txBody>
      </p:sp>
      <p:sp>
        <p:nvSpPr>
          <p:cNvPr id="70660" name="文本框 70659"/>
          <p:cNvSpPr txBox="1"/>
          <p:nvPr/>
        </p:nvSpPr>
        <p:spPr>
          <a:xfrm>
            <a:off x="457200" y="1096963"/>
            <a:ext cx="5257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(1) 一位符号位判溢出</a:t>
            </a:r>
          </a:p>
        </p:txBody>
      </p:sp>
      <p:sp>
        <p:nvSpPr>
          <p:cNvPr id="70661" name="文本框 70660"/>
          <p:cNvSpPr txBox="1"/>
          <p:nvPr/>
        </p:nvSpPr>
        <p:spPr>
          <a:xfrm>
            <a:off x="1066800" y="1698625"/>
            <a:ext cx="7804150" cy="18208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参加操作的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两个数</a:t>
            </a:r>
            <a:r>
              <a:rPr lang="zh-CN" altLang="en-US" sz="2800" b="1" dirty="0">
                <a:latin typeface="Times New Roman" panose="02020603050405020304" pitchFamily="18" charset="0"/>
              </a:rPr>
              <a:t>（减法时即为被减数和“求补”</a:t>
            </a:r>
          </a:p>
          <a:p>
            <a:pPr>
              <a:lnSpc>
                <a:spcPct val="13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以后的减数）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符号相同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其结果的符号与原操作</a:t>
            </a:r>
          </a:p>
          <a:p>
            <a:pPr>
              <a:lnSpc>
                <a:spcPct val="135000"/>
              </a:lnSpc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数的符号不同，即为溢出</a:t>
            </a:r>
          </a:p>
        </p:txBody>
      </p:sp>
      <p:sp>
        <p:nvSpPr>
          <p:cNvPr id="70662" name="文本框 70661"/>
          <p:cNvSpPr txBox="1"/>
          <p:nvPr/>
        </p:nvSpPr>
        <p:spPr>
          <a:xfrm>
            <a:off x="457200" y="36576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硬件实现</a:t>
            </a:r>
          </a:p>
        </p:txBody>
      </p:sp>
      <p:grpSp>
        <p:nvGrpSpPr>
          <p:cNvPr id="70683" name="组合 70682"/>
          <p:cNvGrpSpPr/>
          <p:nvPr/>
        </p:nvGrpSpPr>
        <p:grpSpPr>
          <a:xfrm>
            <a:off x="1066800" y="4257675"/>
            <a:ext cx="6365875" cy="519113"/>
            <a:chOff x="672" y="2682"/>
            <a:chExt cx="4010" cy="327"/>
          </a:xfrm>
        </p:grpSpPr>
        <p:sp>
          <p:nvSpPr>
            <p:cNvPr id="70664" name="文本框 70663"/>
            <p:cNvSpPr txBox="1"/>
            <p:nvPr/>
          </p:nvSpPr>
          <p:spPr>
            <a:xfrm>
              <a:off x="672" y="2682"/>
              <a:ext cx="401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最高有效位的进位       符号位的进位 = 1</a:t>
              </a:r>
              <a:endPara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65" name="流程图: 或者 70664"/>
            <p:cNvSpPr/>
            <p:nvPr/>
          </p:nvSpPr>
          <p:spPr>
            <a:xfrm>
              <a:off x="2640" y="2736"/>
              <a:ext cx="192" cy="192"/>
            </a:xfrm>
            <a:prstGeom prst="flowChartOr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666" name="文本框 70665"/>
          <p:cNvSpPr txBox="1"/>
          <p:nvPr/>
        </p:nvSpPr>
        <p:spPr>
          <a:xfrm>
            <a:off x="1447800" y="476885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如</a:t>
            </a:r>
          </a:p>
        </p:txBody>
      </p:sp>
      <p:grpSp>
        <p:nvGrpSpPr>
          <p:cNvPr id="70667" name="组合 70666"/>
          <p:cNvGrpSpPr/>
          <p:nvPr/>
        </p:nvGrpSpPr>
        <p:grpSpPr>
          <a:xfrm>
            <a:off x="2819400" y="4800600"/>
            <a:ext cx="1543050" cy="981075"/>
            <a:chOff x="1776" y="3024"/>
            <a:chExt cx="972" cy="618"/>
          </a:xfrm>
        </p:grpSpPr>
        <p:sp>
          <p:nvSpPr>
            <p:cNvPr id="70668" name="流程图: 或者 70667"/>
            <p:cNvSpPr/>
            <p:nvPr/>
          </p:nvSpPr>
          <p:spPr>
            <a:xfrm>
              <a:off x="2016" y="3111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9" name="文本框 70668"/>
            <p:cNvSpPr txBox="1"/>
            <p:nvPr/>
          </p:nvSpPr>
          <p:spPr>
            <a:xfrm>
              <a:off x="1776" y="3024"/>
              <a:ext cx="9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1     0 = 1</a:t>
              </a:r>
            </a:p>
          </p:txBody>
        </p:sp>
        <p:sp>
          <p:nvSpPr>
            <p:cNvPr id="70670" name="流程图: 或者 70669"/>
            <p:cNvSpPr/>
            <p:nvPr/>
          </p:nvSpPr>
          <p:spPr>
            <a:xfrm>
              <a:off x="2016" y="3399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文本框 70670"/>
            <p:cNvSpPr txBox="1"/>
            <p:nvPr/>
          </p:nvSpPr>
          <p:spPr>
            <a:xfrm>
              <a:off x="1776" y="3315"/>
              <a:ext cx="9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0     1 = 1</a:t>
              </a:r>
            </a:p>
          </p:txBody>
        </p:sp>
      </p:grpSp>
      <p:sp>
        <p:nvSpPr>
          <p:cNvPr id="70672" name="文本框 70671"/>
          <p:cNvSpPr txBox="1"/>
          <p:nvPr/>
        </p:nvSpPr>
        <p:spPr>
          <a:xfrm>
            <a:off x="4479925" y="5059363"/>
            <a:ext cx="19208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有 </a:t>
            </a:r>
            <a:r>
              <a:rPr lang="zh-CN" altLang="en-US" sz="2800" b="1" dirty="0">
                <a:latin typeface="Times New Roman" panose="02020603050405020304" pitchFamily="18" charset="0"/>
              </a:rPr>
              <a:t>溢出</a:t>
            </a:r>
          </a:p>
        </p:txBody>
      </p:sp>
      <p:grpSp>
        <p:nvGrpSpPr>
          <p:cNvPr id="70673" name="组合 70672"/>
          <p:cNvGrpSpPr/>
          <p:nvPr/>
        </p:nvGrpSpPr>
        <p:grpSpPr>
          <a:xfrm>
            <a:off x="2819400" y="5724525"/>
            <a:ext cx="1543050" cy="981075"/>
            <a:chOff x="1776" y="3606"/>
            <a:chExt cx="972" cy="618"/>
          </a:xfrm>
        </p:grpSpPr>
        <p:sp>
          <p:nvSpPr>
            <p:cNvPr id="70674" name="流程图: 或者 70673"/>
            <p:cNvSpPr/>
            <p:nvPr/>
          </p:nvSpPr>
          <p:spPr>
            <a:xfrm>
              <a:off x="2016" y="3693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文本框 70674"/>
            <p:cNvSpPr txBox="1"/>
            <p:nvPr/>
          </p:nvSpPr>
          <p:spPr>
            <a:xfrm>
              <a:off x="1776" y="3606"/>
              <a:ext cx="9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0     0 = 0</a:t>
              </a:r>
            </a:p>
          </p:txBody>
        </p:sp>
        <p:sp>
          <p:nvSpPr>
            <p:cNvPr id="70676" name="流程图: 或者 70675"/>
            <p:cNvSpPr/>
            <p:nvPr/>
          </p:nvSpPr>
          <p:spPr>
            <a:xfrm>
              <a:off x="2016" y="3981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7" name="文本框 70676"/>
            <p:cNvSpPr txBox="1"/>
            <p:nvPr/>
          </p:nvSpPr>
          <p:spPr>
            <a:xfrm>
              <a:off x="1776" y="3897"/>
              <a:ext cx="9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1     1 = 0</a:t>
              </a:r>
            </a:p>
          </p:txBody>
        </p:sp>
      </p:grpSp>
      <p:sp>
        <p:nvSpPr>
          <p:cNvPr id="70678" name="文本框 70677"/>
          <p:cNvSpPr txBox="1"/>
          <p:nvPr/>
        </p:nvSpPr>
        <p:spPr>
          <a:xfrm>
            <a:off x="4479925" y="5957888"/>
            <a:ext cx="19208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无 </a:t>
            </a:r>
            <a:r>
              <a:rPr lang="zh-CN" altLang="en-US" sz="2800" b="1" dirty="0">
                <a:latin typeface="Times New Roman" panose="02020603050405020304" pitchFamily="18" charset="0"/>
              </a:rPr>
              <a:t>溢出</a:t>
            </a:r>
          </a:p>
        </p:txBody>
      </p:sp>
      <p:sp>
        <p:nvSpPr>
          <p:cNvPr id="70679" name="矩形 70678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  <p:sp>
        <p:nvSpPr>
          <p:cNvPr id="70680" name="右大括号 70679"/>
          <p:cNvSpPr/>
          <p:nvPr/>
        </p:nvSpPr>
        <p:spPr>
          <a:xfrm>
            <a:off x="4343400" y="50292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81" name="右大括号 70680"/>
          <p:cNvSpPr/>
          <p:nvPr/>
        </p:nvSpPr>
        <p:spPr>
          <a:xfrm>
            <a:off x="4343400" y="59436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82" name="文本框 70681"/>
          <p:cNvSpPr txBox="1"/>
          <p:nvPr/>
        </p:nvSpPr>
        <p:spPr>
          <a:xfrm>
            <a:off x="7772400" y="4257675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溢出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70661" grpId="0"/>
      <p:bldP spid="70662" grpId="0"/>
      <p:bldP spid="70666" grpId="0"/>
      <p:bldP spid="70672" grpId="0"/>
      <p:bldP spid="70678" grpId="0"/>
      <p:bldP spid="7068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文本框 71682"/>
          <p:cNvSpPr txBox="1"/>
          <p:nvPr/>
        </p:nvSpPr>
        <p:spPr>
          <a:xfrm>
            <a:off x="381000" y="304800"/>
            <a:ext cx="5257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(2) 两位符号位判溢出</a:t>
            </a:r>
          </a:p>
        </p:txBody>
      </p:sp>
      <p:grpSp>
        <p:nvGrpSpPr>
          <p:cNvPr id="71709" name="组合 71708"/>
          <p:cNvGrpSpPr/>
          <p:nvPr/>
        </p:nvGrpSpPr>
        <p:grpSpPr>
          <a:xfrm>
            <a:off x="1143000" y="1209675"/>
            <a:ext cx="6645275" cy="1052513"/>
            <a:chOff x="720" y="762"/>
            <a:chExt cx="4186" cy="663"/>
          </a:xfrm>
        </p:grpSpPr>
        <p:sp>
          <p:nvSpPr>
            <p:cNvPr id="71685" name="文本框 71684"/>
            <p:cNvSpPr txBox="1"/>
            <p:nvPr/>
          </p:nvSpPr>
          <p:spPr>
            <a:xfrm>
              <a:off x="720" y="906"/>
              <a:ext cx="66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</a:rPr>
                <a:t>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'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71686" name="文本框 71685"/>
            <p:cNvSpPr txBox="1"/>
            <p:nvPr/>
          </p:nvSpPr>
          <p:spPr>
            <a:xfrm>
              <a:off x="1248" y="912"/>
              <a:ext cx="2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71687" name="文本框 71686"/>
            <p:cNvSpPr txBox="1"/>
            <p:nvPr/>
          </p:nvSpPr>
          <p:spPr>
            <a:xfrm>
              <a:off x="1536" y="762"/>
              <a:ext cx="279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       1 ＞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≥ 0</a:t>
              </a:r>
            </a:p>
          </p:txBody>
        </p:sp>
        <p:sp>
          <p:nvSpPr>
            <p:cNvPr id="71688" name="文本框 71687"/>
            <p:cNvSpPr txBox="1"/>
            <p:nvPr/>
          </p:nvSpPr>
          <p:spPr>
            <a:xfrm>
              <a:off x="1536" y="1098"/>
              <a:ext cx="337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 4 +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 0 ＞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≥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–1</a:t>
              </a:r>
              <a:r>
                <a:rPr lang="en-US" altLang="zh-CN" sz="2800" b="1">
                  <a:latin typeface="Times New Roman" panose="02020603050405020304" pitchFamily="18" charset="0"/>
                </a:rPr>
                <a:t>（mod 4）</a:t>
              </a:r>
            </a:p>
          </p:txBody>
        </p:sp>
        <p:sp>
          <p:nvSpPr>
            <p:cNvPr id="71689" name="左大括号 71688"/>
            <p:cNvSpPr/>
            <p:nvPr/>
          </p:nvSpPr>
          <p:spPr>
            <a:xfrm>
              <a:off x="1492" y="912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690" name="文本框 71689"/>
          <p:cNvSpPr txBox="1"/>
          <p:nvPr/>
        </p:nvSpPr>
        <p:spPr>
          <a:xfrm>
            <a:off x="1143000" y="2514600"/>
            <a:ext cx="55530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800" b="1" dirty="0">
                <a:latin typeface="Times New Roman" panose="02020603050405020304" pitchFamily="18" charset="0"/>
              </a:rPr>
              <a:t> + [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800" b="1" dirty="0">
                <a:latin typeface="Times New Roman" panose="02020603050405020304" pitchFamily="18" charset="0"/>
              </a:rPr>
              <a:t> = [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+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 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800" b="1" dirty="0">
                <a:latin typeface="Times New Roman" panose="02020603050405020304" pitchFamily="18" charset="0"/>
              </a:rPr>
              <a:t> （</a:t>
            </a:r>
            <a:r>
              <a:rPr lang="en-US" altLang="zh-CN" sz="2800" b="1">
                <a:latin typeface="Times New Roman" panose="02020603050405020304" pitchFamily="18" charset="0"/>
              </a:rPr>
              <a:t>mod 4）</a:t>
            </a:r>
          </a:p>
        </p:txBody>
      </p:sp>
      <p:sp>
        <p:nvSpPr>
          <p:cNvPr id="71691" name="文本框 71690"/>
          <p:cNvSpPr txBox="1"/>
          <p:nvPr/>
        </p:nvSpPr>
        <p:spPr>
          <a:xfrm>
            <a:off x="1158875" y="3376613"/>
            <a:ext cx="55276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800" b="1" dirty="0">
                <a:latin typeface="Times New Roman" panose="02020603050405020304" pitchFamily="18" charset="0"/>
              </a:rPr>
              <a:t> = 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800" b="1" dirty="0">
                <a:latin typeface="Times New Roman" panose="02020603050405020304" pitchFamily="18" charset="0"/>
              </a:rPr>
              <a:t> + [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800" b="1" dirty="0">
                <a:latin typeface="Times New Roman" panose="02020603050405020304" pitchFamily="18" charset="0"/>
              </a:rPr>
              <a:t> （</a:t>
            </a:r>
            <a:r>
              <a:rPr lang="en-US" altLang="zh-CN" sz="2800" b="1">
                <a:latin typeface="Times New Roman" panose="02020603050405020304" pitchFamily="18" charset="0"/>
              </a:rPr>
              <a:t>mod 4）</a:t>
            </a:r>
          </a:p>
        </p:txBody>
      </p:sp>
      <p:sp>
        <p:nvSpPr>
          <p:cNvPr id="71692" name="文本框 71691"/>
          <p:cNvSpPr txBox="1"/>
          <p:nvPr/>
        </p:nvSpPr>
        <p:spPr>
          <a:xfrm>
            <a:off x="1143000" y="4205288"/>
            <a:ext cx="52705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结果的双符号位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相同</a:t>
            </a: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未溢出</a:t>
            </a:r>
          </a:p>
        </p:txBody>
      </p:sp>
      <p:sp>
        <p:nvSpPr>
          <p:cNvPr id="71693" name="文本框 71692"/>
          <p:cNvSpPr txBox="1"/>
          <p:nvPr/>
        </p:nvSpPr>
        <p:spPr>
          <a:xfrm>
            <a:off x="1143000" y="5129213"/>
            <a:ext cx="5715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结果的双符号位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不同</a:t>
            </a: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溢出</a:t>
            </a:r>
          </a:p>
        </p:txBody>
      </p:sp>
      <p:sp>
        <p:nvSpPr>
          <p:cNvPr id="71694" name="文本框 71693"/>
          <p:cNvSpPr txBox="1"/>
          <p:nvPr/>
        </p:nvSpPr>
        <p:spPr>
          <a:xfrm>
            <a:off x="1143000" y="6034088"/>
            <a:ext cx="518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最高符号位 </a:t>
            </a:r>
            <a:r>
              <a:rPr lang="zh-CN" altLang="en-US" sz="2800" b="1" dirty="0">
                <a:latin typeface="Times New Roman" panose="02020603050405020304" pitchFamily="18" charset="0"/>
              </a:rPr>
              <a:t>代表其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真正的符号</a:t>
            </a:r>
          </a:p>
        </p:txBody>
      </p:sp>
      <p:grpSp>
        <p:nvGrpSpPr>
          <p:cNvPr id="71695" name="组合 71694"/>
          <p:cNvGrpSpPr/>
          <p:nvPr/>
        </p:nvGrpSpPr>
        <p:grpSpPr>
          <a:xfrm>
            <a:off x="6613525" y="4129088"/>
            <a:ext cx="2249488" cy="900112"/>
            <a:chOff x="4166" y="2601"/>
            <a:chExt cx="1417" cy="567"/>
          </a:xfrm>
        </p:grpSpPr>
        <p:sp>
          <p:nvSpPr>
            <p:cNvPr id="71696" name="文本框 71695"/>
            <p:cNvSpPr txBox="1"/>
            <p:nvPr/>
          </p:nvSpPr>
          <p:spPr>
            <a:xfrm>
              <a:off x="4166" y="2601"/>
              <a:ext cx="14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00.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×××××</a:t>
              </a:r>
            </a:p>
          </p:txBody>
        </p:sp>
        <p:sp>
          <p:nvSpPr>
            <p:cNvPr id="71697" name="文本框 71696"/>
            <p:cNvSpPr txBox="1"/>
            <p:nvPr/>
          </p:nvSpPr>
          <p:spPr>
            <a:xfrm>
              <a:off x="4166" y="2841"/>
              <a:ext cx="14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11.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×××××</a:t>
              </a:r>
            </a:p>
          </p:txBody>
        </p:sp>
      </p:grpSp>
      <p:grpSp>
        <p:nvGrpSpPr>
          <p:cNvPr id="71698" name="组合 71697"/>
          <p:cNvGrpSpPr/>
          <p:nvPr/>
        </p:nvGrpSpPr>
        <p:grpSpPr>
          <a:xfrm>
            <a:off x="6613525" y="5129213"/>
            <a:ext cx="2325688" cy="952500"/>
            <a:chOff x="4166" y="3231"/>
            <a:chExt cx="1465" cy="600"/>
          </a:xfrm>
        </p:grpSpPr>
        <p:sp>
          <p:nvSpPr>
            <p:cNvPr id="71699" name="文本框 71698"/>
            <p:cNvSpPr txBox="1"/>
            <p:nvPr/>
          </p:nvSpPr>
          <p:spPr>
            <a:xfrm>
              <a:off x="4166" y="3231"/>
              <a:ext cx="14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0.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××××× </a:t>
              </a:r>
            </a:p>
          </p:txBody>
        </p:sp>
        <p:sp>
          <p:nvSpPr>
            <p:cNvPr id="71700" name="文本框 71699"/>
            <p:cNvSpPr txBox="1"/>
            <p:nvPr/>
          </p:nvSpPr>
          <p:spPr>
            <a:xfrm>
              <a:off x="4166" y="3504"/>
              <a:ext cx="14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1.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×××××</a:t>
              </a:r>
            </a:p>
          </p:txBody>
        </p:sp>
      </p:grpSp>
      <p:grpSp>
        <p:nvGrpSpPr>
          <p:cNvPr id="71701" name="组合 71700"/>
          <p:cNvGrpSpPr/>
          <p:nvPr/>
        </p:nvGrpSpPr>
        <p:grpSpPr>
          <a:xfrm>
            <a:off x="6629400" y="4129088"/>
            <a:ext cx="2249488" cy="900112"/>
            <a:chOff x="4166" y="2601"/>
            <a:chExt cx="1417" cy="567"/>
          </a:xfrm>
        </p:grpSpPr>
        <p:sp>
          <p:nvSpPr>
            <p:cNvPr id="71702" name="文本框 71701"/>
            <p:cNvSpPr txBox="1"/>
            <p:nvPr/>
          </p:nvSpPr>
          <p:spPr>
            <a:xfrm>
              <a:off x="4166" y="2601"/>
              <a:ext cx="14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00,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×××××</a:t>
              </a:r>
            </a:p>
          </p:txBody>
        </p:sp>
        <p:sp>
          <p:nvSpPr>
            <p:cNvPr id="71703" name="文本框 71702"/>
            <p:cNvSpPr txBox="1"/>
            <p:nvPr/>
          </p:nvSpPr>
          <p:spPr>
            <a:xfrm>
              <a:off x="4166" y="2841"/>
              <a:ext cx="14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11,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×××××</a:t>
              </a:r>
            </a:p>
          </p:txBody>
        </p:sp>
      </p:grpSp>
      <p:grpSp>
        <p:nvGrpSpPr>
          <p:cNvPr id="71704" name="组合 71703"/>
          <p:cNvGrpSpPr/>
          <p:nvPr/>
        </p:nvGrpSpPr>
        <p:grpSpPr>
          <a:xfrm>
            <a:off x="6589713" y="5143500"/>
            <a:ext cx="2325687" cy="952500"/>
            <a:chOff x="4166" y="3231"/>
            <a:chExt cx="1465" cy="600"/>
          </a:xfrm>
        </p:grpSpPr>
        <p:sp>
          <p:nvSpPr>
            <p:cNvPr id="71705" name="文本框 71704"/>
            <p:cNvSpPr txBox="1"/>
            <p:nvPr/>
          </p:nvSpPr>
          <p:spPr>
            <a:xfrm>
              <a:off x="4166" y="3231"/>
              <a:ext cx="14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0,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××××× </a:t>
              </a:r>
            </a:p>
          </p:txBody>
        </p:sp>
        <p:sp>
          <p:nvSpPr>
            <p:cNvPr id="71706" name="文本框 71705"/>
            <p:cNvSpPr txBox="1"/>
            <p:nvPr/>
          </p:nvSpPr>
          <p:spPr>
            <a:xfrm>
              <a:off x="4166" y="3504"/>
              <a:ext cx="14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1,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×××××</a:t>
              </a:r>
            </a:p>
          </p:txBody>
        </p:sp>
      </p:grpSp>
      <p:sp>
        <p:nvSpPr>
          <p:cNvPr id="71707" name="矩形 71706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0" grpId="0"/>
      <p:bldP spid="71691" grpId="0"/>
      <p:bldP spid="71692" grpId="0"/>
      <p:bldP spid="71693" grpId="0"/>
      <p:bldP spid="7169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文本框 74754"/>
          <p:cNvSpPr txBox="1"/>
          <p:nvPr/>
        </p:nvSpPr>
        <p:spPr>
          <a:xfrm>
            <a:off x="593725" y="425450"/>
            <a:ext cx="522922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4. 补码加减法的硬件配置</a:t>
            </a:r>
          </a:p>
        </p:txBody>
      </p:sp>
      <p:grpSp>
        <p:nvGrpSpPr>
          <p:cNvPr id="74777" name="组合 74776"/>
          <p:cNvGrpSpPr/>
          <p:nvPr/>
        </p:nvGrpSpPr>
        <p:grpSpPr>
          <a:xfrm>
            <a:off x="1066800" y="1752600"/>
            <a:ext cx="7010400" cy="3352800"/>
            <a:chOff x="672" y="1104"/>
            <a:chExt cx="4416" cy="2112"/>
          </a:xfrm>
        </p:grpSpPr>
        <p:sp>
          <p:nvSpPr>
            <p:cNvPr id="74757" name="矩形 74756"/>
            <p:cNvSpPr/>
            <p:nvPr/>
          </p:nvSpPr>
          <p:spPr>
            <a:xfrm>
              <a:off x="720" y="1296"/>
              <a:ext cx="384" cy="33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74758" name="矩形 74757"/>
            <p:cNvSpPr/>
            <p:nvPr/>
          </p:nvSpPr>
          <p:spPr>
            <a:xfrm>
              <a:off x="1680" y="1296"/>
              <a:ext cx="1584" cy="33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         </a:t>
              </a:r>
              <a:r>
                <a:rPr lang="en-US" altLang="zh-CN" sz="2400" b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   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4759" name="矩形 74758"/>
            <p:cNvSpPr/>
            <p:nvPr/>
          </p:nvSpPr>
          <p:spPr>
            <a:xfrm>
              <a:off x="3744" y="1296"/>
              <a:ext cx="384" cy="33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G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4760" name="矩形 74759"/>
            <p:cNvSpPr/>
            <p:nvPr/>
          </p:nvSpPr>
          <p:spPr>
            <a:xfrm>
              <a:off x="4368" y="1296"/>
              <a:ext cx="384" cy="33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G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74761" name="矩形 74760"/>
            <p:cNvSpPr/>
            <p:nvPr/>
          </p:nvSpPr>
          <p:spPr>
            <a:xfrm>
              <a:off x="1680" y="1992"/>
              <a:ext cx="1584" cy="33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加法器（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>
                  <a:latin typeface="Times New Roman" panose="02020603050405020304" pitchFamily="18" charset="0"/>
                </a:rPr>
                <a:t>+1）</a:t>
              </a:r>
            </a:p>
          </p:txBody>
        </p:sp>
        <p:sp>
          <p:nvSpPr>
            <p:cNvPr id="74762" name="矩形 74761"/>
            <p:cNvSpPr/>
            <p:nvPr/>
          </p:nvSpPr>
          <p:spPr>
            <a:xfrm>
              <a:off x="672" y="1968"/>
              <a:ext cx="624" cy="62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溢出</a:t>
              </a:r>
            </a:p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判断</a:t>
              </a:r>
            </a:p>
          </p:txBody>
        </p:sp>
        <p:sp>
          <p:nvSpPr>
            <p:cNvPr id="74763" name="矩形 74762"/>
            <p:cNvSpPr/>
            <p:nvPr/>
          </p:nvSpPr>
          <p:spPr>
            <a:xfrm>
              <a:off x="3744" y="1968"/>
              <a:ext cx="1104" cy="62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求补控制 </a:t>
              </a:r>
            </a:p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逻  辑</a:t>
              </a:r>
            </a:p>
          </p:txBody>
        </p:sp>
        <p:sp>
          <p:nvSpPr>
            <p:cNvPr id="74764" name="矩形 74763"/>
            <p:cNvSpPr/>
            <p:nvPr/>
          </p:nvSpPr>
          <p:spPr>
            <a:xfrm>
              <a:off x="1680" y="2688"/>
              <a:ext cx="1584" cy="33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         </a:t>
              </a:r>
              <a:r>
                <a:rPr lang="en-US" altLang="zh-CN" sz="2400" b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   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4765" name="直接连接符 74764"/>
            <p:cNvSpPr/>
            <p:nvPr/>
          </p:nvSpPr>
          <p:spPr>
            <a:xfrm flipV="1">
              <a:off x="912" y="1632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74766" name="上箭头 74765"/>
            <p:cNvSpPr/>
            <p:nvPr/>
          </p:nvSpPr>
          <p:spPr>
            <a:xfrm>
              <a:off x="2016" y="1644"/>
              <a:ext cx="144" cy="338"/>
            </a:xfrm>
            <a:prstGeom prst="upArrow">
              <a:avLst>
                <a:gd name="adj1" fmla="val 50000"/>
                <a:gd name="adj2" fmla="val 5868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7" name="上箭头 74766"/>
            <p:cNvSpPr/>
            <p:nvPr/>
          </p:nvSpPr>
          <p:spPr>
            <a:xfrm rot="10800000">
              <a:off x="2784" y="1632"/>
              <a:ext cx="144" cy="36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8" name="上箭头 74767"/>
            <p:cNvSpPr/>
            <p:nvPr/>
          </p:nvSpPr>
          <p:spPr>
            <a:xfrm>
              <a:off x="2400" y="2340"/>
              <a:ext cx="144" cy="338"/>
            </a:xfrm>
            <a:prstGeom prst="upArrow">
              <a:avLst>
                <a:gd name="adj1" fmla="val 50000"/>
                <a:gd name="adj2" fmla="val 5868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9" name="直接连接符 74768"/>
            <p:cNvSpPr/>
            <p:nvPr/>
          </p:nvSpPr>
          <p:spPr>
            <a:xfrm flipH="1">
              <a:off x="3264" y="2160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74770" name="任意多边形 74769"/>
            <p:cNvSpPr/>
            <p:nvPr/>
          </p:nvSpPr>
          <p:spPr>
            <a:xfrm>
              <a:off x="2877" y="2160"/>
              <a:ext cx="627" cy="1056"/>
            </a:xfrm>
            <a:custGeom>
              <a:avLst/>
              <a:gdLst/>
              <a:ahLst/>
              <a:cxnLst/>
              <a:rect l="0" t="0" r="0" b="0"/>
              <a:pathLst>
                <a:path w="627" h="1056">
                  <a:moveTo>
                    <a:pt x="627" y="0"/>
                  </a:moveTo>
                  <a:lnTo>
                    <a:pt x="627" y="1056"/>
                  </a:lnTo>
                  <a:lnTo>
                    <a:pt x="3" y="1056"/>
                  </a:lnTo>
                  <a:lnTo>
                    <a:pt x="0" y="873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headEnd type="oval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1" name="任意多边形 74770"/>
            <p:cNvSpPr/>
            <p:nvPr/>
          </p:nvSpPr>
          <p:spPr>
            <a:xfrm>
              <a:off x="4560" y="1104"/>
              <a:ext cx="528" cy="1200"/>
            </a:xfrm>
            <a:custGeom>
              <a:avLst/>
              <a:gdLst/>
              <a:ahLst/>
              <a:cxnLst/>
              <a:rect l="0" t="0" r="0" b="0"/>
              <a:pathLst>
                <a:path w="528" h="1200">
                  <a:moveTo>
                    <a:pt x="0" y="192"/>
                  </a:moveTo>
                  <a:lnTo>
                    <a:pt x="0" y="0"/>
                  </a:lnTo>
                  <a:lnTo>
                    <a:pt x="528" y="0"/>
                  </a:lnTo>
                  <a:lnTo>
                    <a:pt x="528" y="1200"/>
                  </a:lnTo>
                  <a:lnTo>
                    <a:pt x="288" y="120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2" name="直接连接符 74771"/>
            <p:cNvSpPr/>
            <p:nvPr/>
          </p:nvSpPr>
          <p:spPr>
            <a:xfrm flipH="1">
              <a:off x="1296" y="2160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74773" name="组合 74772"/>
          <p:cNvGrpSpPr/>
          <p:nvPr/>
        </p:nvGrpSpPr>
        <p:grpSpPr>
          <a:xfrm>
            <a:off x="1279525" y="5451475"/>
            <a:ext cx="4056063" cy="990600"/>
            <a:chOff x="806" y="3434"/>
            <a:chExt cx="2555" cy="624"/>
          </a:xfrm>
        </p:grpSpPr>
        <p:sp>
          <p:nvSpPr>
            <p:cNvPr id="74774" name="文本框 74773"/>
            <p:cNvSpPr txBox="1"/>
            <p:nvPr/>
          </p:nvSpPr>
          <p:spPr>
            <a:xfrm>
              <a:off x="806" y="3434"/>
              <a:ext cx="14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</a:rPr>
                <a:t>A、X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均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>
                  <a:latin typeface="Times New Roman" panose="02020603050405020304" pitchFamily="18" charset="0"/>
                </a:rPr>
                <a:t>+1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位</a:t>
              </a:r>
            </a:p>
          </p:txBody>
        </p:sp>
        <p:sp>
          <p:nvSpPr>
            <p:cNvPr id="74775" name="文本框 74774"/>
            <p:cNvSpPr txBox="1"/>
            <p:nvPr/>
          </p:nvSpPr>
          <p:spPr>
            <a:xfrm>
              <a:off x="806" y="3770"/>
              <a:ext cx="25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用减法标记 </a:t>
              </a:r>
              <a:r>
                <a:rPr lang="en-US" altLang="zh-CN" sz="2400" b="1">
                  <a:latin typeface="Times New Roman" panose="02020603050405020304" pitchFamily="18" charset="0"/>
                </a:rPr>
                <a:t>G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S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控制求补逻辑</a:t>
              </a:r>
              <a:endParaRPr lang="zh-CN" altLang="en-US" sz="2400" b="1" baseline="-25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4776" name="矩形 74775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文本框 75778"/>
          <p:cNvSpPr txBox="1"/>
          <p:nvPr/>
        </p:nvSpPr>
        <p:spPr>
          <a:xfrm>
            <a:off x="746125" y="320675"/>
            <a:ext cx="293687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三、乘法运算</a:t>
            </a:r>
          </a:p>
        </p:txBody>
      </p:sp>
      <p:sp>
        <p:nvSpPr>
          <p:cNvPr id="75802" name="矩形 75801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文本框 92162"/>
          <p:cNvSpPr txBox="1"/>
          <p:nvPr/>
        </p:nvSpPr>
        <p:spPr>
          <a:xfrm>
            <a:off x="152400" y="152400"/>
            <a:ext cx="31400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5. 补码乘法</a:t>
            </a:r>
          </a:p>
        </p:txBody>
      </p:sp>
      <p:sp>
        <p:nvSpPr>
          <p:cNvPr id="92180" name="矩形 92179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文本框 93186"/>
          <p:cNvSpPr txBox="1"/>
          <p:nvPr/>
        </p:nvSpPr>
        <p:spPr>
          <a:xfrm>
            <a:off x="669925" y="273050"/>
            <a:ext cx="38258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③ </a:t>
            </a:r>
            <a:r>
              <a:rPr lang="en-US" altLang="zh-CN" sz="3600" b="1">
                <a:latin typeface="Times New Roman" panose="02020603050405020304" pitchFamily="18" charset="0"/>
              </a:rPr>
              <a:t>Booth </a:t>
            </a:r>
            <a:r>
              <a:rPr lang="zh-CN" altLang="en-US" sz="3600" b="1" dirty="0">
                <a:latin typeface="Times New Roman" panose="02020603050405020304" pitchFamily="18" charset="0"/>
              </a:rPr>
              <a:t>算法</a:t>
            </a:r>
          </a:p>
        </p:txBody>
      </p:sp>
      <p:sp>
        <p:nvSpPr>
          <p:cNvPr id="93188" name="文本框 93187"/>
          <p:cNvSpPr txBox="1"/>
          <p:nvPr/>
        </p:nvSpPr>
        <p:spPr>
          <a:xfrm>
            <a:off x="3429000" y="319088"/>
            <a:ext cx="44704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（被乘数、乘数符号任意）</a:t>
            </a:r>
          </a:p>
        </p:txBody>
      </p:sp>
      <p:grpSp>
        <p:nvGrpSpPr>
          <p:cNvPr id="93189" name="组合 93188"/>
          <p:cNvGrpSpPr/>
          <p:nvPr/>
        </p:nvGrpSpPr>
        <p:grpSpPr>
          <a:xfrm>
            <a:off x="381000" y="990600"/>
            <a:ext cx="6583363" cy="595313"/>
            <a:chOff x="240" y="714"/>
            <a:chExt cx="4147" cy="375"/>
          </a:xfrm>
        </p:grpSpPr>
        <p:sp>
          <p:nvSpPr>
            <p:cNvPr id="93190" name="文本框 93189"/>
            <p:cNvSpPr txBox="1"/>
            <p:nvPr/>
          </p:nvSpPr>
          <p:spPr>
            <a:xfrm>
              <a:off x="240" y="762"/>
              <a:ext cx="414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设[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=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800" b="1">
                  <a:latin typeface="Times New Roman" panose="02020603050405020304" pitchFamily="18" charset="0"/>
                </a:rPr>
                <a:t>.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 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i="1" baseline="-25000" dirty="0" err="1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=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800" b="1">
                  <a:latin typeface="Times New Roman" panose="02020603050405020304" pitchFamily="18" charset="0"/>
                </a:rPr>
                <a:t>.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 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n</a:t>
              </a:r>
              <a:endParaRPr lang="en-US" altLang="zh-CN" sz="24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191" name="文本框 93190"/>
            <p:cNvSpPr txBox="1"/>
            <p:nvPr/>
          </p:nvSpPr>
          <p:spPr>
            <a:xfrm>
              <a:off x="1776" y="714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3192" name="文本框 93191"/>
            <p:cNvSpPr txBox="1"/>
            <p:nvPr/>
          </p:nvSpPr>
          <p:spPr>
            <a:xfrm>
              <a:off x="3888" y="72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93193" name="文本框 93192"/>
          <p:cNvSpPr txBox="1"/>
          <p:nvPr/>
        </p:nvSpPr>
        <p:spPr>
          <a:xfrm>
            <a:off x="763588" y="1609725"/>
            <a:ext cx="12271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grpSp>
        <p:nvGrpSpPr>
          <p:cNvPr id="93194" name="组合 93193"/>
          <p:cNvGrpSpPr/>
          <p:nvPr/>
        </p:nvGrpSpPr>
        <p:grpSpPr>
          <a:xfrm>
            <a:off x="474663" y="2081213"/>
            <a:ext cx="4429125" cy="614362"/>
            <a:chOff x="299" y="1401"/>
            <a:chExt cx="2790" cy="387"/>
          </a:xfrm>
        </p:grpSpPr>
        <p:sp>
          <p:nvSpPr>
            <p:cNvPr id="93195" name="文本框 93194"/>
            <p:cNvSpPr txBox="1"/>
            <p:nvPr/>
          </p:nvSpPr>
          <p:spPr>
            <a:xfrm>
              <a:off x="299" y="1461"/>
              <a:ext cx="279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= 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( 0.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  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 )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[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·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196" name="文本框 93195"/>
            <p:cNvSpPr txBox="1"/>
            <p:nvPr/>
          </p:nvSpPr>
          <p:spPr>
            <a:xfrm>
              <a:off x="1440" y="1401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93197" name="组合 93196"/>
          <p:cNvGrpSpPr/>
          <p:nvPr/>
        </p:nvGrpSpPr>
        <p:grpSpPr>
          <a:xfrm>
            <a:off x="474663" y="2725738"/>
            <a:ext cx="6005512" cy="571500"/>
            <a:chOff x="299" y="1807"/>
            <a:chExt cx="3783" cy="360"/>
          </a:xfrm>
        </p:grpSpPr>
        <p:sp>
          <p:nvSpPr>
            <p:cNvPr id="93198" name="文本框 93197"/>
            <p:cNvSpPr txBox="1"/>
            <p:nvPr/>
          </p:nvSpPr>
          <p:spPr>
            <a:xfrm>
              <a:off x="299" y="1840"/>
              <a:ext cx="378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= 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>
                  <a:latin typeface="Times New Roman" panose="02020603050405020304" pitchFamily="18" charset="0"/>
                </a:rPr>
                <a:t> 2</a:t>
              </a:r>
              <a:r>
                <a:rPr lang="en-US" altLang="zh-CN" sz="2800" b="1" baseline="45000">
                  <a:latin typeface="Times New Roman" panose="02020603050405020304" pitchFamily="18" charset="0"/>
                </a:rPr>
                <a:t>-1</a:t>
              </a:r>
              <a:r>
                <a:rPr lang="en-US" altLang="zh-CN" sz="2800" b="1">
                  <a:latin typeface="Times New Roman" panose="02020603050405020304" pitchFamily="18" charset="0"/>
                </a:rPr>
                <a:t>+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baseline="45000">
                  <a:latin typeface="Times New Roman" panose="02020603050405020304" pitchFamily="18" charset="0"/>
                </a:rPr>
                <a:t>-2</a:t>
              </a:r>
              <a:r>
                <a:rPr lang="en-US" altLang="zh-CN" sz="2800" b="1">
                  <a:latin typeface="Times New Roman" panose="02020603050405020304" pitchFamily="18" charset="0"/>
                </a:rPr>
                <a:t>+      +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baseline="45000">
                  <a:latin typeface="Times New Roman" panose="02020603050405020304" pitchFamily="18" charset="0"/>
                </a:rPr>
                <a:t>-</a:t>
              </a:r>
              <a:r>
                <a:rPr lang="en-US" altLang="zh-CN" sz="2800" b="1" i="1" baseline="45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)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[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·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3199" name="文本框 93198"/>
            <p:cNvSpPr txBox="1"/>
            <p:nvPr/>
          </p:nvSpPr>
          <p:spPr>
            <a:xfrm>
              <a:off x="2160" y="1807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93200" name="组合 93199"/>
          <p:cNvGrpSpPr/>
          <p:nvPr/>
        </p:nvGrpSpPr>
        <p:grpSpPr>
          <a:xfrm>
            <a:off x="474663" y="3362325"/>
            <a:ext cx="5132387" cy="576263"/>
            <a:chOff x="299" y="2208"/>
            <a:chExt cx="3233" cy="363"/>
          </a:xfrm>
        </p:grpSpPr>
        <p:sp>
          <p:nvSpPr>
            <p:cNvPr id="93201" name="文本框 93200"/>
            <p:cNvSpPr txBox="1"/>
            <p:nvPr/>
          </p:nvSpPr>
          <p:spPr>
            <a:xfrm>
              <a:off x="299" y="2244"/>
              <a:ext cx="323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= 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baseline="45000">
                  <a:latin typeface="Times New Roman" panose="02020603050405020304" pitchFamily="18" charset="0"/>
                </a:rPr>
                <a:t>-1</a:t>
              </a:r>
              <a:r>
                <a:rPr lang="en-US" altLang="zh-CN" sz="2800" b="1">
                  <a:latin typeface="Times New Roman" panose="02020603050405020304" pitchFamily="18" charset="0"/>
                </a:rPr>
                <a:t>+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baseline="45000">
                  <a:latin typeface="Times New Roman" panose="02020603050405020304" pitchFamily="18" charset="0"/>
                </a:rPr>
                <a:t>-2</a:t>
              </a:r>
              <a:r>
                <a:rPr lang="en-US" altLang="zh-CN" sz="2800" b="1">
                  <a:latin typeface="Times New Roman" panose="02020603050405020304" pitchFamily="18" charset="0"/>
                </a:rPr>
                <a:t>+      +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baseline="45000">
                  <a:latin typeface="Times New Roman" panose="02020603050405020304" pitchFamily="18" charset="0"/>
                </a:rPr>
                <a:t>-</a:t>
              </a:r>
              <a:r>
                <a:rPr lang="en-US" altLang="zh-CN" sz="2800" b="1" i="1" baseline="45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)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93202" name="文本框 93201"/>
            <p:cNvSpPr txBox="1"/>
            <p:nvPr/>
          </p:nvSpPr>
          <p:spPr>
            <a:xfrm>
              <a:off x="2592" y="2208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93203" name="组合 93202"/>
          <p:cNvGrpSpPr/>
          <p:nvPr/>
        </p:nvGrpSpPr>
        <p:grpSpPr>
          <a:xfrm>
            <a:off x="474663" y="3970338"/>
            <a:ext cx="8329612" cy="595312"/>
            <a:chOff x="299" y="2591"/>
            <a:chExt cx="5247" cy="375"/>
          </a:xfrm>
        </p:grpSpPr>
        <p:sp>
          <p:nvSpPr>
            <p:cNvPr id="93204" name="文本框 93203"/>
            <p:cNvSpPr txBox="1"/>
            <p:nvPr/>
          </p:nvSpPr>
          <p:spPr>
            <a:xfrm>
              <a:off x="299" y="2639"/>
              <a:ext cx="524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= 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[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 </a:t>
              </a:r>
              <a:r>
                <a:rPr lang="zh-CN" altLang="en-US" sz="2800" b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b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baseline="4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-1</a:t>
              </a:r>
              <a:r>
                <a:rPr lang="en-US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 sz="2800" b="1">
                  <a:latin typeface="Times New Roman" panose="02020603050405020304" pitchFamily="18" charset="0"/>
                </a:rPr>
                <a:t>+</a:t>
              </a:r>
              <a:r>
                <a:rPr lang="en-US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baseline="4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-1</a:t>
              </a:r>
              <a:r>
                <a:rPr lang="zh-CN" altLang="en-US" sz="2800" b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8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baseline="4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-2</a:t>
              </a:r>
              <a:r>
                <a:rPr lang="en-US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 sz="2800" b="1">
                  <a:latin typeface="Times New Roman" panose="02020603050405020304" pitchFamily="18" charset="0"/>
                </a:rPr>
                <a:t>+      +(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baseline="45000">
                  <a:latin typeface="Times New Roman" panose="02020603050405020304" pitchFamily="18" charset="0"/>
                </a:rPr>
                <a:t>-(</a:t>
              </a:r>
              <a:r>
                <a:rPr lang="en-US" altLang="zh-CN" sz="2800" b="1" i="1" baseline="45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baseline="45000">
                  <a:latin typeface="Times New Roman" panose="02020603050405020304" pitchFamily="18" charset="0"/>
                </a:rPr>
                <a:t>-1)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baseline="45000">
                  <a:latin typeface="Times New Roman" panose="02020603050405020304" pitchFamily="18" charset="0"/>
                </a:rPr>
                <a:t>-</a:t>
              </a:r>
              <a:r>
                <a:rPr lang="en-US" altLang="zh-CN" sz="2800" b="1" i="1" baseline="45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)]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93205" name="文本框 93204"/>
            <p:cNvSpPr txBox="1"/>
            <p:nvPr/>
          </p:nvSpPr>
          <p:spPr>
            <a:xfrm>
              <a:off x="3648" y="2591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 </a:t>
              </a:r>
            </a:p>
          </p:txBody>
        </p:sp>
      </p:grpSp>
      <p:grpSp>
        <p:nvGrpSpPr>
          <p:cNvPr id="93206" name="组合 93205"/>
          <p:cNvGrpSpPr/>
          <p:nvPr/>
        </p:nvGrpSpPr>
        <p:grpSpPr>
          <a:xfrm>
            <a:off x="474663" y="4595813"/>
            <a:ext cx="8215312" cy="596900"/>
            <a:chOff x="299" y="2985"/>
            <a:chExt cx="5175" cy="376"/>
          </a:xfrm>
        </p:grpSpPr>
        <p:sp>
          <p:nvSpPr>
            <p:cNvPr id="93207" name="文本框 93206"/>
            <p:cNvSpPr txBox="1"/>
            <p:nvPr/>
          </p:nvSpPr>
          <p:spPr>
            <a:xfrm>
              <a:off x="299" y="3034"/>
              <a:ext cx="517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= 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[(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)+(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>
                  <a:latin typeface="Times New Roman" panose="02020603050405020304" pitchFamily="18" charset="0"/>
                </a:rPr>
                <a:t>)2</a:t>
              </a:r>
              <a:r>
                <a:rPr lang="en-US" altLang="zh-CN" sz="2800" b="1" baseline="45000">
                  <a:latin typeface="Times New Roman" panose="02020603050405020304" pitchFamily="18" charset="0"/>
                </a:rPr>
                <a:t>-1</a:t>
              </a:r>
              <a:r>
                <a:rPr lang="en-US" altLang="zh-CN" sz="2800" b="1">
                  <a:latin typeface="Times New Roman" panose="02020603050405020304" pitchFamily="18" charset="0"/>
                </a:rPr>
                <a:t>+      +(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n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-1</a:t>
              </a:r>
              <a:r>
                <a:rPr lang="en-US" altLang="zh-CN" sz="2800" b="1">
                  <a:latin typeface="Times New Roman" panose="02020603050405020304" pitchFamily="18" charset="0"/>
                </a:rPr>
                <a:t>)2</a:t>
              </a:r>
              <a:r>
                <a:rPr lang="en-US" altLang="zh-CN" sz="2800" b="1" baseline="45000">
                  <a:latin typeface="Times New Roman" panose="02020603050405020304" pitchFamily="18" charset="0"/>
                </a:rPr>
                <a:t>-(</a:t>
              </a:r>
              <a:r>
                <a:rPr lang="en-US" altLang="zh-CN" sz="2800" b="1" i="1" baseline="45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baseline="45000">
                  <a:latin typeface="Times New Roman" panose="02020603050405020304" pitchFamily="18" charset="0"/>
                </a:rPr>
                <a:t>-1)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</a:t>
              </a:r>
              <a:r>
                <a:rPr lang="zh-CN" alt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)2</a:t>
              </a:r>
              <a:r>
                <a:rPr lang="en-US" altLang="zh-CN" sz="2800" b="1" baseline="45000">
                  <a:latin typeface="Times New Roman" panose="02020603050405020304" pitchFamily="18" charset="0"/>
                </a:rPr>
                <a:t>-</a:t>
              </a:r>
              <a:r>
                <a:rPr lang="en-US" altLang="zh-CN" sz="2800" b="1" i="1" baseline="45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)]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93208" name="文本框 93207"/>
            <p:cNvSpPr txBox="1"/>
            <p:nvPr/>
          </p:nvSpPr>
          <p:spPr>
            <a:xfrm>
              <a:off x="2736" y="2985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 </a:t>
              </a:r>
            </a:p>
          </p:txBody>
        </p:sp>
      </p:grpSp>
      <p:grpSp>
        <p:nvGrpSpPr>
          <p:cNvPr id="93209" name="组合 93208"/>
          <p:cNvGrpSpPr/>
          <p:nvPr/>
        </p:nvGrpSpPr>
        <p:grpSpPr>
          <a:xfrm>
            <a:off x="3260725" y="5891213"/>
            <a:ext cx="3825875" cy="581025"/>
            <a:chOff x="2054" y="3801"/>
            <a:chExt cx="2410" cy="366"/>
          </a:xfrm>
        </p:grpSpPr>
        <p:sp>
          <p:nvSpPr>
            <p:cNvPr id="93210" name="文本框 93209"/>
            <p:cNvSpPr txBox="1"/>
            <p:nvPr/>
          </p:nvSpPr>
          <p:spPr>
            <a:xfrm>
              <a:off x="2054" y="3840"/>
              <a:ext cx="241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800" b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 </a:t>
              </a:r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baseline="45000">
                  <a:latin typeface="Times New Roman" panose="02020603050405020304" pitchFamily="18" charset="0"/>
                </a:rPr>
                <a:t>-1 </a:t>
              </a:r>
              <a:r>
                <a:rPr lang="en-US" altLang="zh-CN" sz="2800" b="1">
                  <a:latin typeface="Times New Roman" panose="02020603050405020304" pitchFamily="18" charset="0"/>
                </a:rPr>
                <a:t>+      +</a:t>
              </a:r>
            </a:p>
          </p:txBody>
        </p:sp>
        <p:sp>
          <p:nvSpPr>
            <p:cNvPr id="93211" name="文本框 93210"/>
            <p:cNvSpPr txBox="1"/>
            <p:nvPr/>
          </p:nvSpPr>
          <p:spPr>
            <a:xfrm>
              <a:off x="2736" y="3801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 </a:t>
              </a:r>
            </a:p>
          </p:txBody>
        </p:sp>
        <p:sp>
          <p:nvSpPr>
            <p:cNvPr id="93212" name="文本框 93211"/>
            <p:cNvSpPr txBox="1"/>
            <p:nvPr/>
          </p:nvSpPr>
          <p:spPr>
            <a:xfrm>
              <a:off x="3264" y="3840"/>
              <a:ext cx="7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b="1" i="1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800" b="1" i="1" baseline="-25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baseline="45000">
                  <a:latin typeface="Times New Roman" panose="02020603050405020304" pitchFamily="18" charset="0"/>
                </a:rPr>
                <a:t>-</a:t>
              </a:r>
              <a:r>
                <a:rPr lang="en-US" altLang="zh-CN" sz="2800" b="1" i="1" baseline="45000">
                  <a:latin typeface="Times New Roman" panose="02020603050405020304" pitchFamily="18" charset="0"/>
                </a:rPr>
                <a:t>n</a:t>
              </a:r>
            </a:p>
          </p:txBody>
        </p:sp>
      </p:grpSp>
      <p:grpSp>
        <p:nvGrpSpPr>
          <p:cNvPr id="93233" name="组合 93232"/>
          <p:cNvGrpSpPr/>
          <p:nvPr/>
        </p:nvGrpSpPr>
        <p:grpSpPr>
          <a:xfrm>
            <a:off x="5181600" y="1600200"/>
            <a:ext cx="2438400" cy="595313"/>
            <a:chOff x="3264" y="1023"/>
            <a:chExt cx="1536" cy="375"/>
          </a:xfrm>
        </p:grpSpPr>
        <p:sp>
          <p:nvSpPr>
            <p:cNvPr id="93214" name="文本框 93213"/>
            <p:cNvSpPr txBox="1"/>
            <p:nvPr/>
          </p:nvSpPr>
          <p:spPr>
            <a:xfrm>
              <a:off x="3312" y="1023"/>
              <a:ext cx="14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–[</a:t>
              </a:r>
              <a:r>
                <a:rPr lang="en-US" altLang="zh-CN" sz="2800" b="1" i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zh-CN" altLang="en-US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= +[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800" b="1" i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3215" name="圆角矩形标注 93214"/>
            <p:cNvSpPr/>
            <p:nvPr/>
          </p:nvSpPr>
          <p:spPr>
            <a:xfrm>
              <a:off x="3264" y="1062"/>
              <a:ext cx="1536" cy="336"/>
            </a:xfrm>
            <a:prstGeom prst="wedgeRoundRectCallout">
              <a:avLst>
                <a:gd name="adj1" fmla="val -99218"/>
                <a:gd name="adj2" fmla="val 69347"/>
                <a:gd name="adj3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3232" name="组合 93231"/>
          <p:cNvGrpSpPr/>
          <p:nvPr/>
        </p:nvGrpSpPr>
        <p:grpSpPr>
          <a:xfrm>
            <a:off x="6781800" y="2676525"/>
            <a:ext cx="1981200" cy="533400"/>
            <a:chOff x="4272" y="1686"/>
            <a:chExt cx="1248" cy="336"/>
          </a:xfrm>
        </p:grpSpPr>
        <p:sp>
          <p:nvSpPr>
            <p:cNvPr id="93217" name="文本框 93216"/>
            <p:cNvSpPr txBox="1"/>
            <p:nvPr/>
          </p:nvSpPr>
          <p:spPr>
            <a:xfrm>
              <a:off x="4272" y="1695"/>
              <a:ext cx="124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800" b="1" baseline="4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-1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= 2</a:t>
              </a:r>
              <a:r>
                <a:rPr lang="zh-CN" altLang="en-US" sz="2800" b="1" baseline="4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2</a:t>
              </a:r>
              <a:r>
                <a:rPr lang="zh-CN" altLang="en-US" sz="2800" b="1" baseline="45000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zh-CN" altLang="en-US" sz="2800" b="1" baseline="45000" dirty="0">
                <a:solidFill>
                  <a:schemeClr val="folHlin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3218" name="圆角矩形 93217"/>
            <p:cNvSpPr/>
            <p:nvPr/>
          </p:nvSpPr>
          <p:spPr>
            <a:xfrm>
              <a:off x="4272" y="1686"/>
              <a:ext cx="1248" cy="336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231" name="组合 93230"/>
          <p:cNvGrpSpPr/>
          <p:nvPr/>
        </p:nvGrpSpPr>
        <p:grpSpPr>
          <a:xfrm>
            <a:off x="6780213" y="3438525"/>
            <a:ext cx="2058987" cy="533400"/>
            <a:chOff x="4271" y="2166"/>
            <a:chExt cx="1297" cy="336"/>
          </a:xfrm>
        </p:grpSpPr>
        <p:sp>
          <p:nvSpPr>
            <p:cNvPr id="93220" name="文本框 93219"/>
            <p:cNvSpPr txBox="1"/>
            <p:nvPr/>
          </p:nvSpPr>
          <p:spPr>
            <a:xfrm>
              <a:off x="4271" y="2166"/>
              <a:ext cx="129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800" b="1" baseline="4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-2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= 2</a:t>
              </a:r>
              <a:r>
                <a:rPr lang="zh-CN" altLang="en-US" sz="2800" b="1" baseline="4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-1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 2</a:t>
              </a:r>
              <a:r>
                <a:rPr lang="zh-CN" altLang="en-US" sz="2800" b="1" baseline="45000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endParaRPr lang="zh-CN" altLang="en-US" sz="2800" b="1" baseline="45000" dirty="0">
                <a:solidFill>
                  <a:schemeClr val="folHlin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3221" name="圆角矩形 93220"/>
            <p:cNvSpPr/>
            <p:nvPr/>
          </p:nvSpPr>
          <p:spPr>
            <a:xfrm>
              <a:off x="4272" y="2166"/>
              <a:ext cx="1296" cy="336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222" name="文本框 93221"/>
          <p:cNvSpPr txBox="1"/>
          <p:nvPr/>
        </p:nvSpPr>
        <p:spPr>
          <a:xfrm>
            <a:off x="2498725" y="3414713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baseline="45000">
                <a:solidFill>
                  <a:schemeClr val="folHlink"/>
                </a:solidFill>
                <a:latin typeface="Times New Roman" panose="02020603050405020304" pitchFamily="18" charset="0"/>
              </a:rPr>
              <a:t>-1</a:t>
            </a:r>
            <a:endParaRPr lang="zh-CN" altLang="en-US" sz="2800" b="1" baseline="4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223" name="文本框 93222"/>
          <p:cNvSpPr txBox="1"/>
          <p:nvPr/>
        </p:nvSpPr>
        <p:spPr>
          <a:xfrm>
            <a:off x="3348038" y="3419475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baseline="45000">
                <a:solidFill>
                  <a:schemeClr val="folHlink"/>
                </a:solidFill>
                <a:latin typeface="Times New Roman" panose="02020603050405020304" pitchFamily="18" charset="0"/>
              </a:rPr>
              <a:t>-2</a:t>
            </a:r>
            <a:endParaRPr lang="zh-CN" altLang="en-US" sz="2800" b="1" baseline="4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224" name="圆角矩形标注 93223"/>
          <p:cNvSpPr/>
          <p:nvPr/>
        </p:nvSpPr>
        <p:spPr>
          <a:xfrm>
            <a:off x="2743200" y="5343525"/>
            <a:ext cx="935038" cy="533400"/>
          </a:xfrm>
          <a:prstGeom prst="wedgeRoundRectCallout">
            <a:avLst>
              <a:gd name="adj1" fmla="val 18750"/>
              <a:gd name="adj2" fmla="val 94347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93225" name="组合 93224"/>
          <p:cNvGrpSpPr/>
          <p:nvPr/>
        </p:nvGrpSpPr>
        <p:grpSpPr>
          <a:xfrm>
            <a:off x="474663" y="5267325"/>
            <a:ext cx="6289675" cy="552450"/>
            <a:chOff x="299" y="3408"/>
            <a:chExt cx="3962" cy="348"/>
          </a:xfrm>
        </p:grpSpPr>
        <p:sp>
          <p:nvSpPr>
            <p:cNvPr id="93226" name="文本框 93225"/>
            <p:cNvSpPr txBox="1"/>
            <p:nvPr/>
          </p:nvSpPr>
          <p:spPr>
            <a:xfrm>
              <a:off x="299" y="3429"/>
              <a:ext cx="39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= 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[(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)+(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>
                  <a:latin typeface="Times New Roman" panose="02020603050405020304" pitchFamily="18" charset="0"/>
                </a:rPr>
                <a:t>)2</a:t>
              </a:r>
              <a:r>
                <a:rPr lang="en-US" altLang="zh-CN" sz="2800" b="1" baseline="45000">
                  <a:latin typeface="Times New Roman" panose="02020603050405020304" pitchFamily="18" charset="0"/>
                </a:rPr>
                <a:t>-1</a:t>
              </a:r>
              <a:r>
                <a:rPr lang="en-US" altLang="zh-CN" sz="2800" b="1">
                  <a:latin typeface="Times New Roman" panose="02020603050405020304" pitchFamily="18" charset="0"/>
                </a:rPr>
                <a:t>+      +(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+1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)2</a:t>
              </a:r>
              <a:r>
                <a:rPr lang="en-US" altLang="zh-CN" sz="2800" b="1" baseline="45000">
                  <a:latin typeface="Times New Roman" panose="02020603050405020304" pitchFamily="18" charset="0"/>
                </a:rPr>
                <a:t>-</a:t>
              </a:r>
              <a:r>
                <a:rPr lang="en-US" altLang="zh-CN" sz="2800" b="1" i="1" baseline="45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93227" name="文本框 93226"/>
            <p:cNvSpPr txBox="1"/>
            <p:nvPr/>
          </p:nvSpPr>
          <p:spPr>
            <a:xfrm>
              <a:off x="2736" y="3408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 </a:t>
              </a:r>
            </a:p>
          </p:txBody>
        </p:sp>
      </p:grpSp>
      <p:sp>
        <p:nvSpPr>
          <p:cNvPr id="93228" name="圆角矩形标注 93227"/>
          <p:cNvSpPr/>
          <p:nvPr/>
        </p:nvSpPr>
        <p:spPr>
          <a:xfrm>
            <a:off x="5002213" y="5343525"/>
            <a:ext cx="1169987" cy="533400"/>
          </a:xfrm>
          <a:prstGeom prst="wedgeRoundRectCallout">
            <a:avLst>
              <a:gd name="adj1" fmla="val -23264"/>
              <a:gd name="adj2" fmla="val 90773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3229" name="文本框 93228"/>
          <p:cNvSpPr txBox="1"/>
          <p:nvPr/>
        </p:nvSpPr>
        <p:spPr>
          <a:xfrm>
            <a:off x="7086600" y="5343525"/>
            <a:ext cx="16557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附加位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i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+1</a:t>
            </a:r>
            <a:endParaRPr lang="zh-CN" altLang="en-US" sz="2400" b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230" name="矩形 93229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  <p:bldP spid="93193" grpId="0"/>
      <p:bldP spid="93222" grpId="0"/>
      <p:bldP spid="93223" grpId="0"/>
      <p:bldP spid="93224" grpId="0" animBg="1"/>
      <p:bldP spid="93228" grpId="0" animBg="1"/>
      <p:bldP spid="9322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文本框 94210"/>
          <p:cNvSpPr txBox="1"/>
          <p:nvPr/>
        </p:nvSpPr>
        <p:spPr>
          <a:xfrm>
            <a:off x="457200" y="304800"/>
            <a:ext cx="6781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④ </a:t>
            </a:r>
            <a:r>
              <a:rPr lang="en-US" altLang="zh-CN" sz="3600" b="1">
                <a:latin typeface="Times New Roman" panose="02020603050405020304" pitchFamily="18" charset="0"/>
              </a:rPr>
              <a:t>Booth </a:t>
            </a:r>
            <a:r>
              <a:rPr lang="zh-CN" altLang="en-US" sz="3600" b="1" dirty="0">
                <a:latin typeface="Times New Roman" panose="02020603050405020304" pitchFamily="18" charset="0"/>
              </a:rPr>
              <a:t>算法递推公式</a:t>
            </a:r>
          </a:p>
        </p:txBody>
      </p:sp>
      <p:sp>
        <p:nvSpPr>
          <p:cNvPr id="94212" name="文本框 94211"/>
          <p:cNvSpPr txBox="1"/>
          <p:nvPr/>
        </p:nvSpPr>
        <p:spPr>
          <a:xfrm>
            <a:off x="1046163" y="990600"/>
            <a:ext cx="23828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= 0</a:t>
            </a:r>
          </a:p>
        </p:txBody>
      </p:sp>
      <p:sp>
        <p:nvSpPr>
          <p:cNvPr id="94213" name="文本框 94212"/>
          <p:cNvSpPr txBox="1"/>
          <p:nvPr/>
        </p:nvSpPr>
        <p:spPr>
          <a:xfrm>
            <a:off x="1062038" y="1471613"/>
            <a:ext cx="67865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en-US" altLang="zh-CN" sz="2800" b="1" baseline="45000">
                <a:latin typeface="Times New Roman" panose="02020603050405020304" pitchFamily="18" charset="0"/>
              </a:rPr>
              <a:t>-1</a:t>
            </a:r>
            <a:r>
              <a:rPr lang="en-US" altLang="zh-CN" sz="2800" b="1">
                <a:latin typeface="Times New Roman" panose="02020603050405020304" pitchFamily="18" charset="0"/>
              </a:rPr>
              <a:t>{(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+1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)[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+[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}     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+1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=  0</a:t>
            </a:r>
          </a:p>
        </p:txBody>
      </p:sp>
      <p:sp>
        <p:nvSpPr>
          <p:cNvPr id="94214" name="文本框 94213"/>
          <p:cNvSpPr txBox="1"/>
          <p:nvPr/>
        </p:nvSpPr>
        <p:spPr>
          <a:xfrm>
            <a:off x="1062038" y="2524125"/>
            <a:ext cx="44450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400" b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en-US" altLang="zh-CN" sz="2800" b="1" baseline="45000">
                <a:latin typeface="Times New Roman" panose="02020603050405020304" pitchFamily="18" charset="0"/>
              </a:rPr>
              <a:t>-1</a:t>
            </a:r>
            <a:r>
              <a:rPr lang="en-US" altLang="zh-CN" sz="2800" b="1">
                <a:latin typeface="Times New Roman" panose="02020603050405020304" pitchFamily="18" charset="0"/>
              </a:rPr>
              <a:t>{(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)[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+[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-1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}</a:t>
            </a:r>
            <a:endParaRPr lang="zh-CN" altLang="en-US" sz="2800" b="1" baseline="45000" dirty="0">
              <a:latin typeface="Times New Roman" panose="02020603050405020304" pitchFamily="18" charset="0"/>
            </a:endParaRPr>
          </a:p>
        </p:txBody>
      </p:sp>
      <p:sp>
        <p:nvSpPr>
          <p:cNvPr id="94215" name="文本框 94214"/>
          <p:cNvSpPr txBox="1"/>
          <p:nvPr/>
        </p:nvSpPr>
        <p:spPr>
          <a:xfrm>
            <a:off x="1420813" y="2097088"/>
            <a:ext cx="611187" cy="4476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94216" name="文本框 94215"/>
          <p:cNvSpPr txBox="1"/>
          <p:nvPr/>
        </p:nvSpPr>
        <p:spPr>
          <a:xfrm>
            <a:off x="757238" y="3300413"/>
            <a:ext cx="39385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baseline="-200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= [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+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)[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94217" name="文本框 94216"/>
          <p:cNvSpPr txBox="1"/>
          <p:nvPr/>
        </p:nvSpPr>
        <p:spPr>
          <a:xfrm>
            <a:off x="5562600" y="3300413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最后一步不移位</a:t>
            </a:r>
          </a:p>
        </p:txBody>
      </p:sp>
      <p:sp>
        <p:nvSpPr>
          <p:cNvPr id="94218" name="文本框 94217"/>
          <p:cNvSpPr txBox="1"/>
          <p:nvPr/>
        </p:nvSpPr>
        <p:spPr>
          <a:xfrm>
            <a:off x="1408113" y="4387850"/>
            <a:ext cx="2782887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如何实现   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+1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 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94219" name="文本框 94218"/>
          <p:cNvSpPr txBox="1"/>
          <p:nvPr/>
        </p:nvSpPr>
        <p:spPr>
          <a:xfrm>
            <a:off x="4191000" y="4572000"/>
            <a:ext cx="806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0   0</a:t>
            </a:r>
          </a:p>
        </p:txBody>
      </p:sp>
      <p:sp>
        <p:nvSpPr>
          <p:cNvPr id="94220" name="文本框 94219"/>
          <p:cNvSpPr txBox="1"/>
          <p:nvPr/>
        </p:nvSpPr>
        <p:spPr>
          <a:xfrm>
            <a:off x="4191000" y="5029200"/>
            <a:ext cx="806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0   1</a:t>
            </a:r>
          </a:p>
        </p:txBody>
      </p:sp>
      <p:sp>
        <p:nvSpPr>
          <p:cNvPr id="94221" name="文本框 94220"/>
          <p:cNvSpPr txBox="1"/>
          <p:nvPr/>
        </p:nvSpPr>
        <p:spPr>
          <a:xfrm>
            <a:off x="4191000" y="5486400"/>
            <a:ext cx="806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1   0</a:t>
            </a:r>
          </a:p>
        </p:txBody>
      </p:sp>
      <p:sp>
        <p:nvSpPr>
          <p:cNvPr id="94222" name="文本框 94221"/>
          <p:cNvSpPr txBox="1"/>
          <p:nvPr/>
        </p:nvSpPr>
        <p:spPr>
          <a:xfrm>
            <a:off x="4191000" y="5943600"/>
            <a:ext cx="806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1   1</a:t>
            </a:r>
          </a:p>
        </p:txBody>
      </p:sp>
      <p:grpSp>
        <p:nvGrpSpPr>
          <p:cNvPr id="94251" name="组合 94250"/>
          <p:cNvGrpSpPr/>
          <p:nvPr/>
        </p:nvGrpSpPr>
        <p:grpSpPr>
          <a:xfrm>
            <a:off x="7572375" y="4572000"/>
            <a:ext cx="609600" cy="519113"/>
            <a:chOff x="4848" y="2880"/>
            <a:chExt cx="384" cy="327"/>
          </a:xfrm>
        </p:grpSpPr>
        <p:sp>
          <p:nvSpPr>
            <p:cNvPr id="94224" name="文本框 94223"/>
            <p:cNvSpPr txBox="1"/>
            <p:nvPr/>
          </p:nvSpPr>
          <p:spPr>
            <a:xfrm>
              <a:off x="5004" y="2880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4225" name="直接连接符 94224"/>
            <p:cNvSpPr/>
            <p:nvPr/>
          </p:nvSpPr>
          <p:spPr>
            <a:xfrm>
              <a:off x="4848" y="3072"/>
              <a:ext cx="19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94252" name="组合 94251"/>
          <p:cNvGrpSpPr/>
          <p:nvPr/>
        </p:nvGrpSpPr>
        <p:grpSpPr>
          <a:xfrm>
            <a:off x="6542088" y="5070475"/>
            <a:ext cx="2173287" cy="519113"/>
            <a:chOff x="4199" y="3194"/>
            <a:chExt cx="1369" cy="327"/>
          </a:xfrm>
        </p:grpSpPr>
        <p:sp>
          <p:nvSpPr>
            <p:cNvPr id="94227" name="文本框 94226"/>
            <p:cNvSpPr txBox="1"/>
            <p:nvPr/>
          </p:nvSpPr>
          <p:spPr>
            <a:xfrm>
              <a:off x="4199" y="3194"/>
              <a:ext cx="136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+[</a:t>
              </a:r>
              <a:r>
                <a:rPr lang="en-US" altLang="zh-CN" sz="28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   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1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4228" name="直接连接符 94227"/>
            <p:cNvSpPr/>
            <p:nvPr/>
          </p:nvSpPr>
          <p:spPr>
            <a:xfrm>
              <a:off x="4848" y="3360"/>
              <a:ext cx="19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94255" name="组合 94254"/>
          <p:cNvGrpSpPr/>
          <p:nvPr/>
        </p:nvGrpSpPr>
        <p:grpSpPr>
          <a:xfrm>
            <a:off x="6477000" y="5486400"/>
            <a:ext cx="2162175" cy="519113"/>
            <a:chOff x="4080" y="3456"/>
            <a:chExt cx="1362" cy="327"/>
          </a:xfrm>
        </p:grpSpPr>
        <p:sp>
          <p:nvSpPr>
            <p:cNvPr id="94230" name="文本框 94229"/>
            <p:cNvSpPr txBox="1"/>
            <p:nvPr/>
          </p:nvSpPr>
          <p:spPr>
            <a:xfrm>
              <a:off x="4080" y="3456"/>
              <a:ext cx="13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+[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8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   </a:t>
              </a:r>
              <a:r>
                <a:rPr lang="zh-CN" altLang="en-US" sz="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4231" name="直接连接符 94230"/>
            <p:cNvSpPr/>
            <p:nvPr/>
          </p:nvSpPr>
          <p:spPr>
            <a:xfrm>
              <a:off x="4770" y="3648"/>
              <a:ext cx="19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94249" name="组合 94248"/>
          <p:cNvGrpSpPr/>
          <p:nvPr/>
        </p:nvGrpSpPr>
        <p:grpSpPr>
          <a:xfrm>
            <a:off x="7572375" y="5957888"/>
            <a:ext cx="990600" cy="519112"/>
            <a:chOff x="4848" y="3753"/>
            <a:chExt cx="624" cy="327"/>
          </a:xfrm>
        </p:grpSpPr>
        <p:sp>
          <p:nvSpPr>
            <p:cNvPr id="94233" name="文本框 94232"/>
            <p:cNvSpPr txBox="1"/>
            <p:nvPr/>
          </p:nvSpPr>
          <p:spPr>
            <a:xfrm>
              <a:off x="5004" y="3753"/>
              <a:ext cx="4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4234" name="直接连接符 94233"/>
            <p:cNvSpPr/>
            <p:nvPr/>
          </p:nvSpPr>
          <p:spPr>
            <a:xfrm>
              <a:off x="4848" y="3936"/>
              <a:ext cx="19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94235" name="组合 94234"/>
          <p:cNvGrpSpPr/>
          <p:nvPr/>
        </p:nvGrpSpPr>
        <p:grpSpPr>
          <a:xfrm>
            <a:off x="4038600" y="4038600"/>
            <a:ext cx="4121150" cy="2438400"/>
            <a:chOff x="2544" y="2544"/>
            <a:chExt cx="2596" cy="1536"/>
          </a:xfrm>
        </p:grpSpPr>
        <p:sp>
          <p:nvSpPr>
            <p:cNvPr id="94236" name="文本框 94235"/>
            <p:cNvSpPr txBox="1"/>
            <p:nvPr/>
          </p:nvSpPr>
          <p:spPr>
            <a:xfrm>
              <a:off x="2592" y="2544"/>
              <a:ext cx="67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 dirty="0" err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 i="1" baseline="-25000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94237" name="文本框 94236"/>
            <p:cNvSpPr txBox="1"/>
            <p:nvPr/>
          </p:nvSpPr>
          <p:spPr>
            <a:xfrm>
              <a:off x="4282" y="2601"/>
              <a:ext cx="75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操作</a:t>
              </a:r>
            </a:p>
          </p:txBody>
        </p:sp>
        <p:sp>
          <p:nvSpPr>
            <p:cNvPr id="94238" name="任意多边形 94237"/>
            <p:cNvSpPr/>
            <p:nvPr/>
          </p:nvSpPr>
          <p:spPr>
            <a:xfrm>
              <a:off x="2544" y="2928"/>
              <a:ext cx="2596" cy="1"/>
            </a:xfrm>
            <a:custGeom>
              <a:avLst/>
              <a:gdLst/>
              <a:ahLst/>
              <a:cxnLst/>
              <a:rect l="0" t="0" r="0" b="0"/>
              <a:pathLst>
                <a:path w="2596" h="1">
                  <a:moveTo>
                    <a:pt x="0" y="0"/>
                  </a:moveTo>
                  <a:lnTo>
                    <a:pt x="259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9" name="直接连接符 94238"/>
            <p:cNvSpPr/>
            <p:nvPr/>
          </p:nvSpPr>
          <p:spPr>
            <a:xfrm>
              <a:off x="3312" y="2640"/>
              <a:ext cx="0" cy="14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4240" name="直接连接符 94239"/>
            <p:cNvSpPr/>
            <p:nvPr/>
          </p:nvSpPr>
          <p:spPr>
            <a:xfrm>
              <a:off x="4080" y="2640"/>
              <a:ext cx="0" cy="14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4241" name="文本框 94240"/>
            <p:cNvSpPr txBox="1"/>
            <p:nvPr/>
          </p:nvSpPr>
          <p:spPr>
            <a:xfrm>
              <a:off x="3360" y="2544"/>
              <a:ext cx="71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+1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 i="1" baseline="-25000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i="1" baseline="-25000"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94242" name="文本框 94241"/>
          <p:cNvSpPr txBox="1"/>
          <p:nvPr/>
        </p:nvSpPr>
        <p:spPr>
          <a:xfrm>
            <a:off x="5681663" y="4572000"/>
            <a:ext cx="6286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0   </a:t>
            </a:r>
          </a:p>
        </p:txBody>
      </p:sp>
      <p:sp>
        <p:nvSpPr>
          <p:cNvPr id="94243" name="文本框 94242"/>
          <p:cNvSpPr txBox="1"/>
          <p:nvPr/>
        </p:nvSpPr>
        <p:spPr>
          <a:xfrm>
            <a:off x="5681663" y="5029200"/>
            <a:ext cx="6286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1   </a:t>
            </a:r>
          </a:p>
        </p:txBody>
      </p:sp>
      <p:sp>
        <p:nvSpPr>
          <p:cNvPr id="94244" name="文本框 94243"/>
          <p:cNvSpPr txBox="1"/>
          <p:nvPr/>
        </p:nvSpPr>
        <p:spPr>
          <a:xfrm>
            <a:off x="5562600" y="5500688"/>
            <a:ext cx="7477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-1   </a:t>
            </a:r>
          </a:p>
        </p:txBody>
      </p:sp>
      <p:sp>
        <p:nvSpPr>
          <p:cNvPr id="94245" name="文本框 94244"/>
          <p:cNvSpPr txBox="1"/>
          <p:nvPr/>
        </p:nvSpPr>
        <p:spPr>
          <a:xfrm>
            <a:off x="5695950" y="5943600"/>
            <a:ext cx="6286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0   </a:t>
            </a:r>
          </a:p>
        </p:txBody>
      </p:sp>
      <p:sp>
        <p:nvSpPr>
          <p:cNvPr id="94246" name="矩形 94245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9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4213" grpId="0"/>
      <p:bldP spid="94214" grpId="0"/>
      <p:bldP spid="94215" grpId="0"/>
      <p:bldP spid="94216" grpId="0"/>
      <p:bldP spid="94217" grpId="0"/>
      <p:bldP spid="94218" grpId="0"/>
      <p:bldP spid="94219" grpId="0"/>
      <p:bldP spid="94220" grpId="0"/>
      <p:bldP spid="94221" grpId="0"/>
      <p:bldP spid="94222" grpId="0"/>
      <p:bldP spid="94242" grpId="0"/>
      <p:bldP spid="94243" grpId="0"/>
      <p:bldP spid="94244" grpId="0"/>
      <p:bldP spid="9424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文本框 95234"/>
          <p:cNvSpPr txBox="1"/>
          <p:nvPr/>
        </p:nvSpPr>
        <p:spPr>
          <a:xfrm>
            <a:off x="157163" y="304800"/>
            <a:ext cx="3271837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例6.23</a:t>
            </a:r>
          </a:p>
        </p:txBody>
      </p:sp>
      <p:sp>
        <p:nvSpPr>
          <p:cNvPr id="95236" name="文本框 95235"/>
          <p:cNvSpPr txBox="1"/>
          <p:nvPr/>
        </p:nvSpPr>
        <p:spPr>
          <a:xfrm>
            <a:off x="1600200" y="381000"/>
            <a:ext cx="7239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已知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= +0.0011  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 =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0.1011  </a:t>
            </a:r>
            <a:r>
              <a:rPr lang="zh-CN" altLang="en-US" sz="2800" b="1" dirty="0">
                <a:latin typeface="Times New Roman" panose="02020603050405020304" pitchFamily="18" charset="0"/>
              </a:rPr>
              <a:t>求[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100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95237" name="文本框 95236"/>
          <p:cNvSpPr txBox="1"/>
          <p:nvPr/>
        </p:nvSpPr>
        <p:spPr>
          <a:xfrm>
            <a:off x="320675" y="9906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95238" name="文本框 95237"/>
          <p:cNvSpPr txBox="1"/>
          <p:nvPr/>
        </p:nvSpPr>
        <p:spPr>
          <a:xfrm>
            <a:off x="1035050" y="1057275"/>
            <a:ext cx="1873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0 0 . 0 0 0 0</a:t>
            </a:r>
          </a:p>
        </p:txBody>
      </p:sp>
      <p:sp>
        <p:nvSpPr>
          <p:cNvPr id="95239" name="文本框 95238"/>
          <p:cNvSpPr txBox="1"/>
          <p:nvPr/>
        </p:nvSpPr>
        <p:spPr>
          <a:xfrm>
            <a:off x="1035050" y="1371600"/>
            <a:ext cx="1873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1 1 . 1 1 0 1</a:t>
            </a:r>
          </a:p>
        </p:txBody>
      </p:sp>
      <p:sp>
        <p:nvSpPr>
          <p:cNvPr id="95240" name="文本框 95239"/>
          <p:cNvSpPr txBox="1"/>
          <p:nvPr/>
        </p:nvSpPr>
        <p:spPr>
          <a:xfrm>
            <a:off x="1035050" y="1790700"/>
            <a:ext cx="1873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1 1 . 1 1 0 1</a:t>
            </a:r>
          </a:p>
        </p:txBody>
      </p:sp>
      <p:sp>
        <p:nvSpPr>
          <p:cNvPr id="95241" name="文本框 95240"/>
          <p:cNvSpPr txBox="1"/>
          <p:nvPr/>
        </p:nvSpPr>
        <p:spPr>
          <a:xfrm>
            <a:off x="1035050" y="2524125"/>
            <a:ext cx="1873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0 0 . 0 0 1 1</a:t>
            </a:r>
          </a:p>
        </p:txBody>
      </p:sp>
      <p:sp>
        <p:nvSpPr>
          <p:cNvPr id="95242" name="文本框 95241"/>
          <p:cNvSpPr txBox="1"/>
          <p:nvPr/>
        </p:nvSpPr>
        <p:spPr>
          <a:xfrm>
            <a:off x="1035050" y="3581400"/>
            <a:ext cx="1873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1 1 . 1 1 0 1</a:t>
            </a:r>
          </a:p>
        </p:txBody>
      </p:sp>
      <p:sp>
        <p:nvSpPr>
          <p:cNvPr id="95243" name="文本框 95242"/>
          <p:cNvSpPr txBox="1"/>
          <p:nvPr/>
        </p:nvSpPr>
        <p:spPr>
          <a:xfrm>
            <a:off x="1035050" y="4721225"/>
            <a:ext cx="1873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0 0 . 0 0 1 1</a:t>
            </a:r>
          </a:p>
        </p:txBody>
      </p:sp>
      <p:sp>
        <p:nvSpPr>
          <p:cNvPr id="95244" name="文本框 95243"/>
          <p:cNvSpPr txBox="1"/>
          <p:nvPr/>
        </p:nvSpPr>
        <p:spPr>
          <a:xfrm>
            <a:off x="1035050" y="5791200"/>
            <a:ext cx="1873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1 1 . 1 1 0 1</a:t>
            </a:r>
          </a:p>
        </p:txBody>
      </p:sp>
      <p:sp>
        <p:nvSpPr>
          <p:cNvPr id="95245" name="直接连接符 95244"/>
          <p:cNvSpPr/>
          <p:nvPr/>
        </p:nvSpPr>
        <p:spPr>
          <a:xfrm>
            <a:off x="914400" y="4038600"/>
            <a:ext cx="5410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5246" name="直接连接符 95245"/>
          <p:cNvSpPr/>
          <p:nvPr/>
        </p:nvSpPr>
        <p:spPr>
          <a:xfrm>
            <a:off x="914400" y="5181600"/>
            <a:ext cx="5410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5247" name="直接连接符 95246"/>
          <p:cNvSpPr/>
          <p:nvPr/>
        </p:nvSpPr>
        <p:spPr>
          <a:xfrm>
            <a:off x="838200" y="6248400"/>
            <a:ext cx="5486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5248" name="文本框 95247"/>
          <p:cNvSpPr txBox="1"/>
          <p:nvPr/>
        </p:nvSpPr>
        <p:spPr>
          <a:xfrm>
            <a:off x="3016250" y="1057275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1 . 0 1 0 1</a:t>
            </a:r>
          </a:p>
        </p:txBody>
      </p:sp>
      <p:sp>
        <p:nvSpPr>
          <p:cNvPr id="95249" name="文本框 95248"/>
          <p:cNvSpPr txBox="1"/>
          <p:nvPr/>
        </p:nvSpPr>
        <p:spPr>
          <a:xfrm>
            <a:off x="4787900" y="105727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95250" name="组合 95249"/>
          <p:cNvGrpSpPr/>
          <p:nvPr/>
        </p:nvGrpSpPr>
        <p:grpSpPr>
          <a:xfrm>
            <a:off x="1035050" y="2886075"/>
            <a:ext cx="2343150" cy="522288"/>
            <a:chOff x="652" y="1818"/>
            <a:chExt cx="1476" cy="329"/>
          </a:xfrm>
        </p:grpSpPr>
        <p:sp>
          <p:nvSpPr>
            <p:cNvPr id="95251" name="文本框 95250"/>
            <p:cNvSpPr txBox="1"/>
            <p:nvPr/>
          </p:nvSpPr>
          <p:spPr>
            <a:xfrm>
              <a:off x="652" y="1820"/>
              <a:ext cx="11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0 0 . 0 0 0 1</a:t>
              </a:r>
            </a:p>
          </p:txBody>
        </p:sp>
        <p:sp>
          <p:nvSpPr>
            <p:cNvPr id="95252" name="文本框 95251"/>
            <p:cNvSpPr txBox="1"/>
            <p:nvPr/>
          </p:nvSpPr>
          <p:spPr>
            <a:xfrm>
              <a:off x="1900" y="1818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5253" name="组合 95252"/>
          <p:cNvGrpSpPr/>
          <p:nvPr/>
        </p:nvGrpSpPr>
        <p:grpSpPr>
          <a:xfrm>
            <a:off x="1035050" y="3989388"/>
            <a:ext cx="2609850" cy="519112"/>
            <a:chOff x="652" y="2513"/>
            <a:chExt cx="1644" cy="327"/>
          </a:xfrm>
        </p:grpSpPr>
        <p:sp>
          <p:nvSpPr>
            <p:cNvPr id="95254" name="文本框 95253"/>
            <p:cNvSpPr txBox="1"/>
            <p:nvPr/>
          </p:nvSpPr>
          <p:spPr>
            <a:xfrm>
              <a:off x="652" y="2513"/>
              <a:ext cx="11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1 1 . 1 1 0 1</a:t>
              </a:r>
            </a:p>
          </p:txBody>
        </p:sp>
        <p:sp>
          <p:nvSpPr>
            <p:cNvPr id="95255" name="文本框 95254"/>
            <p:cNvSpPr txBox="1"/>
            <p:nvPr/>
          </p:nvSpPr>
          <p:spPr>
            <a:xfrm>
              <a:off x="1900" y="2513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1 1</a:t>
              </a:r>
            </a:p>
          </p:txBody>
        </p:sp>
      </p:grpSp>
      <p:grpSp>
        <p:nvGrpSpPr>
          <p:cNvPr id="95256" name="组合 95255"/>
          <p:cNvGrpSpPr/>
          <p:nvPr/>
        </p:nvGrpSpPr>
        <p:grpSpPr>
          <a:xfrm>
            <a:off x="1035050" y="5087938"/>
            <a:ext cx="2876550" cy="519112"/>
            <a:chOff x="652" y="3205"/>
            <a:chExt cx="1812" cy="327"/>
          </a:xfrm>
        </p:grpSpPr>
        <p:sp>
          <p:nvSpPr>
            <p:cNvPr id="95257" name="文本框 95256"/>
            <p:cNvSpPr txBox="1"/>
            <p:nvPr/>
          </p:nvSpPr>
          <p:spPr>
            <a:xfrm>
              <a:off x="652" y="3205"/>
              <a:ext cx="11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0 0 . 0 0 0 1</a:t>
              </a:r>
            </a:p>
          </p:txBody>
        </p:sp>
        <p:sp>
          <p:nvSpPr>
            <p:cNvPr id="95258" name="文本框 95257"/>
            <p:cNvSpPr txBox="1"/>
            <p:nvPr/>
          </p:nvSpPr>
          <p:spPr>
            <a:xfrm>
              <a:off x="1900" y="3205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1 1 1</a:t>
              </a:r>
            </a:p>
          </p:txBody>
        </p:sp>
      </p:grpSp>
      <p:grpSp>
        <p:nvGrpSpPr>
          <p:cNvPr id="95259" name="组合 95258"/>
          <p:cNvGrpSpPr/>
          <p:nvPr/>
        </p:nvGrpSpPr>
        <p:grpSpPr>
          <a:xfrm>
            <a:off x="1035050" y="6186488"/>
            <a:ext cx="3232150" cy="519112"/>
            <a:chOff x="652" y="3897"/>
            <a:chExt cx="2036" cy="327"/>
          </a:xfrm>
        </p:grpSpPr>
        <p:sp>
          <p:nvSpPr>
            <p:cNvPr id="95260" name="文本框 95259"/>
            <p:cNvSpPr txBox="1"/>
            <p:nvPr/>
          </p:nvSpPr>
          <p:spPr>
            <a:xfrm>
              <a:off x="652" y="3897"/>
              <a:ext cx="11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1 1 . 1 1 0 1</a:t>
              </a:r>
            </a:p>
          </p:txBody>
        </p:sp>
        <p:sp>
          <p:nvSpPr>
            <p:cNvPr id="95261" name="文本框 95260"/>
            <p:cNvSpPr txBox="1"/>
            <p:nvPr/>
          </p:nvSpPr>
          <p:spPr>
            <a:xfrm>
              <a:off x="1900" y="3897"/>
              <a:ext cx="7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1 1 1 1 </a:t>
              </a:r>
            </a:p>
          </p:txBody>
        </p:sp>
      </p:grpSp>
      <p:sp>
        <p:nvSpPr>
          <p:cNvPr id="95262" name="文本框 95261"/>
          <p:cNvSpPr txBox="1"/>
          <p:nvPr/>
        </p:nvSpPr>
        <p:spPr>
          <a:xfrm>
            <a:off x="6616700" y="1057275"/>
            <a:ext cx="21637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 = 0.0011</a:t>
            </a:r>
          </a:p>
        </p:txBody>
      </p:sp>
      <p:sp>
        <p:nvSpPr>
          <p:cNvPr id="95263" name="文本框 95262"/>
          <p:cNvSpPr txBox="1"/>
          <p:nvPr/>
        </p:nvSpPr>
        <p:spPr>
          <a:xfrm>
            <a:off x="6632575" y="1614488"/>
            <a:ext cx="21415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 = 1.0101</a:t>
            </a:r>
          </a:p>
        </p:txBody>
      </p:sp>
      <p:sp>
        <p:nvSpPr>
          <p:cNvPr id="95264" name="文本框 95263"/>
          <p:cNvSpPr txBox="1"/>
          <p:nvPr/>
        </p:nvSpPr>
        <p:spPr>
          <a:xfrm>
            <a:off x="6477000" y="2147888"/>
            <a:ext cx="23415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[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 = 1.1101</a:t>
            </a:r>
          </a:p>
        </p:txBody>
      </p:sp>
      <p:sp>
        <p:nvSpPr>
          <p:cNvPr id="95265" name="直接连接符 95264"/>
          <p:cNvSpPr/>
          <p:nvPr/>
        </p:nvSpPr>
        <p:spPr>
          <a:xfrm>
            <a:off x="914400" y="1828800"/>
            <a:ext cx="5410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5266" name="直接连接符 95265"/>
          <p:cNvSpPr/>
          <p:nvPr/>
        </p:nvSpPr>
        <p:spPr>
          <a:xfrm>
            <a:off x="3016250" y="1143000"/>
            <a:ext cx="0" cy="5486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5267" name="直接连接符 95266"/>
          <p:cNvSpPr/>
          <p:nvPr/>
        </p:nvSpPr>
        <p:spPr>
          <a:xfrm>
            <a:off x="4787900" y="1143000"/>
            <a:ext cx="0" cy="5486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5268" name="直接连接符 95267"/>
          <p:cNvSpPr/>
          <p:nvPr/>
        </p:nvSpPr>
        <p:spPr>
          <a:xfrm>
            <a:off x="5226050" y="1143000"/>
            <a:ext cx="0" cy="5486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5269" name="文本框 95268"/>
          <p:cNvSpPr txBox="1"/>
          <p:nvPr/>
        </p:nvSpPr>
        <p:spPr>
          <a:xfrm>
            <a:off x="5181600" y="13716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+[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95270" name="直接连接符 95269"/>
          <p:cNvSpPr/>
          <p:nvPr/>
        </p:nvSpPr>
        <p:spPr>
          <a:xfrm>
            <a:off x="914400" y="2971800"/>
            <a:ext cx="5410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95271" name="组合 95270"/>
          <p:cNvGrpSpPr/>
          <p:nvPr/>
        </p:nvGrpSpPr>
        <p:grpSpPr>
          <a:xfrm>
            <a:off x="4343400" y="1482725"/>
            <a:ext cx="762000" cy="41275"/>
            <a:chOff x="2736" y="934"/>
            <a:chExt cx="480" cy="26"/>
          </a:xfrm>
        </p:grpSpPr>
        <p:sp>
          <p:nvSpPr>
            <p:cNvPr id="95272" name="直接连接符 95271"/>
            <p:cNvSpPr/>
            <p:nvPr/>
          </p:nvSpPr>
          <p:spPr>
            <a:xfrm>
              <a:off x="2736" y="934"/>
              <a:ext cx="480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5273" name="直接连接符 95272"/>
            <p:cNvSpPr/>
            <p:nvPr/>
          </p:nvSpPr>
          <p:spPr>
            <a:xfrm>
              <a:off x="2736" y="960"/>
              <a:ext cx="480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95274" name="组合 95273"/>
          <p:cNvGrpSpPr/>
          <p:nvPr/>
        </p:nvGrpSpPr>
        <p:grpSpPr>
          <a:xfrm>
            <a:off x="1035050" y="2147888"/>
            <a:ext cx="4908550" cy="528637"/>
            <a:chOff x="652" y="1353"/>
            <a:chExt cx="3092" cy="333"/>
          </a:xfrm>
        </p:grpSpPr>
        <p:grpSp>
          <p:nvGrpSpPr>
            <p:cNvPr id="95275" name="组合 95274"/>
            <p:cNvGrpSpPr/>
            <p:nvPr/>
          </p:nvGrpSpPr>
          <p:grpSpPr>
            <a:xfrm>
              <a:off x="652" y="1359"/>
              <a:ext cx="2592" cy="327"/>
              <a:chOff x="652" y="1359"/>
              <a:chExt cx="2592" cy="327"/>
            </a:xfrm>
          </p:grpSpPr>
          <p:grpSp>
            <p:nvGrpSpPr>
              <p:cNvPr id="95276" name="组合 95275"/>
              <p:cNvGrpSpPr/>
              <p:nvPr/>
            </p:nvGrpSpPr>
            <p:grpSpPr>
              <a:xfrm>
                <a:off x="652" y="1359"/>
                <a:ext cx="2352" cy="327"/>
                <a:chOff x="652" y="1359"/>
                <a:chExt cx="2352" cy="327"/>
              </a:xfrm>
            </p:grpSpPr>
            <p:sp>
              <p:nvSpPr>
                <p:cNvPr id="95277" name="文本框 95276"/>
                <p:cNvSpPr txBox="1"/>
                <p:nvPr/>
              </p:nvSpPr>
              <p:spPr>
                <a:xfrm>
                  <a:off x="652" y="1359"/>
                  <a:ext cx="1180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2800" b="1" dirty="0">
                      <a:latin typeface="Times New Roman" panose="02020603050405020304" pitchFamily="18" charset="0"/>
                    </a:rPr>
                    <a:t>1 1 . 1 1 1 0</a:t>
                  </a:r>
                </a:p>
              </p:txBody>
            </p:sp>
            <p:sp>
              <p:nvSpPr>
                <p:cNvPr id="95278" name="文本框 95277"/>
                <p:cNvSpPr txBox="1"/>
                <p:nvPr/>
              </p:nvSpPr>
              <p:spPr>
                <a:xfrm>
                  <a:off x="1900" y="1359"/>
                  <a:ext cx="1104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800" b="1" dirty="0">
                      <a:latin typeface="Times New Roman" panose="02020603050405020304" pitchFamily="18" charset="0"/>
                    </a:rPr>
                    <a:t>1   </a:t>
                  </a:r>
                  <a:r>
                    <a:rPr lang="zh-CN" altLang="en-US" sz="2800" b="1" dirty="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1 0 1 0</a:t>
                  </a:r>
                  <a:r>
                    <a:rPr lang="zh-CN" altLang="en-US" sz="2800" b="1" dirty="0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sp>
            <p:nvSpPr>
              <p:cNvPr id="95279" name="文本框 95278"/>
              <p:cNvSpPr txBox="1"/>
              <p:nvPr/>
            </p:nvSpPr>
            <p:spPr>
              <a:xfrm>
                <a:off x="3016" y="1359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95280" name="组合 95279"/>
            <p:cNvGrpSpPr/>
            <p:nvPr/>
          </p:nvGrpSpPr>
          <p:grpSpPr>
            <a:xfrm>
              <a:off x="3360" y="1353"/>
              <a:ext cx="384" cy="327"/>
              <a:chOff x="3360" y="1353"/>
              <a:chExt cx="384" cy="327"/>
            </a:xfrm>
          </p:grpSpPr>
          <p:sp>
            <p:nvSpPr>
              <p:cNvPr id="95281" name="直接连接符 95280"/>
              <p:cNvSpPr/>
              <p:nvPr/>
            </p:nvSpPr>
            <p:spPr>
              <a:xfrm>
                <a:off x="3360" y="1536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  <p:sp>
            <p:nvSpPr>
              <p:cNvPr id="95282" name="文本框 95281"/>
              <p:cNvSpPr txBox="1"/>
              <p:nvPr/>
            </p:nvSpPr>
            <p:spPr>
              <a:xfrm>
                <a:off x="3516" y="1353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</p:grpSp>
      <p:sp>
        <p:nvSpPr>
          <p:cNvPr id="95283" name="文本框 95282"/>
          <p:cNvSpPr txBox="1"/>
          <p:nvPr/>
        </p:nvSpPr>
        <p:spPr>
          <a:xfrm>
            <a:off x="5181600" y="25146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+[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grpSp>
        <p:nvGrpSpPr>
          <p:cNvPr id="95284" name="组合 95283"/>
          <p:cNvGrpSpPr/>
          <p:nvPr/>
        </p:nvGrpSpPr>
        <p:grpSpPr>
          <a:xfrm>
            <a:off x="1035050" y="3230563"/>
            <a:ext cx="4908550" cy="544512"/>
            <a:chOff x="652" y="2035"/>
            <a:chExt cx="3092" cy="343"/>
          </a:xfrm>
        </p:grpSpPr>
        <p:grpSp>
          <p:nvGrpSpPr>
            <p:cNvPr id="95285" name="组合 95284"/>
            <p:cNvGrpSpPr/>
            <p:nvPr/>
          </p:nvGrpSpPr>
          <p:grpSpPr>
            <a:xfrm>
              <a:off x="652" y="2051"/>
              <a:ext cx="2592" cy="327"/>
              <a:chOff x="652" y="2051"/>
              <a:chExt cx="2592" cy="327"/>
            </a:xfrm>
          </p:grpSpPr>
          <p:grpSp>
            <p:nvGrpSpPr>
              <p:cNvPr id="95286" name="组合 95285"/>
              <p:cNvGrpSpPr/>
              <p:nvPr/>
            </p:nvGrpSpPr>
            <p:grpSpPr>
              <a:xfrm>
                <a:off x="652" y="2051"/>
                <a:ext cx="2448" cy="327"/>
                <a:chOff x="652" y="2051"/>
                <a:chExt cx="2448" cy="327"/>
              </a:xfrm>
            </p:grpSpPr>
            <p:sp>
              <p:nvSpPr>
                <p:cNvPr id="95287" name="文本框 95286"/>
                <p:cNvSpPr txBox="1"/>
                <p:nvPr/>
              </p:nvSpPr>
              <p:spPr>
                <a:xfrm>
                  <a:off x="652" y="2051"/>
                  <a:ext cx="1180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2800" b="1" dirty="0">
                      <a:latin typeface="Times New Roman" panose="02020603050405020304" pitchFamily="18" charset="0"/>
                    </a:rPr>
                    <a:t>0 0 . 0 0 0 0</a:t>
                  </a:r>
                </a:p>
              </p:txBody>
            </p:sp>
            <p:sp>
              <p:nvSpPr>
                <p:cNvPr id="95288" name="文本框 95287"/>
                <p:cNvSpPr txBox="1"/>
                <p:nvPr/>
              </p:nvSpPr>
              <p:spPr>
                <a:xfrm>
                  <a:off x="1900" y="2051"/>
                  <a:ext cx="1200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800" b="1" dirty="0">
                      <a:latin typeface="Times New Roman" panose="02020603050405020304" pitchFamily="18" charset="0"/>
                    </a:rPr>
                    <a:t>1 1   </a:t>
                  </a:r>
                  <a:r>
                    <a:rPr lang="zh-CN" altLang="en-US" sz="2800" b="1" dirty="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1 0 1</a:t>
                  </a:r>
                </a:p>
              </p:txBody>
            </p:sp>
          </p:grpSp>
          <p:sp>
            <p:nvSpPr>
              <p:cNvPr id="95289" name="文本框 95288"/>
              <p:cNvSpPr txBox="1"/>
              <p:nvPr/>
            </p:nvSpPr>
            <p:spPr>
              <a:xfrm>
                <a:off x="3016" y="2051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95290" name="组合 95289"/>
            <p:cNvGrpSpPr/>
            <p:nvPr/>
          </p:nvGrpSpPr>
          <p:grpSpPr>
            <a:xfrm>
              <a:off x="3360" y="2035"/>
              <a:ext cx="384" cy="327"/>
              <a:chOff x="3360" y="2035"/>
              <a:chExt cx="384" cy="327"/>
            </a:xfrm>
          </p:grpSpPr>
          <p:sp>
            <p:nvSpPr>
              <p:cNvPr id="95291" name="直接连接符 95290"/>
              <p:cNvSpPr/>
              <p:nvPr/>
            </p:nvSpPr>
            <p:spPr>
              <a:xfrm>
                <a:off x="3360" y="2218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  <p:sp>
            <p:nvSpPr>
              <p:cNvPr id="95292" name="文本框 95291"/>
              <p:cNvSpPr txBox="1"/>
              <p:nvPr/>
            </p:nvSpPr>
            <p:spPr>
              <a:xfrm>
                <a:off x="3516" y="2035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</p:grpSp>
      <p:sp>
        <p:nvSpPr>
          <p:cNvPr id="95293" name="文本框 95292"/>
          <p:cNvSpPr txBox="1"/>
          <p:nvPr/>
        </p:nvSpPr>
        <p:spPr>
          <a:xfrm>
            <a:off x="5181600" y="35814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+[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grpSp>
        <p:nvGrpSpPr>
          <p:cNvPr id="95294" name="组合 95293"/>
          <p:cNvGrpSpPr/>
          <p:nvPr/>
        </p:nvGrpSpPr>
        <p:grpSpPr>
          <a:xfrm>
            <a:off x="1035050" y="4356100"/>
            <a:ext cx="4908550" cy="520700"/>
            <a:chOff x="652" y="2744"/>
            <a:chExt cx="3092" cy="328"/>
          </a:xfrm>
        </p:grpSpPr>
        <p:grpSp>
          <p:nvGrpSpPr>
            <p:cNvPr id="95295" name="组合 95294"/>
            <p:cNvGrpSpPr/>
            <p:nvPr/>
          </p:nvGrpSpPr>
          <p:grpSpPr>
            <a:xfrm>
              <a:off x="652" y="2744"/>
              <a:ext cx="2592" cy="327"/>
              <a:chOff x="652" y="2744"/>
              <a:chExt cx="2592" cy="327"/>
            </a:xfrm>
          </p:grpSpPr>
          <p:grpSp>
            <p:nvGrpSpPr>
              <p:cNvPr id="95296" name="组合 95295"/>
              <p:cNvGrpSpPr/>
              <p:nvPr/>
            </p:nvGrpSpPr>
            <p:grpSpPr>
              <a:xfrm>
                <a:off x="652" y="2744"/>
                <a:ext cx="2352" cy="327"/>
                <a:chOff x="652" y="2744"/>
                <a:chExt cx="2352" cy="327"/>
              </a:xfrm>
            </p:grpSpPr>
            <p:sp>
              <p:nvSpPr>
                <p:cNvPr id="95297" name="文本框 95296"/>
                <p:cNvSpPr txBox="1"/>
                <p:nvPr/>
              </p:nvSpPr>
              <p:spPr>
                <a:xfrm>
                  <a:off x="652" y="2744"/>
                  <a:ext cx="1180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2800" b="1" dirty="0">
                      <a:latin typeface="Times New Roman" panose="02020603050405020304" pitchFamily="18" charset="0"/>
                    </a:rPr>
                    <a:t>1 1 . 1 1 1 0</a:t>
                  </a:r>
                </a:p>
              </p:txBody>
            </p:sp>
            <p:sp>
              <p:nvSpPr>
                <p:cNvPr id="95298" name="文本框 95297"/>
                <p:cNvSpPr txBox="1"/>
                <p:nvPr/>
              </p:nvSpPr>
              <p:spPr>
                <a:xfrm>
                  <a:off x="1900" y="2744"/>
                  <a:ext cx="1104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800" b="1" dirty="0">
                      <a:latin typeface="Times New Roman" panose="02020603050405020304" pitchFamily="18" charset="0"/>
                    </a:rPr>
                    <a:t>1 1 1   </a:t>
                  </a:r>
                  <a:r>
                    <a:rPr lang="zh-CN" altLang="en-US" sz="2800" b="1" dirty="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1 0</a:t>
                  </a:r>
                </a:p>
              </p:txBody>
            </p:sp>
          </p:grpSp>
          <p:sp>
            <p:nvSpPr>
              <p:cNvPr id="95299" name="文本框 95298"/>
              <p:cNvSpPr txBox="1"/>
              <p:nvPr/>
            </p:nvSpPr>
            <p:spPr>
              <a:xfrm>
                <a:off x="3016" y="2744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95300" name="组合 95299"/>
            <p:cNvGrpSpPr/>
            <p:nvPr/>
          </p:nvGrpSpPr>
          <p:grpSpPr>
            <a:xfrm>
              <a:off x="3360" y="2745"/>
              <a:ext cx="384" cy="327"/>
              <a:chOff x="3360" y="2745"/>
              <a:chExt cx="384" cy="327"/>
            </a:xfrm>
          </p:grpSpPr>
          <p:sp>
            <p:nvSpPr>
              <p:cNvPr id="95301" name="直接连接符 95300"/>
              <p:cNvSpPr/>
              <p:nvPr/>
            </p:nvSpPr>
            <p:spPr>
              <a:xfrm>
                <a:off x="3360" y="2928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  <p:sp>
            <p:nvSpPr>
              <p:cNvPr id="95302" name="文本框 95301"/>
              <p:cNvSpPr txBox="1"/>
              <p:nvPr/>
            </p:nvSpPr>
            <p:spPr>
              <a:xfrm>
                <a:off x="3516" y="2745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</p:grpSp>
      <p:grpSp>
        <p:nvGrpSpPr>
          <p:cNvPr id="95303" name="组合 95302"/>
          <p:cNvGrpSpPr/>
          <p:nvPr/>
        </p:nvGrpSpPr>
        <p:grpSpPr>
          <a:xfrm>
            <a:off x="1035050" y="5424488"/>
            <a:ext cx="4908550" cy="549275"/>
            <a:chOff x="652" y="3417"/>
            <a:chExt cx="3092" cy="346"/>
          </a:xfrm>
        </p:grpSpPr>
        <p:grpSp>
          <p:nvGrpSpPr>
            <p:cNvPr id="95304" name="组合 95303"/>
            <p:cNvGrpSpPr/>
            <p:nvPr/>
          </p:nvGrpSpPr>
          <p:grpSpPr>
            <a:xfrm>
              <a:off x="652" y="3436"/>
              <a:ext cx="2592" cy="327"/>
              <a:chOff x="652" y="3436"/>
              <a:chExt cx="2592" cy="327"/>
            </a:xfrm>
          </p:grpSpPr>
          <p:grpSp>
            <p:nvGrpSpPr>
              <p:cNvPr id="95305" name="组合 95304"/>
              <p:cNvGrpSpPr/>
              <p:nvPr/>
            </p:nvGrpSpPr>
            <p:grpSpPr>
              <a:xfrm>
                <a:off x="652" y="3436"/>
                <a:ext cx="2352" cy="327"/>
                <a:chOff x="652" y="3436"/>
                <a:chExt cx="2352" cy="327"/>
              </a:xfrm>
            </p:grpSpPr>
            <p:sp>
              <p:nvSpPr>
                <p:cNvPr id="95306" name="文本框 95305"/>
                <p:cNvSpPr txBox="1"/>
                <p:nvPr/>
              </p:nvSpPr>
              <p:spPr>
                <a:xfrm>
                  <a:off x="652" y="3436"/>
                  <a:ext cx="1236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2800" b="1" dirty="0">
                      <a:latin typeface="Times New Roman" panose="02020603050405020304" pitchFamily="18" charset="0"/>
                    </a:rPr>
                    <a:t>0 0 . 0 0 0 0 </a:t>
                  </a:r>
                </a:p>
              </p:txBody>
            </p:sp>
            <p:sp>
              <p:nvSpPr>
                <p:cNvPr id="95307" name="文本框 95306"/>
                <p:cNvSpPr txBox="1"/>
                <p:nvPr/>
              </p:nvSpPr>
              <p:spPr>
                <a:xfrm>
                  <a:off x="1900" y="3436"/>
                  <a:ext cx="1104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800" b="1" dirty="0">
                      <a:latin typeface="Times New Roman" panose="02020603050405020304" pitchFamily="18" charset="0"/>
                    </a:rPr>
                    <a:t>1 1 1 1   </a:t>
                  </a:r>
                  <a:r>
                    <a:rPr lang="zh-CN" altLang="en-US" sz="2800" b="1" dirty="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sp>
            <p:nvSpPr>
              <p:cNvPr id="95308" name="文本框 95307"/>
              <p:cNvSpPr txBox="1"/>
              <p:nvPr/>
            </p:nvSpPr>
            <p:spPr>
              <a:xfrm>
                <a:off x="3016" y="3436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95309" name="组合 95308"/>
            <p:cNvGrpSpPr/>
            <p:nvPr/>
          </p:nvGrpSpPr>
          <p:grpSpPr>
            <a:xfrm>
              <a:off x="3360" y="3417"/>
              <a:ext cx="384" cy="327"/>
              <a:chOff x="3360" y="3417"/>
              <a:chExt cx="384" cy="327"/>
            </a:xfrm>
          </p:grpSpPr>
          <p:sp>
            <p:nvSpPr>
              <p:cNvPr id="95310" name="直接连接符 95309"/>
              <p:cNvSpPr/>
              <p:nvPr/>
            </p:nvSpPr>
            <p:spPr>
              <a:xfrm>
                <a:off x="3360" y="3600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  <p:sp>
            <p:nvSpPr>
              <p:cNvPr id="95311" name="文本框 95310"/>
              <p:cNvSpPr txBox="1"/>
              <p:nvPr/>
            </p:nvSpPr>
            <p:spPr>
              <a:xfrm>
                <a:off x="3516" y="3417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</p:grpSp>
      <p:sp>
        <p:nvSpPr>
          <p:cNvPr id="95312" name="文本框 95311"/>
          <p:cNvSpPr txBox="1"/>
          <p:nvPr/>
        </p:nvSpPr>
        <p:spPr>
          <a:xfrm>
            <a:off x="5181600" y="57912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+[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95313" name="文本框 95312"/>
          <p:cNvSpPr txBox="1"/>
          <p:nvPr/>
        </p:nvSpPr>
        <p:spPr>
          <a:xfrm>
            <a:off x="5181600" y="47244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+[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grpSp>
        <p:nvGrpSpPr>
          <p:cNvPr id="95314" name="组合 95313"/>
          <p:cNvGrpSpPr/>
          <p:nvPr/>
        </p:nvGrpSpPr>
        <p:grpSpPr>
          <a:xfrm>
            <a:off x="4343400" y="2590800"/>
            <a:ext cx="762000" cy="41275"/>
            <a:chOff x="2736" y="934"/>
            <a:chExt cx="480" cy="26"/>
          </a:xfrm>
        </p:grpSpPr>
        <p:sp>
          <p:nvSpPr>
            <p:cNvPr id="95315" name="直接连接符 95314"/>
            <p:cNvSpPr/>
            <p:nvPr/>
          </p:nvSpPr>
          <p:spPr>
            <a:xfrm>
              <a:off x="2736" y="934"/>
              <a:ext cx="480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5316" name="直接连接符 95315"/>
            <p:cNvSpPr/>
            <p:nvPr/>
          </p:nvSpPr>
          <p:spPr>
            <a:xfrm>
              <a:off x="2736" y="960"/>
              <a:ext cx="480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95317" name="组合 95316"/>
          <p:cNvGrpSpPr/>
          <p:nvPr/>
        </p:nvGrpSpPr>
        <p:grpSpPr>
          <a:xfrm>
            <a:off x="4343400" y="3692525"/>
            <a:ext cx="762000" cy="41275"/>
            <a:chOff x="2736" y="934"/>
            <a:chExt cx="480" cy="26"/>
          </a:xfrm>
        </p:grpSpPr>
        <p:sp>
          <p:nvSpPr>
            <p:cNvPr id="95318" name="直接连接符 95317"/>
            <p:cNvSpPr/>
            <p:nvPr/>
          </p:nvSpPr>
          <p:spPr>
            <a:xfrm>
              <a:off x="2736" y="934"/>
              <a:ext cx="480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5319" name="直接连接符 95318"/>
            <p:cNvSpPr/>
            <p:nvPr/>
          </p:nvSpPr>
          <p:spPr>
            <a:xfrm>
              <a:off x="2736" y="960"/>
              <a:ext cx="480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95320" name="组合 95319"/>
          <p:cNvGrpSpPr/>
          <p:nvPr/>
        </p:nvGrpSpPr>
        <p:grpSpPr>
          <a:xfrm>
            <a:off x="4343400" y="4800600"/>
            <a:ext cx="762000" cy="41275"/>
            <a:chOff x="2736" y="934"/>
            <a:chExt cx="480" cy="26"/>
          </a:xfrm>
        </p:grpSpPr>
        <p:sp>
          <p:nvSpPr>
            <p:cNvPr id="95321" name="直接连接符 95320"/>
            <p:cNvSpPr/>
            <p:nvPr/>
          </p:nvSpPr>
          <p:spPr>
            <a:xfrm>
              <a:off x="2736" y="934"/>
              <a:ext cx="480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5322" name="直接连接符 95321"/>
            <p:cNvSpPr/>
            <p:nvPr/>
          </p:nvSpPr>
          <p:spPr>
            <a:xfrm>
              <a:off x="2736" y="960"/>
              <a:ext cx="480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95323" name="组合 95322"/>
          <p:cNvGrpSpPr/>
          <p:nvPr/>
        </p:nvGrpSpPr>
        <p:grpSpPr>
          <a:xfrm>
            <a:off x="4343400" y="5902325"/>
            <a:ext cx="762000" cy="41275"/>
            <a:chOff x="2736" y="934"/>
            <a:chExt cx="480" cy="26"/>
          </a:xfrm>
        </p:grpSpPr>
        <p:sp>
          <p:nvSpPr>
            <p:cNvPr id="95324" name="直接连接符 95323"/>
            <p:cNvSpPr/>
            <p:nvPr/>
          </p:nvSpPr>
          <p:spPr>
            <a:xfrm>
              <a:off x="2736" y="934"/>
              <a:ext cx="480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5325" name="直接连接符 95324"/>
            <p:cNvSpPr/>
            <p:nvPr/>
          </p:nvSpPr>
          <p:spPr>
            <a:xfrm>
              <a:off x="2736" y="960"/>
              <a:ext cx="480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95326" name="文本框 95325"/>
          <p:cNvSpPr txBox="1"/>
          <p:nvPr/>
        </p:nvSpPr>
        <p:spPr>
          <a:xfrm>
            <a:off x="6477000" y="4148138"/>
            <a:ext cx="2590800" cy="1033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∴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100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=1.11011111 </a:t>
            </a:r>
          </a:p>
        </p:txBody>
      </p:sp>
      <p:sp>
        <p:nvSpPr>
          <p:cNvPr id="95327" name="文本框 95326"/>
          <p:cNvSpPr txBox="1"/>
          <p:nvPr/>
        </p:nvSpPr>
        <p:spPr>
          <a:xfrm>
            <a:off x="5181600" y="6324600"/>
            <a:ext cx="1981200" cy="304800"/>
          </a:xfrm>
          <a:prstGeom prst="rect">
            <a:avLst/>
          </a:prstGeom>
          <a:noFill/>
          <a:ln w="9525">
            <a:noFill/>
          </a:ln>
        </p:spPr>
        <p:txBody>
          <a:bodyPr lIns="18000" tIns="0" r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最后一步不移位 </a:t>
            </a:r>
          </a:p>
        </p:txBody>
      </p:sp>
      <p:sp>
        <p:nvSpPr>
          <p:cNvPr id="95328" name="矩形 95327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9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9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9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9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9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9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9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4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9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9" dur="500"/>
                                        <p:tgtEl>
                                          <p:spTgt spid="9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9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3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9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8" dur="500"/>
                                        <p:tgtEl>
                                          <p:spTgt spid="9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9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2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9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9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/>
      <p:bldP spid="95237" grpId="0"/>
      <p:bldP spid="95238" grpId="0"/>
      <p:bldP spid="95239" grpId="0"/>
      <p:bldP spid="95240" grpId="0"/>
      <p:bldP spid="95241" grpId="0"/>
      <p:bldP spid="95242" grpId="0"/>
      <p:bldP spid="95243" grpId="0"/>
      <p:bldP spid="95244" grpId="0"/>
      <p:bldP spid="95248" grpId="0"/>
      <p:bldP spid="95249" grpId="0"/>
      <p:bldP spid="95262" grpId="0"/>
      <p:bldP spid="95263" grpId="0"/>
      <p:bldP spid="95264" grpId="0"/>
      <p:bldP spid="95269" grpId="0"/>
      <p:bldP spid="95283" grpId="0"/>
      <p:bldP spid="95293" grpId="0"/>
      <p:bldP spid="95312" grpId="0"/>
      <p:bldP spid="95313" grpId="0"/>
      <p:bldP spid="95326" grpId="0"/>
      <p:bldP spid="9532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文本框 96258"/>
          <p:cNvSpPr txBox="1"/>
          <p:nvPr/>
        </p:nvSpPr>
        <p:spPr>
          <a:xfrm>
            <a:off x="441325" y="273050"/>
            <a:ext cx="64928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(2) </a:t>
            </a:r>
            <a:r>
              <a:rPr lang="en-US" altLang="zh-CN" sz="3600" b="1">
                <a:latin typeface="Times New Roman" panose="02020603050405020304" pitchFamily="18" charset="0"/>
              </a:rPr>
              <a:t>Booth </a:t>
            </a:r>
            <a:r>
              <a:rPr lang="zh-CN" altLang="en-US" sz="3600" b="1" dirty="0">
                <a:latin typeface="Times New Roman" panose="02020603050405020304" pitchFamily="18" charset="0"/>
              </a:rPr>
              <a:t>算法的硬件配置</a:t>
            </a:r>
          </a:p>
        </p:txBody>
      </p:sp>
      <p:grpSp>
        <p:nvGrpSpPr>
          <p:cNvPr id="96260" name="组合 96259"/>
          <p:cNvGrpSpPr/>
          <p:nvPr/>
        </p:nvGrpSpPr>
        <p:grpSpPr>
          <a:xfrm>
            <a:off x="1203325" y="5486400"/>
            <a:ext cx="4470400" cy="1052513"/>
            <a:chOff x="758" y="3456"/>
            <a:chExt cx="2816" cy="663"/>
          </a:xfrm>
        </p:grpSpPr>
        <p:sp>
          <p:nvSpPr>
            <p:cNvPr id="96261" name="文本框 96260"/>
            <p:cNvSpPr txBox="1"/>
            <p:nvPr/>
          </p:nvSpPr>
          <p:spPr>
            <a:xfrm>
              <a:off x="758" y="3456"/>
              <a:ext cx="24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</a:rPr>
                <a:t>A、X、Q 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均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 + 2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位</a:t>
              </a:r>
            </a:p>
          </p:txBody>
        </p:sp>
        <p:sp>
          <p:nvSpPr>
            <p:cNvPr id="96262" name="文本框 96261"/>
            <p:cNvSpPr txBox="1"/>
            <p:nvPr/>
          </p:nvSpPr>
          <p:spPr>
            <a:xfrm>
              <a:off x="758" y="3792"/>
              <a:ext cx="28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移位和加受末两位乘数控制</a:t>
              </a:r>
            </a:p>
          </p:txBody>
        </p:sp>
      </p:grpSp>
      <p:grpSp>
        <p:nvGrpSpPr>
          <p:cNvPr id="96299" name="组合 96298"/>
          <p:cNvGrpSpPr/>
          <p:nvPr/>
        </p:nvGrpSpPr>
        <p:grpSpPr>
          <a:xfrm>
            <a:off x="914400" y="1219200"/>
            <a:ext cx="7086600" cy="3829050"/>
            <a:chOff x="576" y="768"/>
            <a:chExt cx="4464" cy="2412"/>
          </a:xfrm>
        </p:grpSpPr>
        <p:sp>
          <p:nvSpPr>
            <p:cNvPr id="96264" name="文本框 96263"/>
            <p:cNvSpPr txBox="1"/>
            <p:nvPr/>
          </p:nvSpPr>
          <p:spPr>
            <a:xfrm>
              <a:off x="614" y="1161"/>
              <a:ext cx="171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0                </a:t>
              </a:r>
              <a:r>
                <a:rPr lang="en-US" altLang="zh-CN" sz="2000" b="1">
                  <a:latin typeface="Times New Roman" panose="02020603050405020304" pitchFamily="18" charset="0"/>
                </a:rPr>
                <a:t>A             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>
                  <a:latin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96265" name="矩形 96264"/>
            <p:cNvSpPr/>
            <p:nvPr/>
          </p:nvSpPr>
          <p:spPr>
            <a:xfrm>
              <a:off x="576" y="1104"/>
              <a:ext cx="17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6266" name="组合 96265"/>
            <p:cNvGrpSpPr/>
            <p:nvPr/>
          </p:nvGrpSpPr>
          <p:grpSpPr>
            <a:xfrm>
              <a:off x="576" y="1680"/>
              <a:ext cx="1728" cy="336"/>
              <a:chOff x="576" y="2112"/>
              <a:chExt cx="1728" cy="336"/>
            </a:xfrm>
          </p:grpSpPr>
          <p:sp>
            <p:nvSpPr>
              <p:cNvPr id="96267" name="矩形 96266"/>
              <p:cNvSpPr/>
              <p:nvPr/>
            </p:nvSpPr>
            <p:spPr>
              <a:xfrm>
                <a:off x="576" y="2112"/>
                <a:ext cx="1728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268" name="文本框 96267"/>
              <p:cNvSpPr txBox="1"/>
              <p:nvPr/>
            </p:nvSpPr>
            <p:spPr>
              <a:xfrm>
                <a:off x="876" y="2160"/>
                <a:ext cx="114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000" b="1" i="1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 + 2 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位加法器</a:t>
                </a:r>
              </a:p>
            </p:txBody>
          </p:sp>
        </p:grpSp>
        <p:grpSp>
          <p:nvGrpSpPr>
            <p:cNvPr id="96269" name="组合 96268"/>
            <p:cNvGrpSpPr/>
            <p:nvPr/>
          </p:nvGrpSpPr>
          <p:grpSpPr>
            <a:xfrm>
              <a:off x="576" y="2256"/>
              <a:ext cx="1728" cy="336"/>
              <a:chOff x="576" y="2688"/>
              <a:chExt cx="1728" cy="336"/>
            </a:xfrm>
          </p:grpSpPr>
          <p:sp>
            <p:nvSpPr>
              <p:cNvPr id="96270" name="矩形 96269"/>
              <p:cNvSpPr/>
              <p:nvPr/>
            </p:nvSpPr>
            <p:spPr>
              <a:xfrm>
                <a:off x="576" y="2688"/>
                <a:ext cx="1728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271" name="文本框 96270"/>
              <p:cNvSpPr txBox="1"/>
              <p:nvPr/>
            </p:nvSpPr>
            <p:spPr>
              <a:xfrm>
                <a:off x="1046" y="2745"/>
                <a:ext cx="67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控 制 门</a:t>
                </a:r>
              </a:p>
            </p:txBody>
          </p:sp>
        </p:grpSp>
        <p:sp>
          <p:nvSpPr>
            <p:cNvPr id="96272" name="矩形 96271"/>
            <p:cNvSpPr/>
            <p:nvPr/>
          </p:nvSpPr>
          <p:spPr>
            <a:xfrm>
              <a:off x="576" y="2832"/>
              <a:ext cx="17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3" name="文本框 96272"/>
            <p:cNvSpPr txBox="1"/>
            <p:nvPr/>
          </p:nvSpPr>
          <p:spPr>
            <a:xfrm>
              <a:off x="624" y="2880"/>
              <a:ext cx="171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0                </a:t>
              </a:r>
              <a:r>
                <a:rPr lang="en-US" altLang="zh-CN" sz="2000" b="1">
                  <a:latin typeface="Times New Roman" panose="02020603050405020304" pitchFamily="18" charset="0"/>
                </a:rPr>
                <a:t>X             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>
                  <a:latin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96274" name="文本框 96273"/>
            <p:cNvSpPr txBox="1"/>
            <p:nvPr/>
          </p:nvSpPr>
          <p:spPr>
            <a:xfrm>
              <a:off x="3014" y="1161"/>
              <a:ext cx="173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0                </a:t>
              </a:r>
              <a:r>
                <a:rPr lang="en-US" altLang="zh-CN" sz="2000" b="1">
                  <a:latin typeface="Times New Roman" panose="02020603050405020304" pitchFamily="18" charset="0"/>
                </a:rPr>
                <a:t>Q        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>
                  <a:latin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96275" name="矩形 96274"/>
            <p:cNvSpPr/>
            <p:nvPr/>
          </p:nvSpPr>
          <p:spPr>
            <a:xfrm>
              <a:off x="2976" y="1104"/>
              <a:ext cx="17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6" name="直接连接符 96275"/>
            <p:cNvSpPr/>
            <p:nvPr/>
          </p:nvSpPr>
          <p:spPr>
            <a:xfrm>
              <a:off x="4416" y="1104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277" name="直接连接符 96276"/>
            <p:cNvSpPr/>
            <p:nvPr/>
          </p:nvSpPr>
          <p:spPr>
            <a:xfrm>
              <a:off x="4128" y="1104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278" name="矩形 96277"/>
            <p:cNvSpPr/>
            <p:nvPr/>
          </p:nvSpPr>
          <p:spPr>
            <a:xfrm>
              <a:off x="3120" y="2192"/>
              <a:ext cx="778" cy="46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移位和加</a:t>
              </a: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控制逻辑</a:t>
              </a:r>
            </a:p>
          </p:txBody>
        </p:sp>
        <p:sp>
          <p:nvSpPr>
            <p:cNvPr id="96279" name="矩形 96278"/>
            <p:cNvSpPr/>
            <p:nvPr/>
          </p:nvSpPr>
          <p:spPr>
            <a:xfrm>
              <a:off x="2870" y="2912"/>
              <a:ext cx="773" cy="2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计数器 </a:t>
              </a:r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6280" name="矩形 96279"/>
            <p:cNvSpPr/>
            <p:nvPr/>
          </p:nvSpPr>
          <p:spPr>
            <a:xfrm>
              <a:off x="4166" y="2912"/>
              <a:ext cx="356" cy="2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G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96281" name="直接连接符 96280"/>
            <p:cNvSpPr/>
            <p:nvPr/>
          </p:nvSpPr>
          <p:spPr>
            <a:xfrm flipH="1">
              <a:off x="2304" y="2304"/>
              <a:ext cx="81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96282" name="直接连接符 96281"/>
            <p:cNvSpPr/>
            <p:nvPr/>
          </p:nvSpPr>
          <p:spPr>
            <a:xfrm flipH="1">
              <a:off x="2304" y="2544"/>
              <a:ext cx="81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96283" name="直接连接符 96282"/>
            <p:cNvSpPr/>
            <p:nvPr/>
          </p:nvSpPr>
          <p:spPr>
            <a:xfrm flipH="1">
              <a:off x="2304" y="2424"/>
              <a:ext cx="81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96284" name="文本框 96283"/>
            <p:cNvSpPr txBox="1"/>
            <p:nvPr/>
          </p:nvSpPr>
          <p:spPr>
            <a:xfrm>
              <a:off x="2582" y="2112"/>
              <a:ext cx="40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</a:rPr>
                <a:t>00,11</a:t>
              </a:r>
            </a:p>
          </p:txBody>
        </p:sp>
        <p:sp>
          <p:nvSpPr>
            <p:cNvPr id="96285" name="文本框 96284"/>
            <p:cNvSpPr txBox="1"/>
            <p:nvPr/>
          </p:nvSpPr>
          <p:spPr>
            <a:xfrm>
              <a:off x="2678" y="2247"/>
              <a:ext cx="24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96286" name="文本框 96285"/>
            <p:cNvSpPr txBox="1"/>
            <p:nvPr/>
          </p:nvSpPr>
          <p:spPr>
            <a:xfrm>
              <a:off x="2678" y="2380"/>
              <a:ext cx="24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6287" name="上箭头 96286"/>
            <p:cNvSpPr/>
            <p:nvPr/>
          </p:nvSpPr>
          <p:spPr>
            <a:xfrm>
              <a:off x="1344" y="1440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8" name="上箭头 96287"/>
            <p:cNvSpPr/>
            <p:nvPr/>
          </p:nvSpPr>
          <p:spPr>
            <a:xfrm rot="10800000">
              <a:off x="864" y="1440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9" name="上箭头 96288"/>
            <p:cNvSpPr/>
            <p:nvPr/>
          </p:nvSpPr>
          <p:spPr>
            <a:xfrm>
              <a:off x="1344" y="2016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0" name="上箭头 96289"/>
            <p:cNvSpPr/>
            <p:nvPr/>
          </p:nvSpPr>
          <p:spPr>
            <a:xfrm>
              <a:off x="1344" y="2592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1" name="任意多边形 96290"/>
            <p:cNvSpPr/>
            <p:nvPr/>
          </p:nvSpPr>
          <p:spPr>
            <a:xfrm>
              <a:off x="1680" y="1440"/>
              <a:ext cx="1824" cy="750"/>
            </a:xfrm>
            <a:custGeom>
              <a:avLst/>
              <a:gdLst/>
              <a:ahLst/>
              <a:cxnLst/>
              <a:rect l="0" t="0" r="0" b="0"/>
              <a:pathLst>
                <a:path w="1824" h="750">
                  <a:moveTo>
                    <a:pt x="1824" y="750"/>
                  </a:moveTo>
                  <a:lnTo>
                    <a:pt x="1824" y="144"/>
                  </a:lnTo>
                  <a:lnTo>
                    <a:pt x="0" y="144"/>
                  </a:lnTo>
                  <a:lnTo>
                    <a:pt x="24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2" name="直接连接符 96291"/>
            <p:cNvSpPr/>
            <p:nvPr/>
          </p:nvSpPr>
          <p:spPr>
            <a:xfrm flipV="1">
              <a:off x="3072" y="1440"/>
              <a:ext cx="24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96293" name="直接连接符 96292"/>
            <p:cNvSpPr/>
            <p:nvPr/>
          </p:nvSpPr>
          <p:spPr>
            <a:xfrm>
              <a:off x="2304" y="1248"/>
              <a:ext cx="6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96294" name="任意多边形 96293"/>
            <p:cNvSpPr/>
            <p:nvPr/>
          </p:nvSpPr>
          <p:spPr>
            <a:xfrm>
              <a:off x="3888" y="960"/>
              <a:ext cx="960" cy="1392"/>
            </a:xfrm>
            <a:custGeom>
              <a:avLst/>
              <a:gdLst/>
              <a:ahLst/>
              <a:cxnLst/>
              <a:rect l="0" t="0" r="0" b="0"/>
              <a:pathLst>
                <a:path w="960" h="1392">
                  <a:moveTo>
                    <a:pt x="672" y="144"/>
                  </a:moveTo>
                  <a:lnTo>
                    <a:pt x="672" y="0"/>
                  </a:lnTo>
                  <a:lnTo>
                    <a:pt x="960" y="0"/>
                  </a:lnTo>
                  <a:lnTo>
                    <a:pt x="960" y="1392"/>
                  </a:lnTo>
                  <a:lnTo>
                    <a:pt x="0" y="13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5" name="任意多边形 96294"/>
            <p:cNvSpPr/>
            <p:nvPr/>
          </p:nvSpPr>
          <p:spPr>
            <a:xfrm>
              <a:off x="3888" y="768"/>
              <a:ext cx="1152" cy="1776"/>
            </a:xfrm>
            <a:custGeom>
              <a:avLst/>
              <a:gdLst/>
              <a:ahLst/>
              <a:cxnLst/>
              <a:rect l="0" t="0" r="0" b="0"/>
              <a:pathLst>
                <a:path w="1152" h="1776">
                  <a:moveTo>
                    <a:pt x="384" y="336"/>
                  </a:moveTo>
                  <a:lnTo>
                    <a:pt x="384" y="0"/>
                  </a:lnTo>
                  <a:lnTo>
                    <a:pt x="1152" y="0"/>
                  </a:lnTo>
                  <a:lnTo>
                    <a:pt x="1152" y="1776"/>
                  </a:lnTo>
                  <a:lnTo>
                    <a:pt x="0" y="177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6" name="文本框 96295"/>
            <p:cNvSpPr txBox="1"/>
            <p:nvPr/>
          </p:nvSpPr>
          <p:spPr>
            <a:xfrm>
              <a:off x="3504" y="1488"/>
              <a:ext cx="62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右移</a:t>
              </a:r>
            </a:p>
          </p:txBody>
        </p:sp>
      </p:grpSp>
      <p:sp>
        <p:nvSpPr>
          <p:cNvPr id="96297" name="矩形 96296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文本框 13314"/>
          <p:cNvSpPr txBox="1"/>
          <p:nvPr/>
        </p:nvSpPr>
        <p:spPr>
          <a:xfrm>
            <a:off x="533400" y="304800"/>
            <a:ext cx="3657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(2) 举例</a:t>
            </a:r>
          </a:p>
        </p:txBody>
      </p:sp>
      <p:sp>
        <p:nvSpPr>
          <p:cNvPr id="13316" name="文本框 13315"/>
          <p:cNvSpPr txBox="1"/>
          <p:nvPr/>
        </p:nvSpPr>
        <p:spPr>
          <a:xfrm>
            <a:off x="838200" y="1173163"/>
            <a:ext cx="60071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例 6.1   已知 [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原</a:t>
            </a:r>
            <a:r>
              <a:rPr lang="zh-CN" altLang="en-US" sz="3200" b="1" dirty="0">
                <a:latin typeface="Times New Roman" panose="02020603050405020304" pitchFamily="18" charset="0"/>
              </a:rPr>
              <a:t> = 1.0011     求  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endParaRPr lang="zh-CN" altLang="en-US" sz="3200" b="1" i="1">
              <a:latin typeface="Times New Roman" panose="02020603050405020304" pitchFamily="18" charset="0"/>
            </a:endParaRPr>
          </a:p>
        </p:txBody>
      </p:sp>
      <p:sp>
        <p:nvSpPr>
          <p:cNvPr id="13317" name="文本框 13316"/>
          <p:cNvSpPr txBox="1"/>
          <p:nvPr/>
        </p:nvSpPr>
        <p:spPr>
          <a:xfrm>
            <a:off x="1323975" y="1957388"/>
            <a:ext cx="7254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解:</a:t>
            </a:r>
          </a:p>
        </p:txBody>
      </p:sp>
      <p:sp>
        <p:nvSpPr>
          <p:cNvPr id="13318" name="文本框 13317"/>
          <p:cNvSpPr txBox="1"/>
          <p:nvPr/>
        </p:nvSpPr>
        <p:spPr>
          <a:xfrm>
            <a:off x="838200" y="3983038"/>
            <a:ext cx="60071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例 6.2   已知 [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原</a:t>
            </a:r>
            <a:r>
              <a:rPr lang="zh-CN" altLang="en-US" sz="3200" b="1" dirty="0">
                <a:latin typeface="Times New Roman" panose="02020603050405020304" pitchFamily="18" charset="0"/>
              </a:rPr>
              <a:t> = 1</a:t>
            </a:r>
            <a:r>
              <a:rPr lang="en-US" altLang="zh-CN" sz="3200" b="1">
                <a:latin typeface="Times New Roman" panose="02020603050405020304" pitchFamily="18" charset="0"/>
              </a:rPr>
              <a:t>,1100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求  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endParaRPr lang="zh-CN" altLang="en-US" sz="3200" b="1" i="1">
              <a:latin typeface="Times New Roman" panose="02020603050405020304" pitchFamily="18" charset="0"/>
            </a:endParaRPr>
          </a:p>
        </p:txBody>
      </p:sp>
      <p:sp>
        <p:nvSpPr>
          <p:cNvPr id="13319" name="文本框 13318"/>
          <p:cNvSpPr txBox="1"/>
          <p:nvPr/>
        </p:nvSpPr>
        <p:spPr>
          <a:xfrm>
            <a:off x="1371600" y="4772025"/>
            <a:ext cx="7254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解:</a:t>
            </a:r>
          </a:p>
        </p:txBody>
      </p:sp>
      <p:grpSp>
        <p:nvGrpSpPr>
          <p:cNvPr id="13320" name="组合 13319"/>
          <p:cNvGrpSpPr/>
          <p:nvPr/>
        </p:nvGrpSpPr>
        <p:grpSpPr>
          <a:xfrm>
            <a:off x="2227263" y="2667000"/>
            <a:ext cx="5697537" cy="701675"/>
            <a:chOff x="1314" y="1728"/>
            <a:chExt cx="3589" cy="442"/>
          </a:xfrm>
        </p:grpSpPr>
        <p:sp>
          <p:nvSpPr>
            <p:cNvPr id="13321" name="文本框 13320"/>
            <p:cNvSpPr txBox="1"/>
            <p:nvPr/>
          </p:nvSpPr>
          <p:spPr>
            <a:xfrm>
              <a:off x="1314" y="1728"/>
              <a:ext cx="3589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3200" b="1" i="1">
                  <a:latin typeface="Times New Roman" panose="02020603050405020304" pitchFamily="18" charset="0"/>
                </a:rPr>
                <a:t>x </a:t>
              </a:r>
              <a:r>
                <a:rPr lang="en-US" altLang="zh-CN" sz="3200" b="1">
                  <a:latin typeface="Times New Roman" panose="02020603050405020304" pitchFamily="18" charset="0"/>
                </a:rPr>
                <a:t>= 1</a:t>
              </a:r>
              <a:r>
                <a:rPr lang="en-US" altLang="zh-CN" sz="4000" b="1">
                  <a:latin typeface="Times New Roman" panose="02020603050405020304" pitchFamily="18" charset="0"/>
                </a:rPr>
                <a:t> </a:t>
              </a:r>
              <a:r>
                <a:rPr lang="en-US" altLang="zh-CN" sz="1400" b="1">
                  <a:latin typeface="Times New Roman" panose="02020603050405020304" pitchFamily="18" charset="0"/>
                </a:rPr>
                <a:t>  </a:t>
              </a:r>
              <a:r>
                <a:rPr lang="en-US" altLang="zh-CN" sz="3200" b="1">
                  <a:latin typeface="Times New Roman" panose="02020603050405020304" pitchFamily="18" charset="0"/>
                </a:rPr>
                <a:t>[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</a:rPr>
                <a:t>原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= 1  </a:t>
              </a:r>
              <a:r>
                <a:rPr lang="zh-CN" altLang="en-US" sz="10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1.0011 =   0.0011</a:t>
              </a:r>
            </a:p>
          </p:txBody>
        </p:sp>
        <p:sp>
          <p:nvSpPr>
            <p:cNvPr id="13322" name="直接连接符 13321"/>
            <p:cNvSpPr/>
            <p:nvPr/>
          </p:nvSpPr>
          <p:spPr>
            <a:xfrm>
              <a:off x="1920" y="199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3" name="直接连接符 13322"/>
            <p:cNvSpPr/>
            <p:nvPr/>
          </p:nvSpPr>
          <p:spPr>
            <a:xfrm>
              <a:off x="2953" y="199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4" name="直接连接符 13323"/>
            <p:cNvSpPr/>
            <p:nvPr/>
          </p:nvSpPr>
          <p:spPr>
            <a:xfrm>
              <a:off x="4032" y="199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3349" name="组合 13348"/>
          <p:cNvGrpSpPr/>
          <p:nvPr/>
        </p:nvGrpSpPr>
        <p:grpSpPr>
          <a:xfrm>
            <a:off x="2233613" y="5486400"/>
            <a:ext cx="6910387" cy="701675"/>
            <a:chOff x="1407" y="3456"/>
            <a:chExt cx="4353" cy="442"/>
          </a:xfrm>
        </p:grpSpPr>
        <p:sp>
          <p:nvSpPr>
            <p:cNvPr id="13326" name="文本框 13325"/>
            <p:cNvSpPr txBox="1"/>
            <p:nvPr/>
          </p:nvSpPr>
          <p:spPr>
            <a:xfrm>
              <a:off x="1407" y="3456"/>
              <a:ext cx="4353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 = 2</a:t>
              </a:r>
              <a:r>
                <a:rPr lang="en-US" altLang="zh-CN" sz="3200" b="1" baseline="30000">
                  <a:latin typeface="Times New Roman" panose="02020603050405020304" pitchFamily="18" charset="0"/>
                </a:rPr>
                <a:t>4</a:t>
              </a:r>
              <a:r>
                <a:rPr lang="en-US" altLang="zh-CN" sz="4000" b="1">
                  <a:latin typeface="Times New Roman" panose="02020603050405020304" pitchFamily="18" charset="0"/>
                </a:rPr>
                <a:t>  </a:t>
              </a:r>
              <a:r>
                <a:rPr lang="en-US" altLang="zh-CN" sz="3200" b="1">
                  <a:latin typeface="Times New Roman" panose="02020603050405020304" pitchFamily="18" charset="0"/>
                </a:rPr>
                <a:t>[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</a:rPr>
                <a:t>原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= 10000   1</a:t>
              </a:r>
              <a:r>
                <a:rPr lang="en-US" altLang="zh-CN" sz="3200" b="1">
                  <a:latin typeface="Times New Roman" panose="02020603050405020304" pitchFamily="18" charset="0"/>
                </a:rPr>
                <a:t>,1100 =   1100</a:t>
              </a:r>
            </a:p>
          </p:txBody>
        </p:sp>
        <p:sp>
          <p:nvSpPr>
            <p:cNvPr id="13327" name="直接连接符 13326"/>
            <p:cNvSpPr/>
            <p:nvPr/>
          </p:nvSpPr>
          <p:spPr>
            <a:xfrm>
              <a:off x="2145" y="370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8" name="直接连接符 13327"/>
            <p:cNvSpPr/>
            <p:nvPr/>
          </p:nvSpPr>
          <p:spPr>
            <a:xfrm>
              <a:off x="3681" y="370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9" name="直接连接符 13328"/>
            <p:cNvSpPr/>
            <p:nvPr/>
          </p:nvSpPr>
          <p:spPr>
            <a:xfrm>
              <a:off x="4785" y="370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330" name="文本框 13329"/>
          <p:cNvSpPr txBox="1"/>
          <p:nvPr/>
        </p:nvSpPr>
        <p:spPr>
          <a:xfrm>
            <a:off x="6934200" y="1143000"/>
            <a:ext cx="48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3331" name="任意多边形 13330"/>
          <p:cNvSpPr/>
          <p:nvPr/>
        </p:nvSpPr>
        <p:spPr>
          <a:xfrm>
            <a:off x="4419600" y="990600"/>
            <a:ext cx="2743200" cy="228600"/>
          </a:xfrm>
          <a:custGeom>
            <a:avLst/>
            <a:gdLst/>
            <a:ahLst/>
            <a:cxnLst/>
            <a:rect l="0" t="0" r="0" b="0"/>
            <a:pathLst>
              <a:path w="1728" h="144">
                <a:moveTo>
                  <a:pt x="0" y="144"/>
                </a:moveTo>
                <a:lnTo>
                  <a:pt x="0" y="0"/>
                </a:lnTo>
                <a:lnTo>
                  <a:pt x="1728" y="0"/>
                </a:lnTo>
                <a:lnTo>
                  <a:pt x="1728" y="144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352" name="组合 13351"/>
          <p:cNvGrpSpPr/>
          <p:nvPr/>
        </p:nvGrpSpPr>
        <p:grpSpPr>
          <a:xfrm>
            <a:off x="4648200" y="1676400"/>
            <a:ext cx="3429000" cy="457200"/>
            <a:chOff x="2928" y="1056"/>
            <a:chExt cx="2160" cy="288"/>
          </a:xfrm>
        </p:grpSpPr>
        <p:sp>
          <p:nvSpPr>
            <p:cNvPr id="13333" name="任意多边形 13332"/>
            <p:cNvSpPr/>
            <p:nvPr/>
          </p:nvSpPr>
          <p:spPr>
            <a:xfrm>
              <a:off x="3072" y="1056"/>
              <a:ext cx="2016" cy="288"/>
            </a:xfrm>
            <a:custGeom>
              <a:avLst/>
              <a:gdLst/>
              <a:ahLst/>
              <a:cxnLst/>
              <a:rect l="0" t="0" r="0" b="0"/>
              <a:pathLst>
                <a:path w="1920" h="288">
                  <a:moveTo>
                    <a:pt x="0" y="0"/>
                  </a:moveTo>
                  <a:lnTo>
                    <a:pt x="0" y="288"/>
                  </a:lnTo>
                  <a:lnTo>
                    <a:pt x="1920" y="288"/>
                  </a:lnTo>
                  <a:lnTo>
                    <a:pt x="192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直接连接符 13333"/>
            <p:cNvSpPr/>
            <p:nvPr/>
          </p:nvSpPr>
          <p:spPr>
            <a:xfrm>
              <a:off x="2928" y="1056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3335" name="文本框 13334"/>
          <p:cNvSpPr txBox="1"/>
          <p:nvPr/>
        </p:nvSpPr>
        <p:spPr>
          <a:xfrm>
            <a:off x="7080250" y="390525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lang="zh-CN" altLang="en-US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36" name="任意多边形 13335"/>
          <p:cNvSpPr/>
          <p:nvPr/>
        </p:nvSpPr>
        <p:spPr>
          <a:xfrm>
            <a:off x="4419600" y="3810000"/>
            <a:ext cx="2895600" cy="304800"/>
          </a:xfrm>
          <a:custGeom>
            <a:avLst/>
            <a:gdLst/>
            <a:ahLst/>
            <a:cxnLst/>
            <a:rect l="0" t="0" r="0" b="0"/>
            <a:pathLst>
              <a:path w="1728" h="144">
                <a:moveTo>
                  <a:pt x="0" y="144"/>
                </a:moveTo>
                <a:lnTo>
                  <a:pt x="0" y="0"/>
                </a:lnTo>
                <a:lnTo>
                  <a:pt x="1728" y="0"/>
                </a:lnTo>
                <a:lnTo>
                  <a:pt x="1728" y="144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351" name="组合 13350"/>
          <p:cNvGrpSpPr/>
          <p:nvPr/>
        </p:nvGrpSpPr>
        <p:grpSpPr>
          <a:xfrm>
            <a:off x="4611688" y="4495800"/>
            <a:ext cx="3236912" cy="457200"/>
            <a:chOff x="2905" y="2832"/>
            <a:chExt cx="2039" cy="288"/>
          </a:xfrm>
        </p:grpSpPr>
        <p:sp>
          <p:nvSpPr>
            <p:cNvPr id="13338" name="任意多边形 13337"/>
            <p:cNvSpPr/>
            <p:nvPr/>
          </p:nvSpPr>
          <p:spPr>
            <a:xfrm>
              <a:off x="3072" y="2832"/>
              <a:ext cx="1872" cy="288"/>
            </a:xfrm>
            <a:custGeom>
              <a:avLst/>
              <a:gdLst/>
              <a:ahLst/>
              <a:cxnLst/>
              <a:rect l="0" t="0" r="0" b="0"/>
              <a:pathLst>
                <a:path w="1920" h="288">
                  <a:moveTo>
                    <a:pt x="0" y="0"/>
                  </a:moveTo>
                  <a:lnTo>
                    <a:pt x="0" y="288"/>
                  </a:lnTo>
                  <a:lnTo>
                    <a:pt x="1920" y="288"/>
                  </a:lnTo>
                  <a:lnTo>
                    <a:pt x="192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直接连接符 13338"/>
            <p:cNvSpPr/>
            <p:nvPr/>
          </p:nvSpPr>
          <p:spPr>
            <a:xfrm>
              <a:off x="2905" y="2832"/>
              <a:ext cx="55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3340" name="文本框 13339"/>
          <p:cNvSpPr txBox="1"/>
          <p:nvPr/>
        </p:nvSpPr>
        <p:spPr>
          <a:xfrm>
            <a:off x="7315200" y="1173163"/>
            <a:ext cx="13017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0.0011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3341" name="文本框 13340"/>
          <p:cNvSpPr txBox="1"/>
          <p:nvPr/>
        </p:nvSpPr>
        <p:spPr>
          <a:xfrm>
            <a:off x="7299325" y="3905250"/>
            <a:ext cx="996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3342" name="文本框 13341"/>
          <p:cNvSpPr txBox="1"/>
          <p:nvPr/>
        </p:nvSpPr>
        <p:spPr>
          <a:xfrm>
            <a:off x="2133600" y="1957388"/>
            <a:ext cx="18097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由定义得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3343" name="文本框 13342"/>
          <p:cNvSpPr txBox="1"/>
          <p:nvPr/>
        </p:nvSpPr>
        <p:spPr>
          <a:xfrm>
            <a:off x="2133600" y="4772025"/>
            <a:ext cx="1809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由定义得</a:t>
            </a:r>
          </a:p>
        </p:txBody>
      </p:sp>
      <p:sp>
        <p:nvSpPr>
          <p:cNvPr id="13348" name="矩形 13347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  <p:bldP spid="13318" grpId="0"/>
      <p:bldP spid="13319" grpId="0"/>
      <p:bldP spid="13330" grpId="0"/>
      <p:bldP spid="13335" grpId="0"/>
      <p:bldP spid="13340" grpId="0"/>
      <p:bldP spid="13341" grpId="0"/>
      <p:bldP spid="13342" grpId="0"/>
      <p:bldP spid="1334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文本框 97282"/>
          <p:cNvSpPr txBox="1"/>
          <p:nvPr/>
        </p:nvSpPr>
        <p:spPr>
          <a:xfrm>
            <a:off x="517525" y="396875"/>
            <a:ext cx="201930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乘法小结</a:t>
            </a:r>
          </a:p>
        </p:txBody>
      </p:sp>
      <p:sp>
        <p:nvSpPr>
          <p:cNvPr id="97284" name="文本框 97283"/>
          <p:cNvSpPr txBox="1"/>
          <p:nvPr/>
        </p:nvSpPr>
        <p:spPr>
          <a:xfrm>
            <a:off x="746125" y="2560638"/>
            <a:ext cx="5349875" cy="592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补码</a:t>
            </a:r>
            <a:r>
              <a:rPr lang="zh-CN" altLang="en-US" sz="2800" b="1" dirty="0">
                <a:latin typeface="Times New Roman" panose="02020603050405020304" pitchFamily="18" charset="0"/>
              </a:rPr>
              <a:t>乘   符号位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自然形成</a:t>
            </a:r>
          </a:p>
        </p:txBody>
      </p:sp>
      <p:sp>
        <p:nvSpPr>
          <p:cNvPr id="97287" name="文本框 97286"/>
          <p:cNvSpPr txBox="1"/>
          <p:nvPr/>
        </p:nvSpPr>
        <p:spPr>
          <a:xfrm>
            <a:off x="746125" y="1182688"/>
            <a:ext cx="5219700" cy="10747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30000"/>
              </a:lnSpc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</a:rPr>
              <a:t> 整数乘法与小数乘法完全相同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</a:rPr>
              <a:t>    可用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逗号 </a:t>
            </a:r>
            <a:r>
              <a:rPr lang="zh-CN" altLang="en-US" sz="2800" b="1" dirty="0">
                <a:latin typeface="Times New Roman" panose="02020603050405020304" pitchFamily="18" charset="0"/>
              </a:rPr>
              <a:t>代替小数点</a:t>
            </a:r>
          </a:p>
        </p:txBody>
      </p:sp>
      <p:sp>
        <p:nvSpPr>
          <p:cNvPr id="97288" name="矩形 97287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/>
      <p:bldP spid="9728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文本框 98306"/>
          <p:cNvSpPr txBox="1"/>
          <p:nvPr/>
        </p:nvSpPr>
        <p:spPr>
          <a:xfrm>
            <a:off x="304800" y="152400"/>
            <a:ext cx="3429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四、除法运算</a:t>
            </a:r>
          </a:p>
        </p:txBody>
      </p:sp>
      <p:sp>
        <p:nvSpPr>
          <p:cNvPr id="98345" name="矩形 98344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260350"/>
            <a:ext cx="7848600" cy="576263"/>
          </a:xfrm>
        </p:spPr>
        <p:txBody>
          <a:bodyPr/>
          <a:lstStyle/>
          <a:p>
            <a:r>
              <a:rPr lang="zh-CN" altLang="en-US" sz="4000">
                <a:solidFill>
                  <a:srgbClr val="FF0000"/>
                </a:solidFill>
              </a:rPr>
              <a:t>补码</a:t>
            </a:r>
            <a:r>
              <a:rPr lang="en-US" altLang="zh-CN" sz="4000">
                <a:solidFill>
                  <a:srgbClr val="FF0000"/>
                </a:solidFill>
              </a:rPr>
              <a:t>1bit</a:t>
            </a:r>
            <a:r>
              <a:rPr lang="zh-CN" altLang="en-US" sz="4000">
                <a:solidFill>
                  <a:srgbClr val="FF0000"/>
                </a:solidFill>
              </a:rPr>
              <a:t>除法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341438"/>
            <a:ext cx="8280400" cy="4967287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/>
              <a:t>已知：</a:t>
            </a:r>
            <a:r>
              <a:rPr lang="en-US" altLang="zh-CN"/>
              <a:t>[x]</a:t>
            </a:r>
            <a:r>
              <a:rPr lang="zh-CN" altLang="en-US" baseline="-20000"/>
              <a:t>补</a:t>
            </a:r>
            <a:r>
              <a:rPr lang="en-US" altLang="zh-CN"/>
              <a:t>=x</a:t>
            </a:r>
            <a:r>
              <a:rPr lang="en-US" altLang="zh-CN" baseline="-25000"/>
              <a:t>0</a:t>
            </a:r>
            <a:r>
              <a:rPr lang="en-US" altLang="zh-CN"/>
              <a:t> x</a:t>
            </a:r>
            <a:r>
              <a:rPr lang="en-US" altLang="zh-CN" baseline="-25000"/>
              <a:t>1 </a:t>
            </a:r>
            <a:r>
              <a:rPr lang="en-US" altLang="zh-CN"/>
              <a:t>x</a:t>
            </a:r>
            <a:r>
              <a:rPr lang="en-US" altLang="zh-CN" baseline="-25000"/>
              <a:t>2</a:t>
            </a:r>
            <a:r>
              <a:rPr lang="en-US" altLang="zh-CN"/>
              <a:t> · · ·x</a:t>
            </a:r>
            <a:r>
              <a:rPr lang="en-US" altLang="zh-CN" baseline="-25000"/>
              <a:t>n-1</a:t>
            </a:r>
            <a:r>
              <a:rPr lang="en-US" altLang="zh-CN"/>
              <a:t> x</a:t>
            </a:r>
            <a:r>
              <a:rPr lang="en-US" altLang="zh-CN" baseline="-25000"/>
              <a:t>n</a:t>
            </a:r>
            <a:r>
              <a:rPr lang="en-US" altLang="zh-CN" baseline="-20000"/>
              <a:t> </a:t>
            </a:r>
            <a:endParaRPr lang="en-US" altLang="zh-CN"/>
          </a:p>
          <a:p>
            <a:pPr algn="l">
              <a:lnSpc>
                <a:spcPct val="90000"/>
              </a:lnSpc>
            </a:pPr>
            <a:r>
              <a:rPr lang="en-US" altLang="zh-CN"/>
              <a:t>           [y]</a:t>
            </a:r>
            <a:r>
              <a:rPr lang="zh-CN" altLang="en-US" baseline="-20000"/>
              <a:t>补</a:t>
            </a:r>
            <a:r>
              <a:rPr lang="en-US" altLang="zh-CN"/>
              <a:t>=y</a:t>
            </a:r>
            <a:r>
              <a:rPr lang="en-US" altLang="zh-CN" baseline="-25000"/>
              <a:t>0</a:t>
            </a:r>
            <a:r>
              <a:rPr lang="en-US" altLang="zh-CN"/>
              <a:t> y</a:t>
            </a:r>
            <a:r>
              <a:rPr lang="en-US" altLang="zh-CN" baseline="-25000"/>
              <a:t>1 </a:t>
            </a:r>
            <a:r>
              <a:rPr lang="en-US" altLang="zh-CN"/>
              <a:t>y</a:t>
            </a:r>
            <a:r>
              <a:rPr lang="en-US" altLang="zh-CN" baseline="-25000"/>
              <a:t>2</a:t>
            </a:r>
            <a:r>
              <a:rPr lang="en-US" altLang="zh-CN"/>
              <a:t> · · · y</a:t>
            </a:r>
            <a:r>
              <a:rPr lang="en-US" altLang="zh-CN" baseline="-25000"/>
              <a:t>n-1</a:t>
            </a:r>
            <a:r>
              <a:rPr lang="en-US" altLang="zh-CN"/>
              <a:t> y</a:t>
            </a:r>
            <a:r>
              <a:rPr lang="en-US" altLang="zh-CN" baseline="-25000"/>
              <a:t>n</a:t>
            </a:r>
            <a:endParaRPr lang="en-US" altLang="zh-CN"/>
          </a:p>
          <a:p>
            <a:pPr algn="l">
              <a:lnSpc>
                <a:spcPct val="90000"/>
              </a:lnSpc>
            </a:pPr>
            <a:r>
              <a:rPr lang="en-US" altLang="zh-CN"/>
              <a:t>    </a:t>
            </a:r>
            <a:r>
              <a:rPr lang="zh-CN" altLang="en-US"/>
              <a:t>求：</a:t>
            </a:r>
            <a:r>
              <a:rPr lang="en-US" altLang="zh-CN"/>
              <a:t>[x/y]</a:t>
            </a:r>
            <a:r>
              <a:rPr lang="zh-CN" altLang="en-US" baseline="-20000"/>
              <a:t>补</a:t>
            </a:r>
            <a:r>
              <a:rPr lang="en-US" altLang="zh-CN"/>
              <a:t>= </a:t>
            </a:r>
            <a:r>
              <a:rPr lang="zh-CN" altLang="en-US" sz="4000" b="1">
                <a:solidFill>
                  <a:srgbClr val="FF0000"/>
                </a:solidFill>
              </a:rPr>
              <a:t>？</a:t>
            </a:r>
            <a:endParaRPr lang="zh-CN" altLang="en-US"/>
          </a:p>
          <a:p>
            <a:pPr algn="l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ü"/>
            </a:pPr>
            <a:endParaRPr lang="zh-CN" altLang="en-US"/>
          </a:p>
          <a:p>
            <a:pPr algn="l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/>
              <a:t>条件：假设商的末位恒置</a:t>
            </a:r>
            <a:r>
              <a:rPr lang="en-US" altLang="zh-CN"/>
              <a:t>1</a:t>
            </a:r>
          </a:p>
          <a:p>
            <a:pPr algn="l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/>
              <a:t>精度</a:t>
            </a:r>
          </a:p>
          <a:p>
            <a:pPr lvl="1" algn="l">
              <a:lnSpc>
                <a:spcPct val="90000"/>
              </a:lnSpc>
              <a:buClr>
                <a:srgbClr val="008000"/>
              </a:buClr>
              <a:buFont typeface="Wingdings" pitchFamily="2" charset="2"/>
              <a:buChar char="p"/>
            </a:pPr>
            <a:r>
              <a:rPr lang="zh-CN" altLang="en-US"/>
              <a:t>什么时候不精确？</a:t>
            </a:r>
          </a:p>
          <a:p>
            <a:pPr lvl="1" algn="l">
              <a:lnSpc>
                <a:spcPct val="90000"/>
              </a:lnSpc>
              <a:buClr>
                <a:srgbClr val="008000"/>
              </a:buClr>
              <a:buFont typeface="Wingdings" pitchFamily="2" charset="2"/>
              <a:buChar char="p"/>
            </a:pPr>
            <a:r>
              <a:rPr lang="zh-CN" altLang="en-US"/>
              <a:t>误差</a:t>
            </a:r>
            <a:r>
              <a:rPr kumimoji="1" lang="en-US" altLang="zh-CN" b="1"/>
              <a:t>2</a:t>
            </a:r>
            <a:r>
              <a:rPr kumimoji="1" lang="en-US" altLang="zh-CN" b="1" baseline="30000"/>
              <a:t>-</a:t>
            </a:r>
            <a:r>
              <a:rPr kumimoji="1" lang="en-US" altLang="zh-CN" b="1" i="1" baseline="30000"/>
              <a:t>n</a:t>
            </a:r>
          </a:p>
          <a:p>
            <a:pPr lvl="1" algn="l">
              <a:lnSpc>
                <a:spcPct val="90000"/>
              </a:lnSpc>
              <a:buClr>
                <a:srgbClr val="008000"/>
              </a:buClr>
              <a:buFont typeface="Wingdings" pitchFamily="2" charset="2"/>
              <a:buChar char="p"/>
            </a:pPr>
            <a:r>
              <a:rPr lang="zh-CN" altLang="en-US"/>
              <a:t>是否需要矫正？</a:t>
            </a:r>
            <a:endParaRPr lang="zh-CN" altLang="en-US" b="1" i="1" baseline="30000"/>
          </a:p>
          <a:p>
            <a:pPr algn="l">
              <a:lnSpc>
                <a:spcPct val="90000"/>
              </a:lnSpc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253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0" y="0"/>
            <a:ext cx="2286000" cy="1447800"/>
          </a:xfrm>
          <a:solidFill>
            <a:srgbClr val="FF0000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/>
              <a:t>补码加减交替法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6850" y="457200"/>
            <a:ext cx="8839200" cy="6211888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/>
              <a:t>已知：</a:t>
            </a:r>
            <a:r>
              <a:rPr lang="en-US" altLang="zh-CN"/>
              <a:t>[x]</a:t>
            </a:r>
            <a:r>
              <a:rPr lang="zh-CN" altLang="en-US" baseline="-20000"/>
              <a:t>补</a:t>
            </a:r>
            <a:r>
              <a:rPr lang="en-US" altLang="zh-CN"/>
              <a:t>=x</a:t>
            </a:r>
            <a:r>
              <a:rPr lang="en-US" altLang="zh-CN" baseline="-25000"/>
              <a:t>0</a:t>
            </a:r>
            <a:r>
              <a:rPr lang="en-US" altLang="zh-CN"/>
              <a:t> x</a:t>
            </a:r>
            <a:r>
              <a:rPr lang="en-US" altLang="zh-CN" baseline="-25000"/>
              <a:t>1 </a:t>
            </a:r>
            <a:r>
              <a:rPr lang="en-US" altLang="zh-CN"/>
              <a:t>x</a:t>
            </a:r>
            <a:r>
              <a:rPr lang="en-US" altLang="zh-CN" baseline="-25000"/>
              <a:t>2</a:t>
            </a:r>
            <a:r>
              <a:rPr lang="en-US" altLang="zh-CN"/>
              <a:t> · · ·x</a:t>
            </a:r>
            <a:r>
              <a:rPr lang="en-US" altLang="zh-CN" baseline="-25000"/>
              <a:t>n-1</a:t>
            </a:r>
            <a:r>
              <a:rPr lang="en-US" altLang="zh-CN"/>
              <a:t> x</a:t>
            </a:r>
            <a:r>
              <a:rPr lang="en-US" altLang="zh-CN" baseline="-25000"/>
              <a:t>n</a:t>
            </a:r>
            <a:r>
              <a:rPr lang="en-US" altLang="zh-CN" baseline="-20000"/>
              <a:t> </a:t>
            </a:r>
            <a:endParaRPr lang="en-US" altLang="zh-CN"/>
          </a:p>
          <a:p>
            <a:pPr algn="l">
              <a:lnSpc>
                <a:spcPct val="90000"/>
              </a:lnSpc>
            </a:pPr>
            <a:r>
              <a:rPr lang="en-US" altLang="zh-CN"/>
              <a:t>           [y]</a:t>
            </a:r>
            <a:r>
              <a:rPr lang="zh-CN" altLang="en-US" baseline="-20000"/>
              <a:t>补</a:t>
            </a:r>
            <a:r>
              <a:rPr lang="en-US" altLang="zh-CN"/>
              <a:t>=y</a:t>
            </a:r>
            <a:r>
              <a:rPr lang="en-US" altLang="zh-CN" baseline="-25000"/>
              <a:t>0</a:t>
            </a:r>
            <a:r>
              <a:rPr lang="en-US" altLang="zh-CN"/>
              <a:t> y</a:t>
            </a:r>
            <a:r>
              <a:rPr lang="en-US" altLang="zh-CN" baseline="-25000"/>
              <a:t>1 </a:t>
            </a:r>
            <a:r>
              <a:rPr lang="en-US" altLang="zh-CN"/>
              <a:t>y</a:t>
            </a:r>
            <a:r>
              <a:rPr lang="en-US" altLang="zh-CN" baseline="-25000"/>
              <a:t>2</a:t>
            </a:r>
            <a:r>
              <a:rPr lang="en-US" altLang="zh-CN"/>
              <a:t> · · · y</a:t>
            </a:r>
            <a:r>
              <a:rPr lang="en-US" altLang="zh-CN" baseline="-25000"/>
              <a:t>n-1</a:t>
            </a:r>
            <a:r>
              <a:rPr lang="en-US" altLang="zh-CN"/>
              <a:t> y</a:t>
            </a:r>
            <a:r>
              <a:rPr lang="en-US" altLang="zh-CN" baseline="-25000"/>
              <a:t>n</a:t>
            </a:r>
            <a:endParaRPr lang="en-US" altLang="zh-CN"/>
          </a:p>
          <a:p>
            <a:pPr algn="l">
              <a:lnSpc>
                <a:spcPct val="90000"/>
              </a:lnSpc>
            </a:pPr>
            <a:r>
              <a:rPr lang="en-US" altLang="zh-CN"/>
              <a:t>    </a:t>
            </a:r>
            <a:r>
              <a:rPr lang="zh-CN" altLang="en-US"/>
              <a:t>求：</a:t>
            </a:r>
            <a:r>
              <a:rPr lang="en-US" altLang="zh-CN"/>
              <a:t>[x/y]</a:t>
            </a:r>
            <a:r>
              <a:rPr lang="zh-CN" altLang="en-US" baseline="-20000"/>
              <a:t>补</a:t>
            </a:r>
            <a:r>
              <a:rPr lang="en-US" altLang="zh-CN"/>
              <a:t>= </a:t>
            </a:r>
            <a:r>
              <a:rPr lang="zh-CN" altLang="en-US" sz="4000" b="1">
                <a:solidFill>
                  <a:srgbClr val="FF0000"/>
                </a:solidFill>
              </a:rPr>
              <a:t>？</a:t>
            </a:r>
          </a:p>
          <a:p>
            <a:pPr algn="l">
              <a:lnSpc>
                <a:spcPct val="90000"/>
              </a:lnSpc>
            </a:pPr>
            <a:r>
              <a:rPr lang="zh-CN" altLang="en-US"/>
              <a:t>算法：</a:t>
            </a:r>
            <a:r>
              <a:rPr lang="zh-CN" altLang="en-US">
                <a:solidFill>
                  <a:srgbClr val="FF0000"/>
                </a:solidFill>
              </a:rPr>
              <a:t>假设</a:t>
            </a:r>
            <a:r>
              <a:rPr lang="zh-CN" altLang="en-US"/>
              <a:t>：商的末位恒置“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”</a:t>
            </a:r>
          </a:p>
          <a:p>
            <a:pPr algn="l">
              <a:lnSpc>
                <a:spcPct val="90000"/>
              </a:lnSpc>
            </a:pPr>
            <a:r>
              <a:rPr lang="en-US" altLang="zh-CN"/>
              <a:t>    </a:t>
            </a:r>
            <a:r>
              <a:rPr lang="zh-CN" altLang="en-US"/>
              <a:t>令：</a:t>
            </a:r>
            <a:r>
              <a:rPr lang="en-US" altLang="zh-CN"/>
              <a:t>[x/y]</a:t>
            </a:r>
            <a:r>
              <a:rPr lang="zh-CN" altLang="en-US" baseline="-20000"/>
              <a:t>补</a:t>
            </a:r>
            <a:r>
              <a:rPr lang="en-US" altLang="zh-CN"/>
              <a:t>= [q]</a:t>
            </a:r>
            <a:r>
              <a:rPr lang="zh-CN" altLang="en-US" baseline="-20000"/>
              <a:t>补</a:t>
            </a:r>
            <a:r>
              <a:rPr lang="en-US" altLang="zh-CN"/>
              <a:t>+ [r]</a:t>
            </a:r>
            <a:r>
              <a:rPr lang="zh-CN" altLang="en-US" baseline="-20000"/>
              <a:t>补</a:t>
            </a:r>
            <a:r>
              <a:rPr lang="en-US" altLang="zh-CN"/>
              <a:t>/[y]</a:t>
            </a:r>
            <a:r>
              <a:rPr lang="zh-CN" altLang="en-US" baseline="-20000"/>
              <a:t>补</a:t>
            </a:r>
            <a:endParaRPr lang="zh-CN" altLang="en-US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同号，</a:t>
            </a:r>
            <a:r>
              <a:rPr lang="en-US" altLang="zh-CN"/>
              <a:t>x-y</a:t>
            </a:r>
          </a:p>
          <a:p>
            <a:pPr algn="l">
              <a:lnSpc>
                <a:spcPct val="90000"/>
              </a:lnSpc>
            </a:pPr>
            <a:r>
              <a:rPr lang="en-US" altLang="zh-CN"/>
              <a:t>         x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异号，</a:t>
            </a:r>
            <a:r>
              <a:rPr lang="en-US" altLang="zh-CN"/>
              <a:t>x+y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</a:rPr>
              <a:t>（</a:t>
            </a: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zh-CN" altLang="en-US">
                <a:solidFill>
                  <a:schemeClr val="tx2"/>
                </a:solidFill>
              </a:rPr>
              <a:t>）</a:t>
            </a:r>
            <a:r>
              <a:rPr lang="en-US" altLang="zh-CN"/>
              <a:t>r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同号，商</a:t>
            </a:r>
            <a:r>
              <a:rPr lang="en-US" altLang="zh-CN"/>
              <a:t>1</a:t>
            </a:r>
            <a:r>
              <a:rPr lang="zh-CN" altLang="en-US"/>
              <a:t>，←，</a:t>
            </a:r>
            <a:r>
              <a:rPr lang="en-US" altLang="zh-CN"/>
              <a:t>r-y</a:t>
            </a:r>
          </a:p>
          <a:p>
            <a:pPr algn="l">
              <a:lnSpc>
                <a:spcPct val="90000"/>
              </a:lnSpc>
            </a:pPr>
            <a:r>
              <a:rPr lang="en-US" altLang="zh-CN"/>
              <a:t>         r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异号，商</a:t>
            </a:r>
            <a:r>
              <a:rPr lang="en-US" altLang="zh-CN"/>
              <a:t>0</a:t>
            </a:r>
            <a:r>
              <a:rPr lang="zh-CN" altLang="en-US"/>
              <a:t>，←，</a:t>
            </a:r>
            <a:r>
              <a:rPr lang="en-US" altLang="zh-CN"/>
              <a:t>r+y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）重复（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solidFill>
                  <a:srgbClr val="FF0000"/>
                </a:solidFill>
              </a:rPr>
              <a:t>字长</a:t>
            </a:r>
            <a:r>
              <a:rPr lang="en-US" altLang="zh-CN">
                <a:solidFill>
                  <a:srgbClr val="FF0000"/>
                </a:solidFill>
              </a:rPr>
              <a:t>-1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zh-CN" altLang="en-US"/>
              <a:t>） 次</a:t>
            </a:r>
          </a:p>
          <a:p>
            <a:pPr algn="l">
              <a:lnSpc>
                <a:spcPct val="90000"/>
              </a:lnSpc>
            </a:pPr>
            <a:r>
              <a:rPr lang="zh-CN" altLang="en-US"/>
              <a:t>         最后一步只</a:t>
            </a:r>
            <a:r>
              <a:rPr lang="en-US" altLang="zh-CN"/>
              <a:t>q ←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zh-CN" altLang="en-US"/>
              <a:t>不移位。</a:t>
            </a:r>
          </a:p>
        </p:txBody>
      </p:sp>
    </p:spTree>
    <p:extLst>
      <p:ext uri="{BB962C8B-B14F-4D97-AF65-F5344CB8AC3E}">
        <p14:creationId xmlns:p14="http://schemas.microsoft.com/office/powerpoint/2010/main" val="345837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0" y="0"/>
            <a:ext cx="2286000" cy="1447800"/>
          </a:xfrm>
          <a:solidFill>
            <a:srgbClr val="FF0000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/>
              <a:t>补码加减交替法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6850" y="457200"/>
            <a:ext cx="8839200" cy="614045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/>
              <a:t>已知：</a:t>
            </a:r>
            <a:r>
              <a:rPr lang="en-US" altLang="zh-CN"/>
              <a:t>[x]</a:t>
            </a:r>
            <a:r>
              <a:rPr lang="zh-CN" altLang="en-US" baseline="-20000"/>
              <a:t>补</a:t>
            </a:r>
            <a:r>
              <a:rPr lang="en-US" altLang="zh-CN"/>
              <a:t>=x</a:t>
            </a:r>
            <a:r>
              <a:rPr lang="en-US" altLang="zh-CN" baseline="-25000"/>
              <a:t>0</a:t>
            </a:r>
            <a:r>
              <a:rPr lang="en-US" altLang="zh-CN"/>
              <a:t> x</a:t>
            </a:r>
            <a:r>
              <a:rPr lang="en-US" altLang="zh-CN" baseline="-25000"/>
              <a:t>1 </a:t>
            </a:r>
            <a:r>
              <a:rPr lang="en-US" altLang="zh-CN"/>
              <a:t>x</a:t>
            </a:r>
            <a:r>
              <a:rPr lang="en-US" altLang="zh-CN" baseline="-25000"/>
              <a:t>2</a:t>
            </a:r>
            <a:r>
              <a:rPr lang="en-US" altLang="zh-CN"/>
              <a:t> · · ·x</a:t>
            </a:r>
            <a:r>
              <a:rPr lang="en-US" altLang="zh-CN" baseline="-25000"/>
              <a:t>n-1</a:t>
            </a:r>
            <a:r>
              <a:rPr lang="en-US" altLang="zh-CN"/>
              <a:t> x</a:t>
            </a:r>
            <a:r>
              <a:rPr lang="en-US" altLang="zh-CN" baseline="-25000"/>
              <a:t>n</a:t>
            </a:r>
            <a:r>
              <a:rPr lang="en-US" altLang="zh-CN" baseline="-20000"/>
              <a:t> </a:t>
            </a:r>
            <a:endParaRPr lang="en-US" altLang="zh-CN"/>
          </a:p>
          <a:p>
            <a:pPr algn="l">
              <a:lnSpc>
                <a:spcPct val="90000"/>
              </a:lnSpc>
            </a:pPr>
            <a:r>
              <a:rPr lang="en-US" altLang="zh-CN"/>
              <a:t>           [y]</a:t>
            </a:r>
            <a:r>
              <a:rPr lang="zh-CN" altLang="en-US" baseline="-20000"/>
              <a:t>补</a:t>
            </a:r>
            <a:r>
              <a:rPr lang="en-US" altLang="zh-CN"/>
              <a:t>=y</a:t>
            </a:r>
            <a:r>
              <a:rPr lang="en-US" altLang="zh-CN" baseline="-25000"/>
              <a:t>0</a:t>
            </a:r>
            <a:r>
              <a:rPr lang="en-US" altLang="zh-CN"/>
              <a:t> y</a:t>
            </a:r>
            <a:r>
              <a:rPr lang="en-US" altLang="zh-CN" baseline="-25000"/>
              <a:t>1 </a:t>
            </a:r>
            <a:r>
              <a:rPr lang="en-US" altLang="zh-CN"/>
              <a:t>y</a:t>
            </a:r>
            <a:r>
              <a:rPr lang="en-US" altLang="zh-CN" baseline="-25000"/>
              <a:t>2</a:t>
            </a:r>
            <a:r>
              <a:rPr lang="en-US" altLang="zh-CN"/>
              <a:t> · · · y</a:t>
            </a:r>
            <a:r>
              <a:rPr lang="en-US" altLang="zh-CN" baseline="-25000"/>
              <a:t>n-1</a:t>
            </a:r>
            <a:r>
              <a:rPr lang="en-US" altLang="zh-CN"/>
              <a:t> y</a:t>
            </a:r>
            <a:r>
              <a:rPr lang="en-US" altLang="zh-CN" baseline="-25000"/>
              <a:t>n</a:t>
            </a:r>
            <a:endParaRPr lang="en-US" altLang="zh-CN"/>
          </a:p>
          <a:p>
            <a:pPr algn="l">
              <a:lnSpc>
                <a:spcPct val="90000"/>
              </a:lnSpc>
            </a:pPr>
            <a:r>
              <a:rPr lang="en-US" altLang="zh-CN"/>
              <a:t>    </a:t>
            </a:r>
            <a:r>
              <a:rPr lang="zh-CN" altLang="en-US"/>
              <a:t>求：</a:t>
            </a:r>
            <a:r>
              <a:rPr lang="en-US" altLang="zh-CN"/>
              <a:t>[x/y]</a:t>
            </a:r>
            <a:r>
              <a:rPr lang="zh-CN" altLang="en-US" baseline="-20000"/>
              <a:t>补</a:t>
            </a:r>
            <a:r>
              <a:rPr lang="en-US" altLang="zh-CN"/>
              <a:t>= </a:t>
            </a:r>
            <a:r>
              <a:rPr lang="zh-CN" altLang="en-US" sz="4000" b="1">
                <a:solidFill>
                  <a:srgbClr val="FF0000"/>
                </a:solidFill>
              </a:rPr>
              <a:t>？</a:t>
            </a:r>
          </a:p>
          <a:p>
            <a:pPr algn="l">
              <a:lnSpc>
                <a:spcPct val="90000"/>
              </a:lnSpc>
            </a:pPr>
            <a:r>
              <a:rPr lang="zh-CN" altLang="en-US"/>
              <a:t>算法：</a:t>
            </a:r>
            <a:r>
              <a:rPr lang="zh-CN" altLang="en-US">
                <a:solidFill>
                  <a:srgbClr val="FF0000"/>
                </a:solidFill>
              </a:rPr>
              <a:t>假设</a:t>
            </a:r>
            <a:r>
              <a:rPr lang="zh-CN" altLang="en-US"/>
              <a:t>：商的末位恒置“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”</a:t>
            </a:r>
          </a:p>
          <a:p>
            <a:pPr algn="l">
              <a:lnSpc>
                <a:spcPct val="90000"/>
              </a:lnSpc>
            </a:pPr>
            <a:r>
              <a:rPr lang="en-US" altLang="zh-CN"/>
              <a:t>   </a:t>
            </a:r>
            <a:r>
              <a:rPr lang="zh-CN" altLang="en-US"/>
              <a:t>令：</a:t>
            </a:r>
            <a:r>
              <a:rPr lang="en-US" altLang="zh-CN"/>
              <a:t>[x/y]</a:t>
            </a:r>
            <a:r>
              <a:rPr lang="zh-CN" altLang="en-US" baseline="-20000"/>
              <a:t>补</a:t>
            </a:r>
            <a:r>
              <a:rPr lang="en-US" altLang="zh-CN"/>
              <a:t>= [q]</a:t>
            </a:r>
            <a:r>
              <a:rPr lang="zh-CN" altLang="en-US" baseline="-20000"/>
              <a:t>补</a:t>
            </a:r>
            <a:r>
              <a:rPr lang="en-US" altLang="zh-CN"/>
              <a:t>+ [r]</a:t>
            </a:r>
            <a:r>
              <a:rPr lang="zh-CN" altLang="en-US" baseline="-20000"/>
              <a:t>补</a:t>
            </a:r>
            <a:r>
              <a:rPr lang="en-US" altLang="zh-CN"/>
              <a:t>/[y]</a:t>
            </a:r>
            <a:r>
              <a:rPr lang="zh-CN" altLang="en-US" baseline="-20000"/>
              <a:t>补</a:t>
            </a:r>
            <a:endParaRPr lang="zh-CN" altLang="en-US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同号，</a:t>
            </a:r>
            <a:r>
              <a:rPr lang="en-US" altLang="zh-CN"/>
              <a:t>x-y</a:t>
            </a:r>
          </a:p>
          <a:p>
            <a:pPr algn="l">
              <a:lnSpc>
                <a:spcPct val="90000"/>
              </a:lnSpc>
            </a:pPr>
            <a:r>
              <a:rPr lang="en-US" altLang="zh-CN"/>
              <a:t>         x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异号，</a:t>
            </a:r>
            <a:r>
              <a:rPr lang="en-US" altLang="zh-CN"/>
              <a:t>x+y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</a:rPr>
              <a:t>（</a:t>
            </a: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zh-CN" altLang="en-US">
                <a:solidFill>
                  <a:schemeClr val="tx2"/>
                </a:solidFill>
              </a:rPr>
              <a:t>）</a:t>
            </a:r>
            <a:r>
              <a:rPr lang="en-US" altLang="zh-CN"/>
              <a:t>r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同号，商</a:t>
            </a:r>
            <a:r>
              <a:rPr lang="en-US" altLang="zh-CN"/>
              <a:t>1</a:t>
            </a:r>
            <a:r>
              <a:rPr lang="zh-CN" altLang="en-US"/>
              <a:t>，←，</a:t>
            </a:r>
            <a:r>
              <a:rPr lang="en-US" altLang="zh-CN"/>
              <a:t>r-y</a:t>
            </a:r>
          </a:p>
          <a:p>
            <a:pPr algn="l">
              <a:lnSpc>
                <a:spcPct val="90000"/>
              </a:lnSpc>
            </a:pPr>
            <a:r>
              <a:rPr lang="en-US" altLang="zh-CN"/>
              <a:t>         r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异号，商</a:t>
            </a:r>
            <a:r>
              <a:rPr lang="en-US" altLang="zh-CN"/>
              <a:t>0</a:t>
            </a:r>
            <a:r>
              <a:rPr lang="zh-CN" altLang="en-US"/>
              <a:t>，←，</a:t>
            </a:r>
            <a:r>
              <a:rPr lang="en-US" altLang="zh-CN"/>
              <a:t>r+y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）重复（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solidFill>
                  <a:srgbClr val="FF0000"/>
                </a:solidFill>
              </a:rPr>
              <a:t>字长</a:t>
            </a:r>
            <a:r>
              <a:rPr lang="zh-CN" altLang="en-US"/>
              <a:t>（</a:t>
            </a:r>
            <a:r>
              <a:rPr lang="en-US" altLang="zh-CN"/>
              <a:t>n+1</a:t>
            </a:r>
            <a:r>
              <a:rPr lang="zh-CN" altLang="en-US"/>
              <a:t>） 次，</a:t>
            </a:r>
          </a:p>
          <a:p>
            <a:pPr algn="l">
              <a:lnSpc>
                <a:spcPct val="90000"/>
              </a:lnSpc>
            </a:pPr>
            <a:r>
              <a:rPr lang="zh-CN" altLang="en-US"/>
              <a:t>         最后一步只</a:t>
            </a:r>
            <a:r>
              <a:rPr lang="en-US" altLang="zh-CN"/>
              <a:t>q ←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zh-CN" altLang="en-US"/>
              <a:t>不移位。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68313" y="3213100"/>
            <a:ext cx="8496300" cy="1079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</a:rPr>
              <a:t>目的：求余数</a:t>
            </a:r>
            <a:r>
              <a:rPr lang="en-US" altLang="zh-CN" sz="3200">
                <a:solidFill>
                  <a:srgbClr val="FF000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99965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04800" y="196850"/>
            <a:ext cx="1443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latin typeface="Times New Roman" pitchFamily="18" charset="0"/>
              </a:rPr>
              <a:t>例</a:t>
            </a:r>
            <a:r>
              <a:rPr kumimoji="1" lang="en-US" altLang="zh-CN" sz="3600" b="1">
                <a:latin typeface="Times New Roman" pitchFamily="18" charset="0"/>
              </a:rPr>
              <a:t>6.26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1981200" y="295275"/>
            <a:ext cx="4392613" cy="958850"/>
            <a:chOff x="1382" y="186"/>
            <a:chExt cx="2767" cy="604"/>
          </a:xfrm>
        </p:grpSpPr>
        <p:sp>
          <p:nvSpPr>
            <p:cNvPr id="12292" name="Text Box 4"/>
            <p:cNvSpPr txBox="1">
              <a:spLocks noChangeArrowheads="1"/>
            </p:cNvSpPr>
            <p:nvPr/>
          </p:nvSpPr>
          <p:spPr bwMode="auto">
            <a:xfrm>
              <a:off x="1382" y="186"/>
              <a:ext cx="276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</a:rPr>
                <a:t>设 </a:t>
              </a:r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  <a:r>
                <a:rPr kumimoji="1" lang="en-US" altLang="zh-CN" sz="2800" b="1">
                  <a:latin typeface="Times New Roman" pitchFamily="18" charset="0"/>
                </a:rPr>
                <a:t> = 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– 0.1011   </a:t>
              </a:r>
              <a:r>
                <a:rPr kumimoji="1" lang="en-US" altLang="zh-CN" sz="28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 = 0.1101  </a:t>
              </a:r>
            </a:p>
            <a:p>
              <a:r>
                <a:rPr kumimoji="1" lang="zh-CN" altLang="en-US" sz="2800" b="1">
                  <a:latin typeface="Times New Roman" pitchFamily="18" charset="0"/>
                </a:rPr>
                <a:t>求          并还原成真值</a:t>
              </a:r>
            </a:p>
          </p:txBody>
        </p:sp>
        <p:grpSp>
          <p:nvGrpSpPr>
            <p:cNvPr id="12293" name="Group 5"/>
            <p:cNvGrpSpPr>
              <a:grpSpLocks/>
            </p:cNvGrpSpPr>
            <p:nvPr/>
          </p:nvGrpSpPr>
          <p:grpSpPr bwMode="auto">
            <a:xfrm>
              <a:off x="1613" y="336"/>
              <a:ext cx="619" cy="454"/>
              <a:chOff x="1085" y="1898"/>
              <a:chExt cx="619" cy="454"/>
            </a:xfrm>
          </p:grpSpPr>
          <p:sp>
            <p:nvSpPr>
              <p:cNvPr id="12294" name="Text Box 6"/>
              <p:cNvSpPr txBox="1">
                <a:spLocks noChangeArrowheads="1"/>
              </p:cNvSpPr>
              <p:nvPr/>
            </p:nvSpPr>
            <p:spPr bwMode="auto">
              <a:xfrm>
                <a:off x="1085" y="1988"/>
                <a:ext cx="61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latin typeface="Times New Roman" pitchFamily="18" charset="0"/>
                  </a:rPr>
                  <a:t>[    ]</a:t>
                </a:r>
                <a:r>
                  <a:rPr kumimoji="1" lang="zh-CN" altLang="en-US" sz="2400" b="1" baseline="-25000">
                    <a:latin typeface="Times New Roman" pitchFamily="18" charset="0"/>
                  </a:rPr>
                  <a:t>补</a:t>
                </a:r>
                <a:endParaRPr kumimoji="1" lang="zh-CN" altLang="en-US" sz="2400" b="1">
                  <a:latin typeface="Times New Roman" pitchFamily="18" charset="0"/>
                </a:endParaRPr>
              </a:p>
            </p:txBody>
          </p:sp>
          <p:grpSp>
            <p:nvGrpSpPr>
              <p:cNvPr id="12295" name="Group 7"/>
              <p:cNvGrpSpPr>
                <a:grpSpLocks/>
              </p:cNvGrpSpPr>
              <p:nvPr/>
            </p:nvGrpSpPr>
            <p:grpSpPr bwMode="auto">
              <a:xfrm>
                <a:off x="1219" y="1898"/>
                <a:ext cx="212" cy="454"/>
                <a:chOff x="1056" y="1728"/>
                <a:chExt cx="212" cy="454"/>
              </a:xfrm>
            </p:grpSpPr>
            <p:sp>
              <p:nvSpPr>
                <p:cNvPr id="1229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056" y="172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b="1" i="1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1229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056" y="1894"/>
                  <a:ext cx="20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b="1" i="1">
                      <a:latin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12298" name="Line 10"/>
                <p:cNvSpPr>
                  <a:spLocks noChangeShapeType="1"/>
                </p:cNvSpPr>
                <p:nvPr/>
              </p:nvSpPr>
              <p:spPr bwMode="auto">
                <a:xfrm>
                  <a:off x="1070" y="1990"/>
                  <a:ext cx="1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04800" y="12636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解：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127125" y="1263650"/>
            <a:ext cx="7059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[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</a:rPr>
              <a:t>]</a:t>
            </a:r>
            <a:r>
              <a:rPr kumimoji="1" lang="zh-CN" altLang="en-US" sz="2400" b="1" baseline="-25000">
                <a:latin typeface="Times New Roman" pitchFamily="18" charset="0"/>
              </a:rPr>
              <a:t>补</a:t>
            </a:r>
            <a:r>
              <a:rPr kumimoji="1" lang="zh-CN" altLang="en-US" sz="2800" b="1">
                <a:latin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</a:rPr>
              <a:t>= 1.0101     [</a:t>
            </a:r>
            <a:r>
              <a:rPr kumimoji="1" lang="en-US" altLang="zh-CN" sz="2800" b="1" i="1">
                <a:latin typeface="Times New Roman" pitchFamily="18" charset="0"/>
              </a:rPr>
              <a:t>y</a:t>
            </a:r>
            <a:r>
              <a:rPr kumimoji="1" lang="en-US" altLang="zh-CN" sz="2800" b="1">
                <a:latin typeface="Times New Roman" pitchFamily="18" charset="0"/>
              </a:rPr>
              <a:t>]</a:t>
            </a:r>
            <a:r>
              <a:rPr kumimoji="1" lang="zh-CN" altLang="en-US" sz="2400" b="1" baseline="-25000">
                <a:latin typeface="Times New Roman" pitchFamily="18" charset="0"/>
              </a:rPr>
              <a:t>补</a:t>
            </a:r>
            <a:r>
              <a:rPr kumimoji="1" lang="zh-CN" altLang="en-US" sz="2800" b="1">
                <a:latin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</a:rPr>
              <a:t>= 0.1101    [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]</a:t>
            </a:r>
            <a:r>
              <a:rPr kumimoji="1" lang="zh-CN" altLang="en-US" sz="2400" b="1" baseline="-25000">
                <a:latin typeface="Times New Roman" pitchFamily="18" charset="0"/>
              </a:rPr>
              <a:t>补</a:t>
            </a:r>
            <a:r>
              <a:rPr kumimoji="1" lang="zh-CN" altLang="en-US" sz="2800" b="1">
                <a:latin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</a:rPr>
              <a:t>= 1.0011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1200150" y="187007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1 . 0 1 0 1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1200150" y="226377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0 . 1 1 0 1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1200150" y="337661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1 . 0 0 1 1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1200150" y="449103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0 . 1 1 0 1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200150" y="560387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0 . 1 1 0 1</a:t>
            </a:r>
          </a:p>
        </p:txBody>
      </p:sp>
      <p:sp>
        <p:nvSpPr>
          <p:cNvPr id="12306" name="Freeform 18"/>
          <p:cNvSpPr>
            <a:spLocks/>
          </p:cNvSpPr>
          <p:nvPr/>
        </p:nvSpPr>
        <p:spPr bwMode="auto">
          <a:xfrm>
            <a:off x="987425" y="2655888"/>
            <a:ext cx="5260975" cy="1587"/>
          </a:xfrm>
          <a:custGeom>
            <a:avLst/>
            <a:gdLst>
              <a:gd name="T0" fmla="*/ 0 w 3314"/>
              <a:gd name="T1" fmla="*/ 0 h 1"/>
              <a:gd name="T2" fmla="*/ 3314 w 3314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14" h="1">
                <a:moveTo>
                  <a:pt x="0" y="0"/>
                </a:moveTo>
                <a:lnTo>
                  <a:pt x="3314" y="1"/>
                </a:lnTo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7" name="Freeform 19"/>
          <p:cNvSpPr>
            <a:spLocks/>
          </p:cNvSpPr>
          <p:nvPr/>
        </p:nvSpPr>
        <p:spPr bwMode="auto">
          <a:xfrm>
            <a:off x="987425" y="3770313"/>
            <a:ext cx="5260975" cy="1587"/>
          </a:xfrm>
          <a:custGeom>
            <a:avLst/>
            <a:gdLst>
              <a:gd name="T0" fmla="*/ 0 w 3314"/>
              <a:gd name="T1" fmla="*/ 0 h 1"/>
              <a:gd name="T2" fmla="*/ 3314 w 3314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14" h="1">
                <a:moveTo>
                  <a:pt x="0" y="0"/>
                </a:moveTo>
                <a:lnTo>
                  <a:pt x="3314" y="1"/>
                </a:lnTo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987425" y="4883150"/>
            <a:ext cx="5260975" cy="3175"/>
          </a:xfrm>
          <a:custGeom>
            <a:avLst/>
            <a:gdLst>
              <a:gd name="T0" fmla="*/ 0 w 3314"/>
              <a:gd name="T1" fmla="*/ 0 h 2"/>
              <a:gd name="T2" fmla="*/ 3314 w 3314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14" h="2">
                <a:moveTo>
                  <a:pt x="0" y="0"/>
                </a:moveTo>
                <a:lnTo>
                  <a:pt x="3314" y="2"/>
                </a:lnTo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9" name="Freeform 21"/>
          <p:cNvSpPr>
            <a:spLocks/>
          </p:cNvSpPr>
          <p:nvPr/>
        </p:nvSpPr>
        <p:spPr bwMode="auto">
          <a:xfrm>
            <a:off x="987425" y="5997575"/>
            <a:ext cx="5260975" cy="3175"/>
          </a:xfrm>
          <a:custGeom>
            <a:avLst/>
            <a:gdLst>
              <a:gd name="T0" fmla="*/ 0 w 3314"/>
              <a:gd name="T1" fmla="*/ 0 h 2"/>
              <a:gd name="T2" fmla="*/ 3314 w 3314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14" h="2">
                <a:moveTo>
                  <a:pt x="0" y="0"/>
                </a:moveTo>
                <a:lnTo>
                  <a:pt x="3314" y="2"/>
                </a:lnTo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2816225" y="187007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0 . 0 0 0 0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4572000" y="22860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>
                <a:latin typeface="Times New Roman" pitchFamily="18" charset="0"/>
              </a:rPr>
              <a:t>异号做加法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3883025" y="2632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1200150" y="259238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0 . 0 0 1 0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4572000" y="2651125"/>
            <a:ext cx="1331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latin typeface="Times New Roman" pitchFamily="18" charset="0"/>
              </a:rPr>
              <a:t>同号商“</a:t>
            </a:r>
            <a:r>
              <a:rPr kumimoji="1" lang="en-US" altLang="zh-CN" sz="2000" b="1">
                <a:latin typeface="Times New Roman" pitchFamily="18" charset="0"/>
              </a:rPr>
              <a:t>1”</a:t>
            </a:r>
          </a:p>
        </p:txBody>
      </p:sp>
      <p:grpSp>
        <p:nvGrpSpPr>
          <p:cNvPr id="12315" name="Group 27"/>
          <p:cNvGrpSpPr>
            <a:grpSpLocks/>
          </p:cNvGrpSpPr>
          <p:nvPr/>
        </p:nvGrpSpPr>
        <p:grpSpPr bwMode="auto">
          <a:xfrm>
            <a:off x="1200150" y="3705225"/>
            <a:ext cx="2867025" cy="457200"/>
            <a:chOff x="756" y="2334"/>
            <a:chExt cx="1806" cy="288"/>
          </a:xfrm>
        </p:grpSpPr>
        <p:sp>
          <p:nvSpPr>
            <p:cNvPr id="12316" name="Text Box 28"/>
            <p:cNvSpPr txBox="1">
              <a:spLocks noChangeArrowheads="1"/>
            </p:cNvSpPr>
            <p:nvPr/>
          </p:nvSpPr>
          <p:spPr bwMode="auto">
            <a:xfrm>
              <a:off x="756" y="2334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1 . 0 1 1 1</a:t>
              </a:r>
            </a:p>
          </p:txBody>
        </p:sp>
        <p:sp>
          <p:nvSpPr>
            <p:cNvPr id="12317" name="Text Box 29"/>
            <p:cNvSpPr txBox="1">
              <a:spLocks noChangeArrowheads="1"/>
            </p:cNvSpPr>
            <p:nvPr/>
          </p:nvSpPr>
          <p:spPr bwMode="auto">
            <a:xfrm>
              <a:off x="2302" y="2334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1 </a:t>
              </a:r>
            </a:p>
          </p:txBody>
        </p:sp>
      </p:grp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4572000" y="3771900"/>
            <a:ext cx="1306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latin typeface="Times New Roman" pitchFamily="18" charset="0"/>
              </a:rPr>
              <a:t>异号</a:t>
            </a:r>
            <a:r>
              <a:rPr kumimoji="1" lang="zh-CN" altLang="en-US" b="1"/>
              <a:t>商</a:t>
            </a:r>
            <a:r>
              <a:rPr kumimoji="1" lang="zh-CN" altLang="en-US" sz="2000" b="1">
                <a:latin typeface="Times New Roman" pitchFamily="18" charset="0"/>
              </a:rPr>
              <a:t>“</a:t>
            </a:r>
            <a:r>
              <a:rPr kumimoji="1" lang="en-US" altLang="zh-CN" sz="2000" b="1">
                <a:latin typeface="Times New Roman" pitchFamily="18" charset="0"/>
              </a:rPr>
              <a:t>0”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4572000" y="4479925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latin typeface="Times New Roman" pitchFamily="18" charset="0"/>
              </a:rPr>
              <a:t>+[</a:t>
            </a:r>
            <a:r>
              <a:rPr kumimoji="1" lang="en-US" altLang="zh-CN" sz="2000" b="1" i="1">
                <a:latin typeface="Times New Roman" pitchFamily="18" charset="0"/>
              </a:rPr>
              <a:t>y</a:t>
            </a:r>
            <a:r>
              <a:rPr kumimoji="1" lang="en-US" altLang="zh-CN" sz="2000" b="1">
                <a:latin typeface="Times New Roman" pitchFamily="18" charset="0"/>
              </a:rPr>
              <a:t>]</a:t>
            </a:r>
            <a:r>
              <a:rPr kumimoji="1" lang="zh-CN" altLang="en-US" sz="2000" b="1" baseline="-25000">
                <a:latin typeface="Times New Roman" pitchFamily="18" charset="0"/>
              </a:rPr>
              <a:t>补</a:t>
            </a:r>
          </a:p>
        </p:txBody>
      </p:sp>
      <p:grpSp>
        <p:nvGrpSpPr>
          <p:cNvPr id="12320" name="Group 32"/>
          <p:cNvGrpSpPr>
            <a:grpSpLocks/>
          </p:cNvGrpSpPr>
          <p:nvPr/>
        </p:nvGrpSpPr>
        <p:grpSpPr bwMode="auto">
          <a:xfrm>
            <a:off x="1200150" y="4819650"/>
            <a:ext cx="2867025" cy="479425"/>
            <a:chOff x="756" y="3036"/>
            <a:chExt cx="1806" cy="302"/>
          </a:xfrm>
        </p:grpSpPr>
        <p:sp>
          <p:nvSpPr>
            <p:cNvPr id="12321" name="Text Box 33"/>
            <p:cNvSpPr txBox="1">
              <a:spLocks noChangeArrowheads="1"/>
            </p:cNvSpPr>
            <p:nvPr/>
          </p:nvSpPr>
          <p:spPr bwMode="auto">
            <a:xfrm>
              <a:off x="756" y="3036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1 . 1 0 1 1</a:t>
              </a:r>
            </a:p>
          </p:txBody>
        </p:sp>
        <p:sp>
          <p:nvSpPr>
            <p:cNvPr id="12322" name="Text Box 34"/>
            <p:cNvSpPr txBox="1">
              <a:spLocks noChangeArrowheads="1"/>
            </p:cNvSpPr>
            <p:nvPr/>
          </p:nvSpPr>
          <p:spPr bwMode="auto">
            <a:xfrm>
              <a:off x="2158" y="305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1 0 </a:t>
              </a:r>
            </a:p>
          </p:txBody>
        </p:sp>
      </p:grp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4572000" y="4876800"/>
            <a:ext cx="1306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latin typeface="Times New Roman" pitchFamily="18" charset="0"/>
              </a:rPr>
              <a:t>异号</a:t>
            </a:r>
            <a:r>
              <a:rPr kumimoji="1" lang="zh-CN" altLang="en-US" b="1"/>
              <a:t>商</a:t>
            </a:r>
            <a:r>
              <a:rPr kumimoji="1" lang="zh-CN" altLang="en-US" sz="2000" b="1">
                <a:latin typeface="Times New Roman" pitchFamily="18" charset="0"/>
              </a:rPr>
              <a:t>“</a:t>
            </a:r>
            <a:r>
              <a:rPr kumimoji="1" lang="en-US" altLang="zh-CN" sz="2000" b="1">
                <a:latin typeface="Times New Roman" pitchFamily="18" charset="0"/>
              </a:rPr>
              <a:t>0”</a:t>
            </a: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4572000" y="5586413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latin typeface="Times New Roman" pitchFamily="18" charset="0"/>
              </a:rPr>
              <a:t>+[</a:t>
            </a:r>
            <a:r>
              <a:rPr kumimoji="1" lang="en-US" altLang="zh-CN" sz="2000" b="1" i="1">
                <a:latin typeface="Times New Roman" pitchFamily="18" charset="0"/>
              </a:rPr>
              <a:t>y</a:t>
            </a:r>
            <a:r>
              <a:rPr kumimoji="1" lang="en-US" altLang="zh-CN" sz="2000" b="1">
                <a:latin typeface="Times New Roman" pitchFamily="18" charset="0"/>
              </a:rPr>
              <a:t>]</a:t>
            </a:r>
            <a:r>
              <a:rPr kumimoji="1" lang="zh-CN" altLang="en-US" sz="2000" b="1" baseline="-25000">
                <a:latin typeface="Times New Roman" pitchFamily="18" charset="0"/>
              </a:rPr>
              <a:t>补</a:t>
            </a:r>
          </a:p>
        </p:txBody>
      </p:sp>
      <p:grpSp>
        <p:nvGrpSpPr>
          <p:cNvPr id="12325" name="Group 37"/>
          <p:cNvGrpSpPr>
            <a:grpSpLocks/>
          </p:cNvGrpSpPr>
          <p:nvPr/>
        </p:nvGrpSpPr>
        <p:grpSpPr bwMode="auto">
          <a:xfrm>
            <a:off x="1200150" y="5932488"/>
            <a:ext cx="2790825" cy="457200"/>
            <a:chOff x="756" y="3737"/>
            <a:chExt cx="1758" cy="288"/>
          </a:xfrm>
        </p:grpSpPr>
        <p:sp>
          <p:nvSpPr>
            <p:cNvPr id="12326" name="Text Box 38"/>
            <p:cNvSpPr txBox="1">
              <a:spLocks noChangeArrowheads="1"/>
            </p:cNvSpPr>
            <p:nvPr/>
          </p:nvSpPr>
          <p:spPr bwMode="auto">
            <a:xfrm>
              <a:off x="756" y="3737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0 . 0 0 1 1</a:t>
              </a:r>
            </a:p>
          </p:txBody>
        </p:sp>
        <p:sp>
          <p:nvSpPr>
            <p:cNvPr id="12327" name="Text Box 39"/>
            <p:cNvSpPr txBox="1">
              <a:spLocks noChangeArrowheads="1"/>
            </p:cNvSpPr>
            <p:nvPr/>
          </p:nvSpPr>
          <p:spPr bwMode="auto">
            <a:xfrm>
              <a:off x="2014" y="3737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1 0 0</a:t>
              </a:r>
            </a:p>
          </p:txBody>
        </p:sp>
      </p:grpSp>
      <p:sp>
        <p:nvSpPr>
          <p:cNvPr id="12328" name="Text Box 40"/>
          <p:cNvSpPr txBox="1">
            <a:spLocks noChangeArrowheads="1"/>
          </p:cNvSpPr>
          <p:nvPr/>
        </p:nvSpPr>
        <p:spPr bwMode="auto">
          <a:xfrm>
            <a:off x="4572000" y="6003925"/>
            <a:ext cx="1306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latin typeface="Times New Roman" pitchFamily="18" charset="0"/>
              </a:rPr>
              <a:t>同号</a:t>
            </a:r>
            <a:r>
              <a:rPr kumimoji="1" lang="zh-CN" altLang="en-US" b="1"/>
              <a:t>商</a:t>
            </a:r>
            <a:r>
              <a:rPr kumimoji="1" lang="zh-CN" altLang="en-US" sz="2000" b="1">
                <a:latin typeface="Times New Roman" pitchFamily="18" charset="0"/>
              </a:rPr>
              <a:t>“</a:t>
            </a:r>
            <a:r>
              <a:rPr kumimoji="1" lang="en-US" altLang="zh-CN" sz="2000" b="1">
                <a:latin typeface="Times New Roman" pitchFamily="18" charset="0"/>
              </a:rPr>
              <a:t>1”</a:t>
            </a:r>
          </a:p>
        </p:txBody>
      </p:sp>
      <p:grpSp>
        <p:nvGrpSpPr>
          <p:cNvPr id="12329" name="Group 41"/>
          <p:cNvGrpSpPr>
            <a:grpSpLocks/>
          </p:cNvGrpSpPr>
          <p:nvPr/>
        </p:nvGrpSpPr>
        <p:grpSpPr bwMode="auto">
          <a:xfrm>
            <a:off x="1200150" y="2984500"/>
            <a:ext cx="4152900" cy="520700"/>
            <a:chOff x="756" y="1880"/>
            <a:chExt cx="2616" cy="328"/>
          </a:xfrm>
        </p:grpSpPr>
        <p:sp>
          <p:nvSpPr>
            <p:cNvPr id="12330" name="Text Box 42"/>
            <p:cNvSpPr txBox="1">
              <a:spLocks noChangeArrowheads="1"/>
            </p:cNvSpPr>
            <p:nvPr/>
          </p:nvSpPr>
          <p:spPr bwMode="auto">
            <a:xfrm>
              <a:off x="756" y="1880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0 . 0 1 0 0</a:t>
              </a:r>
            </a:p>
          </p:txBody>
        </p:sp>
        <p:sp>
          <p:nvSpPr>
            <p:cNvPr id="12331" name="Text Box 43"/>
            <p:cNvSpPr txBox="1">
              <a:spLocks noChangeArrowheads="1"/>
            </p:cNvSpPr>
            <p:nvPr/>
          </p:nvSpPr>
          <p:spPr bwMode="auto">
            <a:xfrm>
              <a:off x="2302" y="1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32" name="Line 44"/>
            <p:cNvSpPr>
              <a:spLocks noChangeShapeType="1"/>
            </p:cNvSpPr>
            <p:nvPr/>
          </p:nvSpPr>
          <p:spPr bwMode="auto">
            <a:xfrm flipH="1">
              <a:off x="2976" y="2064"/>
              <a:ext cx="23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3" name="Text Box 45"/>
            <p:cNvSpPr txBox="1">
              <a:spLocks noChangeArrowheads="1"/>
            </p:cNvSpPr>
            <p:nvPr/>
          </p:nvSpPr>
          <p:spPr bwMode="auto">
            <a:xfrm>
              <a:off x="3160" y="19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2334" name="Group 46"/>
          <p:cNvGrpSpPr>
            <a:grpSpLocks/>
          </p:cNvGrpSpPr>
          <p:nvPr/>
        </p:nvGrpSpPr>
        <p:grpSpPr bwMode="auto">
          <a:xfrm>
            <a:off x="1200150" y="4097338"/>
            <a:ext cx="4165600" cy="474662"/>
            <a:chOff x="756" y="2581"/>
            <a:chExt cx="2624" cy="299"/>
          </a:xfrm>
        </p:grpSpPr>
        <p:sp>
          <p:nvSpPr>
            <p:cNvPr id="12335" name="Text Box 47"/>
            <p:cNvSpPr txBox="1">
              <a:spLocks noChangeArrowheads="1"/>
            </p:cNvSpPr>
            <p:nvPr/>
          </p:nvSpPr>
          <p:spPr bwMode="auto">
            <a:xfrm>
              <a:off x="756" y="2581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0 . 1 1 1 0</a:t>
              </a:r>
            </a:p>
          </p:txBody>
        </p:sp>
        <p:sp>
          <p:nvSpPr>
            <p:cNvPr id="12336" name="Text Box 48"/>
            <p:cNvSpPr txBox="1">
              <a:spLocks noChangeArrowheads="1"/>
            </p:cNvSpPr>
            <p:nvPr/>
          </p:nvSpPr>
          <p:spPr bwMode="auto">
            <a:xfrm>
              <a:off x="2168" y="2581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1 0</a:t>
              </a:r>
            </a:p>
          </p:txBody>
        </p:sp>
        <p:sp>
          <p:nvSpPr>
            <p:cNvPr id="12337" name="Line 49"/>
            <p:cNvSpPr>
              <a:spLocks noChangeShapeType="1"/>
            </p:cNvSpPr>
            <p:nvPr/>
          </p:nvSpPr>
          <p:spPr bwMode="auto">
            <a:xfrm flipH="1">
              <a:off x="2976" y="2736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8" name="Text Box 50"/>
            <p:cNvSpPr txBox="1">
              <a:spLocks noChangeArrowheads="1"/>
            </p:cNvSpPr>
            <p:nvPr/>
          </p:nvSpPr>
          <p:spPr bwMode="auto">
            <a:xfrm>
              <a:off x="3168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2339" name="Group 51"/>
          <p:cNvGrpSpPr>
            <a:grpSpLocks/>
          </p:cNvGrpSpPr>
          <p:nvPr/>
        </p:nvGrpSpPr>
        <p:grpSpPr bwMode="auto">
          <a:xfrm>
            <a:off x="1200150" y="5181600"/>
            <a:ext cx="4165600" cy="487363"/>
            <a:chOff x="756" y="3264"/>
            <a:chExt cx="2624" cy="307"/>
          </a:xfrm>
        </p:grpSpPr>
        <p:sp>
          <p:nvSpPr>
            <p:cNvPr id="12340" name="Text Box 52"/>
            <p:cNvSpPr txBox="1">
              <a:spLocks noChangeArrowheads="1"/>
            </p:cNvSpPr>
            <p:nvPr/>
          </p:nvSpPr>
          <p:spPr bwMode="auto">
            <a:xfrm>
              <a:off x="756" y="3283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1 . 0 1 1 0</a:t>
              </a:r>
            </a:p>
          </p:txBody>
        </p:sp>
        <p:sp>
          <p:nvSpPr>
            <p:cNvPr id="12341" name="Text Box 53"/>
            <p:cNvSpPr txBox="1">
              <a:spLocks noChangeArrowheads="1"/>
            </p:cNvSpPr>
            <p:nvPr/>
          </p:nvSpPr>
          <p:spPr bwMode="auto">
            <a:xfrm>
              <a:off x="2024" y="3283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1 0 0</a:t>
              </a:r>
            </a:p>
          </p:txBody>
        </p:sp>
        <p:sp>
          <p:nvSpPr>
            <p:cNvPr id="12342" name="Line 54"/>
            <p:cNvSpPr>
              <a:spLocks noChangeShapeType="1"/>
            </p:cNvSpPr>
            <p:nvPr/>
          </p:nvSpPr>
          <p:spPr bwMode="auto">
            <a:xfrm flipH="1">
              <a:off x="2976" y="3408"/>
              <a:ext cx="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3" name="Text Box 55"/>
            <p:cNvSpPr txBox="1">
              <a:spLocks noChangeArrowheads="1"/>
            </p:cNvSpPr>
            <p:nvPr/>
          </p:nvSpPr>
          <p:spPr bwMode="auto">
            <a:xfrm>
              <a:off x="3168" y="326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12344" name="Text Box 56"/>
          <p:cNvSpPr txBox="1">
            <a:spLocks noChangeArrowheads="1"/>
          </p:cNvSpPr>
          <p:nvPr/>
        </p:nvSpPr>
        <p:spPr bwMode="auto">
          <a:xfrm>
            <a:off x="5213350" y="6384925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chemeClr val="folHlink"/>
                </a:solidFill>
                <a:latin typeface="Times New Roman" pitchFamily="18" charset="0"/>
              </a:rPr>
              <a:t>末位恒置“</a:t>
            </a:r>
            <a:r>
              <a:rPr kumimoji="1" lang="en-US" altLang="zh-CN" sz="2000" b="1">
                <a:solidFill>
                  <a:schemeClr val="folHlink"/>
                </a:solidFill>
                <a:latin typeface="Times New Roman" pitchFamily="18" charset="0"/>
              </a:rPr>
              <a:t>1”</a:t>
            </a:r>
          </a:p>
        </p:txBody>
      </p:sp>
      <p:grpSp>
        <p:nvGrpSpPr>
          <p:cNvPr id="12345" name="Group 57"/>
          <p:cNvGrpSpPr>
            <a:grpSpLocks/>
          </p:cNvGrpSpPr>
          <p:nvPr/>
        </p:nvGrpSpPr>
        <p:grpSpPr bwMode="auto">
          <a:xfrm>
            <a:off x="1200150" y="6324600"/>
            <a:ext cx="4089400" cy="465138"/>
            <a:chOff x="756" y="3984"/>
            <a:chExt cx="2576" cy="293"/>
          </a:xfrm>
        </p:grpSpPr>
        <p:sp>
          <p:nvSpPr>
            <p:cNvPr id="12346" name="Text Box 58"/>
            <p:cNvSpPr txBox="1">
              <a:spLocks noChangeArrowheads="1"/>
            </p:cNvSpPr>
            <p:nvPr/>
          </p:nvSpPr>
          <p:spPr bwMode="auto">
            <a:xfrm>
              <a:off x="756" y="3984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0 . 0 1 1 0</a:t>
              </a:r>
            </a:p>
          </p:txBody>
        </p:sp>
        <p:sp>
          <p:nvSpPr>
            <p:cNvPr id="12347" name="Text Box 59"/>
            <p:cNvSpPr txBox="1">
              <a:spLocks noChangeArrowheads="1"/>
            </p:cNvSpPr>
            <p:nvPr/>
          </p:nvSpPr>
          <p:spPr bwMode="auto">
            <a:xfrm>
              <a:off x="1870" y="3984"/>
              <a:ext cx="11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1 0 0 1 </a:t>
              </a:r>
            </a:p>
          </p:txBody>
        </p:sp>
        <p:grpSp>
          <p:nvGrpSpPr>
            <p:cNvPr id="12348" name="Group 60"/>
            <p:cNvGrpSpPr>
              <a:grpSpLocks/>
            </p:cNvGrpSpPr>
            <p:nvPr/>
          </p:nvGrpSpPr>
          <p:grpSpPr bwMode="auto">
            <a:xfrm>
              <a:off x="2928" y="3989"/>
              <a:ext cx="404" cy="288"/>
              <a:chOff x="3542" y="3936"/>
              <a:chExt cx="404" cy="288"/>
            </a:xfrm>
          </p:grpSpPr>
          <p:sp>
            <p:nvSpPr>
              <p:cNvPr id="12349" name="Line 61"/>
              <p:cNvSpPr>
                <a:spLocks noChangeShapeType="1"/>
              </p:cNvSpPr>
              <p:nvPr/>
            </p:nvSpPr>
            <p:spPr bwMode="auto">
              <a:xfrm flipH="1">
                <a:off x="3542" y="40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50" name="Text Box 62"/>
              <p:cNvSpPr txBox="1">
                <a:spLocks noChangeArrowheads="1"/>
              </p:cNvSpPr>
              <p:nvPr/>
            </p:nvSpPr>
            <p:spPr bwMode="auto">
              <a:xfrm>
                <a:off x="3734" y="39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12351" name="Line 63"/>
          <p:cNvSpPr>
            <a:spLocks noChangeShapeType="1"/>
          </p:cNvSpPr>
          <p:nvPr/>
        </p:nvSpPr>
        <p:spPr bwMode="auto">
          <a:xfrm>
            <a:off x="2740025" y="1828800"/>
            <a:ext cx="0" cy="4800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4419600" y="1828800"/>
            <a:ext cx="0" cy="4800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353" name="Group 65"/>
          <p:cNvGrpSpPr>
            <a:grpSpLocks/>
          </p:cNvGrpSpPr>
          <p:nvPr/>
        </p:nvGrpSpPr>
        <p:grpSpPr bwMode="auto">
          <a:xfrm>
            <a:off x="6324600" y="4918075"/>
            <a:ext cx="2493963" cy="720725"/>
            <a:chOff x="3984" y="3098"/>
            <a:chExt cx="1571" cy="454"/>
          </a:xfrm>
        </p:grpSpPr>
        <p:grpSp>
          <p:nvGrpSpPr>
            <p:cNvPr id="12354" name="Group 66"/>
            <p:cNvGrpSpPr>
              <a:grpSpLocks/>
            </p:cNvGrpSpPr>
            <p:nvPr/>
          </p:nvGrpSpPr>
          <p:grpSpPr bwMode="auto">
            <a:xfrm>
              <a:off x="4224" y="3098"/>
              <a:ext cx="1331" cy="454"/>
              <a:chOff x="4368" y="3098"/>
              <a:chExt cx="1331" cy="454"/>
            </a:xfrm>
          </p:grpSpPr>
          <p:sp>
            <p:nvSpPr>
              <p:cNvPr id="12355" name="Text Box 67"/>
              <p:cNvSpPr txBox="1">
                <a:spLocks noChangeArrowheads="1"/>
              </p:cNvSpPr>
              <p:nvPr/>
            </p:nvSpPr>
            <p:spPr bwMode="auto">
              <a:xfrm>
                <a:off x="4368" y="3188"/>
                <a:ext cx="133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latin typeface="Times New Roman" pitchFamily="18" charset="0"/>
                  </a:rPr>
                  <a:t>[    ]</a:t>
                </a:r>
                <a:r>
                  <a:rPr kumimoji="1" lang="zh-CN" altLang="en-US" sz="2400" b="1" baseline="-25000">
                    <a:latin typeface="Times New Roman" pitchFamily="18" charset="0"/>
                  </a:rPr>
                  <a:t>补</a:t>
                </a:r>
                <a:r>
                  <a:rPr kumimoji="1" lang="en-US" altLang="zh-CN" sz="2800" b="1">
                    <a:latin typeface="Times New Roman" pitchFamily="18" charset="0"/>
                  </a:rPr>
                  <a:t>= </a:t>
                </a:r>
                <a:r>
                  <a:rPr kumimoji="1" lang="en-US" altLang="zh-CN" sz="2400" b="1">
                    <a:latin typeface="Times New Roman" pitchFamily="18" charset="0"/>
                  </a:rPr>
                  <a:t>1.0011</a:t>
                </a:r>
              </a:p>
            </p:txBody>
          </p:sp>
          <p:grpSp>
            <p:nvGrpSpPr>
              <p:cNvPr id="12356" name="Group 68"/>
              <p:cNvGrpSpPr>
                <a:grpSpLocks/>
              </p:cNvGrpSpPr>
              <p:nvPr/>
            </p:nvGrpSpPr>
            <p:grpSpPr bwMode="auto">
              <a:xfrm>
                <a:off x="4502" y="3098"/>
                <a:ext cx="212" cy="454"/>
                <a:chOff x="1056" y="1728"/>
                <a:chExt cx="212" cy="454"/>
              </a:xfrm>
            </p:grpSpPr>
            <p:sp>
              <p:nvSpPr>
                <p:cNvPr id="12357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056" y="172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b="1" i="1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1235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056" y="1894"/>
                  <a:ext cx="20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b="1" i="1">
                      <a:latin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12359" name="Line 71"/>
                <p:cNvSpPr>
                  <a:spLocks noChangeShapeType="1"/>
                </p:cNvSpPr>
                <p:nvPr/>
              </p:nvSpPr>
              <p:spPr bwMode="auto">
                <a:xfrm>
                  <a:off x="1070" y="1990"/>
                  <a:ext cx="1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360" name="Text Box 72"/>
            <p:cNvSpPr txBox="1">
              <a:spLocks noChangeArrowheads="1"/>
            </p:cNvSpPr>
            <p:nvPr/>
          </p:nvSpPr>
          <p:spPr bwMode="auto">
            <a:xfrm>
              <a:off x="3984" y="3216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∴</a:t>
              </a:r>
            </a:p>
          </p:txBody>
        </p:sp>
      </p:grpSp>
      <p:sp>
        <p:nvSpPr>
          <p:cNvPr id="12361" name="Text Box 73"/>
          <p:cNvSpPr txBox="1">
            <a:spLocks noChangeArrowheads="1"/>
          </p:cNvSpPr>
          <p:nvPr/>
        </p:nvSpPr>
        <p:spPr bwMode="auto">
          <a:xfrm>
            <a:off x="3883025" y="37052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12362" name="Text Box 74"/>
          <p:cNvSpPr txBox="1">
            <a:spLocks noChangeArrowheads="1"/>
          </p:cNvSpPr>
          <p:nvPr/>
        </p:nvSpPr>
        <p:spPr bwMode="auto">
          <a:xfrm>
            <a:off x="3883025" y="4841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12363" name="Text Box 75"/>
          <p:cNvSpPr txBox="1">
            <a:spLocks noChangeArrowheads="1"/>
          </p:cNvSpPr>
          <p:nvPr/>
        </p:nvSpPr>
        <p:spPr bwMode="auto">
          <a:xfrm>
            <a:off x="3883025" y="59309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12364" name="Text Box 76"/>
          <p:cNvSpPr txBox="1">
            <a:spLocks noChangeArrowheads="1"/>
          </p:cNvSpPr>
          <p:nvPr/>
        </p:nvSpPr>
        <p:spPr bwMode="auto">
          <a:xfrm>
            <a:off x="3883025" y="632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2365" name="Text Box 77"/>
          <p:cNvSpPr txBox="1">
            <a:spLocks noChangeArrowheads="1"/>
          </p:cNvSpPr>
          <p:nvPr/>
        </p:nvSpPr>
        <p:spPr bwMode="auto">
          <a:xfrm>
            <a:off x="4572000" y="3336925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+[</a:t>
            </a:r>
            <a:r>
              <a:rPr kumimoji="1" lang="en-US" altLang="zh-CN" sz="2000" b="1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1" lang="en-US" altLang="zh-CN" sz="20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1" lang="en-US" altLang="zh-CN" sz="2000" b="1">
                <a:latin typeface="Times New Roman" pitchFamily="18" charset="0"/>
                <a:cs typeface="Times New Roman" pitchFamily="18" charset="0"/>
              </a:rPr>
              <a:t>]</a:t>
            </a:r>
            <a:r>
              <a:rPr kumimoji="1" lang="zh-CN" altLang="en-US" sz="2000" b="1" baseline="-25000">
                <a:latin typeface="Times New Roman" pitchFamily="18" charset="0"/>
              </a:rPr>
              <a:t>补</a:t>
            </a:r>
          </a:p>
        </p:txBody>
      </p:sp>
      <p:grpSp>
        <p:nvGrpSpPr>
          <p:cNvPr id="12366" name="Group 78"/>
          <p:cNvGrpSpPr>
            <a:grpSpLocks/>
          </p:cNvGrpSpPr>
          <p:nvPr/>
        </p:nvGrpSpPr>
        <p:grpSpPr bwMode="auto">
          <a:xfrm>
            <a:off x="6723063" y="5562600"/>
            <a:ext cx="2351087" cy="720725"/>
            <a:chOff x="4235" y="3504"/>
            <a:chExt cx="1481" cy="454"/>
          </a:xfrm>
        </p:grpSpPr>
        <p:grpSp>
          <p:nvGrpSpPr>
            <p:cNvPr id="12367" name="Group 79"/>
            <p:cNvGrpSpPr>
              <a:grpSpLocks/>
            </p:cNvGrpSpPr>
            <p:nvPr/>
          </p:nvGrpSpPr>
          <p:grpSpPr bwMode="auto">
            <a:xfrm>
              <a:off x="4560" y="3504"/>
              <a:ext cx="1156" cy="454"/>
              <a:chOff x="4560" y="3504"/>
              <a:chExt cx="1156" cy="454"/>
            </a:xfrm>
          </p:grpSpPr>
          <p:grpSp>
            <p:nvGrpSpPr>
              <p:cNvPr id="12368" name="Group 80"/>
              <p:cNvGrpSpPr>
                <a:grpSpLocks/>
              </p:cNvGrpSpPr>
              <p:nvPr/>
            </p:nvGrpSpPr>
            <p:grpSpPr bwMode="auto">
              <a:xfrm>
                <a:off x="4560" y="3504"/>
                <a:ext cx="212" cy="454"/>
                <a:chOff x="1056" y="1728"/>
                <a:chExt cx="212" cy="454"/>
              </a:xfrm>
            </p:grpSpPr>
            <p:sp>
              <p:nvSpPr>
                <p:cNvPr id="1236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056" y="172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b="1" i="1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1237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056" y="1894"/>
                  <a:ext cx="20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b="1" i="1">
                      <a:latin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12371" name="Line 83"/>
                <p:cNvSpPr>
                  <a:spLocks noChangeShapeType="1"/>
                </p:cNvSpPr>
                <p:nvPr/>
              </p:nvSpPr>
              <p:spPr bwMode="auto">
                <a:xfrm>
                  <a:off x="1070" y="1990"/>
                  <a:ext cx="1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2372" name="Text Box 84"/>
              <p:cNvSpPr txBox="1">
                <a:spLocks noChangeArrowheads="1"/>
              </p:cNvSpPr>
              <p:nvPr/>
            </p:nvSpPr>
            <p:spPr bwMode="auto">
              <a:xfrm>
                <a:off x="4752" y="3568"/>
                <a:ext cx="9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latin typeface="Times New Roman" pitchFamily="18" charset="0"/>
                  </a:rPr>
                  <a:t>=</a:t>
                </a:r>
                <a:r>
                  <a:rPr kumimoji="1" lang="en-US" altLang="zh-CN" sz="2400" b="1">
                    <a:latin typeface="Times New Roman" pitchFamily="18" charset="0"/>
                  </a:rPr>
                  <a:t> </a:t>
                </a:r>
                <a:r>
                  <a:rPr kumimoji="1" lang="en-US" altLang="zh-CN" sz="2400" b="1">
                    <a:latin typeface="Times New Roman" pitchFamily="18" charset="0"/>
                    <a:cs typeface="Times New Roman" pitchFamily="18" charset="0"/>
                  </a:rPr>
                  <a:t>– 0.1101</a:t>
                </a:r>
              </a:p>
            </p:txBody>
          </p:sp>
        </p:grpSp>
        <p:sp>
          <p:nvSpPr>
            <p:cNvPr id="12373" name="Text Box 85"/>
            <p:cNvSpPr txBox="1">
              <a:spLocks noChangeArrowheads="1"/>
            </p:cNvSpPr>
            <p:nvPr/>
          </p:nvSpPr>
          <p:spPr bwMode="auto">
            <a:xfrm>
              <a:off x="4235" y="3633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则</a:t>
              </a:r>
            </a:p>
          </p:txBody>
        </p:sp>
      </p:grpSp>
      <p:sp>
        <p:nvSpPr>
          <p:cNvPr id="12374" name="AutoShape 86"/>
          <p:cNvSpPr>
            <a:spLocks noChangeArrowheads="1"/>
          </p:cNvSpPr>
          <p:nvPr/>
        </p:nvSpPr>
        <p:spPr bwMode="auto">
          <a:xfrm>
            <a:off x="234950" y="3810000"/>
            <a:ext cx="755650" cy="776347"/>
          </a:xfrm>
          <a:prstGeom prst="wedgeRoundRectCallout">
            <a:avLst>
              <a:gd name="adj1" fmla="val 85083"/>
              <a:gd name="adj2" fmla="val 2000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 dirty="0" smtClean="0">
                <a:latin typeface="Times New Roman" pitchFamily="18" charset="0"/>
              </a:rPr>
              <a:t>左移</a:t>
            </a:r>
            <a:endParaRPr kumimoji="1" lang="zh-CN" altLang="en-US" sz="2000" b="1" dirty="0">
              <a:latin typeface="Times New Roman" pitchFamily="18" charset="0"/>
            </a:endParaRPr>
          </a:p>
        </p:txBody>
      </p:sp>
      <p:sp>
        <p:nvSpPr>
          <p:cNvPr id="12375" name="Rectangle 8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kumimoji="1" lang="en-US" altLang="zh-CN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6.3</a:t>
            </a:r>
          </a:p>
        </p:txBody>
      </p:sp>
      <p:sp>
        <p:nvSpPr>
          <p:cNvPr id="12376" name="AutoShape 88"/>
          <p:cNvSpPr>
            <a:spLocks noChangeArrowheads="1"/>
          </p:cNvSpPr>
          <p:nvPr/>
        </p:nvSpPr>
        <p:spPr bwMode="auto">
          <a:xfrm>
            <a:off x="234950" y="2708275"/>
            <a:ext cx="757238" cy="776347"/>
          </a:xfrm>
          <a:prstGeom prst="wedgeRoundRectCallout">
            <a:avLst>
              <a:gd name="adj1" fmla="val 85083"/>
              <a:gd name="adj2" fmla="val 2000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 dirty="0" smtClean="0">
                <a:latin typeface="Times New Roman" pitchFamily="18" charset="0"/>
              </a:rPr>
              <a:t>左移</a:t>
            </a:r>
            <a:endParaRPr kumimoji="1" lang="zh-CN" altLang="en-US" sz="2000" b="1" dirty="0">
              <a:latin typeface="Times New Roman" pitchFamily="18" charset="0"/>
            </a:endParaRPr>
          </a:p>
        </p:txBody>
      </p:sp>
      <p:sp>
        <p:nvSpPr>
          <p:cNvPr id="12377" name="AutoShape 89"/>
          <p:cNvSpPr>
            <a:spLocks noChangeArrowheads="1"/>
          </p:cNvSpPr>
          <p:nvPr/>
        </p:nvSpPr>
        <p:spPr bwMode="auto">
          <a:xfrm>
            <a:off x="234950" y="4892675"/>
            <a:ext cx="757238" cy="776347"/>
          </a:xfrm>
          <a:prstGeom prst="wedgeRoundRectCallout">
            <a:avLst>
              <a:gd name="adj1" fmla="val 85083"/>
              <a:gd name="adj2" fmla="val 2000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 dirty="0" smtClean="0">
                <a:latin typeface="Times New Roman" pitchFamily="18" charset="0"/>
              </a:rPr>
              <a:t>左移</a:t>
            </a:r>
            <a:endParaRPr kumimoji="1" lang="zh-CN" altLang="en-US" sz="2000" b="1" dirty="0">
              <a:latin typeface="Times New Roman" pitchFamily="18" charset="0"/>
            </a:endParaRPr>
          </a:p>
        </p:txBody>
      </p:sp>
      <p:sp>
        <p:nvSpPr>
          <p:cNvPr id="12378" name="AutoShape 90"/>
          <p:cNvSpPr>
            <a:spLocks noChangeArrowheads="1"/>
          </p:cNvSpPr>
          <p:nvPr/>
        </p:nvSpPr>
        <p:spPr bwMode="auto">
          <a:xfrm>
            <a:off x="234950" y="6021388"/>
            <a:ext cx="757238" cy="776347"/>
          </a:xfrm>
          <a:prstGeom prst="wedgeRoundRectCallout">
            <a:avLst>
              <a:gd name="adj1" fmla="val 85083"/>
              <a:gd name="adj2" fmla="val 2000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 dirty="0" smtClean="0">
                <a:latin typeface="Times New Roman" pitchFamily="18" charset="0"/>
              </a:rPr>
              <a:t>左移</a:t>
            </a:r>
            <a:endParaRPr kumimoji="1" lang="zh-CN" altLang="en-US" sz="2000" b="1" dirty="0">
              <a:latin typeface="Times New Roman" pitchFamily="18" charset="0"/>
            </a:endParaRPr>
          </a:p>
        </p:txBody>
      </p:sp>
      <p:grpSp>
        <p:nvGrpSpPr>
          <p:cNvPr id="12379" name="Group 91"/>
          <p:cNvGrpSpPr>
            <a:grpSpLocks/>
          </p:cNvGrpSpPr>
          <p:nvPr/>
        </p:nvGrpSpPr>
        <p:grpSpPr bwMode="auto">
          <a:xfrm>
            <a:off x="1258888" y="1355725"/>
            <a:ext cx="3556000" cy="1654175"/>
            <a:chOff x="793" y="854"/>
            <a:chExt cx="2240" cy="1042"/>
          </a:xfrm>
        </p:grpSpPr>
        <p:sp>
          <p:nvSpPr>
            <p:cNvPr id="12380" name="Rectangle 92"/>
            <p:cNvSpPr>
              <a:spLocks noChangeArrowheads="1"/>
            </p:cNvSpPr>
            <p:nvPr/>
          </p:nvSpPr>
          <p:spPr bwMode="auto">
            <a:xfrm>
              <a:off x="2889" y="854"/>
              <a:ext cx="144" cy="2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81" name="Rectangle 93"/>
            <p:cNvSpPr>
              <a:spLocks noChangeArrowheads="1"/>
            </p:cNvSpPr>
            <p:nvPr/>
          </p:nvSpPr>
          <p:spPr bwMode="auto">
            <a:xfrm>
              <a:off x="793" y="1670"/>
              <a:ext cx="144" cy="2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382" name="Group 94"/>
          <p:cNvGrpSpPr>
            <a:grpSpLocks/>
          </p:cNvGrpSpPr>
          <p:nvPr/>
        </p:nvGrpSpPr>
        <p:grpSpPr bwMode="auto">
          <a:xfrm>
            <a:off x="1260475" y="1355725"/>
            <a:ext cx="3556000" cy="2790825"/>
            <a:chOff x="794" y="854"/>
            <a:chExt cx="2240" cy="1758"/>
          </a:xfrm>
        </p:grpSpPr>
        <p:sp>
          <p:nvSpPr>
            <p:cNvPr id="12383" name="Rectangle 95"/>
            <p:cNvSpPr>
              <a:spLocks noChangeArrowheads="1"/>
            </p:cNvSpPr>
            <p:nvPr/>
          </p:nvSpPr>
          <p:spPr bwMode="auto">
            <a:xfrm>
              <a:off x="2890" y="854"/>
              <a:ext cx="144" cy="2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84" name="Rectangle 96"/>
            <p:cNvSpPr>
              <a:spLocks noChangeArrowheads="1"/>
            </p:cNvSpPr>
            <p:nvPr/>
          </p:nvSpPr>
          <p:spPr bwMode="auto">
            <a:xfrm>
              <a:off x="794" y="2386"/>
              <a:ext cx="144" cy="22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385" name="Rectangle 97"/>
          <p:cNvSpPr>
            <a:spLocks noChangeArrowheads="1"/>
          </p:cNvSpPr>
          <p:nvPr/>
        </p:nvSpPr>
        <p:spPr bwMode="auto">
          <a:xfrm>
            <a:off x="1258888" y="4884738"/>
            <a:ext cx="228600" cy="358775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86" name="Rectangle 98"/>
          <p:cNvSpPr>
            <a:spLocks noChangeArrowheads="1"/>
          </p:cNvSpPr>
          <p:nvPr/>
        </p:nvSpPr>
        <p:spPr bwMode="auto">
          <a:xfrm>
            <a:off x="1258888" y="6008688"/>
            <a:ext cx="228600" cy="358775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88" name="Text Box 100"/>
          <p:cNvSpPr txBox="1">
            <a:spLocks noChangeArrowheads="1"/>
          </p:cNvSpPr>
          <p:nvPr/>
        </p:nvSpPr>
        <p:spPr bwMode="auto">
          <a:xfrm>
            <a:off x="900113" y="2276475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宋体" pitchFamily="2" charset="-122"/>
              </a:rPr>
              <a:t>＋</a:t>
            </a:r>
          </a:p>
        </p:txBody>
      </p:sp>
      <p:sp>
        <p:nvSpPr>
          <p:cNvPr id="12389" name="Text Box 101"/>
          <p:cNvSpPr txBox="1">
            <a:spLocks noChangeArrowheads="1"/>
          </p:cNvSpPr>
          <p:nvPr/>
        </p:nvSpPr>
        <p:spPr bwMode="auto">
          <a:xfrm>
            <a:off x="900113" y="3422650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宋体" pitchFamily="2" charset="-122"/>
              </a:rPr>
              <a:t>＋</a:t>
            </a:r>
          </a:p>
        </p:txBody>
      </p:sp>
      <p:sp>
        <p:nvSpPr>
          <p:cNvPr id="12390" name="Text Box 102"/>
          <p:cNvSpPr txBox="1">
            <a:spLocks noChangeArrowheads="1"/>
          </p:cNvSpPr>
          <p:nvPr/>
        </p:nvSpPr>
        <p:spPr bwMode="auto">
          <a:xfrm>
            <a:off x="900113" y="4508500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宋体" pitchFamily="2" charset="-122"/>
              </a:rPr>
              <a:t>＋</a:t>
            </a:r>
          </a:p>
        </p:txBody>
      </p:sp>
      <p:sp>
        <p:nvSpPr>
          <p:cNvPr id="12391" name="Text Box 103"/>
          <p:cNvSpPr txBox="1">
            <a:spLocks noChangeArrowheads="1"/>
          </p:cNvSpPr>
          <p:nvPr/>
        </p:nvSpPr>
        <p:spPr bwMode="auto">
          <a:xfrm>
            <a:off x="900113" y="5654675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宋体" pitchFamily="2" charset="-122"/>
              </a:rPr>
              <a:t>＋</a:t>
            </a:r>
          </a:p>
        </p:txBody>
      </p:sp>
      <p:sp>
        <p:nvSpPr>
          <p:cNvPr id="12392" name="Text Box 104"/>
          <p:cNvSpPr txBox="1">
            <a:spLocks noChangeArrowheads="1"/>
          </p:cNvSpPr>
          <p:nvPr/>
        </p:nvSpPr>
        <p:spPr bwMode="auto">
          <a:xfrm>
            <a:off x="6516688" y="2060575"/>
            <a:ext cx="2376487" cy="286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FF0000"/>
                </a:solidFill>
              </a:rPr>
              <a:t>字长</a:t>
            </a:r>
            <a:r>
              <a:rPr lang="en-US" altLang="zh-CN" sz="2800" dirty="0">
                <a:solidFill>
                  <a:srgbClr val="FF0000"/>
                </a:solidFill>
              </a:rPr>
              <a:t>5bit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FF0000"/>
                </a:solidFill>
              </a:rPr>
              <a:t>上商</a:t>
            </a:r>
            <a:r>
              <a:rPr lang="en-US" altLang="zh-CN" sz="2800" dirty="0">
                <a:solidFill>
                  <a:srgbClr val="FF0000"/>
                </a:solidFill>
              </a:rPr>
              <a:t>5</a:t>
            </a:r>
            <a:r>
              <a:rPr lang="zh-CN" altLang="en-US" sz="2800" dirty="0">
                <a:solidFill>
                  <a:srgbClr val="FF0000"/>
                </a:solidFill>
              </a:rPr>
              <a:t>次</a:t>
            </a:r>
          </a:p>
          <a:p>
            <a:pPr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</a:rPr>
              <a:t>最后一次恒置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FF0000"/>
                </a:solidFill>
              </a:rPr>
              <a:t>加法</a:t>
            </a:r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r>
              <a:rPr lang="zh-CN" altLang="en-US" sz="2800" dirty="0">
                <a:solidFill>
                  <a:srgbClr val="FF0000"/>
                </a:solidFill>
              </a:rPr>
              <a:t>次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FF0000"/>
                </a:solidFill>
              </a:rPr>
              <a:t>左移</a:t>
            </a:r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r>
              <a:rPr lang="zh-CN" altLang="en-US" sz="2800" dirty="0">
                <a:solidFill>
                  <a:srgbClr val="FF0000"/>
                </a:solidFill>
              </a:rPr>
              <a:t>次</a:t>
            </a:r>
          </a:p>
          <a:p>
            <a:pPr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p"/>
            </a:pP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8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1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6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3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1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1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1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1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1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1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1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1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1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12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12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12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12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 autoUpdateAnimBg="0"/>
      <p:bldP spid="12300" grpId="0" autoUpdateAnimBg="0"/>
      <p:bldP spid="12301" grpId="0" autoUpdateAnimBg="0"/>
      <p:bldP spid="12302" grpId="0" autoUpdateAnimBg="0"/>
      <p:bldP spid="12303" grpId="0" autoUpdateAnimBg="0"/>
      <p:bldP spid="12304" grpId="0" autoUpdateAnimBg="0"/>
      <p:bldP spid="12305" grpId="0" autoUpdateAnimBg="0"/>
      <p:bldP spid="12306" grpId="0" animBg="1"/>
      <p:bldP spid="12307" grpId="0" animBg="1"/>
      <p:bldP spid="12308" grpId="0" animBg="1"/>
      <p:bldP spid="12309" grpId="0" animBg="1"/>
      <p:bldP spid="12310" grpId="0" autoUpdateAnimBg="0"/>
      <p:bldP spid="12311" grpId="0" autoUpdateAnimBg="0"/>
      <p:bldP spid="12312" grpId="0" autoUpdateAnimBg="0"/>
      <p:bldP spid="12313" grpId="0" autoUpdateAnimBg="0"/>
      <p:bldP spid="12314" grpId="0" autoUpdateAnimBg="0"/>
      <p:bldP spid="12318" grpId="0" autoUpdateAnimBg="0"/>
      <p:bldP spid="12319" grpId="0" autoUpdateAnimBg="0"/>
      <p:bldP spid="12323" grpId="0" autoUpdateAnimBg="0"/>
      <p:bldP spid="12324" grpId="0" autoUpdateAnimBg="0"/>
      <p:bldP spid="12328" grpId="0" autoUpdateAnimBg="0"/>
      <p:bldP spid="12344" grpId="0" autoUpdateAnimBg="0"/>
      <p:bldP spid="12351" grpId="0" animBg="1"/>
      <p:bldP spid="12352" grpId="0" animBg="1"/>
      <p:bldP spid="12361" grpId="0" autoUpdateAnimBg="0"/>
      <p:bldP spid="12362" grpId="0" autoUpdateAnimBg="0"/>
      <p:bldP spid="12363" grpId="0" autoUpdateAnimBg="0"/>
      <p:bldP spid="12364" grpId="0" autoUpdateAnimBg="0"/>
      <p:bldP spid="12365" grpId="0" autoUpdateAnimBg="0"/>
      <p:bldP spid="12374" grpId="0" animBg="1" autoUpdateAnimBg="0"/>
      <p:bldP spid="12376" grpId="0" animBg="1" autoUpdateAnimBg="0"/>
      <p:bldP spid="12377" grpId="0" animBg="1" autoUpdateAnimBg="0"/>
      <p:bldP spid="12378" grpId="0" animBg="1" autoUpdateAnimBg="0"/>
      <p:bldP spid="12385" grpId="0" animBg="1"/>
      <p:bldP spid="12386" grpId="0" animBg="1"/>
      <p:bldP spid="12388" grpId="0"/>
      <p:bldP spid="12389" grpId="0"/>
      <p:bldP spid="12390" grpId="0"/>
      <p:bldP spid="12391" grpId="0"/>
      <p:bldP spid="12392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组合 105473"/>
          <p:cNvGrpSpPr/>
          <p:nvPr/>
        </p:nvGrpSpPr>
        <p:grpSpPr>
          <a:xfrm>
            <a:off x="990600" y="1143000"/>
            <a:ext cx="3259138" cy="519113"/>
            <a:chOff x="624" y="720"/>
            <a:chExt cx="2053" cy="327"/>
          </a:xfrm>
        </p:grpSpPr>
        <p:sp>
          <p:nvSpPr>
            <p:cNvPr id="105475" name="文本框 105474"/>
            <p:cNvSpPr txBox="1"/>
            <p:nvPr/>
          </p:nvSpPr>
          <p:spPr>
            <a:xfrm>
              <a:off x="624" y="720"/>
              <a:ext cx="20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①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800" b="1">
                  <a:latin typeface="Times New Roman" panose="02020603050405020304" pitchFamily="18" charset="0"/>
                </a:rPr>
                <a:t> = 1    </a:t>
              </a:r>
              <a:r>
                <a:rPr lang="en-US" altLang="zh-CN" sz="1400" b="1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</a:rPr>
                <a:t>1 = 0</a:t>
              </a:r>
            </a:p>
          </p:txBody>
        </p:sp>
        <p:sp>
          <p:nvSpPr>
            <p:cNvPr id="105476" name="流程图: 或者 105475"/>
            <p:cNvSpPr/>
            <p:nvPr/>
          </p:nvSpPr>
          <p:spPr>
            <a:xfrm>
              <a:off x="1200" y="864"/>
              <a:ext cx="125" cy="125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5477" name="流程图: 或者 105476"/>
            <p:cNvSpPr/>
            <p:nvPr/>
          </p:nvSpPr>
          <p:spPr>
            <a:xfrm>
              <a:off x="1978" y="816"/>
              <a:ext cx="125" cy="125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5478" name="组合 105477"/>
          <p:cNvGrpSpPr/>
          <p:nvPr/>
        </p:nvGrpSpPr>
        <p:grpSpPr>
          <a:xfrm>
            <a:off x="990600" y="1727200"/>
            <a:ext cx="2520950" cy="720725"/>
            <a:chOff x="624" y="1088"/>
            <a:chExt cx="1588" cy="454"/>
          </a:xfrm>
        </p:grpSpPr>
        <p:sp>
          <p:nvSpPr>
            <p:cNvPr id="105479" name="文本框 105478"/>
            <p:cNvSpPr txBox="1"/>
            <p:nvPr/>
          </p:nvSpPr>
          <p:spPr>
            <a:xfrm>
              <a:off x="624" y="1138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②</a:t>
              </a:r>
            </a:p>
          </p:txBody>
        </p:sp>
        <p:grpSp>
          <p:nvGrpSpPr>
            <p:cNvPr id="105480" name="组合 105479"/>
            <p:cNvGrpSpPr/>
            <p:nvPr/>
          </p:nvGrpSpPr>
          <p:grpSpPr>
            <a:xfrm>
              <a:off x="1018" y="1088"/>
              <a:ext cx="308" cy="454"/>
              <a:chOff x="1056" y="1728"/>
              <a:chExt cx="308" cy="454"/>
            </a:xfrm>
          </p:grpSpPr>
          <p:sp>
            <p:nvSpPr>
              <p:cNvPr id="105481" name="文本框 105480"/>
              <p:cNvSpPr txBox="1"/>
              <p:nvPr/>
            </p:nvSpPr>
            <p:spPr>
              <a:xfrm>
                <a:off x="1056" y="1728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400" b="1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105482" name="文本框 105481"/>
              <p:cNvSpPr txBox="1"/>
              <p:nvPr/>
            </p:nvSpPr>
            <p:spPr>
              <a:xfrm>
                <a:off x="1056" y="1894"/>
                <a:ext cx="29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400" b="1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105483" name="直接连接符 105482"/>
              <p:cNvSpPr/>
              <p:nvPr/>
            </p:nvSpPr>
            <p:spPr>
              <a:xfrm>
                <a:off x="1070" y="1990"/>
                <a:ext cx="19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105484" name="文本框 105483"/>
            <p:cNvSpPr txBox="1"/>
            <p:nvPr/>
          </p:nvSpPr>
          <p:spPr>
            <a:xfrm>
              <a:off x="1296" y="1161"/>
              <a:ext cx="9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= 0.1101</a:t>
              </a:r>
            </a:p>
          </p:txBody>
        </p:sp>
      </p:grpSp>
      <p:grpSp>
        <p:nvGrpSpPr>
          <p:cNvPr id="105485" name="组合 105484"/>
          <p:cNvGrpSpPr/>
          <p:nvPr/>
        </p:nvGrpSpPr>
        <p:grpSpPr>
          <a:xfrm>
            <a:off x="609600" y="2362200"/>
            <a:ext cx="2878138" cy="738188"/>
            <a:chOff x="384" y="1488"/>
            <a:chExt cx="1813" cy="465"/>
          </a:xfrm>
        </p:grpSpPr>
        <p:sp>
          <p:nvSpPr>
            <p:cNvPr id="105486" name="文本框 105485"/>
            <p:cNvSpPr txBox="1"/>
            <p:nvPr/>
          </p:nvSpPr>
          <p:spPr>
            <a:xfrm>
              <a:off x="384" y="1626"/>
              <a:ext cx="181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∴            = 0.1101</a:t>
              </a:r>
            </a:p>
          </p:txBody>
        </p:sp>
        <p:grpSp>
          <p:nvGrpSpPr>
            <p:cNvPr id="105487" name="组合 105486"/>
            <p:cNvGrpSpPr/>
            <p:nvPr/>
          </p:nvGrpSpPr>
          <p:grpSpPr>
            <a:xfrm>
              <a:off x="730" y="1488"/>
              <a:ext cx="619" cy="454"/>
              <a:chOff x="1085" y="1898"/>
              <a:chExt cx="619" cy="454"/>
            </a:xfrm>
          </p:grpSpPr>
          <p:sp>
            <p:nvSpPr>
              <p:cNvPr id="105488" name="文本框 105487"/>
              <p:cNvSpPr txBox="1"/>
              <p:nvPr/>
            </p:nvSpPr>
            <p:spPr>
              <a:xfrm>
                <a:off x="1085" y="1988"/>
                <a:ext cx="61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</a:rPr>
                  <a:t>[    ]</a:t>
                </a:r>
                <a:r>
                  <a:rPr lang="zh-CN" altLang="en-US" sz="2400" b="1" baseline="-25000" dirty="0">
                    <a:latin typeface="Times New Roman" panose="02020603050405020304" pitchFamily="18" charset="0"/>
                  </a:rPr>
                  <a:t>原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5489" name="组合 105488"/>
              <p:cNvGrpSpPr/>
              <p:nvPr/>
            </p:nvGrpSpPr>
            <p:grpSpPr>
              <a:xfrm>
                <a:off x="1219" y="1898"/>
                <a:ext cx="212" cy="454"/>
                <a:chOff x="1056" y="1728"/>
                <a:chExt cx="212" cy="454"/>
              </a:xfrm>
            </p:grpSpPr>
            <p:sp>
              <p:nvSpPr>
                <p:cNvPr id="105490" name="文本框 105489"/>
                <p:cNvSpPr txBox="1"/>
                <p:nvPr/>
              </p:nvSpPr>
              <p:spPr>
                <a:xfrm>
                  <a:off x="1056" y="1728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en-US" altLang="zh-CN" sz="2400" b="1" i="1"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05491" name="文本框 105490"/>
                <p:cNvSpPr txBox="1"/>
                <p:nvPr/>
              </p:nvSpPr>
              <p:spPr>
                <a:xfrm>
                  <a:off x="1056" y="1894"/>
                  <a:ext cx="201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en-US" altLang="zh-CN" sz="2400" b="1" i="1">
                      <a:latin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05492" name="直接连接符 105491"/>
                <p:cNvSpPr/>
                <p:nvPr/>
              </p:nvSpPr>
              <p:spPr>
                <a:xfrm>
                  <a:off x="1070" y="1990"/>
                  <a:ext cx="190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</p:grpSp>
      <p:sp>
        <p:nvSpPr>
          <p:cNvPr id="105493" name="文本框 105492"/>
          <p:cNvSpPr txBox="1"/>
          <p:nvPr/>
        </p:nvSpPr>
        <p:spPr>
          <a:xfrm>
            <a:off x="1885950" y="3513138"/>
            <a:ext cx="2097088" cy="6683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上商 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+1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次</a:t>
            </a:r>
          </a:p>
        </p:txBody>
      </p:sp>
      <p:sp>
        <p:nvSpPr>
          <p:cNvPr id="105495" name="文本框 105494"/>
          <p:cNvSpPr txBox="1"/>
          <p:nvPr/>
        </p:nvSpPr>
        <p:spPr>
          <a:xfrm>
            <a:off x="381000" y="258763"/>
            <a:ext cx="4114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例6.25  结果</a:t>
            </a:r>
          </a:p>
        </p:txBody>
      </p:sp>
      <p:sp>
        <p:nvSpPr>
          <p:cNvPr id="105496" name="文本框 105495"/>
          <p:cNvSpPr txBox="1"/>
          <p:nvPr/>
        </p:nvSpPr>
        <p:spPr>
          <a:xfrm>
            <a:off x="990600" y="35956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特点</a:t>
            </a:r>
          </a:p>
        </p:txBody>
      </p:sp>
      <p:sp>
        <p:nvSpPr>
          <p:cNvPr id="105497" name="文本框 105496"/>
          <p:cNvSpPr txBox="1"/>
          <p:nvPr/>
        </p:nvSpPr>
        <p:spPr>
          <a:xfrm>
            <a:off x="1885950" y="5537200"/>
            <a:ext cx="51847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用移位的次数判断除法是否结束</a:t>
            </a:r>
          </a:p>
        </p:txBody>
      </p:sp>
      <p:sp>
        <p:nvSpPr>
          <p:cNvPr id="105498" name="文本框 105497"/>
          <p:cNvSpPr txBox="1"/>
          <p:nvPr/>
        </p:nvSpPr>
        <p:spPr>
          <a:xfrm>
            <a:off x="1885950" y="4191000"/>
            <a:ext cx="3041650" cy="6683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第一次上商判溢出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5499" name="文本框 105498"/>
          <p:cNvSpPr txBox="1"/>
          <p:nvPr/>
        </p:nvSpPr>
        <p:spPr>
          <a:xfrm>
            <a:off x="1885950" y="4938713"/>
            <a:ext cx="37528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移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次，加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+1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次</a:t>
            </a:r>
          </a:p>
        </p:txBody>
      </p:sp>
      <p:sp>
        <p:nvSpPr>
          <p:cNvPr id="105500" name="矩形 105499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93" grpId="0"/>
      <p:bldP spid="105496" grpId="0"/>
      <p:bldP spid="105497" grpId="0"/>
      <p:bldP spid="105498" grpId="0"/>
      <p:bldP spid="10549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文本框 107521"/>
          <p:cNvSpPr txBox="1"/>
          <p:nvPr/>
        </p:nvSpPr>
        <p:spPr>
          <a:xfrm>
            <a:off x="4953000" y="5791200"/>
            <a:ext cx="18557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>
                <a:latin typeface="Times New Roman" panose="02020603050405020304" pitchFamily="18" charset="0"/>
              </a:rPr>
              <a:t>补</a:t>
            </a:r>
            <a:r>
              <a:rPr lang="en-US" altLang="zh-CN" sz="2400" b="1">
                <a:latin typeface="Times New Roman" panose="02020603050405020304" pitchFamily="18" charset="0"/>
              </a:rPr>
              <a:t>= 0.1000</a:t>
            </a:r>
          </a:p>
        </p:txBody>
      </p:sp>
      <p:grpSp>
        <p:nvGrpSpPr>
          <p:cNvPr id="107523" name="组合 107522"/>
          <p:cNvGrpSpPr/>
          <p:nvPr/>
        </p:nvGrpSpPr>
        <p:grpSpPr>
          <a:xfrm>
            <a:off x="2301875" y="4756150"/>
            <a:ext cx="2020888" cy="954088"/>
            <a:chOff x="1450" y="2996"/>
            <a:chExt cx="1273" cy="601"/>
          </a:xfrm>
        </p:grpSpPr>
        <p:sp>
          <p:nvSpPr>
            <p:cNvPr id="107524" name="文本框 107523"/>
            <p:cNvSpPr txBox="1"/>
            <p:nvPr/>
          </p:nvSpPr>
          <p:spPr>
            <a:xfrm>
              <a:off x="1450" y="2996"/>
              <a:ext cx="127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  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= 1.1101</a:t>
              </a:r>
            </a:p>
          </p:txBody>
        </p:sp>
        <p:sp>
          <p:nvSpPr>
            <p:cNvPr id="107525" name="文本框 107524"/>
            <p:cNvSpPr txBox="1"/>
            <p:nvPr/>
          </p:nvSpPr>
          <p:spPr>
            <a:xfrm>
              <a:off x="1450" y="3309"/>
              <a:ext cx="126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  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= 1.0101</a:t>
              </a:r>
            </a:p>
          </p:txBody>
        </p:sp>
      </p:grpSp>
      <p:sp>
        <p:nvSpPr>
          <p:cNvPr id="107527" name="文本框 107526"/>
          <p:cNvSpPr txBox="1"/>
          <p:nvPr/>
        </p:nvSpPr>
        <p:spPr>
          <a:xfrm>
            <a:off x="381000" y="152400"/>
            <a:ext cx="247650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4. 补码除法</a:t>
            </a:r>
          </a:p>
        </p:txBody>
      </p:sp>
      <p:sp>
        <p:nvSpPr>
          <p:cNvPr id="107528" name="文本框 107527"/>
          <p:cNvSpPr txBox="1"/>
          <p:nvPr/>
        </p:nvSpPr>
        <p:spPr>
          <a:xfrm>
            <a:off x="457200" y="863600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(1) 商值的确定</a:t>
            </a:r>
          </a:p>
        </p:txBody>
      </p:sp>
      <p:grpSp>
        <p:nvGrpSpPr>
          <p:cNvPr id="107529" name="组合 107528"/>
          <p:cNvGrpSpPr/>
          <p:nvPr/>
        </p:nvGrpSpPr>
        <p:grpSpPr>
          <a:xfrm>
            <a:off x="609600" y="2768600"/>
            <a:ext cx="1500188" cy="957263"/>
            <a:chOff x="384" y="1312"/>
            <a:chExt cx="945" cy="603"/>
          </a:xfrm>
        </p:grpSpPr>
        <p:sp>
          <p:nvSpPr>
            <p:cNvPr id="107530" name="文本框 107529"/>
            <p:cNvSpPr txBox="1"/>
            <p:nvPr/>
          </p:nvSpPr>
          <p:spPr>
            <a:xfrm>
              <a:off x="384" y="1312"/>
              <a:ext cx="94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 = 0.1011</a:t>
              </a:r>
            </a:p>
          </p:txBody>
        </p:sp>
        <p:sp>
          <p:nvSpPr>
            <p:cNvPr id="107531" name="文本框 107530"/>
            <p:cNvSpPr txBox="1"/>
            <p:nvPr/>
          </p:nvSpPr>
          <p:spPr>
            <a:xfrm>
              <a:off x="384" y="1627"/>
              <a:ext cx="9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>
                  <a:latin typeface="Times New Roman" panose="02020603050405020304" pitchFamily="18" charset="0"/>
                </a:rPr>
                <a:t> = 0.0011</a:t>
              </a:r>
            </a:p>
          </p:txBody>
        </p:sp>
      </p:grpSp>
      <p:grpSp>
        <p:nvGrpSpPr>
          <p:cNvPr id="107532" name="组合 107531"/>
          <p:cNvGrpSpPr/>
          <p:nvPr/>
        </p:nvGrpSpPr>
        <p:grpSpPr>
          <a:xfrm>
            <a:off x="2301875" y="2768600"/>
            <a:ext cx="2020888" cy="957263"/>
            <a:chOff x="1450" y="1744"/>
            <a:chExt cx="1273" cy="603"/>
          </a:xfrm>
        </p:grpSpPr>
        <p:sp>
          <p:nvSpPr>
            <p:cNvPr id="107533" name="文本框 107532"/>
            <p:cNvSpPr txBox="1"/>
            <p:nvPr/>
          </p:nvSpPr>
          <p:spPr>
            <a:xfrm>
              <a:off x="1450" y="1744"/>
              <a:ext cx="127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  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= 0.1011</a:t>
              </a:r>
            </a:p>
          </p:txBody>
        </p:sp>
        <p:sp>
          <p:nvSpPr>
            <p:cNvPr id="107534" name="文本框 107533"/>
            <p:cNvSpPr txBox="1"/>
            <p:nvPr/>
          </p:nvSpPr>
          <p:spPr>
            <a:xfrm>
              <a:off x="1450" y="2059"/>
              <a:ext cx="126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  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= 0.0011</a:t>
              </a:r>
            </a:p>
          </p:txBody>
        </p:sp>
      </p:grpSp>
      <p:sp>
        <p:nvSpPr>
          <p:cNvPr id="107535" name="文本框 107534"/>
          <p:cNvSpPr txBox="1"/>
          <p:nvPr/>
        </p:nvSpPr>
        <p:spPr>
          <a:xfrm>
            <a:off x="4949825" y="2768600"/>
            <a:ext cx="18684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</a:rPr>
              <a:t> = 0.1011</a:t>
            </a:r>
          </a:p>
        </p:txBody>
      </p:sp>
      <p:sp>
        <p:nvSpPr>
          <p:cNvPr id="107536" name="文本框 107535"/>
          <p:cNvSpPr txBox="1"/>
          <p:nvPr/>
        </p:nvSpPr>
        <p:spPr>
          <a:xfrm>
            <a:off x="4797425" y="3268663"/>
            <a:ext cx="2003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[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</a:rPr>
              <a:t> = 1.1101</a:t>
            </a:r>
          </a:p>
        </p:txBody>
      </p:sp>
      <p:sp>
        <p:nvSpPr>
          <p:cNvPr id="107537" name="直接连接符 107536"/>
          <p:cNvSpPr/>
          <p:nvPr/>
        </p:nvSpPr>
        <p:spPr>
          <a:xfrm>
            <a:off x="4587875" y="3762375"/>
            <a:ext cx="2286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7538" name="文本框 107537"/>
          <p:cNvSpPr txBox="1"/>
          <p:nvPr/>
        </p:nvSpPr>
        <p:spPr>
          <a:xfrm>
            <a:off x="4953000" y="3802063"/>
            <a:ext cx="18557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>
                <a:latin typeface="Times New Roman" panose="02020603050405020304" pitchFamily="18" charset="0"/>
              </a:rPr>
              <a:t>补</a:t>
            </a:r>
            <a:r>
              <a:rPr lang="en-US" altLang="zh-CN" sz="2400" b="1">
                <a:latin typeface="Times New Roman" panose="02020603050405020304" pitchFamily="18" charset="0"/>
              </a:rPr>
              <a:t>= 0.1000</a:t>
            </a:r>
          </a:p>
        </p:txBody>
      </p:sp>
      <p:grpSp>
        <p:nvGrpSpPr>
          <p:cNvPr id="107539" name="组合 107538"/>
          <p:cNvGrpSpPr/>
          <p:nvPr/>
        </p:nvGrpSpPr>
        <p:grpSpPr>
          <a:xfrm>
            <a:off x="609600" y="4756150"/>
            <a:ext cx="1728788" cy="954088"/>
            <a:chOff x="384" y="2564"/>
            <a:chExt cx="1089" cy="601"/>
          </a:xfrm>
        </p:grpSpPr>
        <p:sp>
          <p:nvSpPr>
            <p:cNvPr id="107540" name="文本框 107539"/>
            <p:cNvSpPr txBox="1"/>
            <p:nvPr/>
          </p:nvSpPr>
          <p:spPr>
            <a:xfrm>
              <a:off x="384" y="2564"/>
              <a:ext cx="108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 = 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b="1">
                  <a:latin typeface="Times New Roman" panose="02020603050405020304" pitchFamily="18" charset="0"/>
                </a:rPr>
                <a:t> 0.0011</a:t>
              </a:r>
            </a:p>
          </p:txBody>
        </p:sp>
        <p:sp>
          <p:nvSpPr>
            <p:cNvPr id="107541" name="文本框 107540"/>
            <p:cNvSpPr txBox="1"/>
            <p:nvPr/>
          </p:nvSpPr>
          <p:spPr>
            <a:xfrm>
              <a:off x="384" y="2877"/>
              <a:ext cx="10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>
                  <a:latin typeface="Times New Roman" panose="02020603050405020304" pitchFamily="18" charset="0"/>
                </a:rPr>
                <a:t> = 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en-US" altLang="zh-CN" sz="2400" b="1">
                  <a:latin typeface="Times New Roman" panose="02020603050405020304" pitchFamily="18" charset="0"/>
                </a:rPr>
                <a:t>0.1011</a:t>
              </a:r>
            </a:p>
          </p:txBody>
        </p:sp>
      </p:grpSp>
      <p:sp>
        <p:nvSpPr>
          <p:cNvPr id="107542" name="文本框 107541"/>
          <p:cNvSpPr txBox="1"/>
          <p:nvPr/>
        </p:nvSpPr>
        <p:spPr>
          <a:xfrm>
            <a:off x="4949825" y="4756150"/>
            <a:ext cx="18684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</a:rPr>
              <a:t> = 1.1101</a:t>
            </a:r>
          </a:p>
        </p:txBody>
      </p:sp>
      <p:sp>
        <p:nvSpPr>
          <p:cNvPr id="107543" name="文本框 107542"/>
          <p:cNvSpPr txBox="1"/>
          <p:nvPr/>
        </p:nvSpPr>
        <p:spPr>
          <a:xfrm>
            <a:off x="4797425" y="5253038"/>
            <a:ext cx="2003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[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</a:rPr>
              <a:t> = 0.1011</a:t>
            </a:r>
          </a:p>
        </p:txBody>
      </p:sp>
      <p:sp>
        <p:nvSpPr>
          <p:cNvPr id="107544" name="直接连接符 107543"/>
          <p:cNvSpPr/>
          <p:nvPr/>
        </p:nvSpPr>
        <p:spPr>
          <a:xfrm>
            <a:off x="4603750" y="5749925"/>
            <a:ext cx="2286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7545" name="文本框 107544"/>
          <p:cNvSpPr txBox="1"/>
          <p:nvPr/>
        </p:nvSpPr>
        <p:spPr>
          <a:xfrm>
            <a:off x="7086600" y="2706688"/>
            <a:ext cx="10810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*</a:t>
            </a:r>
            <a:r>
              <a:rPr lang="en-US" altLang="zh-CN" sz="2000" b="1">
                <a:latin typeface="Times New Roman" panose="02020603050405020304" pitchFamily="18" charset="0"/>
              </a:rPr>
              <a:t>＞</a:t>
            </a:r>
            <a:r>
              <a:rPr lang="en-US" altLang="zh-CN" sz="24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07546" name="文本框 107545"/>
          <p:cNvSpPr txBox="1"/>
          <p:nvPr/>
        </p:nvSpPr>
        <p:spPr>
          <a:xfrm>
            <a:off x="7086600" y="3317875"/>
            <a:ext cx="1981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Times New Roman" panose="02020603050405020304" pitchFamily="18" charset="0"/>
              </a:rPr>
              <a:t>[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000" b="1" dirty="0">
                <a:latin typeface="Times New Roman" panose="02020603050405020304" pitchFamily="18" charset="0"/>
              </a:rPr>
              <a:t>与[</a:t>
            </a:r>
            <a:r>
              <a:rPr lang="en-US" altLang="zh-CN" sz="2000" b="1" i="1">
                <a:latin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同号</a:t>
            </a:r>
          </a:p>
        </p:txBody>
      </p:sp>
      <p:sp>
        <p:nvSpPr>
          <p:cNvPr id="107547" name="文本框 107546"/>
          <p:cNvSpPr txBox="1"/>
          <p:nvPr/>
        </p:nvSpPr>
        <p:spPr>
          <a:xfrm>
            <a:off x="7086600" y="3811588"/>
            <a:ext cx="9493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“够减”</a:t>
            </a:r>
          </a:p>
        </p:txBody>
      </p:sp>
      <p:sp>
        <p:nvSpPr>
          <p:cNvPr id="107548" name="文本框 107547"/>
          <p:cNvSpPr txBox="1"/>
          <p:nvPr/>
        </p:nvSpPr>
        <p:spPr>
          <a:xfrm>
            <a:off x="7102475" y="4756150"/>
            <a:ext cx="10810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*</a:t>
            </a:r>
            <a:r>
              <a:rPr lang="en-US" altLang="zh-CN" sz="2000" b="1">
                <a:latin typeface="Times New Roman" panose="02020603050405020304" pitchFamily="18" charset="0"/>
              </a:rPr>
              <a:t>＜</a:t>
            </a:r>
            <a:r>
              <a:rPr lang="en-US" altLang="zh-CN" sz="24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07549" name="文本框 107548"/>
          <p:cNvSpPr txBox="1"/>
          <p:nvPr/>
        </p:nvSpPr>
        <p:spPr>
          <a:xfrm>
            <a:off x="7102475" y="5302250"/>
            <a:ext cx="35655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Times New Roman" panose="02020603050405020304" pitchFamily="18" charset="0"/>
              </a:rPr>
              <a:t>[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000" b="1" dirty="0">
                <a:latin typeface="Times New Roman" panose="02020603050405020304" pitchFamily="18" charset="0"/>
              </a:rPr>
              <a:t>与[</a:t>
            </a:r>
            <a:r>
              <a:rPr lang="en-US" altLang="zh-CN" sz="2000" b="1" i="1">
                <a:latin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异号</a:t>
            </a:r>
          </a:p>
        </p:txBody>
      </p:sp>
      <p:sp>
        <p:nvSpPr>
          <p:cNvPr id="107550" name="文本框 107549"/>
          <p:cNvSpPr txBox="1"/>
          <p:nvPr/>
        </p:nvSpPr>
        <p:spPr>
          <a:xfrm>
            <a:off x="7102475" y="5808663"/>
            <a:ext cx="12049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“不够减”</a:t>
            </a:r>
          </a:p>
        </p:txBody>
      </p:sp>
      <p:sp>
        <p:nvSpPr>
          <p:cNvPr id="107551" name="文本框 107550"/>
          <p:cNvSpPr txBox="1"/>
          <p:nvPr/>
        </p:nvSpPr>
        <p:spPr>
          <a:xfrm>
            <a:off x="4565650" y="3267075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07552" name="文本框 107551"/>
          <p:cNvSpPr txBox="1"/>
          <p:nvPr/>
        </p:nvSpPr>
        <p:spPr>
          <a:xfrm>
            <a:off x="4565650" y="5257800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07553" name="文本框 107552"/>
          <p:cNvSpPr txBox="1"/>
          <p:nvPr/>
        </p:nvSpPr>
        <p:spPr>
          <a:xfrm>
            <a:off x="609600" y="1524000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①  比较被除数和除数绝对值的大小</a:t>
            </a:r>
          </a:p>
        </p:txBody>
      </p:sp>
      <p:sp>
        <p:nvSpPr>
          <p:cNvPr id="107554" name="文本框 107553"/>
          <p:cNvSpPr txBox="1"/>
          <p:nvPr/>
        </p:nvSpPr>
        <p:spPr>
          <a:xfrm>
            <a:off x="935038" y="2047875"/>
            <a:ext cx="16621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与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同号</a:t>
            </a:r>
          </a:p>
        </p:txBody>
      </p:sp>
      <p:grpSp>
        <p:nvGrpSpPr>
          <p:cNvPr id="107555" name="组合 107554"/>
          <p:cNvGrpSpPr/>
          <p:nvPr/>
        </p:nvGrpSpPr>
        <p:grpSpPr>
          <a:xfrm>
            <a:off x="3327400" y="5326063"/>
            <a:ext cx="2806700" cy="846137"/>
            <a:chOff x="2096" y="3355"/>
            <a:chExt cx="1768" cy="533"/>
          </a:xfrm>
        </p:grpSpPr>
        <p:sp>
          <p:nvSpPr>
            <p:cNvPr id="107556" name="圆角矩形 107555"/>
            <p:cNvSpPr/>
            <p:nvPr/>
          </p:nvSpPr>
          <p:spPr>
            <a:xfrm>
              <a:off x="3672" y="3696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7" name="圆角矩形 107556"/>
            <p:cNvSpPr/>
            <p:nvPr/>
          </p:nvSpPr>
          <p:spPr>
            <a:xfrm>
              <a:off x="2096" y="3355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558" name="组合 107557"/>
          <p:cNvGrpSpPr/>
          <p:nvPr/>
        </p:nvGrpSpPr>
        <p:grpSpPr>
          <a:xfrm>
            <a:off x="3309938" y="3343275"/>
            <a:ext cx="2806700" cy="847725"/>
            <a:chOff x="2085" y="2106"/>
            <a:chExt cx="1768" cy="534"/>
          </a:xfrm>
        </p:grpSpPr>
        <p:sp>
          <p:nvSpPr>
            <p:cNvPr id="107559" name="圆角矩形 107558"/>
            <p:cNvSpPr/>
            <p:nvPr/>
          </p:nvSpPr>
          <p:spPr>
            <a:xfrm>
              <a:off x="3661" y="2448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0" name="圆角矩形 107559"/>
            <p:cNvSpPr/>
            <p:nvPr/>
          </p:nvSpPr>
          <p:spPr>
            <a:xfrm>
              <a:off x="2085" y="2106"/>
              <a:ext cx="192" cy="192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561" name="矩形 107560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500"/>
                                        <p:tgtEl>
                                          <p:spTgt spid="10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0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0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0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/>
      <p:bldP spid="107528" grpId="0"/>
      <p:bldP spid="107535" grpId="0"/>
      <p:bldP spid="107536" grpId="0"/>
      <p:bldP spid="107538" grpId="0"/>
      <p:bldP spid="107542" grpId="0"/>
      <p:bldP spid="107543" grpId="0"/>
      <p:bldP spid="107545" grpId="0"/>
      <p:bldP spid="107546" grpId="0"/>
      <p:bldP spid="107547" grpId="0"/>
      <p:bldP spid="107548" grpId="0"/>
      <p:bldP spid="107549" grpId="0"/>
      <p:bldP spid="107550" grpId="0"/>
      <p:bldP spid="107551" grpId="0"/>
      <p:bldP spid="107552" grpId="0"/>
      <p:bldP spid="107553" grpId="0"/>
      <p:bldP spid="10755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7" name="组合 108546"/>
          <p:cNvGrpSpPr/>
          <p:nvPr/>
        </p:nvGrpSpPr>
        <p:grpSpPr>
          <a:xfrm>
            <a:off x="609600" y="4700588"/>
            <a:ext cx="7543800" cy="1447800"/>
            <a:chOff x="384" y="639"/>
            <a:chExt cx="4752" cy="912"/>
          </a:xfrm>
        </p:grpSpPr>
        <p:sp>
          <p:nvSpPr>
            <p:cNvPr id="108548" name="文本框 108547"/>
            <p:cNvSpPr txBox="1"/>
            <p:nvPr/>
          </p:nvSpPr>
          <p:spPr>
            <a:xfrm>
              <a:off x="403" y="639"/>
              <a:ext cx="9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和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补</a:t>
              </a:r>
            </a:p>
          </p:txBody>
        </p:sp>
        <p:sp>
          <p:nvSpPr>
            <p:cNvPr id="108549" name="文本框 108548"/>
            <p:cNvSpPr txBox="1"/>
            <p:nvPr/>
          </p:nvSpPr>
          <p:spPr>
            <a:xfrm>
              <a:off x="2167" y="639"/>
              <a:ext cx="70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200" b="1" dirty="0">
                  <a:latin typeface="Times New Roman" panose="02020603050405020304" pitchFamily="18" charset="0"/>
                </a:rPr>
                <a:t>求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[</a:t>
              </a:r>
              <a:r>
                <a:rPr lang="en-US" altLang="zh-CN" sz="2000" b="1" i="1" dirty="0" err="1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补</a:t>
              </a:r>
            </a:p>
          </p:txBody>
        </p:sp>
        <p:sp>
          <p:nvSpPr>
            <p:cNvPr id="108550" name="文本框 108549"/>
            <p:cNvSpPr txBox="1"/>
            <p:nvPr/>
          </p:nvSpPr>
          <p:spPr>
            <a:xfrm>
              <a:off x="3658" y="639"/>
              <a:ext cx="10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[</a:t>
              </a:r>
              <a:r>
                <a:rPr lang="en-US" altLang="zh-CN" sz="2000" b="1" i="1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i="1" baseline="-25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与 [</a:t>
              </a:r>
              <a:r>
                <a:rPr lang="en-US" altLang="zh-CN" sz="24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补</a:t>
              </a:r>
            </a:p>
          </p:txBody>
        </p:sp>
        <p:sp>
          <p:nvSpPr>
            <p:cNvPr id="108551" name="文本框 108550"/>
            <p:cNvSpPr txBox="1"/>
            <p:nvPr/>
          </p:nvSpPr>
          <p:spPr>
            <a:xfrm>
              <a:off x="614" y="986"/>
              <a:ext cx="4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同号</a:t>
              </a:r>
            </a:p>
          </p:txBody>
        </p:sp>
        <p:sp>
          <p:nvSpPr>
            <p:cNvPr id="108552" name="文本框 108551"/>
            <p:cNvSpPr txBox="1"/>
            <p:nvPr/>
          </p:nvSpPr>
          <p:spPr>
            <a:xfrm>
              <a:off x="614" y="1296"/>
              <a:ext cx="4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异号</a:t>
              </a:r>
            </a:p>
          </p:txBody>
        </p:sp>
        <p:sp>
          <p:nvSpPr>
            <p:cNvPr id="108553" name="文本框 108552"/>
            <p:cNvSpPr txBox="1"/>
            <p:nvPr/>
          </p:nvSpPr>
          <p:spPr>
            <a:xfrm>
              <a:off x="2006" y="953"/>
              <a:ext cx="90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补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8554" name="文本框 108553"/>
            <p:cNvSpPr txBox="1"/>
            <p:nvPr/>
          </p:nvSpPr>
          <p:spPr>
            <a:xfrm>
              <a:off x="2006" y="1263"/>
              <a:ext cx="9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补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8555" name="文本框 108554"/>
            <p:cNvSpPr txBox="1"/>
            <p:nvPr/>
          </p:nvSpPr>
          <p:spPr>
            <a:xfrm>
              <a:off x="3734" y="984"/>
              <a:ext cx="10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同号，“够减”</a:t>
              </a:r>
            </a:p>
          </p:txBody>
        </p:sp>
        <p:sp>
          <p:nvSpPr>
            <p:cNvPr id="108556" name="文本框 108555"/>
            <p:cNvSpPr txBox="1"/>
            <p:nvPr/>
          </p:nvSpPr>
          <p:spPr>
            <a:xfrm>
              <a:off x="3734" y="1294"/>
              <a:ext cx="10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异号，“够减”</a:t>
              </a:r>
            </a:p>
          </p:txBody>
        </p:sp>
        <p:sp>
          <p:nvSpPr>
            <p:cNvPr id="108557" name="直接连接符 108556"/>
            <p:cNvSpPr/>
            <p:nvPr/>
          </p:nvSpPr>
          <p:spPr>
            <a:xfrm>
              <a:off x="384" y="927"/>
              <a:ext cx="475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8558" name="直接连接符 108557"/>
            <p:cNvSpPr/>
            <p:nvPr/>
          </p:nvSpPr>
          <p:spPr>
            <a:xfrm>
              <a:off x="1680" y="639"/>
              <a:ext cx="0" cy="91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8559" name="直接连接符 108558"/>
            <p:cNvSpPr/>
            <p:nvPr/>
          </p:nvSpPr>
          <p:spPr>
            <a:xfrm>
              <a:off x="3312" y="639"/>
              <a:ext cx="0" cy="91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8560" name="直接连接符 108559"/>
            <p:cNvSpPr/>
            <p:nvPr/>
          </p:nvSpPr>
          <p:spPr>
            <a:xfrm>
              <a:off x="384" y="639"/>
              <a:ext cx="475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8561" name="直接连接符 108560"/>
            <p:cNvSpPr/>
            <p:nvPr/>
          </p:nvSpPr>
          <p:spPr>
            <a:xfrm>
              <a:off x="384" y="1551"/>
              <a:ext cx="475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08562" name="文本框 108561"/>
          <p:cNvSpPr txBox="1"/>
          <p:nvPr/>
        </p:nvSpPr>
        <p:spPr>
          <a:xfrm>
            <a:off x="577850" y="394017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小结</a:t>
            </a:r>
            <a:endParaRPr lang="zh-CN" altLang="en-US" sz="2800" b="1" baseline="-250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8563" name="组合 108562"/>
          <p:cNvGrpSpPr/>
          <p:nvPr/>
        </p:nvGrpSpPr>
        <p:grpSpPr>
          <a:xfrm>
            <a:off x="609600" y="1092200"/>
            <a:ext cx="1711325" cy="879475"/>
            <a:chOff x="384" y="2608"/>
            <a:chExt cx="1078" cy="554"/>
          </a:xfrm>
        </p:grpSpPr>
        <p:sp>
          <p:nvSpPr>
            <p:cNvPr id="108564" name="文本框 108563"/>
            <p:cNvSpPr txBox="1"/>
            <p:nvPr/>
          </p:nvSpPr>
          <p:spPr>
            <a:xfrm>
              <a:off x="384" y="2608"/>
              <a:ext cx="94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 = 0.1011</a:t>
              </a:r>
            </a:p>
          </p:txBody>
        </p:sp>
        <p:sp>
          <p:nvSpPr>
            <p:cNvPr id="108565" name="文本框 108564"/>
            <p:cNvSpPr txBox="1"/>
            <p:nvPr/>
          </p:nvSpPr>
          <p:spPr>
            <a:xfrm>
              <a:off x="384" y="2874"/>
              <a:ext cx="10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>
                  <a:latin typeface="Times New Roman" panose="02020603050405020304" pitchFamily="18" charset="0"/>
                </a:rPr>
                <a:t> = 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b="1">
                  <a:latin typeface="Times New Roman" panose="02020603050405020304" pitchFamily="18" charset="0"/>
                </a:rPr>
                <a:t> 0.0011</a:t>
              </a:r>
            </a:p>
          </p:txBody>
        </p:sp>
      </p:grpSp>
      <p:grpSp>
        <p:nvGrpSpPr>
          <p:cNvPr id="108566" name="组合 108565"/>
          <p:cNvGrpSpPr/>
          <p:nvPr/>
        </p:nvGrpSpPr>
        <p:grpSpPr>
          <a:xfrm>
            <a:off x="2209800" y="1092200"/>
            <a:ext cx="2020888" cy="879475"/>
            <a:chOff x="1450" y="2608"/>
            <a:chExt cx="1273" cy="554"/>
          </a:xfrm>
        </p:grpSpPr>
        <p:sp>
          <p:nvSpPr>
            <p:cNvPr id="108567" name="文本框 108566"/>
            <p:cNvSpPr txBox="1"/>
            <p:nvPr/>
          </p:nvSpPr>
          <p:spPr>
            <a:xfrm>
              <a:off x="1450" y="2608"/>
              <a:ext cx="127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  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= 0.1011</a:t>
              </a:r>
            </a:p>
          </p:txBody>
        </p:sp>
        <p:sp>
          <p:nvSpPr>
            <p:cNvPr id="108568" name="文本框 108567"/>
            <p:cNvSpPr txBox="1"/>
            <p:nvPr/>
          </p:nvSpPr>
          <p:spPr>
            <a:xfrm>
              <a:off x="1450" y="2874"/>
              <a:ext cx="126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  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= 1.1101</a:t>
              </a:r>
            </a:p>
          </p:txBody>
        </p:sp>
      </p:grpSp>
      <p:sp>
        <p:nvSpPr>
          <p:cNvPr id="108569" name="文本框 108568"/>
          <p:cNvSpPr txBox="1"/>
          <p:nvPr/>
        </p:nvSpPr>
        <p:spPr>
          <a:xfrm>
            <a:off x="4803775" y="1092200"/>
            <a:ext cx="18684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</a:rPr>
              <a:t> = 0.1011</a:t>
            </a:r>
          </a:p>
        </p:txBody>
      </p:sp>
      <p:sp>
        <p:nvSpPr>
          <p:cNvPr id="108570" name="文本框 108569"/>
          <p:cNvSpPr txBox="1"/>
          <p:nvPr/>
        </p:nvSpPr>
        <p:spPr>
          <a:xfrm>
            <a:off x="4803775" y="1514475"/>
            <a:ext cx="1851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</a:rPr>
              <a:t> = 1.1101</a:t>
            </a:r>
          </a:p>
        </p:txBody>
      </p:sp>
      <p:sp>
        <p:nvSpPr>
          <p:cNvPr id="108571" name="直接连接符 108570"/>
          <p:cNvSpPr/>
          <p:nvPr/>
        </p:nvSpPr>
        <p:spPr>
          <a:xfrm>
            <a:off x="4457700" y="1981200"/>
            <a:ext cx="2286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8572" name="文本框 108571"/>
          <p:cNvSpPr txBox="1"/>
          <p:nvPr/>
        </p:nvSpPr>
        <p:spPr>
          <a:xfrm>
            <a:off x="4800600" y="1905000"/>
            <a:ext cx="18557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>
                <a:latin typeface="Times New Roman" panose="02020603050405020304" pitchFamily="18" charset="0"/>
              </a:rPr>
              <a:t>补</a:t>
            </a:r>
            <a:r>
              <a:rPr lang="en-US" altLang="zh-CN" sz="2400" b="1">
                <a:latin typeface="Times New Roman" panose="02020603050405020304" pitchFamily="18" charset="0"/>
              </a:rPr>
              <a:t>= 0.1000</a:t>
            </a:r>
          </a:p>
        </p:txBody>
      </p:sp>
      <p:grpSp>
        <p:nvGrpSpPr>
          <p:cNvPr id="108573" name="组合 108572"/>
          <p:cNvGrpSpPr/>
          <p:nvPr/>
        </p:nvGrpSpPr>
        <p:grpSpPr>
          <a:xfrm>
            <a:off x="609600" y="2463800"/>
            <a:ext cx="1728788" cy="881063"/>
            <a:chOff x="384" y="3472"/>
            <a:chExt cx="1089" cy="555"/>
          </a:xfrm>
        </p:grpSpPr>
        <p:sp>
          <p:nvSpPr>
            <p:cNvPr id="108574" name="文本框 108573"/>
            <p:cNvSpPr txBox="1"/>
            <p:nvPr/>
          </p:nvSpPr>
          <p:spPr>
            <a:xfrm>
              <a:off x="384" y="3472"/>
              <a:ext cx="108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 = 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b="1">
                  <a:latin typeface="Times New Roman" panose="02020603050405020304" pitchFamily="18" charset="0"/>
                </a:rPr>
                <a:t> 0.0011</a:t>
              </a:r>
            </a:p>
          </p:txBody>
        </p:sp>
        <p:sp>
          <p:nvSpPr>
            <p:cNvPr id="108575" name="文本框 108574"/>
            <p:cNvSpPr txBox="1"/>
            <p:nvPr/>
          </p:nvSpPr>
          <p:spPr>
            <a:xfrm>
              <a:off x="384" y="3739"/>
              <a:ext cx="9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>
                  <a:latin typeface="Times New Roman" panose="02020603050405020304" pitchFamily="18" charset="0"/>
                </a:rPr>
                <a:t> = 0.1011</a:t>
              </a:r>
            </a:p>
          </p:txBody>
        </p:sp>
      </p:grpSp>
      <p:grpSp>
        <p:nvGrpSpPr>
          <p:cNvPr id="108576" name="组合 108575"/>
          <p:cNvGrpSpPr/>
          <p:nvPr/>
        </p:nvGrpSpPr>
        <p:grpSpPr>
          <a:xfrm>
            <a:off x="2209800" y="2463800"/>
            <a:ext cx="2020888" cy="881063"/>
            <a:chOff x="1450" y="3472"/>
            <a:chExt cx="1273" cy="555"/>
          </a:xfrm>
        </p:grpSpPr>
        <p:sp>
          <p:nvSpPr>
            <p:cNvPr id="108577" name="文本框 108576"/>
            <p:cNvSpPr txBox="1"/>
            <p:nvPr/>
          </p:nvSpPr>
          <p:spPr>
            <a:xfrm>
              <a:off x="1450" y="3472"/>
              <a:ext cx="127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  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= 1.1101</a:t>
              </a:r>
            </a:p>
          </p:txBody>
        </p:sp>
        <p:sp>
          <p:nvSpPr>
            <p:cNvPr id="108578" name="文本框 108577"/>
            <p:cNvSpPr txBox="1"/>
            <p:nvPr/>
          </p:nvSpPr>
          <p:spPr>
            <a:xfrm>
              <a:off x="1450" y="3739"/>
              <a:ext cx="126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  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= 0.1011</a:t>
              </a:r>
            </a:p>
          </p:txBody>
        </p:sp>
      </p:grpSp>
      <p:sp>
        <p:nvSpPr>
          <p:cNvPr id="108579" name="文本框 108578"/>
          <p:cNvSpPr txBox="1"/>
          <p:nvPr/>
        </p:nvSpPr>
        <p:spPr>
          <a:xfrm>
            <a:off x="4803775" y="2463800"/>
            <a:ext cx="18684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</a:rPr>
              <a:t> = 1.1101</a:t>
            </a:r>
          </a:p>
        </p:txBody>
      </p:sp>
      <p:sp>
        <p:nvSpPr>
          <p:cNvPr id="108580" name="文本框 108579"/>
          <p:cNvSpPr txBox="1"/>
          <p:nvPr/>
        </p:nvSpPr>
        <p:spPr>
          <a:xfrm>
            <a:off x="4803775" y="2887663"/>
            <a:ext cx="1851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</a:rPr>
              <a:t> = 0.1011</a:t>
            </a:r>
          </a:p>
        </p:txBody>
      </p:sp>
      <p:sp>
        <p:nvSpPr>
          <p:cNvPr id="108581" name="直接连接符 108580"/>
          <p:cNvSpPr/>
          <p:nvPr/>
        </p:nvSpPr>
        <p:spPr>
          <a:xfrm>
            <a:off x="4457700" y="3352800"/>
            <a:ext cx="2286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8582" name="文本框 108581"/>
          <p:cNvSpPr txBox="1"/>
          <p:nvPr/>
        </p:nvSpPr>
        <p:spPr>
          <a:xfrm>
            <a:off x="4800600" y="3276600"/>
            <a:ext cx="18557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>
                <a:latin typeface="Times New Roman" panose="02020603050405020304" pitchFamily="18" charset="0"/>
              </a:rPr>
              <a:t>补</a:t>
            </a:r>
            <a:r>
              <a:rPr lang="en-US" altLang="zh-CN" sz="2400" b="1">
                <a:latin typeface="Times New Roman" panose="02020603050405020304" pitchFamily="18" charset="0"/>
              </a:rPr>
              <a:t>= 0.1000</a:t>
            </a:r>
          </a:p>
        </p:txBody>
      </p:sp>
      <p:sp>
        <p:nvSpPr>
          <p:cNvPr id="108583" name="文本框 108582"/>
          <p:cNvSpPr txBox="1"/>
          <p:nvPr/>
        </p:nvSpPr>
        <p:spPr>
          <a:xfrm>
            <a:off x="7086600" y="990600"/>
            <a:ext cx="11287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*</a:t>
            </a:r>
            <a:r>
              <a:rPr lang="en-US" altLang="zh-CN" sz="2000" b="1">
                <a:latin typeface="Times New Roman" panose="02020603050405020304" pitchFamily="18" charset="0"/>
              </a:rPr>
              <a:t>＞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08584" name="文本框 108583"/>
          <p:cNvSpPr txBox="1"/>
          <p:nvPr/>
        </p:nvSpPr>
        <p:spPr>
          <a:xfrm>
            <a:off x="7086600" y="1525588"/>
            <a:ext cx="2362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Times New Roman" panose="02020603050405020304" pitchFamily="18" charset="0"/>
              </a:rPr>
              <a:t>[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000" b="1" dirty="0">
                <a:latin typeface="Times New Roman" panose="02020603050405020304" pitchFamily="18" charset="0"/>
              </a:rPr>
              <a:t>与[</a:t>
            </a:r>
            <a:r>
              <a:rPr lang="en-US" altLang="zh-CN" sz="2000" b="1" i="1">
                <a:latin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异号</a:t>
            </a:r>
          </a:p>
        </p:txBody>
      </p:sp>
      <p:sp>
        <p:nvSpPr>
          <p:cNvPr id="108585" name="文本框 108584"/>
          <p:cNvSpPr txBox="1"/>
          <p:nvPr/>
        </p:nvSpPr>
        <p:spPr>
          <a:xfrm>
            <a:off x="7086600" y="1943100"/>
            <a:ext cx="9493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“够减”</a:t>
            </a:r>
          </a:p>
        </p:txBody>
      </p:sp>
      <p:sp>
        <p:nvSpPr>
          <p:cNvPr id="108586" name="文本框 108585"/>
          <p:cNvSpPr txBox="1"/>
          <p:nvPr/>
        </p:nvSpPr>
        <p:spPr>
          <a:xfrm>
            <a:off x="7086600" y="2325688"/>
            <a:ext cx="11287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*</a:t>
            </a:r>
            <a:r>
              <a:rPr lang="en-US" altLang="zh-CN" sz="2000" b="1">
                <a:latin typeface="Times New Roman" panose="02020603050405020304" pitchFamily="18" charset="0"/>
              </a:rPr>
              <a:t>＜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08587" name="文本框 108586"/>
          <p:cNvSpPr txBox="1"/>
          <p:nvPr/>
        </p:nvSpPr>
        <p:spPr>
          <a:xfrm>
            <a:off x="7086600" y="2811463"/>
            <a:ext cx="2057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Times New Roman" panose="02020603050405020304" pitchFamily="18" charset="0"/>
              </a:rPr>
              <a:t>[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000" b="1" dirty="0">
                <a:latin typeface="Times New Roman" panose="02020603050405020304" pitchFamily="18" charset="0"/>
              </a:rPr>
              <a:t>与[</a:t>
            </a:r>
            <a:r>
              <a:rPr lang="en-US" altLang="zh-CN" sz="2000" b="1" i="1">
                <a:latin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同号</a:t>
            </a:r>
          </a:p>
        </p:txBody>
      </p:sp>
      <p:sp>
        <p:nvSpPr>
          <p:cNvPr id="108588" name="文本框 108587"/>
          <p:cNvSpPr txBox="1"/>
          <p:nvPr/>
        </p:nvSpPr>
        <p:spPr>
          <a:xfrm>
            <a:off x="7086600" y="3278188"/>
            <a:ext cx="12049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“不够减”</a:t>
            </a:r>
          </a:p>
        </p:txBody>
      </p:sp>
      <p:sp>
        <p:nvSpPr>
          <p:cNvPr id="108589" name="文本框 108588"/>
          <p:cNvSpPr txBox="1"/>
          <p:nvPr/>
        </p:nvSpPr>
        <p:spPr>
          <a:xfrm>
            <a:off x="4419600" y="1538288"/>
            <a:ext cx="387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08590" name="文本框 108589"/>
          <p:cNvSpPr txBox="1"/>
          <p:nvPr/>
        </p:nvSpPr>
        <p:spPr>
          <a:xfrm>
            <a:off x="4419600" y="2909888"/>
            <a:ext cx="387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08591" name="文本框 108590"/>
          <p:cNvSpPr txBox="1"/>
          <p:nvPr/>
        </p:nvSpPr>
        <p:spPr>
          <a:xfrm>
            <a:off x="609600" y="333375"/>
            <a:ext cx="20923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与 </a:t>
            </a:r>
            <a:r>
              <a:rPr lang="en-US" altLang="zh-CN" sz="3200" b="1" i="1">
                <a:latin typeface="Times New Roman" panose="02020603050405020304" pitchFamily="18" charset="0"/>
              </a:rPr>
              <a:t>y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异号</a:t>
            </a:r>
          </a:p>
        </p:txBody>
      </p:sp>
      <p:grpSp>
        <p:nvGrpSpPr>
          <p:cNvPr id="108592" name="组合 108591"/>
          <p:cNvGrpSpPr/>
          <p:nvPr/>
        </p:nvGrpSpPr>
        <p:grpSpPr>
          <a:xfrm>
            <a:off x="3273425" y="2971800"/>
            <a:ext cx="2700338" cy="714375"/>
            <a:chOff x="2062" y="1872"/>
            <a:chExt cx="1701" cy="450"/>
          </a:xfrm>
        </p:grpSpPr>
        <p:sp>
          <p:nvSpPr>
            <p:cNvPr id="108593" name="圆角矩形 108592"/>
            <p:cNvSpPr/>
            <p:nvPr/>
          </p:nvSpPr>
          <p:spPr>
            <a:xfrm>
              <a:off x="3593" y="2130"/>
              <a:ext cx="170" cy="192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4" name="圆角矩形 108593"/>
            <p:cNvSpPr/>
            <p:nvPr/>
          </p:nvSpPr>
          <p:spPr>
            <a:xfrm>
              <a:off x="2062" y="1872"/>
              <a:ext cx="170" cy="192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8595" name="组合 108594"/>
          <p:cNvGrpSpPr/>
          <p:nvPr/>
        </p:nvGrpSpPr>
        <p:grpSpPr>
          <a:xfrm>
            <a:off x="3267075" y="1600200"/>
            <a:ext cx="2706688" cy="719138"/>
            <a:chOff x="2058" y="1008"/>
            <a:chExt cx="1705" cy="453"/>
          </a:xfrm>
        </p:grpSpPr>
        <p:sp>
          <p:nvSpPr>
            <p:cNvPr id="108596" name="圆角矩形 108595"/>
            <p:cNvSpPr/>
            <p:nvPr/>
          </p:nvSpPr>
          <p:spPr>
            <a:xfrm>
              <a:off x="3593" y="1269"/>
              <a:ext cx="170" cy="192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7" name="圆角矩形 108596"/>
            <p:cNvSpPr/>
            <p:nvPr/>
          </p:nvSpPr>
          <p:spPr>
            <a:xfrm>
              <a:off x="2058" y="1008"/>
              <a:ext cx="170" cy="192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598" name="矩形 108597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0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1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0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2" grpId="0"/>
      <p:bldP spid="108569" grpId="0"/>
      <p:bldP spid="108570" grpId="0"/>
      <p:bldP spid="108572" grpId="0"/>
      <p:bldP spid="108579" grpId="0"/>
      <p:bldP spid="108580" grpId="0"/>
      <p:bldP spid="108582" grpId="0"/>
      <p:bldP spid="108583" grpId="0"/>
      <p:bldP spid="108584" grpId="0"/>
      <p:bldP spid="108585" grpId="0"/>
      <p:bldP spid="108586" grpId="0"/>
      <p:bldP spid="108587" grpId="0"/>
      <p:bldP spid="108588" grpId="0"/>
      <p:bldP spid="108589" grpId="0"/>
      <p:bldP spid="10859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文本框 109569"/>
          <p:cNvSpPr txBox="1"/>
          <p:nvPr/>
        </p:nvSpPr>
        <p:spPr>
          <a:xfrm>
            <a:off x="381000" y="152400"/>
            <a:ext cx="3429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② 商值的确定</a:t>
            </a:r>
          </a:p>
        </p:txBody>
      </p:sp>
      <p:sp>
        <p:nvSpPr>
          <p:cNvPr id="109571" name="文本框 109570"/>
          <p:cNvSpPr txBox="1"/>
          <p:nvPr/>
        </p:nvSpPr>
        <p:spPr>
          <a:xfrm>
            <a:off x="304800" y="1101725"/>
            <a:ext cx="2111375" cy="4270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200" b="1">
                <a:latin typeface="Times New Roman" panose="02020603050405020304" pitchFamily="18" charset="0"/>
              </a:rPr>
              <a:t>[</a:t>
            </a:r>
            <a:r>
              <a:rPr lang="en-US" altLang="zh-CN" sz="2200" b="1" i="1">
                <a:latin typeface="Times New Roman" panose="02020603050405020304" pitchFamily="18" charset="0"/>
              </a:rPr>
              <a:t>x</a:t>
            </a:r>
            <a:r>
              <a:rPr lang="en-US" altLang="zh-CN" sz="2200" b="1">
                <a:latin typeface="Times New Roman" panose="02020603050405020304" pitchFamily="18" charset="0"/>
              </a:rPr>
              <a:t>]</a:t>
            </a:r>
            <a:r>
              <a:rPr lang="zh-CN" altLang="en-US" sz="22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200" b="1" dirty="0">
                <a:latin typeface="Times New Roman" panose="02020603050405020304" pitchFamily="18" charset="0"/>
              </a:rPr>
              <a:t>与 [</a:t>
            </a:r>
            <a:r>
              <a:rPr lang="en-US" altLang="zh-CN" sz="2200" b="1" i="1">
                <a:latin typeface="Times New Roman" panose="02020603050405020304" pitchFamily="18" charset="0"/>
              </a:rPr>
              <a:t>y</a:t>
            </a:r>
            <a:r>
              <a:rPr lang="en-US" altLang="zh-CN" sz="2200" b="1">
                <a:latin typeface="Times New Roman" panose="02020603050405020304" pitchFamily="18" charset="0"/>
              </a:rPr>
              <a:t>]</a:t>
            </a:r>
            <a:r>
              <a:rPr lang="zh-CN" altLang="en-US" sz="22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同号</a:t>
            </a:r>
          </a:p>
        </p:txBody>
      </p:sp>
      <p:sp>
        <p:nvSpPr>
          <p:cNvPr id="109572" name="文本框 109571"/>
          <p:cNvSpPr txBox="1"/>
          <p:nvPr/>
        </p:nvSpPr>
        <p:spPr>
          <a:xfrm>
            <a:off x="990600" y="1554163"/>
            <a:ext cx="746125" cy="4270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正</a:t>
            </a:r>
            <a:r>
              <a:rPr lang="zh-CN" altLang="en-US" sz="2200" b="1" dirty="0">
                <a:latin typeface="Times New Roman" panose="02020603050405020304" pitchFamily="18" charset="0"/>
              </a:rPr>
              <a:t>商</a:t>
            </a:r>
          </a:p>
        </p:txBody>
      </p:sp>
      <p:sp>
        <p:nvSpPr>
          <p:cNvPr id="109573" name="文本框 109572"/>
          <p:cNvSpPr txBox="1"/>
          <p:nvPr/>
        </p:nvSpPr>
        <p:spPr>
          <a:xfrm>
            <a:off x="5199063" y="1104900"/>
            <a:ext cx="1589087" cy="4270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按原码上商</a:t>
            </a:r>
          </a:p>
        </p:txBody>
      </p:sp>
      <p:grpSp>
        <p:nvGrpSpPr>
          <p:cNvPr id="109642" name="组合 109641"/>
          <p:cNvGrpSpPr/>
          <p:nvPr/>
        </p:nvGrpSpPr>
        <p:grpSpPr>
          <a:xfrm>
            <a:off x="6838950" y="1101725"/>
            <a:ext cx="2457450" cy="793750"/>
            <a:chOff x="4452" y="694"/>
            <a:chExt cx="1548" cy="500"/>
          </a:xfrm>
        </p:grpSpPr>
        <p:sp>
          <p:nvSpPr>
            <p:cNvPr id="109575" name="文本框 109574"/>
            <p:cNvSpPr txBox="1"/>
            <p:nvPr/>
          </p:nvSpPr>
          <p:spPr>
            <a:xfrm>
              <a:off x="4609" y="694"/>
              <a:ext cx="134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Times New Roman" panose="02020603050405020304" pitchFamily="18" charset="0"/>
                </a:rPr>
                <a:t>“够减”上“1”</a:t>
              </a:r>
            </a:p>
          </p:txBody>
        </p:sp>
        <p:sp>
          <p:nvSpPr>
            <p:cNvPr id="109576" name="文本框 109575"/>
            <p:cNvSpPr txBox="1"/>
            <p:nvPr/>
          </p:nvSpPr>
          <p:spPr>
            <a:xfrm>
              <a:off x="4452" y="925"/>
              <a:ext cx="154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Times New Roman" panose="02020603050405020304" pitchFamily="18" charset="0"/>
                </a:rPr>
                <a:t>“不够减”上“0”</a:t>
              </a:r>
            </a:p>
          </p:txBody>
        </p:sp>
      </p:grpSp>
      <p:sp>
        <p:nvSpPr>
          <p:cNvPr id="109577" name="文本框 109576"/>
          <p:cNvSpPr txBox="1"/>
          <p:nvPr/>
        </p:nvSpPr>
        <p:spPr>
          <a:xfrm>
            <a:off x="304800" y="2071688"/>
            <a:ext cx="2111375" cy="4270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200" b="1">
                <a:latin typeface="Times New Roman" panose="02020603050405020304" pitchFamily="18" charset="0"/>
              </a:rPr>
              <a:t>[</a:t>
            </a:r>
            <a:r>
              <a:rPr lang="en-US" altLang="zh-CN" sz="2200" b="1" i="1">
                <a:latin typeface="Times New Roman" panose="02020603050405020304" pitchFamily="18" charset="0"/>
              </a:rPr>
              <a:t>x</a:t>
            </a:r>
            <a:r>
              <a:rPr lang="en-US" altLang="zh-CN" sz="2200" b="1">
                <a:latin typeface="Times New Roman" panose="02020603050405020304" pitchFamily="18" charset="0"/>
              </a:rPr>
              <a:t>]</a:t>
            </a:r>
            <a:r>
              <a:rPr lang="zh-CN" altLang="en-US" sz="22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200" b="1" dirty="0">
                <a:latin typeface="Times New Roman" panose="02020603050405020304" pitchFamily="18" charset="0"/>
              </a:rPr>
              <a:t>与 [</a:t>
            </a:r>
            <a:r>
              <a:rPr lang="en-US" altLang="zh-CN" sz="2200" b="1" i="1">
                <a:latin typeface="Times New Roman" panose="02020603050405020304" pitchFamily="18" charset="0"/>
              </a:rPr>
              <a:t>y</a:t>
            </a:r>
            <a:r>
              <a:rPr lang="en-US" altLang="zh-CN" sz="2200" b="1">
                <a:latin typeface="Times New Roman" panose="02020603050405020304" pitchFamily="18" charset="0"/>
              </a:rPr>
              <a:t>]</a:t>
            </a:r>
            <a:r>
              <a:rPr lang="zh-CN" altLang="en-US" sz="22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异号</a:t>
            </a:r>
          </a:p>
        </p:txBody>
      </p:sp>
      <p:sp>
        <p:nvSpPr>
          <p:cNvPr id="109578" name="文本框 109577"/>
          <p:cNvSpPr txBox="1"/>
          <p:nvPr/>
        </p:nvSpPr>
        <p:spPr>
          <a:xfrm>
            <a:off x="990600" y="2468563"/>
            <a:ext cx="746125" cy="4270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负</a:t>
            </a:r>
            <a:r>
              <a:rPr lang="zh-CN" altLang="en-US" sz="2200" b="1" dirty="0">
                <a:latin typeface="Times New Roman" panose="02020603050405020304" pitchFamily="18" charset="0"/>
              </a:rPr>
              <a:t>商</a:t>
            </a:r>
          </a:p>
        </p:txBody>
      </p:sp>
      <p:sp>
        <p:nvSpPr>
          <p:cNvPr id="109579" name="文本框 109578"/>
          <p:cNvSpPr txBox="1"/>
          <p:nvPr/>
        </p:nvSpPr>
        <p:spPr>
          <a:xfrm>
            <a:off x="5199063" y="2074863"/>
            <a:ext cx="1589087" cy="4270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按反码上商</a:t>
            </a:r>
          </a:p>
        </p:txBody>
      </p:sp>
      <p:grpSp>
        <p:nvGrpSpPr>
          <p:cNvPr id="109643" name="组合 109642"/>
          <p:cNvGrpSpPr/>
          <p:nvPr/>
        </p:nvGrpSpPr>
        <p:grpSpPr>
          <a:xfrm>
            <a:off x="6838950" y="2071688"/>
            <a:ext cx="2670175" cy="860425"/>
            <a:chOff x="4414" y="1305"/>
            <a:chExt cx="1682" cy="542"/>
          </a:xfrm>
        </p:grpSpPr>
        <p:sp>
          <p:nvSpPr>
            <p:cNvPr id="109581" name="文本框 109580"/>
            <p:cNvSpPr txBox="1"/>
            <p:nvPr/>
          </p:nvSpPr>
          <p:spPr>
            <a:xfrm>
              <a:off x="4609" y="1305"/>
              <a:ext cx="148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Times New Roman" panose="02020603050405020304" pitchFamily="18" charset="0"/>
                </a:rPr>
                <a:t>“够减”上“0”</a:t>
              </a:r>
            </a:p>
          </p:txBody>
        </p:sp>
        <p:sp>
          <p:nvSpPr>
            <p:cNvPr id="109582" name="文本框 109581"/>
            <p:cNvSpPr txBox="1"/>
            <p:nvPr/>
          </p:nvSpPr>
          <p:spPr>
            <a:xfrm>
              <a:off x="4414" y="1578"/>
              <a:ext cx="153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Times New Roman" panose="02020603050405020304" pitchFamily="18" charset="0"/>
                </a:rPr>
                <a:t>“不够减”上“1”</a:t>
              </a:r>
            </a:p>
          </p:txBody>
        </p:sp>
      </p:grpSp>
      <p:grpSp>
        <p:nvGrpSpPr>
          <p:cNvPr id="109583" name="组合 109582"/>
          <p:cNvGrpSpPr/>
          <p:nvPr/>
        </p:nvGrpSpPr>
        <p:grpSpPr>
          <a:xfrm>
            <a:off x="3505200" y="5543550"/>
            <a:ext cx="4267200" cy="1238250"/>
            <a:chOff x="2208" y="3492"/>
            <a:chExt cx="2688" cy="780"/>
          </a:xfrm>
        </p:grpSpPr>
        <p:sp>
          <p:nvSpPr>
            <p:cNvPr id="109584" name="文本框 109583"/>
            <p:cNvSpPr txBox="1"/>
            <p:nvPr/>
          </p:nvSpPr>
          <p:spPr>
            <a:xfrm>
              <a:off x="2534" y="3492"/>
              <a:ext cx="9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[</a:t>
              </a:r>
              <a:r>
                <a:rPr lang="en-US" altLang="zh-CN" sz="2000" b="1" i="1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i="1" baseline="-25000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与[</a:t>
              </a:r>
              <a:r>
                <a:rPr lang="en-US" altLang="zh-CN" sz="20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补</a:t>
              </a:r>
              <a:endPara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9585" name="文本框 109584"/>
            <p:cNvSpPr txBox="1"/>
            <p:nvPr/>
          </p:nvSpPr>
          <p:spPr>
            <a:xfrm>
              <a:off x="4118" y="3494"/>
              <a:ext cx="4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商值</a:t>
              </a:r>
            </a:p>
          </p:txBody>
        </p:sp>
        <p:sp>
          <p:nvSpPr>
            <p:cNvPr id="109586" name="直接连接符 109585"/>
            <p:cNvSpPr/>
            <p:nvPr/>
          </p:nvSpPr>
          <p:spPr>
            <a:xfrm>
              <a:off x="2208" y="3744"/>
              <a:ext cx="26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9587" name="直接连接符 109586"/>
            <p:cNvSpPr/>
            <p:nvPr/>
          </p:nvSpPr>
          <p:spPr>
            <a:xfrm>
              <a:off x="3792" y="3504"/>
              <a:ext cx="0" cy="72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9588" name="文本框 109587"/>
            <p:cNvSpPr txBox="1"/>
            <p:nvPr/>
          </p:nvSpPr>
          <p:spPr>
            <a:xfrm>
              <a:off x="2726" y="3755"/>
              <a:ext cx="5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同  号</a:t>
              </a:r>
            </a:p>
          </p:txBody>
        </p:sp>
        <p:sp>
          <p:nvSpPr>
            <p:cNvPr id="109589" name="文本框 109588"/>
            <p:cNvSpPr txBox="1"/>
            <p:nvPr/>
          </p:nvSpPr>
          <p:spPr>
            <a:xfrm>
              <a:off x="2726" y="4009"/>
              <a:ext cx="5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异  号</a:t>
              </a:r>
            </a:p>
          </p:txBody>
        </p:sp>
        <p:sp>
          <p:nvSpPr>
            <p:cNvPr id="109590" name="文本框 109589"/>
            <p:cNvSpPr txBox="1"/>
            <p:nvPr/>
          </p:nvSpPr>
          <p:spPr>
            <a:xfrm>
              <a:off x="4214" y="3744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9591" name="文本框 109590"/>
            <p:cNvSpPr txBox="1"/>
            <p:nvPr/>
          </p:nvSpPr>
          <p:spPr>
            <a:xfrm>
              <a:off x="4214" y="4022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9592" name="直接连接符 109591"/>
            <p:cNvSpPr/>
            <p:nvPr/>
          </p:nvSpPr>
          <p:spPr>
            <a:xfrm>
              <a:off x="2208" y="3504"/>
              <a:ext cx="26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9593" name="直接连接符 109592"/>
            <p:cNvSpPr/>
            <p:nvPr/>
          </p:nvSpPr>
          <p:spPr>
            <a:xfrm>
              <a:off x="2208" y="4224"/>
              <a:ext cx="26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09594" name="组合 109593"/>
          <p:cNvGrpSpPr/>
          <p:nvPr/>
        </p:nvGrpSpPr>
        <p:grpSpPr>
          <a:xfrm>
            <a:off x="2743200" y="609600"/>
            <a:ext cx="2012950" cy="925513"/>
            <a:chOff x="2160" y="480"/>
            <a:chExt cx="1268" cy="583"/>
          </a:xfrm>
        </p:grpSpPr>
        <p:sp>
          <p:nvSpPr>
            <p:cNvPr id="109595" name="文本框 109594"/>
            <p:cNvSpPr txBox="1"/>
            <p:nvPr/>
          </p:nvSpPr>
          <p:spPr>
            <a:xfrm>
              <a:off x="2212" y="775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0 .</a:t>
              </a:r>
            </a:p>
          </p:txBody>
        </p:sp>
        <p:sp>
          <p:nvSpPr>
            <p:cNvPr id="109596" name="文本框 109595"/>
            <p:cNvSpPr txBox="1"/>
            <p:nvPr/>
          </p:nvSpPr>
          <p:spPr>
            <a:xfrm>
              <a:off x="2602" y="792"/>
              <a:ext cx="47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200" b="1" dirty="0">
                  <a:latin typeface="Times New Roman" panose="02020603050405020304" pitchFamily="18" charset="0"/>
                </a:rPr>
                <a:t>原码</a:t>
              </a:r>
            </a:p>
          </p:txBody>
        </p:sp>
        <p:sp>
          <p:nvSpPr>
            <p:cNvPr id="109597" name="文本框 109596"/>
            <p:cNvSpPr txBox="1"/>
            <p:nvPr/>
          </p:nvSpPr>
          <p:spPr>
            <a:xfrm>
              <a:off x="3216" y="775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9598" name="文本框 109597"/>
            <p:cNvSpPr txBox="1"/>
            <p:nvPr/>
          </p:nvSpPr>
          <p:spPr>
            <a:xfrm>
              <a:off x="2160" y="480"/>
              <a:ext cx="125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×.××××</a:t>
              </a:r>
              <a:r>
                <a:rPr lang="zh-CN" altLang="en-US" sz="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9599" name="左大括号 109598"/>
            <p:cNvSpPr/>
            <p:nvPr/>
          </p:nvSpPr>
          <p:spPr>
            <a:xfrm rot="16200000">
              <a:off x="2832" y="378"/>
              <a:ext cx="96" cy="768"/>
            </a:xfrm>
            <a:prstGeom prst="leftBrace">
              <a:avLst>
                <a:gd name="adj1" fmla="val 66666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9600" name="组合 109599"/>
          <p:cNvGrpSpPr/>
          <p:nvPr/>
        </p:nvGrpSpPr>
        <p:grpSpPr>
          <a:xfrm>
            <a:off x="2743200" y="1600200"/>
            <a:ext cx="1995488" cy="904875"/>
            <a:chOff x="2160" y="1104"/>
            <a:chExt cx="1257" cy="570"/>
          </a:xfrm>
        </p:grpSpPr>
        <p:sp>
          <p:nvSpPr>
            <p:cNvPr id="109601" name="文本框 109600"/>
            <p:cNvSpPr txBox="1"/>
            <p:nvPr/>
          </p:nvSpPr>
          <p:spPr>
            <a:xfrm>
              <a:off x="2212" y="1386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1 .</a:t>
              </a:r>
            </a:p>
          </p:txBody>
        </p:sp>
        <p:sp>
          <p:nvSpPr>
            <p:cNvPr id="109602" name="文本框 109601"/>
            <p:cNvSpPr txBox="1"/>
            <p:nvPr/>
          </p:nvSpPr>
          <p:spPr>
            <a:xfrm>
              <a:off x="2602" y="1403"/>
              <a:ext cx="47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200" b="1" dirty="0">
                  <a:latin typeface="Times New Roman" panose="02020603050405020304" pitchFamily="18" charset="0"/>
                </a:rPr>
                <a:t>反码</a:t>
              </a:r>
            </a:p>
          </p:txBody>
        </p:sp>
        <p:sp>
          <p:nvSpPr>
            <p:cNvPr id="109603" name="文本框 109602"/>
            <p:cNvSpPr txBox="1"/>
            <p:nvPr/>
          </p:nvSpPr>
          <p:spPr>
            <a:xfrm>
              <a:off x="3196" y="138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9604" name="文本框 109603"/>
            <p:cNvSpPr txBox="1"/>
            <p:nvPr/>
          </p:nvSpPr>
          <p:spPr>
            <a:xfrm>
              <a:off x="2160" y="1104"/>
              <a:ext cx="125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×.××××</a:t>
              </a:r>
              <a:r>
                <a:rPr lang="zh-CN" altLang="en-US" sz="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9605" name="左大括号 109604"/>
            <p:cNvSpPr/>
            <p:nvPr/>
          </p:nvSpPr>
          <p:spPr>
            <a:xfrm rot="16200000">
              <a:off x="2832" y="983"/>
              <a:ext cx="96" cy="768"/>
            </a:xfrm>
            <a:prstGeom prst="leftBrace">
              <a:avLst>
                <a:gd name="adj1" fmla="val 66666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607" name="文本框 109606"/>
          <p:cNvSpPr txBox="1"/>
          <p:nvPr/>
        </p:nvSpPr>
        <p:spPr>
          <a:xfrm>
            <a:off x="3429000" y="200025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末位恒置“1”法</a:t>
            </a:r>
          </a:p>
        </p:txBody>
      </p:sp>
      <p:grpSp>
        <p:nvGrpSpPr>
          <p:cNvPr id="109608" name="组合 109607"/>
          <p:cNvGrpSpPr/>
          <p:nvPr/>
        </p:nvGrpSpPr>
        <p:grpSpPr>
          <a:xfrm>
            <a:off x="685800" y="3400425"/>
            <a:ext cx="7924800" cy="2009775"/>
            <a:chOff x="432" y="2142"/>
            <a:chExt cx="4992" cy="1266"/>
          </a:xfrm>
        </p:grpSpPr>
        <p:sp>
          <p:nvSpPr>
            <p:cNvPr id="109609" name="文本框 109608"/>
            <p:cNvSpPr txBox="1"/>
            <p:nvPr/>
          </p:nvSpPr>
          <p:spPr>
            <a:xfrm>
              <a:off x="672" y="2142"/>
              <a:ext cx="90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>
                  <a:latin typeface="Times New Roman" panose="02020603050405020304" pitchFamily="18" charset="0"/>
                </a:rPr>
                <a:t>[</a:t>
              </a:r>
              <a:r>
                <a:rPr lang="en-US" altLang="zh-CN" sz="2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与 [</a:t>
              </a:r>
              <a:r>
                <a:rPr lang="en-US" altLang="zh-CN" sz="22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0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补</a:t>
              </a:r>
            </a:p>
          </p:txBody>
        </p:sp>
        <p:sp>
          <p:nvSpPr>
            <p:cNvPr id="109610" name="文本框 109609"/>
            <p:cNvSpPr txBox="1"/>
            <p:nvPr/>
          </p:nvSpPr>
          <p:spPr>
            <a:xfrm>
              <a:off x="1872" y="2158"/>
              <a:ext cx="27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商</a:t>
              </a:r>
            </a:p>
          </p:txBody>
        </p:sp>
        <p:sp>
          <p:nvSpPr>
            <p:cNvPr id="109611" name="文本框 109610"/>
            <p:cNvSpPr txBox="1"/>
            <p:nvPr/>
          </p:nvSpPr>
          <p:spPr>
            <a:xfrm>
              <a:off x="2582" y="2142"/>
              <a:ext cx="95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>
                  <a:latin typeface="Times New Roman" panose="02020603050405020304" pitchFamily="18" charset="0"/>
                </a:rPr>
                <a:t>[</a:t>
              </a:r>
              <a:r>
                <a:rPr lang="en-US" altLang="zh-CN" sz="2000" b="1" i="1" dirty="0" err="1"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i="1" baseline="-25000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sz="20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与 [</a:t>
              </a:r>
              <a:r>
                <a:rPr lang="en-US" altLang="zh-CN" sz="22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0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补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9612" name="文本框 109611"/>
            <p:cNvSpPr txBox="1"/>
            <p:nvPr/>
          </p:nvSpPr>
          <p:spPr>
            <a:xfrm>
              <a:off x="4378" y="2169"/>
              <a:ext cx="5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商   值</a:t>
              </a:r>
            </a:p>
          </p:txBody>
        </p:sp>
        <p:sp>
          <p:nvSpPr>
            <p:cNvPr id="109613" name="文本框 109612"/>
            <p:cNvSpPr txBox="1"/>
            <p:nvPr/>
          </p:nvSpPr>
          <p:spPr>
            <a:xfrm>
              <a:off x="2448" y="2438"/>
              <a:ext cx="4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够减</a:t>
              </a:r>
            </a:p>
          </p:txBody>
        </p:sp>
        <p:sp>
          <p:nvSpPr>
            <p:cNvPr id="109614" name="文本框 109613"/>
            <p:cNvSpPr txBox="1"/>
            <p:nvPr/>
          </p:nvSpPr>
          <p:spPr>
            <a:xfrm>
              <a:off x="2448" y="2658"/>
              <a:ext cx="5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不够减</a:t>
              </a:r>
            </a:p>
          </p:txBody>
        </p:sp>
        <p:sp>
          <p:nvSpPr>
            <p:cNvPr id="109615" name="文本框 109614"/>
            <p:cNvSpPr txBox="1"/>
            <p:nvPr/>
          </p:nvSpPr>
          <p:spPr>
            <a:xfrm>
              <a:off x="2458" y="2908"/>
              <a:ext cx="4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够减</a:t>
              </a:r>
            </a:p>
          </p:txBody>
        </p:sp>
        <p:sp>
          <p:nvSpPr>
            <p:cNvPr id="109616" name="文本框 109615"/>
            <p:cNvSpPr txBox="1"/>
            <p:nvPr/>
          </p:nvSpPr>
          <p:spPr>
            <a:xfrm>
              <a:off x="2458" y="3158"/>
              <a:ext cx="5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不够减</a:t>
              </a:r>
            </a:p>
          </p:txBody>
        </p:sp>
        <p:sp>
          <p:nvSpPr>
            <p:cNvPr id="109617" name="直接连接符 109616"/>
            <p:cNvSpPr/>
            <p:nvPr/>
          </p:nvSpPr>
          <p:spPr>
            <a:xfrm>
              <a:off x="432" y="2160"/>
              <a:ext cx="49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9618" name="直接连接符 109617"/>
            <p:cNvSpPr/>
            <p:nvPr/>
          </p:nvSpPr>
          <p:spPr>
            <a:xfrm>
              <a:off x="432" y="2448"/>
              <a:ext cx="49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9619" name="直接连接符 109618"/>
            <p:cNvSpPr/>
            <p:nvPr/>
          </p:nvSpPr>
          <p:spPr>
            <a:xfrm>
              <a:off x="432" y="3408"/>
              <a:ext cx="49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9620" name="直接连接符 109619"/>
            <p:cNvSpPr/>
            <p:nvPr/>
          </p:nvSpPr>
          <p:spPr>
            <a:xfrm>
              <a:off x="1680" y="2160"/>
              <a:ext cx="0" cy="12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9621" name="直接连接符 109620"/>
            <p:cNvSpPr/>
            <p:nvPr/>
          </p:nvSpPr>
          <p:spPr>
            <a:xfrm>
              <a:off x="2304" y="2160"/>
              <a:ext cx="0" cy="12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9622" name="直接连接符 109621"/>
            <p:cNvSpPr/>
            <p:nvPr/>
          </p:nvSpPr>
          <p:spPr>
            <a:xfrm>
              <a:off x="3792" y="2160"/>
              <a:ext cx="0" cy="12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9623" name="文本框 109622"/>
            <p:cNvSpPr txBox="1"/>
            <p:nvPr/>
          </p:nvSpPr>
          <p:spPr>
            <a:xfrm>
              <a:off x="758" y="2582"/>
              <a:ext cx="5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同  号</a:t>
              </a:r>
            </a:p>
          </p:txBody>
        </p:sp>
        <p:sp>
          <p:nvSpPr>
            <p:cNvPr id="109624" name="文本框 109623"/>
            <p:cNvSpPr txBox="1"/>
            <p:nvPr/>
          </p:nvSpPr>
          <p:spPr>
            <a:xfrm>
              <a:off x="758" y="3035"/>
              <a:ext cx="5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异  号</a:t>
              </a:r>
            </a:p>
          </p:txBody>
        </p:sp>
        <p:sp>
          <p:nvSpPr>
            <p:cNvPr id="109625" name="直接连接符 109624"/>
            <p:cNvSpPr/>
            <p:nvPr/>
          </p:nvSpPr>
          <p:spPr>
            <a:xfrm>
              <a:off x="432" y="2928"/>
              <a:ext cx="49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9626" name="文本框 109625"/>
            <p:cNvSpPr txBox="1"/>
            <p:nvPr/>
          </p:nvSpPr>
          <p:spPr>
            <a:xfrm>
              <a:off x="1872" y="2561"/>
              <a:ext cx="27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正</a:t>
              </a:r>
            </a:p>
          </p:txBody>
        </p:sp>
        <p:sp>
          <p:nvSpPr>
            <p:cNvPr id="109627" name="文本框 109626"/>
            <p:cNvSpPr txBox="1"/>
            <p:nvPr/>
          </p:nvSpPr>
          <p:spPr>
            <a:xfrm>
              <a:off x="1872" y="3035"/>
              <a:ext cx="27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负</a:t>
              </a:r>
            </a:p>
          </p:txBody>
        </p:sp>
        <p:sp>
          <p:nvSpPr>
            <p:cNvPr id="109628" name="文本框 109627"/>
            <p:cNvSpPr txBox="1"/>
            <p:nvPr/>
          </p:nvSpPr>
          <p:spPr>
            <a:xfrm>
              <a:off x="3878" y="243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9629" name="文本框 109628"/>
            <p:cNvSpPr txBox="1"/>
            <p:nvPr/>
          </p:nvSpPr>
          <p:spPr>
            <a:xfrm>
              <a:off x="3878" y="265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9630" name="文本框 109629"/>
            <p:cNvSpPr txBox="1"/>
            <p:nvPr/>
          </p:nvSpPr>
          <p:spPr>
            <a:xfrm>
              <a:off x="3878" y="290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9631" name="文本框 109630"/>
            <p:cNvSpPr txBox="1"/>
            <p:nvPr/>
          </p:nvSpPr>
          <p:spPr>
            <a:xfrm>
              <a:off x="3878" y="315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9632" name="文本框 109631"/>
            <p:cNvSpPr txBox="1"/>
            <p:nvPr/>
          </p:nvSpPr>
          <p:spPr>
            <a:xfrm>
              <a:off x="4358" y="2544"/>
              <a:ext cx="7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原码上商</a:t>
              </a:r>
            </a:p>
          </p:txBody>
        </p:sp>
        <p:sp>
          <p:nvSpPr>
            <p:cNvPr id="109633" name="文本框 109632"/>
            <p:cNvSpPr txBox="1"/>
            <p:nvPr/>
          </p:nvSpPr>
          <p:spPr>
            <a:xfrm>
              <a:off x="4358" y="3024"/>
              <a:ext cx="7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反码上商</a:t>
              </a:r>
            </a:p>
          </p:txBody>
        </p:sp>
      </p:grpSp>
      <p:sp>
        <p:nvSpPr>
          <p:cNvPr id="109634" name="文本框 109633"/>
          <p:cNvSpPr txBox="1"/>
          <p:nvPr/>
        </p:nvSpPr>
        <p:spPr>
          <a:xfrm>
            <a:off x="1143000" y="29718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小 结</a:t>
            </a:r>
          </a:p>
        </p:txBody>
      </p:sp>
      <p:sp>
        <p:nvSpPr>
          <p:cNvPr id="109635" name="文本框 109634"/>
          <p:cNvSpPr txBox="1"/>
          <p:nvPr/>
        </p:nvSpPr>
        <p:spPr>
          <a:xfrm>
            <a:off x="1143000" y="571500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简 化 为</a:t>
            </a:r>
          </a:p>
        </p:txBody>
      </p:sp>
      <p:sp>
        <p:nvSpPr>
          <p:cNvPr id="109636" name="文本框 109635"/>
          <p:cNvSpPr txBox="1"/>
          <p:nvPr/>
        </p:nvSpPr>
        <p:spPr>
          <a:xfrm>
            <a:off x="4648200" y="3870325"/>
            <a:ext cx="13636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（同号）</a:t>
            </a:r>
          </a:p>
        </p:txBody>
      </p:sp>
      <p:sp>
        <p:nvSpPr>
          <p:cNvPr id="109637" name="文本框 109636"/>
          <p:cNvSpPr txBox="1"/>
          <p:nvPr/>
        </p:nvSpPr>
        <p:spPr>
          <a:xfrm>
            <a:off x="4648200" y="4219575"/>
            <a:ext cx="13636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（异号）</a:t>
            </a:r>
          </a:p>
        </p:txBody>
      </p:sp>
      <p:sp>
        <p:nvSpPr>
          <p:cNvPr id="109638" name="文本框 109637"/>
          <p:cNvSpPr txBox="1"/>
          <p:nvPr/>
        </p:nvSpPr>
        <p:spPr>
          <a:xfrm>
            <a:off x="4648200" y="461645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（异号）</a:t>
            </a:r>
          </a:p>
        </p:txBody>
      </p:sp>
      <p:sp>
        <p:nvSpPr>
          <p:cNvPr id="109639" name="文本框 109638"/>
          <p:cNvSpPr txBox="1"/>
          <p:nvPr/>
        </p:nvSpPr>
        <p:spPr>
          <a:xfrm>
            <a:off x="4648200" y="5013325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（同号）</a:t>
            </a:r>
          </a:p>
        </p:txBody>
      </p:sp>
      <p:sp>
        <p:nvSpPr>
          <p:cNvPr id="109640" name="矩形 109639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1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/>
      <p:bldP spid="109572" grpId="0"/>
      <p:bldP spid="109573" grpId="0"/>
      <p:bldP spid="109577" grpId="0"/>
      <p:bldP spid="109578" grpId="0"/>
      <p:bldP spid="109579" grpId="0"/>
      <p:bldP spid="109607" grpId="0"/>
      <p:bldP spid="109634" grpId="0"/>
      <p:bldP spid="109635" grpId="0"/>
      <p:bldP spid="109636" grpId="0"/>
      <p:bldP spid="109637" grpId="0"/>
      <p:bldP spid="109638" grpId="0"/>
      <p:bldP spid="1096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文本框 14338"/>
          <p:cNvSpPr txBox="1"/>
          <p:nvPr/>
        </p:nvSpPr>
        <p:spPr>
          <a:xfrm>
            <a:off x="609600" y="2697163"/>
            <a:ext cx="4724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例 6.4   </a:t>
            </a:r>
            <a:r>
              <a:rPr lang="zh-CN" altLang="en-US" sz="14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求 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 = 0  </a:t>
            </a:r>
            <a:r>
              <a:rPr lang="zh-CN" altLang="en-US" sz="3200" b="1" dirty="0">
                <a:latin typeface="Times New Roman" panose="02020603050405020304" pitchFamily="18" charset="0"/>
              </a:rPr>
              <a:t>的原码</a:t>
            </a:r>
          </a:p>
        </p:txBody>
      </p:sp>
      <p:sp>
        <p:nvSpPr>
          <p:cNvPr id="14340" name="文本框 14339"/>
          <p:cNvSpPr txBox="1"/>
          <p:nvPr/>
        </p:nvSpPr>
        <p:spPr>
          <a:xfrm>
            <a:off x="1244600" y="3382963"/>
            <a:ext cx="7270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解:</a:t>
            </a:r>
          </a:p>
        </p:txBody>
      </p:sp>
      <p:sp>
        <p:nvSpPr>
          <p:cNvPr id="14341" name="文本框 14340"/>
          <p:cNvSpPr txBox="1"/>
          <p:nvPr/>
        </p:nvSpPr>
        <p:spPr>
          <a:xfrm>
            <a:off x="1958975" y="3382963"/>
            <a:ext cx="3048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设 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 = +0.0000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14342" name="文本框 14341"/>
          <p:cNvSpPr txBox="1"/>
          <p:nvPr/>
        </p:nvSpPr>
        <p:spPr>
          <a:xfrm>
            <a:off x="609600" y="304800"/>
            <a:ext cx="6553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例 6.3   已知 [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原</a:t>
            </a:r>
            <a:r>
              <a:rPr lang="zh-CN" altLang="en-US" sz="3200" b="1" dirty="0">
                <a:latin typeface="Times New Roman" panose="02020603050405020304" pitchFamily="18" charset="0"/>
              </a:rPr>
              <a:t> = 0.1101   求  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endParaRPr lang="zh-CN" altLang="en-US" sz="3200" b="1" i="1">
              <a:latin typeface="Times New Roman" panose="02020603050405020304" pitchFamily="18" charset="0"/>
            </a:endParaRPr>
          </a:p>
        </p:txBody>
      </p:sp>
      <p:sp>
        <p:nvSpPr>
          <p:cNvPr id="14343" name="文本框 14342"/>
          <p:cNvSpPr txBox="1"/>
          <p:nvPr/>
        </p:nvSpPr>
        <p:spPr>
          <a:xfrm>
            <a:off x="1244600" y="1004888"/>
            <a:ext cx="10001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14344" name="文本框 14343"/>
          <p:cNvSpPr txBox="1"/>
          <p:nvPr/>
        </p:nvSpPr>
        <p:spPr>
          <a:xfrm>
            <a:off x="3795713" y="1758950"/>
            <a:ext cx="387191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</a:rPr>
              <a:t>∴     </a:t>
            </a:r>
            <a:r>
              <a:rPr lang="en-US" altLang="zh-CN" sz="2000" b="1">
                <a:latin typeface="Times New Roman" panose="02020603050405020304" pitchFamily="18" charset="0"/>
              </a:rPr>
              <a:t> 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</a:rPr>
              <a:t>= + </a:t>
            </a:r>
            <a:r>
              <a:rPr lang="zh-CN" altLang="en-US" sz="3200" b="1" dirty="0">
                <a:latin typeface="Times New Roman" panose="02020603050405020304" pitchFamily="18" charset="0"/>
              </a:rPr>
              <a:t>0.1101</a:t>
            </a:r>
          </a:p>
        </p:txBody>
      </p:sp>
      <p:sp>
        <p:nvSpPr>
          <p:cNvPr id="14345" name="文本框 14344"/>
          <p:cNvSpPr txBox="1"/>
          <p:nvPr/>
        </p:nvSpPr>
        <p:spPr>
          <a:xfrm>
            <a:off x="1958975" y="4754563"/>
            <a:ext cx="299561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同理，对于整数</a:t>
            </a:r>
          </a:p>
        </p:txBody>
      </p:sp>
      <p:sp>
        <p:nvSpPr>
          <p:cNvPr id="14346" name="文本框 14345"/>
          <p:cNvSpPr txBox="1"/>
          <p:nvPr/>
        </p:nvSpPr>
        <p:spPr>
          <a:xfrm>
            <a:off x="5816600" y="4800600"/>
            <a:ext cx="31146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</a:rPr>
              <a:t>[+ 0]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原</a:t>
            </a:r>
            <a:r>
              <a:rPr lang="zh-CN" altLang="en-US" sz="3200" b="1" dirty="0">
                <a:latin typeface="Times New Roman" panose="02020603050405020304" pitchFamily="18" charset="0"/>
              </a:rPr>
              <a:t> = 0,0000</a:t>
            </a:r>
          </a:p>
        </p:txBody>
      </p:sp>
      <p:sp>
        <p:nvSpPr>
          <p:cNvPr id="14347" name="文本框 14346"/>
          <p:cNvSpPr txBox="1"/>
          <p:nvPr/>
        </p:nvSpPr>
        <p:spPr>
          <a:xfrm>
            <a:off x="5029200" y="3382963"/>
            <a:ext cx="39020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</a:rPr>
              <a:t>[+0.0000]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原</a:t>
            </a:r>
            <a:r>
              <a:rPr lang="zh-CN" altLang="en-US" sz="3200" b="1" dirty="0">
                <a:latin typeface="Times New Roman" panose="02020603050405020304" pitchFamily="18" charset="0"/>
              </a:rPr>
              <a:t> = 0.0000</a:t>
            </a:r>
          </a:p>
        </p:txBody>
      </p:sp>
      <p:grpSp>
        <p:nvGrpSpPr>
          <p:cNvPr id="14348" name="组合 14347"/>
          <p:cNvGrpSpPr/>
          <p:nvPr/>
        </p:nvGrpSpPr>
        <p:grpSpPr>
          <a:xfrm>
            <a:off x="2468563" y="4068763"/>
            <a:ext cx="2073275" cy="579437"/>
            <a:chOff x="1632" y="2563"/>
            <a:chExt cx="1306" cy="365"/>
          </a:xfrm>
        </p:grpSpPr>
        <p:sp>
          <p:nvSpPr>
            <p:cNvPr id="14349" name="文本框 14348"/>
            <p:cNvSpPr txBox="1"/>
            <p:nvPr/>
          </p:nvSpPr>
          <p:spPr>
            <a:xfrm>
              <a:off x="1632" y="2563"/>
              <a:ext cx="130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 =  </a:t>
              </a:r>
              <a:r>
                <a:rPr lang="en-US" altLang="zh-CN" sz="1000" b="1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>
                  <a:latin typeface="Times New Roman" panose="02020603050405020304" pitchFamily="18" charset="0"/>
                </a:rPr>
                <a:t>0.0000</a:t>
              </a:r>
              <a:endParaRPr lang="zh-CN" altLang="en-US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14350" name="直接连接符 14349"/>
            <p:cNvSpPr/>
            <p:nvPr/>
          </p:nvSpPr>
          <p:spPr>
            <a:xfrm>
              <a:off x="2064" y="275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351" name="组合 14350"/>
          <p:cNvGrpSpPr/>
          <p:nvPr/>
        </p:nvGrpSpPr>
        <p:grpSpPr>
          <a:xfrm>
            <a:off x="5045075" y="4068763"/>
            <a:ext cx="3570288" cy="579437"/>
            <a:chOff x="3312" y="2563"/>
            <a:chExt cx="2249" cy="365"/>
          </a:xfrm>
        </p:grpSpPr>
        <p:sp>
          <p:nvSpPr>
            <p:cNvPr id="14352" name="文本框 14351"/>
            <p:cNvSpPr txBox="1"/>
            <p:nvPr/>
          </p:nvSpPr>
          <p:spPr>
            <a:xfrm>
              <a:off x="3312" y="2563"/>
              <a:ext cx="224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3200" b="1">
                  <a:latin typeface="Times New Roman" panose="02020603050405020304" pitchFamily="18" charset="0"/>
                </a:rPr>
                <a:t>[  0.0000]</a:t>
              </a:r>
              <a:r>
                <a:rPr lang="zh-CN" altLang="en-US" sz="2800" b="1" baseline="-25000" dirty="0">
                  <a:latin typeface="Times New Roman" panose="02020603050405020304" pitchFamily="18" charset="0"/>
                </a:rPr>
                <a:t>原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= 1.0000</a:t>
              </a:r>
            </a:p>
          </p:txBody>
        </p:sp>
        <p:sp>
          <p:nvSpPr>
            <p:cNvPr id="14353" name="直接连接符 14352"/>
            <p:cNvSpPr/>
            <p:nvPr/>
          </p:nvSpPr>
          <p:spPr>
            <a:xfrm>
              <a:off x="3456" y="275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354" name="组合 14353"/>
          <p:cNvGrpSpPr/>
          <p:nvPr/>
        </p:nvGrpSpPr>
        <p:grpSpPr>
          <a:xfrm>
            <a:off x="5843588" y="5516563"/>
            <a:ext cx="2751137" cy="579437"/>
            <a:chOff x="3815" y="3475"/>
            <a:chExt cx="1733" cy="365"/>
          </a:xfrm>
        </p:grpSpPr>
        <p:sp>
          <p:nvSpPr>
            <p:cNvPr id="14355" name="文本框 14354"/>
            <p:cNvSpPr txBox="1"/>
            <p:nvPr/>
          </p:nvSpPr>
          <p:spPr>
            <a:xfrm>
              <a:off x="3815" y="3475"/>
              <a:ext cx="173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3200" b="1">
                  <a:latin typeface="Times New Roman" panose="02020603050405020304" pitchFamily="18" charset="0"/>
                </a:rPr>
                <a:t>[   0]</a:t>
              </a:r>
              <a:r>
                <a:rPr lang="zh-CN" altLang="en-US" sz="2800" b="1" baseline="-25000" dirty="0">
                  <a:latin typeface="Times New Roman" panose="02020603050405020304" pitchFamily="18" charset="0"/>
                </a:rPr>
                <a:t>原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= 1,0000</a:t>
              </a:r>
            </a:p>
          </p:txBody>
        </p:sp>
        <p:sp>
          <p:nvSpPr>
            <p:cNvPr id="14356" name="直接连接符 14355"/>
            <p:cNvSpPr/>
            <p:nvPr/>
          </p:nvSpPr>
          <p:spPr>
            <a:xfrm>
              <a:off x="3984" y="3672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357" name="组合 14356"/>
          <p:cNvGrpSpPr/>
          <p:nvPr/>
        </p:nvGrpSpPr>
        <p:grpSpPr>
          <a:xfrm>
            <a:off x="2133600" y="5943600"/>
            <a:ext cx="3521075" cy="579438"/>
            <a:chOff x="1344" y="3744"/>
            <a:chExt cx="2218" cy="365"/>
          </a:xfrm>
        </p:grpSpPr>
        <p:sp>
          <p:nvSpPr>
            <p:cNvPr id="14358" name="文本框 14357"/>
            <p:cNvSpPr txBox="1"/>
            <p:nvPr/>
          </p:nvSpPr>
          <p:spPr>
            <a:xfrm>
              <a:off x="1344" y="3744"/>
              <a:ext cx="221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32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∴   [+</a:t>
              </a:r>
              <a:r>
                <a:rPr lang="en-US" altLang="zh-CN" sz="1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32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0]</a:t>
              </a:r>
              <a:r>
                <a:rPr lang="zh-CN" altLang="en-US" sz="2800" b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原</a:t>
              </a:r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≠</a:t>
              </a:r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32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[  </a:t>
              </a:r>
              <a:r>
                <a:rPr lang="en-US" altLang="zh-CN" sz="1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32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0]</a:t>
              </a:r>
              <a:r>
                <a:rPr lang="zh-CN" altLang="en-US" sz="2800" b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原</a:t>
              </a:r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359" name="直接连接符 14358"/>
            <p:cNvSpPr/>
            <p:nvPr/>
          </p:nvSpPr>
          <p:spPr>
            <a:xfrm>
              <a:off x="2976" y="3936"/>
              <a:ext cx="96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360" name="文本框 14359"/>
          <p:cNvSpPr txBox="1"/>
          <p:nvPr/>
        </p:nvSpPr>
        <p:spPr>
          <a:xfrm>
            <a:off x="1958975" y="1004888"/>
            <a:ext cx="69564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根据 定义 ∵ [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原</a:t>
            </a:r>
            <a:r>
              <a:rPr lang="zh-CN" altLang="en-US" sz="3200" b="1" dirty="0">
                <a:latin typeface="Times New Roman" panose="02020603050405020304" pitchFamily="18" charset="0"/>
              </a:rPr>
              <a:t> = 0.1101</a:t>
            </a:r>
          </a:p>
        </p:txBody>
      </p:sp>
      <p:sp>
        <p:nvSpPr>
          <p:cNvPr id="14361" name="矩形 14360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0" grpId="0"/>
      <p:bldP spid="14341" grpId="0"/>
      <p:bldP spid="14343" grpId="0"/>
      <p:bldP spid="14344" grpId="0"/>
      <p:bldP spid="14345" grpId="0"/>
      <p:bldP spid="14346" grpId="0"/>
      <p:bldP spid="14347" grpId="0"/>
      <p:bldP spid="1436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文本框 110594"/>
          <p:cNvSpPr txBox="1"/>
          <p:nvPr/>
        </p:nvSpPr>
        <p:spPr>
          <a:xfrm>
            <a:off x="517525" y="273050"/>
            <a:ext cx="44354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(2) 商符的形成 </a:t>
            </a:r>
          </a:p>
        </p:txBody>
      </p:sp>
      <p:sp>
        <p:nvSpPr>
          <p:cNvPr id="110596" name="文本框 110595"/>
          <p:cNvSpPr txBox="1"/>
          <p:nvPr/>
        </p:nvSpPr>
        <p:spPr>
          <a:xfrm>
            <a:off x="1066800" y="958850"/>
            <a:ext cx="411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除法过程中自然形成</a:t>
            </a:r>
          </a:p>
        </p:txBody>
      </p:sp>
      <p:sp>
        <p:nvSpPr>
          <p:cNvPr id="110597" name="文本框 110596"/>
          <p:cNvSpPr txBox="1"/>
          <p:nvPr/>
        </p:nvSpPr>
        <p:spPr>
          <a:xfrm>
            <a:off x="746125" y="1793875"/>
            <a:ext cx="1970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000" b="1" dirty="0">
                <a:latin typeface="Times New Roman" panose="02020603050405020304" pitchFamily="18" charset="0"/>
              </a:rPr>
              <a:t>和</a:t>
            </a:r>
            <a:r>
              <a:rPr lang="zh-CN" altLang="en-US" sz="2400" b="1" dirty="0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同号</a:t>
            </a:r>
          </a:p>
        </p:txBody>
      </p:sp>
      <p:sp>
        <p:nvSpPr>
          <p:cNvPr id="110598" name="文本框 110597"/>
          <p:cNvSpPr txBox="1"/>
          <p:nvPr/>
        </p:nvSpPr>
        <p:spPr>
          <a:xfrm>
            <a:off x="3717925" y="1793875"/>
            <a:ext cx="13604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 b="1" dirty="0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110599" name="文本框 110598"/>
          <p:cNvSpPr txBox="1"/>
          <p:nvPr/>
        </p:nvSpPr>
        <p:spPr>
          <a:xfrm>
            <a:off x="6188075" y="1793875"/>
            <a:ext cx="2044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比较</a:t>
            </a:r>
            <a:r>
              <a:rPr lang="zh-CN" altLang="en-US" sz="2400" b="1" dirty="0">
                <a:latin typeface="Times New Roman" panose="02020603050405020304" pitchFamily="18" charset="0"/>
              </a:rPr>
              <a:t>[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000" b="1" dirty="0">
                <a:latin typeface="Times New Roman" panose="02020603050405020304" pitchFamily="18" charset="0"/>
              </a:rPr>
              <a:t>和</a:t>
            </a:r>
            <a:r>
              <a:rPr lang="zh-CN" altLang="en-US" sz="2400" b="1" dirty="0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10600" name="文本框 110599"/>
          <p:cNvSpPr txBox="1"/>
          <p:nvPr/>
        </p:nvSpPr>
        <p:spPr>
          <a:xfrm>
            <a:off x="5514975" y="2286000"/>
            <a:ext cx="150018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同号(够)“1”</a:t>
            </a:r>
          </a:p>
        </p:txBody>
      </p:sp>
      <p:sp>
        <p:nvSpPr>
          <p:cNvPr id="110601" name="文本框 110600"/>
          <p:cNvSpPr txBox="1"/>
          <p:nvPr/>
        </p:nvSpPr>
        <p:spPr>
          <a:xfrm>
            <a:off x="5514975" y="2727325"/>
            <a:ext cx="17557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异号(不够)“0”</a:t>
            </a:r>
          </a:p>
        </p:txBody>
      </p:sp>
      <p:sp>
        <p:nvSpPr>
          <p:cNvPr id="110602" name="文本框 110601"/>
          <p:cNvSpPr txBox="1"/>
          <p:nvPr/>
        </p:nvSpPr>
        <p:spPr>
          <a:xfrm>
            <a:off x="7581900" y="2422525"/>
            <a:ext cx="12065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原码上商</a:t>
            </a:r>
          </a:p>
        </p:txBody>
      </p:sp>
      <p:sp>
        <p:nvSpPr>
          <p:cNvPr id="110603" name="文本框 110602"/>
          <p:cNvSpPr txBox="1"/>
          <p:nvPr/>
        </p:nvSpPr>
        <p:spPr>
          <a:xfrm>
            <a:off x="5514975" y="3124200"/>
            <a:ext cx="35020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小数除法  第一次“不够”上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“0”</a:t>
            </a:r>
          </a:p>
        </p:txBody>
      </p:sp>
      <p:sp>
        <p:nvSpPr>
          <p:cNvPr id="110604" name="直接连接符 110603"/>
          <p:cNvSpPr/>
          <p:nvPr/>
        </p:nvSpPr>
        <p:spPr>
          <a:xfrm>
            <a:off x="1676400" y="2286000"/>
            <a:ext cx="0" cy="1219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stealth" w="med" len="med"/>
          </a:ln>
        </p:spPr>
      </p:sp>
      <p:sp>
        <p:nvSpPr>
          <p:cNvPr id="110605" name="文本框 110604"/>
          <p:cNvSpPr txBox="1"/>
          <p:nvPr/>
        </p:nvSpPr>
        <p:spPr>
          <a:xfrm>
            <a:off x="1431925" y="3657600"/>
            <a:ext cx="6953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正商</a:t>
            </a:r>
          </a:p>
        </p:txBody>
      </p:sp>
      <p:sp>
        <p:nvSpPr>
          <p:cNvPr id="110606" name="任意多边形 110605"/>
          <p:cNvSpPr/>
          <p:nvPr/>
        </p:nvSpPr>
        <p:spPr>
          <a:xfrm>
            <a:off x="2362200" y="3581400"/>
            <a:ext cx="6400800" cy="381000"/>
          </a:xfrm>
          <a:custGeom>
            <a:avLst/>
            <a:gdLst/>
            <a:ahLst/>
            <a:cxnLst/>
            <a:rect l="0" t="0" r="0" b="0"/>
            <a:pathLst>
              <a:path w="2688" h="240">
                <a:moveTo>
                  <a:pt x="0" y="240"/>
                </a:moveTo>
                <a:lnTo>
                  <a:pt x="2688" y="240"/>
                </a:lnTo>
                <a:lnTo>
                  <a:pt x="2688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07" name="文本框 110606"/>
          <p:cNvSpPr txBox="1"/>
          <p:nvPr/>
        </p:nvSpPr>
        <p:spPr>
          <a:xfrm>
            <a:off x="746125" y="4267200"/>
            <a:ext cx="1970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000" b="1" dirty="0">
                <a:latin typeface="Times New Roman" panose="02020603050405020304" pitchFamily="18" charset="0"/>
              </a:rPr>
              <a:t>和</a:t>
            </a:r>
            <a:r>
              <a:rPr lang="zh-CN" altLang="en-US" sz="2400" b="1" dirty="0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异号</a:t>
            </a:r>
          </a:p>
        </p:txBody>
      </p:sp>
      <p:sp>
        <p:nvSpPr>
          <p:cNvPr id="110608" name="文本框 110607"/>
          <p:cNvSpPr txBox="1"/>
          <p:nvPr/>
        </p:nvSpPr>
        <p:spPr>
          <a:xfrm>
            <a:off x="3717925" y="4267200"/>
            <a:ext cx="1381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110609" name="文本框 110608"/>
          <p:cNvSpPr txBox="1"/>
          <p:nvPr/>
        </p:nvSpPr>
        <p:spPr>
          <a:xfrm>
            <a:off x="6188075" y="4267200"/>
            <a:ext cx="2044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比较</a:t>
            </a:r>
            <a:r>
              <a:rPr lang="zh-CN" altLang="en-US" sz="2400" b="1" dirty="0">
                <a:latin typeface="Times New Roman" panose="02020603050405020304" pitchFamily="18" charset="0"/>
              </a:rPr>
              <a:t>[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000" b="1" dirty="0">
                <a:latin typeface="Times New Roman" panose="02020603050405020304" pitchFamily="18" charset="0"/>
              </a:rPr>
              <a:t>和</a:t>
            </a:r>
            <a:r>
              <a:rPr lang="zh-CN" altLang="en-US" sz="2400" b="1" dirty="0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10610" name="文本框 110609"/>
          <p:cNvSpPr txBox="1"/>
          <p:nvPr/>
        </p:nvSpPr>
        <p:spPr>
          <a:xfrm>
            <a:off x="5514975" y="4724400"/>
            <a:ext cx="150018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异号(够)“0”</a:t>
            </a:r>
          </a:p>
        </p:txBody>
      </p:sp>
      <p:sp>
        <p:nvSpPr>
          <p:cNvPr id="110611" name="文本框 110610"/>
          <p:cNvSpPr txBox="1"/>
          <p:nvPr/>
        </p:nvSpPr>
        <p:spPr>
          <a:xfrm>
            <a:off x="5514975" y="5181600"/>
            <a:ext cx="17557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同号(不够)“1”</a:t>
            </a:r>
          </a:p>
        </p:txBody>
      </p:sp>
      <p:sp>
        <p:nvSpPr>
          <p:cNvPr id="110612" name="文本框 110611"/>
          <p:cNvSpPr txBox="1"/>
          <p:nvPr/>
        </p:nvSpPr>
        <p:spPr>
          <a:xfrm>
            <a:off x="7581900" y="4937125"/>
            <a:ext cx="12065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反码上商</a:t>
            </a:r>
          </a:p>
        </p:txBody>
      </p:sp>
      <p:sp>
        <p:nvSpPr>
          <p:cNvPr id="110613" name="文本框 110612"/>
          <p:cNvSpPr txBox="1"/>
          <p:nvPr/>
        </p:nvSpPr>
        <p:spPr>
          <a:xfrm>
            <a:off x="5514975" y="5570538"/>
            <a:ext cx="35020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小数除法  第一次“不够”上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“1”</a:t>
            </a:r>
          </a:p>
        </p:txBody>
      </p:sp>
      <p:sp>
        <p:nvSpPr>
          <p:cNvPr id="110614" name="直接连接符 110613"/>
          <p:cNvSpPr/>
          <p:nvPr/>
        </p:nvSpPr>
        <p:spPr>
          <a:xfrm>
            <a:off x="1676400" y="4724400"/>
            <a:ext cx="0" cy="1371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stealth" w="med" len="med"/>
          </a:ln>
        </p:spPr>
      </p:sp>
      <p:sp>
        <p:nvSpPr>
          <p:cNvPr id="110615" name="文本框 110614"/>
          <p:cNvSpPr txBox="1"/>
          <p:nvPr/>
        </p:nvSpPr>
        <p:spPr>
          <a:xfrm>
            <a:off x="1447800" y="6096000"/>
            <a:ext cx="6953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负商</a:t>
            </a:r>
          </a:p>
        </p:txBody>
      </p:sp>
      <p:sp>
        <p:nvSpPr>
          <p:cNvPr id="110616" name="任意多边形 110615"/>
          <p:cNvSpPr/>
          <p:nvPr/>
        </p:nvSpPr>
        <p:spPr>
          <a:xfrm>
            <a:off x="2530475" y="6019800"/>
            <a:ext cx="6232525" cy="381000"/>
          </a:xfrm>
          <a:custGeom>
            <a:avLst/>
            <a:gdLst/>
            <a:ahLst/>
            <a:cxnLst/>
            <a:rect l="0" t="0" r="0" b="0"/>
            <a:pathLst>
              <a:path w="2688" h="240">
                <a:moveTo>
                  <a:pt x="0" y="240"/>
                </a:moveTo>
                <a:lnTo>
                  <a:pt x="2688" y="240"/>
                </a:lnTo>
                <a:lnTo>
                  <a:pt x="2688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17" name="直接连接符 110616"/>
          <p:cNvSpPr/>
          <p:nvPr/>
        </p:nvSpPr>
        <p:spPr>
          <a:xfrm>
            <a:off x="2971800" y="1981200"/>
            <a:ext cx="685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stealth" w="med" len="med"/>
          </a:ln>
        </p:spPr>
      </p:sp>
      <p:sp>
        <p:nvSpPr>
          <p:cNvPr id="110618" name="直接连接符 110617"/>
          <p:cNvSpPr/>
          <p:nvPr/>
        </p:nvSpPr>
        <p:spPr>
          <a:xfrm>
            <a:off x="5334000" y="1981200"/>
            <a:ext cx="685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stealth" w="med" len="med"/>
          </a:ln>
        </p:spPr>
      </p:sp>
      <p:sp>
        <p:nvSpPr>
          <p:cNvPr id="110619" name="直接连接符 110618"/>
          <p:cNvSpPr/>
          <p:nvPr/>
        </p:nvSpPr>
        <p:spPr>
          <a:xfrm>
            <a:off x="5410200" y="4495800"/>
            <a:ext cx="685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stealth" w="med" len="med"/>
          </a:ln>
        </p:spPr>
      </p:sp>
      <p:sp>
        <p:nvSpPr>
          <p:cNvPr id="110620" name="直接连接符 110619"/>
          <p:cNvSpPr/>
          <p:nvPr/>
        </p:nvSpPr>
        <p:spPr>
          <a:xfrm>
            <a:off x="2971800" y="4495800"/>
            <a:ext cx="685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stealth" w="med" len="med"/>
          </a:ln>
        </p:spPr>
      </p:sp>
      <p:sp>
        <p:nvSpPr>
          <p:cNvPr id="110621" name="矩形 110620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1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1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1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1" dur="500"/>
                                        <p:tgtEl>
                                          <p:spTgt spid="11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110597" grpId="0"/>
      <p:bldP spid="110598" grpId="0"/>
      <p:bldP spid="110599" grpId="0"/>
      <p:bldP spid="110600" grpId="0"/>
      <p:bldP spid="110601" grpId="0"/>
      <p:bldP spid="110602" grpId="0"/>
      <p:bldP spid="110603" grpId="0"/>
      <p:bldP spid="110605" grpId="0"/>
      <p:bldP spid="110607" grpId="0"/>
      <p:bldP spid="110608" grpId="0"/>
      <p:bldP spid="110609" grpId="0"/>
      <p:bldP spid="110610" grpId="0"/>
      <p:bldP spid="110611" grpId="0"/>
      <p:bldP spid="110612" grpId="0"/>
      <p:bldP spid="110613" grpId="0"/>
      <p:bldP spid="11061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文本框 111618"/>
          <p:cNvSpPr txBox="1"/>
          <p:nvPr/>
        </p:nvSpPr>
        <p:spPr>
          <a:xfrm>
            <a:off x="593725" y="501650"/>
            <a:ext cx="42830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(3) 新余数的形成</a:t>
            </a:r>
          </a:p>
        </p:txBody>
      </p:sp>
      <p:grpSp>
        <p:nvGrpSpPr>
          <p:cNvPr id="111620" name="组合 111619"/>
          <p:cNvGrpSpPr/>
          <p:nvPr/>
        </p:nvGrpSpPr>
        <p:grpSpPr>
          <a:xfrm>
            <a:off x="762000" y="2468563"/>
            <a:ext cx="7543800" cy="1581150"/>
            <a:chOff x="480" y="1555"/>
            <a:chExt cx="4752" cy="996"/>
          </a:xfrm>
        </p:grpSpPr>
        <p:sp>
          <p:nvSpPr>
            <p:cNvPr id="111621" name="文本框 111620"/>
            <p:cNvSpPr txBox="1"/>
            <p:nvPr/>
          </p:nvSpPr>
          <p:spPr>
            <a:xfrm>
              <a:off x="950" y="1555"/>
              <a:ext cx="10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</a:rPr>
                <a:t>[</a:t>
              </a:r>
              <a:r>
                <a:rPr lang="en-US" altLang="zh-CN" sz="2000" b="1" i="1" dirty="0" err="1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和 [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补</a:t>
              </a:r>
            </a:p>
          </p:txBody>
        </p:sp>
        <p:sp>
          <p:nvSpPr>
            <p:cNvPr id="111622" name="文本框 111621"/>
            <p:cNvSpPr txBox="1"/>
            <p:nvPr/>
          </p:nvSpPr>
          <p:spPr>
            <a:xfrm>
              <a:off x="2773" y="1584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商</a:t>
              </a:r>
            </a:p>
          </p:txBody>
        </p:sp>
        <p:sp>
          <p:nvSpPr>
            <p:cNvPr id="111623" name="文本框 111622"/>
            <p:cNvSpPr txBox="1"/>
            <p:nvPr/>
          </p:nvSpPr>
          <p:spPr>
            <a:xfrm>
              <a:off x="3878" y="1584"/>
              <a:ext cx="6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新余数</a:t>
              </a:r>
            </a:p>
          </p:txBody>
        </p:sp>
        <p:sp>
          <p:nvSpPr>
            <p:cNvPr id="111624" name="直接连接符 111623"/>
            <p:cNvSpPr/>
            <p:nvPr/>
          </p:nvSpPr>
          <p:spPr>
            <a:xfrm>
              <a:off x="480" y="1872"/>
              <a:ext cx="475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1625" name="直接连接符 111624"/>
            <p:cNvSpPr/>
            <p:nvPr/>
          </p:nvSpPr>
          <p:spPr>
            <a:xfrm>
              <a:off x="2352" y="1584"/>
              <a:ext cx="0" cy="96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1626" name="直接连接符 111625"/>
            <p:cNvSpPr/>
            <p:nvPr/>
          </p:nvSpPr>
          <p:spPr>
            <a:xfrm>
              <a:off x="3504" y="1584"/>
              <a:ext cx="0" cy="96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1627" name="文本框 111626"/>
            <p:cNvSpPr txBox="1"/>
            <p:nvPr/>
          </p:nvSpPr>
          <p:spPr>
            <a:xfrm>
              <a:off x="1094" y="1927"/>
              <a:ext cx="5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同 号</a:t>
              </a:r>
            </a:p>
          </p:txBody>
        </p:sp>
        <p:sp>
          <p:nvSpPr>
            <p:cNvPr id="111628" name="文本框 111627"/>
            <p:cNvSpPr txBox="1"/>
            <p:nvPr/>
          </p:nvSpPr>
          <p:spPr>
            <a:xfrm>
              <a:off x="1094" y="2263"/>
              <a:ext cx="5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异 号</a:t>
              </a:r>
            </a:p>
          </p:txBody>
        </p:sp>
        <p:sp>
          <p:nvSpPr>
            <p:cNvPr id="111629" name="文本框 111628"/>
            <p:cNvSpPr txBox="1"/>
            <p:nvPr/>
          </p:nvSpPr>
          <p:spPr>
            <a:xfrm>
              <a:off x="2814" y="1881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1630" name="文本框 111629"/>
            <p:cNvSpPr txBox="1"/>
            <p:nvPr/>
          </p:nvSpPr>
          <p:spPr>
            <a:xfrm>
              <a:off x="2814" y="2217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1631" name="文本框 111630"/>
            <p:cNvSpPr txBox="1"/>
            <p:nvPr/>
          </p:nvSpPr>
          <p:spPr>
            <a:xfrm>
              <a:off x="3744" y="1913"/>
              <a:ext cx="11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2[</a:t>
              </a:r>
              <a:r>
                <a:rPr lang="en-US" altLang="zh-CN" sz="2000" b="1" i="1" dirty="0" err="1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补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+ [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补</a:t>
              </a:r>
            </a:p>
          </p:txBody>
        </p:sp>
        <p:sp>
          <p:nvSpPr>
            <p:cNvPr id="111632" name="文本框 111631"/>
            <p:cNvSpPr txBox="1"/>
            <p:nvPr/>
          </p:nvSpPr>
          <p:spPr>
            <a:xfrm>
              <a:off x="3744" y="2249"/>
              <a:ext cx="118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2[</a:t>
              </a:r>
              <a:r>
                <a:rPr lang="en-US" altLang="zh-CN" sz="2000" b="1" i="1" dirty="0" err="1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补 </a:t>
              </a:r>
              <a:r>
                <a:rPr lang="en-US" altLang="zh-CN" sz="2400" b="1">
                  <a:latin typeface="Times New Roman" panose="02020603050405020304" pitchFamily="18" charset="0"/>
                </a:rPr>
                <a:t>+ [ </a:t>
              </a:r>
              <a:r>
                <a:rPr lang="en-US" altLang="zh-CN" sz="800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zh-CN" altLang="en-US" sz="2000" b="1" baseline="-25000" dirty="0">
                  <a:latin typeface="Times New Roman" panose="02020603050405020304" pitchFamily="18" charset="0"/>
                </a:rPr>
                <a:t>补</a:t>
              </a:r>
            </a:p>
          </p:txBody>
        </p:sp>
        <p:sp>
          <p:nvSpPr>
            <p:cNvPr id="111633" name="直接连接符 111632"/>
            <p:cNvSpPr/>
            <p:nvPr/>
          </p:nvSpPr>
          <p:spPr>
            <a:xfrm>
              <a:off x="480" y="1584"/>
              <a:ext cx="475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1634" name="直接连接符 111633"/>
            <p:cNvSpPr/>
            <p:nvPr/>
          </p:nvSpPr>
          <p:spPr>
            <a:xfrm>
              <a:off x="480" y="2544"/>
              <a:ext cx="475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11635" name="文本框 111634"/>
          <p:cNvSpPr txBox="1"/>
          <p:nvPr/>
        </p:nvSpPr>
        <p:spPr>
          <a:xfrm>
            <a:off x="1143000" y="1843088"/>
            <a:ext cx="5638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加减交替</a:t>
            </a:r>
          </a:p>
        </p:txBody>
      </p:sp>
      <p:sp>
        <p:nvSpPr>
          <p:cNvPr id="111636" name="矩形 111635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文本框 113666"/>
          <p:cNvSpPr txBox="1"/>
          <p:nvPr/>
        </p:nvSpPr>
        <p:spPr>
          <a:xfrm>
            <a:off x="517525" y="273050"/>
            <a:ext cx="39020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(4) 小结</a:t>
            </a:r>
          </a:p>
        </p:txBody>
      </p:sp>
      <p:sp>
        <p:nvSpPr>
          <p:cNvPr id="113668" name="文本框 113667"/>
          <p:cNvSpPr txBox="1"/>
          <p:nvPr/>
        </p:nvSpPr>
        <p:spPr>
          <a:xfrm>
            <a:off x="1065213" y="1133475"/>
            <a:ext cx="7316787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</a:rPr>
              <a:t>补码除法共上商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1800" b="1" i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+1 </a:t>
            </a:r>
            <a:r>
              <a:rPr lang="zh-CN" altLang="en-US" sz="2800" b="1" dirty="0">
                <a:latin typeface="Times New Roman" panose="02020603050405020304" pitchFamily="18" charset="0"/>
              </a:rPr>
              <a:t>次（末位恒置 1）</a:t>
            </a:r>
          </a:p>
          <a:p>
            <a:pPr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</a:rPr>
              <a:t>   第一次为商符</a:t>
            </a:r>
          </a:p>
        </p:txBody>
      </p:sp>
      <p:sp>
        <p:nvSpPr>
          <p:cNvPr id="113669" name="文本框 113668"/>
          <p:cNvSpPr txBox="1"/>
          <p:nvPr/>
        </p:nvSpPr>
        <p:spPr>
          <a:xfrm>
            <a:off x="1065213" y="2224088"/>
            <a:ext cx="38115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</a:rPr>
              <a:t>加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次   移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次</a:t>
            </a:r>
          </a:p>
        </p:txBody>
      </p:sp>
      <p:sp>
        <p:nvSpPr>
          <p:cNvPr id="113670" name="文本框 113669"/>
          <p:cNvSpPr txBox="1"/>
          <p:nvPr/>
        </p:nvSpPr>
        <p:spPr>
          <a:xfrm>
            <a:off x="1065213" y="3214688"/>
            <a:ext cx="44973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</a:rPr>
              <a:t>第一次商可判溢出</a:t>
            </a:r>
          </a:p>
        </p:txBody>
      </p:sp>
      <p:sp>
        <p:nvSpPr>
          <p:cNvPr id="113671" name="文本框 113670"/>
          <p:cNvSpPr txBox="1"/>
          <p:nvPr/>
        </p:nvSpPr>
        <p:spPr>
          <a:xfrm>
            <a:off x="1065213" y="4127500"/>
            <a:ext cx="46497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</a:rPr>
              <a:t>精度误差最大为  2</a:t>
            </a:r>
            <a:r>
              <a:rPr lang="zh-CN" altLang="en-US" sz="2800" b="1" baseline="45000" dirty="0">
                <a:latin typeface="Times New Roman" panose="02020603050405020304" pitchFamily="18" charset="0"/>
              </a:rPr>
              <a:t>-</a:t>
            </a:r>
            <a:r>
              <a:rPr lang="en-US" altLang="zh-CN" sz="2800" b="1" i="1" baseline="45000">
                <a:latin typeface="Times New Roman" panose="02020603050405020304" pitchFamily="18" charset="0"/>
              </a:rPr>
              <a:t>n</a:t>
            </a:r>
            <a:endParaRPr lang="zh-CN" altLang="en-US" sz="2800" b="1" i="1" baseline="45000">
              <a:latin typeface="Times New Roman" panose="02020603050405020304" pitchFamily="18" charset="0"/>
            </a:endParaRPr>
          </a:p>
        </p:txBody>
      </p:sp>
      <p:sp>
        <p:nvSpPr>
          <p:cNvPr id="113672" name="矩形 113671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/>
      <p:bldP spid="113669" grpId="0"/>
      <p:bldP spid="113670" grpId="0"/>
      <p:bldP spid="11367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标题 137217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/>
        </p:spPr>
        <p:txBody>
          <a:bodyPr lIns="92075" tIns="46038" rIns="92075" bIns="46038" anchor="ctr"/>
          <a:lstStyle/>
          <a:p>
            <a:r>
              <a:rPr lang="zh-CN" altLang="en-US" b="1" dirty="0"/>
              <a:t>6.4 浮点四则运算</a:t>
            </a:r>
            <a:endParaRPr lang="en-US" altLang="zh-CN" b="1"/>
          </a:p>
        </p:txBody>
      </p:sp>
      <p:sp>
        <p:nvSpPr>
          <p:cNvPr id="137219" name="文本框 137218"/>
          <p:cNvSpPr txBox="1"/>
          <p:nvPr/>
        </p:nvSpPr>
        <p:spPr>
          <a:xfrm>
            <a:off x="304800" y="1066800"/>
            <a:ext cx="34480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一、浮点加减运算</a:t>
            </a:r>
          </a:p>
        </p:txBody>
      </p:sp>
      <p:sp>
        <p:nvSpPr>
          <p:cNvPr id="137220" name="文本框 137219"/>
          <p:cNvSpPr txBox="1"/>
          <p:nvPr/>
        </p:nvSpPr>
        <p:spPr>
          <a:xfrm>
            <a:off x="1905000" y="1766888"/>
            <a:ext cx="16652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b="1" i="1" baseline="60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CN" sz="2400" b="1" i="1" baseline="30000">
              <a:latin typeface="Times New Roman" panose="02020603050405020304" pitchFamily="18" charset="0"/>
            </a:endParaRPr>
          </a:p>
        </p:txBody>
      </p:sp>
      <p:sp>
        <p:nvSpPr>
          <p:cNvPr id="137221" name="文本框 137220"/>
          <p:cNvSpPr txBox="1"/>
          <p:nvPr/>
        </p:nvSpPr>
        <p:spPr>
          <a:xfrm>
            <a:off x="4267200" y="1766888"/>
            <a:ext cx="16192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b="1" i="1" baseline="60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sz="2400" b="1" i="1" baseline="30000">
              <a:latin typeface="Times New Roman" panose="02020603050405020304" pitchFamily="18" charset="0"/>
            </a:endParaRPr>
          </a:p>
        </p:txBody>
      </p:sp>
      <p:sp>
        <p:nvSpPr>
          <p:cNvPr id="137222" name="文本框 137221"/>
          <p:cNvSpPr txBox="1"/>
          <p:nvPr/>
        </p:nvSpPr>
        <p:spPr>
          <a:xfrm>
            <a:off x="762000" y="2362200"/>
            <a:ext cx="12541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1. 对阶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37223" name="文本框 137222"/>
          <p:cNvSpPr txBox="1"/>
          <p:nvPr/>
        </p:nvSpPr>
        <p:spPr>
          <a:xfrm>
            <a:off x="1050925" y="2971800"/>
            <a:ext cx="2378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(1) 求阶差</a:t>
            </a:r>
          </a:p>
        </p:txBody>
      </p:sp>
      <p:sp>
        <p:nvSpPr>
          <p:cNvPr id="137224" name="文本框 137223"/>
          <p:cNvSpPr txBox="1"/>
          <p:nvPr/>
        </p:nvSpPr>
        <p:spPr>
          <a:xfrm>
            <a:off x="1050925" y="5548313"/>
            <a:ext cx="2759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(2) 对阶原则</a:t>
            </a:r>
          </a:p>
        </p:txBody>
      </p:sp>
      <p:sp>
        <p:nvSpPr>
          <p:cNvPr id="137225" name="文本框 137224"/>
          <p:cNvSpPr txBox="1"/>
          <p:nvPr/>
        </p:nvSpPr>
        <p:spPr>
          <a:xfrm>
            <a:off x="1143000" y="4059238"/>
            <a:ext cx="21796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Δ</a:t>
            </a:r>
            <a:r>
              <a:rPr lang="en-US" altLang="zh-CN" sz="2800" b="1" i="1">
                <a:latin typeface="Times New Roman" panose="02020603050405020304" pitchFamily="18" charset="0"/>
              </a:rPr>
              <a:t>j</a:t>
            </a:r>
            <a:r>
              <a:rPr lang="en-US" altLang="zh-CN" sz="2800" b="1"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j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  <p:sp>
        <p:nvSpPr>
          <p:cNvPr id="137226" name="文本框 137225"/>
          <p:cNvSpPr txBox="1"/>
          <p:nvPr/>
        </p:nvSpPr>
        <p:spPr>
          <a:xfrm>
            <a:off x="4343400" y="3276600"/>
            <a:ext cx="2292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i="1" dirty="0" err="1">
                <a:latin typeface="Times New Roman" panose="02020603050405020304" pitchFamily="18" charset="0"/>
              </a:rPr>
              <a:t>j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8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latin typeface="Times New Roman" panose="02020603050405020304" pitchFamily="18" charset="0"/>
              </a:rPr>
              <a:t>已对齐</a:t>
            </a:r>
          </a:p>
        </p:txBody>
      </p:sp>
      <p:sp>
        <p:nvSpPr>
          <p:cNvPr id="137227" name="文本框 137226"/>
          <p:cNvSpPr txBox="1"/>
          <p:nvPr/>
        </p:nvSpPr>
        <p:spPr>
          <a:xfrm>
            <a:off x="4343400" y="4038600"/>
            <a:ext cx="12557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i="1" dirty="0" err="1">
                <a:latin typeface="Times New Roman" panose="02020603050405020304" pitchFamily="18" charset="0"/>
              </a:rPr>
              <a:t>j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x</a:t>
            </a:r>
            <a:r>
              <a:rPr lang="zh-CN" altLang="en-US" sz="2000" b="1">
                <a:latin typeface="Times New Roman" panose="02020603050405020304" pitchFamily="18" charset="0"/>
              </a:rPr>
              <a:t>＞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24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7228" name="文本框 137227"/>
          <p:cNvSpPr txBox="1"/>
          <p:nvPr/>
        </p:nvSpPr>
        <p:spPr>
          <a:xfrm>
            <a:off x="4343400" y="4876800"/>
            <a:ext cx="9509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i="1" dirty="0" err="1">
                <a:latin typeface="Times New Roman" panose="02020603050405020304" pitchFamily="18" charset="0"/>
              </a:rPr>
              <a:t>j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x</a:t>
            </a:r>
            <a:r>
              <a:rPr lang="zh-CN" altLang="en-US" sz="2000" b="1">
                <a:latin typeface="Times New Roman" panose="02020603050405020304" pitchFamily="18" charset="0"/>
              </a:rPr>
              <a:t>＜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7229" name="文本框 137228"/>
          <p:cNvSpPr txBox="1"/>
          <p:nvPr/>
        </p:nvSpPr>
        <p:spPr>
          <a:xfrm>
            <a:off x="5486400" y="3821113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向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看齐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7230" name="文本框 137229"/>
          <p:cNvSpPr txBox="1"/>
          <p:nvPr/>
        </p:nvSpPr>
        <p:spPr>
          <a:xfrm>
            <a:off x="5486400" y="4240213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向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看齐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7231" name="文本框 137230"/>
          <p:cNvSpPr txBox="1"/>
          <p:nvPr/>
        </p:nvSpPr>
        <p:spPr>
          <a:xfrm>
            <a:off x="5486400" y="4659313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向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看齐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7232" name="文本框 137231"/>
          <p:cNvSpPr txBox="1"/>
          <p:nvPr/>
        </p:nvSpPr>
        <p:spPr>
          <a:xfrm>
            <a:off x="5486400" y="507841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向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看齐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7233" name="文本框 137232"/>
          <p:cNvSpPr txBox="1"/>
          <p:nvPr/>
        </p:nvSpPr>
        <p:spPr>
          <a:xfrm>
            <a:off x="1371600" y="6096000"/>
            <a:ext cx="23288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小阶向大阶看齐</a:t>
            </a:r>
          </a:p>
        </p:txBody>
      </p:sp>
      <p:sp>
        <p:nvSpPr>
          <p:cNvPr id="137234" name="左大括号 137233"/>
          <p:cNvSpPr/>
          <p:nvPr/>
        </p:nvSpPr>
        <p:spPr>
          <a:xfrm>
            <a:off x="5340350" y="4038600"/>
            <a:ext cx="146050" cy="533400"/>
          </a:xfrm>
          <a:prstGeom prst="leftBrace">
            <a:avLst>
              <a:gd name="adj1" fmla="val 30434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35" name="左大括号 137234"/>
          <p:cNvSpPr/>
          <p:nvPr/>
        </p:nvSpPr>
        <p:spPr>
          <a:xfrm>
            <a:off x="5340350" y="4876800"/>
            <a:ext cx="146050" cy="533400"/>
          </a:xfrm>
          <a:prstGeom prst="leftBrace">
            <a:avLst>
              <a:gd name="adj1" fmla="val 30434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7236" name="组合 137235"/>
          <p:cNvGrpSpPr/>
          <p:nvPr/>
        </p:nvGrpSpPr>
        <p:grpSpPr>
          <a:xfrm>
            <a:off x="7239000" y="3821113"/>
            <a:ext cx="1066800" cy="457200"/>
            <a:chOff x="4560" y="2407"/>
            <a:chExt cx="672" cy="288"/>
          </a:xfrm>
        </p:grpSpPr>
        <p:sp>
          <p:nvSpPr>
            <p:cNvPr id="137237" name="文本框 137236"/>
            <p:cNvSpPr txBox="1"/>
            <p:nvPr/>
          </p:nvSpPr>
          <p:spPr>
            <a:xfrm>
              <a:off x="4560" y="2407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b="1" i="1" dirty="0" err="1">
                  <a:latin typeface="Times New Roman" panose="02020603050405020304" pitchFamily="18" charset="0"/>
                </a:rPr>
                <a:t>S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1, 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37238" name="直接连接符 137237"/>
            <p:cNvSpPr/>
            <p:nvPr/>
          </p:nvSpPr>
          <p:spPr>
            <a:xfrm flipH="1">
              <a:off x="4800" y="2551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137239" name="组合 137238"/>
          <p:cNvGrpSpPr/>
          <p:nvPr/>
        </p:nvGrpSpPr>
        <p:grpSpPr>
          <a:xfrm>
            <a:off x="7239000" y="4240213"/>
            <a:ext cx="1752600" cy="457200"/>
            <a:chOff x="4560" y="2671"/>
            <a:chExt cx="1104" cy="288"/>
          </a:xfrm>
        </p:grpSpPr>
        <p:sp>
          <p:nvSpPr>
            <p:cNvPr id="137240" name="直接连接符 137239"/>
            <p:cNvSpPr/>
            <p:nvPr/>
          </p:nvSpPr>
          <p:spPr>
            <a:xfrm rot="10800000" flipH="1">
              <a:off x="4800" y="2815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37241" name="文本框 137240"/>
            <p:cNvSpPr txBox="1"/>
            <p:nvPr/>
          </p:nvSpPr>
          <p:spPr>
            <a:xfrm>
              <a:off x="4560" y="2671"/>
              <a:ext cx="11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 err="1">
                  <a:latin typeface="Times New Roman" panose="02020603050405020304" pitchFamily="18" charset="0"/>
                </a:rPr>
                <a:t>S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1, 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7242" name="组合 137241"/>
          <p:cNvGrpSpPr/>
          <p:nvPr/>
        </p:nvGrpSpPr>
        <p:grpSpPr>
          <a:xfrm>
            <a:off x="7239000" y="4648200"/>
            <a:ext cx="1676400" cy="457200"/>
            <a:chOff x="4560" y="2928"/>
            <a:chExt cx="1056" cy="288"/>
          </a:xfrm>
        </p:grpSpPr>
        <p:sp>
          <p:nvSpPr>
            <p:cNvPr id="137243" name="直接连接符 137242"/>
            <p:cNvSpPr/>
            <p:nvPr/>
          </p:nvSpPr>
          <p:spPr>
            <a:xfrm rot="10800000" flipH="1">
              <a:off x="4800" y="3085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37244" name="文本框 137243"/>
            <p:cNvSpPr txBox="1"/>
            <p:nvPr/>
          </p:nvSpPr>
          <p:spPr>
            <a:xfrm>
              <a:off x="4560" y="2928"/>
              <a:ext cx="10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 err="1">
                  <a:latin typeface="Times New Roman" panose="02020603050405020304" pitchFamily="18" charset="0"/>
                </a:rPr>
                <a:t>S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1, 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7245" name="组合 137244"/>
          <p:cNvGrpSpPr/>
          <p:nvPr/>
        </p:nvGrpSpPr>
        <p:grpSpPr>
          <a:xfrm>
            <a:off x="7239000" y="5078413"/>
            <a:ext cx="1752600" cy="457200"/>
            <a:chOff x="4656" y="3282"/>
            <a:chExt cx="1104" cy="288"/>
          </a:xfrm>
        </p:grpSpPr>
        <p:sp>
          <p:nvSpPr>
            <p:cNvPr id="137246" name="直接连接符 137245"/>
            <p:cNvSpPr/>
            <p:nvPr/>
          </p:nvSpPr>
          <p:spPr>
            <a:xfrm flipH="1">
              <a:off x="4896" y="3423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37247" name="文本框 137246"/>
            <p:cNvSpPr txBox="1"/>
            <p:nvPr/>
          </p:nvSpPr>
          <p:spPr>
            <a:xfrm>
              <a:off x="4656" y="3282"/>
              <a:ext cx="11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 err="1">
                  <a:latin typeface="Times New Roman" panose="02020603050405020304" pitchFamily="18" charset="0"/>
                </a:rPr>
                <a:t>S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1, 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7248" name="组合 137247"/>
          <p:cNvGrpSpPr/>
          <p:nvPr/>
        </p:nvGrpSpPr>
        <p:grpSpPr>
          <a:xfrm>
            <a:off x="3352800" y="3303588"/>
            <a:ext cx="1066800" cy="2030412"/>
            <a:chOff x="2112" y="2081"/>
            <a:chExt cx="672" cy="1279"/>
          </a:xfrm>
        </p:grpSpPr>
        <p:sp>
          <p:nvSpPr>
            <p:cNvPr id="137249" name="左大括号 137248"/>
            <p:cNvSpPr/>
            <p:nvPr/>
          </p:nvSpPr>
          <p:spPr>
            <a:xfrm>
              <a:off x="2112" y="2208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7250" name="组合 137249"/>
            <p:cNvGrpSpPr/>
            <p:nvPr/>
          </p:nvGrpSpPr>
          <p:grpSpPr>
            <a:xfrm>
              <a:off x="2256" y="2081"/>
              <a:ext cx="528" cy="1279"/>
              <a:chOff x="2256" y="2081"/>
              <a:chExt cx="528" cy="1279"/>
            </a:xfrm>
          </p:grpSpPr>
          <p:sp>
            <p:nvSpPr>
              <p:cNvPr id="137251" name="文本框 137250"/>
              <p:cNvSpPr txBox="1"/>
              <p:nvPr/>
            </p:nvSpPr>
            <p:spPr>
              <a:xfrm>
                <a:off x="2304" y="2081"/>
                <a:ext cx="4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= 0</a:t>
                </a:r>
              </a:p>
            </p:txBody>
          </p:sp>
          <p:sp>
            <p:nvSpPr>
              <p:cNvPr id="137252" name="文本框 137251"/>
              <p:cNvSpPr txBox="1"/>
              <p:nvPr/>
            </p:nvSpPr>
            <p:spPr>
              <a:xfrm>
                <a:off x="2256" y="2544"/>
                <a:ext cx="52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＞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7253" name="文本框 137252"/>
              <p:cNvSpPr txBox="1"/>
              <p:nvPr/>
            </p:nvSpPr>
            <p:spPr>
              <a:xfrm>
                <a:off x="2256" y="3072"/>
                <a:ext cx="4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＜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</p:grpSp>
      <p:sp>
        <p:nvSpPr>
          <p:cNvPr id="137254" name="文本框 137253"/>
          <p:cNvSpPr txBox="1"/>
          <p:nvPr/>
        </p:nvSpPr>
        <p:spPr>
          <a:xfrm>
            <a:off x="6934200" y="4267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7255" name="文本框 137254"/>
          <p:cNvSpPr txBox="1"/>
          <p:nvPr/>
        </p:nvSpPr>
        <p:spPr>
          <a:xfrm>
            <a:off x="6934200" y="4724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7256" name="文本框 137255"/>
          <p:cNvSpPr txBox="1"/>
          <p:nvPr/>
        </p:nvSpPr>
        <p:spPr>
          <a:xfrm>
            <a:off x="8077200" y="38100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i="1" dirty="0" err="1">
                <a:latin typeface="Times New Roman" panose="02020603050405020304" pitchFamily="18" charset="0"/>
              </a:rPr>
              <a:t>j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37257" name="文本框 137256"/>
          <p:cNvSpPr txBox="1"/>
          <p:nvPr/>
        </p:nvSpPr>
        <p:spPr>
          <a:xfrm>
            <a:off x="8077200" y="4240213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</a:rPr>
              <a:t>j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</a:rPr>
              <a:t>+1 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37258" name="文本框 137257"/>
          <p:cNvSpPr txBox="1"/>
          <p:nvPr/>
        </p:nvSpPr>
        <p:spPr>
          <a:xfrm>
            <a:off x="8077200" y="46482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</a:rPr>
              <a:t>j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137259" name="文本框 137258"/>
          <p:cNvSpPr txBox="1"/>
          <p:nvPr/>
        </p:nvSpPr>
        <p:spPr>
          <a:xfrm>
            <a:off x="8077200" y="5078413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 err="1">
                <a:latin typeface="Times New Roman" panose="02020603050405020304" pitchFamily="18" charset="0"/>
              </a:rPr>
              <a:t>j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7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3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3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3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/>
      <p:bldP spid="137220" grpId="0"/>
      <p:bldP spid="137221" grpId="0"/>
      <p:bldP spid="137222" grpId="0"/>
      <p:bldP spid="137223" grpId="0"/>
      <p:bldP spid="137224" grpId="0"/>
      <p:bldP spid="137225" grpId="0"/>
      <p:bldP spid="137226" grpId="0"/>
      <p:bldP spid="137227" grpId="0"/>
      <p:bldP spid="137228" grpId="0"/>
      <p:bldP spid="137229" grpId="0"/>
      <p:bldP spid="137230" grpId="0"/>
      <p:bldP spid="137231" grpId="0"/>
      <p:bldP spid="137232" grpId="0"/>
      <p:bldP spid="137233" grpId="0"/>
      <p:bldP spid="137254" grpId="0"/>
      <p:bldP spid="137255" grpId="0"/>
      <p:bldP spid="137256" grpId="0"/>
      <p:bldP spid="137257" grpId="0"/>
      <p:bldP spid="137258" grpId="0"/>
      <p:bldP spid="13725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文本框 138242"/>
          <p:cNvSpPr txBox="1"/>
          <p:nvPr/>
        </p:nvSpPr>
        <p:spPr>
          <a:xfrm>
            <a:off x="76200" y="168275"/>
            <a:ext cx="1000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例如</a:t>
            </a:r>
          </a:p>
        </p:txBody>
      </p:sp>
      <p:grpSp>
        <p:nvGrpSpPr>
          <p:cNvPr id="138276" name="组合 138275"/>
          <p:cNvGrpSpPr/>
          <p:nvPr/>
        </p:nvGrpSpPr>
        <p:grpSpPr>
          <a:xfrm>
            <a:off x="488950" y="195263"/>
            <a:ext cx="6902450" cy="1138237"/>
            <a:chOff x="308" y="176"/>
            <a:chExt cx="4348" cy="717"/>
          </a:xfrm>
        </p:grpSpPr>
        <p:sp>
          <p:nvSpPr>
            <p:cNvPr id="138245" name="文本框 138244"/>
            <p:cNvSpPr txBox="1"/>
            <p:nvPr/>
          </p:nvSpPr>
          <p:spPr>
            <a:xfrm>
              <a:off x="696" y="176"/>
              <a:ext cx="396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 = 0.1101</a:t>
              </a:r>
              <a:r>
                <a:rPr lang="en-US" altLang="zh-CN" sz="1000" b="1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200" b="1"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baseline="45000">
                  <a:latin typeface="Times New Roman" panose="02020603050405020304" pitchFamily="18" charset="0"/>
                </a:rPr>
                <a:t>01</a:t>
              </a:r>
              <a:r>
                <a:rPr lang="en-US" altLang="zh-CN" sz="3200" b="1">
                  <a:latin typeface="Times New Roman" panose="02020603050405020304" pitchFamily="18" charset="0"/>
                </a:rPr>
                <a:t>      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3200" b="1">
                  <a:latin typeface="Times New Roman" panose="02020603050405020304" pitchFamily="18" charset="0"/>
                </a:rPr>
                <a:t> = (</a:t>
              </a:r>
              <a:r>
                <a:rPr lang="en-US" altLang="zh-CN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–0.1010)</a:t>
              </a:r>
              <a:r>
                <a:rPr lang="en-US" altLang="zh-CN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200" b="1">
                  <a:latin typeface="Times New Roman" panose="02020603050405020304" pitchFamily="18" charset="0"/>
                </a:rPr>
                <a:t>2</a:t>
              </a:r>
              <a:r>
                <a:rPr lang="en-US" altLang="zh-CN" sz="3200" b="1" baseline="450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38246" name="文本框 138245"/>
            <p:cNvSpPr txBox="1"/>
            <p:nvPr/>
          </p:nvSpPr>
          <p:spPr>
            <a:xfrm>
              <a:off x="308" y="528"/>
              <a:ext cx="124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求  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1000" b="1" i="1">
                  <a:latin typeface="Times New Roman" panose="02020603050405020304" pitchFamily="18" charset="0"/>
                </a:rPr>
                <a:t>  </a:t>
              </a:r>
              <a:r>
                <a:rPr lang="en-US" altLang="zh-CN" sz="3200" b="1">
                  <a:latin typeface="Times New Roman" panose="02020603050405020304" pitchFamily="18" charset="0"/>
                </a:rPr>
                <a:t>+</a:t>
              </a:r>
              <a:r>
                <a:rPr lang="en-US" altLang="zh-CN" sz="1000" b="1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138247" name="文本框 138246"/>
          <p:cNvSpPr txBox="1"/>
          <p:nvPr/>
        </p:nvSpPr>
        <p:spPr>
          <a:xfrm>
            <a:off x="609600" y="128746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138248" name="文本框 138247"/>
          <p:cNvSpPr txBox="1"/>
          <p:nvPr/>
        </p:nvSpPr>
        <p:spPr>
          <a:xfrm>
            <a:off x="1371600" y="1309688"/>
            <a:ext cx="72913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 = 00, 01; 00.1101      [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 = 00, 11; 11.0110 </a:t>
            </a:r>
          </a:p>
        </p:txBody>
      </p:sp>
      <p:sp>
        <p:nvSpPr>
          <p:cNvPr id="138249" name="文本框 138248"/>
          <p:cNvSpPr txBox="1"/>
          <p:nvPr/>
        </p:nvSpPr>
        <p:spPr>
          <a:xfrm>
            <a:off x="609600" y="1897063"/>
            <a:ext cx="22256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1. 对阶</a:t>
            </a:r>
          </a:p>
        </p:txBody>
      </p:sp>
      <p:sp>
        <p:nvSpPr>
          <p:cNvPr id="138251" name="文本框 138250"/>
          <p:cNvSpPr txBox="1"/>
          <p:nvPr/>
        </p:nvSpPr>
        <p:spPr>
          <a:xfrm>
            <a:off x="2684463" y="2538413"/>
            <a:ext cx="2732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000" b="1">
                <a:latin typeface="Times New Roman" panose="02020603050405020304" pitchFamily="18" charset="0"/>
              </a:rPr>
              <a:t>Δ</a:t>
            </a:r>
            <a:r>
              <a:rPr lang="en-US" altLang="zh-CN" sz="2400" b="1" i="1">
                <a:latin typeface="Times New Roman" panose="02020603050405020304" pitchFamily="18" charset="0"/>
              </a:rPr>
              <a:t>j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</a:rPr>
              <a:t> = [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j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[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</a:p>
        </p:txBody>
      </p:sp>
      <p:sp>
        <p:nvSpPr>
          <p:cNvPr id="138252" name="文本框 138251"/>
          <p:cNvSpPr txBox="1"/>
          <p:nvPr/>
        </p:nvSpPr>
        <p:spPr>
          <a:xfrm>
            <a:off x="5627688" y="2538413"/>
            <a:ext cx="11953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= 00, 01</a:t>
            </a:r>
          </a:p>
        </p:txBody>
      </p:sp>
      <p:sp>
        <p:nvSpPr>
          <p:cNvPr id="138253" name="文本框 138252"/>
          <p:cNvSpPr txBox="1"/>
          <p:nvPr/>
        </p:nvSpPr>
        <p:spPr>
          <a:xfrm>
            <a:off x="5867400" y="2928938"/>
            <a:ext cx="946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11, 01</a:t>
            </a:r>
          </a:p>
        </p:txBody>
      </p:sp>
      <p:sp>
        <p:nvSpPr>
          <p:cNvPr id="138254" name="文本框 138253"/>
          <p:cNvSpPr txBox="1"/>
          <p:nvPr/>
        </p:nvSpPr>
        <p:spPr>
          <a:xfrm>
            <a:off x="5867400" y="3300413"/>
            <a:ext cx="946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11, 10</a:t>
            </a:r>
          </a:p>
        </p:txBody>
      </p:sp>
      <p:sp>
        <p:nvSpPr>
          <p:cNvPr id="138255" name="文本框 138254"/>
          <p:cNvSpPr txBox="1"/>
          <p:nvPr/>
        </p:nvSpPr>
        <p:spPr>
          <a:xfrm>
            <a:off x="1371600" y="3671888"/>
            <a:ext cx="3276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阶差为负（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</a:p>
        </p:txBody>
      </p:sp>
      <p:grpSp>
        <p:nvGrpSpPr>
          <p:cNvPr id="138256" name="组合 138255"/>
          <p:cNvGrpSpPr/>
          <p:nvPr/>
        </p:nvGrpSpPr>
        <p:grpSpPr>
          <a:xfrm>
            <a:off x="2500313" y="5199063"/>
            <a:ext cx="2470150" cy="519112"/>
            <a:chOff x="1424" y="3170"/>
            <a:chExt cx="1556" cy="327"/>
          </a:xfrm>
        </p:grpSpPr>
        <p:sp>
          <p:nvSpPr>
            <p:cNvPr id="138257" name="文本框 138256"/>
            <p:cNvSpPr txBox="1"/>
            <p:nvPr/>
          </p:nvSpPr>
          <p:spPr>
            <a:xfrm>
              <a:off x="1424" y="3202"/>
              <a:ext cx="6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</a:rPr>
                <a:t>[</a:t>
              </a:r>
              <a:r>
                <a:rPr lang="en-US" altLang="zh-CN" sz="2400" b="1" i="1" dirty="0" err="1">
                  <a:latin typeface="Times New Roman" panose="02020603050405020304" pitchFamily="18" charset="0"/>
                </a:rPr>
                <a:t>S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400" b="1" baseline="-1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38258" name="文本框 138257"/>
            <p:cNvSpPr txBox="1"/>
            <p:nvPr/>
          </p:nvSpPr>
          <p:spPr>
            <a:xfrm>
              <a:off x="2064" y="3170"/>
              <a:ext cx="9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=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00.0011</a:t>
              </a:r>
            </a:p>
          </p:txBody>
        </p:sp>
      </p:grpSp>
      <p:grpSp>
        <p:nvGrpSpPr>
          <p:cNvPr id="138259" name="组合 138258"/>
          <p:cNvGrpSpPr/>
          <p:nvPr/>
        </p:nvGrpSpPr>
        <p:grpSpPr>
          <a:xfrm>
            <a:off x="2408238" y="5580063"/>
            <a:ext cx="2562225" cy="519112"/>
            <a:chOff x="1366" y="3410"/>
            <a:chExt cx="1614" cy="327"/>
          </a:xfrm>
        </p:grpSpPr>
        <p:sp>
          <p:nvSpPr>
            <p:cNvPr id="138260" name="文本框 138259"/>
            <p:cNvSpPr txBox="1"/>
            <p:nvPr/>
          </p:nvSpPr>
          <p:spPr>
            <a:xfrm>
              <a:off x="1366" y="3416"/>
              <a:ext cx="9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 [</a:t>
              </a:r>
              <a:r>
                <a:rPr lang="en-US" altLang="zh-CN" sz="2400" b="1" i="1" dirty="0" err="1">
                  <a:latin typeface="Times New Roman" panose="02020603050405020304" pitchFamily="18" charset="0"/>
                </a:rPr>
                <a:t>S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补</a:t>
              </a:r>
              <a:endParaRPr lang="zh-CN" altLang="en-US" sz="2400" b="1" baseline="-15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8261" name="文本框 138260"/>
            <p:cNvSpPr txBox="1"/>
            <p:nvPr/>
          </p:nvSpPr>
          <p:spPr>
            <a:xfrm>
              <a:off x="2064" y="3410"/>
              <a:ext cx="9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=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11.0110</a:t>
              </a:r>
            </a:p>
          </p:txBody>
        </p:sp>
      </p:grpSp>
      <p:sp>
        <p:nvSpPr>
          <p:cNvPr id="138262" name="文本框 138261"/>
          <p:cNvSpPr txBox="1"/>
          <p:nvPr/>
        </p:nvSpPr>
        <p:spPr>
          <a:xfrm>
            <a:off x="3802063" y="5957888"/>
            <a:ext cx="1174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11.1001</a:t>
            </a:r>
          </a:p>
        </p:txBody>
      </p:sp>
      <p:sp>
        <p:nvSpPr>
          <p:cNvPr id="138263" name="直接连接符 138262"/>
          <p:cNvSpPr/>
          <p:nvPr/>
        </p:nvSpPr>
        <p:spPr>
          <a:xfrm>
            <a:off x="2008188" y="6034088"/>
            <a:ext cx="3429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8264" name="直接连接符 138263"/>
          <p:cNvSpPr/>
          <p:nvPr/>
        </p:nvSpPr>
        <p:spPr>
          <a:xfrm>
            <a:off x="5410200" y="3376613"/>
            <a:ext cx="152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138285" name="组合 138284"/>
          <p:cNvGrpSpPr/>
          <p:nvPr/>
        </p:nvGrpSpPr>
        <p:grpSpPr>
          <a:xfrm>
            <a:off x="4397375" y="3681413"/>
            <a:ext cx="2917825" cy="457200"/>
            <a:chOff x="2770" y="2319"/>
            <a:chExt cx="1838" cy="288"/>
          </a:xfrm>
        </p:grpSpPr>
        <p:sp>
          <p:nvSpPr>
            <p:cNvPr id="138266" name="文本框 138265"/>
            <p:cNvSpPr txBox="1"/>
            <p:nvPr/>
          </p:nvSpPr>
          <p:spPr>
            <a:xfrm>
              <a:off x="2770" y="2319"/>
              <a:ext cx="18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∴ </a:t>
              </a:r>
              <a:r>
                <a:rPr lang="en-US" altLang="zh-CN" sz="2400" b="1" i="1" dirty="0" err="1">
                  <a:latin typeface="Times New Roman" panose="02020603050405020304" pitchFamily="18" charset="0"/>
                </a:rPr>
                <a:t>S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  2     </a:t>
              </a:r>
              <a:r>
                <a:rPr lang="en-US" altLang="zh-CN" sz="2400" b="1" i="1" dirty="0" err="1"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+ 2</a:t>
              </a:r>
            </a:p>
          </p:txBody>
        </p:sp>
        <p:sp>
          <p:nvSpPr>
            <p:cNvPr id="138267" name="直接连接符 138266"/>
            <p:cNvSpPr/>
            <p:nvPr/>
          </p:nvSpPr>
          <p:spPr>
            <a:xfrm>
              <a:off x="3250" y="2463"/>
              <a:ext cx="240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138268" name="文本框 138267"/>
          <p:cNvSpPr txBox="1"/>
          <p:nvPr/>
        </p:nvSpPr>
        <p:spPr>
          <a:xfrm>
            <a:off x="1971675" y="6262688"/>
            <a:ext cx="63341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∴ 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 = 00, 11; 11. 1001</a:t>
            </a:r>
          </a:p>
        </p:txBody>
      </p:sp>
      <p:sp>
        <p:nvSpPr>
          <p:cNvPr id="138269" name="文本框 138268"/>
          <p:cNvSpPr txBox="1"/>
          <p:nvPr/>
        </p:nvSpPr>
        <p:spPr>
          <a:xfrm>
            <a:off x="898525" y="4129088"/>
            <a:ext cx="25304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② 对阶</a:t>
            </a:r>
          </a:p>
        </p:txBody>
      </p:sp>
      <p:sp>
        <p:nvSpPr>
          <p:cNvPr id="138270" name="文本框 138269"/>
          <p:cNvSpPr txBox="1"/>
          <p:nvPr/>
        </p:nvSpPr>
        <p:spPr>
          <a:xfrm>
            <a:off x="2787650" y="4129088"/>
            <a:ext cx="31130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 sz="2400" b="1" baseline="-15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=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00, 11; 00.0011</a:t>
            </a:r>
          </a:p>
        </p:txBody>
      </p:sp>
      <p:sp>
        <p:nvSpPr>
          <p:cNvPr id="138271" name="文本框 138270"/>
          <p:cNvSpPr txBox="1"/>
          <p:nvPr/>
        </p:nvSpPr>
        <p:spPr>
          <a:xfrm>
            <a:off x="5410200" y="3005138"/>
            <a:ext cx="3571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38272" name="文本框 138271"/>
          <p:cNvSpPr txBox="1"/>
          <p:nvPr/>
        </p:nvSpPr>
        <p:spPr>
          <a:xfrm>
            <a:off x="2052638" y="5618163"/>
            <a:ext cx="3571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38273" name="文本框 138272"/>
          <p:cNvSpPr txBox="1"/>
          <p:nvPr/>
        </p:nvSpPr>
        <p:spPr>
          <a:xfrm>
            <a:off x="5345113" y="5219700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对阶后的[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000" b="1" baseline="-1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8274" name="矩形 138273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6.4</a:t>
            </a:r>
          </a:p>
        </p:txBody>
      </p:sp>
      <p:sp>
        <p:nvSpPr>
          <p:cNvPr id="138278" name="文本框 138277"/>
          <p:cNvSpPr txBox="1"/>
          <p:nvPr/>
        </p:nvSpPr>
        <p:spPr>
          <a:xfrm>
            <a:off x="898525" y="2520950"/>
            <a:ext cx="28352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① 求阶差</a:t>
            </a:r>
          </a:p>
        </p:txBody>
      </p:sp>
      <p:sp>
        <p:nvSpPr>
          <p:cNvPr id="138282" name="文本框 138281"/>
          <p:cNvSpPr txBox="1"/>
          <p:nvPr/>
        </p:nvSpPr>
        <p:spPr>
          <a:xfrm>
            <a:off x="533400" y="4738688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2. 尾数求和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3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3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3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3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3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3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13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3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3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7" grpId="0"/>
      <p:bldP spid="138248" grpId="0"/>
      <p:bldP spid="138249" grpId="0"/>
      <p:bldP spid="138251" grpId="0"/>
      <p:bldP spid="138252" grpId="0"/>
      <p:bldP spid="138253" grpId="0"/>
      <p:bldP spid="138254" grpId="0"/>
      <p:bldP spid="138255" grpId="0"/>
      <p:bldP spid="138262" grpId="0"/>
      <p:bldP spid="138268" grpId="0"/>
      <p:bldP spid="138269" grpId="0"/>
      <p:bldP spid="138270" grpId="0"/>
      <p:bldP spid="138271" grpId="0"/>
      <p:bldP spid="138272" grpId="0"/>
      <p:bldP spid="138273" grpId="0"/>
      <p:bldP spid="138278" grpId="0"/>
      <p:bldP spid="13828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文本框 139266"/>
          <p:cNvSpPr txBox="1"/>
          <p:nvPr/>
        </p:nvSpPr>
        <p:spPr>
          <a:xfrm>
            <a:off x="304800" y="196850"/>
            <a:ext cx="2017713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3. 规格化</a:t>
            </a:r>
          </a:p>
        </p:txBody>
      </p:sp>
      <p:sp>
        <p:nvSpPr>
          <p:cNvPr id="139268" name="文本框 139267"/>
          <p:cNvSpPr txBox="1"/>
          <p:nvPr/>
        </p:nvSpPr>
        <p:spPr>
          <a:xfrm>
            <a:off x="762000" y="904875"/>
            <a:ext cx="388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(1) 规格化数的定义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39269" name="文本框 139268"/>
          <p:cNvSpPr txBox="1"/>
          <p:nvPr/>
        </p:nvSpPr>
        <p:spPr>
          <a:xfrm>
            <a:off x="762000" y="2017713"/>
            <a:ext cx="4191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(2) 规格化数的判断</a:t>
            </a:r>
          </a:p>
        </p:txBody>
      </p:sp>
      <p:grpSp>
        <p:nvGrpSpPr>
          <p:cNvPr id="139270" name="组合 139269"/>
          <p:cNvGrpSpPr/>
          <p:nvPr/>
        </p:nvGrpSpPr>
        <p:grpSpPr>
          <a:xfrm>
            <a:off x="2193925" y="1360488"/>
            <a:ext cx="3279775" cy="766762"/>
            <a:chOff x="1382" y="857"/>
            <a:chExt cx="2066" cy="483"/>
          </a:xfrm>
        </p:grpSpPr>
        <p:sp>
          <p:nvSpPr>
            <p:cNvPr id="139271" name="文本框 139270"/>
            <p:cNvSpPr txBox="1"/>
            <p:nvPr/>
          </p:nvSpPr>
          <p:spPr>
            <a:xfrm>
              <a:off x="1382" y="954"/>
              <a:ext cx="20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>
                  <a:latin typeface="Times New Roman" panose="02020603050405020304" pitchFamily="18" charset="0"/>
                </a:rPr>
                <a:t> = 2           ≤ |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>
                  <a:latin typeface="Times New Roman" panose="02020603050405020304" pitchFamily="18" charset="0"/>
                </a:rPr>
                <a:t>| ＜1</a:t>
              </a:r>
            </a:p>
          </p:txBody>
        </p:sp>
        <p:sp>
          <p:nvSpPr>
            <p:cNvPr id="139272" name="文本框 139271"/>
            <p:cNvSpPr txBox="1"/>
            <p:nvPr/>
          </p:nvSpPr>
          <p:spPr>
            <a:xfrm>
              <a:off x="2198" y="857"/>
              <a:ext cx="2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0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2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9273" name="文本框 139272"/>
            <p:cNvSpPr txBox="1"/>
            <p:nvPr/>
          </p:nvSpPr>
          <p:spPr>
            <a:xfrm>
              <a:off x="2208" y="1071"/>
              <a:ext cx="20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2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9274" name="直接连接符 139273"/>
            <p:cNvSpPr/>
            <p:nvPr/>
          </p:nvSpPr>
          <p:spPr>
            <a:xfrm>
              <a:off x="2208" y="1104"/>
              <a:ext cx="2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39275" name="文本框 139274"/>
          <p:cNvSpPr txBox="1"/>
          <p:nvPr/>
        </p:nvSpPr>
        <p:spPr>
          <a:xfrm>
            <a:off x="1050925" y="2657475"/>
            <a:ext cx="9175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＞0</a:t>
            </a:r>
          </a:p>
        </p:txBody>
      </p:sp>
      <p:sp>
        <p:nvSpPr>
          <p:cNvPr id="139276" name="文本框 139275"/>
          <p:cNvSpPr txBox="1"/>
          <p:nvPr/>
        </p:nvSpPr>
        <p:spPr>
          <a:xfrm>
            <a:off x="990600" y="31242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真值</a:t>
            </a:r>
          </a:p>
        </p:txBody>
      </p:sp>
      <p:sp>
        <p:nvSpPr>
          <p:cNvPr id="139277" name="文本框 139276"/>
          <p:cNvSpPr txBox="1"/>
          <p:nvPr/>
        </p:nvSpPr>
        <p:spPr>
          <a:xfrm>
            <a:off x="990600" y="36576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原码</a:t>
            </a:r>
          </a:p>
        </p:txBody>
      </p:sp>
      <p:sp>
        <p:nvSpPr>
          <p:cNvPr id="139278" name="文本框 139277"/>
          <p:cNvSpPr txBox="1"/>
          <p:nvPr/>
        </p:nvSpPr>
        <p:spPr>
          <a:xfrm>
            <a:off x="990600" y="42418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补码</a:t>
            </a:r>
          </a:p>
        </p:txBody>
      </p:sp>
      <p:sp>
        <p:nvSpPr>
          <p:cNvPr id="139279" name="文本框 139278"/>
          <p:cNvSpPr txBox="1"/>
          <p:nvPr/>
        </p:nvSpPr>
        <p:spPr>
          <a:xfrm>
            <a:off x="990600" y="48006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反码</a:t>
            </a:r>
          </a:p>
        </p:txBody>
      </p:sp>
      <p:sp>
        <p:nvSpPr>
          <p:cNvPr id="139280" name="文本框 139279"/>
          <p:cNvSpPr txBox="1"/>
          <p:nvPr/>
        </p:nvSpPr>
        <p:spPr>
          <a:xfrm>
            <a:off x="2346325" y="2635250"/>
            <a:ext cx="19700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规格化形式</a:t>
            </a:r>
          </a:p>
        </p:txBody>
      </p:sp>
      <p:sp>
        <p:nvSpPr>
          <p:cNvPr id="139281" name="文本框 139280"/>
          <p:cNvSpPr txBox="1"/>
          <p:nvPr/>
        </p:nvSpPr>
        <p:spPr>
          <a:xfrm>
            <a:off x="5013325" y="2657475"/>
            <a:ext cx="10064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＜ 0</a:t>
            </a:r>
          </a:p>
        </p:txBody>
      </p:sp>
      <p:sp>
        <p:nvSpPr>
          <p:cNvPr id="139282" name="文本框 139281"/>
          <p:cNvSpPr txBox="1"/>
          <p:nvPr/>
        </p:nvSpPr>
        <p:spPr>
          <a:xfrm>
            <a:off x="6477000" y="2605088"/>
            <a:ext cx="19700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规格化形式</a:t>
            </a:r>
          </a:p>
        </p:txBody>
      </p:sp>
      <p:sp>
        <p:nvSpPr>
          <p:cNvPr id="139283" name="文本框 139282"/>
          <p:cNvSpPr txBox="1"/>
          <p:nvPr/>
        </p:nvSpPr>
        <p:spPr>
          <a:xfrm>
            <a:off x="5045075" y="31242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真值</a:t>
            </a:r>
          </a:p>
        </p:txBody>
      </p:sp>
      <p:sp>
        <p:nvSpPr>
          <p:cNvPr id="139284" name="文本框 139283"/>
          <p:cNvSpPr txBox="1"/>
          <p:nvPr/>
        </p:nvSpPr>
        <p:spPr>
          <a:xfrm>
            <a:off x="5045075" y="36576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原码</a:t>
            </a:r>
          </a:p>
        </p:txBody>
      </p:sp>
      <p:sp>
        <p:nvSpPr>
          <p:cNvPr id="139285" name="文本框 139284"/>
          <p:cNvSpPr txBox="1"/>
          <p:nvPr/>
        </p:nvSpPr>
        <p:spPr>
          <a:xfrm>
            <a:off x="5045075" y="42418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补码</a:t>
            </a:r>
          </a:p>
        </p:txBody>
      </p:sp>
      <p:sp>
        <p:nvSpPr>
          <p:cNvPr id="139286" name="文本框 139285"/>
          <p:cNvSpPr txBox="1"/>
          <p:nvPr/>
        </p:nvSpPr>
        <p:spPr>
          <a:xfrm>
            <a:off x="5045075" y="48006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反码</a:t>
            </a:r>
          </a:p>
        </p:txBody>
      </p:sp>
      <p:grpSp>
        <p:nvGrpSpPr>
          <p:cNvPr id="139287" name="组合 139286"/>
          <p:cNvGrpSpPr/>
          <p:nvPr/>
        </p:nvGrpSpPr>
        <p:grpSpPr>
          <a:xfrm>
            <a:off x="2438400" y="3048000"/>
            <a:ext cx="1928813" cy="585788"/>
            <a:chOff x="1536" y="1968"/>
            <a:chExt cx="1215" cy="369"/>
          </a:xfrm>
        </p:grpSpPr>
        <p:sp>
          <p:nvSpPr>
            <p:cNvPr id="139288" name="文本框 139287"/>
            <p:cNvSpPr txBox="1"/>
            <p:nvPr/>
          </p:nvSpPr>
          <p:spPr>
            <a:xfrm>
              <a:off x="1536" y="2010"/>
              <a:ext cx="12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0.1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××     ×</a:t>
              </a:r>
            </a:p>
          </p:txBody>
        </p:sp>
        <p:sp>
          <p:nvSpPr>
            <p:cNvPr id="139289" name="文本框 139288"/>
            <p:cNvSpPr txBox="1"/>
            <p:nvPr/>
          </p:nvSpPr>
          <p:spPr>
            <a:xfrm>
              <a:off x="2246" y="1968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39290" name="组合 139289"/>
          <p:cNvGrpSpPr/>
          <p:nvPr/>
        </p:nvGrpSpPr>
        <p:grpSpPr>
          <a:xfrm>
            <a:off x="2438400" y="3657600"/>
            <a:ext cx="1928813" cy="533400"/>
            <a:chOff x="1536" y="2352"/>
            <a:chExt cx="1215" cy="336"/>
          </a:xfrm>
        </p:grpSpPr>
        <p:sp>
          <p:nvSpPr>
            <p:cNvPr id="139291" name="文本框 139290"/>
            <p:cNvSpPr txBox="1"/>
            <p:nvPr/>
          </p:nvSpPr>
          <p:spPr>
            <a:xfrm>
              <a:off x="1536" y="2361"/>
              <a:ext cx="12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0.1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××     ×</a:t>
              </a:r>
            </a:p>
          </p:txBody>
        </p:sp>
        <p:sp>
          <p:nvSpPr>
            <p:cNvPr id="139292" name="文本框 139291"/>
            <p:cNvSpPr txBox="1"/>
            <p:nvPr/>
          </p:nvSpPr>
          <p:spPr>
            <a:xfrm>
              <a:off x="2256" y="2352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39293" name="组合 139292"/>
          <p:cNvGrpSpPr/>
          <p:nvPr/>
        </p:nvGrpSpPr>
        <p:grpSpPr>
          <a:xfrm>
            <a:off x="2438400" y="4241800"/>
            <a:ext cx="1928813" cy="533400"/>
            <a:chOff x="1536" y="2736"/>
            <a:chExt cx="1215" cy="336"/>
          </a:xfrm>
        </p:grpSpPr>
        <p:sp>
          <p:nvSpPr>
            <p:cNvPr id="139294" name="文本框 139293"/>
            <p:cNvSpPr txBox="1"/>
            <p:nvPr/>
          </p:nvSpPr>
          <p:spPr>
            <a:xfrm>
              <a:off x="1536" y="2745"/>
              <a:ext cx="12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0.1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××     ×</a:t>
              </a:r>
            </a:p>
          </p:txBody>
        </p:sp>
        <p:sp>
          <p:nvSpPr>
            <p:cNvPr id="139295" name="文本框 139294"/>
            <p:cNvSpPr txBox="1"/>
            <p:nvPr/>
          </p:nvSpPr>
          <p:spPr>
            <a:xfrm>
              <a:off x="2256" y="2736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39296" name="组合 139295"/>
          <p:cNvGrpSpPr/>
          <p:nvPr/>
        </p:nvGrpSpPr>
        <p:grpSpPr>
          <a:xfrm>
            <a:off x="2438400" y="4800600"/>
            <a:ext cx="1928813" cy="533400"/>
            <a:chOff x="1536" y="3072"/>
            <a:chExt cx="1215" cy="336"/>
          </a:xfrm>
        </p:grpSpPr>
        <p:sp>
          <p:nvSpPr>
            <p:cNvPr id="139297" name="文本框 139296"/>
            <p:cNvSpPr txBox="1"/>
            <p:nvPr/>
          </p:nvSpPr>
          <p:spPr>
            <a:xfrm>
              <a:off x="1536" y="3081"/>
              <a:ext cx="12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0.1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××     ×</a:t>
              </a:r>
            </a:p>
          </p:txBody>
        </p:sp>
        <p:sp>
          <p:nvSpPr>
            <p:cNvPr id="139298" name="文本框 139297"/>
            <p:cNvSpPr txBox="1"/>
            <p:nvPr/>
          </p:nvSpPr>
          <p:spPr>
            <a:xfrm>
              <a:off x="2256" y="3072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139299" name="文本框 139298"/>
          <p:cNvSpPr txBox="1"/>
          <p:nvPr/>
        </p:nvSpPr>
        <p:spPr>
          <a:xfrm>
            <a:off x="1431925" y="5553075"/>
            <a:ext cx="61642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原码     不论正数、负数，第一数位为1</a:t>
            </a:r>
          </a:p>
        </p:txBody>
      </p:sp>
      <p:sp>
        <p:nvSpPr>
          <p:cNvPr id="139300" name="文本框 139299"/>
          <p:cNvSpPr txBox="1"/>
          <p:nvPr/>
        </p:nvSpPr>
        <p:spPr>
          <a:xfrm>
            <a:off x="1431925" y="6162675"/>
            <a:ext cx="49133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补码     符号位和第 1 数位不同</a:t>
            </a:r>
            <a:endParaRPr lang="en-US" altLang="zh-CN" sz="28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9323" name="组合 139322"/>
          <p:cNvGrpSpPr/>
          <p:nvPr/>
        </p:nvGrpSpPr>
        <p:grpSpPr>
          <a:xfrm>
            <a:off x="6400800" y="3048000"/>
            <a:ext cx="2514600" cy="554038"/>
            <a:chOff x="4080" y="1920"/>
            <a:chExt cx="1584" cy="349"/>
          </a:xfrm>
        </p:grpSpPr>
        <p:sp>
          <p:nvSpPr>
            <p:cNvPr id="139302" name="文本框 139301"/>
            <p:cNvSpPr txBox="1"/>
            <p:nvPr/>
          </p:nvSpPr>
          <p:spPr>
            <a:xfrm>
              <a:off x="4080" y="1942"/>
              <a:ext cx="15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0.1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××      </a:t>
              </a:r>
              <a:r>
                <a:rPr lang="zh-CN" altLang="en-US" sz="1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139303" name="文本框 139302"/>
            <p:cNvSpPr txBox="1"/>
            <p:nvPr/>
          </p:nvSpPr>
          <p:spPr>
            <a:xfrm>
              <a:off x="4949" y="1920"/>
              <a:ext cx="4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  …</a:t>
              </a:r>
            </a:p>
          </p:txBody>
        </p:sp>
      </p:grpSp>
      <p:grpSp>
        <p:nvGrpSpPr>
          <p:cNvPr id="139304" name="组合 139303"/>
          <p:cNvGrpSpPr/>
          <p:nvPr/>
        </p:nvGrpSpPr>
        <p:grpSpPr>
          <a:xfrm>
            <a:off x="6705600" y="3595688"/>
            <a:ext cx="2005013" cy="595312"/>
            <a:chOff x="4272" y="2304"/>
            <a:chExt cx="1263" cy="375"/>
          </a:xfrm>
        </p:grpSpPr>
        <p:sp>
          <p:nvSpPr>
            <p:cNvPr id="139305" name="文本框 139304"/>
            <p:cNvSpPr txBox="1"/>
            <p:nvPr/>
          </p:nvSpPr>
          <p:spPr>
            <a:xfrm>
              <a:off x="4272" y="2352"/>
              <a:ext cx="12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1.1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××      ×</a:t>
              </a:r>
            </a:p>
          </p:txBody>
        </p:sp>
        <p:sp>
          <p:nvSpPr>
            <p:cNvPr id="139306" name="文本框 139305"/>
            <p:cNvSpPr txBox="1"/>
            <p:nvPr/>
          </p:nvSpPr>
          <p:spPr>
            <a:xfrm>
              <a:off x="5040" y="2304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39307" name="组合 139306"/>
          <p:cNvGrpSpPr/>
          <p:nvPr/>
        </p:nvGrpSpPr>
        <p:grpSpPr>
          <a:xfrm>
            <a:off x="6705600" y="4191000"/>
            <a:ext cx="2005013" cy="533400"/>
            <a:chOff x="4272" y="2688"/>
            <a:chExt cx="1263" cy="336"/>
          </a:xfrm>
        </p:grpSpPr>
        <p:sp>
          <p:nvSpPr>
            <p:cNvPr id="139308" name="文本框 139307"/>
            <p:cNvSpPr txBox="1"/>
            <p:nvPr/>
          </p:nvSpPr>
          <p:spPr>
            <a:xfrm>
              <a:off x="4272" y="2697"/>
              <a:ext cx="12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1.0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××      ×</a:t>
              </a:r>
            </a:p>
          </p:txBody>
        </p:sp>
        <p:sp>
          <p:nvSpPr>
            <p:cNvPr id="139309" name="文本框 139308"/>
            <p:cNvSpPr txBox="1"/>
            <p:nvPr/>
          </p:nvSpPr>
          <p:spPr>
            <a:xfrm>
              <a:off x="5040" y="2688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39310" name="组合 139309"/>
          <p:cNvGrpSpPr/>
          <p:nvPr/>
        </p:nvGrpSpPr>
        <p:grpSpPr>
          <a:xfrm>
            <a:off x="6705600" y="4724400"/>
            <a:ext cx="2005013" cy="609600"/>
            <a:chOff x="4272" y="3024"/>
            <a:chExt cx="1263" cy="384"/>
          </a:xfrm>
        </p:grpSpPr>
        <p:sp>
          <p:nvSpPr>
            <p:cNvPr id="139311" name="文本框 139310"/>
            <p:cNvSpPr txBox="1"/>
            <p:nvPr/>
          </p:nvSpPr>
          <p:spPr>
            <a:xfrm>
              <a:off x="4272" y="3081"/>
              <a:ext cx="12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1.0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××      ×</a:t>
              </a:r>
            </a:p>
          </p:txBody>
        </p:sp>
        <p:sp>
          <p:nvSpPr>
            <p:cNvPr id="139312" name="文本框 139311"/>
            <p:cNvSpPr txBox="1"/>
            <p:nvPr/>
          </p:nvSpPr>
          <p:spPr>
            <a:xfrm>
              <a:off x="5040" y="3024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39324" name="组合 139323"/>
          <p:cNvGrpSpPr/>
          <p:nvPr/>
        </p:nvGrpSpPr>
        <p:grpSpPr>
          <a:xfrm>
            <a:off x="2819400" y="3733800"/>
            <a:ext cx="4419600" cy="457200"/>
            <a:chOff x="1776" y="2352"/>
            <a:chExt cx="2784" cy="288"/>
          </a:xfrm>
        </p:grpSpPr>
        <p:sp>
          <p:nvSpPr>
            <p:cNvPr id="139314" name="圆角矩形 139313"/>
            <p:cNvSpPr/>
            <p:nvPr/>
          </p:nvSpPr>
          <p:spPr>
            <a:xfrm>
              <a:off x="1776" y="2352"/>
              <a:ext cx="96" cy="288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15" name="圆角矩形 139314"/>
            <p:cNvSpPr/>
            <p:nvPr/>
          </p:nvSpPr>
          <p:spPr>
            <a:xfrm>
              <a:off x="4464" y="2352"/>
              <a:ext cx="96" cy="288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9325" name="组合 139324"/>
          <p:cNvGrpSpPr/>
          <p:nvPr/>
        </p:nvGrpSpPr>
        <p:grpSpPr>
          <a:xfrm>
            <a:off x="2514600" y="4267200"/>
            <a:ext cx="4765675" cy="457200"/>
            <a:chOff x="1584" y="2688"/>
            <a:chExt cx="3002" cy="288"/>
          </a:xfrm>
        </p:grpSpPr>
        <p:sp>
          <p:nvSpPr>
            <p:cNvPr id="139317" name="圆角矩形 139316"/>
            <p:cNvSpPr/>
            <p:nvPr/>
          </p:nvSpPr>
          <p:spPr>
            <a:xfrm>
              <a:off x="1584" y="2688"/>
              <a:ext cx="295" cy="288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18" name="圆角矩形 139317"/>
            <p:cNvSpPr/>
            <p:nvPr/>
          </p:nvSpPr>
          <p:spPr>
            <a:xfrm>
              <a:off x="4291" y="2688"/>
              <a:ext cx="295" cy="288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319" name="矩形 139318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3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3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3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3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/>
      <p:bldP spid="139269" grpId="0"/>
      <p:bldP spid="139275" grpId="0"/>
      <p:bldP spid="139276" grpId="0"/>
      <p:bldP spid="139277" grpId="0"/>
      <p:bldP spid="139278" grpId="0"/>
      <p:bldP spid="139279" grpId="0"/>
      <p:bldP spid="139280" grpId="0"/>
      <p:bldP spid="139281" grpId="0"/>
      <p:bldP spid="139282" grpId="0"/>
      <p:bldP spid="139283" grpId="0"/>
      <p:bldP spid="139284" grpId="0"/>
      <p:bldP spid="139285" grpId="0"/>
      <p:bldP spid="139286" grpId="0"/>
      <p:bldP spid="139299" grpId="0"/>
      <p:bldP spid="13930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文本框 140290"/>
          <p:cNvSpPr txBox="1"/>
          <p:nvPr/>
        </p:nvSpPr>
        <p:spPr>
          <a:xfrm>
            <a:off x="517525" y="168275"/>
            <a:ext cx="47402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特例</a:t>
            </a:r>
          </a:p>
        </p:txBody>
      </p:sp>
      <p:grpSp>
        <p:nvGrpSpPr>
          <p:cNvPr id="140292" name="组合 140291"/>
          <p:cNvGrpSpPr/>
          <p:nvPr/>
        </p:nvGrpSpPr>
        <p:grpSpPr>
          <a:xfrm>
            <a:off x="1714500" y="738188"/>
            <a:ext cx="3633788" cy="766762"/>
            <a:chOff x="1080" y="465"/>
            <a:chExt cx="2289" cy="483"/>
          </a:xfrm>
        </p:grpSpPr>
        <p:sp>
          <p:nvSpPr>
            <p:cNvPr id="140293" name="文本框 140292"/>
            <p:cNvSpPr txBox="1"/>
            <p:nvPr/>
          </p:nvSpPr>
          <p:spPr>
            <a:xfrm>
              <a:off x="1080" y="522"/>
              <a:ext cx="22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=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     = – 0.100      0</a:t>
              </a:r>
              <a:endParaRPr lang="en-US" altLang="zh-CN" sz="28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40294" name="组合 140293"/>
            <p:cNvGrpSpPr/>
            <p:nvPr/>
          </p:nvGrpSpPr>
          <p:grpSpPr>
            <a:xfrm>
              <a:off x="1745" y="465"/>
              <a:ext cx="224" cy="483"/>
              <a:chOff x="1728" y="93"/>
              <a:chExt cx="224" cy="483"/>
            </a:xfrm>
          </p:grpSpPr>
          <p:sp>
            <p:nvSpPr>
              <p:cNvPr id="140295" name="文本框 140294"/>
              <p:cNvSpPr txBox="1"/>
              <p:nvPr/>
            </p:nvSpPr>
            <p:spPr>
              <a:xfrm>
                <a:off x="1728" y="93"/>
                <a:ext cx="224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1000" b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200" b="1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0296" name="文本框 140295"/>
              <p:cNvSpPr txBox="1"/>
              <p:nvPr/>
            </p:nvSpPr>
            <p:spPr>
              <a:xfrm>
                <a:off x="1738" y="307"/>
                <a:ext cx="204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200" b="1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40297" name="直接连接符 140296"/>
              <p:cNvSpPr/>
              <p:nvPr/>
            </p:nvSpPr>
            <p:spPr>
              <a:xfrm>
                <a:off x="1738" y="340"/>
                <a:ext cx="21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140298" name="文本框 140297"/>
            <p:cNvSpPr txBox="1"/>
            <p:nvPr/>
          </p:nvSpPr>
          <p:spPr>
            <a:xfrm>
              <a:off x="2766" y="474"/>
              <a:ext cx="4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  …</a:t>
              </a:r>
            </a:p>
          </p:txBody>
        </p:sp>
      </p:grpSp>
      <p:grpSp>
        <p:nvGrpSpPr>
          <p:cNvPr id="140299" name="组合 140298"/>
          <p:cNvGrpSpPr/>
          <p:nvPr/>
        </p:nvGrpSpPr>
        <p:grpSpPr>
          <a:xfrm>
            <a:off x="1219200" y="2667000"/>
            <a:ext cx="4462463" cy="766763"/>
            <a:chOff x="768" y="1536"/>
            <a:chExt cx="2811" cy="483"/>
          </a:xfrm>
        </p:grpSpPr>
        <p:sp>
          <p:nvSpPr>
            <p:cNvPr id="140300" name="文本框 140299"/>
            <p:cNvSpPr txBox="1"/>
            <p:nvPr/>
          </p:nvSpPr>
          <p:spPr>
            <a:xfrm>
              <a:off x="1440" y="1536"/>
              <a:ext cx="20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0301" name="文本框 140300"/>
            <p:cNvSpPr txBox="1"/>
            <p:nvPr/>
          </p:nvSpPr>
          <p:spPr>
            <a:xfrm>
              <a:off x="1450" y="1750"/>
              <a:ext cx="20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0302" name="直接连接符 140301"/>
            <p:cNvSpPr/>
            <p:nvPr/>
          </p:nvSpPr>
          <p:spPr>
            <a:xfrm>
              <a:off x="1450" y="1783"/>
              <a:ext cx="213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0303" name="文本框 140302"/>
            <p:cNvSpPr txBox="1"/>
            <p:nvPr/>
          </p:nvSpPr>
          <p:spPr>
            <a:xfrm>
              <a:off x="768" y="1626"/>
              <a:ext cx="281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∴   [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    ]</a:t>
              </a:r>
              <a:r>
                <a:rPr lang="zh-CN" altLang="en-US" sz="2400" b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补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不是规格化的数</a:t>
              </a:r>
            </a:p>
          </p:txBody>
        </p:sp>
      </p:grpSp>
      <p:sp>
        <p:nvSpPr>
          <p:cNvPr id="140304" name="文本框 140303"/>
          <p:cNvSpPr txBox="1"/>
          <p:nvPr/>
        </p:nvSpPr>
        <p:spPr>
          <a:xfrm>
            <a:off x="1866900" y="4105275"/>
            <a:ext cx="12080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 =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</a:t>
            </a:r>
            <a:endParaRPr lang="en-US" altLang="zh-CN" sz="28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0305" name="文本框 140304"/>
          <p:cNvSpPr txBox="1"/>
          <p:nvPr/>
        </p:nvSpPr>
        <p:spPr>
          <a:xfrm>
            <a:off x="1219200" y="5500688"/>
            <a:ext cx="39274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∴   [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–1]</a:t>
            </a:r>
            <a:r>
              <a:rPr lang="zh-CN" altLang="en-US" sz="2400" b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是规格化的数</a:t>
            </a:r>
            <a:endParaRPr lang="en-US" altLang="zh-CN" sz="28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0306" name="组合 140305"/>
          <p:cNvGrpSpPr/>
          <p:nvPr/>
        </p:nvGrpSpPr>
        <p:grpSpPr>
          <a:xfrm>
            <a:off x="1371600" y="1490663"/>
            <a:ext cx="3162300" cy="647700"/>
            <a:chOff x="710" y="537"/>
            <a:chExt cx="1992" cy="408"/>
          </a:xfrm>
        </p:grpSpPr>
        <p:sp>
          <p:nvSpPr>
            <p:cNvPr id="140307" name="文本框 140306"/>
            <p:cNvSpPr txBox="1"/>
            <p:nvPr/>
          </p:nvSpPr>
          <p:spPr>
            <a:xfrm>
              <a:off x="710" y="618"/>
              <a:ext cx="19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</a:rPr>
                <a:t>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原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= 1 . 1 0 0       0</a:t>
              </a:r>
            </a:p>
          </p:txBody>
        </p:sp>
        <p:sp>
          <p:nvSpPr>
            <p:cNvPr id="140308" name="文本框 140307"/>
            <p:cNvSpPr txBox="1"/>
            <p:nvPr/>
          </p:nvSpPr>
          <p:spPr>
            <a:xfrm>
              <a:off x="2156" y="537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40309" name="组合 140308"/>
          <p:cNvGrpSpPr/>
          <p:nvPr/>
        </p:nvGrpSpPr>
        <p:grpSpPr>
          <a:xfrm>
            <a:off x="1371600" y="2105025"/>
            <a:ext cx="3162300" cy="595313"/>
            <a:chOff x="720" y="921"/>
            <a:chExt cx="1992" cy="375"/>
          </a:xfrm>
        </p:grpSpPr>
        <p:sp>
          <p:nvSpPr>
            <p:cNvPr id="140310" name="文本框 140309"/>
            <p:cNvSpPr txBox="1"/>
            <p:nvPr/>
          </p:nvSpPr>
          <p:spPr>
            <a:xfrm>
              <a:off x="720" y="969"/>
              <a:ext cx="19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</a:rPr>
                <a:t>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= 1 . 1 0 0       0</a:t>
              </a:r>
            </a:p>
          </p:txBody>
        </p:sp>
        <p:sp>
          <p:nvSpPr>
            <p:cNvPr id="140311" name="文本框 140310"/>
            <p:cNvSpPr txBox="1"/>
            <p:nvPr/>
          </p:nvSpPr>
          <p:spPr>
            <a:xfrm>
              <a:off x="2156" y="921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40312" name="组合 140311"/>
          <p:cNvGrpSpPr/>
          <p:nvPr/>
        </p:nvGrpSpPr>
        <p:grpSpPr>
          <a:xfrm>
            <a:off x="1371600" y="4764088"/>
            <a:ext cx="3162300" cy="595312"/>
            <a:chOff x="720" y="2400"/>
            <a:chExt cx="1992" cy="375"/>
          </a:xfrm>
        </p:grpSpPr>
        <p:sp>
          <p:nvSpPr>
            <p:cNvPr id="140313" name="文本框 140312"/>
            <p:cNvSpPr txBox="1"/>
            <p:nvPr/>
          </p:nvSpPr>
          <p:spPr>
            <a:xfrm>
              <a:off x="720" y="2448"/>
              <a:ext cx="19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</a:rPr>
                <a:t>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= 1 . 0 0 0       0</a:t>
              </a:r>
            </a:p>
          </p:txBody>
        </p:sp>
        <p:sp>
          <p:nvSpPr>
            <p:cNvPr id="140314" name="文本框 140313"/>
            <p:cNvSpPr txBox="1"/>
            <p:nvPr/>
          </p:nvSpPr>
          <p:spPr>
            <a:xfrm>
              <a:off x="2196" y="2400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… </a:t>
              </a:r>
            </a:p>
          </p:txBody>
        </p:sp>
      </p:grpSp>
      <p:sp>
        <p:nvSpPr>
          <p:cNvPr id="140315" name="圆角矩形 140314"/>
          <p:cNvSpPr/>
          <p:nvPr/>
        </p:nvSpPr>
        <p:spPr>
          <a:xfrm>
            <a:off x="2514600" y="2286000"/>
            <a:ext cx="609600" cy="381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316" name="圆角矩形 140315"/>
          <p:cNvSpPr/>
          <p:nvPr/>
        </p:nvSpPr>
        <p:spPr>
          <a:xfrm>
            <a:off x="2514600" y="4876800"/>
            <a:ext cx="609600" cy="45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317" name="矩形 140316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4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4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4" grpId="0"/>
      <p:bldP spid="14030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文本框 141314"/>
          <p:cNvSpPr txBox="1"/>
          <p:nvPr/>
        </p:nvSpPr>
        <p:spPr>
          <a:xfrm>
            <a:off x="593725" y="501650"/>
            <a:ext cx="27590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(3) 左规</a:t>
            </a:r>
          </a:p>
        </p:txBody>
      </p:sp>
      <p:sp>
        <p:nvSpPr>
          <p:cNvPr id="141316" name="文本框 141315"/>
          <p:cNvSpPr txBox="1"/>
          <p:nvPr/>
        </p:nvSpPr>
        <p:spPr>
          <a:xfrm>
            <a:off x="593725" y="3657600"/>
            <a:ext cx="29114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(4) 右规</a:t>
            </a:r>
            <a:endParaRPr lang="en-US" altLang="zh-CN" sz="3600" b="1">
              <a:latin typeface="Times New Roman" panose="02020603050405020304" pitchFamily="18" charset="0"/>
            </a:endParaRPr>
          </a:p>
        </p:txBody>
      </p:sp>
      <p:grpSp>
        <p:nvGrpSpPr>
          <p:cNvPr id="141317" name="组合 141316"/>
          <p:cNvGrpSpPr/>
          <p:nvPr/>
        </p:nvGrpSpPr>
        <p:grpSpPr>
          <a:xfrm>
            <a:off x="838200" y="1362075"/>
            <a:ext cx="8305800" cy="519113"/>
            <a:chOff x="528" y="858"/>
            <a:chExt cx="5232" cy="327"/>
          </a:xfrm>
        </p:grpSpPr>
        <p:sp>
          <p:nvSpPr>
            <p:cNvPr id="141318" name="文本框 141317"/>
            <p:cNvSpPr txBox="1"/>
            <p:nvPr/>
          </p:nvSpPr>
          <p:spPr>
            <a:xfrm>
              <a:off x="528" y="858"/>
              <a:ext cx="52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尾数     1，阶码减 1，直到数符和第一数位不同为止 </a:t>
              </a:r>
            </a:p>
          </p:txBody>
        </p:sp>
        <p:sp>
          <p:nvSpPr>
            <p:cNvPr id="141319" name="直接连接符 141318"/>
            <p:cNvSpPr/>
            <p:nvPr/>
          </p:nvSpPr>
          <p:spPr>
            <a:xfrm flipH="1">
              <a:off x="1056" y="1031"/>
              <a:ext cx="240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141320" name="文本框 141319"/>
          <p:cNvSpPr txBox="1"/>
          <p:nvPr/>
        </p:nvSpPr>
        <p:spPr>
          <a:xfrm>
            <a:off x="1508125" y="1971675"/>
            <a:ext cx="69500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上例    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 = 00, 11; 11. 1001</a:t>
            </a:r>
          </a:p>
        </p:txBody>
      </p:sp>
      <p:sp>
        <p:nvSpPr>
          <p:cNvPr id="141321" name="文本框 141320"/>
          <p:cNvSpPr txBox="1"/>
          <p:nvPr/>
        </p:nvSpPr>
        <p:spPr>
          <a:xfrm>
            <a:off x="1185863" y="2528888"/>
            <a:ext cx="66627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左规后    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1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= 00, 10; 11. 0010</a:t>
            </a:r>
          </a:p>
        </p:txBody>
      </p:sp>
      <p:sp>
        <p:nvSpPr>
          <p:cNvPr id="141322" name="文本框 141321"/>
          <p:cNvSpPr txBox="1"/>
          <p:nvPr/>
        </p:nvSpPr>
        <p:spPr>
          <a:xfrm>
            <a:off x="2424113" y="3190875"/>
            <a:ext cx="45116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∴ 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en-US" altLang="zh-CN" sz="2800" b="1">
                <a:latin typeface="Times New Roman" panose="02020603050405020304" pitchFamily="18" charset="0"/>
              </a:rPr>
              <a:t>+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 = 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0.1110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×</a:t>
            </a:r>
            <a:r>
              <a:rPr lang="zh-CN" altLang="en-US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baseline="50000" dirty="0">
                <a:latin typeface="Times New Roman" panose="02020603050405020304" pitchFamily="18" charset="0"/>
              </a:rPr>
              <a:t>10</a:t>
            </a:r>
            <a:r>
              <a:rPr lang="zh-CN" altLang="en-US" sz="2800" b="1" baseline="30000" dirty="0">
                <a:latin typeface="Times New Roman" panose="02020603050405020304" pitchFamily="18" charset="0"/>
              </a:rPr>
              <a:t> </a:t>
            </a:r>
            <a:endParaRPr lang="en-US" altLang="zh-CN" sz="2800" b="1" baseline="30000">
              <a:latin typeface="Times New Roman" panose="02020603050405020304" pitchFamily="18" charset="0"/>
            </a:endParaRPr>
          </a:p>
        </p:txBody>
      </p:sp>
      <p:sp>
        <p:nvSpPr>
          <p:cNvPr id="141323" name="文本框 141322"/>
          <p:cNvSpPr txBox="1"/>
          <p:nvPr/>
        </p:nvSpPr>
        <p:spPr>
          <a:xfrm>
            <a:off x="1508125" y="4410075"/>
            <a:ext cx="57308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当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尾数溢出</a:t>
            </a:r>
            <a:r>
              <a:rPr lang="zh-CN" altLang="en-US" sz="2800" b="1" dirty="0">
                <a:latin typeface="Times New Roman" panose="02020603050405020304" pitchFamily="18" charset="0"/>
              </a:rPr>
              <a:t>（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）时，需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右规</a:t>
            </a:r>
          </a:p>
        </p:txBody>
      </p:sp>
      <p:grpSp>
        <p:nvGrpSpPr>
          <p:cNvPr id="141324" name="组合 141323"/>
          <p:cNvGrpSpPr/>
          <p:nvPr/>
        </p:nvGrpSpPr>
        <p:grpSpPr>
          <a:xfrm>
            <a:off x="1508125" y="4976813"/>
            <a:ext cx="6529388" cy="585787"/>
            <a:chOff x="902" y="3120"/>
            <a:chExt cx="4113" cy="369"/>
          </a:xfrm>
        </p:grpSpPr>
        <p:sp>
          <p:nvSpPr>
            <p:cNvPr id="141325" name="文本框 141324"/>
            <p:cNvSpPr txBox="1"/>
            <p:nvPr/>
          </p:nvSpPr>
          <p:spPr>
            <a:xfrm>
              <a:off x="902" y="3162"/>
              <a:ext cx="411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即尾数出现 01.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××      ×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或 10.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××    ×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时</a:t>
              </a:r>
            </a:p>
          </p:txBody>
        </p:sp>
        <p:sp>
          <p:nvSpPr>
            <p:cNvPr id="141326" name="文本框 141325"/>
            <p:cNvSpPr txBox="1"/>
            <p:nvPr/>
          </p:nvSpPr>
          <p:spPr>
            <a:xfrm>
              <a:off x="2908" y="3120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41327" name="文本框 141326"/>
            <p:cNvSpPr txBox="1"/>
            <p:nvPr/>
          </p:nvSpPr>
          <p:spPr>
            <a:xfrm>
              <a:off x="4320" y="3120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41328" name="组合 141327"/>
          <p:cNvGrpSpPr/>
          <p:nvPr/>
        </p:nvGrpSpPr>
        <p:grpSpPr>
          <a:xfrm>
            <a:off x="1508125" y="5705475"/>
            <a:ext cx="3305175" cy="519113"/>
            <a:chOff x="1046" y="3594"/>
            <a:chExt cx="2082" cy="327"/>
          </a:xfrm>
        </p:grpSpPr>
        <p:sp>
          <p:nvSpPr>
            <p:cNvPr id="141329" name="文本框 141328"/>
            <p:cNvSpPr txBox="1"/>
            <p:nvPr/>
          </p:nvSpPr>
          <p:spPr>
            <a:xfrm>
              <a:off x="1046" y="3594"/>
              <a:ext cx="208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尾数      1，阶码加 1</a:t>
              </a:r>
            </a:p>
          </p:txBody>
        </p:sp>
        <p:sp>
          <p:nvSpPr>
            <p:cNvPr id="141330" name="直接连接符 141329"/>
            <p:cNvSpPr/>
            <p:nvPr/>
          </p:nvSpPr>
          <p:spPr>
            <a:xfrm>
              <a:off x="1584" y="3744"/>
              <a:ext cx="288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141331" name="矩形 141330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/>
      <p:bldP spid="141320" grpId="0"/>
      <p:bldP spid="141321" grpId="0"/>
      <p:bldP spid="141322" grpId="0"/>
      <p:bldP spid="14132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文本框 142338"/>
          <p:cNvSpPr txBox="1"/>
          <p:nvPr/>
        </p:nvSpPr>
        <p:spPr>
          <a:xfrm>
            <a:off x="152400" y="273050"/>
            <a:ext cx="2286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例6.27</a:t>
            </a:r>
          </a:p>
        </p:txBody>
      </p:sp>
      <p:grpSp>
        <p:nvGrpSpPr>
          <p:cNvPr id="142340" name="组合 142339"/>
          <p:cNvGrpSpPr/>
          <p:nvPr/>
        </p:nvGrpSpPr>
        <p:grpSpPr>
          <a:xfrm>
            <a:off x="1143000" y="247650"/>
            <a:ext cx="7861300" cy="1169988"/>
            <a:chOff x="720" y="156"/>
            <a:chExt cx="4952" cy="737"/>
          </a:xfrm>
        </p:grpSpPr>
        <p:sp>
          <p:nvSpPr>
            <p:cNvPr id="142341" name="文本框 142340"/>
            <p:cNvSpPr txBox="1"/>
            <p:nvPr/>
          </p:nvSpPr>
          <p:spPr>
            <a:xfrm>
              <a:off x="1101" y="156"/>
              <a:ext cx="341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</a:rPr>
                <a:t> = 0.1101</a:t>
              </a:r>
              <a:r>
                <a:rPr lang="en-US" altLang="zh-CN" sz="3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9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800" b="1" baseline="45000" dirty="0">
                  <a:latin typeface="Times New Roman" panose="02020603050405020304" pitchFamily="18" charset="0"/>
                </a:rPr>
                <a:t>10</a:t>
              </a:r>
              <a:r>
                <a:rPr lang="zh-CN" altLang="en-US" sz="3200" b="1" baseline="4500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3200" b="1">
                  <a:latin typeface="Times New Roman" panose="02020603050405020304" pitchFamily="18" charset="0"/>
                </a:rPr>
                <a:t> = 0.1011</a:t>
              </a:r>
              <a:r>
                <a:rPr lang="en-US" altLang="zh-CN" sz="3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9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800" b="1" baseline="45000" dirty="0">
                  <a:latin typeface="Times New Roman" panose="02020603050405020304" pitchFamily="18" charset="0"/>
                </a:rPr>
                <a:t>01</a:t>
              </a:r>
              <a:endParaRPr lang="en-US" altLang="zh-CN" sz="2800" b="1" baseline="45000">
                <a:latin typeface="Times New Roman" panose="02020603050405020304" pitchFamily="18" charset="0"/>
              </a:endParaRPr>
            </a:p>
          </p:txBody>
        </p:sp>
        <p:sp>
          <p:nvSpPr>
            <p:cNvPr id="142342" name="文本框 142341"/>
            <p:cNvSpPr txBox="1"/>
            <p:nvPr/>
          </p:nvSpPr>
          <p:spPr>
            <a:xfrm>
              <a:off x="720" y="528"/>
              <a:ext cx="49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求 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1000" b="1" i="1">
                  <a:latin typeface="Times New Roman" panose="02020603050405020304" pitchFamily="18" charset="0"/>
                </a:rPr>
                <a:t> </a:t>
              </a:r>
              <a:r>
                <a:rPr lang="en-US" altLang="zh-CN" sz="3200" b="1">
                  <a:latin typeface="Times New Roman" panose="02020603050405020304" pitchFamily="18" charset="0"/>
                </a:rPr>
                <a:t>+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>
                  <a:latin typeface="Times New Roman" panose="02020603050405020304" pitchFamily="18" charset="0"/>
                </a:rPr>
                <a:t>（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除阶符、数符外，阶码取 3 位，尾数取 6 位）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42343" name="文本框 142342"/>
          <p:cNvSpPr txBox="1"/>
          <p:nvPr/>
        </p:nvSpPr>
        <p:spPr>
          <a:xfrm>
            <a:off x="898525" y="137477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142344" name="文本框 142343"/>
          <p:cNvSpPr txBox="1"/>
          <p:nvPr/>
        </p:nvSpPr>
        <p:spPr>
          <a:xfrm>
            <a:off x="2057400" y="1447800"/>
            <a:ext cx="3494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</a:rPr>
              <a:t> = 00, 010; 00. 110100</a:t>
            </a:r>
          </a:p>
        </p:txBody>
      </p:sp>
      <p:sp>
        <p:nvSpPr>
          <p:cNvPr id="142345" name="文本框 142344"/>
          <p:cNvSpPr txBox="1"/>
          <p:nvPr/>
        </p:nvSpPr>
        <p:spPr>
          <a:xfrm>
            <a:off x="2057400" y="1828800"/>
            <a:ext cx="34766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</a:rPr>
              <a:t> = 00, 001; 00. 101100</a:t>
            </a:r>
          </a:p>
        </p:txBody>
      </p:sp>
      <p:sp>
        <p:nvSpPr>
          <p:cNvPr id="142346" name="文本框 142345"/>
          <p:cNvSpPr txBox="1"/>
          <p:nvPr/>
        </p:nvSpPr>
        <p:spPr>
          <a:xfrm>
            <a:off x="1203325" y="2362200"/>
            <a:ext cx="2225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① 对阶</a:t>
            </a:r>
          </a:p>
        </p:txBody>
      </p:sp>
      <p:sp>
        <p:nvSpPr>
          <p:cNvPr id="142347" name="文本框 142346"/>
          <p:cNvSpPr txBox="1"/>
          <p:nvPr/>
        </p:nvSpPr>
        <p:spPr>
          <a:xfrm>
            <a:off x="1203325" y="4800600"/>
            <a:ext cx="2911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② 尾数求和</a:t>
            </a:r>
          </a:p>
        </p:txBody>
      </p:sp>
      <p:sp>
        <p:nvSpPr>
          <p:cNvPr id="142348" name="文本框 142347"/>
          <p:cNvSpPr txBox="1"/>
          <p:nvPr/>
        </p:nvSpPr>
        <p:spPr>
          <a:xfrm>
            <a:off x="1870075" y="2768600"/>
            <a:ext cx="3140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000" b="1">
                <a:latin typeface="Times New Roman" panose="02020603050405020304" pitchFamily="18" charset="0"/>
              </a:rPr>
              <a:t>Δ</a:t>
            </a:r>
            <a:r>
              <a:rPr lang="en-US" altLang="zh-CN" sz="2400" b="1" i="1">
                <a:latin typeface="Times New Roman" panose="02020603050405020304" pitchFamily="18" charset="0"/>
              </a:rPr>
              <a:t>j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</a:rPr>
              <a:t> = [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j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[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2349" name="文本框 142348"/>
          <p:cNvSpPr txBox="1"/>
          <p:nvPr/>
        </p:nvSpPr>
        <p:spPr>
          <a:xfrm>
            <a:off x="4495800" y="2768600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=  00, 010</a:t>
            </a:r>
          </a:p>
        </p:txBody>
      </p:sp>
      <p:sp>
        <p:nvSpPr>
          <p:cNvPr id="142350" name="文本框 142349"/>
          <p:cNvSpPr txBox="1"/>
          <p:nvPr/>
        </p:nvSpPr>
        <p:spPr>
          <a:xfrm>
            <a:off x="4749800" y="3048000"/>
            <a:ext cx="15716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 11, 111</a:t>
            </a:r>
          </a:p>
        </p:txBody>
      </p:sp>
      <p:sp>
        <p:nvSpPr>
          <p:cNvPr id="142351" name="文本框 142350"/>
          <p:cNvSpPr txBox="1"/>
          <p:nvPr/>
        </p:nvSpPr>
        <p:spPr>
          <a:xfrm>
            <a:off x="4673600" y="34290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100, 001</a:t>
            </a:r>
          </a:p>
        </p:txBody>
      </p:sp>
      <p:sp>
        <p:nvSpPr>
          <p:cNvPr id="142352" name="圆角矩形标注 142351"/>
          <p:cNvSpPr/>
          <p:nvPr/>
        </p:nvSpPr>
        <p:spPr>
          <a:xfrm>
            <a:off x="4673600" y="3495675"/>
            <a:ext cx="228600" cy="339725"/>
          </a:xfrm>
          <a:prstGeom prst="wedgeRoundRectCallout">
            <a:avLst>
              <a:gd name="adj1" fmla="val -162500"/>
              <a:gd name="adj2" fmla="val 50000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42353" name="直接连接符 142352"/>
          <p:cNvSpPr/>
          <p:nvPr/>
        </p:nvSpPr>
        <p:spPr>
          <a:xfrm>
            <a:off x="4495800" y="3444875"/>
            <a:ext cx="1447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2354" name="文本框 142353"/>
          <p:cNvSpPr txBox="1"/>
          <p:nvPr/>
        </p:nvSpPr>
        <p:spPr>
          <a:xfrm>
            <a:off x="1889125" y="3810000"/>
            <a:ext cx="2378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阶差为 +1</a:t>
            </a:r>
          </a:p>
        </p:txBody>
      </p:sp>
      <p:grpSp>
        <p:nvGrpSpPr>
          <p:cNvPr id="142369" name="组合 142368"/>
          <p:cNvGrpSpPr/>
          <p:nvPr/>
        </p:nvGrpSpPr>
        <p:grpSpPr>
          <a:xfrm>
            <a:off x="3886200" y="3810000"/>
            <a:ext cx="3200400" cy="457200"/>
            <a:chOff x="2448" y="2400"/>
            <a:chExt cx="2016" cy="288"/>
          </a:xfrm>
        </p:grpSpPr>
        <p:sp>
          <p:nvSpPr>
            <p:cNvPr id="142356" name="文本框 142355"/>
            <p:cNvSpPr txBox="1"/>
            <p:nvPr/>
          </p:nvSpPr>
          <p:spPr>
            <a:xfrm>
              <a:off x="2448" y="2400"/>
              <a:ext cx="20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∴ </a:t>
              </a:r>
              <a:r>
                <a:rPr lang="en-US" altLang="zh-CN" sz="2400" b="1" i="1" dirty="0" err="1">
                  <a:latin typeface="Times New Roman" panose="02020603050405020304" pitchFamily="18" charset="0"/>
                </a:rPr>
                <a:t>S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  1,  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>
                  <a:latin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142357" name="直接连接符 142356"/>
            <p:cNvSpPr/>
            <p:nvPr/>
          </p:nvSpPr>
          <p:spPr>
            <a:xfrm>
              <a:off x="2890" y="2544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142358" name="文本框 142357"/>
          <p:cNvSpPr txBox="1"/>
          <p:nvPr/>
        </p:nvSpPr>
        <p:spPr>
          <a:xfrm>
            <a:off x="1676400" y="4267200"/>
            <a:ext cx="594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∴ [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 sz="2000" b="1" baseline="-15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= 00, 010; 00. 010110</a:t>
            </a:r>
          </a:p>
        </p:txBody>
      </p:sp>
      <p:sp>
        <p:nvSpPr>
          <p:cNvPr id="142359" name="文本框 142358"/>
          <p:cNvSpPr txBox="1"/>
          <p:nvPr/>
        </p:nvSpPr>
        <p:spPr>
          <a:xfrm>
            <a:off x="1905000" y="5257800"/>
            <a:ext cx="2554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10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= 00. 110100</a:t>
            </a:r>
          </a:p>
        </p:txBody>
      </p:sp>
      <p:sp>
        <p:nvSpPr>
          <p:cNvPr id="142360" name="文本框 142359"/>
          <p:cNvSpPr txBox="1"/>
          <p:nvPr/>
        </p:nvSpPr>
        <p:spPr>
          <a:xfrm>
            <a:off x="1905000" y="5680075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8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=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00. 010110</a:t>
            </a:r>
          </a:p>
        </p:txBody>
      </p:sp>
      <p:sp>
        <p:nvSpPr>
          <p:cNvPr id="142361" name="文本框 142360"/>
          <p:cNvSpPr txBox="1"/>
          <p:nvPr/>
        </p:nvSpPr>
        <p:spPr>
          <a:xfrm>
            <a:off x="4860925" y="5729288"/>
            <a:ext cx="36734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对阶后的[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altLang="zh-CN" sz="2000" b="1" baseline="-25000">
              <a:latin typeface="Times New Roman" panose="02020603050405020304" pitchFamily="18" charset="0"/>
            </a:endParaRPr>
          </a:p>
        </p:txBody>
      </p:sp>
      <p:sp>
        <p:nvSpPr>
          <p:cNvPr id="142362" name="直接连接符 142361"/>
          <p:cNvSpPr/>
          <p:nvPr/>
        </p:nvSpPr>
        <p:spPr>
          <a:xfrm>
            <a:off x="1371600" y="6172200"/>
            <a:ext cx="3276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2363" name="文本框 142362"/>
          <p:cNvSpPr txBox="1"/>
          <p:nvPr/>
        </p:nvSpPr>
        <p:spPr>
          <a:xfrm>
            <a:off x="2911475" y="6172200"/>
            <a:ext cx="155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01. 001010</a:t>
            </a:r>
          </a:p>
        </p:txBody>
      </p:sp>
      <p:sp>
        <p:nvSpPr>
          <p:cNvPr id="142364" name="文本框 142363"/>
          <p:cNvSpPr txBox="1"/>
          <p:nvPr/>
        </p:nvSpPr>
        <p:spPr>
          <a:xfrm>
            <a:off x="1593850" y="5705475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42365" name="文本框 142364"/>
          <p:cNvSpPr txBox="1"/>
          <p:nvPr/>
        </p:nvSpPr>
        <p:spPr>
          <a:xfrm>
            <a:off x="4502150" y="3089275"/>
            <a:ext cx="3571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42366" name="文本框 142365"/>
          <p:cNvSpPr txBox="1"/>
          <p:nvPr/>
        </p:nvSpPr>
        <p:spPr>
          <a:xfrm>
            <a:off x="4800600" y="6172200"/>
            <a:ext cx="3505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尾数溢出需右规</a:t>
            </a:r>
          </a:p>
        </p:txBody>
      </p:sp>
      <p:sp>
        <p:nvSpPr>
          <p:cNvPr id="142367" name="矩形 142366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4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4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4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4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4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4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14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4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4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3" grpId="0"/>
      <p:bldP spid="142344" grpId="0"/>
      <p:bldP spid="142345" grpId="0"/>
      <p:bldP spid="142346" grpId="0"/>
      <p:bldP spid="142347" grpId="0"/>
      <p:bldP spid="142348" grpId="0"/>
      <p:bldP spid="142349" grpId="0"/>
      <p:bldP spid="142350" grpId="0"/>
      <p:bldP spid="142351" grpId="0"/>
      <p:bldP spid="142352" grpId="0" animBg="1"/>
      <p:bldP spid="142354" grpId="0"/>
      <p:bldP spid="142358" grpId="0"/>
      <p:bldP spid="142359" grpId="0"/>
      <p:bldP spid="142360" grpId="0"/>
      <p:bldP spid="142361" grpId="0"/>
      <p:bldP spid="142363" grpId="0"/>
      <p:bldP spid="142364" grpId="0"/>
      <p:bldP spid="142365" grpId="0"/>
      <p:bldP spid="14236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文本框 143362"/>
          <p:cNvSpPr txBox="1"/>
          <p:nvPr/>
        </p:nvSpPr>
        <p:spPr>
          <a:xfrm>
            <a:off x="609600" y="279400"/>
            <a:ext cx="2514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③ 右规</a:t>
            </a:r>
          </a:p>
        </p:txBody>
      </p:sp>
      <p:sp>
        <p:nvSpPr>
          <p:cNvPr id="143364" name="文本框 143363"/>
          <p:cNvSpPr txBox="1"/>
          <p:nvPr/>
        </p:nvSpPr>
        <p:spPr>
          <a:xfrm>
            <a:off x="974725" y="990600"/>
            <a:ext cx="62642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900" b="1" i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 = 00, 010; 01. 001010</a:t>
            </a:r>
          </a:p>
        </p:txBody>
      </p:sp>
      <p:sp>
        <p:nvSpPr>
          <p:cNvPr id="143365" name="文本框 143364"/>
          <p:cNvSpPr txBox="1"/>
          <p:nvPr/>
        </p:nvSpPr>
        <p:spPr>
          <a:xfrm>
            <a:off x="990600" y="2300288"/>
            <a:ext cx="579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900" b="1" i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 = 00, 011; 00. 100101</a:t>
            </a:r>
          </a:p>
        </p:txBody>
      </p:sp>
      <p:sp>
        <p:nvSpPr>
          <p:cNvPr id="143366" name="文本框 143365"/>
          <p:cNvSpPr txBox="1"/>
          <p:nvPr/>
        </p:nvSpPr>
        <p:spPr>
          <a:xfrm>
            <a:off x="746125" y="1644650"/>
            <a:ext cx="40544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右规后</a:t>
            </a:r>
          </a:p>
        </p:txBody>
      </p:sp>
      <p:sp>
        <p:nvSpPr>
          <p:cNvPr id="143367" name="文本框 143366"/>
          <p:cNvSpPr txBox="1"/>
          <p:nvPr/>
        </p:nvSpPr>
        <p:spPr>
          <a:xfrm>
            <a:off x="2117725" y="3016250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43368" name="文本框 143367"/>
          <p:cNvSpPr txBox="1"/>
          <p:nvPr/>
        </p:nvSpPr>
        <p:spPr>
          <a:xfrm>
            <a:off x="990600" y="2947988"/>
            <a:ext cx="58674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∴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900" b="1" i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 = 0. 100101</a:t>
            </a:r>
            <a:r>
              <a:rPr lang="en-US" altLang="zh-CN" sz="900" b="1">
                <a:latin typeface="Times New Roman" panose="02020603050405020304" pitchFamily="18" charset="0"/>
              </a:rPr>
              <a:t> </a:t>
            </a:r>
            <a:r>
              <a:rPr lang="en-US" altLang="zh-C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9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en-US" altLang="zh-CN" sz="2400" b="1" baseline="450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43369" name="文本框 143368"/>
          <p:cNvSpPr txBox="1"/>
          <p:nvPr/>
        </p:nvSpPr>
        <p:spPr>
          <a:xfrm>
            <a:off x="365125" y="3482975"/>
            <a:ext cx="32162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4. 舍入</a:t>
            </a:r>
          </a:p>
        </p:txBody>
      </p:sp>
      <p:sp>
        <p:nvSpPr>
          <p:cNvPr id="143370" name="文本框 143369"/>
          <p:cNvSpPr txBox="1"/>
          <p:nvPr/>
        </p:nvSpPr>
        <p:spPr>
          <a:xfrm>
            <a:off x="838200" y="4078288"/>
            <a:ext cx="8305800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在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对阶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右规 </a:t>
            </a:r>
            <a:r>
              <a:rPr lang="zh-CN" altLang="en-US" sz="2800" b="1" dirty="0">
                <a:latin typeface="Times New Roman" panose="02020603050405020304" pitchFamily="18" charset="0"/>
              </a:rPr>
              <a:t>过程中，可能出现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尾数末位丢失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引起误差，需考虑舍入</a:t>
            </a:r>
          </a:p>
        </p:txBody>
      </p:sp>
      <p:sp>
        <p:nvSpPr>
          <p:cNvPr id="143371" name="文本框 143370"/>
          <p:cNvSpPr txBox="1"/>
          <p:nvPr/>
        </p:nvSpPr>
        <p:spPr>
          <a:xfrm>
            <a:off x="746125" y="5400675"/>
            <a:ext cx="32162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0 </a:t>
            </a:r>
            <a:r>
              <a:rPr lang="zh-CN" altLang="en-US" sz="2800" b="1" dirty="0">
                <a:latin typeface="Times New Roman" panose="02020603050405020304" pitchFamily="18" charset="0"/>
              </a:rPr>
              <a:t>舍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1 </a:t>
            </a:r>
            <a:r>
              <a:rPr lang="zh-CN" altLang="en-US" sz="2800" b="1" dirty="0">
                <a:latin typeface="Times New Roman" panose="02020603050405020304" pitchFamily="18" charset="0"/>
              </a:rPr>
              <a:t>入法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3372" name="文本框 143371"/>
          <p:cNvSpPr txBox="1"/>
          <p:nvPr/>
        </p:nvSpPr>
        <p:spPr>
          <a:xfrm>
            <a:off x="746125" y="6086475"/>
            <a:ext cx="35972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恒置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“1” </a:t>
            </a:r>
            <a:r>
              <a:rPr lang="zh-CN" altLang="en-US" sz="2800" b="1" dirty="0">
                <a:latin typeface="Times New Roman" panose="02020603050405020304" pitchFamily="18" charset="0"/>
              </a:rPr>
              <a:t>法</a:t>
            </a:r>
          </a:p>
        </p:txBody>
      </p:sp>
      <p:sp>
        <p:nvSpPr>
          <p:cNvPr id="143373" name="矩形 143372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/>
      <p:bldP spid="143365" grpId="0"/>
      <p:bldP spid="143366" grpId="0"/>
      <p:bldP spid="143368" grpId="0"/>
      <p:bldP spid="143369" grpId="0"/>
      <p:bldP spid="143370" grpId="0"/>
      <p:bldP spid="143371" grpId="0"/>
      <p:bldP spid="1433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本框 15362"/>
          <p:cNvSpPr txBox="1"/>
          <p:nvPr/>
        </p:nvSpPr>
        <p:spPr>
          <a:xfrm>
            <a:off x="228600" y="273050"/>
            <a:ext cx="293687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原码的特点：</a:t>
            </a:r>
          </a:p>
        </p:txBody>
      </p:sp>
      <p:sp>
        <p:nvSpPr>
          <p:cNvPr id="15364" name="文本框 15363"/>
          <p:cNvSpPr txBox="1"/>
          <p:nvPr/>
        </p:nvSpPr>
        <p:spPr>
          <a:xfrm>
            <a:off x="2971800" y="303213"/>
            <a:ext cx="22240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简单、直观</a:t>
            </a:r>
          </a:p>
        </p:txBody>
      </p:sp>
      <p:sp>
        <p:nvSpPr>
          <p:cNvPr id="15365" name="文本框 15364"/>
          <p:cNvSpPr txBox="1"/>
          <p:nvPr/>
        </p:nvSpPr>
        <p:spPr>
          <a:xfrm>
            <a:off x="609600" y="944563"/>
            <a:ext cx="74993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但是用原码做加法时，会出现如下问题：</a:t>
            </a:r>
          </a:p>
        </p:txBody>
      </p:sp>
      <p:sp>
        <p:nvSpPr>
          <p:cNvPr id="15366" name="文本框 15365"/>
          <p:cNvSpPr txBox="1"/>
          <p:nvPr/>
        </p:nvSpPr>
        <p:spPr>
          <a:xfrm>
            <a:off x="725488" y="4818063"/>
            <a:ext cx="318135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能否 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只做加法 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?</a:t>
            </a: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5390" name="组合 15389"/>
          <p:cNvGrpSpPr/>
          <p:nvPr/>
        </p:nvGrpSpPr>
        <p:grpSpPr>
          <a:xfrm>
            <a:off x="725488" y="5508625"/>
            <a:ext cx="7732712" cy="1030288"/>
            <a:chOff x="457" y="3470"/>
            <a:chExt cx="4871" cy="649"/>
          </a:xfrm>
        </p:grpSpPr>
        <p:sp>
          <p:nvSpPr>
            <p:cNvPr id="15368" name="文本框 15367"/>
            <p:cNvSpPr txBox="1"/>
            <p:nvPr/>
          </p:nvSpPr>
          <p:spPr>
            <a:xfrm>
              <a:off x="457" y="3470"/>
              <a:ext cx="487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找到一个与负数等价的正数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来代替这个负数</a:t>
              </a:r>
            </a:p>
          </p:txBody>
        </p:sp>
        <p:sp>
          <p:nvSpPr>
            <p:cNvPr id="15369" name="文本框 15368"/>
            <p:cNvSpPr txBox="1"/>
            <p:nvPr/>
          </p:nvSpPr>
          <p:spPr>
            <a:xfrm>
              <a:off x="457" y="3792"/>
              <a:ext cx="33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就可使  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减          加</a:t>
              </a:r>
            </a:p>
          </p:txBody>
        </p:sp>
        <p:sp>
          <p:nvSpPr>
            <p:cNvPr id="15370" name="直接连接符 15369"/>
            <p:cNvSpPr/>
            <p:nvPr/>
          </p:nvSpPr>
          <p:spPr>
            <a:xfrm>
              <a:off x="1584" y="3984"/>
              <a:ext cx="43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15371" name="文本框 15370"/>
          <p:cNvSpPr txBox="1"/>
          <p:nvPr/>
        </p:nvSpPr>
        <p:spPr>
          <a:xfrm>
            <a:off x="990600" y="2438400"/>
            <a:ext cx="3028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加法       正         正</a:t>
            </a:r>
          </a:p>
        </p:txBody>
      </p:sp>
      <p:sp>
        <p:nvSpPr>
          <p:cNvPr id="15372" name="文本框 15371"/>
          <p:cNvSpPr txBox="1"/>
          <p:nvPr/>
        </p:nvSpPr>
        <p:spPr>
          <a:xfrm>
            <a:off x="4953000" y="241617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加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5373" name="文本框 15372"/>
          <p:cNvSpPr txBox="1"/>
          <p:nvPr/>
        </p:nvSpPr>
        <p:spPr>
          <a:xfrm>
            <a:off x="990600" y="3059113"/>
            <a:ext cx="3028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加法       正         负</a:t>
            </a:r>
          </a:p>
        </p:txBody>
      </p:sp>
      <p:sp>
        <p:nvSpPr>
          <p:cNvPr id="15374" name="文本框 15373"/>
          <p:cNvSpPr txBox="1"/>
          <p:nvPr/>
        </p:nvSpPr>
        <p:spPr>
          <a:xfrm>
            <a:off x="990600" y="3592513"/>
            <a:ext cx="3028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加法       负         正</a:t>
            </a:r>
          </a:p>
        </p:txBody>
      </p:sp>
      <p:sp>
        <p:nvSpPr>
          <p:cNvPr id="15375" name="文本框 15374"/>
          <p:cNvSpPr txBox="1"/>
          <p:nvPr/>
        </p:nvSpPr>
        <p:spPr>
          <a:xfrm>
            <a:off x="990600" y="4202113"/>
            <a:ext cx="3028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加法       负         负</a:t>
            </a:r>
          </a:p>
        </p:txBody>
      </p:sp>
      <p:sp>
        <p:nvSpPr>
          <p:cNvPr id="15376" name="文本框 15375"/>
          <p:cNvSpPr txBox="1"/>
          <p:nvPr/>
        </p:nvSpPr>
        <p:spPr>
          <a:xfrm>
            <a:off x="4953000" y="303688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5377" name="文本框 15376"/>
          <p:cNvSpPr txBox="1"/>
          <p:nvPr/>
        </p:nvSpPr>
        <p:spPr>
          <a:xfrm>
            <a:off x="4953000" y="357028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5378" name="文本框 15377"/>
          <p:cNvSpPr txBox="1"/>
          <p:nvPr/>
        </p:nvSpPr>
        <p:spPr>
          <a:xfrm>
            <a:off x="4953000" y="417988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加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15392" name="组合 15391"/>
          <p:cNvGrpSpPr/>
          <p:nvPr/>
        </p:nvGrpSpPr>
        <p:grpSpPr>
          <a:xfrm>
            <a:off x="762000" y="1600200"/>
            <a:ext cx="8382000" cy="3200400"/>
            <a:chOff x="480" y="1008"/>
            <a:chExt cx="5280" cy="2016"/>
          </a:xfrm>
        </p:grpSpPr>
        <p:grpSp>
          <p:nvGrpSpPr>
            <p:cNvPr id="15391" name="组合 15390"/>
            <p:cNvGrpSpPr/>
            <p:nvPr/>
          </p:nvGrpSpPr>
          <p:grpSpPr>
            <a:xfrm>
              <a:off x="480" y="1008"/>
              <a:ext cx="5280" cy="2016"/>
              <a:chOff x="480" y="1008"/>
              <a:chExt cx="5280" cy="2016"/>
            </a:xfrm>
          </p:grpSpPr>
          <p:sp>
            <p:nvSpPr>
              <p:cNvPr id="15381" name="文本框 15380"/>
              <p:cNvSpPr txBox="1"/>
              <p:nvPr/>
            </p:nvSpPr>
            <p:spPr>
              <a:xfrm>
                <a:off x="528" y="1027"/>
                <a:ext cx="523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3200" b="1" dirty="0">
                    <a:latin typeface="Times New Roman" panose="02020603050405020304" pitchFamily="18" charset="0"/>
                  </a:rPr>
                  <a:t>  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要求 </a:t>
                </a:r>
                <a:r>
                  <a:rPr lang="zh-CN" altLang="en-US" sz="3200" b="1" dirty="0">
                    <a:latin typeface="Times New Roman" panose="02020603050405020304" pitchFamily="18" charset="0"/>
                  </a:rPr>
                  <a:t>    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数1       数2</a:t>
                </a:r>
                <a:r>
                  <a:rPr lang="zh-CN" altLang="en-US" sz="3200" b="1" dirty="0">
                    <a:latin typeface="Times New Roman" panose="02020603050405020304" pitchFamily="18" charset="0"/>
                  </a:rPr>
                  <a:t>      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实际操作      结果符号</a:t>
                </a:r>
              </a:p>
            </p:txBody>
          </p:sp>
          <p:sp>
            <p:nvSpPr>
              <p:cNvPr id="15382" name="矩形 15381"/>
              <p:cNvSpPr/>
              <p:nvPr/>
            </p:nvSpPr>
            <p:spPr>
              <a:xfrm>
                <a:off x="480" y="1008"/>
                <a:ext cx="4944" cy="201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83" name="直接连接符 15382"/>
            <p:cNvSpPr/>
            <p:nvPr/>
          </p:nvSpPr>
          <p:spPr>
            <a:xfrm>
              <a:off x="480" y="1440"/>
              <a:ext cx="49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4" name="直接连接符 15383"/>
            <p:cNvSpPr/>
            <p:nvPr/>
          </p:nvSpPr>
          <p:spPr>
            <a:xfrm>
              <a:off x="2784" y="1008"/>
              <a:ext cx="0" cy="20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5385" name="文本框 15384"/>
          <p:cNvSpPr txBox="1"/>
          <p:nvPr/>
        </p:nvSpPr>
        <p:spPr>
          <a:xfrm>
            <a:off x="7156450" y="241617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正</a:t>
            </a:r>
          </a:p>
        </p:txBody>
      </p:sp>
      <p:sp>
        <p:nvSpPr>
          <p:cNvPr id="15386" name="文本框 15385"/>
          <p:cNvSpPr txBox="1"/>
          <p:nvPr/>
        </p:nvSpPr>
        <p:spPr>
          <a:xfrm>
            <a:off x="6705600" y="3036888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可正可负</a:t>
            </a:r>
          </a:p>
        </p:txBody>
      </p:sp>
      <p:sp>
        <p:nvSpPr>
          <p:cNvPr id="15387" name="文本框 15386"/>
          <p:cNvSpPr txBox="1"/>
          <p:nvPr/>
        </p:nvSpPr>
        <p:spPr>
          <a:xfrm>
            <a:off x="6705600" y="3570288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可正可负</a:t>
            </a:r>
          </a:p>
        </p:txBody>
      </p:sp>
      <p:sp>
        <p:nvSpPr>
          <p:cNvPr id="15388" name="文本框 15387"/>
          <p:cNvSpPr txBox="1"/>
          <p:nvPr/>
        </p:nvSpPr>
        <p:spPr>
          <a:xfrm>
            <a:off x="7156450" y="417988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负</a:t>
            </a:r>
          </a:p>
        </p:txBody>
      </p:sp>
      <p:sp>
        <p:nvSpPr>
          <p:cNvPr id="15389" name="矩形 15388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/>
      <p:bldP spid="15366" grpId="0"/>
      <p:bldP spid="15371" grpId="0"/>
      <p:bldP spid="15372" grpId="0"/>
      <p:bldP spid="15373" grpId="0"/>
      <p:bldP spid="15374" grpId="0"/>
      <p:bldP spid="15375" grpId="0"/>
      <p:bldP spid="15376" grpId="0"/>
      <p:bldP spid="15377" grpId="0"/>
      <p:bldP spid="15378" grpId="0"/>
      <p:bldP spid="15385" grpId="0"/>
      <p:bldP spid="15386" grpId="0"/>
      <p:bldP spid="15387" grpId="0"/>
      <p:bldP spid="1538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文本框 144386"/>
          <p:cNvSpPr txBox="1"/>
          <p:nvPr/>
        </p:nvSpPr>
        <p:spPr>
          <a:xfrm>
            <a:off x="152400" y="460375"/>
            <a:ext cx="155733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例 6.28</a:t>
            </a:r>
          </a:p>
        </p:txBody>
      </p:sp>
      <p:grpSp>
        <p:nvGrpSpPr>
          <p:cNvPr id="144388" name="组合 144387"/>
          <p:cNvGrpSpPr/>
          <p:nvPr/>
        </p:nvGrpSpPr>
        <p:grpSpPr>
          <a:xfrm>
            <a:off x="1447800" y="457200"/>
            <a:ext cx="7631113" cy="1204913"/>
            <a:chOff x="912" y="288"/>
            <a:chExt cx="4807" cy="759"/>
          </a:xfrm>
        </p:grpSpPr>
        <p:sp>
          <p:nvSpPr>
            <p:cNvPr id="144389" name="文本框 144388"/>
            <p:cNvSpPr txBox="1"/>
            <p:nvPr/>
          </p:nvSpPr>
          <p:spPr>
            <a:xfrm>
              <a:off x="1226" y="352"/>
              <a:ext cx="284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= (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en-US" altLang="zh-CN" sz="28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—</a:t>
              </a:r>
              <a:r>
                <a:rPr lang="en-US" altLang="zh-CN" sz="2800" b="1">
                  <a:latin typeface="Times New Roman" panose="02020603050405020304" pitchFamily="18" charset="0"/>
                </a:rPr>
                <a:t>)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×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800" b="1" baseline="45000" dirty="0">
                  <a:latin typeface="Times New Roman" panose="02020603050405020304" pitchFamily="18" charset="0"/>
                </a:rPr>
                <a:t>-5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>
                  <a:latin typeface="Times New Roman" panose="02020603050405020304" pitchFamily="18" charset="0"/>
                </a:rPr>
                <a:t> = (</a:t>
              </a:r>
              <a:r>
                <a:rPr lang="en-US" altLang="zh-CN" sz="28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—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×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800" b="1" baseline="45000" dirty="0">
                  <a:latin typeface="Times New Roman" panose="02020603050405020304" pitchFamily="18" charset="0"/>
                </a:rPr>
                <a:t>-4 </a:t>
              </a:r>
              <a:endParaRPr lang="en-US" altLang="zh-CN" sz="2800" b="1" baseline="45000">
                <a:latin typeface="Times New Roman" panose="02020603050405020304" pitchFamily="18" charset="0"/>
              </a:endParaRPr>
            </a:p>
          </p:txBody>
        </p:sp>
        <p:sp>
          <p:nvSpPr>
            <p:cNvPr id="144390" name="文本框 144389"/>
            <p:cNvSpPr txBox="1"/>
            <p:nvPr/>
          </p:nvSpPr>
          <p:spPr>
            <a:xfrm>
              <a:off x="1862" y="28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4391" name="文本框 144390"/>
            <p:cNvSpPr txBox="1"/>
            <p:nvPr/>
          </p:nvSpPr>
          <p:spPr>
            <a:xfrm>
              <a:off x="1862" y="50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44392" name="文本框 144391"/>
            <p:cNvSpPr txBox="1"/>
            <p:nvPr/>
          </p:nvSpPr>
          <p:spPr>
            <a:xfrm>
              <a:off x="3216" y="28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44393" name="文本框 144392"/>
            <p:cNvSpPr txBox="1"/>
            <p:nvPr/>
          </p:nvSpPr>
          <p:spPr>
            <a:xfrm>
              <a:off x="3216" y="50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44394" name="文本框 144393"/>
            <p:cNvSpPr txBox="1"/>
            <p:nvPr/>
          </p:nvSpPr>
          <p:spPr>
            <a:xfrm>
              <a:off x="912" y="720"/>
              <a:ext cx="480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求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900" b="1" i="1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9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>
                  <a:latin typeface="Times New Roman" panose="02020603050405020304" pitchFamily="18" charset="0"/>
                </a:rPr>
                <a:t>（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除阶符、数符外，阶码取 3 位，尾数取 6 位）</a:t>
              </a:r>
            </a:p>
          </p:txBody>
        </p:sp>
      </p:grpSp>
      <p:sp>
        <p:nvSpPr>
          <p:cNvPr id="144395" name="文本框 144394"/>
          <p:cNvSpPr txBox="1"/>
          <p:nvPr/>
        </p:nvSpPr>
        <p:spPr>
          <a:xfrm>
            <a:off x="517525" y="17668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144396" name="文本框 144395"/>
          <p:cNvSpPr txBox="1"/>
          <p:nvPr/>
        </p:nvSpPr>
        <p:spPr>
          <a:xfrm>
            <a:off x="1295400" y="2438400"/>
            <a:ext cx="3494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</a:rPr>
              <a:t> = 11, 011; 11. 011000</a:t>
            </a:r>
          </a:p>
        </p:txBody>
      </p:sp>
      <p:sp>
        <p:nvSpPr>
          <p:cNvPr id="144397" name="文本框 144396"/>
          <p:cNvSpPr txBox="1"/>
          <p:nvPr/>
        </p:nvSpPr>
        <p:spPr>
          <a:xfrm>
            <a:off x="5105400" y="2438400"/>
            <a:ext cx="34766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</a:rPr>
              <a:t> = 11, 100; 00. 111000</a:t>
            </a:r>
          </a:p>
        </p:txBody>
      </p:sp>
      <p:sp>
        <p:nvSpPr>
          <p:cNvPr id="144398" name="文本框 144397"/>
          <p:cNvSpPr txBox="1"/>
          <p:nvPr/>
        </p:nvSpPr>
        <p:spPr>
          <a:xfrm>
            <a:off x="1203325" y="3073400"/>
            <a:ext cx="1179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① 对阶</a:t>
            </a:r>
          </a:p>
        </p:txBody>
      </p:sp>
      <p:sp>
        <p:nvSpPr>
          <p:cNvPr id="144399" name="文本框 144398"/>
          <p:cNvSpPr txBox="1"/>
          <p:nvPr/>
        </p:nvSpPr>
        <p:spPr>
          <a:xfrm>
            <a:off x="1812925" y="3632200"/>
            <a:ext cx="26939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[</a:t>
            </a:r>
            <a:r>
              <a:rPr lang="en-US" altLang="zh-CN" sz="2000" b="1">
                <a:latin typeface="Times New Roman" panose="02020603050405020304" pitchFamily="18" charset="0"/>
              </a:rPr>
              <a:t>Δ</a:t>
            </a:r>
            <a:r>
              <a:rPr lang="en-US" altLang="zh-CN" sz="2400" b="1" i="1">
                <a:latin typeface="Times New Roman" panose="02020603050405020304" pitchFamily="18" charset="0"/>
              </a:rPr>
              <a:t>j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</a:rPr>
              <a:t> = [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j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[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4400" name="文本框 144399"/>
          <p:cNvSpPr txBox="1"/>
          <p:nvPr/>
        </p:nvSpPr>
        <p:spPr>
          <a:xfrm>
            <a:off x="4435475" y="3667125"/>
            <a:ext cx="18891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=  11, 011</a:t>
            </a:r>
          </a:p>
        </p:txBody>
      </p:sp>
      <p:sp>
        <p:nvSpPr>
          <p:cNvPr id="144401" name="文本框 144400"/>
          <p:cNvSpPr txBox="1"/>
          <p:nvPr/>
        </p:nvSpPr>
        <p:spPr>
          <a:xfrm>
            <a:off x="4668838" y="4038600"/>
            <a:ext cx="21891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 00, 100</a:t>
            </a:r>
          </a:p>
        </p:txBody>
      </p:sp>
      <p:sp>
        <p:nvSpPr>
          <p:cNvPr id="144402" name="文本框 144401"/>
          <p:cNvSpPr txBox="1"/>
          <p:nvPr/>
        </p:nvSpPr>
        <p:spPr>
          <a:xfrm>
            <a:off x="4684713" y="4495800"/>
            <a:ext cx="16398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 11, 111</a:t>
            </a:r>
          </a:p>
        </p:txBody>
      </p:sp>
      <p:sp>
        <p:nvSpPr>
          <p:cNvPr id="144403" name="直接连接符 144402"/>
          <p:cNvSpPr/>
          <p:nvPr/>
        </p:nvSpPr>
        <p:spPr>
          <a:xfrm>
            <a:off x="4419600" y="4495800"/>
            <a:ext cx="1447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4404" name="文本框 144403"/>
          <p:cNvSpPr txBox="1"/>
          <p:nvPr/>
        </p:nvSpPr>
        <p:spPr>
          <a:xfrm>
            <a:off x="1889125" y="5181600"/>
            <a:ext cx="14843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阶差为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400" b="1" dirty="0"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144405" name="组合 144404"/>
          <p:cNvGrpSpPr/>
          <p:nvPr/>
        </p:nvGrpSpPr>
        <p:grpSpPr>
          <a:xfrm>
            <a:off x="3946525" y="5181600"/>
            <a:ext cx="2379663" cy="457200"/>
            <a:chOff x="2486" y="3072"/>
            <a:chExt cx="1499" cy="288"/>
          </a:xfrm>
        </p:grpSpPr>
        <p:sp>
          <p:nvSpPr>
            <p:cNvPr id="144406" name="文本框 144405"/>
            <p:cNvSpPr txBox="1"/>
            <p:nvPr/>
          </p:nvSpPr>
          <p:spPr>
            <a:xfrm>
              <a:off x="2486" y="3072"/>
              <a:ext cx="14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∴ </a:t>
              </a:r>
              <a:r>
                <a:rPr lang="en-US" altLang="zh-CN" sz="2400" b="1" i="1" dirty="0" err="1">
                  <a:latin typeface="Times New Roman" panose="02020603050405020304" pitchFamily="18" charset="0"/>
                </a:rPr>
                <a:t>S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  1,    </a:t>
              </a:r>
              <a:r>
                <a:rPr lang="en-US" altLang="zh-CN" sz="2400" b="1" i="1" dirty="0" err="1"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</a:rPr>
                <a:t>+</a:t>
              </a:r>
              <a:r>
                <a:rPr lang="en-US" altLang="zh-CN" sz="1200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4407" name="直接连接符 144406"/>
            <p:cNvSpPr/>
            <p:nvPr/>
          </p:nvSpPr>
          <p:spPr>
            <a:xfrm>
              <a:off x="2928" y="3216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144408" name="文本框 144407"/>
          <p:cNvSpPr txBox="1"/>
          <p:nvPr/>
        </p:nvSpPr>
        <p:spPr>
          <a:xfrm>
            <a:off x="1520825" y="5943600"/>
            <a:ext cx="39227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∴ [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000" b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 sz="2000" b="1" baseline="-25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= 11, 100; 11. 101100</a:t>
            </a:r>
          </a:p>
        </p:txBody>
      </p:sp>
      <p:sp>
        <p:nvSpPr>
          <p:cNvPr id="144409" name="文本框 144408"/>
          <p:cNvSpPr txBox="1"/>
          <p:nvPr/>
        </p:nvSpPr>
        <p:spPr>
          <a:xfrm>
            <a:off x="1600200" y="1819275"/>
            <a:ext cx="30972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= 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0.101000)</a:t>
            </a:r>
            <a:r>
              <a:rPr lang="zh-CN" altLang="en-US" sz="2400" b="1" dirty="0">
                <a:latin typeface="Times New Roman" panose="02020603050405020304" pitchFamily="18" charset="0"/>
              </a:rPr>
              <a:t>×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-101</a:t>
            </a:r>
            <a:endParaRPr lang="en-US" altLang="zh-CN" sz="2000" b="1" baseline="450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4410" name="文本框 144409"/>
          <p:cNvSpPr txBox="1"/>
          <p:nvPr/>
        </p:nvSpPr>
        <p:spPr>
          <a:xfrm>
            <a:off x="5437188" y="1828800"/>
            <a:ext cx="29225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 = (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0.111000)</a:t>
            </a:r>
            <a:r>
              <a:rPr lang="zh-CN" altLang="en-US" sz="2400" b="1" dirty="0">
                <a:latin typeface="Times New Roman" panose="02020603050405020304" pitchFamily="18" charset="0"/>
              </a:rPr>
              <a:t>×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-100</a:t>
            </a:r>
            <a:endParaRPr lang="en-US" altLang="zh-CN" sz="2000" b="1" baseline="450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4411" name="文本框 144410"/>
          <p:cNvSpPr txBox="1"/>
          <p:nvPr/>
        </p:nvSpPr>
        <p:spPr>
          <a:xfrm>
            <a:off x="4419600" y="4038600"/>
            <a:ext cx="3571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44412" name="矩形 144411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5" grpId="0"/>
      <p:bldP spid="144396" grpId="0"/>
      <p:bldP spid="144397" grpId="0"/>
      <p:bldP spid="144398" grpId="0"/>
      <p:bldP spid="144399" grpId="0"/>
      <p:bldP spid="144400" grpId="0"/>
      <p:bldP spid="144401" grpId="0"/>
      <p:bldP spid="144402" grpId="0"/>
      <p:bldP spid="144404" grpId="0"/>
      <p:bldP spid="144408" grpId="0"/>
      <p:bldP spid="144409" grpId="0"/>
      <p:bldP spid="144410" grpId="0"/>
      <p:bldP spid="14441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文本框 145409"/>
          <p:cNvSpPr txBox="1"/>
          <p:nvPr/>
        </p:nvSpPr>
        <p:spPr>
          <a:xfrm>
            <a:off x="457200" y="511175"/>
            <a:ext cx="23256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② 尾数求和</a:t>
            </a:r>
          </a:p>
        </p:txBody>
      </p:sp>
      <p:sp>
        <p:nvSpPr>
          <p:cNvPr id="145411" name="文本框 145410"/>
          <p:cNvSpPr txBox="1"/>
          <p:nvPr/>
        </p:nvSpPr>
        <p:spPr>
          <a:xfrm>
            <a:off x="1981200" y="1143000"/>
            <a:ext cx="30273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´</a:t>
            </a:r>
            <a:r>
              <a:rPr lang="zh-CN" altLang="en-US" sz="2800" b="1" dirty="0">
                <a:latin typeface="Times New Roman" panose="02020603050405020304" pitchFamily="18" charset="0"/>
              </a:rPr>
              <a:t> =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11. 101100</a:t>
            </a:r>
          </a:p>
        </p:txBody>
      </p:sp>
      <p:sp>
        <p:nvSpPr>
          <p:cNvPr id="145412" name="文本框 145411"/>
          <p:cNvSpPr txBox="1"/>
          <p:nvPr/>
        </p:nvSpPr>
        <p:spPr>
          <a:xfrm>
            <a:off x="1885950" y="1624013"/>
            <a:ext cx="30892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[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 = 11. 001000</a:t>
            </a:r>
          </a:p>
        </p:txBody>
      </p:sp>
      <p:sp>
        <p:nvSpPr>
          <p:cNvPr id="145414" name="直接连接符 145413"/>
          <p:cNvSpPr/>
          <p:nvPr/>
        </p:nvSpPr>
        <p:spPr>
          <a:xfrm>
            <a:off x="1524000" y="2133600"/>
            <a:ext cx="3403600" cy="95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5415" name="文本框 145414"/>
          <p:cNvSpPr txBox="1"/>
          <p:nvPr/>
        </p:nvSpPr>
        <p:spPr>
          <a:xfrm>
            <a:off x="1482725" y="1676400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45416" name="文本框 145415"/>
          <p:cNvSpPr txBox="1"/>
          <p:nvPr/>
        </p:nvSpPr>
        <p:spPr>
          <a:xfrm>
            <a:off x="3028950" y="2133600"/>
            <a:ext cx="20955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110. 110100</a:t>
            </a:r>
          </a:p>
        </p:txBody>
      </p:sp>
      <p:sp>
        <p:nvSpPr>
          <p:cNvPr id="145417" name="文本框 145416"/>
          <p:cNvSpPr txBox="1"/>
          <p:nvPr/>
        </p:nvSpPr>
        <p:spPr>
          <a:xfrm>
            <a:off x="457200" y="2590800"/>
            <a:ext cx="15097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③ 右规</a:t>
            </a:r>
          </a:p>
        </p:txBody>
      </p:sp>
      <p:sp>
        <p:nvSpPr>
          <p:cNvPr id="145418" name="文本框 145417"/>
          <p:cNvSpPr txBox="1"/>
          <p:nvPr/>
        </p:nvSpPr>
        <p:spPr>
          <a:xfrm>
            <a:off x="1768475" y="3200400"/>
            <a:ext cx="44196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 = 11, 100; 10. 110100</a:t>
            </a:r>
          </a:p>
        </p:txBody>
      </p:sp>
      <p:sp>
        <p:nvSpPr>
          <p:cNvPr id="145419" name="文本框 145418"/>
          <p:cNvSpPr txBox="1"/>
          <p:nvPr/>
        </p:nvSpPr>
        <p:spPr>
          <a:xfrm>
            <a:off x="1768475" y="4419600"/>
            <a:ext cx="44196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 = 11, 101; 11. 011010</a:t>
            </a:r>
          </a:p>
        </p:txBody>
      </p:sp>
      <p:sp>
        <p:nvSpPr>
          <p:cNvPr id="145420" name="文本框 145419"/>
          <p:cNvSpPr txBox="1"/>
          <p:nvPr/>
        </p:nvSpPr>
        <p:spPr>
          <a:xfrm>
            <a:off x="1279525" y="3810000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右规后</a:t>
            </a:r>
          </a:p>
        </p:txBody>
      </p:sp>
      <p:sp>
        <p:nvSpPr>
          <p:cNvPr id="145421" name="文本框 145420"/>
          <p:cNvSpPr txBox="1"/>
          <p:nvPr/>
        </p:nvSpPr>
        <p:spPr>
          <a:xfrm>
            <a:off x="1665288" y="5181600"/>
            <a:ext cx="42037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∴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 = 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–0.100110)</a:t>
            </a:r>
            <a:r>
              <a:rPr lang="zh-CN" altLang="en-US" sz="2400" b="1" dirty="0">
                <a:latin typeface="Times New Roman" panose="02020603050405020304" pitchFamily="18" charset="0"/>
              </a:rPr>
              <a:t>×</a:t>
            </a:r>
            <a:r>
              <a:rPr lang="zh-CN" altLang="en-US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baseline="45000" dirty="0">
                <a:latin typeface="Times New Roman" panose="02020603050405020304" pitchFamily="18" charset="0"/>
              </a:rPr>
              <a:t>-11</a:t>
            </a:r>
            <a:endParaRPr lang="en-US" altLang="zh-CN" sz="2400" b="1" baseline="45000">
              <a:latin typeface="Times New Roman" panose="02020603050405020304" pitchFamily="18" charset="0"/>
            </a:endParaRPr>
          </a:p>
        </p:txBody>
      </p:sp>
      <p:grpSp>
        <p:nvGrpSpPr>
          <p:cNvPr id="145422" name="组合 145421"/>
          <p:cNvGrpSpPr/>
          <p:nvPr/>
        </p:nvGrpSpPr>
        <p:grpSpPr>
          <a:xfrm>
            <a:off x="2919413" y="5791200"/>
            <a:ext cx="2022475" cy="762000"/>
            <a:chOff x="1839" y="3648"/>
            <a:chExt cx="1274" cy="480"/>
          </a:xfrm>
        </p:grpSpPr>
        <p:sp>
          <p:nvSpPr>
            <p:cNvPr id="145423" name="文本框 145422"/>
            <p:cNvSpPr txBox="1"/>
            <p:nvPr/>
          </p:nvSpPr>
          <p:spPr>
            <a:xfrm>
              <a:off x="1839" y="3705"/>
              <a:ext cx="127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= (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  <a:r>
                <a: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—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×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800" b="1" baseline="45000" dirty="0">
                  <a:latin typeface="Times New Roman" panose="02020603050405020304" pitchFamily="18" charset="0"/>
                </a:rPr>
                <a:t>-3</a:t>
              </a:r>
            </a:p>
          </p:txBody>
        </p:sp>
        <p:sp>
          <p:nvSpPr>
            <p:cNvPr id="145424" name="文本框 145423"/>
            <p:cNvSpPr txBox="1"/>
            <p:nvPr/>
          </p:nvSpPr>
          <p:spPr>
            <a:xfrm>
              <a:off x="2288" y="3648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19</a:t>
              </a:r>
            </a:p>
          </p:txBody>
        </p:sp>
        <p:sp>
          <p:nvSpPr>
            <p:cNvPr id="145425" name="文本框 145424"/>
            <p:cNvSpPr txBox="1"/>
            <p:nvPr/>
          </p:nvSpPr>
          <p:spPr>
            <a:xfrm>
              <a:off x="2288" y="3840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32</a:t>
              </a:r>
            </a:p>
          </p:txBody>
        </p:sp>
      </p:grpSp>
      <p:sp>
        <p:nvSpPr>
          <p:cNvPr id="145426" name="圆角矩形标注 145425"/>
          <p:cNvSpPr/>
          <p:nvPr/>
        </p:nvSpPr>
        <p:spPr>
          <a:xfrm>
            <a:off x="3111500" y="2230438"/>
            <a:ext cx="228600" cy="339725"/>
          </a:xfrm>
          <a:prstGeom prst="wedgeRoundRectCallout">
            <a:avLst>
              <a:gd name="adj1" fmla="val -162500"/>
              <a:gd name="adj2" fmla="val 50000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45427" name="矩形 145426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/>
      <p:bldP spid="145412" grpId="0"/>
      <p:bldP spid="145415" grpId="0"/>
      <p:bldP spid="145416" grpId="0"/>
      <p:bldP spid="145417" grpId="0"/>
      <p:bldP spid="145418" grpId="0"/>
      <p:bldP spid="145419" grpId="0"/>
      <p:bldP spid="145420" grpId="0"/>
      <p:bldP spid="145421" grpId="0"/>
      <p:bldP spid="14542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文本框 146434"/>
          <p:cNvSpPr txBox="1"/>
          <p:nvPr/>
        </p:nvSpPr>
        <p:spPr>
          <a:xfrm>
            <a:off x="457200" y="273050"/>
            <a:ext cx="247650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5. 溢出判断</a:t>
            </a:r>
          </a:p>
        </p:txBody>
      </p:sp>
      <p:sp>
        <p:nvSpPr>
          <p:cNvPr id="146436" name="文本框 146435"/>
          <p:cNvSpPr txBox="1"/>
          <p:nvPr/>
        </p:nvSpPr>
        <p:spPr>
          <a:xfrm>
            <a:off x="838200" y="914400"/>
            <a:ext cx="7740650" cy="15636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设机器数为补码，尾数为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规格化形式，</a:t>
            </a:r>
            <a:r>
              <a:rPr lang="zh-CN" altLang="en-US" sz="2800" b="1" dirty="0">
                <a:latin typeface="Times New Roman" panose="02020603050405020304" pitchFamily="18" charset="0"/>
              </a:rPr>
              <a:t>并假</a:t>
            </a:r>
          </a:p>
          <a:p>
            <a:pPr>
              <a:lnSpc>
                <a:spcPct val="11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设阶符取 2 位，阶码取 7 位，数符取 2 位，尾数</a:t>
            </a:r>
          </a:p>
          <a:p>
            <a:pPr>
              <a:lnSpc>
                <a:spcPct val="11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取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位，则该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补码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在数轴上的表示为</a:t>
            </a:r>
          </a:p>
        </p:txBody>
      </p:sp>
      <p:grpSp>
        <p:nvGrpSpPr>
          <p:cNvPr id="146479" name="组合 146478"/>
          <p:cNvGrpSpPr/>
          <p:nvPr/>
        </p:nvGrpSpPr>
        <p:grpSpPr>
          <a:xfrm>
            <a:off x="762000" y="2951163"/>
            <a:ext cx="7315200" cy="935037"/>
            <a:chOff x="480" y="1859"/>
            <a:chExt cx="4608" cy="589"/>
          </a:xfrm>
        </p:grpSpPr>
        <p:sp>
          <p:nvSpPr>
            <p:cNvPr id="146438" name="直接连接符 146437"/>
            <p:cNvSpPr/>
            <p:nvPr/>
          </p:nvSpPr>
          <p:spPr>
            <a:xfrm>
              <a:off x="480" y="2448"/>
              <a:ext cx="4608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6439" name="矩形 146438"/>
            <p:cNvSpPr/>
            <p:nvPr/>
          </p:nvSpPr>
          <p:spPr>
            <a:xfrm>
              <a:off x="480" y="2160"/>
              <a:ext cx="732" cy="286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0" name="矩形 146439"/>
            <p:cNvSpPr/>
            <p:nvPr/>
          </p:nvSpPr>
          <p:spPr>
            <a:xfrm>
              <a:off x="2400" y="2160"/>
              <a:ext cx="732" cy="286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1" name="矩形 146440"/>
            <p:cNvSpPr/>
            <p:nvPr/>
          </p:nvSpPr>
          <p:spPr>
            <a:xfrm>
              <a:off x="4320" y="2162"/>
              <a:ext cx="732" cy="286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2" name="文本框 146441"/>
            <p:cNvSpPr txBox="1"/>
            <p:nvPr/>
          </p:nvSpPr>
          <p:spPr>
            <a:xfrm>
              <a:off x="566" y="1859"/>
              <a:ext cx="4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上溢</a:t>
              </a:r>
            </a:p>
          </p:txBody>
        </p:sp>
        <p:sp>
          <p:nvSpPr>
            <p:cNvPr id="146443" name="文本框 146442"/>
            <p:cNvSpPr txBox="1"/>
            <p:nvPr/>
          </p:nvSpPr>
          <p:spPr>
            <a:xfrm>
              <a:off x="2506" y="1859"/>
              <a:ext cx="4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下溢</a:t>
              </a:r>
            </a:p>
          </p:txBody>
        </p:sp>
        <p:sp>
          <p:nvSpPr>
            <p:cNvPr id="146444" name="文本框 146443"/>
            <p:cNvSpPr txBox="1"/>
            <p:nvPr/>
          </p:nvSpPr>
          <p:spPr>
            <a:xfrm>
              <a:off x="4426" y="1859"/>
              <a:ext cx="4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上溢</a:t>
              </a:r>
            </a:p>
          </p:txBody>
        </p:sp>
        <p:sp>
          <p:nvSpPr>
            <p:cNvPr id="146445" name="文本框 146444"/>
            <p:cNvSpPr txBox="1"/>
            <p:nvPr/>
          </p:nvSpPr>
          <p:spPr>
            <a:xfrm>
              <a:off x="1392" y="1962"/>
              <a:ext cx="760" cy="4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200" b="1" dirty="0">
                  <a:latin typeface="Times New Roman" panose="02020603050405020304" pitchFamily="18" charset="0"/>
                </a:rPr>
                <a:t>   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对应</a:t>
              </a: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负浮点数</a:t>
              </a:r>
            </a:p>
          </p:txBody>
        </p:sp>
        <p:sp>
          <p:nvSpPr>
            <p:cNvPr id="146446" name="文本框 146445"/>
            <p:cNvSpPr txBox="1"/>
            <p:nvPr/>
          </p:nvSpPr>
          <p:spPr>
            <a:xfrm>
              <a:off x="3320" y="1968"/>
              <a:ext cx="760" cy="4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200" b="1" dirty="0">
                  <a:latin typeface="Times New Roman" panose="02020603050405020304" pitchFamily="18" charset="0"/>
                </a:rPr>
                <a:t>   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对应</a:t>
              </a: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正浮点数</a:t>
              </a:r>
            </a:p>
          </p:txBody>
        </p:sp>
      </p:grpSp>
      <p:grpSp>
        <p:nvGrpSpPr>
          <p:cNvPr id="146449" name="组合 146448"/>
          <p:cNvGrpSpPr/>
          <p:nvPr/>
        </p:nvGrpSpPr>
        <p:grpSpPr>
          <a:xfrm>
            <a:off x="762000" y="4595813"/>
            <a:ext cx="2554288" cy="463550"/>
            <a:chOff x="480" y="2799"/>
            <a:chExt cx="1609" cy="292"/>
          </a:xfrm>
        </p:grpSpPr>
        <p:sp>
          <p:nvSpPr>
            <p:cNvPr id="146450" name="文本框 146449"/>
            <p:cNvSpPr txBox="1"/>
            <p:nvPr/>
          </p:nvSpPr>
          <p:spPr>
            <a:xfrm>
              <a:off x="480" y="2841"/>
              <a:ext cx="160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00,1111111;11.00      0</a:t>
              </a:r>
            </a:p>
          </p:txBody>
        </p:sp>
        <p:sp>
          <p:nvSpPr>
            <p:cNvPr id="146451" name="文本框 146450"/>
            <p:cNvSpPr txBox="1"/>
            <p:nvPr/>
          </p:nvSpPr>
          <p:spPr>
            <a:xfrm>
              <a:off x="1700" y="2799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… </a:t>
              </a:r>
            </a:p>
          </p:txBody>
        </p:sp>
      </p:grpSp>
      <p:grpSp>
        <p:nvGrpSpPr>
          <p:cNvPr id="146452" name="组合 146451"/>
          <p:cNvGrpSpPr/>
          <p:nvPr/>
        </p:nvGrpSpPr>
        <p:grpSpPr>
          <a:xfrm>
            <a:off x="6030913" y="4595813"/>
            <a:ext cx="2427287" cy="463550"/>
            <a:chOff x="3799" y="2799"/>
            <a:chExt cx="1529" cy="292"/>
          </a:xfrm>
        </p:grpSpPr>
        <p:sp>
          <p:nvSpPr>
            <p:cNvPr id="146453" name="文本框 146452"/>
            <p:cNvSpPr txBox="1"/>
            <p:nvPr/>
          </p:nvSpPr>
          <p:spPr>
            <a:xfrm>
              <a:off x="3799" y="2841"/>
              <a:ext cx="152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00,1111111;00.11    1</a:t>
              </a:r>
            </a:p>
          </p:txBody>
        </p:sp>
        <p:sp>
          <p:nvSpPr>
            <p:cNvPr id="146454" name="文本框 146453"/>
            <p:cNvSpPr txBox="1"/>
            <p:nvPr/>
          </p:nvSpPr>
          <p:spPr>
            <a:xfrm>
              <a:off x="4956" y="2799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46457" name="组合 146456"/>
          <p:cNvGrpSpPr/>
          <p:nvPr/>
        </p:nvGrpSpPr>
        <p:grpSpPr>
          <a:xfrm>
            <a:off x="1981200" y="6019800"/>
            <a:ext cx="2554288" cy="442913"/>
            <a:chOff x="1248" y="3705"/>
            <a:chExt cx="1609" cy="279"/>
          </a:xfrm>
        </p:grpSpPr>
        <p:sp>
          <p:nvSpPr>
            <p:cNvPr id="146458" name="文本框 146457"/>
            <p:cNvSpPr txBox="1"/>
            <p:nvPr/>
          </p:nvSpPr>
          <p:spPr>
            <a:xfrm>
              <a:off x="1248" y="3734"/>
              <a:ext cx="160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11,0000000;11.011    1</a:t>
              </a:r>
            </a:p>
          </p:txBody>
        </p:sp>
        <p:sp>
          <p:nvSpPr>
            <p:cNvPr id="146459" name="文本框 146458"/>
            <p:cNvSpPr txBox="1"/>
            <p:nvPr/>
          </p:nvSpPr>
          <p:spPr>
            <a:xfrm>
              <a:off x="2508" y="3705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46460" name="组合 146459"/>
          <p:cNvGrpSpPr/>
          <p:nvPr/>
        </p:nvGrpSpPr>
        <p:grpSpPr>
          <a:xfrm>
            <a:off x="4267200" y="5295900"/>
            <a:ext cx="2681288" cy="471488"/>
            <a:chOff x="2688" y="3255"/>
            <a:chExt cx="1689" cy="297"/>
          </a:xfrm>
        </p:grpSpPr>
        <p:sp>
          <p:nvSpPr>
            <p:cNvPr id="146461" name="文本框 146460"/>
            <p:cNvSpPr txBox="1"/>
            <p:nvPr/>
          </p:nvSpPr>
          <p:spPr>
            <a:xfrm>
              <a:off x="2688" y="3302"/>
              <a:ext cx="168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11,0000000;00.100      0</a:t>
              </a:r>
            </a:p>
          </p:txBody>
        </p:sp>
        <p:sp>
          <p:nvSpPr>
            <p:cNvPr id="146462" name="文本框 146461"/>
            <p:cNvSpPr txBox="1"/>
            <p:nvPr/>
          </p:nvSpPr>
          <p:spPr>
            <a:xfrm>
              <a:off x="3984" y="3255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146463" name="文本框 146462"/>
          <p:cNvSpPr txBox="1"/>
          <p:nvPr/>
        </p:nvSpPr>
        <p:spPr>
          <a:xfrm>
            <a:off x="1279525" y="5029200"/>
            <a:ext cx="123666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2</a:t>
            </a:r>
            <a:r>
              <a:rPr lang="zh-CN" altLang="en-US" sz="2000" b="1" baseline="45000" dirty="0">
                <a:latin typeface="Times New Roman" panose="02020603050405020304" pitchFamily="18" charset="0"/>
              </a:rPr>
              <a:t>127</a:t>
            </a:r>
            <a:r>
              <a:rPr lang="zh-CN" altLang="en-US" sz="2000" b="1" dirty="0">
                <a:latin typeface="Times New Roman" panose="02020603050405020304" pitchFamily="18" charset="0"/>
              </a:rPr>
              <a:t>×(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000" b="1" dirty="0">
                <a:latin typeface="Times New Roman" panose="02020603050405020304" pitchFamily="18" charset="0"/>
              </a:rPr>
              <a:t>1)</a:t>
            </a:r>
          </a:p>
        </p:txBody>
      </p:sp>
      <p:sp>
        <p:nvSpPr>
          <p:cNvPr id="146464" name="文本框 146463"/>
          <p:cNvSpPr txBox="1"/>
          <p:nvPr/>
        </p:nvSpPr>
        <p:spPr>
          <a:xfrm>
            <a:off x="2344738" y="6461125"/>
            <a:ext cx="1976437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000" b="1" dirty="0">
                <a:latin typeface="Times New Roman" panose="02020603050405020304" pitchFamily="18" charset="0"/>
              </a:rPr>
              <a:t> 2</a:t>
            </a:r>
            <a:r>
              <a:rPr lang="zh-CN" altLang="en-US" sz="2000" b="1" baseline="45000" dirty="0">
                <a:latin typeface="Times New Roman" panose="02020603050405020304" pitchFamily="18" charset="0"/>
              </a:rPr>
              <a:t>-128</a:t>
            </a:r>
            <a:r>
              <a:rPr lang="zh-CN" altLang="en-US" sz="2000" b="1" dirty="0">
                <a:latin typeface="Times New Roman" panose="02020603050405020304" pitchFamily="18" charset="0"/>
              </a:rPr>
              <a:t>×(2</a:t>
            </a:r>
            <a:r>
              <a:rPr lang="zh-CN" altLang="en-US" sz="2000" b="1" baseline="45000" dirty="0">
                <a:latin typeface="Times New Roman" panose="02020603050405020304" pitchFamily="18" charset="0"/>
              </a:rPr>
              <a:t>-1</a:t>
            </a:r>
            <a:r>
              <a:rPr lang="zh-CN" altLang="en-US" sz="2000" b="1" dirty="0">
                <a:latin typeface="Times New Roman" panose="02020603050405020304" pitchFamily="18" charset="0"/>
              </a:rPr>
              <a:t>+ 2</a:t>
            </a:r>
            <a:r>
              <a:rPr lang="zh-CN" altLang="en-US" sz="2000" b="1" baseline="45000" dirty="0">
                <a:latin typeface="Times New Roman" panose="02020603050405020304" pitchFamily="18" charset="0"/>
              </a:rPr>
              <a:t>-</a:t>
            </a:r>
            <a:r>
              <a:rPr lang="en-US" altLang="zh-CN" sz="2000" b="1" i="1" baseline="45000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46465" name="文本框 146464"/>
          <p:cNvSpPr txBox="1"/>
          <p:nvPr/>
        </p:nvSpPr>
        <p:spPr>
          <a:xfrm>
            <a:off x="4881563" y="5775325"/>
            <a:ext cx="113506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2</a:t>
            </a:r>
            <a:r>
              <a:rPr lang="zh-CN" altLang="en-US" sz="2000" b="1" baseline="45000" dirty="0">
                <a:latin typeface="Times New Roman" panose="02020603050405020304" pitchFamily="18" charset="0"/>
              </a:rPr>
              <a:t>-128</a:t>
            </a:r>
            <a:r>
              <a:rPr lang="zh-CN" altLang="en-US" sz="2000" b="1" dirty="0">
                <a:latin typeface="Times New Roman" panose="02020603050405020304" pitchFamily="18" charset="0"/>
              </a:rPr>
              <a:t>×2</a:t>
            </a:r>
            <a:r>
              <a:rPr lang="zh-CN" altLang="en-US" sz="2000" b="1" baseline="45000" dirty="0">
                <a:latin typeface="Times New Roman" panose="02020603050405020304" pitchFamily="18" charset="0"/>
              </a:rPr>
              <a:t>-1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46466" name="文本框 146465"/>
          <p:cNvSpPr txBox="1"/>
          <p:nvPr/>
        </p:nvSpPr>
        <p:spPr>
          <a:xfrm>
            <a:off x="6561138" y="5029200"/>
            <a:ext cx="1511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2</a:t>
            </a:r>
            <a:r>
              <a:rPr lang="zh-CN" altLang="en-US" sz="2000" b="1" baseline="45000" dirty="0">
                <a:latin typeface="Times New Roman" panose="02020603050405020304" pitchFamily="18" charset="0"/>
              </a:rPr>
              <a:t>127</a:t>
            </a:r>
            <a:r>
              <a:rPr lang="zh-CN" altLang="en-US" sz="2000" b="1" dirty="0">
                <a:latin typeface="Times New Roman" panose="02020603050405020304" pitchFamily="18" charset="0"/>
              </a:rPr>
              <a:t>×(1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000" b="1" dirty="0">
                <a:latin typeface="Times New Roman" panose="02020603050405020304" pitchFamily="18" charset="0"/>
              </a:rPr>
              <a:t>2</a:t>
            </a:r>
            <a:r>
              <a:rPr lang="zh-CN" altLang="en-US" sz="2000" b="1" baseline="45000" dirty="0">
                <a:latin typeface="Times New Roman" panose="02020603050405020304" pitchFamily="18" charset="0"/>
              </a:rPr>
              <a:t>-</a:t>
            </a:r>
            <a:r>
              <a:rPr lang="en-US" altLang="zh-CN" sz="2000" b="1" i="1" baseline="45000"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146481" name="组合 146480"/>
          <p:cNvGrpSpPr/>
          <p:nvPr/>
        </p:nvGrpSpPr>
        <p:grpSpPr>
          <a:xfrm>
            <a:off x="1282700" y="3886200"/>
            <a:ext cx="1841500" cy="838200"/>
            <a:chOff x="808" y="2448"/>
            <a:chExt cx="1160" cy="528"/>
          </a:xfrm>
        </p:grpSpPr>
        <p:sp>
          <p:nvSpPr>
            <p:cNvPr id="146447" name="直接连接符 146446"/>
            <p:cNvSpPr/>
            <p:nvPr/>
          </p:nvSpPr>
          <p:spPr>
            <a:xfrm flipV="1">
              <a:off x="1200" y="2448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46467" name="文本框 146466"/>
            <p:cNvSpPr txBox="1"/>
            <p:nvPr/>
          </p:nvSpPr>
          <p:spPr>
            <a:xfrm>
              <a:off x="808" y="2707"/>
              <a:ext cx="116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Times New Roman" panose="02020603050405020304" pitchFamily="18" charset="0"/>
                </a:rPr>
                <a:t>最小负数</a:t>
              </a:r>
            </a:p>
          </p:txBody>
        </p:sp>
      </p:grpSp>
      <p:grpSp>
        <p:nvGrpSpPr>
          <p:cNvPr id="146482" name="组合 146481"/>
          <p:cNvGrpSpPr/>
          <p:nvPr/>
        </p:nvGrpSpPr>
        <p:grpSpPr>
          <a:xfrm>
            <a:off x="2933700" y="3886200"/>
            <a:ext cx="1308100" cy="2255838"/>
            <a:chOff x="1848" y="2448"/>
            <a:chExt cx="824" cy="1421"/>
          </a:xfrm>
        </p:grpSpPr>
        <p:sp>
          <p:nvSpPr>
            <p:cNvPr id="146455" name="直接连接符 146454"/>
            <p:cNvSpPr/>
            <p:nvPr/>
          </p:nvSpPr>
          <p:spPr>
            <a:xfrm flipV="1">
              <a:off x="2400" y="2448"/>
              <a:ext cx="0" cy="11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46468" name="文本框 146467"/>
            <p:cNvSpPr txBox="1"/>
            <p:nvPr/>
          </p:nvSpPr>
          <p:spPr>
            <a:xfrm>
              <a:off x="1848" y="3600"/>
              <a:ext cx="8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200" b="1" dirty="0">
                  <a:latin typeface="Times New Roman" panose="02020603050405020304" pitchFamily="18" charset="0"/>
                </a:rPr>
                <a:t>最大负数</a:t>
              </a:r>
            </a:p>
          </p:txBody>
        </p:sp>
      </p:grpSp>
      <p:grpSp>
        <p:nvGrpSpPr>
          <p:cNvPr id="146483" name="组合 146482"/>
          <p:cNvGrpSpPr/>
          <p:nvPr/>
        </p:nvGrpSpPr>
        <p:grpSpPr>
          <a:xfrm>
            <a:off x="4584700" y="3886200"/>
            <a:ext cx="1308100" cy="1525588"/>
            <a:chOff x="2888" y="2448"/>
            <a:chExt cx="824" cy="961"/>
          </a:xfrm>
        </p:grpSpPr>
        <p:sp>
          <p:nvSpPr>
            <p:cNvPr id="146456" name="直接连接符 146455"/>
            <p:cNvSpPr/>
            <p:nvPr/>
          </p:nvSpPr>
          <p:spPr>
            <a:xfrm flipV="1">
              <a:off x="3120" y="2448"/>
              <a:ext cx="0" cy="7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46469" name="文本框 146468"/>
            <p:cNvSpPr txBox="1"/>
            <p:nvPr/>
          </p:nvSpPr>
          <p:spPr>
            <a:xfrm>
              <a:off x="2888" y="3140"/>
              <a:ext cx="8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200" b="1" dirty="0">
                  <a:latin typeface="Times New Roman" panose="02020603050405020304" pitchFamily="18" charset="0"/>
                </a:rPr>
                <a:t>最小正数</a:t>
              </a:r>
            </a:p>
          </p:txBody>
        </p:sp>
      </p:grpSp>
      <p:grpSp>
        <p:nvGrpSpPr>
          <p:cNvPr id="146484" name="组合 146483"/>
          <p:cNvGrpSpPr/>
          <p:nvPr/>
        </p:nvGrpSpPr>
        <p:grpSpPr>
          <a:xfrm>
            <a:off x="6235700" y="3886200"/>
            <a:ext cx="1308100" cy="838200"/>
            <a:chOff x="3928" y="2448"/>
            <a:chExt cx="824" cy="528"/>
          </a:xfrm>
        </p:grpSpPr>
        <p:sp>
          <p:nvSpPr>
            <p:cNvPr id="146448" name="直接连接符 146447"/>
            <p:cNvSpPr/>
            <p:nvPr/>
          </p:nvSpPr>
          <p:spPr>
            <a:xfrm flipV="1">
              <a:off x="4320" y="2448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46470" name="文本框 146469"/>
            <p:cNvSpPr txBox="1"/>
            <p:nvPr/>
          </p:nvSpPr>
          <p:spPr>
            <a:xfrm>
              <a:off x="3928" y="2707"/>
              <a:ext cx="8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200" b="1" dirty="0">
                  <a:latin typeface="Times New Roman" panose="02020603050405020304" pitchFamily="18" charset="0"/>
                </a:rPr>
                <a:t>最大正数</a:t>
              </a:r>
            </a:p>
          </p:txBody>
        </p:sp>
      </p:grpSp>
      <p:grpSp>
        <p:nvGrpSpPr>
          <p:cNvPr id="146471" name="组合 146470"/>
          <p:cNvGrpSpPr/>
          <p:nvPr/>
        </p:nvGrpSpPr>
        <p:grpSpPr>
          <a:xfrm>
            <a:off x="4213225" y="3771900"/>
            <a:ext cx="336550" cy="669925"/>
            <a:chOff x="2654" y="2280"/>
            <a:chExt cx="212" cy="422"/>
          </a:xfrm>
        </p:grpSpPr>
        <p:sp>
          <p:nvSpPr>
            <p:cNvPr id="146472" name="直接连接符 146471"/>
            <p:cNvSpPr/>
            <p:nvPr/>
          </p:nvSpPr>
          <p:spPr>
            <a:xfrm>
              <a:off x="2748" y="228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6473" name="文本框 146472"/>
            <p:cNvSpPr txBox="1"/>
            <p:nvPr/>
          </p:nvSpPr>
          <p:spPr>
            <a:xfrm>
              <a:off x="2654" y="241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46474" name="文本框 146473"/>
          <p:cNvSpPr txBox="1"/>
          <p:nvPr/>
        </p:nvSpPr>
        <p:spPr>
          <a:xfrm>
            <a:off x="38100" y="3581400"/>
            <a:ext cx="1560513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阶码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01, ××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···</a:t>
            </a:r>
            <a:r>
              <a:rPr lang="zh-CN" altLang="en-US" sz="2000" b="1" dirty="0">
                <a:latin typeface="Times New Roman" panose="02020603050405020304" pitchFamily="18" charset="0"/>
              </a:rPr>
              <a:t>×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46475" name="文本框 146474"/>
          <p:cNvSpPr txBox="1"/>
          <p:nvPr/>
        </p:nvSpPr>
        <p:spPr>
          <a:xfrm>
            <a:off x="7391400" y="3581400"/>
            <a:ext cx="1560513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            阶码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01, ××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···</a:t>
            </a:r>
            <a:r>
              <a:rPr lang="zh-CN" altLang="en-US" sz="2000" b="1" dirty="0">
                <a:latin typeface="Times New Roman" panose="02020603050405020304" pitchFamily="18" charset="0"/>
              </a:rPr>
              <a:t>×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46476" name="文本框 146475"/>
          <p:cNvSpPr txBox="1"/>
          <p:nvPr/>
        </p:nvSpPr>
        <p:spPr>
          <a:xfrm>
            <a:off x="3351213" y="2590800"/>
            <a:ext cx="21351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阶码 10, ××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···</a:t>
            </a:r>
            <a:r>
              <a:rPr lang="zh-CN" altLang="en-US" sz="2000" b="1" dirty="0">
                <a:latin typeface="Times New Roman" panose="02020603050405020304" pitchFamily="18" charset="0"/>
              </a:rPr>
              <a:t>×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46477" name="矩形 146476"/>
          <p:cNvSpPr/>
          <p:nvPr/>
        </p:nvSpPr>
        <p:spPr>
          <a:xfrm>
            <a:off x="5597525" y="2590800"/>
            <a:ext cx="17176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按机器零处理</a:t>
            </a:r>
          </a:p>
        </p:txBody>
      </p:sp>
      <p:sp>
        <p:nvSpPr>
          <p:cNvPr id="146478" name="矩形 146477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46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4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4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4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4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4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4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146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14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14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14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4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4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6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6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/>
      <p:bldP spid="146463" grpId="0"/>
      <p:bldP spid="146464" grpId="0"/>
      <p:bldP spid="146465" grpId="0"/>
      <p:bldP spid="146466" grpId="0"/>
      <p:bldP spid="146474" grpId="0"/>
      <p:bldP spid="146475" grpId="0"/>
      <p:bldP spid="146476" grpId="0"/>
      <p:bldP spid="14647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文本框 147458"/>
          <p:cNvSpPr txBox="1"/>
          <p:nvPr/>
        </p:nvSpPr>
        <p:spPr>
          <a:xfrm>
            <a:off x="381000" y="304800"/>
            <a:ext cx="38544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二、浮点乘除运算</a:t>
            </a:r>
          </a:p>
        </p:txBody>
      </p:sp>
      <p:sp>
        <p:nvSpPr>
          <p:cNvPr id="147460" name="文本框 147459"/>
          <p:cNvSpPr txBox="1"/>
          <p:nvPr/>
        </p:nvSpPr>
        <p:spPr>
          <a:xfrm>
            <a:off x="1889125" y="990600"/>
            <a:ext cx="16652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b="1" i="1" baseline="60000">
                <a:latin typeface="Times New Roman" panose="02020603050405020304" pitchFamily="18" charset="0"/>
              </a:rPr>
              <a:t>j</a:t>
            </a:r>
            <a:r>
              <a:rPr lang="en-US" altLang="zh-CN" sz="24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CN" sz="2400" b="1" i="1" baseline="30000">
              <a:latin typeface="Times New Roman" panose="02020603050405020304" pitchFamily="18" charset="0"/>
            </a:endParaRPr>
          </a:p>
        </p:txBody>
      </p:sp>
      <p:sp>
        <p:nvSpPr>
          <p:cNvPr id="147461" name="文本框 147460"/>
          <p:cNvSpPr txBox="1"/>
          <p:nvPr/>
        </p:nvSpPr>
        <p:spPr>
          <a:xfrm>
            <a:off x="3930650" y="1000125"/>
            <a:ext cx="1619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b="1" i="1" baseline="60000">
                <a:latin typeface="Times New Roman" panose="02020603050405020304" pitchFamily="18" charset="0"/>
              </a:rPr>
              <a:t>j</a:t>
            </a:r>
            <a:r>
              <a:rPr lang="en-US" altLang="zh-CN" sz="24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sz="2400" b="1" i="1" baseline="30000">
              <a:latin typeface="Times New Roman" panose="02020603050405020304" pitchFamily="18" charset="0"/>
            </a:endParaRPr>
          </a:p>
        </p:txBody>
      </p:sp>
      <p:sp>
        <p:nvSpPr>
          <p:cNvPr id="147462" name="文本框 147461"/>
          <p:cNvSpPr txBox="1"/>
          <p:nvPr/>
        </p:nvSpPr>
        <p:spPr>
          <a:xfrm>
            <a:off x="822325" y="1511300"/>
            <a:ext cx="12541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1. 乘法</a:t>
            </a:r>
          </a:p>
        </p:txBody>
      </p:sp>
      <p:sp>
        <p:nvSpPr>
          <p:cNvPr id="147463" name="文本框 147462"/>
          <p:cNvSpPr txBox="1"/>
          <p:nvPr/>
        </p:nvSpPr>
        <p:spPr>
          <a:xfrm>
            <a:off x="2346325" y="1905000"/>
            <a:ext cx="32004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 = 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×</a:t>
            </a:r>
            <a:r>
              <a:rPr lang="zh-CN" altLang="en-US" sz="2800" b="1" dirty="0">
                <a:latin typeface="Times New Roman" panose="02020603050405020304" pitchFamily="18" charset="0"/>
              </a:rPr>
              <a:t>2</a:t>
            </a:r>
            <a:r>
              <a:rPr lang="en-US" altLang="zh-CN" sz="2400" b="1" i="1" baseline="60000" dirty="0" err="1">
                <a:latin typeface="Times New Roman" panose="02020603050405020304" pitchFamily="18" charset="0"/>
              </a:rPr>
              <a:t>j</a:t>
            </a:r>
            <a:r>
              <a:rPr lang="en-US" altLang="zh-CN" sz="2400" b="1" i="1" baseline="30000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="1" baseline="60000" dirty="0" err="1">
                <a:latin typeface="Times New Roman" panose="02020603050405020304" pitchFamily="18" charset="0"/>
              </a:rPr>
              <a:t>+</a:t>
            </a:r>
            <a:r>
              <a:rPr lang="en-US" altLang="zh-CN" sz="2400" b="1" i="1" baseline="60000" dirty="0" err="1">
                <a:latin typeface="Times New Roman" panose="02020603050405020304" pitchFamily="18" charset="0"/>
              </a:rPr>
              <a:t>j</a:t>
            </a:r>
            <a:r>
              <a:rPr lang="en-US" altLang="zh-CN" sz="2400" b="1" i="1" baseline="30000" dirty="0" err="1">
                <a:latin typeface="Times New Roman" panose="02020603050405020304" pitchFamily="18" charset="0"/>
              </a:rPr>
              <a:t>y</a:t>
            </a:r>
            <a:endParaRPr lang="en-US" altLang="zh-CN" sz="2400" b="1" i="1" baseline="30000">
              <a:latin typeface="Times New Roman" panose="02020603050405020304" pitchFamily="18" charset="0"/>
            </a:endParaRPr>
          </a:p>
        </p:txBody>
      </p:sp>
      <p:sp>
        <p:nvSpPr>
          <p:cNvPr id="147464" name="文本框 147463"/>
          <p:cNvSpPr txBox="1"/>
          <p:nvPr/>
        </p:nvSpPr>
        <p:spPr>
          <a:xfrm>
            <a:off x="822325" y="2376488"/>
            <a:ext cx="12541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2. 除法</a:t>
            </a:r>
          </a:p>
        </p:txBody>
      </p:sp>
      <p:grpSp>
        <p:nvGrpSpPr>
          <p:cNvPr id="147465" name="组合 147464"/>
          <p:cNvGrpSpPr/>
          <p:nvPr/>
        </p:nvGrpSpPr>
        <p:grpSpPr>
          <a:xfrm>
            <a:off x="2662238" y="2590800"/>
            <a:ext cx="2474912" cy="904875"/>
            <a:chOff x="1733" y="1686"/>
            <a:chExt cx="1559" cy="570"/>
          </a:xfrm>
        </p:grpSpPr>
        <p:sp>
          <p:nvSpPr>
            <p:cNvPr id="147466" name="文本框 147465"/>
            <p:cNvSpPr txBox="1"/>
            <p:nvPr/>
          </p:nvSpPr>
          <p:spPr>
            <a:xfrm>
              <a:off x="1733" y="1696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47467" name="文本框 147466"/>
            <p:cNvSpPr txBox="1"/>
            <p:nvPr/>
          </p:nvSpPr>
          <p:spPr>
            <a:xfrm>
              <a:off x="1733" y="1894"/>
              <a:ext cx="2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47468" name="直接连接符 147467"/>
            <p:cNvSpPr/>
            <p:nvPr/>
          </p:nvSpPr>
          <p:spPr>
            <a:xfrm>
              <a:off x="1743" y="1990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7469" name="文本框 147468"/>
            <p:cNvSpPr txBox="1"/>
            <p:nvPr/>
          </p:nvSpPr>
          <p:spPr>
            <a:xfrm>
              <a:off x="1973" y="1792"/>
              <a:ext cx="2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147470" name="直接连接符 147469"/>
            <p:cNvSpPr/>
            <p:nvPr/>
          </p:nvSpPr>
          <p:spPr>
            <a:xfrm>
              <a:off x="2256" y="1990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7471" name="文本框 147470"/>
            <p:cNvSpPr txBox="1"/>
            <p:nvPr/>
          </p:nvSpPr>
          <p:spPr>
            <a:xfrm>
              <a:off x="2223" y="1686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 dirty="0" err="1">
                  <a:latin typeface="Times New Roman" panose="02020603050405020304" pitchFamily="18" charset="0"/>
                </a:rPr>
                <a:t>S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x</a:t>
              </a:r>
              <a:endParaRPr lang="zh-CN" altLang="en-US" sz="24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47472" name="文本框 147471"/>
            <p:cNvSpPr txBox="1"/>
            <p:nvPr/>
          </p:nvSpPr>
          <p:spPr>
            <a:xfrm>
              <a:off x="2223" y="1968"/>
              <a:ext cx="2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b="1" i="1" baseline="-250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7473" name="文本框 147472"/>
            <p:cNvSpPr txBox="1"/>
            <p:nvPr/>
          </p:nvSpPr>
          <p:spPr>
            <a:xfrm>
              <a:off x="2501" y="1792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×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i="1" baseline="60000" dirty="0" err="1"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i="1" baseline="30000" dirty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baseline="3000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baseline="60000">
                  <a:latin typeface="Times New Roman" panose="02020603050405020304" pitchFamily="18" charset="0"/>
                </a:rPr>
                <a:t>–</a:t>
              </a:r>
              <a:r>
                <a:rPr lang="en-US" altLang="zh-CN" sz="2400" b="1" baseline="4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baseline="60000" dirty="0" err="1"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i="1" baseline="30000" dirty="0" err="1">
                  <a:latin typeface="Times New Roman" panose="02020603050405020304" pitchFamily="18" charset="0"/>
                </a:rPr>
                <a:t>y</a:t>
              </a:r>
              <a:endParaRPr lang="zh-CN" altLang="en-US" sz="2400" b="1" i="1" baseline="30000">
                <a:latin typeface="Times New Roman" panose="02020603050405020304" pitchFamily="18" charset="0"/>
              </a:endParaRPr>
            </a:p>
          </p:txBody>
        </p:sp>
      </p:grpSp>
      <p:sp>
        <p:nvSpPr>
          <p:cNvPr id="147474" name="文本框 147473"/>
          <p:cNvSpPr txBox="1"/>
          <p:nvPr/>
        </p:nvSpPr>
        <p:spPr>
          <a:xfrm>
            <a:off x="1247775" y="3914775"/>
            <a:ext cx="81248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阶码采用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补码定点加</a:t>
            </a:r>
            <a:r>
              <a:rPr lang="zh-CN" altLang="en-US" sz="2800" b="1" dirty="0">
                <a:latin typeface="Times New Roman" panose="02020603050405020304" pitchFamily="18" charset="0"/>
              </a:rPr>
              <a:t>（乘法）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减</a:t>
            </a:r>
            <a:r>
              <a:rPr lang="zh-CN" altLang="en-US" sz="2800" b="1" dirty="0">
                <a:latin typeface="Times New Roman" panose="02020603050405020304" pitchFamily="18" charset="0"/>
              </a:rPr>
              <a:t>（除法）运算</a:t>
            </a:r>
          </a:p>
        </p:txBody>
      </p:sp>
      <p:sp>
        <p:nvSpPr>
          <p:cNvPr id="147475" name="文本框 147474"/>
          <p:cNvSpPr txBox="1"/>
          <p:nvPr/>
        </p:nvSpPr>
        <p:spPr>
          <a:xfrm>
            <a:off x="1263650" y="4502150"/>
            <a:ext cx="52133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尾数乘除同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定点 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</a:t>
            </a:r>
          </a:p>
        </p:txBody>
      </p:sp>
      <p:sp>
        <p:nvSpPr>
          <p:cNvPr id="147476" name="文本框 147475"/>
          <p:cNvSpPr txBox="1"/>
          <p:nvPr/>
        </p:nvSpPr>
        <p:spPr>
          <a:xfrm>
            <a:off x="822325" y="5729288"/>
            <a:ext cx="26828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4. 浮点运算部件</a:t>
            </a:r>
          </a:p>
        </p:txBody>
      </p:sp>
      <p:sp>
        <p:nvSpPr>
          <p:cNvPr id="147477" name="文本框 147476"/>
          <p:cNvSpPr txBox="1"/>
          <p:nvPr/>
        </p:nvSpPr>
        <p:spPr>
          <a:xfrm>
            <a:off x="1889125" y="6186488"/>
            <a:ext cx="48275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阶码运算部件，尾数运算部件</a:t>
            </a:r>
          </a:p>
        </p:txBody>
      </p:sp>
      <p:sp>
        <p:nvSpPr>
          <p:cNvPr id="147478" name="文本框 147477"/>
          <p:cNvSpPr txBox="1"/>
          <p:nvPr/>
        </p:nvSpPr>
        <p:spPr>
          <a:xfrm>
            <a:off x="838200" y="3443288"/>
            <a:ext cx="12541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3. 步骤</a:t>
            </a:r>
          </a:p>
        </p:txBody>
      </p:sp>
      <p:sp>
        <p:nvSpPr>
          <p:cNvPr id="147479" name="文本框 147478"/>
          <p:cNvSpPr txBox="1"/>
          <p:nvPr/>
        </p:nvSpPr>
        <p:spPr>
          <a:xfrm>
            <a:off x="1243013" y="5119688"/>
            <a:ext cx="24907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规格化</a:t>
            </a:r>
          </a:p>
        </p:txBody>
      </p:sp>
      <p:sp>
        <p:nvSpPr>
          <p:cNvPr id="147480" name="矩形 147479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/>
      <p:bldP spid="147461" grpId="0"/>
      <p:bldP spid="147462" grpId="0"/>
      <p:bldP spid="147463" grpId="0"/>
      <p:bldP spid="147464" grpId="0"/>
      <p:bldP spid="147474" grpId="0"/>
      <p:bldP spid="147475" grpId="0"/>
      <p:bldP spid="147476" grpId="0"/>
      <p:bldP spid="147477" grpId="0"/>
      <p:bldP spid="147478" grpId="0"/>
      <p:bldP spid="14747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14848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ln/>
        </p:spPr>
        <p:txBody>
          <a:bodyPr lIns="92075" tIns="46038" rIns="92075" bIns="46038" anchor="ctr"/>
          <a:lstStyle/>
          <a:p>
            <a:r>
              <a:rPr lang="zh-CN" altLang="en-US" b="1" dirty="0"/>
              <a:t>6.5 算术逻辑单元</a:t>
            </a:r>
          </a:p>
        </p:txBody>
      </p:sp>
      <p:sp>
        <p:nvSpPr>
          <p:cNvPr id="148483" name="文本框 148482"/>
          <p:cNvSpPr txBox="1"/>
          <p:nvPr/>
        </p:nvSpPr>
        <p:spPr>
          <a:xfrm>
            <a:off x="457200" y="1247775"/>
            <a:ext cx="25606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一、</a:t>
            </a:r>
            <a:r>
              <a:rPr lang="en-US" altLang="zh-CN" sz="3200" b="1">
                <a:latin typeface="Times New Roman" panose="02020603050405020304" pitchFamily="18" charset="0"/>
              </a:rPr>
              <a:t>ALU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电路</a:t>
            </a:r>
          </a:p>
        </p:txBody>
      </p:sp>
      <p:sp>
        <p:nvSpPr>
          <p:cNvPr id="148484" name="文本框 148483"/>
          <p:cNvSpPr txBox="1"/>
          <p:nvPr/>
        </p:nvSpPr>
        <p:spPr>
          <a:xfrm>
            <a:off x="5318125" y="1860550"/>
            <a:ext cx="2032000" cy="16827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组合逻辑电路</a:t>
            </a:r>
          </a:p>
          <a:p>
            <a:pPr>
              <a:lnSpc>
                <a:spcPct val="145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 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</a:rPr>
              <a:t>不同取值</a:t>
            </a:r>
          </a:p>
          <a:p>
            <a:pPr>
              <a:lnSpc>
                <a:spcPct val="145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 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</a:rPr>
              <a:t>不同</a:t>
            </a:r>
          </a:p>
        </p:txBody>
      </p:sp>
      <p:sp>
        <p:nvSpPr>
          <p:cNvPr id="148485" name="文本框 148484"/>
          <p:cNvSpPr txBox="1"/>
          <p:nvPr/>
        </p:nvSpPr>
        <p:spPr>
          <a:xfrm>
            <a:off x="898525" y="4286250"/>
            <a:ext cx="33829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四位 </a:t>
            </a:r>
            <a:r>
              <a:rPr lang="en-US" altLang="zh-CN" sz="3200" b="1">
                <a:latin typeface="Times New Roman" panose="02020603050405020304" pitchFamily="18" charset="0"/>
              </a:rPr>
              <a:t>ALU    74181</a:t>
            </a:r>
          </a:p>
        </p:txBody>
      </p:sp>
      <p:sp>
        <p:nvSpPr>
          <p:cNvPr id="148486" name="文本框 148485"/>
          <p:cNvSpPr txBox="1"/>
          <p:nvPr/>
        </p:nvSpPr>
        <p:spPr>
          <a:xfrm>
            <a:off x="2041525" y="4929188"/>
            <a:ext cx="3825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M</a:t>
            </a:r>
            <a:r>
              <a:rPr lang="en-US" altLang="zh-CN" sz="2400" b="1">
                <a:latin typeface="Times New Roman" panose="02020603050405020304" pitchFamily="18" charset="0"/>
              </a:rPr>
              <a:t> = 0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算术运算</a:t>
            </a:r>
          </a:p>
        </p:txBody>
      </p:sp>
      <p:sp>
        <p:nvSpPr>
          <p:cNvPr id="148487" name="文本框 148486"/>
          <p:cNvSpPr txBox="1"/>
          <p:nvPr/>
        </p:nvSpPr>
        <p:spPr>
          <a:xfrm>
            <a:off x="2041525" y="5511800"/>
            <a:ext cx="4054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M</a:t>
            </a:r>
            <a:r>
              <a:rPr lang="en-US" altLang="zh-CN" sz="2400" b="1">
                <a:latin typeface="Times New Roman" panose="02020603050405020304" pitchFamily="18" charset="0"/>
              </a:rPr>
              <a:t> = 1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逻辑运算</a:t>
            </a:r>
          </a:p>
        </p:txBody>
      </p:sp>
      <p:sp>
        <p:nvSpPr>
          <p:cNvPr id="148488" name="文本框 148487"/>
          <p:cNvSpPr txBox="1"/>
          <p:nvPr/>
        </p:nvSpPr>
        <p:spPr>
          <a:xfrm>
            <a:off x="2041525" y="6096000"/>
            <a:ext cx="6416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</a:rPr>
              <a:t> ~ </a:t>
            </a:r>
            <a:r>
              <a:rPr lang="en-US" altLang="zh-CN" sz="2400" b="1" i="1"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不同取值，可做不同运算</a:t>
            </a:r>
          </a:p>
        </p:txBody>
      </p:sp>
      <p:grpSp>
        <p:nvGrpSpPr>
          <p:cNvPr id="148502" name="组合 148501"/>
          <p:cNvGrpSpPr/>
          <p:nvPr/>
        </p:nvGrpSpPr>
        <p:grpSpPr>
          <a:xfrm>
            <a:off x="1519238" y="1852613"/>
            <a:ext cx="2925762" cy="2408237"/>
            <a:chOff x="957" y="1167"/>
            <a:chExt cx="1843" cy="1517"/>
          </a:xfrm>
        </p:grpSpPr>
        <p:sp>
          <p:nvSpPr>
            <p:cNvPr id="148490" name="任意多边形 148489"/>
            <p:cNvSpPr/>
            <p:nvPr/>
          </p:nvSpPr>
          <p:spPr>
            <a:xfrm>
              <a:off x="957" y="1677"/>
              <a:ext cx="1443" cy="579"/>
            </a:xfrm>
            <a:custGeom>
              <a:avLst/>
              <a:gdLst/>
              <a:ahLst/>
              <a:cxnLst/>
              <a:rect l="0" t="0" r="0" b="0"/>
              <a:pathLst>
                <a:path w="1443" h="579">
                  <a:moveTo>
                    <a:pt x="0" y="6"/>
                  </a:moveTo>
                  <a:lnTo>
                    <a:pt x="480" y="6"/>
                  </a:lnTo>
                  <a:lnTo>
                    <a:pt x="723" y="243"/>
                  </a:lnTo>
                  <a:lnTo>
                    <a:pt x="963" y="0"/>
                  </a:lnTo>
                  <a:lnTo>
                    <a:pt x="1443" y="3"/>
                  </a:lnTo>
                  <a:lnTo>
                    <a:pt x="1056" y="579"/>
                  </a:lnTo>
                  <a:lnTo>
                    <a:pt x="423" y="579"/>
                  </a:lnTo>
                  <a:lnTo>
                    <a:pt x="0" y="6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1" name="文本框 148490"/>
            <p:cNvSpPr txBox="1"/>
            <p:nvPr/>
          </p:nvSpPr>
          <p:spPr>
            <a:xfrm>
              <a:off x="1481" y="1942"/>
              <a:ext cx="96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200" b="1">
                  <a:latin typeface="Times New Roman" panose="02020603050405020304" pitchFamily="18" charset="0"/>
                </a:rPr>
                <a:t>ALU</a:t>
              </a:r>
            </a:p>
          </p:txBody>
        </p:sp>
        <p:sp>
          <p:nvSpPr>
            <p:cNvPr id="148492" name="直接连接符 148491"/>
            <p:cNvSpPr/>
            <p:nvPr/>
          </p:nvSpPr>
          <p:spPr>
            <a:xfrm>
              <a:off x="1200" y="1440"/>
              <a:ext cx="0" cy="24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48493" name="直接连接符 148492"/>
            <p:cNvSpPr/>
            <p:nvPr/>
          </p:nvSpPr>
          <p:spPr>
            <a:xfrm>
              <a:off x="2160" y="1440"/>
              <a:ext cx="0" cy="24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48494" name="文本框 148493"/>
            <p:cNvSpPr txBox="1"/>
            <p:nvPr/>
          </p:nvSpPr>
          <p:spPr>
            <a:xfrm>
              <a:off x="1056" y="1193"/>
              <a:ext cx="26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2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200" b="1" i="1" baseline="-250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48495" name="文本框 148494"/>
            <p:cNvSpPr txBox="1"/>
            <p:nvPr/>
          </p:nvSpPr>
          <p:spPr>
            <a:xfrm>
              <a:off x="2016" y="1167"/>
              <a:ext cx="26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2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200" b="1" i="1" baseline="-250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48496" name="直接连接符 148495"/>
            <p:cNvSpPr/>
            <p:nvPr/>
          </p:nvSpPr>
          <p:spPr>
            <a:xfrm>
              <a:off x="1680" y="2256"/>
              <a:ext cx="0" cy="192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48497" name="文本框 148496"/>
            <p:cNvSpPr txBox="1"/>
            <p:nvPr/>
          </p:nvSpPr>
          <p:spPr>
            <a:xfrm>
              <a:off x="1584" y="2415"/>
              <a:ext cx="26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200" b="1" i="1" dirty="0" err="1">
                  <a:latin typeface="Times New Roman" panose="02020603050405020304" pitchFamily="18" charset="0"/>
                </a:rPr>
                <a:t>F</a:t>
              </a:r>
              <a:r>
                <a:rPr lang="en-US" altLang="zh-CN" sz="2200" b="1" i="1" baseline="-25000" dirty="0" err="1">
                  <a:latin typeface="Times New Roman" panose="02020603050405020304" pitchFamily="18" charset="0"/>
                </a:rPr>
                <a:t>i</a:t>
              </a:r>
              <a:endParaRPr lang="en-US" altLang="zh-CN" sz="22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48498" name="直接连接符 148497"/>
            <p:cNvSpPr/>
            <p:nvPr/>
          </p:nvSpPr>
          <p:spPr>
            <a:xfrm flipH="1">
              <a:off x="2352" y="1824"/>
              <a:ext cx="240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48499" name="直接连接符 148498"/>
            <p:cNvSpPr/>
            <p:nvPr/>
          </p:nvSpPr>
          <p:spPr>
            <a:xfrm flipH="1">
              <a:off x="2160" y="2160"/>
              <a:ext cx="240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48500" name="文本框 148499"/>
            <p:cNvSpPr txBox="1"/>
            <p:nvPr/>
          </p:nvSpPr>
          <p:spPr>
            <a:xfrm>
              <a:off x="2249" y="1891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48501" name="文本框 148500"/>
            <p:cNvSpPr txBox="1"/>
            <p:nvPr/>
          </p:nvSpPr>
          <p:spPr>
            <a:xfrm>
              <a:off x="2534" y="1865"/>
              <a:ext cx="26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200" b="1" i="1" dirty="0" err="1">
                  <a:latin typeface="Times New Roman" panose="02020603050405020304" pitchFamily="18" charset="0"/>
                </a:rPr>
                <a:t>K</a:t>
              </a:r>
              <a:r>
                <a:rPr lang="en-US" altLang="zh-CN" sz="2200" b="1" i="1" baseline="-25000" dirty="0" err="1">
                  <a:latin typeface="Times New Roman" panose="02020603050405020304" pitchFamily="18" charset="0"/>
                </a:rPr>
                <a:t>i</a:t>
              </a:r>
              <a:endParaRPr lang="en-US" altLang="zh-CN" sz="2200" b="1" i="1" baseline="-25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  <p:bldP spid="148484" grpId="0"/>
      <p:bldP spid="148485" grpId="0"/>
      <p:bldP spid="148486" grpId="0"/>
      <p:bldP spid="148487" grpId="0"/>
      <p:bldP spid="14848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文本框 149506"/>
          <p:cNvSpPr txBox="1"/>
          <p:nvPr/>
        </p:nvSpPr>
        <p:spPr>
          <a:xfrm>
            <a:off x="381000" y="152400"/>
            <a:ext cx="3395663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二、快速进位链</a:t>
            </a:r>
          </a:p>
        </p:txBody>
      </p:sp>
      <p:sp>
        <p:nvSpPr>
          <p:cNvPr id="149508" name="文本框 149507"/>
          <p:cNvSpPr txBox="1"/>
          <p:nvPr/>
        </p:nvSpPr>
        <p:spPr>
          <a:xfrm>
            <a:off x="974725" y="838200"/>
            <a:ext cx="2325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1. 并行加法器</a:t>
            </a:r>
          </a:p>
        </p:txBody>
      </p:sp>
      <p:sp>
        <p:nvSpPr>
          <p:cNvPr id="149509" name="文本框 149508"/>
          <p:cNvSpPr txBox="1"/>
          <p:nvPr/>
        </p:nvSpPr>
        <p:spPr>
          <a:xfrm>
            <a:off x="1447800" y="5181600"/>
            <a:ext cx="2657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=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400" b="1" i="1">
                <a:latin typeface="Times New Roman" panose="02020603050405020304" pitchFamily="18" charset="0"/>
              </a:rPr>
              <a:t> B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+ (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400" b="1" i="1">
                <a:latin typeface="Times New Roman" panose="02020603050405020304" pitchFamily="18" charset="0"/>
              </a:rPr>
              <a:t>+B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i-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9510" name="文本框 149509"/>
          <p:cNvSpPr txBox="1"/>
          <p:nvPr/>
        </p:nvSpPr>
        <p:spPr>
          <a:xfrm>
            <a:off x="1143000" y="5653088"/>
            <a:ext cx="3200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 i="1" baseline="-25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i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= A</a:t>
            </a:r>
            <a:r>
              <a:rPr lang="en-US" altLang="zh-CN" sz="2400" b="1" i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 B</a:t>
            </a:r>
            <a:r>
              <a:rPr lang="en-US" altLang="zh-CN" sz="2400" b="1" i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本地进位</a:t>
            </a:r>
            <a:endParaRPr lang="zh-CN" altLang="en-US" sz="2400" b="1" baseline="-250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11" name="文本框 149510"/>
          <p:cNvSpPr txBox="1"/>
          <p:nvPr/>
        </p:nvSpPr>
        <p:spPr>
          <a:xfrm>
            <a:off x="4572000" y="5653088"/>
            <a:ext cx="3505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i="1" baseline="-25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i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= A</a:t>
            </a:r>
            <a:r>
              <a:rPr lang="en-US" altLang="zh-CN" sz="2400" b="1" i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 + B</a:t>
            </a:r>
            <a:r>
              <a:rPr lang="en-US" altLang="zh-CN" sz="2400" b="1" i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传送条件</a:t>
            </a:r>
            <a:endParaRPr lang="zh-CN" altLang="en-US" sz="2400" b="1" baseline="-250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12" name="文本框 149511"/>
          <p:cNvSpPr txBox="1"/>
          <p:nvPr/>
        </p:nvSpPr>
        <p:spPr>
          <a:xfrm>
            <a:off x="635000" y="6162675"/>
            <a:ext cx="24130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r>
              <a:rPr lang="en-US" altLang="zh-CN" sz="2400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i="1" baseline="-25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 i="1" baseline="-25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i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i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i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9583" name="组合 149582"/>
          <p:cNvGrpSpPr/>
          <p:nvPr/>
        </p:nvGrpSpPr>
        <p:grpSpPr>
          <a:xfrm>
            <a:off x="1127125" y="4038600"/>
            <a:ext cx="5668963" cy="457200"/>
            <a:chOff x="710" y="2544"/>
            <a:chExt cx="3571" cy="288"/>
          </a:xfrm>
        </p:grpSpPr>
        <p:sp>
          <p:nvSpPr>
            <p:cNvPr id="149514" name="文本框 149513"/>
            <p:cNvSpPr txBox="1"/>
            <p:nvPr/>
          </p:nvSpPr>
          <p:spPr>
            <a:xfrm>
              <a:off x="710" y="2544"/>
              <a:ext cx="35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 dirty="0" err="1">
                  <a:latin typeface="Times New Roman" panose="02020603050405020304" pitchFamily="18" charset="0"/>
                </a:rPr>
                <a:t>S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>
                  <a:latin typeface="Times New Roman" panose="02020603050405020304" pitchFamily="18" charset="0"/>
                </a:rPr>
                <a:t> =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-1</a:t>
              </a:r>
              <a:r>
                <a:rPr lang="en-US" altLang="zh-CN" sz="2400" b="1">
                  <a:latin typeface="Times New Roman" panose="02020603050405020304" pitchFamily="18" charset="0"/>
                </a:rPr>
                <a:t>+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-1</a:t>
              </a:r>
              <a:r>
                <a:rPr lang="en-US" altLang="zh-CN" sz="2400" b="1">
                  <a:latin typeface="Times New Roman" panose="02020603050405020304" pitchFamily="18" charset="0"/>
                </a:rPr>
                <a:t>+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-1</a:t>
              </a:r>
              <a:r>
                <a:rPr lang="en-US" altLang="zh-CN" sz="2400" b="1">
                  <a:latin typeface="Times New Roman" panose="02020603050405020304" pitchFamily="18" charset="0"/>
                </a:rPr>
                <a:t>+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49515" name="直接连接符 149514"/>
            <p:cNvSpPr/>
            <p:nvPr/>
          </p:nvSpPr>
          <p:spPr>
            <a:xfrm>
              <a:off x="1104" y="2614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9516" name="直接连接符 149515"/>
            <p:cNvSpPr/>
            <p:nvPr/>
          </p:nvSpPr>
          <p:spPr>
            <a:xfrm>
              <a:off x="1344" y="2614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9517" name="直接连接符 149516"/>
            <p:cNvSpPr/>
            <p:nvPr/>
          </p:nvSpPr>
          <p:spPr>
            <a:xfrm>
              <a:off x="1942" y="2614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9518" name="直接连接符 149517"/>
            <p:cNvSpPr/>
            <p:nvPr/>
          </p:nvSpPr>
          <p:spPr>
            <a:xfrm>
              <a:off x="2364" y="2614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9519" name="直接连接符 149518"/>
            <p:cNvSpPr/>
            <p:nvPr/>
          </p:nvSpPr>
          <p:spPr>
            <a:xfrm>
              <a:off x="2938" y="2614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9520" name="直接连接符 149519"/>
            <p:cNvSpPr/>
            <p:nvPr/>
          </p:nvSpPr>
          <p:spPr>
            <a:xfrm>
              <a:off x="3168" y="2614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49582" name="组合 149581"/>
          <p:cNvGrpSpPr/>
          <p:nvPr/>
        </p:nvGrpSpPr>
        <p:grpSpPr>
          <a:xfrm>
            <a:off x="1074738" y="4648200"/>
            <a:ext cx="5702300" cy="457200"/>
            <a:chOff x="677" y="2928"/>
            <a:chExt cx="3592" cy="288"/>
          </a:xfrm>
        </p:grpSpPr>
        <p:sp>
          <p:nvSpPr>
            <p:cNvPr id="149522" name="文本框 149521"/>
            <p:cNvSpPr txBox="1"/>
            <p:nvPr/>
          </p:nvSpPr>
          <p:spPr>
            <a:xfrm>
              <a:off x="677" y="2928"/>
              <a:ext cx="35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 dirty="0" err="1">
                  <a:latin typeface="Times New Roman" panose="02020603050405020304" pitchFamily="18" charset="0"/>
                </a:rPr>
                <a:t>C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 = A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 B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 C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i-1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+A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 B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 C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i-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+A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 B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 C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i-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+A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 B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 C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i-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9523" name="直接连接符 149522"/>
            <p:cNvSpPr/>
            <p:nvPr/>
          </p:nvSpPr>
          <p:spPr>
            <a:xfrm>
              <a:off x="3165" y="298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9524" name="直接连接符 149523"/>
            <p:cNvSpPr/>
            <p:nvPr/>
          </p:nvSpPr>
          <p:spPr>
            <a:xfrm>
              <a:off x="2140" y="298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9525" name="直接连接符 149524"/>
            <p:cNvSpPr/>
            <p:nvPr/>
          </p:nvSpPr>
          <p:spPr>
            <a:xfrm>
              <a:off x="1109" y="298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49526" name="组合 149525"/>
          <p:cNvGrpSpPr/>
          <p:nvPr/>
        </p:nvGrpSpPr>
        <p:grpSpPr>
          <a:xfrm>
            <a:off x="533400" y="1371600"/>
            <a:ext cx="8172450" cy="2606675"/>
            <a:chOff x="336" y="864"/>
            <a:chExt cx="5148" cy="1642"/>
          </a:xfrm>
        </p:grpSpPr>
        <p:sp>
          <p:nvSpPr>
            <p:cNvPr id="149527" name="文本框 149526"/>
            <p:cNvSpPr txBox="1"/>
            <p:nvPr/>
          </p:nvSpPr>
          <p:spPr>
            <a:xfrm>
              <a:off x="758" y="1603"/>
              <a:ext cx="3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 err="1">
                  <a:latin typeface="Times New Roman" panose="02020603050405020304" pitchFamily="18" charset="0"/>
                </a:rPr>
                <a:t>FA</a:t>
              </a:r>
              <a:r>
                <a:rPr lang="en-US" altLang="zh-CN" sz="2000" b="1" i="1" baseline="-25000" dirty="0" err="1">
                  <a:latin typeface="Times New Roman" panose="02020603050405020304" pitchFamily="18" charset="0"/>
                </a:rPr>
                <a:t>n</a:t>
              </a:r>
              <a:endParaRPr lang="en-US" altLang="zh-CN" sz="20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49528" name="矩形 149527"/>
            <p:cNvSpPr/>
            <p:nvPr/>
          </p:nvSpPr>
          <p:spPr>
            <a:xfrm>
              <a:off x="672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9" name="文本框 149528"/>
            <p:cNvSpPr txBox="1"/>
            <p:nvPr/>
          </p:nvSpPr>
          <p:spPr>
            <a:xfrm>
              <a:off x="1536" y="1603"/>
              <a:ext cx="51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 FA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49530" name="矩形 149529"/>
            <p:cNvSpPr/>
            <p:nvPr/>
          </p:nvSpPr>
          <p:spPr>
            <a:xfrm>
              <a:off x="1536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1" name="文本框 149530"/>
            <p:cNvSpPr txBox="1"/>
            <p:nvPr/>
          </p:nvSpPr>
          <p:spPr>
            <a:xfrm>
              <a:off x="3782" y="1603"/>
              <a:ext cx="38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FA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9532" name="矩形 149531"/>
            <p:cNvSpPr/>
            <p:nvPr/>
          </p:nvSpPr>
          <p:spPr>
            <a:xfrm>
              <a:off x="3696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3" name="文本框 149532"/>
            <p:cNvSpPr txBox="1"/>
            <p:nvPr/>
          </p:nvSpPr>
          <p:spPr>
            <a:xfrm>
              <a:off x="4741" y="1603"/>
              <a:ext cx="38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FA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9534" name="矩形 149533"/>
            <p:cNvSpPr/>
            <p:nvPr/>
          </p:nvSpPr>
          <p:spPr>
            <a:xfrm>
              <a:off x="4655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5" name="文本框 149534"/>
            <p:cNvSpPr txBox="1"/>
            <p:nvPr/>
          </p:nvSpPr>
          <p:spPr>
            <a:xfrm>
              <a:off x="2400" y="1603"/>
              <a:ext cx="51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 FA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149536" name="矩形 149535"/>
            <p:cNvSpPr/>
            <p:nvPr/>
          </p:nvSpPr>
          <p:spPr>
            <a:xfrm>
              <a:off x="2400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7" name="任意多边形 149536"/>
            <p:cNvSpPr/>
            <p:nvPr/>
          </p:nvSpPr>
          <p:spPr>
            <a:xfrm>
              <a:off x="336" y="1354"/>
              <a:ext cx="528" cy="192"/>
            </a:xfrm>
            <a:custGeom>
              <a:avLst/>
              <a:gdLst/>
              <a:ahLst/>
              <a:cxnLst/>
              <a:rect l="0" t="0" r="0" b="0"/>
              <a:pathLst>
                <a:path w="528" h="144">
                  <a:moveTo>
                    <a:pt x="0" y="0"/>
                  </a:moveTo>
                  <a:lnTo>
                    <a:pt x="528" y="0"/>
                  </a:lnTo>
                  <a:lnTo>
                    <a:pt x="528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8" name="直接连接符 149537"/>
            <p:cNvSpPr/>
            <p:nvPr/>
          </p:nvSpPr>
          <p:spPr>
            <a:xfrm>
              <a:off x="768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9539" name="直接连接符 149538"/>
            <p:cNvSpPr/>
            <p:nvPr/>
          </p:nvSpPr>
          <p:spPr>
            <a:xfrm>
              <a:off x="960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9540" name="任意多边形 149539"/>
            <p:cNvSpPr/>
            <p:nvPr/>
          </p:nvSpPr>
          <p:spPr>
            <a:xfrm>
              <a:off x="1104" y="1354"/>
              <a:ext cx="624" cy="672"/>
            </a:xfrm>
            <a:custGeom>
              <a:avLst/>
              <a:gdLst/>
              <a:ahLst/>
              <a:cxnLst/>
              <a:rect l="0" t="0" r="0" b="0"/>
              <a:pathLst>
                <a:path w="624" h="672">
                  <a:moveTo>
                    <a:pt x="0" y="528"/>
                  </a:moveTo>
                  <a:lnTo>
                    <a:pt x="0" y="672"/>
                  </a:lnTo>
                  <a:lnTo>
                    <a:pt x="240" y="672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41" name="直接连接符 149540"/>
            <p:cNvSpPr/>
            <p:nvPr/>
          </p:nvSpPr>
          <p:spPr>
            <a:xfrm>
              <a:off x="1056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9542" name="直接连接符 149541"/>
            <p:cNvSpPr/>
            <p:nvPr/>
          </p:nvSpPr>
          <p:spPr>
            <a:xfrm>
              <a:off x="1680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9543" name="直接连接符 149542"/>
            <p:cNvSpPr/>
            <p:nvPr/>
          </p:nvSpPr>
          <p:spPr>
            <a:xfrm>
              <a:off x="1824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9544" name="任意多边形 149543"/>
            <p:cNvSpPr/>
            <p:nvPr/>
          </p:nvSpPr>
          <p:spPr>
            <a:xfrm>
              <a:off x="1968" y="1354"/>
              <a:ext cx="624" cy="672"/>
            </a:xfrm>
            <a:custGeom>
              <a:avLst/>
              <a:gdLst/>
              <a:ahLst/>
              <a:cxnLst/>
              <a:rect l="0" t="0" r="0" b="0"/>
              <a:pathLst>
                <a:path w="624" h="672">
                  <a:moveTo>
                    <a:pt x="0" y="528"/>
                  </a:moveTo>
                  <a:lnTo>
                    <a:pt x="0" y="672"/>
                  </a:lnTo>
                  <a:lnTo>
                    <a:pt x="240" y="672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45" name="直接连接符 149544"/>
            <p:cNvSpPr/>
            <p:nvPr/>
          </p:nvSpPr>
          <p:spPr>
            <a:xfrm>
              <a:off x="1920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9546" name="直接连接符 149545"/>
            <p:cNvSpPr/>
            <p:nvPr/>
          </p:nvSpPr>
          <p:spPr>
            <a:xfrm>
              <a:off x="3840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9547" name="直接连接符 149546"/>
            <p:cNvSpPr/>
            <p:nvPr/>
          </p:nvSpPr>
          <p:spPr>
            <a:xfrm>
              <a:off x="3984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9548" name="任意多边形 149547"/>
            <p:cNvSpPr/>
            <p:nvPr/>
          </p:nvSpPr>
          <p:spPr>
            <a:xfrm>
              <a:off x="4128" y="1354"/>
              <a:ext cx="624" cy="672"/>
            </a:xfrm>
            <a:custGeom>
              <a:avLst/>
              <a:gdLst/>
              <a:ahLst/>
              <a:cxnLst/>
              <a:rect l="0" t="0" r="0" b="0"/>
              <a:pathLst>
                <a:path w="624" h="672">
                  <a:moveTo>
                    <a:pt x="0" y="528"/>
                  </a:moveTo>
                  <a:lnTo>
                    <a:pt x="0" y="672"/>
                  </a:lnTo>
                  <a:lnTo>
                    <a:pt x="240" y="672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49" name="直接连接符 149548"/>
            <p:cNvSpPr/>
            <p:nvPr/>
          </p:nvSpPr>
          <p:spPr>
            <a:xfrm>
              <a:off x="4080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9550" name="直接连接符 149549"/>
            <p:cNvSpPr/>
            <p:nvPr/>
          </p:nvSpPr>
          <p:spPr>
            <a:xfrm>
              <a:off x="4800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9551" name="直接连接符 149550"/>
            <p:cNvSpPr/>
            <p:nvPr/>
          </p:nvSpPr>
          <p:spPr>
            <a:xfrm>
              <a:off x="4944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9552" name="直接连接符 149551"/>
            <p:cNvSpPr/>
            <p:nvPr/>
          </p:nvSpPr>
          <p:spPr>
            <a:xfrm>
              <a:off x="5040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9553" name="任意多边形 149552"/>
            <p:cNvSpPr/>
            <p:nvPr/>
          </p:nvSpPr>
          <p:spPr>
            <a:xfrm>
              <a:off x="5088" y="1882"/>
              <a:ext cx="288" cy="192"/>
            </a:xfrm>
            <a:custGeom>
              <a:avLst/>
              <a:gdLst/>
              <a:ahLst/>
              <a:cxnLst/>
              <a:rect l="0" t="0" r="0" b="0"/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54" name="任意多边形 149553"/>
            <p:cNvSpPr/>
            <p:nvPr/>
          </p:nvSpPr>
          <p:spPr>
            <a:xfrm>
              <a:off x="3504" y="1354"/>
              <a:ext cx="336" cy="912"/>
            </a:xfrm>
            <a:custGeom>
              <a:avLst/>
              <a:gdLst/>
              <a:ahLst/>
              <a:cxnLst/>
              <a:rect l="0" t="0" r="0" b="0"/>
              <a:pathLst>
                <a:path w="240" h="912">
                  <a:moveTo>
                    <a:pt x="240" y="192"/>
                  </a:moveTo>
                  <a:lnTo>
                    <a:pt x="240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55" name="文本框 149554"/>
            <p:cNvSpPr txBox="1"/>
            <p:nvPr/>
          </p:nvSpPr>
          <p:spPr>
            <a:xfrm>
              <a:off x="470" y="1097"/>
              <a:ext cx="2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i="1" baseline="-25000" dirty="0" err="1">
                  <a:latin typeface="Times New Roman" panose="02020603050405020304" pitchFamily="18" charset="0"/>
                </a:rPr>
                <a:t>n</a:t>
              </a:r>
              <a:endParaRPr lang="en-US" altLang="zh-CN" sz="20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49556" name="文本框 149555"/>
            <p:cNvSpPr txBox="1"/>
            <p:nvPr/>
          </p:nvSpPr>
          <p:spPr>
            <a:xfrm>
              <a:off x="970" y="864"/>
              <a:ext cx="26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i="1" baseline="-25000" dirty="0" err="1">
                  <a:latin typeface="Times New Roman" panose="02020603050405020304" pitchFamily="18" charset="0"/>
                </a:rPr>
                <a:t>n</a:t>
              </a:r>
              <a:endParaRPr lang="en-US" altLang="zh-CN" sz="20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49557" name="文本框 149556"/>
            <p:cNvSpPr txBox="1"/>
            <p:nvPr/>
          </p:nvSpPr>
          <p:spPr>
            <a:xfrm>
              <a:off x="1344" y="1097"/>
              <a:ext cx="3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49558" name="文本框 149557"/>
            <p:cNvSpPr txBox="1"/>
            <p:nvPr/>
          </p:nvSpPr>
          <p:spPr>
            <a:xfrm>
              <a:off x="1776" y="864"/>
              <a:ext cx="35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49559" name="文本框 149558"/>
            <p:cNvSpPr txBox="1"/>
            <p:nvPr/>
          </p:nvSpPr>
          <p:spPr>
            <a:xfrm>
              <a:off x="2219" y="1097"/>
              <a:ext cx="3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149560" name="文本框 149559"/>
            <p:cNvSpPr txBox="1"/>
            <p:nvPr/>
          </p:nvSpPr>
          <p:spPr>
            <a:xfrm>
              <a:off x="2640" y="864"/>
              <a:ext cx="35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149561" name="直接连接符 149560"/>
            <p:cNvSpPr/>
            <p:nvPr/>
          </p:nvSpPr>
          <p:spPr>
            <a:xfrm>
              <a:off x="2544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9562" name="直接连接符 149561"/>
            <p:cNvSpPr/>
            <p:nvPr/>
          </p:nvSpPr>
          <p:spPr>
            <a:xfrm>
              <a:off x="2688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9563" name="直接连接符 149562"/>
            <p:cNvSpPr/>
            <p:nvPr/>
          </p:nvSpPr>
          <p:spPr>
            <a:xfrm>
              <a:off x="2784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9564" name="任意多边形 149563"/>
            <p:cNvSpPr/>
            <p:nvPr/>
          </p:nvSpPr>
          <p:spPr>
            <a:xfrm>
              <a:off x="2832" y="1882"/>
              <a:ext cx="288" cy="192"/>
            </a:xfrm>
            <a:custGeom>
              <a:avLst/>
              <a:gdLst/>
              <a:ahLst/>
              <a:cxnLst/>
              <a:rect l="0" t="0" r="0" b="0"/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65" name="文本框 149564"/>
            <p:cNvSpPr txBox="1"/>
            <p:nvPr/>
          </p:nvSpPr>
          <p:spPr>
            <a:xfrm>
              <a:off x="2966" y="1572"/>
              <a:ext cx="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149566" name="文本框 149565"/>
            <p:cNvSpPr txBox="1"/>
            <p:nvPr/>
          </p:nvSpPr>
          <p:spPr>
            <a:xfrm>
              <a:off x="3419" y="1097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9567" name="文本框 149566"/>
            <p:cNvSpPr txBox="1"/>
            <p:nvPr/>
          </p:nvSpPr>
          <p:spPr>
            <a:xfrm>
              <a:off x="3919" y="864"/>
              <a:ext cx="25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9568" name="文本框 149567"/>
            <p:cNvSpPr txBox="1"/>
            <p:nvPr/>
          </p:nvSpPr>
          <p:spPr>
            <a:xfrm>
              <a:off x="4331" y="1097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9569" name="文本框 149568"/>
            <p:cNvSpPr txBox="1"/>
            <p:nvPr/>
          </p:nvSpPr>
          <p:spPr>
            <a:xfrm>
              <a:off x="4831" y="864"/>
              <a:ext cx="25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9570" name="文本框 149569"/>
            <p:cNvSpPr txBox="1"/>
            <p:nvPr/>
          </p:nvSpPr>
          <p:spPr>
            <a:xfrm>
              <a:off x="5174" y="2083"/>
              <a:ext cx="3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49571" name="文本框 149570"/>
            <p:cNvSpPr txBox="1"/>
            <p:nvPr/>
          </p:nvSpPr>
          <p:spPr>
            <a:xfrm>
              <a:off x="4673" y="2218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9572" name="文本框 149571"/>
            <p:cNvSpPr txBox="1"/>
            <p:nvPr/>
          </p:nvSpPr>
          <p:spPr>
            <a:xfrm>
              <a:off x="4896" y="2218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9573" name="文本框 149572"/>
            <p:cNvSpPr txBox="1"/>
            <p:nvPr/>
          </p:nvSpPr>
          <p:spPr>
            <a:xfrm>
              <a:off x="3678" y="2235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9574" name="文本框 149573"/>
            <p:cNvSpPr txBox="1"/>
            <p:nvPr/>
          </p:nvSpPr>
          <p:spPr>
            <a:xfrm>
              <a:off x="3901" y="2235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9575" name="文本框 149574"/>
            <p:cNvSpPr txBox="1"/>
            <p:nvPr/>
          </p:nvSpPr>
          <p:spPr>
            <a:xfrm>
              <a:off x="2352" y="2218"/>
              <a:ext cx="3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149576" name="文本框 149575"/>
            <p:cNvSpPr txBox="1"/>
            <p:nvPr/>
          </p:nvSpPr>
          <p:spPr>
            <a:xfrm>
              <a:off x="2653" y="2218"/>
              <a:ext cx="3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149577" name="文本框 149576"/>
            <p:cNvSpPr txBox="1"/>
            <p:nvPr/>
          </p:nvSpPr>
          <p:spPr>
            <a:xfrm>
              <a:off x="1488" y="2218"/>
              <a:ext cx="3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49578" name="文本框 149577"/>
            <p:cNvSpPr txBox="1"/>
            <p:nvPr/>
          </p:nvSpPr>
          <p:spPr>
            <a:xfrm>
              <a:off x="1789" y="2218"/>
              <a:ext cx="3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49579" name="文本框 149578"/>
            <p:cNvSpPr txBox="1"/>
            <p:nvPr/>
          </p:nvSpPr>
          <p:spPr>
            <a:xfrm>
              <a:off x="664" y="2256"/>
              <a:ext cx="2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49580" name="文本框 149579"/>
            <p:cNvSpPr txBox="1"/>
            <p:nvPr/>
          </p:nvSpPr>
          <p:spPr>
            <a:xfrm>
              <a:off x="887" y="2256"/>
              <a:ext cx="2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</a:rPr>
                <a:t>B</a:t>
              </a:r>
              <a:r>
                <a:rPr lang="en-US" altLang="zh-CN" sz="2000" b="1" i="1" baseline="-25000" dirty="0" err="1">
                  <a:latin typeface="Times New Roman" panose="02020603050405020304" pitchFamily="18" charset="0"/>
                </a:rPr>
                <a:t>n</a:t>
              </a:r>
              <a:endParaRPr lang="en-US" altLang="zh-CN" sz="2000" b="1" i="1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149581" name="矩形 149580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/>
      <p:bldP spid="149509" grpId="0"/>
      <p:bldP spid="149510" grpId="0"/>
      <p:bldP spid="149511" grpId="0"/>
      <p:bldP spid="14951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文本框 150530"/>
          <p:cNvSpPr txBox="1"/>
          <p:nvPr/>
        </p:nvSpPr>
        <p:spPr>
          <a:xfrm>
            <a:off x="228600" y="196850"/>
            <a:ext cx="293528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2. 串行进位链</a:t>
            </a:r>
          </a:p>
        </p:txBody>
      </p:sp>
      <p:sp>
        <p:nvSpPr>
          <p:cNvPr id="150532" name="文本框 150531"/>
          <p:cNvSpPr txBox="1"/>
          <p:nvPr/>
        </p:nvSpPr>
        <p:spPr>
          <a:xfrm>
            <a:off x="1127125" y="914400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进位链</a:t>
            </a:r>
          </a:p>
        </p:txBody>
      </p:sp>
      <p:sp>
        <p:nvSpPr>
          <p:cNvPr id="150533" name="文本框 150532"/>
          <p:cNvSpPr txBox="1"/>
          <p:nvPr/>
        </p:nvSpPr>
        <p:spPr>
          <a:xfrm>
            <a:off x="3563938" y="914400"/>
            <a:ext cx="26844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传送进位的电路</a:t>
            </a:r>
          </a:p>
        </p:txBody>
      </p:sp>
      <p:sp>
        <p:nvSpPr>
          <p:cNvPr id="150534" name="文本框 150533"/>
          <p:cNvSpPr txBox="1"/>
          <p:nvPr/>
        </p:nvSpPr>
        <p:spPr>
          <a:xfrm>
            <a:off x="1127125" y="1447800"/>
            <a:ext cx="19700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串行进位链</a:t>
            </a:r>
          </a:p>
        </p:txBody>
      </p:sp>
      <p:sp>
        <p:nvSpPr>
          <p:cNvPr id="150535" name="文本框 150534"/>
          <p:cNvSpPr txBox="1"/>
          <p:nvPr/>
        </p:nvSpPr>
        <p:spPr>
          <a:xfrm>
            <a:off x="3563938" y="1447800"/>
            <a:ext cx="23272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进位串行传送</a:t>
            </a:r>
          </a:p>
        </p:txBody>
      </p:sp>
      <p:sp>
        <p:nvSpPr>
          <p:cNvPr id="150536" name="文本框 150535"/>
          <p:cNvSpPr txBox="1"/>
          <p:nvPr/>
        </p:nvSpPr>
        <p:spPr>
          <a:xfrm>
            <a:off x="1127125" y="2003425"/>
            <a:ext cx="69691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以 4 位全加器为例，每一位的进位表达式为</a:t>
            </a:r>
          </a:p>
        </p:txBody>
      </p:sp>
      <p:sp>
        <p:nvSpPr>
          <p:cNvPr id="150537" name="文本框 150536"/>
          <p:cNvSpPr txBox="1"/>
          <p:nvPr/>
        </p:nvSpPr>
        <p:spPr>
          <a:xfrm>
            <a:off x="1279525" y="2555875"/>
            <a:ext cx="25304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</a:rPr>
              <a:t> = 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 </a:t>
            </a:r>
            <a:r>
              <a:rPr lang="en-US" altLang="zh-CN" sz="2400" b="1">
                <a:latin typeface="Times New Roman" panose="02020603050405020304" pitchFamily="18" charset="0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50538" name="文本框 150537"/>
          <p:cNvSpPr txBox="1"/>
          <p:nvPr/>
        </p:nvSpPr>
        <p:spPr>
          <a:xfrm>
            <a:off x="1279525" y="2979738"/>
            <a:ext cx="23780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 = 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 </a:t>
            </a:r>
            <a:r>
              <a:rPr lang="en-US" altLang="zh-CN" sz="2400" b="1">
                <a:latin typeface="Times New Roman" panose="02020603050405020304" pitchFamily="18" charset="0"/>
              </a:rPr>
              <a:t>+ 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50539" name="文本框 150538"/>
          <p:cNvSpPr txBox="1"/>
          <p:nvPr/>
        </p:nvSpPr>
        <p:spPr>
          <a:xfrm>
            <a:off x="1279525" y="3402013"/>
            <a:ext cx="23018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 = 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 </a:t>
            </a:r>
            <a:r>
              <a:rPr lang="en-US" altLang="zh-CN" sz="2400" b="1">
                <a:latin typeface="Times New Roman" panose="02020603050405020304" pitchFamily="18" charset="0"/>
              </a:rPr>
              <a:t>+ 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50540" name="文本框 150539"/>
          <p:cNvSpPr txBox="1"/>
          <p:nvPr/>
        </p:nvSpPr>
        <p:spPr>
          <a:xfrm>
            <a:off x="1279525" y="3824288"/>
            <a:ext cx="23780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</a:rPr>
              <a:t> = 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 </a:t>
            </a:r>
            <a:r>
              <a:rPr lang="en-US" altLang="zh-CN" sz="2400" b="1">
                <a:latin typeface="Times New Roman" panose="02020603050405020304" pitchFamily="18" charset="0"/>
              </a:rPr>
              <a:t>+ 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150630" name="组合 150629"/>
          <p:cNvGrpSpPr/>
          <p:nvPr/>
        </p:nvGrpSpPr>
        <p:grpSpPr>
          <a:xfrm>
            <a:off x="3225800" y="2590800"/>
            <a:ext cx="1692275" cy="519113"/>
            <a:chOff x="2032" y="1632"/>
            <a:chExt cx="1066" cy="327"/>
          </a:xfrm>
        </p:grpSpPr>
        <p:sp>
          <p:nvSpPr>
            <p:cNvPr id="150542" name="文本框 150541"/>
            <p:cNvSpPr txBox="1"/>
            <p:nvPr/>
          </p:nvSpPr>
          <p:spPr>
            <a:xfrm>
              <a:off x="2032" y="1632"/>
              <a:ext cx="102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=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0 </a:t>
              </a:r>
              <a:r>
                <a:rPr lang="en-US" altLang="zh-CN" sz="14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50543" name="直接连接符 150542"/>
            <p:cNvSpPr/>
            <p:nvPr/>
          </p:nvSpPr>
          <p:spPr>
            <a:xfrm>
              <a:off x="2234" y="1686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50544" name="直接连接符 150543"/>
            <p:cNvSpPr/>
            <p:nvPr/>
          </p:nvSpPr>
          <p:spPr>
            <a:xfrm>
              <a:off x="2592" y="1686"/>
              <a:ext cx="4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50545" name="直接连接符 150544"/>
            <p:cNvSpPr/>
            <p:nvPr/>
          </p:nvSpPr>
          <p:spPr>
            <a:xfrm>
              <a:off x="2234" y="1638"/>
              <a:ext cx="86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50546" name="文本框 150545"/>
          <p:cNvSpPr txBox="1"/>
          <p:nvPr/>
        </p:nvSpPr>
        <p:spPr>
          <a:xfrm>
            <a:off x="1355725" y="5913438"/>
            <a:ext cx="58070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4</a:t>
            </a:r>
            <a:r>
              <a:rPr lang="zh-CN" altLang="en-US" sz="9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位 </a:t>
            </a:r>
            <a:r>
              <a:rPr lang="zh-CN" altLang="en-US" sz="2000" b="1" dirty="0">
                <a:latin typeface="Times New Roman" panose="02020603050405020304" pitchFamily="18" charset="0"/>
              </a:rPr>
              <a:t>全加器产生进位的全部时间为 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000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-25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  <a:endParaRPr lang="en-US" altLang="zh-CN" sz="2000" b="1" i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0547" name="文本框 150546"/>
          <p:cNvSpPr txBox="1"/>
          <p:nvPr/>
        </p:nvSpPr>
        <p:spPr>
          <a:xfrm>
            <a:off x="1427163" y="6373813"/>
            <a:ext cx="619283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0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位全加器产生进位的全部时间为 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nt</a:t>
            </a:r>
            <a:r>
              <a:rPr lang="en-US" altLang="zh-CN" sz="2000" b="1" i="1" baseline="-25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  <a:endParaRPr lang="en-US" altLang="zh-CN" sz="2000" b="1" i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0629" name="组合 150628"/>
          <p:cNvGrpSpPr/>
          <p:nvPr/>
        </p:nvGrpSpPr>
        <p:grpSpPr>
          <a:xfrm>
            <a:off x="381000" y="4267200"/>
            <a:ext cx="8347075" cy="1587500"/>
            <a:chOff x="240" y="2688"/>
            <a:chExt cx="5258" cy="1000"/>
          </a:xfrm>
        </p:grpSpPr>
        <p:grpSp>
          <p:nvGrpSpPr>
            <p:cNvPr id="150549" name="组合 150548"/>
            <p:cNvGrpSpPr/>
            <p:nvPr/>
          </p:nvGrpSpPr>
          <p:grpSpPr>
            <a:xfrm>
              <a:off x="537" y="2958"/>
              <a:ext cx="303" cy="432"/>
              <a:chOff x="1152" y="3264"/>
              <a:chExt cx="303" cy="432"/>
            </a:xfrm>
          </p:grpSpPr>
          <p:grpSp>
            <p:nvGrpSpPr>
              <p:cNvPr id="150550" name="组合 150549"/>
              <p:cNvGrpSpPr/>
              <p:nvPr/>
            </p:nvGrpSpPr>
            <p:grpSpPr>
              <a:xfrm>
                <a:off x="1190" y="3264"/>
                <a:ext cx="265" cy="432"/>
                <a:chOff x="1190" y="3264"/>
                <a:chExt cx="265" cy="432"/>
              </a:xfrm>
            </p:grpSpPr>
            <p:sp>
              <p:nvSpPr>
                <p:cNvPr id="150551" name="文本框 150550"/>
                <p:cNvSpPr txBox="1"/>
                <p:nvPr/>
              </p:nvSpPr>
              <p:spPr>
                <a:xfrm>
                  <a:off x="1190" y="3338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2400" b="1" i="1" dirty="0">
                      <a:latin typeface="Times New Roman" panose="02020603050405020304" pitchFamily="18" charset="0"/>
                    </a:rPr>
                    <a:t>&amp;</a:t>
                  </a:r>
                </a:p>
              </p:txBody>
            </p:sp>
            <p:sp>
              <p:nvSpPr>
                <p:cNvPr id="150552" name="矩形 150551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0553" name="椭圆 150552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800" b="1" i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0554" name="组合 150553"/>
            <p:cNvGrpSpPr/>
            <p:nvPr/>
          </p:nvGrpSpPr>
          <p:grpSpPr>
            <a:xfrm>
              <a:off x="1065" y="2836"/>
              <a:ext cx="303" cy="432"/>
              <a:chOff x="1152" y="3264"/>
              <a:chExt cx="303" cy="432"/>
            </a:xfrm>
          </p:grpSpPr>
          <p:grpSp>
            <p:nvGrpSpPr>
              <p:cNvPr id="150555" name="组合 150554"/>
              <p:cNvGrpSpPr/>
              <p:nvPr/>
            </p:nvGrpSpPr>
            <p:grpSpPr>
              <a:xfrm>
                <a:off x="1190" y="3264"/>
                <a:ext cx="265" cy="432"/>
                <a:chOff x="1190" y="3264"/>
                <a:chExt cx="265" cy="432"/>
              </a:xfrm>
            </p:grpSpPr>
            <p:sp>
              <p:nvSpPr>
                <p:cNvPr id="150556" name="文本框 150555"/>
                <p:cNvSpPr txBox="1"/>
                <p:nvPr/>
              </p:nvSpPr>
              <p:spPr>
                <a:xfrm>
                  <a:off x="1190" y="3338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2400" b="1" i="1" dirty="0">
                      <a:latin typeface="Times New Roman" panose="02020603050405020304" pitchFamily="18" charset="0"/>
                    </a:rPr>
                    <a:t>&amp;</a:t>
                  </a:r>
                </a:p>
              </p:txBody>
            </p:sp>
            <p:sp>
              <p:nvSpPr>
                <p:cNvPr id="150557" name="矩形 150556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0558" name="椭圆 150557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800" b="1" i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0559" name="任意多边形 150558"/>
            <p:cNvSpPr/>
            <p:nvPr/>
          </p:nvSpPr>
          <p:spPr>
            <a:xfrm>
              <a:off x="288" y="3177"/>
              <a:ext cx="252" cy="3"/>
            </a:xfrm>
            <a:custGeom>
              <a:avLst/>
              <a:gdLst/>
              <a:ahLst/>
              <a:cxnLst/>
              <a:rect l="0" t="0" r="0" b="0"/>
              <a:pathLst>
                <a:path w="252" h="3">
                  <a:moveTo>
                    <a:pt x="252" y="0"/>
                  </a:moveTo>
                  <a:lnTo>
                    <a:pt x="0" y="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60" name="直接连接符 150559"/>
            <p:cNvSpPr/>
            <p:nvPr/>
          </p:nvSpPr>
          <p:spPr>
            <a:xfrm>
              <a:off x="825" y="305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50561" name="任意多边形 150560"/>
            <p:cNvSpPr/>
            <p:nvPr/>
          </p:nvSpPr>
          <p:spPr>
            <a:xfrm>
              <a:off x="825" y="3294"/>
              <a:ext cx="144" cy="144"/>
            </a:xfrm>
            <a:custGeom>
              <a:avLst/>
              <a:gdLst/>
              <a:ahLst/>
              <a:cxnLst/>
              <a:rect l="0" t="0" r="0" b="0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0562" name="组合 150561"/>
            <p:cNvGrpSpPr/>
            <p:nvPr/>
          </p:nvGrpSpPr>
          <p:grpSpPr>
            <a:xfrm>
              <a:off x="1807" y="2958"/>
              <a:ext cx="303" cy="432"/>
              <a:chOff x="1152" y="3264"/>
              <a:chExt cx="303" cy="432"/>
            </a:xfrm>
          </p:grpSpPr>
          <p:grpSp>
            <p:nvGrpSpPr>
              <p:cNvPr id="150563" name="组合 150562"/>
              <p:cNvGrpSpPr/>
              <p:nvPr/>
            </p:nvGrpSpPr>
            <p:grpSpPr>
              <a:xfrm>
                <a:off x="1190" y="3264"/>
                <a:ext cx="265" cy="432"/>
                <a:chOff x="1190" y="3264"/>
                <a:chExt cx="265" cy="432"/>
              </a:xfrm>
            </p:grpSpPr>
            <p:sp>
              <p:nvSpPr>
                <p:cNvPr id="150564" name="文本框 150563"/>
                <p:cNvSpPr txBox="1"/>
                <p:nvPr/>
              </p:nvSpPr>
              <p:spPr>
                <a:xfrm>
                  <a:off x="1190" y="3338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2400" b="1" i="1" dirty="0">
                      <a:latin typeface="Times New Roman" panose="02020603050405020304" pitchFamily="18" charset="0"/>
                    </a:rPr>
                    <a:t>&amp;</a:t>
                  </a:r>
                </a:p>
              </p:txBody>
            </p:sp>
            <p:sp>
              <p:nvSpPr>
                <p:cNvPr id="150565" name="矩形 150564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0566" name="椭圆 150565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800" b="1" i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0567" name="组合 150566"/>
            <p:cNvGrpSpPr/>
            <p:nvPr/>
          </p:nvGrpSpPr>
          <p:grpSpPr>
            <a:xfrm>
              <a:off x="2335" y="2836"/>
              <a:ext cx="303" cy="432"/>
              <a:chOff x="1152" y="3264"/>
              <a:chExt cx="303" cy="432"/>
            </a:xfrm>
          </p:grpSpPr>
          <p:grpSp>
            <p:nvGrpSpPr>
              <p:cNvPr id="150568" name="组合 150567"/>
              <p:cNvGrpSpPr/>
              <p:nvPr/>
            </p:nvGrpSpPr>
            <p:grpSpPr>
              <a:xfrm>
                <a:off x="1190" y="3264"/>
                <a:ext cx="265" cy="432"/>
                <a:chOff x="1190" y="3264"/>
                <a:chExt cx="265" cy="432"/>
              </a:xfrm>
            </p:grpSpPr>
            <p:sp>
              <p:nvSpPr>
                <p:cNvPr id="150569" name="文本框 150568"/>
                <p:cNvSpPr txBox="1"/>
                <p:nvPr/>
              </p:nvSpPr>
              <p:spPr>
                <a:xfrm>
                  <a:off x="1190" y="3338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2400" b="1" i="1" dirty="0">
                      <a:latin typeface="Times New Roman" panose="02020603050405020304" pitchFamily="18" charset="0"/>
                    </a:rPr>
                    <a:t>&amp;</a:t>
                  </a:r>
                </a:p>
              </p:txBody>
            </p:sp>
            <p:sp>
              <p:nvSpPr>
                <p:cNvPr id="150570" name="矩形 150569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0571" name="椭圆 150570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800" b="1" i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0572" name="直接连接符 150571"/>
            <p:cNvSpPr/>
            <p:nvPr/>
          </p:nvSpPr>
          <p:spPr>
            <a:xfrm>
              <a:off x="2095" y="305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50573" name="任意多边形 150572"/>
            <p:cNvSpPr/>
            <p:nvPr/>
          </p:nvSpPr>
          <p:spPr>
            <a:xfrm>
              <a:off x="2095" y="3294"/>
              <a:ext cx="144" cy="144"/>
            </a:xfrm>
            <a:custGeom>
              <a:avLst/>
              <a:gdLst/>
              <a:ahLst/>
              <a:cxnLst/>
              <a:rect l="0" t="0" r="0" b="0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74" name="任意多边形 150573"/>
            <p:cNvSpPr/>
            <p:nvPr/>
          </p:nvSpPr>
          <p:spPr>
            <a:xfrm>
              <a:off x="1353" y="3150"/>
              <a:ext cx="135" cy="306"/>
            </a:xfrm>
            <a:custGeom>
              <a:avLst/>
              <a:gdLst/>
              <a:ahLst/>
              <a:cxnLst/>
              <a:rect l="0" t="0" r="0" b="0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75" name="任意多边形 150574"/>
            <p:cNvSpPr/>
            <p:nvPr/>
          </p:nvSpPr>
          <p:spPr>
            <a:xfrm>
              <a:off x="1353" y="2943"/>
              <a:ext cx="459" cy="237"/>
            </a:xfrm>
            <a:custGeom>
              <a:avLst/>
              <a:gdLst/>
              <a:ahLst/>
              <a:cxnLst/>
              <a:rect l="0" t="0" r="0" b="0"/>
              <a:pathLst>
                <a:path w="459" h="237">
                  <a:moveTo>
                    <a:pt x="0" y="0"/>
                  </a:moveTo>
                  <a:lnTo>
                    <a:pt x="285" y="0"/>
                  </a:lnTo>
                  <a:lnTo>
                    <a:pt x="285" y="237"/>
                  </a:lnTo>
                  <a:lnTo>
                    <a:pt x="459" y="23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76" name="任意多边形 150575"/>
            <p:cNvSpPr/>
            <p:nvPr/>
          </p:nvSpPr>
          <p:spPr>
            <a:xfrm>
              <a:off x="2622" y="2943"/>
              <a:ext cx="459" cy="237"/>
            </a:xfrm>
            <a:custGeom>
              <a:avLst/>
              <a:gdLst/>
              <a:ahLst/>
              <a:cxnLst/>
              <a:rect l="0" t="0" r="0" b="0"/>
              <a:pathLst>
                <a:path w="459" h="237">
                  <a:moveTo>
                    <a:pt x="0" y="0"/>
                  </a:moveTo>
                  <a:lnTo>
                    <a:pt x="285" y="0"/>
                  </a:lnTo>
                  <a:lnTo>
                    <a:pt x="285" y="237"/>
                  </a:lnTo>
                  <a:lnTo>
                    <a:pt x="459" y="23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0577" name="组合 150576"/>
            <p:cNvGrpSpPr/>
            <p:nvPr/>
          </p:nvGrpSpPr>
          <p:grpSpPr>
            <a:xfrm>
              <a:off x="3081" y="2958"/>
              <a:ext cx="303" cy="432"/>
              <a:chOff x="1152" y="3264"/>
              <a:chExt cx="303" cy="432"/>
            </a:xfrm>
          </p:grpSpPr>
          <p:grpSp>
            <p:nvGrpSpPr>
              <p:cNvPr id="150578" name="组合 150577"/>
              <p:cNvGrpSpPr/>
              <p:nvPr/>
            </p:nvGrpSpPr>
            <p:grpSpPr>
              <a:xfrm>
                <a:off x="1190" y="3264"/>
                <a:ext cx="265" cy="432"/>
                <a:chOff x="1190" y="3264"/>
                <a:chExt cx="265" cy="432"/>
              </a:xfrm>
            </p:grpSpPr>
            <p:sp>
              <p:nvSpPr>
                <p:cNvPr id="150579" name="文本框 150578"/>
                <p:cNvSpPr txBox="1"/>
                <p:nvPr/>
              </p:nvSpPr>
              <p:spPr>
                <a:xfrm>
                  <a:off x="1190" y="3338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2400" b="1" i="1" dirty="0">
                      <a:latin typeface="Times New Roman" panose="02020603050405020304" pitchFamily="18" charset="0"/>
                    </a:rPr>
                    <a:t>&amp;</a:t>
                  </a:r>
                </a:p>
              </p:txBody>
            </p:sp>
            <p:sp>
              <p:nvSpPr>
                <p:cNvPr id="150580" name="矩形 150579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0581" name="椭圆 150580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800" b="1" i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0582" name="组合 150581"/>
            <p:cNvGrpSpPr/>
            <p:nvPr/>
          </p:nvGrpSpPr>
          <p:grpSpPr>
            <a:xfrm>
              <a:off x="3609" y="2836"/>
              <a:ext cx="303" cy="432"/>
              <a:chOff x="1152" y="3264"/>
              <a:chExt cx="303" cy="432"/>
            </a:xfrm>
          </p:grpSpPr>
          <p:grpSp>
            <p:nvGrpSpPr>
              <p:cNvPr id="150583" name="组合 150582"/>
              <p:cNvGrpSpPr/>
              <p:nvPr/>
            </p:nvGrpSpPr>
            <p:grpSpPr>
              <a:xfrm>
                <a:off x="1190" y="3264"/>
                <a:ext cx="265" cy="432"/>
                <a:chOff x="1190" y="3264"/>
                <a:chExt cx="265" cy="432"/>
              </a:xfrm>
            </p:grpSpPr>
            <p:sp>
              <p:nvSpPr>
                <p:cNvPr id="150584" name="文本框 150583"/>
                <p:cNvSpPr txBox="1"/>
                <p:nvPr/>
              </p:nvSpPr>
              <p:spPr>
                <a:xfrm>
                  <a:off x="1190" y="3338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2400" b="1" i="1" dirty="0">
                      <a:latin typeface="Times New Roman" panose="02020603050405020304" pitchFamily="18" charset="0"/>
                    </a:rPr>
                    <a:t>&amp;</a:t>
                  </a:r>
                </a:p>
              </p:txBody>
            </p:sp>
            <p:sp>
              <p:nvSpPr>
                <p:cNvPr id="150585" name="矩形 150584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0586" name="椭圆 150585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800" b="1" i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0587" name="直接连接符 150586"/>
            <p:cNvSpPr/>
            <p:nvPr/>
          </p:nvSpPr>
          <p:spPr>
            <a:xfrm>
              <a:off x="3369" y="305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50588" name="任意多边形 150587"/>
            <p:cNvSpPr/>
            <p:nvPr/>
          </p:nvSpPr>
          <p:spPr>
            <a:xfrm>
              <a:off x="3896" y="2943"/>
              <a:ext cx="459" cy="237"/>
            </a:xfrm>
            <a:custGeom>
              <a:avLst/>
              <a:gdLst/>
              <a:ahLst/>
              <a:cxnLst/>
              <a:rect l="0" t="0" r="0" b="0"/>
              <a:pathLst>
                <a:path w="459" h="237">
                  <a:moveTo>
                    <a:pt x="0" y="0"/>
                  </a:moveTo>
                  <a:lnTo>
                    <a:pt x="285" y="0"/>
                  </a:lnTo>
                  <a:lnTo>
                    <a:pt x="285" y="237"/>
                  </a:lnTo>
                  <a:lnTo>
                    <a:pt x="459" y="23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0589" name="组合 150588"/>
            <p:cNvGrpSpPr/>
            <p:nvPr/>
          </p:nvGrpSpPr>
          <p:grpSpPr>
            <a:xfrm>
              <a:off x="4351" y="2958"/>
              <a:ext cx="303" cy="432"/>
              <a:chOff x="1152" y="3264"/>
              <a:chExt cx="303" cy="432"/>
            </a:xfrm>
          </p:grpSpPr>
          <p:grpSp>
            <p:nvGrpSpPr>
              <p:cNvPr id="150590" name="组合 150589"/>
              <p:cNvGrpSpPr/>
              <p:nvPr/>
            </p:nvGrpSpPr>
            <p:grpSpPr>
              <a:xfrm>
                <a:off x="1190" y="3264"/>
                <a:ext cx="265" cy="432"/>
                <a:chOff x="1190" y="3264"/>
                <a:chExt cx="265" cy="432"/>
              </a:xfrm>
            </p:grpSpPr>
            <p:sp>
              <p:nvSpPr>
                <p:cNvPr id="150591" name="文本框 150590"/>
                <p:cNvSpPr txBox="1"/>
                <p:nvPr/>
              </p:nvSpPr>
              <p:spPr>
                <a:xfrm>
                  <a:off x="1190" y="3338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2400" b="1" i="1" dirty="0">
                      <a:latin typeface="Times New Roman" panose="02020603050405020304" pitchFamily="18" charset="0"/>
                    </a:rPr>
                    <a:t>&amp;</a:t>
                  </a:r>
                </a:p>
              </p:txBody>
            </p:sp>
            <p:sp>
              <p:nvSpPr>
                <p:cNvPr id="150592" name="矩形 150591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0593" name="椭圆 150592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800" b="1" i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0594" name="组合 150593"/>
            <p:cNvGrpSpPr/>
            <p:nvPr/>
          </p:nvGrpSpPr>
          <p:grpSpPr>
            <a:xfrm>
              <a:off x="4879" y="2836"/>
              <a:ext cx="303" cy="432"/>
              <a:chOff x="1152" y="3264"/>
              <a:chExt cx="303" cy="432"/>
            </a:xfrm>
          </p:grpSpPr>
          <p:grpSp>
            <p:nvGrpSpPr>
              <p:cNvPr id="150595" name="组合 150594"/>
              <p:cNvGrpSpPr/>
              <p:nvPr/>
            </p:nvGrpSpPr>
            <p:grpSpPr>
              <a:xfrm>
                <a:off x="1190" y="3264"/>
                <a:ext cx="265" cy="432"/>
                <a:chOff x="1190" y="3264"/>
                <a:chExt cx="265" cy="432"/>
              </a:xfrm>
            </p:grpSpPr>
            <p:sp>
              <p:nvSpPr>
                <p:cNvPr id="150596" name="文本框 150595"/>
                <p:cNvSpPr txBox="1"/>
                <p:nvPr/>
              </p:nvSpPr>
              <p:spPr>
                <a:xfrm>
                  <a:off x="1190" y="3338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2400" b="1" i="1" dirty="0">
                      <a:latin typeface="Times New Roman" panose="02020603050405020304" pitchFamily="18" charset="0"/>
                    </a:rPr>
                    <a:t>&amp;</a:t>
                  </a:r>
                </a:p>
              </p:txBody>
            </p:sp>
            <p:sp>
              <p:nvSpPr>
                <p:cNvPr id="150597" name="矩形 150596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0598" name="椭圆 150597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en-US" sz="2800" b="1" i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0599" name="直接连接符 150598"/>
            <p:cNvSpPr/>
            <p:nvPr/>
          </p:nvSpPr>
          <p:spPr>
            <a:xfrm>
              <a:off x="4639" y="305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50600" name="直接连接符 150599"/>
            <p:cNvSpPr/>
            <p:nvPr/>
          </p:nvSpPr>
          <p:spPr>
            <a:xfrm>
              <a:off x="5175" y="2958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50601" name="文本框 150600"/>
            <p:cNvSpPr txBox="1"/>
            <p:nvPr/>
          </p:nvSpPr>
          <p:spPr>
            <a:xfrm>
              <a:off x="240" y="2918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0602" name="文本框 150601"/>
            <p:cNvSpPr txBox="1"/>
            <p:nvPr/>
          </p:nvSpPr>
          <p:spPr>
            <a:xfrm>
              <a:off x="1423" y="3438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0603" name="文本框 150602"/>
            <p:cNvSpPr txBox="1"/>
            <p:nvPr/>
          </p:nvSpPr>
          <p:spPr>
            <a:xfrm>
              <a:off x="2688" y="3438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0604" name="文本框 150603"/>
            <p:cNvSpPr txBox="1"/>
            <p:nvPr/>
          </p:nvSpPr>
          <p:spPr>
            <a:xfrm>
              <a:off x="3984" y="3438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0605" name="文本框 150604"/>
            <p:cNvSpPr txBox="1"/>
            <p:nvPr/>
          </p:nvSpPr>
          <p:spPr>
            <a:xfrm>
              <a:off x="5232" y="3438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0606" name="文本框 150605"/>
            <p:cNvSpPr txBox="1"/>
            <p:nvPr/>
          </p:nvSpPr>
          <p:spPr>
            <a:xfrm>
              <a:off x="1392" y="2688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i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0607" name="文本框 150606"/>
            <p:cNvSpPr txBox="1"/>
            <p:nvPr/>
          </p:nvSpPr>
          <p:spPr>
            <a:xfrm>
              <a:off x="2644" y="2698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0608" name="文本框 150607"/>
            <p:cNvSpPr txBox="1"/>
            <p:nvPr/>
          </p:nvSpPr>
          <p:spPr>
            <a:xfrm>
              <a:off x="3892" y="2698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0609" name="文本框 150608"/>
            <p:cNvSpPr txBox="1"/>
            <p:nvPr/>
          </p:nvSpPr>
          <p:spPr>
            <a:xfrm>
              <a:off x="5188" y="2698"/>
              <a:ext cx="3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grpSp>
          <p:nvGrpSpPr>
            <p:cNvPr id="150610" name="组合 150609"/>
            <p:cNvGrpSpPr/>
            <p:nvPr/>
          </p:nvGrpSpPr>
          <p:grpSpPr>
            <a:xfrm>
              <a:off x="912" y="3428"/>
              <a:ext cx="248" cy="250"/>
              <a:chOff x="943" y="3782"/>
              <a:chExt cx="248" cy="250"/>
            </a:xfrm>
          </p:grpSpPr>
          <p:sp>
            <p:nvSpPr>
              <p:cNvPr id="150611" name="文本框 150610"/>
              <p:cNvSpPr txBox="1"/>
              <p:nvPr/>
            </p:nvSpPr>
            <p:spPr>
              <a:xfrm>
                <a:off x="943" y="3782"/>
                <a:ext cx="24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000" b="1" i="1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50612" name="直接连接符 150611"/>
              <p:cNvSpPr/>
              <p:nvPr/>
            </p:nvSpPr>
            <p:spPr>
              <a:xfrm>
                <a:off x="981" y="383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150613" name="组合 150612"/>
            <p:cNvGrpSpPr/>
            <p:nvPr/>
          </p:nvGrpSpPr>
          <p:grpSpPr>
            <a:xfrm>
              <a:off x="2143" y="3438"/>
              <a:ext cx="248" cy="250"/>
              <a:chOff x="943" y="3782"/>
              <a:chExt cx="248" cy="250"/>
            </a:xfrm>
          </p:grpSpPr>
          <p:sp>
            <p:nvSpPr>
              <p:cNvPr id="150614" name="文本框 150613"/>
              <p:cNvSpPr txBox="1"/>
              <p:nvPr/>
            </p:nvSpPr>
            <p:spPr>
              <a:xfrm>
                <a:off x="943" y="3782"/>
                <a:ext cx="24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000" b="1" i="1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50615" name="直接连接符 150614"/>
              <p:cNvSpPr/>
              <p:nvPr/>
            </p:nvSpPr>
            <p:spPr>
              <a:xfrm>
                <a:off x="981" y="383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150616" name="组合 150615"/>
            <p:cNvGrpSpPr/>
            <p:nvPr/>
          </p:nvGrpSpPr>
          <p:grpSpPr>
            <a:xfrm>
              <a:off x="3391" y="3438"/>
              <a:ext cx="248" cy="250"/>
              <a:chOff x="943" y="3782"/>
              <a:chExt cx="248" cy="250"/>
            </a:xfrm>
          </p:grpSpPr>
          <p:sp>
            <p:nvSpPr>
              <p:cNvPr id="150617" name="文本框 150616"/>
              <p:cNvSpPr txBox="1"/>
              <p:nvPr/>
            </p:nvSpPr>
            <p:spPr>
              <a:xfrm>
                <a:off x="943" y="3782"/>
                <a:ext cx="24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000" b="1" i="1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0618" name="直接连接符 150617"/>
              <p:cNvSpPr/>
              <p:nvPr/>
            </p:nvSpPr>
            <p:spPr>
              <a:xfrm>
                <a:off x="981" y="383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150619" name="组合 150618"/>
            <p:cNvGrpSpPr/>
            <p:nvPr/>
          </p:nvGrpSpPr>
          <p:grpSpPr>
            <a:xfrm>
              <a:off x="4656" y="3438"/>
              <a:ext cx="248" cy="250"/>
              <a:chOff x="943" y="3782"/>
              <a:chExt cx="248" cy="250"/>
            </a:xfrm>
          </p:grpSpPr>
          <p:sp>
            <p:nvSpPr>
              <p:cNvPr id="150620" name="文本框 150619"/>
              <p:cNvSpPr txBox="1"/>
              <p:nvPr/>
            </p:nvSpPr>
            <p:spPr>
              <a:xfrm>
                <a:off x="943" y="3782"/>
                <a:ext cx="24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000" b="1" i="1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0621" name="直接连接符 150620"/>
              <p:cNvSpPr/>
              <p:nvPr/>
            </p:nvSpPr>
            <p:spPr>
              <a:xfrm>
                <a:off x="981" y="383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150622" name="任意多边形 150621"/>
            <p:cNvSpPr/>
            <p:nvPr/>
          </p:nvSpPr>
          <p:spPr>
            <a:xfrm>
              <a:off x="2631" y="3168"/>
              <a:ext cx="135" cy="306"/>
            </a:xfrm>
            <a:custGeom>
              <a:avLst/>
              <a:gdLst/>
              <a:ahLst/>
              <a:cxnLst/>
              <a:rect l="0" t="0" r="0" b="0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623" name="任意多边形 150622"/>
            <p:cNvSpPr/>
            <p:nvPr/>
          </p:nvSpPr>
          <p:spPr>
            <a:xfrm>
              <a:off x="3897" y="3168"/>
              <a:ext cx="135" cy="306"/>
            </a:xfrm>
            <a:custGeom>
              <a:avLst/>
              <a:gdLst/>
              <a:ahLst/>
              <a:cxnLst/>
              <a:rect l="0" t="0" r="0" b="0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624" name="任意多边形 150623"/>
            <p:cNvSpPr/>
            <p:nvPr/>
          </p:nvSpPr>
          <p:spPr>
            <a:xfrm>
              <a:off x="5175" y="3168"/>
              <a:ext cx="135" cy="306"/>
            </a:xfrm>
            <a:custGeom>
              <a:avLst/>
              <a:gdLst/>
              <a:ahLst/>
              <a:cxnLst/>
              <a:rect l="0" t="0" r="0" b="0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625" name="任意多边形 150624"/>
            <p:cNvSpPr/>
            <p:nvPr/>
          </p:nvSpPr>
          <p:spPr>
            <a:xfrm>
              <a:off x="3373" y="3312"/>
              <a:ext cx="144" cy="144"/>
            </a:xfrm>
            <a:custGeom>
              <a:avLst/>
              <a:gdLst/>
              <a:ahLst/>
              <a:cxnLst/>
              <a:rect l="0" t="0" r="0" b="0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626" name="任意多边形 150625"/>
            <p:cNvSpPr/>
            <p:nvPr/>
          </p:nvSpPr>
          <p:spPr>
            <a:xfrm>
              <a:off x="4647" y="3312"/>
              <a:ext cx="144" cy="144"/>
            </a:xfrm>
            <a:custGeom>
              <a:avLst/>
              <a:gdLst/>
              <a:ahLst/>
              <a:cxnLst/>
              <a:rect l="0" t="0" r="0" b="0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0627" name="文本框 150626"/>
          <p:cNvSpPr txBox="1"/>
          <p:nvPr/>
        </p:nvSpPr>
        <p:spPr>
          <a:xfrm>
            <a:off x="4251325" y="3489325"/>
            <a:ext cx="313848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设与非门的级延迟时间为</a:t>
            </a:r>
            <a:r>
              <a:rPr lang="en-US" altLang="zh-CN" sz="2000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-25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  <a:endParaRPr lang="en-US" altLang="zh-CN" sz="2000" b="1" i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0628" name="矩形 150627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5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/>
      <p:bldP spid="150533" grpId="0"/>
      <p:bldP spid="150534" grpId="0"/>
      <p:bldP spid="150535" grpId="0"/>
      <p:bldP spid="150536" grpId="0"/>
      <p:bldP spid="150537" grpId="0"/>
      <p:bldP spid="150538" grpId="0"/>
      <p:bldP spid="150539" grpId="0"/>
      <p:bldP spid="150540" grpId="0"/>
      <p:bldP spid="150546" grpId="0"/>
      <p:bldP spid="150547" grpId="0"/>
      <p:bldP spid="15062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文本框 151554"/>
          <p:cNvSpPr txBox="1"/>
          <p:nvPr/>
        </p:nvSpPr>
        <p:spPr>
          <a:xfrm>
            <a:off x="304800" y="152400"/>
            <a:ext cx="3124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3. 并行进位链</a:t>
            </a:r>
          </a:p>
        </p:txBody>
      </p:sp>
      <p:sp>
        <p:nvSpPr>
          <p:cNvPr id="151556" name="文本框 151555"/>
          <p:cNvSpPr txBox="1"/>
          <p:nvPr/>
        </p:nvSpPr>
        <p:spPr>
          <a:xfrm>
            <a:off x="771525" y="838200"/>
            <a:ext cx="3783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位加法器的进位同时产生</a:t>
            </a:r>
            <a:endParaRPr lang="en-US" altLang="zh-CN" sz="24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57" name="文本框 151556"/>
          <p:cNvSpPr txBox="1"/>
          <p:nvPr/>
        </p:nvSpPr>
        <p:spPr>
          <a:xfrm>
            <a:off x="4876800" y="838200"/>
            <a:ext cx="26336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以 4 位加法器为例</a:t>
            </a:r>
          </a:p>
        </p:txBody>
      </p:sp>
      <p:sp>
        <p:nvSpPr>
          <p:cNvPr id="151558" name="文本框 151557"/>
          <p:cNvSpPr txBox="1"/>
          <p:nvPr/>
        </p:nvSpPr>
        <p:spPr>
          <a:xfrm>
            <a:off x="785813" y="1233488"/>
            <a:ext cx="20431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400" b="1" i="1">
                <a:latin typeface="Times New Roman" panose="02020603050405020304" pitchFamily="18" charset="0"/>
              </a:rPr>
              <a:t> = 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</a:rPr>
              <a:t>+ 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51559" name="文本框 151558"/>
          <p:cNvSpPr txBox="1"/>
          <p:nvPr/>
        </p:nvSpPr>
        <p:spPr>
          <a:xfrm>
            <a:off x="785813" y="1658938"/>
            <a:ext cx="19494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 = 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 </a:t>
            </a:r>
            <a:r>
              <a:rPr lang="en-US" altLang="zh-CN" sz="2400" b="1">
                <a:latin typeface="Times New Roman" panose="02020603050405020304" pitchFamily="18" charset="0"/>
              </a:rPr>
              <a:t>+ 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 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51560" name="文本框 151559"/>
          <p:cNvSpPr txBox="1"/>
          <p:nvPr/>
        </p:nvSpPr>
        <p:spPr>
          <a:xfrm>
            <a:off x="785813" y="2084388"/>
            <a:ext cx="1898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 = 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 </a:t>
            </a:r>
            <a:r>
              <a:rPr lang="en-US" altLang="zh-CN" sz="2400" b="1">
                <a:latin typeface="Times New Roman" panose="02020603050405020304" pitchFamily="18" charset="0"/>
              </a:rPr>
              <a:t>+ 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51561" name="文本框 151560"/>
          <p:cNvSpPr txBox="1"/>
          <p:nvPr/>
        </p:nvSpPr>
        <p:spPr>
          <a:xfrm>
            <a:off x="785813" y="2508250"/>
            <a:ext cx="18986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</a:rPr>
              <a:t> = 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 </a:t>
            </a:r>
            <a:r>
              <a:rPr lang="en-US" altLang="zh-CN" sz="2400" b="1">
                <a:latin typeface="Times New Roman" panose="02020603050405020304" pitchFamily="18" charset="0"/>
              </a:rPr>
              <a:t>+ 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51562" name="文本框 151561"/>
          <p:cNvSpPr txBox="1"/>
          <p:nvPr/>
        </p:nvSpPr>
        <p:spPr>
          <a:xfrm>
            <a:off x="2524125" y="1658938"/>
            <a:ext cx="27813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1000" b="1"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 </a:t>
            </a:r>
            <a:r>
              <a:rPr lang="en-US" altLang="zh-CN" sz="2400" b="1">
                <a:latin typeface="Times New Roman" panose="02020603050405020304" pitchFamily="18" charset="0"/>
              </a:rPr>
              <a:t>+ 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 </a:t>
            </a:r>
            <a:r>
              <a:rPr lang="en-US" altLang="zh-CN" sz="2400" b="1">
                <a:latin typeface="Times New Roman" panose="02020603050405020304" pitchFamily="18" charset="0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51563" name="文本框 151562"/>
          <p:cNvSpPr txBox="1"/>
          <p:nvPr/>
        </p:nvSpPr>
        <p:spPr>
          <a:xfrm>
            <a:off x="2554288" y="2084388"/>
            <a:ext cx="39290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10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 </a:t>
            </a:r>
            <a:r>
              <a:rPr lang="en-US" altLang="zh-CN" sz="2400" b="1">
                <a:latin typeface="Times New Roman" panose="02020603050405020304" pitchFamily="18" charset="0"/>
              </a:rPr>
              <a:t>+ 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 </a:t>
            </a:r>
            <a:r>
              <a:rPr lang="en-US" altLang="zh-CN" sz="2400" b="1">
                <a:latin typeface="Times New Roman" panose="02020603050405020304" pitchFamily="18" charset="0"/>
              </a:rPr>
              <a:t>+ 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 </a:t>
            </a:r>
            <a:r>
              <a:rPr lang="en-US" altLang="zh-CN" sz="2400" b="1">
                <a:latin typeface="Times New Roman" panose="02020603050405020304" pitchFamily="18" charset="0"/>
              </a:rPr>
              <a:t>+ 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51564" name="文本框 151563"/>
          <p:cNvSpPr txBox="1"/>
          <p:nvPr/>
        </p:nvSpPr>
        <p:spPr>
          <a:xfrm>
            <a:off x="2554288" y="2528888"/>
            <a:ext cx="53340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10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 </a:t>
            </a:r>
            <a:r>
              <a:rPr lang="en-US" altLang="zh-CN" sz="2400" b="1">
                <a:latin typeface="Times New Roman" panose="02020603050405020304" pitchFamily="18" charset="0"/>
              </a:rPr>
              <a:t>+ 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 </a:t>
            </a:r>
            <a:r>
              <a:rPr lang="en-US" altLang="zh-CN" sz="2400" b="1">
                <a:latin typeface="Times New Roman" panose="02020603050405020304" pitchFamily="18" charset="0"/>
              </a:rPr>
              <a:t>+ 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 </a:t>
            </a:r>
            <a:r>
              <a:rPr lang="en-US" altLang="zh-CN" sz="2400" b="1">
                <a:latin typeface="Times New Roman" panose="02020603050405020304" pitchFamily="18" charset="0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</a:rPr>
              <a:t> + 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51565" name="文本框 151564"/>
          <p:cNvSpPr txBox="1"/>
          <p:nvPr/>
        </p:nvSpPr>
        <p:spPr>
          <a:xfrm>
            <a:off x="2743200" y="152400"/>
            <a:ext cx="46720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（先行进位，跳跃进位）</a:t>
            </a:r>
          </a:p>
        </p:txBody>
      </p:sp>
      <p:sp>
        <p:nvSpPr>
          <p:cNvPr id="151566" name="文本框 151565"/>
          <p:cNvSpPr txBox="1"/>
          <p:nvPr/>
        </p:nvSpPr>
        <p:spPr>
          <a:xfrm>
            <a:off x="5510213" y="1371600"/>
            <a:ext cx="3278187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当 </a:t>
            </a:r>
            <a:r>
              <a:rPr lang="en-US" altLang="zh-CN" sz="2200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200" b="1" i="1" baseline="-25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200" b="1" i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200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200" b="1" i="1" baseline="-25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2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形成后，只需 2.5</a:t>
            </a:r>
            <a:r>
              <a:rPr lang="en-US" altLang="zh-CN" sz="2200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200" b="1" i="1" baseline="-25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2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zh-CN" altLang="en-US" sz="2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产生全部进位</a:t>
            </a:r>
          </a:p>
        </p:txBody>
      </p:sp>
      <p:grpSp>
        <p:nvGrpSpPr>
          <p:cNvPr id="151675" name="组合 151674"/>
          <p:cNvGrpSpPr/>
          <p:nvPr/>
        </p:nvGrpSpPr>
        <p:grpSpPr>
          <a:xfrm>
            <a:off x="381000" y="3048000"/>
            <a:ext cx="8542338" cy="3733800"/>
            <a:chOff x="240" y="1920"/>
            <a:chExt cx="5381" cy="2352"/>
          </a:xfrm>
        </p:grpSpPr>
        <p:sp>
          <p:nvSpPr>
            <p:cNvPr id="151568" name="文本框 151567"/>
            <p:cNvSpPr txBox="1"/>
            <p:nvPr/>
          </p:nvSpPr>
          <p:spPr>
            <a:xfrm>
              <a:off x="672" y="2850"/>
              <a:ext cx="34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800" b="1" dirty="0">
                  <a:latin typeface="Times New Roman" panose="02020603050405020304" pitchFamily="18" charset="0"/>
                </a:rPr>
                <a:t>≥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1569" name="矩形 151568"/>
            <p:cNvSpPr/>
            <p:nvPr/>
          </p:nvSpPr>
          <p:spPr>
            <a:xfrm>
              <a:off x="250" y="2858"/>
              <a:ext cx="119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70" name="文本框 151569"/>
            <p:cNvSpPr txBox="1"/>
            <p:nvPr/>
          </p:nvSpPr>
          <p:spPr>
            <a:xfrm>
              <a:off x="240" y="3044"/>
              <a:ext cx="26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9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51571" name="矩形 151570"/>
            <p:cNvSpPr/>
            <p:nvPr/>
          </p:nvSpPr>
          <p:spPr>
            <a:xfrm>
              <a:off x="250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72" name="矩形 151571"/>
            <p:cNvSpPr/>
            <p:nvPr/>
          </p:nvSpPr>
          <p:spPr>
            <a:xfrm>
              <a:off x="490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73" name="矩形 151572"/>
            <p:cNvSpPr/>
            <p:nvPr/>
          </p:nvSpPr>
          <p:spPr>
            <a:xfrm>
              <a:off x="730" y="3056"/>
              <a:ext cx="326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74" name="矩形 151573"/>
            <p:cNvSpPr/>
            <p:nvPr/>
          </p:nvSpPr>
          <p:spPr>
            <a:xfrm>
              <a:off x="1056" y="3056"/>
              <a:ext cx="384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75" name="文本框 151574"/>
            <p:cNvSpPr txBox="1"/>
            <p:nvPr/>
          </p:nvSpPr>
          <p:spPr>
            <a:xfrm>
              <a:off x="1699" y="3044"/>
              <a:ext cx="30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9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51576" name="矩形 151575"/>
            <p:cNvSpPr/>
            <p:nvPr/>
          </p:nvSpPr>
          <p:spPr>
            <a:xfrm>
              <a:off x="1632" y="3064"/>
              <a:ext cx="480" cy="20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77" name="直接连接符 151576"/>
            <p:cNvSpPr/>
            <p:nvPr/>
          </p:nvSpPr>
          <p:spPr>
            <a:xfrm>
              <a:off x="384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1578" name="直接连接符 151577"/>
            <p:cNvSpPr/>
            <p:nvPr/>
          </p:nvSpPr>
          <p:spPr>
            <a:xfrm>
              <a:off x="1680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1579" name="直接连接符 151578"/>
            <p:cNvSpPr/>
            <p:nvPr/>
          </p:nvSpPr>
          <p:spPr>
            <a:xfrm>
              <a:off x="2448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1580" name="直接连接符 151579"/>
            <p:cNvSpPr/>
            <p:nvPr/>
          </p:nvSpPr>
          <p:spPr>
            <a:xfrm>
              <a:off x="3840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1581" name="直接连接符 151580"/>
            <p:cNvSpPr/>
            <p:nvPr/>
          </p:nvSpPr>
          <p:spPr>
            <a:xfrm>
              <a:off x="5088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1582" name="直接连接符 151581"/>
            <p:cNvSpPr/>
            <p:nvPr/>
          </p:nvSpPr>
          <p:spPr>
            <a:xfrm>
              <a:off x="4848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1583" name="任意多边形 151582"/>
            <p:cNvSpPr/>
            <p:nvPr/>
          </p:nvSpPr>
          <p:spPr>
            <a:xfrm>
              <a:off x="2064" y="3271"/>
              <a:ext cx="3408" cy="82"/>
            </a:xfrm>
            <a:custGeom>
              <a:avLst/>
              <a:gdLst/>
              <a:ahLst/>
              <a:cxnLst/>
              <a:rect l="0" t="0" r="0" b="0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84" name="任意多边形 151583"/>
            <p:cNvSpPr/>
            <p:nvPr/>
          </p:nvSpPr>
          <p:spPr>
            <a:xfrm>
              <a:off x="1968" y="3271"/>
              <a:ext cx="3122" cy="165"/>
            </a:xfrm>
            <a:custGeom>
              <a:avLst/>
              <a:gdLst/>
              <a:ahLst/>
              <a:cxnLst/>
              <a:rect l="0" t="0" r="0" b="0"/>
              <a:pathLst>
                <a:path w="3170" h="192">
                  <a:moveTo>
                    <a:pt x="0" y="0"/>
                  </a:moveTo>
                  <a:lnTo>
                    <a:pt x="0" y="192"/>
                  </a:lnTo>
                  <a:lnTo>
                    <a:pt x="3170" y="18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85" name="文本框 151584"/>
            <p:cNvSpPr txBox="1"/>
            <p:nvPr/>
          </p:nvSpPr>
          <p:spPr>
            <a:xfrm>
              <a:off x="2730" y="2850"/>
              <a:ext cx="34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800" b="1" dirty="0">
                  <a:latin typeface="Times New Roman" panose="02020603050405020304" pitchFamily="18" charset="0"/>
                </a:rPr>
                <a:t>≥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1586" name="矩形 151585"/>
            <p:cNvSpPr/>
            <p:nvPr/>
          </p:nvSpPr>
          <p:spPr>
            <a:xfrm>
              <a:off x="2308" y="2858"/>
              <a:ext cx="119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87" name="文本框 151586"/>
            <p:cNvSpPr txBox="1"/>
            <p:nvPr/>
          </p:nvSpPr>
          <p:spPr>
            <a:xfrm>
              <a:off x="2298" y="3044"/>
              <a:ext cx="26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9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51588" name="矩形 151587"/>
            <p:cNvSpPr/>
            <p:nvPr/>
          </p:nvSpPr>
          <p:spPr>
            <a:xfrm>
              <a:off x="2308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89" name="矩形 151588"/>
            <p:cNvSpPr/>
            <p:nvPr/>
          </p:nvSpPr>
          <p:spPr>
            <a:xfrm>
              <a:off x="2548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90" name="矩形 151589"/>
            <p:cNvSpPr/>
            <p:nvPr/>
          </p:nvSpPr>
          <p:spPr>
            <a:xfrm>
              <a:off x="2788" y="3056"/>
              <a:ext cx="326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91" name="矩形 151590"/>
            <p:cNvSpPr/>
            <p:nvPr/>
          </p:nvSpPr>
          <p:spPr>
            <a:xfrm>
              <a:off x="3114" y="3056"/>
              <a:ext cx="384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92" name="文本框 151591"/>
            <p:cNvSpPr txBox="1"/>
            <p:nvPr/>
          </p:nvSpPr>
          <p:spPr>
            <a:xfrm>
              <a:off x="3951" y="2850"/>
              <a:ext cx="34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800" b="1" dirty="0">
                  <a:latin typeface="Times New Roman" panose="02020603050405020304" pitchFamily="18" charset="0"/>
                </a:rPr>
                <a:t>≥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1593" name="矩形 151592"/>
            <p:cNvSpPr/>
            <p:nvPr/>
          </p:nvSpPr>
          <p:spPr>
            <a:xfrm>
              <a:off x="3721" y="2858"/>
              <a:ext cx="806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94" name="文本框 151593"/>
            <p:cNvSpPr txBox="1"/>
            <p:nvPr/>
          </p:nvSpPr>
          <p:spPr>
            <a:xfrm>
              <a:off x="3711" y="3044"/>
              <a:ext cx="26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9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51595" name="矩形 151594"/>
            <p:cNvSpPr/>
            <p:nvPr/>
          </p:nvSpPr>
          <p:spPr>
            <a:xfrm>
              <a:off x="3721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96" name="矩形 151595"/>
            <p:cNvSpPr/>
            <p:nvPr/>
          </p:nvSpPr>
          <p:spPr>
            <a:xfrm>
              <a:off x="3961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97" name="矩形 151596"/>
            <p:cNvSpPr/>
            <p:nvPr/>
          </p:nvSpPr>
          <p:spPr>
            <a:xfrm>
              <a:off x="4201" y="3056"/>
              <a:ext cx="326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98" name="文本框 151597"/>
            <p:cNvSpPr txBox="1"/>
            <p:nvPr/>
          </p:nvSpPr>
          <p:spPr>
            <a:xfrm>
              <a:off x="4832" y="2850"/>
              <a:ext cx="34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800" b="1" dirty="0">
                  <a:latin typeface="Times New Roman" panose="02020603050405020304" pitchFamily="18" charset="0"/>
                </a:rPr>
                <a:t>≥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1599" name="矩形 151598"/>
            <p:cNvSpPr/>
            <p:nvPr/>
          </p:nvSpPr>
          <p:spPr>
            <a:xfrm>
              <a:off x="4751" y="2858"/>
              <a:ext cx="481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00" name="文本框 151599"/>
            <p:cNvSpPr txBox="1"/>
            <p:nvPr/>
          </p:nvSpPr>
          <p:spPr>
            <a:xfrm>
              <a:off x="4741" y="3044"/>
              <a:ext cx="26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9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51601" name="矩形 151600"/>
            <p:cNvSpPr/>
            <p:nvPr/>
          </p:nvSpPr>
          <p:spPr>
            <a:xfrm>
              <a:off x="4751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02" name="矩形 151601"/>
            <p:cNvSpPr/>
            <p:nvPr/>
          </p:nvSpPr>
          <p:spPr>
            <a:xfrm>
              <a:off x="4991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03" name="任意多边形 151602"/>
            <p:cNvSpPr/>
            <p:nvPr/>
          </p:nvSpPr>
          <p:spPr>
            <a:xfrm>
              <a:off x="1392" y="3271"/>
              <a:ext cx="3456" cy="248"/>
            </a:xfrm>
            <a:custGeom>
              <a:avLst/>
              <a:gdLst/>
              <a:ahLst/>
              <a:cxnLst/>
              <a:rect l="0" t="0" r="0" b="0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04" name="直接连接符 151603"/>
            <p:cNvSpPr/>
            <p:nvPr/>
          </p:nvSpPr>
          <p:spPr>
            <a:xfrm>
              <a:off x="3168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1605" name="直接连接符 151604"/>
            <p:cNvSpPr/>
            <p:nvPr/>
          </p:nvSpPr>
          <p:spPr>
            <a:xfrm>
              <a:off x="4272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1606" name="任意多边形 151605"/>
            <p:cNvSpPr/>
            <p:nvPr/>
          </p:nvSpPr>
          <p:spPr>
            <a:xfrm>
              <a:off x="1296" y="3271"/>
              <a:ext cx="2977" cy="332"/>
            </a:xfrm>
            <a:custGeom>
              <a:avLst/>
              <a:gdLst/>
              <a:ahLst/>
              <a:cxnLst/>
              <a:rect l="0" t="0" r="0" b="0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07" name="任意多边形 151606"/>
            <p:cNvSpPr/>
            <p:nvPr/>
          </p:nvSpPr>
          <p:spPr>
            <a:xfrm>
              <a:off x="1008" y="3271"/>
              <a:ext cx="2832" cy="413"/>
            </a:xfrm>
            <a:custGeom>
              <a:avLst/>
              <a:gdLst/>
              <a:ahLst/>
              <a:cxnLst/>
              <a:rect l="0" t="0" r="0" b="0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08" name="任意多边形 151607"/>
            <p:cNvSpPr/>
            <p:nvPr/>
          </p:nvSpPr>
          <p:spPr>
            <a:xfrm>
              <a:off x="912" y="3271"/>
              <a:ext cx="2256" cy="496"/>
            </a:xfrm>
            <a:custGeom>
              <a:avLst/>
              <a:gdLst/>
              <a:ahLst/>
              <a:cxnLst/>
              <a:rect l="0" t="0" r="0" b="0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09" name="任意多边形 151608"/>
            <p:cNvSpPr/>
            <p:nvPr/>
          </p:nvSpPr>
          <p:spPr>
            <a:xfrm>
              <a:off x="672" y="3271"/>
              <a:ext cx="1776" cy="578"/>
            </a:xfrm>
            <a:custGeom>
              <a:avLst/>
              <a:gdLst/>
              <a:ahLst/>
              <a:cxnLst/>
              <a:rect l="0" t="0" r="0" b="0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10" name="任意多边形 151609"/>
            <p:cNvSpPr/>
            <p:nvPr/>
          </p:nvSpPr>
          <p:spPr>
            <a:xfrm>
              <a:off x="576" y="3271"/>
              <a:ext cx="1104" cy="661"/>
            </a:xfrm>
            <a:custGeom>
              <a:avLst/>
              <a:gdLst/>
              <a:ahLst/>
              <a:cxnLst/>
              <a:rect l="0" t="0" r="0" b="0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11" name="直接连接符 151610"/>
            <p:cNvSpPr/>
            <p:nvPr/>
          </p:nvSpPr>
          <p:spPr>
            <a:xfrm>
              <a:off x="816" y="3271"/>
              <a:ext cx="0" cy="6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1612" name="直接连接符 151611"/>
            <p:cNvSpPr/>
            <p:nvPr/>
          </p:nvSpPr>
          <p:spPr>
            <a:xfrm>
              <a:off x="1776" y="3271"/>
              <a:ext cx="0" cy="4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1613" name="直接连接符 151612"/>
            <p:cNvSpPr/>
            <p:nvPr/>
          </p:nvSpPr>
          <p:spPr>
            <a:xfrm>
              <a:off x="1872" y="3271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1614" name="直接连接符 151613"/>
            <p:cNvSpPr/>
            <p:nvPr/>
          </p:nvSpPr>
          <p:spPr>
            <a:xfrm>
              <a:off x="2592" y="3271"/>
              <a:ext cx="0" cy="4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1615" name="直接连接符 151614"/>
            <p:cNvSpPr/>
            <p:nvPr/>
          </p:nvSpPr>
          <p:spPr>
            <a:xfrm>
              <a:off x="2832" y="3271"/>
              <a:ext cx="0" cy="4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1616" name="直接连接符 151615"/>
            <p:cNvSpPr/>
            <p:nvPr/>
          </p:nvSpPr>
          <p:spPr>
            <a:xfrm>
              <a:off x="2688" y="3271"/>
              <a:ext cx="0" cy="41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1617" name="直接连接符 151616"/>
            <p:cNvSpPr/>
            <p:nvPr/>
          </p:nvSpPr>
          <p:spPr>
            <a:xfrm>
              <a:off x="2928" y="3271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1618" name="直接连接符 151617"/>
            <p:cNvSpPr/>
            <p:nvPr/>
          </p:nvSpPr>
          <p:spPr>
            <a:xfrm>
              <a:off x="3024" y="3271"/>
              <a:ext cx="0" cy="2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1619" name="直接连接符 151618"/>
            <p:cNvSpPr/>
            <p:nvPr/>
          </p:nvSpPr>
          <p:spPr>
            <a:xfrm>
              <a:off x="3264" y="3271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1620" name="直接连接符 151619"/>
            <p:cNvSpPr/>
            <p:nvPr/>
          </p:nvSpPr>
          <p:spPr>
            <a:xfrm>
              <a:off x="3360" y="3271"/>
              <a:ext cx="0" cy="16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1621" name="直接连接符 151620"/>
            <p:cNvSpPr/>
            <p:nvPr/>
          </p:nvSpPr>
          <p:spPr>
            <a:xfrm>
              <a:off x="3456" y="3271"/>
              <a:ext cx="0" cy="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1622" name="直接连接符 151621"/>
            <p:cNvSpPr/>
            <p:nvPr/>
          </p:nvSpPr>
          <p:spPr>
            <a:xfrm>
              <a:off x="4032" y="3271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1623" name="直接连接符 151622"/>
            <p:cNvSpPr/>
            <p:nvPr/>
          </p:nvSpPr>
          <p:spPr>
            <a:xfrm>
              <a:off x="4128" y="3271"/>
              <a:ext cx="0" cy="2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1624" name="直接连接符 151623"/>
            <p:cNvSpPr/>
            <p:nvPr/>
          </p:nvSpPr>
          <p:spPr>
            <a:xfrm>
              <a:off x="4368" y="3271"/>
              <a:ext cx="0" cy="16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1625" name="直接连接符 151624"/>
            <p:cNvSpPr/>
            <p:nvPr/>
          </p:nvSpPr>
          <p:spPr>
            <a:xfrm>
              <a:off x="4464" y="3271"/>
              <a:ext cx="0" cy="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1626" name="直接连接符 151625"/>
            <p:cNvSpPr/>
            <p:nvPr/>
          </p:nvSpPr>
          <p:spPr>
            <a:xfrm>
              <a:off x="5184" y="3271"/>
              <a:ext cx="0" cy="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1627" name="椭圆 151626"/>
            <p:cNvSpPr/>
            <p:nvPr/>
          </p:nvSpPr>
          <p:spPr>
            <a:xfrm>
              <a:off x="1872" y="3023"/>
              <a:ext cx="48" cy="4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28" name="任意多边形 151627"/>
            <p:cNvSpPr/>
            <p:nvPr/>
          </p:nvSpPr>
          <p:spPr>
            <a:xfrm>
              <a:off x="1029" y="2604"/>
              <a:ext cx="867" cy="421"/>
            </a:xfrm>
            <a:custGeom>
              <a:avLst/>
              <a:gdLst/>
              <a:ahLst/>
              <a:cxnLst/>
              <a:rect l="0" t="0" r="0" b="0"/>
              <a:pathLst>
                <a:path w="867" h="421">
                  <a:moveTo>
                    <a:pt x="0" y="0"/>
                  </a:moveTo>
                  <a:lnTo>
                    <a:pt x="0" y="85"/>
                  </a:lnTo>
                  <a:lnTo>
                    <a:pt x="867" y="85"/>
                  </a:lnTo>
                  <a:lnTo>
                    <a:pt x="867" y="42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29" name="文本框 151628"/>
            <p:cNvSpPr txBox="1"/>
            <p:nvPr/>
          </p:nvSpPr>
          <p:spPr>
            <a:xfrm>
              <a:off x="5270" y="3376"/>
              <a:ext cx="3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51630" name="文本框 151629"/>
            <p:cNvSpPr txBox="1"/>
            <p:nvPr/>
          </p:nvSpPr>
          <p:spPr>
            <a:xfrm>
              <a:off x="300" y="3984"/>
              <a:ext cx="2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1631" name="文本框 151630"/>
            <p:cNvSpPr txBox="1"/>
            <p:nvPr/>
          </p:nvSpPr>
          <p:spPr>
            <a:xfrm>
              <a:off x="1596" y="3984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1632" name="文本框 151631"/>
            <p:cNvSpPr txBox="1"/>
            <p:nvPr/>
          </p:nvSpPr>
          <p:spPr>
            <a:xfrm>
              <a:off x="2364" y="3984"/>
              <a:ext cx="2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1633" name="文本框 151632"/>
            <p:cNvSpPr txBox="1"/>
            <p:nvPr/>
          </p:nvSpPr>
          <p:spPr>
            <a:xfrm>
              <a:off x="3084" y="3984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1634" name="文本框 151633"/>
            <p:cNvSpPr txBox="1"/>
            <p:nvPr/>
          </p:nvSpPr>
          <p:spPr>
            <a:xfrm>
              <a:off x="3744" y="3984"/>
              <a:ext cx="2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1635" name="文本框 151634"/>
            <p:cNvSpPr txBox="1"/>
            <p:nvPr/>
          </p:nvSpPr>
          <p:spPr>
            <a:xfrm>
              <a:off x="4176" y="3984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1636" name="文本框 151635"/>
            <p:cNvSpPr txBox="1"/>
            <p:nvPr/>
          </p:nvSpPr>
          <p:spPr>
            <a:xfrm>
              <a:off x="4764" y="3984"/>
              <a:ext cx="2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1637" name="文本框 151636"/>
            <p:cNvSpPr txBox="1"/>
            <p:nvPr/>
          </p:nvSpPr>
          <p:spPr>
            <a:xfrm>
              <a:off x="5052" y="3984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1638" name="直接连接符 151637"/>
            <p:cNvSpPr/>
            <p:nvPr/>
          </p:nvSpPr>
          <p:spPr>
            <a:xfrm>
              <a:off x="1200" y="3271"/>
              <a:ext cx="0" cy="4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1639" name="直接连接符 151638"/>
            <p:cNvSpPr/>
            <p:nvPr/>
          </p:nvSpPr>
          <p:spPr>
            <a:xfrm>
              <a:off x="1104" y="3271"/>
              <a:ext cx="0" cy="6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1640" name="矩形 151639"/>
            <p:cNvSpPr/>
            <p:nvPr/>
          </p:nvSpPr>
          <p:spPr>
            <a:xfrm>
              <a:off x="768" y="239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41" name="椭圆 151640"/>
            <p:cNvSpPr/>
            <p:nvPr/>
          </p:nvSpPr>
          <p:spPr>
            <a:xfrm>
              <a:off x="816" y="2822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42" name="椭圆 151641"/>
            <p:cNvSpPr/>
            <p:nvPr/>
          </p:nvSpPr>
          <p:spPr>
            <a:xfrm>
              <a:off x="816" y="2573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43" name="椭圆 151642"/>
            <p:cNvSpPr/>
            <p:nvPr/>
          </p:nvSpPr>
          <p:spPr>
            <a:xfrm>
              <a:off x="1008" y="2573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44" name="椭圆 151643"/>
            <p:cNvSpPr/>
            <p:nvPr/>
          </p:nvSpPr>
          <p:spPr>
            <a:xfrm>
              <a:off x="2880" y="2822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45" name="椭圆 151644"/>
            <p:cNvSpPr/>
            <p:nvPr/>
          </p:nvSpPr>
          <p:spPr>
            <a:xfrm>
              <a:off x="4080" y="2822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46" name="椭圆 151645"/>
            <p:cNvSpPr/>
            <p:nvPr/>
          </p:nvSpPr>
          <p:spPr>
            <a:xfrm>
              <a:off x="4992" y="2822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47" name="矩形 151646"/>
            <p:cNvSpPr/>
            <p:nvPr/>
          </p:nvSpPr>
          <p:spPr>
            <a:xfrm>
              <a:off x="2713" y="239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48" name="矩形 151647"/>
            <p:cNvSpPr/>
            <p:nvPr/>
          </p:nvSpPr>
          <p:spPr>
            <a:xfrm>
              <a:off x="3910" y="239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49" name="文本框 151648"/>
            <p:cNvSpPr txBox="1"/>
            <p:nvPr/>
          </p:nvSpPr>
          <p:spPr>
            <a:xfrm>
              <a:off x="4880" y="2352"/>
              <a:ext cx="2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151650" name="文本框 151649"/>
            <p:cNvSpPr txBox="1"/>
            <p:nvPr/>
          </p:nvSpPr>
          <p:spPr>
            <a:xfrm>
              <a:off x="806" y="2363"/>
              <a:ext cx="34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≥</a:t>
              </a:r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1651" name="文本框 151650"/>
            <p:cNvSpPr txBox="1"/>
            <p:nvPr/>
          </p:nvSpPr>
          <p:spPr>
            <a:xfrm>
              <a:off x="2774" y="2352"/>
              <a:ext cx="2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151652" name="文本框 151651"/>
            <p:cNvSpPr txBox="1"/>
            <p:nvPr/>
          </p:nvSpPr>
          <p:spPr>
            <a:xfrm>
              <a:off x="3967" y="2352"/>
              <a:ext cx="2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151653" name="矩形 151652"/>
            <p:cNvSpPr/>
            <p:nvPr/>
          </p:nvSpPr>
          <p:spPr>
            <a:xfrm>
              <a:off x="4821" y="239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54" name="椭圆 151653"/>
            <p:cNvSpPr/>
            <p:nvPr/>
          </p:nvSpPr>
          <p:spPr>
            <a:xfrm>
              <a:off x="4992" y="2360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55" name="椭圆 151654"/>
            <p:cNvSpPr/>
            <p:nvPr/>
          </p:nvSpPr>
          <p:spPr>
            <a:xfrm>
              <a:off x="4080" y="2360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56" name="椭圆 151655"/>
            <p:cNvSpPr/>
            <p:nvPr/>
          </p:nvSpPr>
          <p:spPr>
            <a:xfrm>
              <a:off x="2880" y="2360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57" name="任意多边形 151656"/>
            <p:cNvSpPr/>
            <p:nvPr/>
          </p:nvSpPr>
          <p:spPr>
            <a:xfrm>
              <a:off x="840" y="2608"/>
              <a:ext cx="3" cy="218"/>
            </a:xfrm>
            <a:custGeom>
              <a:avLst/>
              <a:gdLst/>
              <a:ahLst/>
              <a:cxnLst/>
              <a:rect l="0" t="0" r="0" b="0"/>
              <a:pathLst>
                <a:path w="3" h="294">
                  <a:moveTo>
                    <a:pt x="3" y="0"/>
                  </a:moveTo>
                  <a:lnTo>
                    <a:pt x="0" y="29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58" name="任意多边形 151657"/>
            <p:cNvSpPr/>
            <p:nvPr/>
          </p:nvSpPr>
          <p:spPr>
            <a:xfrm>
              <a:off x="2907" y="2570"/>
              <a:ext cx="1" cy="256"/>
            </a:xfrm>
            <a:custGeom>
              <a:avLst/>
              <a:gdLst/>
              <a:ahLst/>
              <a:cxnLst/>
              <a:rect l="0" t="0" r="0" b="0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59" name="任意多边形 151658"/>
            <p:cNvSpPr/>
            <p:nvPr/>
          </p:nvSpPr>
          <p:spPr>
            <a:xfrm>
              <a:off x="4101" y="2570"/>
              <a:ext cx="1" cy="249"/>
            </a:xfrm>
            <a:custGeom>
              <a:avLst/>
              <a:gdLst/>
              <a:ahLst/>
              <a:cxnLst/>
              <a:rect l="0" t="0" r="0" b="0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60" name="任意多边形 151659"/>
            <p:cNvSpPr/>
            <p:nvPr/>
          </p:nvSpPr>
          <p:spPr>
            <a:xfrm>
              <a:off x="5013" y="2573"/>
              <a:ext cx="1" cy="244"/>
            </a:xfrm>
            <a:custGeom>
              <a:avLst/>
              <a:gdLst/>
              <a:ahLst/>
              <a:cxnLst/>
              <a:rect l="0" t="0" r="0" b="0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61" name="任意多边形 151660"/>
            <p:cNvSpPr/>
            <p:nvPr/>
          </p:nvSpPr>
          <p:spPr>
            <a:xfrm>
              <a:off x="5016" y="2132"/>
              <a:ext cx="1" cy="229"/>
            </a:xfrm>
            <a:custGeom>
              <a:avLst/>
              <a:gdLst/>
              <a:ahLst/>
              <a:cxnLst/>
              <a:rect l="0" t="0" r="0" b="0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62" name="任意多边形 151661"/>
            <p:cNvSpPr/>
            <p:nvPr/>
          </p:nvSpPr>
          <p:spPr>
            <a:xfrm>
              <a:off x="4104" y="2144"/>
              <a:ext cx="1" cy="220"/>
            </a:xfrm>
            <a:custGeom>
              <a:avLst/>
              <a:gdLst/>
              <a:ahLst/>
              <a:cxnLst/>
              <a:rect l="0" t="0" r="0" b="0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63" name="任意多边形 151662"/>
            <p:cNvSpPr/>
            <p:nvPr/>
          </p:nvSpPr>
          <p:spPr>
            <a:xfrm>
              <a:off x="2907" y="2142"/>
              <a:ext cx="1" cy="218"/>
            </a:xfrm>
            <a:custGeom>
              <a:avLst/>
              <a:gdLst/>
              <a:ahLst/>
              <a:cxnLst/>
              <a:rect l="0" t="0" r="0" b="0"/>
              <a:pathLst>
                <a:path w="1" h="218">
                  <a:moveTo>
                    <a:pt x="1" y="218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64" name="任意多边形 151663"/>
            <p:cNvSpPr/>
            <p:nvPr/>
          </p:nvSpPr>
          <p:spPr>
            <a:xfrm>
              <a:off x="963" y="2177"/>
              <a:ext cx="1" cy="215"/>
            </a:xfrm>
            <a:custGeom>
              <a:avLst/>
              <a:gdLst/>
              <a:ahLst/>
              <a:cxnLst/>
              <a:rect l="0" t="0" r="0" b="0"/>
              <a:pathLst>
                <a:path w="1" h="215">
                  <a:moveTo>
                    <a:pt x="1" y="215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665" name="文本框 151664"/>
            <p:cNvSpPr txBox="1"/>
            <p:nvPr/>
          </p:nvSpPr>
          <p:spPr>
            <a:xfrm>
              <a:off x="4896" y="192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1666" name="文本框 151665"/>
            <p:cNvSpPr txBox="1"/>
            <p:nvPr/>
          </p:nvSpPr>
          <p:spPr>
            <a:xfrm>
              <a:off x="3988" y="192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1667" name="文本框 151666"/>
            <p:cNvSpPr txBox="1"/>
            <p:nvPr/>
          </p:nvSpPr>
          <p:spPr>
            <a:xfrm>
              <a:off x="2784" y="192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1668" name="文本框 151667"/>
            <p:cNvSpPr txBox="1"/>
            <p:nvPr/>
          </p:nvSpPr>
          <p:spPr>
            <a:xfrm>
              <a:off x="868" y="192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51669" name="文本框 151668"/>
          <p:cNvSpPr txBox="1"/>
          <p:nvPr/>
        </p:nvSpPr>
        <p:spPr>
          <a:xfrm>
            <a:off x="2057400" y="3108325"/>
            <a:ext cx="2057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设与或非门的延迟时间为 1.5</a:t>
            </a:r>
            <a:r>
              <a:rPr lang="en-US" altLang="zh-CN" sz="2000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-25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  <a:endParaRPr lang="en-US" altLang="zh-CN" sz="2000" b="1" i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670" name="矩形 151669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5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/>
      <p:bldP spid="151557" grpId="0"/>
      <p:bldP spid="151558" grpId="0"/>
      <p:bldP spid="151559" grpId="0"/>
      <p:bldP spid="151560" grpId="0"/>
      <p:bldP spid="151561" grpId="0"/>
      <p:bldP spid="151562" grpId="0"/>
      <p:bldP spid="151563" grpId="0"/>
      <p:bldP spid="151564" grpId="0"/>
      <p:bldP spid="151565" grpId="0"/>
      <p:bldP spid="151566" grpId="0"/>
      <p:bldP spid="151669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矩形 152577"/>
          <p:cNvSpPr/>
          <p:nvPr/>
        </p:nvSpPr>
        <p:spPr>
          <a:xfrm>
            <a:off x="304800" y="762000"/>
            <a:ext cx="7772400" cy="914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>
              <a:lnSpc>
                <a:spcPct val="115000"/>
              </a:lnSpc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位全加器分若干小组，小组中的进位同时产生，</a:t>
            </a:r>
          </a:p>
          <a:p>
            <a:pPr>
              <a:lnSpc>
                <a:spcPct val="115000"/>
              </a:lnSpc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小组与小组之间采用串行进位</a:t>
            </a:r>
          </a:p>
        </p:txBody>
      </p:sp>
      <p:sp>
        <p:nvSpPr>
          <p:cNvPr id="152579" name="矩形 152578"/>
          <p:cNvSpPr/>
          <p:nvPr/>
        </p:nvSpPr>
        <p:spPr>
          <a:xfrm>
            <a:off x="715963" y="5029200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当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d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形成后</a:t>
            </a:r>
          </a:p>
        </p:txBody>
      </p:sp>
      <p:sp>
        <p:nvSpPr>
          <p:cNvPr id="152580" name="矩形 152579"/>
          <p:cNvSpPr/>
          <p:nvPr/>
        </p:nvSpPr>
        <p:spPr>
          <a:xfrm>
            <a:off x="2762250" y="5105400"/>
            <a:ext cx="12954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经 2.5 </a:t>
            </a:r>
            <a:r>
              <a:rPr lang="en-US" altLang="zh-CN" sz="2400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i="1" baseline="-15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152581" name="矩形 152580"/>
          <p:cNvSpPr/>
          <p:nvPr/>
        </p:nvSpPr>
        <p:spPr>
          <a:xfrm>
            <a:off x="2789238" y="5505450"/>
            <a:ext cx="1096962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5 </a:t>
            </a:r>
            <a:r>
              <a:rPr lang="en-US" altLang="zh-CN" sz="2400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i="1" baseline="-15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</a:t>
            </a:r>
            <a:endParaRPr lang="en-US" altLang="zh-CN" sz="2400" b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82" name="矩形 152581"/>
          <p:cNvSpPr/>
          <p:nvPr/>
        </p:nvSpPr>
        <p:spPr>
          <a:xfrm>
            <a:off x="2789238" y="5867400"/>
            <a:ext cx="1249362" cy="381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7.5 </a:t>
            </a:r>
            <a:r>
              <a:rPr lang="en-US" altLang="zh-CN" sz="2400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i="1" baseline="-15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</a:t>
            </a:r>
            <a:endParaRPr lang="en-US" altLang="zh-CN" sz="2400" b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83" name="矩形 152582"/>
          <p:cNvSpPr/>
          <p:nvPr/>
        </p:nvSpPr>
        <p:spPr>
          <a:xfrm>
            <a:off x="2789238" y="6248400"/>
            <a:ext cx="1173162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1 0 </a:t>
            </a:r>
            <a:r>
              <a:rPr lang="en-US" altLang="zh-CN" sz="2400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i="1" baseline="-15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     </a:t>
            </a:r>
            <a:endParaRPr lang="en-US" altLang="zh-CN" sz="2400" b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84" name="文本框 152583"/>
          <p:cNvSpPr txBox="1"/>
          <p:nvPr/>
        </p:nvSpPr>
        <p:spPr>
          <a:xfrm>
            <a:off x="76200" y="228600"/>
            <a:ext cx="571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(1)</a:t>
            </a:r>
            <a:r>
              <a:rPr lang="zh-CN" altLang="en-US" sz="3200" b="1" dirty="0">
                <a:latin typeface="Arial" panose="020B0604020202020204" pitchFamily="34" charset="0"/>
              </a:rPr>
              <a:t> 单重分组跳跃进位链</a:t>
            </a:r>
          </a:p>
        </p:txBody>
      </p:sp>
      <p:grpSp>
        <p:nvGrpSpPr>
          <p:cNvPr id="152585" name="组合 152584"/>
          <p:cNvGrpSpPr/>
          <p:nvPr/>
        </p:nvGrpSpPr>
        <p:grpSpPr>
          <a:xfrm>
            <a:off x="457200" y="2955925"/>
            <a:ext cx="1676400" cy="838200"/>
            <a:chOff x="384" y="1862"/>
            <a:chExt cx="1056" cy="528"/>
          </a:xfrm>
        </p:grpSpPr>
        <p:sp>
          <p:nvSpPr>
            <p:cNvPr id="152586" name="文本框 152585"/>
            <p:cNvSpPr txBox="1"/>
            <p:nvPr/>
          </p:nvSpPr>
          <p:spPr>
            <a:xfrm>
              <a:off x="432" y="2016"/>
              <a:ext cx="79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     第 1 组</a:t>
              </a:r>
            </a:p>
          </p:txBody>
        </p:sp>
        <p:sp>
          <p:nvSpPr>
            <p:cNvPr id="152587" name="矩形 152586"/>
            <p:cNvSpPr/>
            <p:nvPr/>
          </p:nvSpPr>
          <p:spPr>
            <a:xfrm>
              <a:off x="384" y="1862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2588" name="组合 152587"/>
          <p:cNvGrpSpPr/>
          <p:nvPr/>
        </p:nvGrpSpPr>
        <p:grpSpPr>
          <a:xfrm>
            <a:off x="2641600" y="2955925"/>
            <a:ext cx="1676400" cy="838200"/>
            <a:chOff x="1760" y="1862"/>
            <a:chExt cx="1056" cy="528"/>
          </a:xfrm>
        </p:grpSpPr>
        <p:sp>
          <p:nvSpPr>
            <p:cNvPr id="152589" name="文本框 152588"/>
            <p:cNvSpPr txBox="1"/>
            <p:nvPr/>
          </p:nvSpPr>
          <p:spPr>
            <a:xfrm>
              <a:off x="1776" y="2016"/>
              <a:ext cx="79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     第 2 组</a:t>
              </a:r>
            </a:p>
          </p:txBody>
        </p:sp>
        <p:sp>
          <p:nvSpPr>
            <p:cNvPr id="152590" name="矩形 152589"/>
            <p:cNvSpPr/>
            <p:nvPr/>
          </p:nvSpPr>
          <p:spPr>
            <a:xfrm>
              <a:off x="1760" y="1862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2591" name="组合 152590"/>
          <p:cNvGrpSpPr/>
          <p:nvPr/>
        </p:nvGrpSpPr>
        <p:grpSpPr>
          <a:xfrm>
            <a:off x="4826000" y="2955925"/>
            <a:ext cx="1676400" cy="838200"/>
            <a:chOff x="3136" y="1862"/>
            <a:chExt cx="1056" cy="528"/>
          </a:xfrm>
        </p:grpSpPr>
        <p:sp>
          <p:nvSpPr>
            <p:cNvPr id="152592" name="文本框 152591"/>
            <p:cNvSpPr txBox="1"/>
            <p:nvPr/>
          </p:nvSpPr>
          <p:spPr>
            <a:xfrm>
              <a:off x="3168" y="2016"/>
              <a:ext cx="79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     第 3 组</a:t>
              </a:r>
            </a:p>
          </p:txBody>
        </p:sp>
        <p:sp>
          <p:nvSpPr>
            <p:cNvPr id="152593" name="矩形 152592"/>
            <p:cNvSpPr/>
            <p:nvPr/>
          </p:nvSpPr>
          <p:spPr>
            <a:xfrm>
              <a:off x="3136" y="1862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2594" name="组合 152593"/>
          <p:cNvGrpSpPr/>
          <p:nvPr/>
        </p:nvGrpSpPr>
        <p:grpSpPr>
          <a:xfrm>
            <a:off x="7010400" y="2955925"/>
            <a:ext cx="1676400" cy="838200"/>
            <a:chOff x="4512" y="1862"/>
            <a:chExt cx="1056" cy="528"/>
          </a:xfrm>
        </p:grpSpPr>
        <p:sp>
          <p:nvSpPr>
            <p:cNvPr id="152595" name="文本框 152594"/>
            <p:cNvSpPr txBox="1"/>
            <p:nvPr/>
          </p:nvSpPr>
          <p:spPr>
            <a:xfrm>
              <a:off x="4560" y="2016"/>
              <a:ext cx="79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     第 4 组</a:t>
              </a:r>
            </a:p>
          </p:txBody>
        </p:sp>
        <p:sp>
          <p:nvSpPr>
            <p:cNvPr id="152596" name="矩形 152595"/>
            <p:cNvSpPr/>
            <p:nvPr/>
          </p:nvSpPr>
          <p:spPr>
            <a:xfrm>
              <a:off x="4512" y="1862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2597" name="组合 152596"/>
          <p:cNvGrpSpPr/>
          <p:nvPr/>
        </p:nvGrpSpPr>
        <p:grpSpPr>
          <a:xfrm>
            <a:off x="762000" y="2238375"/>
            <a:ext cx="1066800" cy="733425"/>
            <a:chOff x="576" y="1410"/>
            <a:chExt cx="672" cy="462"/>
          </a:xfrm>
        </p:grpSpPr>
        <p:sp>
          <p:nvSpPr>
            <p:cNvPr id="152598" name="直接连接符 152597"/>
            <p:cNvSpPr/>
            <p:nvPr/>
          </p:nvSpPr>
          <p:spPr>
            <a:xfrm flipV="1">
              <a:off x="576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2599" name="直接连接符 152598"/>
            <p:cNvSpPr/>
            <p:nvPr/>
          </p:nvSpPr>
          <p:spPr>
            <a:xfrm flipV="1">
              <a:off x="800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2600" name="直接连接符 152599"/>
            <p:cNvSpPr/>
            <p:nvPr/>
          </p:nvSpPr>
          <p:spPr>
            <a:xfrm flipV="1">
              <a:off x="1024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2601" name="直接连接符 152600"/>
            <p:cNvSpPr/>
            <p:nvPr/>
          </p:nvSpPr>
          <p:spPr>
            <a:xfrm flipV="1">
              <a:off x="1248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52602" name="组合 152601"/>
          <p:cNvGrpSpPr/>
          <p:nvPr/>
        </p:nvGrpSpPr>
        <p:grpSpPr>
          <a:xfrm>
            <a:off x="2971800" y="2238375"/>
            <a:ext cx="1066800" cy="733425"/>
            <a:chOff x="1968" y="1410"/>
            <a:chExt cx="672" cy="462"/>
          </a:xfrm>
        </p:grpSpPr>
        <p:sp>
          <p:nvSpPr>
            <p:cNvPr id="152603" name="直接连接符 152602"/>
            <p:cNvSpPr/>
            <p:nvPr/>
          </p:nvSpPr>
          <p:spPr>
            <a:xfrm flipV="1">
              <a:off x="1968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2604" name="直接连接符 152603"/>
            <p:cNvSpPr/>
            <p:nvPr/>
          </p:nvSpPr>
          <p:spPr>
            <a:xfrm flipV="1">
              <a:off x="2192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2605" name="直接连接符 152604"/>
            <p:cNvSpPr/>
            <p:nvPr/>
          </p:nvSpPr>
          <p:spPr>
            <a:xfrm flipV="1">
              <a:off x="2416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2606" name="直接连接符 152605"/>
            <p:cNvSpPr/>
            <p:nvPr/>
          </p:nvSpPr>
          <p:spPr>
            <a:xfrm flipV="1">
              <a:off x="2640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52607" name="组合 152606"/>
          <p:cNvGrpSpPr/>
          <p:nvPr/>
        </p:nvGrpSpPr>
        <p:grpSpPr>
          <a:xfrm>
            <a:off x="5105400" y="2238375"/>
            <a:ext cx="1066800" cy="733425"/>
            <a:chOff x="3312" y="1410"/>
            <a:chExt cx="672" cy="462"/>
          </a:xfrm>
        </p:grpSpPr>
        <p:sp>
          <p:nvSpPr>
            <p:cNvPr id="152608" name="直接连接符 152607"/>
            <p:cNvSpPr/>
            <p:nvPr/>
          </p:nvSpPr>
          <p:spPr>
            <a:xfrm flipV="1">
              <a:off x="3312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2609" name="直接连接符 152608"/>
            <p:cNvSpPr/>
            <p:nvPr/>
          </p:nvSpPr>
          <p:spPr>
            <a:xfrm flipV="1">
              <a:off x="3536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2610" name="直接连接符 152609"/>
            <p:cNvSpPr/>
            <p:nvPr/>
          </p:nvSpPr>
          <p:spPr>
            <a:xfrm flipV="1">
              <a:off x="3760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2611" name="直接连接符 152610"/>
            <p:cNvSpPr/>
            <p:nvPr/>
          </p:nvSpPr>
          <p:spPr>
            <a:xfrm flipV="1">
              <a:off x="3984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52612" name="组合 152611"/>
          <p:cNvGrpSpPr/>
          <p:nvPr/>
        </p:nvGrpSpPr>
        <p:grpSpPr>
          <a:xfrm>
            <a:off x="7315200" y="2238375"/>
            <a:ext cx="1066800" cy="733425"/>
            <a:chOff x="4704" y="1410"/>
            <a:chExt cx="672" cy="462"/>
          </a:xfrm>
        </p:grpSpPr>
        <p:sp>
          <p:nvSpPr>
            <p:cNvPr id="152613" name="直接连接符 152612"/>
            <p:cNvSpPr/>
            <p:nvPr/>
          </p:nvSpPr>
          <p:spPr>
            <a:xfrm flipV="1">
              <a:off x="4704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2614" name="直接连接符 152613"/>
            <p:cNvSpPr/>
            <p:nvPr/>
          </p:nvSpPr>
          <p:spPr>
            <a:xfrm flipV="1">
              <a:off x="4928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2615" name="直接连接符 152614"/>
            <p:cNvSpPr/>
            <p:nvPr/>
          </p:nvSpPr>
          <p:spPr>
            <a:xfrm flipV="1">
              <a:off x="5152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2616" name="直接连接符 152615"/>
            <p:cNvSpPr/>
            <p:nvPr/>
          </p:nvSpPr>
          <p:spPr>
            <a:xfrm flipV="1">
              <a:off x="5376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152617" name="任意多边形 152616"/>
          <p:cNvSpPr/>
          <p:nvPr/>
        </p:nvSpPr>
        <p:spPr>
          <a:xfrm>
            <a:off x="2133600" y="2667000"/>
            <a:ext cx="838200" cy="669925"/>
          </a:xfrm>
          <a:custGeom>
            <a:avLst/>
            <a:gdLst/>
            <a:ahLst/>
            <a:cxnLst/>
            <a:rect l="0" t="0" r="0" b="0"/>
            <a:pathLst>
              <a:path w="528" h="528">
                <a:moveTo>
                  <a:pt x="528" y="0"/>
                </a:moveTo>
                <a:lnTo>
                  <a:pt x="192" y="0"/>
                </a:lnTo>
                <a:lnTo>
                  <a:pt x="192" y="528"/>
                </a:lnTo>
                <a:lnTo>
                  <a:pt x="0" y="528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headEnd type="oval" w="sm" len="sm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18" name="任意多边形 152617"/>
          <p:cNvSpPr/>
          <p:nvPr/>
        </p:nvSpPr>
        <p:spPr>
          <a:xfrm>
            <a:off x="4324350" y="2667000"/>
            <a:ext cx="779463" cy="669925"/>
          </a:xfrm>
          <a:custGeom>
            <a:avLst/>
            <a:gdLst/>
            <a:ahLst/>
            <a:cxnLst/>
            <a:rect l="0" t="0" r="0" b="0"/>
            <a:pathLst>
              <a:path w="491" h="422">
                <a:moveTo>
                  <a:pt x="491" y="0"/>
                </a:moveTo>
                <a:lnTo>
                  <a:pt x="155" y="0"/>
                </a:lnTo>
                <a:lnTo>
                  <a:pt x="155" y="422"/>
                </a:lnTo>
                <a:lnTo>
                  <a:pt x="0" y="420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headEnd type="oval" w="sm" len="sm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619" name="任意多边形 152618"/>
          <p:cNvSpPr/>
          <p:nvPr/>
        </p:nvSpPr>
        <p:spPr>
          <a:xfrm>
            <a:off x="6502400" y="2667000"/>
            <a:ext cx="812800" cy="673100"/>
          </a:xfrm>
          <a:custGeom>
            <a:avLst/>
            <a:gdLst/>
            <a:ahLst/>
            <a:cxnLst/>
            <a:rect l="0" t="0" r="0" b="0"/>
            <a:pathLst>
              <a:path w="512" h="424">
                <a:moveTo>
                  <a:pt x="512" y="0"/>
                </a:moveTo>
                <a:lnTo>
                  <a:pt x="176" y="0"/>
                </a:lnTo>
                <a:lnTo>
                  <a:pt x="176" y="422"/>
                </a:lnTo>
                <a:lnTo>
                  <a:pt x="0" y="424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headEnd type="oval" w="sm" len="sm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2620" name="组合 152619"/>
          <p:cNvGrpSpPr/>
          <p:nvPr/>
        </p:nvGrpSpPr>
        <p:grpSpPr>
          <a:xfrm>
            <a:off x="517525" y="1798638"/>
            <a:ext cx="1677988" cy="411162"/>
            <a:chOff x="422" y="1133"/>
            <a:chExt cx="1057" cy="259"/>
          </a:xfrm>
        </p:grpSpPr>
        <p:sp>
          <p:nvSpPr>
            <p:cNvPr id="152621" name="文本框 152620"/>
            <p:cNvSpPr txBox="1"/>
            <p:nvPr/>
          </p:nvSpPr>
          <p:spPr>
            <a:xfrm>
              <a:off x="422" y="1142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52622" name="文本框 152621"/>
            <p:cNvSpPr txBox="1"/>
            <p:nvPr/>
          </p:nvSpPr>
          <p:spPr>
            <a:xfrm>
              <a:off x="672" y="1133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152623" name="文本框 152622"/>
            <p:cNvSpPr txBox="1"/>
            <p:nvPr/>
          </p:nvSpPr>
          <p:spPr>
            <a:xfrm>
              <a:off x="912" y="1133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152624" name="文本框 152623"/>
            <p:cNvSpPr txBox="1"/>
            <p:nvPr/>
          </p:nvSpPr>
          <p:spPr>
            <a:xfrm>
              <a:off x="1152" y="1133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152625" name="组合 152624"/>
          <p:cNvGrpSpPr/>
          <p:nvPr/>
        </p:nvGrpSpPr>
        <p:grpSpPr>
          <a:xfrm>
            <a:off x="2743200" y="1798638"/>
            <a:ext cx="1579563" cy="396875"/>
            <a:chOff x="1824" y="1133"/>
            <a:chExt cx="995" cy="250"/>
          </a:xfrm>
        </p:grpSpPr>
        <p:sp>
          <p:nvSpPr>
            <p:cNvPr id="152626" name="文本框 152625"/>
            <p:cNvSpPr txBox="1"/>
            <p:nvPr/>
          </p:nvSpPr>
          <p:spPr>
            <a:xfrm>
              <a:off x="1824" y="1133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52627" name="文本框 152626"/>
            <p:cNvSpPr txBox="1"/>
            <p:nvPr/>
          </p:nvSpPr>
          <p:spPr>
            <a:xfrm>
              <a:off x="2064" y="1133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52628" name="文本框 152627"/>
            <p:cNvSpPr txBox="1"/>
            <p:nvPr/>
          </p:nvSpPr>
          <p:spPr>
            <a:xfrm>
              <a:off x="2304" y="1133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2629" name="文本框 152628"/>
            <p:cNvSpPr txBox="1"/>
            <p:nvPr/>
          </p:nvSpPr>
          <p:spPr>
            <a:xfrm>
              <a:off x="2544" y="1133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152716" name="组合 152715"/>
          <p:cNvGrpSpPr/>
          <p:nvPr/>
        </p:nvGrpSpPr>
        <p:grpSpPr>
          <a:xfrm>
            <a:off x="4876800" y="1798638"/>
            <a:ext cx="1579563" cy="411162"/>
            <a:chOff x="3168" y="1133"/>
            <a:chExt cx="995" cy="259"/>
          </a:xfrm>
        </p:grpSpPr>
        <p:sp>
          <p:nvSpPr>
            <p:cNvPr id="152631" name="文本框 152630"/>
            <p:cNvSpPr txBox="1"/>
            <p:nvPr/>
          </p:nvSpPr>
          <p:spPr>
            <a:xfrm>
              <a:off x="3168" y="1133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2632" name="文本框 152631"/>
            <p:cNvSpPr txBox="1"/>
            <p:nvPr/>
          </p:nvSpPr>
          <p:spPr>
            <a:xfrm>
              <a:off x="3408" y="1133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2633" name="文本框 152632"/>
            <p:cNvSpPr txBox="1"/>
            <p:nvPr/>
          </p:nvSpPr>
          <p:spPr>
            <a:xfrm>
              <a:off x="3648" y="1142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2634" name="文本框 152633"/>
            <p:cNvSpPr txBox="1"/>
            <p:nvPr/>
          </p:nvSpPr>
          <p:spPr>
            <a:xfrm>
              <a:off x="3888" y="1133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52719" name="组合 152718"/>
          <p:cNvGrpSpPr/>
          <p:nvPr/>
        </p:nvGrpSpPr>
        <p:grpSpPr>
          <a:xfrm>
            <a:off x="7010400" y="1798638"/>
            <a:ext cx="1579563" cy="396875"/>
            <a:chOff x="4416" y="1133"/>
            <a:chExt cx="995" cy="250"/>
          </a:xfrm>
        </p:grpSpPr>
        <p:sp>
          <p:nvSpPr>
            <p:cNvPr id="152636" name="文本框 152635"/>
            <p:cNvSpPr txBox="1"/>
            <p:nvPr/>
          </p:nvSpPr>
          <p:spPr>
            <a:xfrm>
              <a:off x="4416" y="1133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2637" name="文本框 152636"/>
            <p:cNvSpPr txBox="1"/>
            <p:nvPr/>
          </p:nvSpPr>
          <p:spPr>
            <a:xfrm>
              <a:off x="4656" y="1133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2638" name="文本框 152637"/>
            <p:cNvSpPr txBox="1"/>
            <p:nvPr/>
          </p:nvSpPr>
          <p:spPr>
            <a:xfrm>
              <a:off x="4896" y="1133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2639" name="文本框 152638"/>
            <p:cNvSpPr txBox="1"/>
            <p:nvPr/>
          </p:nvSpPr>
          <p:spPr>
            <a:xfrm>
              <a:off x="5136" y="1133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52640" name="组合 152639"/>
          <p:cNvGrpSpPr/>
          <p:nvPr/>
        </p:nvGrpSpPr>
        <p:grpSpPr>
          <a:xfrm>
            <a:off x="381000" y="3794125"/>
            <a:ext cx="1814513" cy="1082675"/>
            <a:chOff x="336" y="2390"/>
            <a:chExt cx="1143" cy="682"/>
          </a:xfrm>
        </p:grpSpPr>
        <p:sp>
          <p:nvSpPr>
            <p:cNvPr id="152641" name="直接连接符 152640"/>
            <p:cNvSpPr/>
            <p:nvPr/>
          </p:nvSpPr>
          <p:spPr>
            <a:xfrm>
              <a:off x="480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42" name="直接连接符 152641"/>
            <p:cNvSpPr/>
            <p:nvPr/>
          </p:nvSpPr>
          <p:spPr>
            <a:xfrm>
              <a:off x="726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43" name="直接连接符 152642"/>
            <p:cNvSpPr/>
            <p:nvPr/>
          </p:nvSpPr>
          <p:spPr>
            <a:xfrm>
              <a:off x="973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44" name="直接连接符 152643"/>
            <p:cNvSpPr/>
            <p:nvPr/>
          </p:nvSpPr>
          <p:spPr>
            <a:xfrm>
              <a:off x="1220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45" name="直接连接符 152644"/>
            <p:cNvSpPr/>
            <p:nvPr/>
          </p:nvSpPr>
          <p:spPr>
            <a:xfrm>
              <a:off x="603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46" name="直接连接符 152645"/>
            <p:cNvSpPr/>
            <p:nvPr/>
          </p:nvSpPr>
          <p:spPr>
            <a:xfrm>
              <a:off x="850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47" name="直接连接符 152646"/>
            <p:cNvSpPr/>
            <p:nvPr/>
          </p:nvSpPr>
          <p:spPr>
            <a:xfrm>
              <a:off x="1097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48" name="直接连接符 152647"/>
            <p:cNvSpPr/>
            <p:nvPr/>
          </p:nvSpPr>
          <p:spPr>
            <a:xfrm>
              <a:off x="1344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49" name="文本框 152648"/>
            <p:cNvSpPr txBox="1"/>
            <p:nvPr/>
          </p:nvSpPr>
          <p:spPr>
            <a:xfrm>
              <a:off x="336" y="2822"/>
              <a:ext cx="3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52650" name="文本框 152649"/>
            <p:cNvSpPr txBox="1"/>
            <p:nvPr/>
          </p:nvSpPr>
          <p:spPr>
            <a:xfrm>
              <a:off x="480" y="2592"/>
              <a:ext cx="2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52651" name="文本框 152650"/>
            <p:cNvSpPr txBox="1"/>
            <p:nvPr/>
          </p:nvSpPr>
          <p:spPr>
            <a:xfrm>
              <a:off x="565" y="2822"/>
              <a:ext cx="3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152652" name="文本框 152651"/>
            <p:cNvSpPr txBox="1"/>
            <p:nvPr/>
          </p:nvSpPr>
          <p:spPr>
            <a:xfrm>
              <a:off x="826" y="2822"/>
              <a:ext cx="3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152653" name="文本框 152652"/>
            <p:cNvSpPr txBox="1"/>
            <p:nvPr/>
          </p:nvSpPr>
          <p:spPr>
            <a:xfrm>
              <a:off x="1066" y="2822"/>
              <a:ext cx="3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52654" name="文本框 152653"/>
            <p:cNvSpPr txBox="1"/>
            <p:nvPr/>
          </p:nvSpPr>
          <p:spPr>
            <a:xfrm>
              <a:off x="720" y="2592"/>
              <a:ext cx="2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152655" name="文本框 152654"/>
            <p:cNvSpPr txBox="1"/>
            <p:nvPr/>
          </p:nvSpPr>
          <p:spPr>
            <a:xfrm>
              <a:off x="975" y="2592"/>
              <a:ext cx="2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152656" name="文本框 152655"/>
            <p:cNvSpPr txBox="1"/>
            <p:nvPr/>
          </p:nvSpPr>
          <p:spPr>
            <a:xfrm>
              <a:off x="1215" y="2592"/>
              <a:ext cx="2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152657" name="组合 152656"/>
          <p:cNvGrpSpPr/>
          <p:nvPr/>
        </p:nvGrpSpPr>
        <p:grpSpPr>
          <a:xfrm>
            <a:off x="2573338" y="3794125"/>
            <a:ext cx="1749425" cy="1082675"/>
            <a:chOff x="1717" y="2390"/>
            <a:chExt cx="1102" cy="682"/>
          </a:xfrm>
        </p:grpSpPr>
        <p:sp>
          <p:nvSpPr>
            <p:cNvPr id="152658" name="直接连接符 152657"/>
            <p:cNvSpPr/>
            <p:nvPr/>
          </p:nvSpPr>
          <p:spPr>
            <a:xfrm>
              <a:off x="1872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59" name="直接连接符 152658"/>
            <p:cNvSpPr/>
            <p:nvPr/>
          </p:nvSpPr>
          <p:spPr>
            <a:xfrm>
              <a:off x="2118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60" name="直接连接符 152659"/>
            <p:cNvSpPr/>
            <p:nvPr/>
          </p:nvSpPr>
          <p:spPr>
            <a:xfrm>
              <a:off x="2365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61" name="直接连接符 152660"/>
            <p:cNvSpPr/>
            <p:nvPr/>
          </p:nvSpPr>
          <p:spPr>
            <a:xfrm>
              <a:off x="2612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62" name="直接连接符 152661"/>
            <p:cNvSpPr/>
            <p:nvPr/>
          </p:nvSpPr>
          <p:spPr>
            <a:xfrm>
              <a:off x="1995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63" name="直接连接符 152662"/>
            <p:cNvSpPr/>
            <p:nvPr/>
          </p:nvSpPr>
          <p:spPr>
            <a:xfrm>
              <a:off x="2242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64" name="直接连接符 152663"/>
            <p:cNvSpPr/>
            <p:nvPr/>
          </p:nvSpPr>
          <p:spPr>
            <a:xfrm>
              <a:off x="2489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65" name="直接连接符 152664"/>
            <p:cNvSpPr/>
            <p:nvPr/>
          </p:nvSpPr>
          <p:spPr>
            <a:xfrm>
              <a:off x="2736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66" name="文本框 152665"/>
            <p:cNvSpPr txBox="1"/>
            <p:nvPr/>
          </p:nvSpPr>
          <p:spPr>
            <a:xfrm>
              <a:off x="1717" y="2822"/>
              <a:ext cx="3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52667" name="文本框 152666"/>
            <p:cNvSpPr txBox="1"/>
            <p:nvPr/>
          </p:nvSpPr>
          <p:spPr>
            <a:xfrm>
              <a:off x="1957" y="2822"/>
              <a:ext cx="3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52668" name="文本框 152667"/>
            <p:cNvSpPr txBox="1"/>
            <p:nvPr/>
          </p:nvSpPr>
          <p:spPr>
            <a:xfrm>
              <a:off x="2218" y="2822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2669" name="文本框 152668"/>
            <p:cNvSpPr txBox="1"/>
            <p:nvPr/>
          </p:nvSpPr>
          <p:spPr>
            <a:xfrm>
              <a:off x="2437" y="2822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2670" name="文本框 152669"/>
            <p:cNvSpPr txBox="1"/>
            <p:nvPr/>
          </p:nvSpPr>
          <p:spPr>
            <a:xfrm>
              <a:off x="1872" y="2592"/>
              <a:ext cx="2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52671" name="文本框 152670"/>
            <p:cNvSpPr txBox="1"/>
            <p:nvPr/>
          </p:nvSpPr>
          <p:spPr>
            <a:xfrm>
              <a:off x="2127" y="2592"/>
              <a:ext cx="2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52672" name="文本框 152671"/>
            <p:cNvSpPr txBox="1"/>
            <p:nvPr/>
          </p:nvSpPr>
          <p:spPr>
            <a:xfrm>
              <a:off x="2367" y="2592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2673" name="文本框 152672"/>
            <p:cNvSpPr txBox="1"/>
            <p:nvPr/>
          </p:nvSpPr>
          <p:spPr>
            <a:xfrm>
              <a:off x="2607" y="2592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152674" name="组合 152673"/>
          <p:cNvGrpSpPr/>
          <p:nvPr/>
        </p:nvGrpSpPr>
        <p:grpSpPr>
          <a:xfrm>
            <a:off x="4706938" y="3794125"/>
            <a:ext cx="1749425" cy="1082675"/>
            <a:chOff x="3061" y="2390"/>
            <a:chExt cx="1102" cy="682"/>
          </a:xfrm>
        </p:grpSpPr>
        <p:sp>
          <p:nvSpPr>
            <p:cNvPr id="152675" name="直接连接符 152674"/>
            <p:cNvSpPr/>
            <p:nvPr/>
          </p:nvSpPr>
          <p:spPr>
            <a:xfrm>
              <a:off x="3216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76" name="直接连接符 152675"/>
            <p:cNvSpPr/>
            <p:nvPr/>
          </p:nvSpPr>
          <p:spPr>
            <a:xfrm>
              <a:off x="3462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77" name="直接连接符 152676"/>
            <p:cNvSpPr/>
            <p:nvPr/>
          </p:nvSpPr>
          <p:spPr>
            <a:xfrm>
              <a:off x="3709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78" name="直接连接符 152677"/>
            <p:cNvSpPr/>
            <p:nvPr/>
          </p:nvSpPr>
          <p:spPr>
            <a:xfrm>
              <a:off x="3956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79" name="直接连接符 152678"/>
            <p:cNvSpPr/>
            <p:nvPr/>
          </p:nvSpPr>
          <p:spPr>
            <a:xfrm>
              <a:off x="3339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80" name="直接连接符 152679"/>
            <p:cNvSpPr/>
            <p:nvPr/>
          </p:nvSpPr>
          <p:spPr>
            <a:xfrm>
              <a:off x="3586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81" name="直接连接符 152680"/>
            <p:cNvSpPr/>
            <p:nvPr/>
          </p:nvSpPr>
          <p:spPr>
            <a:xfrm>
              <a:off x="3833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82" name="直接连接符 152681"/>
            <p:cNvSpPr/>
            <p:nvPr/>
          </p:nvSpPr>
          <p:spPr>
            <a:xfrm>
              <a:off x="4080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83" name="文本框 152682"/>
            <p:cNvSpPr txBox="1"/>
            <p:nvPr/>
          </p:nvSpPr>
          <p:spPr>
            <a:xfrm>
              <a:off x="3061" y="2822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2684" name="文本框 152683"/>
            <p:cNvSpPr txBox="1"/>
            <p:nvPr/>
          </p:nvSpPr>
          <p:spPr>
            <a:xfrm>
              <a:off x="3301" y="2822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2685" name="文本框 152684"/>
            <p:cNvSpPr txBox="1"/>
            <p:nvPr/>
          </p:nvSpPr>
          <p:spPr>
            <a:xfrm>
              <a:off x="3562" y="2822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2686" name="文本框 152685"/>
            <p:cNvSpPr txBox="1"/>
            <p:nvPr/>
          </p:nvSpPr>
          <p:spPr>
            <a:xfrm>
              <a:off x="3802" y="2822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2687" name="文本框 152686"/>
            <p:cNvSpPr txBox="1"/>
            <p:nvPr/>
          </p:nvSpPr>
          <p:spPr>
            <a:xfrm>
              <a:off x="3231" y="2592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2688" name="文本框 152687"/>
            <p:cNvSpPr txBox="1"/>
            <p:nvPr/>
          </p:nvSpPr>
          <p:spPr>
            <a:xfrm>
              <a:off x="3471" y="2592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2689" name="文本框 152688"/>
            <p:cNvSpPr txBox="1"/>
            <p:nvPr/>
          </p:nvSpPr>
          <p:spPr>
            <a:xfrm>
              <a:off x="3711" y="2592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2690" name="文本框 152689"/>
            <p:cNvSpPr txBox="1"/>
            <p:nvPr/>
          </p:nvSpPr>
          <p:spPr>
            <a:xfrm>
              <a:off x="3951" y="2592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52691" name="组合 152690"/>
          <p:cNvGrpSpPr/>
          <p:nvPr/>
        </p:nvGrpSpPr>
        <p:grpSpPr>
          <a:xfrm>
            <a:off x="6916738" y="3794125"/>
            <a:ext cx="1749425" cy="1082675"/>
            <a:chOff x="4453" y="2390"/>
            <a:chExt cx="1102" cy="682"/>
          </a:xfrm>
        </p:grpSpPr>
        <p:sp>
          <p:nvSpPr>
            <p:cNvPr id="152692" name="直接连接符 152691"/>
            <p:cNvSpPr/>
            <p:nvPr/>
          </p:nvSpPr>
          <p:spPr>
            <a:xfrm>
              <a:off x="4608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93" name="直接连接符 152692"/>
            <p:cNvSpPr/>
            <p:nvPr/>
          </p:nvSpPr>
          <p:spPr>
            <a:xfrm>
              <a:off x="4854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94" name="直接连接符 152693"/>
            <p:cNvSpPr/>
            <p:nvPr/>
          </p:nvSpPr>
          <p:spPr>
            <a:xfrm>
              <a:off x="5101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95" name="直接连接符 152694"/>
            <p:cNvSpPr/>
            <p:nvPr/>
          </p:nvSpPr>
          <p:spPr>
            <a:xfrm>
              <a:off x="5348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96" name="直接连接符 152695"/>
            <p:cNvSpPr/>
            <p:nvPr/>
          </p:nvSpPr>
          <p:spPr>
            <a:xfrm>
              <a:off x="4731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97" name="直接连接符 152696"/>
            <p:cNvSpPr/>
            <p:nvPr/>
          </p:nvSpPr>
          <p:spPr>
            <a:xfrm>
              <a:off x="4978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98" name="直接连接符 152697"/>
            <p:cNvSpPr/>
            <p:nvPr/>
          </p:nvSpPr>
          <p:spPr>
            <a:xfrm>
              <a:off x="5225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699" name="直接连接符 152698"/>
            <p:cNvSpPr/>
            <p:nvPr/>
          </p:nvSpPr>
          <p:spPr>
            <a:xfrm>
              <a:off x="5472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700" name="文本框 152699"/>
            <p:cNvSpPr txBox="1"/>
            <p:nvPr/>
          </p:nvSpPr>
          <p:spPr>
            <a:xfrm>
              <a:off x="4453" y="2822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2701" name="文本框 152700"/>
            <p:cNvSpPr txBox="1"/>
            <p:nvPr/>
          </p:nvSpPr>
          <p:spPr>
            <a:xfrm>
              <a:off x="4693" y="2822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2702" name="文本框 152701"/>
            <p:cNvSpPr txBox="1"/>
            <p:nvPr/>
          </p:nvSpPr>
          <p:spPr>
            <a:xfrm>
              <a:off x="4954" y="2822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2703" name="文本框 152702"/>
            <p:cNvSpPr txBox="1"/>
            <p:nvPr/>
          </p:nvSpPr>
          <p:spPr>
            <a:xfrm>
              <a:off x="5221" y="2822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2704" name="文本框 152703"/>
            <p:cNvSpPr txBox="1"/>
            <p:nvPr/>
          </p:nvSpPr>
          <p:spPr>
            <a:xfrm>
              <a:off x="4608" y="2592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2705" name="文本框 152704"/>
            <p:cNvSpPr txBox="1"/>
            <p:nvPr/>
          </p:nvSpPr>
          <p:spPr>
            <a:xfrm>
              <a:off x="4863" y="2592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2706" name="文本框 152705"/>
            <p:cNvSpPr txBox="1"/>
            <p:nvPr/>
          </p:nvSpPr>
          <p:spPr>
            <a:xfrm>
              <a:off x="5103" y="2592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2707" name="文本框 152706"/>
            <p:cNvSpPr txBox="1"/>
            <p:nvPr/>
          </p:nvSpPr>
          <p:spPr>
            <a:xfrm>
              <a:off x="5343" y="2592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52709" name="矩形 152708"/>
          <p:cNvSpPr/>
          <p:nvPr/>
        </p:nvSpPr>
        <p:spPr>
          <a:xfrm>
            <a:off x="4351338" y="5105400"/>
            <a:ext cx="4678362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产生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3  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~ 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710" name="矩形 152709"/>
          <p:cNvSpPr/>
          <p:nvPr/>
        </p:nvSpPr>
        <p:spPr>
          <a:xfrm>
            <a:off x="4343400" y="5486400"/>
            <a:ext cx="4678363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产生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7   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~ 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2711" name="矩形 152710"/>
          <p:cNvSpPr/>
          <p:nvPr/>
        </p:nvSpPr>
        <p:spPr>
          <a:xfrm>
            <a:off x="4343400" y="5888038"/>
            <a:ext cx="4678363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b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712" name="矩形 152711"/>
          <p:cNvSpPr/>
          <p:nvPr/>
        </p:nvSpPr>
        <p:spPr>
          <a:xfrm>
            <a:off x="4419600" y="5867400"/>
            <a:ext cx="4678363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产生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11 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~ 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52713" name="矩形 152712"/>
          <p:cNvSpPr/>
          <p:nvPr/>
        </p:nvSpPr>
        <p:spPr>
          <a:xfrm>
            <a:off x="4351338" y="6269038"/>
            <a:ext cx="4678362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产生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15 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~ 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52714" name="矩形 152713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6.5</a:t>
            </a:r>
          </a:p>
        </p:txBody>
      </p:sp>
      <p:sp>
        <p:nvSpPr>
          <p:cNvPr id="152715" name="文本框 152714"/>
          <p:cNvSpPr txBox="1"/>
          <p:nvPr/>
        </p:nvSpPr>
        <p:spPr>
          <a:xfrm>
            <a:off x="5257800" y="1219200"/>
            <a:ext cx="24050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以 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 = 16 </a:t>
            </a:r>
            <a:r>
              <a:rPr lang="zh-CN" altLang="en-US" sz="2400" b="1" dirty="0">
                <a:latin typeface="Times New Roman" panose="02020603050405020304" pitchFamily="18" charset="0"/>
              </a:rPr>
              <a:t>为例</a:t>
            </a:r>
          </a:p>
        </p:txBody>
      </p:sp>
      <p:grpSp>
        <p:nvGrpSpPr>
          <p:cNvPr id="152720" name="组合 152719"/>
          <p:cNvGrpSpPr/>
          <p:nvPr/>
        </p:nvGrpSpPr>
        <p:grpSpPr>
          <a:xfrm>
            <a:off x="8534400" y="1798638"/>
            <a:ext cx="533400" cy="1554162"/>
            <a:chOff x="5376" y="1133"/>
            <a:chExt cx="336" cy="979"/>
          </a:xfrm>
        </p:grpSpPr>
        <p:sp>
          <p:nvSpPr>
            <p:cNvPr id="152717" name="任意多边形 152716"/>
            <p:cNvSpPr/>
            <p:nvPr/>
          </p:nvSpPr>
          <p:spPr>
            <a:xfrm>
              <a:off x="5472" y="1440"/>
              <a:ext cx="96" cy="672"/>
            </a:xfrm>
            <a:custGeom>
              <a:avLst/>
              <a:gdLst/>
              <a:ahLst/>
              <a:cxnLst/>
              <a:rect l="0" t="0" r="0" b="0"/>
              <a:pathLst>
                <a:path w="144" h="672">
                  <a:moveTo>
                    <a:pt x="144" y="0"/>
                  </a:moveTo>
                  <a:lnTo>
                    <a:pt x="144" y="672"/>
                  </a:lnTo>
                  <a:lnTo>
                    <a:pt x="0" y="67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718" name="文本框 152717"/>
            <p:cNvSpPr txBox="1"/>
            <p:nvPr/>
          </p:nvSpPr>
          <p:spPr>
            <a:xfrm>
              <a:off x="5376" y="1133"/>
              <a:ext cx="3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-1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5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5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5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5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5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5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15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15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5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15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5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15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15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1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5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5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5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5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/>
      <p:bldP spid="152579" grpId="0"/>
      <p:bldP spid="152580" grpId="0"/>
      <p:bldP spid="152581" grpId="0"/>
      <p:bldP spid="152582" grpId="0"/>
      <p:bldP spid="152583" grpId="0"/>
      <p:bldP spid="152709" grpId="0"/>
      <p:bldP spid="152710" grpId="0"/>
      <p:bldP spid="152712" grpId="0"/>
      <p:bldP spid="152713" grpId="0"/>
      <p:bldP spid="15271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矩形 153601"/>
          <p:cNvSpPr/>
          <p:nvPr/>
        </p:nvSpPr>
        <p:spPr>
          <a:xfrm>
            <a:off x="228600" y="228600"/>
            <a:ext cx="72390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(2) 双重分组跳跃进位链</a:t>
            </a:r>
          </a:p>
        </p:txBody>
      </p:sp>
      <p:sp>
        <p:nvSpPr>
          <p:cNvPr id="153603" name="矩形 153602"/>
          <p:cNvSpPr/>
          <p:nvPr/>
        </p:nvSpPr>
        <p:spPr>
          <a:xfrm>
            <a:off x="685800" y="838200"/>
            <a:ext cx="7772400" cy="1752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位全加器分若干大组，大组中又包含若干小组。每个大组中小组的最高位进位同时产生。大组与大组之间采用串行进位。</a:t>
            </a: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04" name="矩形 153603"/>
          <p:cNvSpPr/>
          <p:nvPr/>
        </p:nvSpPr>
        <p:spPr>
          <a:xfrm>
            <a:off x="681038" y="2590800"/>
            <a:ext cx="2519362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以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 = 32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为例</a:t>
            </a: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53605" name="组合 153604"/>
          <p:cNvGrpSpPr/>
          <p:nvPr/>
        </p:nvGrpSpPr>
        <p:grpSpPr>
          <a:xfrm>
            <a:off x="560388" y="6000750"/>
            <a:ext cx="3962400" cy="466725"/>
            <a:chOff x="353" y="3780"/>
            <a:chExt cx="2496" cy="294"/>
          </a:xfrm>
        </p:grpSpPr>
        <p:sp>
          <p:nvSpPr>
            <p:cNvPr id="153606" name="文本框 153605"/>
            <p:cNvSpPr txBox="1"/>
            <p:nvPr/>
          </p:nvSpPr>
          <p:spPr>
            <a:xfrm>
              <a:off x="487" y="378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607" name="文本框 153606"/>
            <p:cNvSpPr txBox="1"/>
            <p:nvPr/>
          </p:nvSpPr>
          <p:spPr>
            <a:xfrm>
              <a:off x="1831" y="3795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153608" name="组合 153607"/>
            <p:cNvGrpSpPr/>
            <p:nvPr/>
          </p:nvGrpSpPr>
          <p:grpSpPr>
            <a:xfrm>
              <a:off x="353" y="3780"/>
              <a:ext cx="2496" cy="294"/>
              <a:chOff x="353" y="3780"/>
              <a:chExt cx="2496" cy="294"/>
            </a:xfrm>
          </p:grpSpPr>
          <p:sp>
            <p:nvSpPr>
              <p:cNvPr id="153609" name="矩形 153608"/>
              <p:cNvSpPr/>
              <p:nvPr/>
            </p:nvSpPr>
            <p:spPr>
              <a:xfrm>
                <a:off x="353" y="3780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10" name="矩形 153609"/>
              <p:cNvSpPr/>
              <p:nvPr/>
            </p:nvSpPr>
            <p:spPr>
              <a:xfrm>
                <a:off x="1025" y="378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11" name="文本框 153610"/>
              <p:cNvSpPr txBox="1"/>
              <p:nvPr/>
            </p:nvSpPr>
            <p:spPr>
              <a:xfrm>
                <a:off x="1159" y="3795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53612" name="矩形 153611"/>
              <p:cNvSpPr/>
              <p:nvPr/>
            </p:nvSpPr>
            <p:spPr>
              <a:xfrm>
                <a:off x="1697" y="378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13" name="矩形 153612"/>
              <p:cNvSpPr/>
              <p:nvPr/>
            </p:nvSpPr>
            <p:spPr>
              <a:xfrm>
                <a:off x="2369" y="378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614" name="文本框 153613"/>
            <p:cNvSpPr txBox="1"/>
            <p:nvPr/>
          </p:nvSpPr>
          <p:spPr>
            <a:xfrm>
              <a:off x="2503" y="3795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53615" name="组合 153614"/>
          <p:cNvGrpSpPr/>
          <p:nvPr/>
        </p:nvGrpSpPr>
        <p:grpSpPr>
          <a:xfrm>
            <a:off x="4827588" y="6010275"/>
            <a:ext cx="3962400" cy="466725"/>
            <a:chOff x="3041" y="3786"/>
            <a:chExt cx="2496" cy="294"/>
          </a:xfrm>
        </p:grpSpPr>
        <p:sp>
          <p:nvSpPr>
            <p:cNvPr id="153616" name="文本框 153615"/>
            <p:cNvSpPr txBox="1"/>
            <p:nvPr/>
          </p:nvSpPr>
          <p:spPr>
            <a:xfrm>
              <a:off x="3175" y="3795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3617" name="文本框 153616"/>
            <p:cNvSpPr txBox="1"/>
            <p:nvPr/>
          </p:nvSpPr>
          <p:spPr>
            <a:xfrm>
              <a:off x="3847" y="3801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6</a:t>
              </a:r>
            </a:p>
          </p:txBody>
        </p:sp>
        <p:grpSp>
          <p:nvGrpSpPr>
            <p:cNvPr id="153618" name="组合 153617"/>
            <p:cNvGrpSpPr/>
            <p:nvPr/>
          </p:nvGrpSpPr>
          <p:grpSpPr>
            <a:xfrm>
              <a:off x="3041" y="3786"/>
              <a:ext cx="2496" cy="294"/>
              <a:chOff x="3041" y="3786"/>
              <a:chExt cx="2496" cy="294"/>
            </a:xfrm>
          </p:grpSpPr>
          <p:sp>
            <p:nvSpPr>
              <p:cNvPr id="153619" name="矩形 153618"/>
              <p:cNvSpPr/>
              <p:nvPr/>
            </p:nvSpPr>
            <p:spPr>
              <a:xfrm>
                <a:off x="3041" y="378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20" name="矩形 153619"/>
              <p:cNvSpPr/>
              <p:nvPr/>
            </p:nvSpPr>
            <p:spPr>
              <a:xfrm>
                <a:off x="3713" y="3792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21" name="矩形 153620"/>
              <p:cNvSpPr/>
              <p:nvPr/>
            </p:nvSpPr>
            <p:spPr>
              <a:xfrm>
                <a:off x="4385" y="3792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22" name="文本框 153621"/>
              <p:cNvSpPr txBox="1"/>
              <p:nvPr/>
            </p:nvSpPr>
            <p:spPr>
              <a:xfrm>
                <a:off x="4519" y="3801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53623" name="矩形 153622"/>
              <p:cNvSpPr/>
              <p:nvPr/>
            </p:nvSpPr>
            <p:spPr>
              <a:xfrm>
                <a:off x="5057" y="3792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24" name="文本框 153623"/>
              <p:cNvSpPr txBox="1"/>
              <p:nvPr/>
            </p:nvSpPr>
            <p:spPr>
              <a:xfrm>
                <a:off x="5191" y="3801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8</a:t>
                </a:r>
              </a:p>
            </p:txBody>
          </p:sp>
        </p:grpSp>
      </p:grpSp>
      <p:grpSp>
        <p:nvGrpSpPr>
          <p:cNvPr id="153625" name="组合 153624"/>
          <p:cNvGrpSpPr/>
          <p:nvPr/>
        </p:nvGrpSpPr>
        <p:grpSpPr>
          <a:xfrm>
            <a:off x="484188" y="4400550"/>
            <a:ext cx="3886200" cy="533400"/>
            <a:chOff x="305" y="2772"/>
            <a:chExt cx="2448" cy="336"/>
          </a:xfrm>
        </p:grpSpPr>
        <p:sp>
          <p:nvSpPr>
            <p:cNvPr id="153626" name="矩形 153625"/>
            <p:cNvSpPr/>
            <p:nvPr/>
          </p:nvSpPr>
          <p:spPr>
            <a:xfrm>
              <a:off x="305" y="2772"/>
              <a:ext cx="244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7" name="文本框 153626"/>
            <p:cNvSpPr txBox="1"/>
            <p:nvPr/>
          </p:nvSpPr>
          <p:spPr>
            <a:xfrm>
              <a:off x="809" y="2798"/>
              <a:ext cx="14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第    一    大    组</a:t>
              </a:r>
            </a:p>
          </p:txBody>
        </p:sp>
      </p:grpSp>
      <p:grpSp>
        <p:nvGrpSpPr>
          <p:cNvPr id="153628" name="组合 153627"/>
          <p:cNvGrpSpPr/>
          <p:nvPr/>
        </p:nvGrpSpPr>
        <p:grpSpPr>
          <a:xfrm>
            <a:off x="4751388" y="4400550"/>
            <a:ext cx="3886200" cy="533400"/>
            <a:chOff x="2993" y="2772"/>
            <a:chExt cx="2448" cy="336"/>
          </a:xfrm>
        </p:grpSpPr>
        <p:sp>
          <p:nvSpPr>
            <p:cNvPr id="153629" name="矩形 153628"/>
            <p:cNvSpPr/>
            <p:nvPr/>
          </p:nvSpPr>
          <p:spPr>
            <a:xfrm>
              <a:off x="2993" y="2772"/>
              <a:ext cx="244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30" name="文本框 153629"/>
            <p:cNvSpPr txBox="1"/>
            <p:nvPr/>
          </p:nvSpPr>
          <p:spPr>
            <a:xfrm>
              <a:off x="3497" y="2798"/>
              <a:ext cx="14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第    二    大    组</a:t>
              </a:r>
            </a:p>
          </p:txBody>
        </p:sp>
      </p:grpSp>
      <p:sp>
        <p:nvSpPr>
          <p:cNvPr id="153631" name="任意多边形 153630"/>
          <p:cNvSpPr/>
          <p:nvPr/>
        </p:nvSpPr>
        <p:spPr>
          <a:xfrm>
            <a:off x="4370388" y="4629150"/>
            <a:ext cx="252412" cy="1588"/>
          </a:xfrm>
          <a:custGeom>
            <a:avLst/>
            <a:gdLst/>
            <a:ahLst/>
            <a:cxnLst/>
            <a:rect l="0" t="0" r="0" b="0"/>
            <a:pathLst>
              <a:path w="159" h="1">
                <a:moveTo>
                  <a:pt x="0" y="0"/>
                </a:moveTo>
                <a:lnTo>
                  <a:pt x="159" y="0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headEnd type="none" w="med" len="med"/>
            <a:tailEnd type="oval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32" name="任意多边形 153631"/>
          <p:cNvSpPr/>
          <p:nvPr/>
        </p:nvSpPr>
        <p:spPr>
          <a:xfrm>
            <a:off x="4518025" y="4095750"/>
            <a:ext cx="385763" cy="2133600"/>
          </a:xfrm>
          <a:custGeom>
            <a:avLst/>
            <a:gdLst/>
            <a:ahLst/>
            <a:cxnLst/>
            <a:rect l="0" t="0" r="0" b="0"/>
            <a:pathLst>
              <a:path w="243" h="1344">
                <a:moveTo>
                  <a:pt x="0" y="1344"/>
                </a:moveTo>
                <a:lnTo>
                  <a:pt x="70" y="1344"/>
                </a:lnTo>
                <a:lnTo>
                  <a:pt x="70" y="0"/>
                </a:lnTo>
                <a:lnTo>
                  <a:pt x="243" y="0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headEnd type="none" w="med" len="med"/>
            <a:tailEnd type="oval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3633" name="组合 153632"/>
          <p:cNvGrpSpPr/>
          <p:nvPr/>
        </p:nvGrpSpPr>
        <p:grpSpPr>
          <a:xfrm>
            <a:off x="468313" y="3257550"/>
            <a:ext cx="3659187" cy="1143000"/>
            <a:chOff x="295" y="2052"/>
            <a:chExt cx="2305" cy="720"/>
          </a:xfrm>
        </p:grpSpPr>
        <p:sp>
          <p:nvSpPr>
            <p:cNvPr id="153634" name="直接连接符 153633"/>
            <p:cNvSpPr/>
            <p:nvPr/>
          </p:nvSpPr>
          <p:spPr>
            <a:xfrm flipV="1">
              <a:off x="401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3635" name="直接连接符 153634"/>
            <p:cNvSpPr/>
            <p:nvPr/>
          </p:nvSpPr>
          <p:spPr>
            <a:xfrm flipV="1">
              <a:off x="1073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3636" name="直接连接符 153635"/>
            <p:cNvSpPr/>
            <p:nvPr/>
          </p:nvSpPr>
          <p:spPr>
            <a:xfrm flipV="1">
              <a:off x="1745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3637" name="直接连接符 153636"/>
            <p:cNvSpPr/>
            <p:nvPr/>
          </p:nvSpPr>
          <p:spPr>
            <a:xfrm flipV="1">
              <a:off x="2417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3638" name="文本框 153637"/>
            <p:cNvSpPr txBox="1"/>
            <p:nvPr/>
          </p:nvSpPr>
          <p:spPr>
            <a:xfrm>
              <a:off x="295" y="2061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153639" name="文本框 153638"/>
            <p:cNvSpPr txBox="1"/>
            <p:nvPr/>
          </p:nvSpPr>
          <p:spPr>
            <a:xfrm>
              <a:off x="929" y="2052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27</a:t>
              </a:r>
            </a:p>
          </p:txBody>
        </p:sp>
        <p:sp>
          <p:nvSpPr>
            <p:cNvPr id="153640" name="文本框 153639"/>
            <p:cNvSpPr txBox="1"/>
            <p:nvPr/>
          </p:nvSpPr>
          <p:spPr>
            <a:xfrm>
              <a:off x="1601" y="2052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23</a:t>
              </a:r>
            </a:p>
          </p:txBody>
        </p:sp>
        <p:sp>
          <p:nvSpPr>
            <p:cNvPr id="153641" name="文本框 153640"/>
            <p:cNvSpPr txBox="1"/>
            <p:nvPr/>
          </p:nvSpPr>
          <p:spPr>
            <a:xfrm>
              <a:off x="2273" y="2052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19</a:t>
              </a:r>
            </a:p>
          </p:txBody>
        </p:sp>
      </p:grpSp>
      <p:grpSp>
        <p:nvGrpSpPr>
          <p:cNvPr id="153642" name="组合 153641"/>
          <p:cNvGrpSpPr/>
          <p:nvPr/>
        </p:nvGrpSpPr>
        <p:grpSpPr>
          <a:xfrm>
            <a:off x="4675188" y="3257550"/>
            <a:ext cx="3636962" cy="1143000"/>
            <a:chOff x="2945" y="2052"/>
            <a:chExt cx="2291" cy="720"/>
          </a:xfrm>
        </p:grpSpPr>
        <p:sp>
          <p:nvSpPr>
            <p:cNvPr id="153643" name="直接连接符 153642"/>
            <p:cNvSpPr/>
            <p:nvPr/>
          </p:nvSpPr>
          <p:spPr>
            <a:xfrm flipV="1">
              <a:off x="3089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3644" name="直接连接符 153643"/>
            <p:cNvSpPr/>
            <p:nvPr/>
          </p:nvSpPr>
          <p:spPr>
            <a:xfrm flipV="1">
              <a:off x="3761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3645" name="直接连接符 153644"/>
            <p:cNvSpPr/>
            <p:nvPr/>
          </p:nvSpPr>
          <p:spPr>
            <a:xfrm flipV="1">
              <a:off x="4433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3646" name="直接连接符 153645"/>
            <p:cNvSpPr/>
            <p:nvPr/>
          </p:nvSpPr>
          <p:spPr>
            <a:xfrm flipV="1">
              <a:off x="5105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3647" name="文本框 153646"/>
            <p:cNvSpPr txBox="1"/>
            <p:nvPr/>
          </p:nvSpPr>
          <p:spPr>
            <a:xfrm>
              <a:off x="2945" y="2052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53648" name="文本框 153647"/>
            <p:cNvSpPr txBox="1"/>
            <p:nvPr/>
          </p:nvSpPr>
          <p:spPr>
            <a:xfrm>
              <a:off x="3617" y="2052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53649" name="文本框 153648"/>
            <p:cNvSpPr txBox="1"/>
            <p:nvPr/>
          </p:nvSpPr>
          <p:spPr>
            <a:xfrm>
              <a:off x="4289" y="2052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3650" name="文本框 153649"/>
            <p:cNvSpPr txBox="1"/>
            <p:nvPr/>
          </p:nvSpPr>
          <p:spPr>
            <a:xfrm>
              <a:off x="4961" y="2052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53652" name="矩形 153651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5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5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5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5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500"/>
                                        <p:tgtEl>
                                          <p:spTgt spid="15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/>
      <p:bldP spid="1536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6385"/>
          <p:cNvSpPr txBox="1"/>
          <p:nvPr/>
        </p:nvSpPr>
        <p:spPr>
          <a:xfrm>
            <a:off x="533400" y="1295400"/>
            <a:ext cx="3048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(1) 补的概念</a:t>
            </a:r>
          </a:p>
        </p:txBody>
      </p:sp>
      <p:sp>
        <p:nvSpPr>
          <p:cNvPr id="16387" name="文本框 16386"/>
          <p:cNvSpPr txBox="1"/>
          <p:nvPr/>
        </p:nvSpPr>
        <p:spPr>
          <a:xfrm>
            <a:off x="990600" y="2062163"/>
            <a:ext cx="1905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har char="•"/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时钟</a:t>
            </a:r>
          </a:p>
        </p:txBody>
      </p:sp>
      <p:sp>
        <p:nvSpPr>
          <p:cNvPr id="16388" name="文本框 16387"/>
          <p:cNvSpPr txBox="1"/>
          <p:nvPr/>
        </p:nvSpPr>
        <p:spPr>
          <a:xfrm>
            <a:off x="3048000" y="2057400"/>
            <a:ext cx="1828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逆时针</a:t>
            </a:r>
          </a:p>
        </p:txBody>
      </p:sp>
      <p:grpSp>
        <p:nvGrpSpPr>
          <p:cNvPr id="16389" name="组合 16388"/>
          <p:cNvGrpSpPr/>
          <p:nvPr/>
        </p:nvGrpSpPr>
        <p:grpSpPr>
          <a:xfrm>
            <a:off x="4545013" y="2209800"/>
            <a:ext cx="712787" cy="1417638"/>
            <a:chOff x="3264" y="1939"/>
            <a:chExt cx="449" cy="893"/>
          </a:xfrm>
        </p:grpSpPr>
        <p:sp>
          <p:nvSpPr>
            <p:cNvPr id="16390" name="文本框 16389"/>
            <p:cNvSpPr txBox="1"/>
            <p:nvPr/>
          </p:nvSpPr>
          <p:spPr>
            <a:xfrm>
              <a:off x="3264" y="2179"/>
              <a:ext cx="39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- 3</a:t>
              </a:r>
            </a:p>
          </p:txBody>
        </p:sp>
        <p:sp>
          <p:nvSpPr>
            <p:cNvPr id="16391" name="直接连接符 16390"/>
            <p:cNvSpPr/>
            <p:nvPr/>
          </p:nvSpPr>
          <p:spPr>
            <a:xfrm>
              <a:off x="3264" y="2496"/>
              <a:ext cx="44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2" name="文本框 16391"/>
            <p:cNvSpPr txBox="1"/>
            <p:nvPr/>
          </p:nvSpPr>
          <p:spPr>
            <a:xfrm>
              <a:off x="3413" y="1939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6393" name="文本框 16392"/>
            <p:cNvSpPr txBox="1"/>
            <p:nvPr/>
          </p:nvSpPr>
          <p:spPr>
            <a:xfrm>
              <a:off x="3413" y="2467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6394" name="文本框 16393"/>
          <p:cNvSpPr txBox="1"/>
          <p:nvPr/>
        </p:nvSpPr>
        <p:spPr>
          <a:xfrm>
            <a:off x="5991225" y="2057400"/>
            <a:ext cx="18573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顺时针</a:t>
            </a:r>
          </a:p>
        </p:txBody>
      </p:sp>
      <p:grpSp>
        <p:nvGrpSpPr>
          <p:cNvPr id="16395" name="组合 16394"/>
          <p:cNvGrpSpPr/>
          <p:nvPr/>
        </p:nvGrpSpPr>
        <p:grpSpPr>
          <a:xfrm>
            <a:off x="7478713" y="2133600"/>
            <a:ext cx="827087" cy="2286000"/>
            <a:chOff x="4440" y="1728"/>
            <a:chExt cx="521" cy="1440"/>
          </a:xfrm>
        </p:grpSpPr>
        <p:sp>
          <p:nvSpPr>
            <p:cNvPr id="16396" name="文本框 16395"/>
            <p:cNvSpPr txBox="1"/>
            <p:nvPr/>
          </p:nvSpPr>
          <p:spPr>
            <a:xfrm>
              <a:off x="4507" y="1968"/>
              <a:ext cx="45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+ 9</a:t>
              </a:r>
            </a:p>
          </p:txBody>
        </p:sp>
        <p:sp>
          <p:nvSpPr>
            <p:cNvPr id="16397" name="直接连接符 16396"/>
            <p:cNvSpPr/>
            <p:nvPr/>
          </p:nvSpPr>
          <p:spPr>
            <a:xfrm>
              <a:off x="4512" y="2285"/>
              <a:ext cx="44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8" name="文本框 16397"/>
            <p:cNvSpPr txBox="1"/>
            <p:nvPr/>
          </p:nvSpPr>
          <p:spPr>
            <a:xfrm>
              <a:off x="4653" y="1728"/>
              <a:ext cx="30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 6</a:t>
              </a:r>
            </a:p>
          </p:txBody>
        </p:sp>
        <p:sp>
          <p:nvSpPr>
            <p:cNvPr id="16399" name="文本框 16398"/>
            <p:cNvSpPr txBox="1"/>
            <p:nvPr/>
          </p:nvSpPr>
          <p:spPr>
            <a:xfrm>
              <a:off x="4589" y="2256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6400" name="文本框 16399"/>
            <p:cNvSpPr txBox="1"/>
            <p:nvPr/>
          </p:nvSpPr>
          <p:spPr>
            <a:xfrm>
              <a:off x="4440" y="2515"/>
              <a:ext cx="52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- 12</a:t>
              </a:r>
            </a:p>
          </p:txBody>
        </p:sp>
        <p:sp>
          <p:nvSpPr>
            <p:cNvPr id="16401" name="文本框 16400"/>
            <p:cNvSpPr txBox="1"/>
            <p:nvPr/>
          </p:nvSpPr>
          <p:spPr>
            <a:xfrm>
              <a:off x="4717" y="2803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402" name="直接连接符 16401"/>
            <p:cNvSpPr/>
            <p:nvPr/>
          </p:nvSpPr>
          <p:spPr>
            <a:xfrm>
              <a:off x="4512" y="2832"/>
              <a:ext cx="44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6403" name="文本框 16402"/>
          <p:cNvSpPr txBox="1"/>
          <p:nvPr/>
        </p:nvSpPr>
        <p:spPr>
          <a:xfrm>
            <a:off x="228600" y="425450"/>
            <a:ext cx="4800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3. 补码表示法</a:t>
            </a:r>
          </a:p>
        </p:txBody>
      </p:sp>
      <p:grpSp>
        <p:nvGrpSpPr>
          <p:cNvPr id="16405" name="组合 16404"/>
          <p:cNvGrpSpPr/>
          <p:nvPr/>
        </p:nvGrpSpPr>
        <p:grpSpPr>
          <a:xfrm>
            <a:off x="1508125" y="3505200"/>
            <a:ext cx="3597275" cy="519113"/>
            <a:chOff x="950" y="2640"/>
            <a:chExt cx="2266" cy="327"/>
          </a:xfrm>
        </p:grpSpPr>
        <p:sp>
          <p:nvSpPr>
            <p:cNvPr id="16406" name="文本框 16405"/>
            <p:cNvSpPr txBox="1"/>
            <p:nvPr/>
          </p:nvSpPr>
          <p:spPr>
            <a:xfrm>
              <a:off x="950" y="2640"/>
              <a:ext cx="22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可见    3 可用 + 9 代替</a:t>
              </a:r>
            </a:p>
          </p:txBody>
        </p:sp>
        <p:sp>
          <p:nvSpPr>
            <p:cNvPr id="16407" name="直接连接符 16406"/>
            <p:cNvSpPr/>
            <p:nvPr/>
          </p:nvSpPr>
          <p:spPr>
            <a:xfrm>
              <a:off x="1536" y="280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408" name="组合 16407"/>
          <p:cNvGrpSpPr/>
          <p:nvPr/>
        </p:nvGrpSpPr>
        <p:grpSpPr>
          <a:xfrm>
            <a:off x="1508125" y="4648200"/>
            <a:ext cx="4357688" cy="519113"/>
            <a:chOff x="950" y="3072"/>
            <a:chExt cx="2745" cy="327"/>
          </a:xfrm>
        </p:grpSpPr>
        <p:sp>
          <p:nvSpPr>
            <p:cNvPr id="16409" name="文本框 16408"/>
            <p:cNvSpPr txBox="1"/>
            <p:nvPr/>
          </p:nvSpPr>
          <p:spPr>
            <a:xfrm>
              <a:off x="950" y="3072"/>
              <a:ext cx="274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记作    3 ≡ + 9 （</a:t>
              </a:r>
              <a:r>
                <a:rPr lang="en-US" altLang="zh-CN" sz="2800" b="1">
                  <a:latin typeface="Times New Roman" panose="02020603050405020304" pitchFamily="18" charset="0"/>
                </a:rPr>
                <a:t>mod 12）</a:t>
              </a:r>
            </a:p>
          </p:txBody>
        </p:sp>
        <p:sp>
          <p:nvSpPr>
            <p:cNvPr id="16410" name="直接连接符 16409"/>
            <p:cNvSpPr/>
            <p:nvPr/>
          </p:nvSpPr>
          <p:spPr>
            <a:xfrm>
              <a:off x="1536" y="3239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411" name="组合 16410"/>
          <p:cNvGrpSpPr/>
          <p:nvPr/>
        </p:nvGrpSpPr>
        <p:grpSpPr>
          <a:xfrm>
            <a:off x="1508125" y="5334000"/>
            <a:ext cx="4357688" cy="519113"/>
            <a:chOff x="950" y="3504"/>
            <a:chExt cx="2745" cy="327"/>
          </a:xfrm>
        </p:grpSpPr>
        <p:sp>
          <p:nvSpPr>
            <p:cNvPr id="16412" name="文本框 16411"/>
            <p:cNvSpPr txBox="1"/>
            <p:nvPr/>
          </p:nvSpPr>
          <p:spPr>
            <a:xfrm>
              <a:off x="950" y="3504"/>
              <a:ext cx="274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同理    4 ≡ + 8 （</a:t>
              </a:r>
              <a:r>
                <a:rPr lang="en-US" altLang="zh-CN" sz="2800" b="1">
                  <a:latin typeface="Times New Roman" panose="02020603050405020304" pitchFamily="18" charset="0"/>
                </a:rPr>
                <a:t>mod 12）</a:t>
              </a:r>
            </a:p>
          </p:txBody>
        </p:sp>
        <p:sp>
          <p:nvSpPr>
            <p:cNvPr id="16413" name="直接连接符 16412"/>
            <p:cNvSpPr/>
            <p:nvPr/>
          </p:nvSpPr>
          <p:spPr>
            <a:xfrm>
              <a:off x="1536" y="3683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414" name="组合 16413"/>
          <p:cNvGrpSpPr/>
          <p:nvPr/>
        </p:nvGrpSpPr>
        <p:grpSpPr>
          <a:xfrm>
            <a:off x="2311400" y="6021388"/>
            <a:ext cx="3554413" cy="519112"/>
            <a:chOff x="1456" y="3937"/>
            <a:chExt cx="2239" cy="327"/>
          </a:xfrm>
        </p:grpSpPr>
        <p:sp>
          <p:nvSpPr>
            <p:cNvPr id="16415" name="文本框 16414"/>
            <p:cNvSpPr txBox="1"/>
            <p:nvPr/>
          </p:nvSpPr>
          <p:spPr>
            <a:xfrm>
              <a:off x="1456" y="3937"/>
              <a:ext cx="223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   5 ≡ + 7 （</a:t>
              </a:r>
              <a:r>
                <a:rPr lang="en-US" altLang="zh-CN" sz="2800" b="1">
                  <a:latin typeface="Times New Roman" panose="02020603050405020304" pitchFamily="18" charset="0"/>
                </a:rPr>
                <a:t>mod 12）</a:t>
              </a:r>
            </a:p>
          </p:txBody>
        </p:sp>
        <p:sp>
          <p:nvSpPr>
            <p:cNvPr id="16416" name="直接连接符 16415"/>
            <p:cNvSpPr/>
            <p:nvPr/>
          </p:nvSpPr>
          <p:spPr>
            <a:xfrm>
              <a:off x="1536" y="408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6417" name="圆角矩形标注 16416"/>
          <p:cNvSpPr/>
          <p:nvPr/>
        </p:nvSpPr>
        <p:spPr>
          <a:xfrm>
            <a:off x="6400800" y="4760913"/>
            <a:ext cx="1524000" cy="1044575"/>
          </a:xfrm>
          <a:prstGeom prst="wedgeRoundRectCallout">
            <a:avLst>
              <a:gd name="adj1" fmla="val 43231"/>
              <a:gd name="adj2" fmla="val -147417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时钟以</a:t>
            </a:r>
          </a:p>
          <a:p>
            <a:r>
              <a:rPr lang="zh-CN" altLang="en-US" sz="14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12为模</a:t>
            </a:r>
          </a:p>
        </p:txBody>
      </p:sp>
      <p:grpSp>
        <p:nvGrpSpPr>
          <p:cNvPr id="16423" name="组合 16422"/>
          <p:cNvGrpSpPr/>
          <p:nvPr/>
        </p:nvGrpSpPr>
        <p:grpSpPr>
          <a:xfrm>
            <a:off x="5149850" y="3519488"/>
            <a:ext cx="2470150" cy="519112"/>
            <a:chOff x="3244" y="2217"/>
            <a:chExt cx="1556" cy="327"/>
          </a:xfrm>
        </p:grpSpPr>
        <p:sp>
          <p:nvSpPr>
            <p:cNvPr id="16419" name="文本框 16418"/>
            <p:cNvSpPr txBox="1"/>
            <p:nvPr/>
          </p:nvSpPr>
          <p:spPr>
            <a:xfrm>
              <a:off x="3244" y="2217"/>
              <a:ext cx="15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减法       加法</a:t>
              </a:r>
            </a:p>
          </p:txBody>
        </p:sp>
        <p:sp>
          <p:nvSpPr>
            <p:cNvPr id="16420" name="直接连接符 16419"/>
            <p:cNvSpPr/>
            <p:nvPr/>
          </p:nvSpPr>
          <p:spPr>
            <a:xfrm>
              <a:off x="3792" y="2400"/>
              <a:ext cx="336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16421" name="文本框 16420"/>
          <p:cNvSpPr txBox="1"/>
          <p:nvPr/>
        </p:nvSpPr>
        <p:spPr>
          <a:xfrm>
            <a:off x="1524000" y="4029075"/>
            <a:ext cx="548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称 + 9 是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3 </a:t>
            </a:r>
            <a:r>
              <a:rPr lang="zh-CN" altLang="en-US" sz="2800" b="1" dirty="0">
                <a:latin typeface="Times New Roman" panose="02020603050405020304" pitchFamily="18" charset="0"/>
              </a:rPr>
              <a:t>以 12 为模的补数</a:t>
            </a:r>
          </a:p>
        </p:txBody>
      </p:sp>
      <p:sp>
        <p:nvSpPr>
          <p:cNvPr id="16422" name="矩形 16421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/>
      <p:bldP spid="16388" grpId="0"/>
      <p:bldP spid="16394" grpId="0"/>
      <p:bldP spid="16417" grpId="0" animBg="1"/>
      <p:bldP spid="16421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矩形 154625"/>
          <p:cNvSpPr/>
          <p:nvPr/>
        </p:nvSpPr>
        <p:spPr>
          <a:xfrm>
            <a:off x="228600" y="152400"/>
            <a:ext cx="74676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(3) 双重分组跳跃进位链 大组进位分析</a:t>
            </a:r>
          </a:p>
        </p:txBody>
      </p:sp>
      <p:sp>
        <p:nvSpPr>
          <p:cNvPr id="154627" name="矩形 154626"/>
          <p:cNvSpPr/>
          <p:nvPr/>
        </p:nvSpPr>
        <p:spPr>
          <a:xfrm>
            <a:off x="1200150" y="1228725"/>
            <a:ext cx="86375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+ 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 = 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</a:rPr>
              <a:t> + 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 + 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 + 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 + 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154628" name="矩形 154627"/>
          <p:cNvSpPr/>
          <p:nvPr/>
        </p:nvSpPr>
        <p:spPr>
          <a:xfrm>
            <a:off x="350838" y="858838"/>
            <a:ext cx="4678362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以第 8 小组为例</a:t>
            </a:r>
          </a:p>
        </p:txBody>
      </p:sp>
      <p:sp>
        <p:nvSpPr>
          <p:cNvPr id="154629" name="矩形 154628"/>
          <p:cNvSpPr/>
          <p:nvPr/>
        </p:nvSpPr>
        <p:spPr>
          <a:xfrm>
            <a:off x="1089025" y="2209800"/>
            <a:ext cx="7197725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800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小组的本地进位</a:t>
            </a:r>
            <a:r>
              <a:rPr lang="zh-CN" altLang="en-US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与外来进位无关</a:t>
            </a:r>
          </a:p>
        </p:txBody>
      </p:sp>
      <p:sp>
        <p:nvSpPr>
          <p:cNvPr id="154630" name="矩形 154629"/>
          <p:cNvSpPr/>
          <p:nvPr/>
        </p:nvSpPr>
        <p:spPr>
          <a:xfrm>
            <a:off x="1089025" y="2678113"/>
            <a:ext cx="8054975" cy="3413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800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小组的传送条件</a:t>
            </a:r>
            <a:r>
              <a:rPr lang="zh-CN" altLang="en-US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与外来进位无关</a:t>
            </a:r>
            <a:r>
              <a:rPr lang="zh-CN" altLang="en-US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传递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外来进位</a:t>
            </a:r>
          </a:p>
        </p:txBody>
      </p:sp>
      <p:sp>
        <p:nvSpPr>
          <p:cNvPr id="154631" name="矩形 154630"/>
          <p:cNvSpPr/>
          <p:nvPr/>
        </p:nvSpPr>
        <p:spPr>
          <a:xfrm>
            <a:off x="2819400" y="3163888"/>
            <a:ext cx="4678363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7</a:t>
            </a:r>
            <a:r>
              <a:rPr lang="en-US" altLang="zh-CN" sz="2400" b="1">
                <a:latin typeface="Times New Roman" panose="02020603050405020304" pitchFamily="18" charset="0"/>
              </a:rPr>
              <a:t> = </a:t>
            </a:r>
            <a:r>
              <a:rPr lang="en-US" altLang="zh-CN" sz="24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7</a:t>
            </a:r>
            <a:r>
              <a:rPr lang="en-US" altLang="zh-CN" sz="2400" b="1">
                <a:latin typeface="Times New Roman" panose="02020603050405020304" pitchFamily="18" charset="0"/>
              </a:rPr>
              <a:t> + 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7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54632" name="矩形 154631"/>
          <p:cNvSpPr/>
          <p:nvPr/>
        </p:nvSpPr>
        <p:spPr>
          <a:xfrm>
            <a:off x="2819400" y="3630613"/>
            <a:ext cx="4678363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11</a:t>
            </a:r>
            <a:r>
              <a:rPr lang="en-US" altLang="zh-CN" sz="2400" b="1">
                <a:latin typeface="Times New Roman" panose="02020603050405020304" pitchFamily="18" charset="0"/>
              </a:rPr>
              <a:t>= </a:t>
            </a:r>
            <a:r>
              <a:rPr lang="en-US" altLang="zh-CN" sz="24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6</a:t>
            </a:r>
            <a:r>
              <a:rPr lang="en-US" altLang="zh-CN" sz="2400" b="1">
                <a:latin typeface="Times New Roman" panose="02020603050405020304" pitchFamily="18" charset="0"/>
              </a:rPr>
              <a:t> + 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6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7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4633" name="矩形 154632"/>
          <p:cNvSpPr/>
          <p:nvPr/>
        </p:nvSpPr>
        <p:spPr>
          <a:xfrm>
            <a:off x="350838" y="4562475"/>
            <a:ext cx="4678362" cy="360363"/>
          </a:xfrm>
          <a:prstGeom prst="rect">
            <a:avLst/>
          </a:prstGeom>
          <a:noFill/>
          <a:ln w="9525">
            <a:noFill/>
          </a:ln>
        </p:spPr>
        <p:txBody>
          <a:bodyPr lIns="90000" tIns="90000" rIns="90000" bIns="90000" anchor="ctr"/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进一步展开得</a:t>
            </a:r>
          </a:p>
        </p:txBody>
      </p:sp>
      <p:sp>
        <p:nvSpPr>
          <p:cNvPr id="154634" name="矩形 154633"/>
          <p:cNvSpPr/>
          <p:nvPr/>
        </p:nvSpPr>
        <p:spPr>
          <a:xfrm>
            <a:off x="2819400" y="4114800"/>
            <a:ext cx="4678363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15</a:t>
            </a:r>
            <a:r>
              <a:rPr lang="en-US" altLang="zh-CN" sz="900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= </a:t>
            </a:r>
            <a:r>
              <a:rPr lang="en-US" altLang="zh-CN" sz="24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5</a:t>
            </a:r>
            <a:r>
              <a:rPr lang="en-US" altLang="zh-CN" sz="2400" b="1">
                <a:latin typeface="Times New Roman" panose="02020603050405020304" pitchFamily="18" charset="0"/>
              </a:rPr>
              <a:t> + 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5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11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4635" name="矩形 154634"/>
          <p:cNvSpPr/>
          <p:nvPr/>
        </p:nvSpPr>
        <p:spPr>
          <a:xfrm>
            <a:off x="1200150" y="4943475"/>
            <a:ext cx="3598863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  </a:t>
            </a:r>
            <a:r>
              <a:rPr lang="en-US" altLang="zh-CN" sz="2400" b="1">
                <a:latin typeface="Times New Roman" panose="02020603050405020304" pitchFamily="18" charset="0"/>
              </a:rPr>
              <a:t>= </a:t>
            </a:r>
            <a:r>
              <a:rPr lang="en-US" altLang="zh-CN" sz="24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8</a:t>
            </a:r>
            <a:r>
              <a:rPr lang="en-US" altLang="zh-CN" sz="2400" b="1">
                <a:latin typeface="Times New Roman" panose="02020603050405020304" pitchFamily="18" charset="0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8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4636" name="矩形 154635"/>
          <p:cNvSpPr/>
          <p:nvPr/>
        </p:nvSpPr>
        <p:spPr>
          <a:xfrm>
            <a:off x="1200150" y="5410200"/>
            <a:ext cx="7197725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7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10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= </a:t>
            </a:r>
            <a:r>
              <a:rPr lang="en-US" altLang="zh-CN" sz="24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7</a:t>
            </a:r>
            <a:r>
              <a:rPr lang="en-US" altLang="zh-CN" sz="2400" b="1">
                <a:latin typeface="Times New Roman" panose="02020603050405020304" pitchFamily="18" charset="0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7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54637" name="矩形 154636"/>
          <p:cNvSpPr/>
          <p:nvPr/>
        </p:nvSpPr>
        <p:spPr>
          <a:xfrm>
            <a:off x="1200150" y="5876925"/>
            <a:ext cx="86375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11</a:t>
            </a:r>
            <a:r>
              <a:rPr lang="en-US" altLang="zh-CN" sz="1000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= </a:t>
            </a:r>
            <a:r>
              <a:rPr lang="en-US" altLang="zh-CN" sz="24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6</a:t>
            </a:r>
            <a:r>
              <a:rPr lang="en-US" altLang="zh-CN" sz="2400" b="1">
                <a:latin typeface="Times New Roman" panose="02020603050405020304" pitchFamily="18" charset="0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6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7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54638" name="矩形 154637"/>
          <p:cNvSpPr/>
          <p:nvPr/>
        </p:nvSpPr>
        <p:spPr>
          <a:xfrm>
            <a:off x="1200150" y="6345238"/>
            <a:ext cx="10077450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15</a:t>
            </a:r>
            <a:r>
              <a:rPr lang="en-US" altLang="zh-CN" sz="1000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= </a:t>
            </a:r>
            <a:r>
              <a:rPr lang="en-US" altLang="zh-CN" sz="24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5</a:t>
            </a:r>
            <a:r>
              <a:rPr lang="en-US" altLang="zh-CN" sz="2400" b="1">
                <a:latin typeface="Times New Roman" panose="02020603050405020304" pitchFamily="18" charset="0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5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54640" name="文本框 154639"/>
          <p:cNvSpPr txBox="1"/>
          <p:nvPr/>
        </p:nvSpPr>
        <p:spPr>
          <a:xfrm>
            <a:off x="1143000" y="3163888"/>
            <a:ext cx="23161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第 7 小组</a:t>
            </a:r>
          </a:p>
        </p:txBody>
      </p:sp>
      <p:sp>
        <p:nvSpPr>
          <p:cNvPr id="154641" name="左大括号 154640"/>
          <p:cNvSpPr/>
          <p:nvPr/>
        </p:nvSpPr>
        <p:spPr>
          <a:xfrm rot="16200000">
            <a:off x="4991100" y="38100"/>
            <a:ext cx="228600" cy="3352800"/>
          </a:xfrm>
          <a:prstGeom prst="leftBrace">
            <a:avLst>
              <a:gd name="adj1" fmla="val 122222"/>
              <a:gd name="adj2" fmla="val 51606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42" name="左大括号 154641"/>
          <p:cNvSpPr/>
          <p:nvPr/>
        </p:nvSpPr>
        <p:spPr>
          <a:xfrm rot="16200000">
            <a:off x="7543800" y="1371600"/>
            <a:ext cx="152400" cy="762000"/>
          </a:xfrm>
          <a:prstGeom prst="leftBrace">
            <a:avLst>
              <a:gd name="adj1" fmla="val 4166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43" name="文本框 154642"/>
          <p:cNvSpPr txBox="1"/>
          <p:nvPr/>
        </p:nvSpPr>
        <p:spPr>
          <a:xfrm>
            <a:off x="1143000" y="3630613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第 6 小组</a:t>
            </a:r>
          </a:p>
        </p:txBody>
      </p:sp>
      <p:sp>
        <p:nvSpPr>
          <p:cNvPr id="154644" name="文本框 154643"/>
          <p:cNvSpPr txBox="1"/>
          <p:nvPr/>
        </p:nvSpPr>
        <p:spPr>
          <a:xfrm>
            <a:off x="1143000" y="41148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第 5 小组</a:t>
            </a:r>
          </a:p>
        </p:txBody>
      </p:sp>
      <p:sp>
        <p:nvSpPr>
          <p:cNvPr id="154645" name="文本框 154644"/>
          <p:cNvSpPr txBox="1"/>
          <p:nvPr/>
        </p:nvSpPr>
        <p:spPr>
          <a:xfrm>
            <a:off x="350838" y="3163888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同理</a:t>
            </a:r>
          </a:p>
        </p:txBody>
      </p:sp>
      <p:sp>
        <p:nvSpPr>
          <p:cNvPr id="154646" name="文本框 154645"/>
          <p:cNvSpPr txBox="1"/>
          <p:nvPr/>
        </p:nvSpPr>
        <p:spPr>
          <a:xfrm>
            <a:off x="4876800" y="169068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8 </a:t>
            </a:r>
            <a:endParaRPr lang="zh-CN" altLang="en-US" sz="2400" b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47" name="文本框 154646"/>
          <p:cNvSpPr txBox="1"/>
          <p:nvPr/>
        </p:nvSpPr>
        <p:spPr>
          <a:xfrm>
            <a:off x="7391400" y="1762125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  <a:endParaRPr lang="zh-CN" altLang="en-US" sz="2400" b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4656" name="组合 154655"/>
          <p:cNvGrpSpPr/>
          <p:nvPr/>
        </p:nvGrpSpPr>
        <p:grpSpPr>
          <a:xfrm>
            <a:off x="2895600" y="1676400"/>
            <a:ext cx="6546850" cy="519113"/>
            <a:chOff x="1824" y="1056"/>
            <a:chExt cx="4124" cy="327"/>
          </a:xfrm>
        </p:grpSpPr>
        <p:sp>
          <p:nvSpPr>
            <p:cNvPr id="154649" name="矩形 154648"/>
            <p:cNvSpPr/>
            <p:nvPr/>
          </p:nvSpPr>
          <p:spPr>
            <a:xfrm>
              <a:off x="4848" y="1104"/>
              <a:ext cx="1100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-1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54650" name="文本框 154649"/>
            <p:cNvSpPr txBox="1"/>
            <p:nvPr/>
          </p:nvSpPr>
          <p:spPr>
            <a:xfrm>
              <a:off x="1824" y="1056"/>
              <a:ext cx="7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10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154651" name="文本框 154650"/>
            <p:cNvSpPr txBox="1"/>
            <p:nvPr/>
          </p:nvSpPr>
          <p:spPr>
            <a:xfrm>
              <a:off x="4320" y="1056"/>
              <a:ext cx="4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+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54652" name="矩形 154651"/>
          <p:cNvSpPr/>
          <p:nvPr/>
        </p:nvSpPr>
        <p:spPr>
          <a:xfrm>
            <a:off x="3124200" y="5410200"/>
            <a:ext cx="7197725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= </a:t>
            </a:r>
            <a:r>
              <a:rPr lang="en-US" altLang="zh-CN" sz="24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7</a:t>
            </a:r>
            <a:r>
              <a:rPr lang="en-US" altLang="zh-CN" sz="2400" b="1">
                <a:latin typeface="Times New Roman" panose="02020603050405020304" pitchFamily="18" charset="0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7</a:t>
            </a:r>
            <a:r>
              <a:rPr lang="en-US" altLang="zh-CN" sz="24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8</a:t>
            </a:r>
            <a:r>
              <a:rPr lang="en-US" altLang="zh-CN" sz="2400" b="1">
                <a:latin typeface="Times New Roman" panose="02020603050405020304" pitchFamily="18" charset="0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7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8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endParaRPr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154653" name="矩形 154652"/>
          <p:cNvSpPr/>
          <p:nvPr/>
        </p:nvSpPr>
        <p:spPr>
          <a:xfrm>
            <a:off x="3124200" y="5876925"/>
            <a:ext cx="86375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= </a:t>
            </a:r>
            <a:r>
              <a:rPr lang="en-US" altLang="zh-CN" sz="24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6</a:t>
            </a:r>
            <a:r>
              <a:rPr lang="en-US" altLang="zh-CN" sz="2400" b="1">
                <a:latin typeface="Times New Roman" panose="02020603050405020304" pitchFamily="18" charset="0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6</a:t>
            </a:r>
            <a:r>
              <a:rPr lang="en-US" altLang="zh-CN" sz="24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7</a:t>
            </a:r>
            <a:r>
              <a:rPr lang="en-US" altLang="zh-CN" sz="2400" b="1">
                <a:latin typeface="Times New Roman" panose="02020603050405020304" pitchFamily="18" charset="0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6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7</a:t>
            </a:r>
            <a:r>
              <a:rPr lang="en-US" altLang="zh-CN" sz="24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8</a:t>
            </a:r>
            <a:r>
              <a:rPr lang="en-US" altLang="zh-CN" sz="2400" b="1">
                <a:latin typeface="Times New Roman" panose="02020603050405020304" pitchFamily="18" charset="0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6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7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8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154654" name="矩形 154653"/>
          <p:cNvSpPr/>
          <p:nvPr/>
        </p:nvSpPr>
        <p:spPr>
          <a:xfrm>
            <a:off x="3124200" y="6345238"/>
            <a:ext cx="10077450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= </a:t>
            </a:r>
            <a:r>
              <a:rPr lang="en-US" altLang="zh-CN" sz="24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5</a:t>
            </a:r>
            <a:r>
              <a:rPr lang="en-US" altLang="zh-CN" sz="2400" b="1">
                <a:latin typeface="Times New Roman" panose="02020603050405020304" pitchFamily="18" charset="0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5</a:t>
            </a:r>
            <a:r>
              <a:rPr lang="en-US" altLang="zh-CN" sz="24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6</a:t>
            </a:r>
            <a:r>
              <a:rPr lang="en-US" altLang="zh-CN" sz="2400" b="1">
                <a:latin typeface="Times New Roman" panose="02020603050405020304" pitchFamily="18" charset="0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5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6</a:t>
            </a:r>
            <a:r>
              <a:rPr lang="en-US" altLang="zh-CN" sz="24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7</a:t>
            </a:r>
            <a:r>
              <a:rPr lang="en-US" altLang="zh-CN" sz="2400" b="1">
                <a:latin typeface="Times New Roman" panose="02020603050405020304" pitchFamily="18" charset="0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5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6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7</a:t>
            </a:r>
            <a:r>
              <a:rPr lang="en-US" altLang="zh-CN" sz="24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8</a:t>
            </a:r>
            <a:r>
              <a:rPr lang="en-US" altLang="zh-CN" sz="2400" b="1">
                <a:latin typeface="Times New Roman" panose="02020603050405020304" pitchFamily="18" charset="0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5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6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7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8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154655" name="矩形 154654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/>
      <p:bldP spid="154628" grpId="0"/>
      <p:bldP spid="154629" grpId="0"/>
      <p:bldP spid="154630" grpId="0"/>
      <p:bldP spid="154631" grpId="0"/>
      <p:bldP spid="154632" grpId="0"/>
      <p:bldP spid="154633" grpId="0"/>
      <p:bldP spid="154634" grpId="0"/>
      <p:bldP spid="154635" grpId="0"/>
      <p:bldP spid="154636" grpId="0"/>
      <p:bldP spid="154637" grpId="0"/>
      <p:bldP spid="154638" grpId="0"/>
      <p:bldP spid="154640" grpId="0"/>
      <p:bldP spid="154643" grpId="0"/>
      <p:bldP spid="154644" grpId="0"/>
      <p:bldP spid="154645" grpId="0"/>
      <p:bldP spid="154646" grpId="0"/>
      <p:bldP spid="154647" grpId="0"/>
      <p:bldP spid="154652" grpId="0"/>
      <p:bldP spid="154653" grpId="0"/>
      <p:bldP spid="15465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矩形 155649"/>
          <p:cNvSpPr/>
          <p:nvPr/>
        </p:nvSpPr>
        <p:spPr>
          <a:xfrm>
            <a:off x="228600" y="2286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(4) 双重分组跳跃进位链的大组进位线路</a:t>
            </a:r>
          </a:p>
        </p:txBody>
      </p:sp>
      <p:sp>
        <p:nvSpPr>
          <p:cNvPr id="155651" name="矩形 155650"/>
          <p:cNvSpPr/>
          <p:nvPr/>
        </p:nvSpPr>
        <p:spPr>
          <a:xfrm>
            <a:off x="884238" y="1066800"/>
            <a:ext cx="4678362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以第 2 大组为例 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155766" name="组合 155765"/>
          <p:cNvGrpSpPr/>
          <p:nvPr/>
        </p:nvGrpSpPr>
        <p:grpSpPr>
          <a:xfrm>
            <a:off x="381000" y="1524000"/>
            <a:ext cx="8509000" cy="4876800"/>
            <a:chOff x="240" y="960"/>
            <a:chExt cx="5360" cy="3072"/>
          </a:xfrm>
        </p:grpSpPr>
        <p:sp>
          <p:nvSpPr>
            <p:cNvPr id="155653" name="文本框 155652"/>
            <p:cNvSpPr txBox="1"/>
            <p:nvPr/>
          </p:nvSpPr>
          <p:spPr>
            <a:xfrm>
              <a:off x="1069" y="3456"/>
              <a:ext cx="2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5654" name="文本框 155653"/>
            <p:cNvSpPr txBox="1"/>
            <p:nvPr/>
          </p:nvSpPr>
          <p:spPr>
            <a:xfrm>
              <a:off x="3133" y="3456"/>
              <a:ext cx="2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5655" name="文本框 155654"/>
            <p:cNvSpPr txBox="1"/>
            <p:nvPr/>
          </p:nvSpPr>
          <p:spPr>
            <a:xfrm>
              <a:off x="806" y="1545"/>
              <a:ext cx="34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800" b="1" dirty="0">
                  <a:latin typeface="Times New Roman" panose="02020603050405020304" pitchFamily="18" charset="0"/>
                </a:rPr>
                <a:t>≥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5656" name="矩形 155655"/>
            <p:cNvSpPr/>
            <p:nvPr/>
          </p:nvSpPr>
          <p:spPr>
            <a:xfrm>
              <a:off x="768" y="153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57" name="文本框 155656"/>
            <p:cNvSpPr txBox="1"/>
            <p:nvPr/>
          </p:nvSpPr>
          <p:spPr>
            <a:xfrm>
              <a:off x="672" y="2150"/>
              <a:ext cx="34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800" b="1" dirty="0">
                  <a:latin typeface="Times New Roman" panose="02020603050405020304" pitchFamily="18" charset="0"/>
                </a:rPr>
                <a:t>≥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5658" name="矩形 155657"/>
            <p:cNvSpPr/>
            <p:nvPr/>
          </p:nvSpPr>
          <p:spPr>
            <a:xfrm>
              <a:off x="250" y="2160"/>
              <a:ext cx="119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59" name="文本框 155658"/>
            <p:cNvSpPr txBox="1"/>
            <p:nvPr/>
          </p:nvSpPr>
          <p:spPr>
            <a:xfrm>
              <a:off x="240" y="2390"/>
              <a:ext cx="24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55660" name="矩形 155659"/>
            <p:cNvSpPr/>
            <p:nvPr/>
          </p:nvSpPr>
          <p:spPr>
            <a:xfrm>
              <a:off x="250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1" name="矩形 155660"/>
            <p:cNvSpPr/>
            <p:nvPr/>
          </p:nvSpPr>
          <p:spPr>
            <a:xfrm>
              <a:off x="490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2" name="矩形 155661"/>
            <p:cNvSpPr/>
            <p:nvPr/>
          </p:nvSpPr>
          <p:spPr>
            <a:xfrm>
              <a:off x="730" y="2390"/>
              <a:ext cx="32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3" name="矩形 155662"/>
            <p:cNvSpPr/>
            <p:nvPr/>
          </p:nvSpPr>
          <p:spPr>
            <a:xfrm>
              <a:off x="1056" y="2390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4" name="文本框 155663"/>
            <p:cNvSpPr txBox="1"/>
            <p:nvPr/>
          </p:nvSpPr>
          <p:spPr>
            <a:xfrm>
              <a:off x="1699" y="2400"/>
              <a:ext cx="29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 &amp;</a:t>
              </a:r>
            </a:p>
          </p:txBody>
        </p:sp>
        <p:sp>
          <p:nvSpPr>
            <p:cNvPr id="155665" name="矩形 155664"/>
            <p:cNvSpPr/>
            <p:nvPr/>
          </p:nvSpPr>
          <p:spPr>
            <a:xfrm>
              <a:off x="1632" y="2400"/>
              <a:ext cx="48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6" name="任意多边形 155665"/>
            <p:cNvSpPr/>
            <p:nvPr/>
          </p:nvSpPr>
          <p:spPr>
            <a:xfrm>
              <a:off x="384" y="2640"/>
              <a:ext cx="1" cy="1044"/>
            </a:xfrm>
            <a:custGeom>
              <a:avLst/>
              <a:gdLst/>
              <a:ahLst/>
              <a:cxnLst/>
              <a:rect l="0" t="0" r="0" b="0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7" name="任意多边形 155666"/>
            <p:cNvSpPr/>
            <p:nvPr/>
          </p:nvSpPr>
          <p:spPr>
            <a:xfrm>
              <a:off x="1676" y="2640"/>
              <a:ext cx="4" cy="773"/>
            </a:xfrm>
            <a:custGeom>
              <a:avLst/>
              <a:gdLst/>
              <a:ahLst/>
              <a:cxnLst/>
              <a:rect l="0" t="0" r="0" b="0"/>
              <a:pathLst>
                <a:path w="4" h="773">
                  <a:moveTo>
                    <a:pt x="4" y="0"/>
                  </a:moveTo>
                  <a:lnTo>
                    <a:pt x="0" y="77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8" name="任意多边形 155667"/>
            <p:cNvSpPr/>
            <p:nvPr/>
          </p:nvSpPr>
          <p:spPr>
            <a:xfrm>
              <a:off x="2448" y="2640"/>
              <a:ext cx="1" cy="1059"/>
            </a:xfrm>
            <a:custGeom>
              <a:avLst/>
              <a:gdLst/>
              <a:ahLst/>
              <a:cxnLst/>
              <a:rect l="0" t="0" r="0" b="0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9" name="任意多边形 155668"/>
            <p:cNvSpPr/>
            <p:nvPr/>
          </p:nvSpPr>
          <p:spPr>
            <a:xfrm>
              <a:off x="3840" y="2640"/>
              <a:ext cx="1" cy="1053"/>
            </a:xfrm>
            <a:custGeom>
              <a:avLst/>
              <a:gdLst/>
              <a:ahLst/>
              <a:cxnLst/>
              <a:rect l="0" t="0" r="0" b="0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70" name="任意多边形 155669"/>
            <p:cNvSpPr/>
            <p:nvPr/>
          </p:nvSpPr>
          <p:spPr>
            <a:xfrm>
              <a:off x="5088" y="2640"/>
              <a:ext cx="1" cy="180"/>
            </a:xfrm>
            <a:custGeom>
              <a:avLst/>
              <a:gdLst/>
              <a:ahLst/>
              <a:cxnLst/>
              <a:rect l="0" t="0" r="0" b="0"/>
              <a:pathLst>
                <a:path w="1" h="180">
                  <a:moveTo>
                    <a:pt x="0" y="0"/>
                  </a:moveTo>
                  <a:lnTo>
                    <a:pt x="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71" name="任意多边形 155670"/>
            <p:cNvSpPr/>
            <p:nvPr/>
          </p:nvSpPr>
          <p:spPr>
            <a:xfrm>
              <a:off x="4848" y="2640"/>
              <a:ext cx="1" cy="1056"/>
            </a:xfrm>
            <a:custGeom>
              <a:avLst/>
              <a:gdLst/>
              <a:ahLst/>
              <a:cxnLst/>
              <a:rect l="0" t="0" r="0" b="0"/>
              <a:pathLst>
                <a:path w="1" h="1056">
                  <a:moveTo>
                    <a:pt x="0" y="0"/>
                  </a:moveTo>
                  <a:lnTo>
                    <a:pt x="0" y="105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72" name="任意多边形 155671"/>
            <p:cNvSpPr/>
            <p:nvPr/>
          </p:nvSpPr>
          <p:spPr>
            <a:xfrm>
              <a:off x="2064" y="2640"/>
              <a:ext cx="3408" cy="96"/>
            </a:xfrm>
            <a:custGeom>
              <a:avLst/>
              <a:gdLst/>
              <a:ahLst/>
              <a:cxnLst/>
              <a:rect l="0" t="0" r="0" b="0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73" name="任意多边形 155672"/>
            <p:cNvSpPr/>
            <p:nvPr/>
          </p:nvSpPr>
          <p:spPr>
            <a:xfrm>
              <a:off x="1968" y="2640"/>
              <a:ext cx="3267" cy="1056"/>
            </a:xfrm>
            <a:custGeom>
              <a:avLst/>
              <a:gdLst/>
              <a:ahLst/>
              <a:cxnLst/>
              <a:rect l="0" t="0" r="0" b="0"/>
              <a:pathLst>
                <a:path w="3267" h="1056">
                  <a:moveTo>
                    <a:pt x="0" y="0"/>
                  </a:moveTo>
                  <a:lnTo>
                    <a:pt x="0" y="192"/>
                  </a:lnTo>
                  <a:lnTo>
                    <a:pt x="3267" y="189"/>
                  </a:lnTo>
                  <a:lnTo>
                    <a:pt x="3258" y="105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74" name="文本框 155673"/>
            <p:cNvSpPr txBox="1"/>
            <p:nvPr/>
          </p:nvSpPr>
          <p:spPr>
            <a:xfrm>
              <a:off x="2730" y="2150"/>
              <a:ext cx="34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800" b="1" dirty="0">
                  <a:latin typeface="Times New Roman" panose="02020603050405020304" pitchFamily="18" charset="0"/>
                </a:rPr>
                <a:t>≥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5675" name="矩形 155674"/>
            <p:cNvSpPr/>
            <p:nvPr/>
          </p:nvSpPr>
          <p:spPr>
            <a:xfrm>
              <a:off x="2308" y="2160"/>
              <a:ext cx="119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76" name="文本框 155675"/>
            <p:cNvSpPr txBox="1"/>
            <p:nvPr/>
          </p:nvSpPr>
          <p:spPr>
            <a:xfrm>
              <a:off x="2298" y="2390"/>
              <a:ext cx="24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55677" name="矩形 155676"/>
            <p:cNvSpPr/>
            <p:nvPr/>
          </p:nvSpPr>
          <p:spPr>
            <a:xfrm>
              <a:off x="2308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78" name="矩形 155677"/>
            <p:cNvSpPr/>
            <p:nvPr/>
          </p:nvSpPr>
          <p:spPr>
            <a:xfrm>
              <a:off x="2548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79" name="矩形 155678"/>
            <p:cNvSpPr/>
            <p:nvPr/>
          </p:nvSpPr>
          <p:spPr>
            <a:xfrm>
              <a:off x="2788" y="2390"/>
              <a:ext cx="32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80" name="矩形 155679"/>
            <p:cNvSpPr/>
            <p:nvPr/>
          </p:nvSpPr>
          <p:spPr>
            <a:xfrm>
              <a:off x="3114" y="2390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81" name="文本框 155680"/>
            <p:cNvSpPr txBox="1"/>
            <p:nvPr/>
          </p:nvSpPr>
          <p:spPr>
            <a:xfrm>
              <a:off x="3951" y="2150"/>
              <a:ext cx="34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800" b="1" dirty="0">
                  <a:latin typeface="Times New Roman" panose="02020603050405020304" pitchFamily="18" charset="0"/>
                </a:rPr>
                <a:t>≥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5682" name="矩形 155681"/>
            <p:cNvSpPr/>
            <p:nvPr/>
          </p:nvSpPr>
          <p:spPr>
            <a:xfrm>
              <a:off x="3721" y="2160"/>
              <a:ext cx="80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83" name="文本框 155682"/>
            <p:cNvSpPr txBox="1"/>
            <p:nvPr/>
          </p:nvSpPr>
          <p:spPr>
            <a:xfrm>
              <a:off x="3711" y="2390"/>
              <a:ext cx="24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55684" name="矩形 155683"/>
            <p:cNvSpPr/>
            <p:nvPr/>
          </p:nvSpPr>
          <p:spPr>
            <a:xfrm>
              <a:off x="3721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85" name="矩形 155684"/>
            <p:cNvSpPr/>
            <p:nvPr/>
          </p:nvSpPr>
          <p:spPr>
            <a:xfrm>
              <a:off x="3961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86" name="矩形 155685"/>
            <p:cNvSpPr/>
            <p:nvPr/>
          </p:nvSpPr>
          <p:spPr>
            <a:xfrm>
              <a:off x="4201" y="2390"/>
              <a:ext cx="32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87" name="文本框 155686"/>
            <p:cNvSpPr txBox="1"/>
            <p:nvPr/>
          </p:nvSpPr>
          <p:spPr>
            <a:xfrm>
              <a:off x="4832" y="2150"/>
              <a:ext cx="34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800" b="1" dirty="0">
                  <a:latin typeface="Times New Roman" panose="02020603050405020304" pitchFamily="18" charset="0"/>
                </a:rPr>
                <a:t>≥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5688" name="矩形 155687"/>
            <p:cNvSpPr/>
            <p:nvPr/>
          </p:nvSpPr>
          <p:spPr>
            <a:xfrm>
              <a:off x="4751" y="2160"/>
              <a:ext cx="481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89" name="文本框 155688"/>
            <p:cNvSpPr txBox="1"/>
            <p:nvPr/>
          </p:nvSpPr>
          <p:spPr>
            <a:xfrm>
              <a:off x="4741" y="2390"/>
              <a:ext cx="24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55690" name="矩形 155689"/>
            <p:cNvSpPr/>
            <p:nvPr/>
          </p:nvSpPr>
          <p:spPr>
            <a:xfrm>
              <a:off x="4751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91" name="矩形 155690"/>
            <p:cNvSpPr/>
            <p:nvPr/>
          </p:nvSpPr>
          <p:spPr>
            <a:xfrm>
              <a:off x="4991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92" name="任意多边形 155691"/>
            <p:cNvSpPr/>
            <p:nvPr/>
          </p:nvSpPr>
          <p:spPr>
            <a:xfrm>
              <a:off x="1392" y="2640"/>
              <a:ext cx="3456" cy="288"/>
            </a:xfrm>
            <a:custGeom>
              <a:avLst/>
              <a:gdLst/>
              <a:ahLst/>
              <a:cxnLst/>
              <a:rect l="0" t="0" r="0" b="0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93" name="任意多边形 155692"/>
            <p:cNvSpPr/>
            <p:nvPr/>
          </p:nvSpPr>
          <p:spPr>
            <a:xfrm>
              <a:off x="3168" y="2640"/>
              <a:ext cx="1" cy="1059"/>
            </a:xfrm>
            <a:custGeom>
              <a:avLst/>
              <a:gdLst/>
              <a:ahLst/>
              <a:cxnLst/>
              <a:rect l="0" t="0" r="0" b="0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94" name="任意多边形 155693"/>
            <p:cNvSpPr/>
            <p:nvPr/>
          </p:nvSpPr>
          <p:spPr>
            <a:xfrm>
              <a:off x="4272" y="2640"/>
              <a:ext cx="1" cy="1050"/>
            </a:xfrm>
            <a:custGeom>
              <a:avLst/>
              <a:gdLst/>
              <a:ahLst/>
              <a:cxnLst/>
              <a:rect l="0" t="0" r="0" b="0"/>
              <a:pathLst>
                <a:path w="1" h="1050">
                  <a:moveTo>
                    <a:pt x="0" y="0"/>
                  </a:moveTo>
                  <a:lnTo>
                    <a:pt x="0" y="10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95" name="任意多边形 155694"/>
            <p:cNvSpPr/>
            <p:nvPr/>
          </p:nvSpPr>
          <p:spPr>
            <a:xfrm>
              <a:off x="1296" y="2640"/>
              <a:ext cx="2977" cy="386"/>
            </a:xfrm>
            <a:custGeom>
              <a:avLst/>
              <a:gdLst/>
              <a:ahLst/>
              <a:cxnLst/>
              <a:rect l="0" t="0" r="0" b="0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96" name="任意多边形 155695"/>
            <p:cNvSpPr/>
            <p:nvPr/>
          </p:nvSpPr>
          <p:spPr>
            <a:xfrm>
              <a:off x="1008" y="2640"/>
              <a:ext cx="2832" cy="480"/>
            </a:xfrm>
            <a:custGeom>
              <a:avLst/>
              <a:gdLst/>
              <a:ahLst/>
              <a:cxnLst/>
              <a:rect l="0" t="0" r="0" b="0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97" name="任意多边形 155696"/>
            <p:cNvSpPr/>
            <p:nvPr/>
          </p:nvSpPr>
          <p:spPr>
            <a:xfrm>
              <a:off x="912" y="2640"/>
              <a:ext cx="2256" cy="576"/>
            </a:xfrm>
            <a:custGeom>
              <a:avLst/>
              <a:gdLst/>
              <a:ahLst/>
              <a:cxnLst/>
              <a:rect l="0" t="0" r="0" b="0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98" name="任意多边形 155697"/>
            <p:cNvSpPr/>
            <p:nvPr/>
          </p:nvSpPr>
          <p:spPr>
            <a:xfrm>
              <a:off x="672" y="2640"/>
              <a:ext cx="1776" cy="672"/>
            </a:xfrm>
            <a:custGeom>
              <a:avLst/>
              <a:gdLst/>
              <a:ahLst/>
              <a:cxnLst/>
              <a:rect l="0" t="0" r="0" b="0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99" name="任意多边形 155698"/>
            <p:cNvSpPr/>
            <p:nvPr/>
          </p:nvSpPr>
          <p:spPr>
            <a:xfrm>
              <a:off x="576" y="2640"/>
              <a:ext cx="1104" cy="768"/>
            </a:xfrm>
            <a:custGeom>
              <a:avLst/>
              <a:gdLst/>
              <a:ahLst/>
              <a:cxnLst/>
              <a:rect l="0" t="0" r="0" b="0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00" name="任意多边形 155699"/>
            <p:cNvSpPr/>
            <p:nvPr/>
          </p:nvSpPr>
          <p:spPr>
            <a:xfrm>
              <a:off x="816" y="2640"/>
              <a:ext cx="1" cy="762"/>
            </a:xfrm>
            <a:custGeom>
              <a:avLst/>
              <a:gdLst/>
              <a:ahLst/>
              <a:cxnLst/>
              <a:rect l="0" t="0" r="0" b="0"/>
              <a:pathLst>
                <a:path w="1" h="762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01" name="直接连接符 155700"/>
            <p:cNvSpPr/>
            <p:nvPr/>
          </p:nvSpPr>
          <p:spPr>
            <a:xfrm>
              <a:off x="1776" y="264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5702" name="直接连接符 155701"/>
            <p:cNvSpPr/>
            <p:nvPr/>
          </p:nvSpPr>
          <p:spPr>
            <a:xfrm>
              <a:off x="1872" y="264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5703" name="直接连接符 155702"/>
            <p:cNvSpPr/>
            <p:nvPr/>
          </p:nvSpPr>
          <p:spPr>
            <a:xfrm>
              <a:off x="2592" y="264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5704" name="直接连接符 155703"/>
            <p:cNvSpPr/>
            <p:nvPr/>
          </p:nvSpPr>
          <p:spPr>
            <a:xfrm>
              <a:off x="2832" y="264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5705" name="直接连接符 155704"/>
            <p:cNvSpPr/>
            <p:nvPr/>
          </p:nvSpPr>
          <p:spPr>
            <a:xfrm>
              <a:off x="2688" y="2640"/>
              <a:ext cx="0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5706" name="直接连接符 155705"/>
            <p:cNvSpPr/>
            <p:nvPr/>
          </p:nvSpPr>
          <p:spPr>
            <a:xfrm>
              <a:off x="2928" y="264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5707" name="直接连接符 155706"/>
            <p:cNvSpPr/>
            <p:nvPr/>
          </p:nvSpPr>
          <p:spPr>
            <a:xfrm>
              <a:off x="3024" y="264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5708" name="直接连接符 155707"/>
            <p:cNvSpPr/>
            <p:nvPr/>
          </p:nvSpPr>
          <p:spPr>
            <a:xfrm>
              <a:off x="3264" y="264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5709" name="直接连接符 155708"/>
            <p:cNvSpPr/>
            <p:nvPr/>
          </p:nvSpPr>
          <p:spPr>
            <a:xfrm>
              <a:off x="3360" y="2640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5710" name="直接连接符 155709"/>
            <p:cNvSpPr/>
            <p:nvPr/>
          </p:nvSpPr>
          <p:spPr>
            <a:xfrm>
              <a:off x="3456" y="2640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5711" name="直接连接符 155710"/>
            <p:cNvSpPr/>
            <p:nvPr/>
          </p:nvSpPr>
          <p:spPr>
            <a:xfrm>
              <a:off x="4032" y="264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5712" name="直接连接符 155711"/>
            <p:cNvSpPr/>
            <p:nvPr/>
          </p:nvSpPr>
          <p:spPr>
            <a:xfrm>
              <a:off x="4128" y="264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5713" name="直接连接符 155712"/>
            <p:cNvSpPr/>
            <p:nvPr/>
          </p:nvSpPr>
          <p:spPr>
            <a:xfrm>
              <a:off x="4368" y="2640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5714" name="直接连接符 155713"/>
            <p:cNvSpPr/>
            <p:nvPr/>
          </p:nvSpPr>
          <p:spPr>
            <a:xfrm>
              <a:off x="4464" y="2640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5715" name="直接连接符 155714"/>
            <p:cNvSpPr/>
            <p:nvPr/>
          </p:nvSpPr>
          <p:spPr>
            <a:xfrm>
              <a:off x="5184" y="2640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5716" name="椭圆 155715"/>
            <p:cNvSpPr/>
            <p:nvPr/>
          </p:nvSpPr>
          <p:spPr>
            <a:xfrm>
              <a:off x="816" y="211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17" name="椭圆 155716"/>
            <p:cNvSpPr/>
            <p:nvPr/>
          </p:nvSpPr>
          <p:spPr>
            <a:xfrm>
              <a:off x="816" y="1776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18" name="椭圆 155717"/>
            <p:cNvSpPr/>
            <p:nvPr/>
          </p:nvSpPr>
          <p:spPr>
            <a:xfrm>
              <a:off x="1008" y="1776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19" name="椭圆 155718"/>
            <p:cNvSpPr/>
            <p:nvPr/>
          </p:nvSpPr>
          <p:spPr>
            <a:xfrm>
              <a:off x="1872" y="235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20" name="椭圆 155719"/>
            <p:cNvSpPr/>
            <p:nvPr/>
          </p:nvSpPr>
          <p:spPr>
            <a:xfrm>
              <a:off x="2897" y="211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21" name="椭圆 155720"/>
            <p:cNvSpPr/>
            <p:nvPr/>
          </p:nvSpPr>
          <p:spPr>
            <a:xfrm>
              <a:off x="4042" y="211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22" name="椭圆 155721"/>
            <p:cNvSpPr/>
            <p:nvPr/>
          </p:nvSpPr>
          <p:spPr>
            <a:xfrm>
              <a:off x="4978" y="211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23" name="文本框 155722"/>
            <p:cNvSpPr txBox="1"/>
            <p:nvPr/>
          </p:nvSpPr>
          <p:spPr>
            <a:xfrm>
              <a:off x="2788" y="1536"/>
              <a:ext cx="2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155724" name="矩形 155723"/>
            <p:cNvSpPr/>
            <p:nvPr/>
          </p:nvSpPr>
          <p:spPr>
            <a:xfrm>
              <a:off x="2736" y="153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25" name="文本框 155724"/>
            <p:cNvSpPr txBox="1"/>
            <p:nvPr/>
          </p:nvSpPr>
          <p:spPr>
            <a:xfrm>
              <a:off x="3944" y="1536"/>
              <a:ext cx="2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155726" name="矩形 155725"/>
            <p:cNvSpPr/>
            <p:nvPr/>
          </p:nvSpPr>
          <p:spPr>
            <a:xfrm>
              <a:off x="3888" y="153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27" name="文本框 155726"/>
            <p:cNvSpPr txBox="1"/>
            <p:nvPr/>
          </p:nvSpPr>
          <p:spPr>
            <a:xfrm>
              <a:off x="4852" y="1536"/>
              <a:ext cx="2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155728" name="矩形 155727"/>
            <p:cNvSpPr/>
            <p:nvPr/>
          </p:nvSpPr>
          <p:spPr>
            <a:xfrm>
              <a:off x="4800" y="153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29" name="椭圆 155728"/>
            <p:cNvSpPr/>
            <p:nvPr/>
          </p:nvSpPr>
          <p:spPr>
            <a:xfrm>
              <a:off x="4978" y="148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30" name="椭圆 155729"/>
            <p:cNvSpPr/>
            <p:nvPr/>
          </p:nvSpPr>
          <p:spPr>
            <a:xfrm>
              <a:off x="4042" y="148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31" name="椭圆 155730"/>
            <p:cNvSpPr/>
            <p:nvPr/>
          </p:nvSpPr>
          <p:spPr>
            <a:xfrm>
              <a:off x="2897" y="148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32" name="任意多边形 155731"/>
            <p:cNvSpPr/>
            <p:nvPr/>
          </p:nvSpPr>
          <p:spPr>
            <a:xfrm>
              <a:off x="840" y="1824"/>
              <a:ext cx="3" cy="294"/>
            </a:xfrm>
            <a:custGeom>
              <a:avLst/>
              <a:gdLst/>
              <a:ahLst/>
              <a:cxnLst/>
              <a:rect l="0" t="0" r="0" b="0"/>
              <a:pathLst>
                <a:path w="3" h="294">
                  <a:moveTo>
                    <a:pt x="3" y="0"/>
                  </a:moveTo>
                  <a:lnTo>
                    <a:pt x="0" y="29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33" name="任意多边形 155732"/>
            <p:cNvSpPr/>
            <p:nvPr/>
          </p:nvSpPr>
          <p:spPr>
            <a:xfrm>
              <a:off x="1029" y="1824"/>
              <a:ext cx="867" cy="531"/>
            </a:xfrm>
            <a:custGeom>
              <a:avLst/>
              <a:gdLst/>
              <a:ahLst/>
              <a:cxnLst/>
              <a:rect l="0" t="0" r="0" b="0"/>
              <a:pathLst>
                <a:path w="867" h="531">
                  <a:moveTo>
                    <a:pt x="3" y="0"/>
                  </a:moveTo>
                  <a:lnTo>
                    <a:pt x="0" y="141"/>
                  </a:lnTo>
                  <a:lnTo>
                    <a:pt x="867" y="141"/>
                  </a:lnTo>
                  <a:lnTo>
                    <a:pt x="867" y="53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34" name="任意多边形 155733"/>
            <p:cNvSpPr/>
            <p:nvPr/>
          </p:nvSpPr>
          <p:spPr>
            <a:xfrm>
              <a:off x="2924" y="1773"/>
              <a:ext cx="1" cy="345"/>
            </a:xfrm>
            <a:custGeom>
              <a:avLst/>
              <a:gdLst/>
              <a:ahLst/>
              <a:cxnLst/>
              <a:rect l="0" t="0" r="0" b="0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35" name="任意多边形 155734"/>
            <p:cNvSpPr/>
            <p:nvPr/>
          </p:nvSpPr>
          <p:spPr>
            <a:xfrm>
              <a:off x="4071" y="1773"/>
              <a:ext cx="1" cy="336"/>
            </a:xfrm>
            <a:custGeom>
              <a:avLst/>
              <a:gdLst/>
              <a:ahLst/>
              <a:cxnLst/>
              <a:rect l="0" t="0" r="0" b="0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36" name="任意多边形 155735"/>
            <p:cNvSpPr/>
            <p:nvPr/>
          </p:nvSpPr>
          <p:spPr>
            <a:xfrm>
              <a:off x="5005" y="1776"/>
              <a:ext cx="1" cy="330"/>
            </a:xfrm>
            <a:custGeom>
              <a:avLst/>
              <a:gdLst/>
              <a:ahLst/>
              <a:cxnLst/>
              <a:rect l="0" t="0" r="0" b="0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37" name="任意多边形 155736"/>
            <p:cNvSpPr/>
            <p:nvPr/>
          </p:nvSpPr>
          <p:spPr>
            <a:xfrm>
              <a:off x="5005" y="1182"/>
              <a:ext cx="1" cy="309"/>
            </a:xfrm>
            <a:custGeom>
              <a:avLst/>
              <a:gdLst/>
              <a:ahLst/>
              <a:cxnLst/>
              <a:rect l="0" t="0" r="0" b="0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38" name="任意多边形 155737"/>
            <p:cNvSpPr/>
            <p:nvPr/>
          </p:nvSpPr>
          <p:spPr>
            <a:xfrm>
              <a:off x="4071" y="1197"/>
              <a:ext cx="1" cy="297"/>
            </a:xfrm>
            <a:custGeom>
              <a:avLst/>
              <a:gdLst/>
              <a:ahLst/>
              <a:cxnLst/>
              <a:rect l="0" t="0" r="0" b="0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39" name="任意多边形 155738"/>
            <p:cNvSpPr/>
            <p:nvPr/>
          </p:nvSpPr>
          <p:spPr>
            <a:xfrm>
              <a:off x="2924" y="1192"/>
              <a:ext cx="1" cy="296"/>
            </a:xfrm>
            <a:custGeom>
              <a:avLst/>
              <a:gdLst/>
              <a:ahLst/>
              <a:cxnLst/>
              <a:rect l="0" t="0" r="0" b="0"/>
              <a:pathLst>
                <a:path w="1" h="296">
                  <a:moveTo>
                    <a:pt x="0" y="29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40" name="任意多边形 155739"/>
            <p:cNvSpPr/>
            <p:nvPr/>
          </p:nvSpPr>
          <p:spPr>
            <a:xfrm>
              <a:off x="960" y="1236"/>
              <a:ext cx="1" cy="300"/>
            </a:xfrm>
            <a:custGeom>
              <a:avLst/>
              <a:gdLst/>
              <a:ahLst/>
              <a:cxnLst/>
              <a:rect l="0" t="0" r="0" b="0"/>
              <a:pathLst>
                <a:path w="1" h="300">
                  <a:moveTo>
                    <a:pt x="0" y="30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41" name="文本框 155740"/>
            <p:cNvSpPr txBox="1"/>
            <p:nvPr/>
          </p:nvSpPr>
          <p:spPr>
            <a:xfrm>
              <a:off x="5270" y="2479"/>
              <a:ext cx="33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55742" name="直接连接符 155741"/>
            <p:cNvSpPr/>
            <p:nvPr/>
          </p:nvSpPr>
          <p:spPr>
            <a:xfrm>
              <a:off x="1200" y="264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5743" name="任意多边形 155742"/>
            <p:cNvSpPr/>
            <p:nvPr/>
          </p:nvSpPr>
          <p:spPr>
            <a:xfrm>
              <a:off x="1108" y="2640"/>
              <a:ext cx="1" cy="780"/>
            </a:xfrm>
            <a:custGeom>
              <a:avLst/>
              <a:gdLst/>
              <a:ahLst/>
              <a:cxnLst/>
              <a:rect l="0" t="0" r="0" b="0"/>
              <a:pathLst>
                <a:path w="1" h="780">
                  <a:moveTo>
                    <a:pt x="0" y="0"/>
                  </a:moveTo>
                  <a:lnTo>
                    <a:pt x="0" y="7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44" name="任意多边形 155743"/>
            <p:cNvSpPr/>
            <p:nvPr/>
          </p:nvSpPr>
          <p:spPr>
            <a:xfrm>
              <a:off x="1108" y="3400"/>
              <a:ext cx="1" cy="296"/>
            </a:xfrm>
            <a:custGeom>
              <a:avLst/>
              <a:gdLst/>
              <a:ahLst/>
              <a:cxnLst/>
              <a:rect l="0" t="0" r="0" b="0"/>
              <a:pathLst>
                <a:path w="1" h="296">
                  <a:moveTo>
                    <a:pt x="0" y="0"/>
                  </a:moveTo>
                  <a:lnTo>
                    <a:pt x="1" y="29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oval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45" name="文本框 155744"/>
            <p:cNvSpPr txBox="1"/>
            <p:nvPr/>
          </p:nvSpPr>
          <p:spPr>
            <a:xfrm>
              <a:off x="374" y="3753"/>
              <a:ext cx="75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第 5 小组</a:t>
              </a:r>
            </a:p>
          </p:txBody>
        </p:sp>
        <p:sp>
          <p:nvSpPr>
            <p:cNvPr id="155746" name="矩形 155745"/>
            <p:cNvSpPr/>
            <p:nvPr/>
          </p:nvSpPr>
          <p:spPr>
            <a:xfrm>
              <a:off x="288" y="3696"/>
              <a:ext cx="912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47" name="文本框 155746"/>
            <p:cNvSpPr txBox="1"/>
            <p:nvPr/>
          </p:nvSpPr>
          <p:spPr>
            <a:xfrm>
              <a:off x="2486" y="3753"/>
              <a:ext cx="75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第 6 小组</a:t>
              </a:r>
            </a:p>
          </p:txBody>
        </p:sp>
        <p:sp>
          <p:nvSpPr>
            <p:cNvPr id="155748" name="矩形 155747"/>
            <p:cNvSpPr/>
            <p:nvPr/>
          </p:nvSpPr>
          <p:spPr>
            <a:xfrm>
              <a:off x="2400" y="3696"/>
              <a:ext cx="912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49" name="文本框 155748"/>
            <p:cNvSpPr txBox="1"/>
            <p:nvPr/>
          </p:nvSpPr>
          <p:spPr>
            <a:xfrm>
              <a:off x="3734" y="3753"/>
              <a:ext cx="75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第 7 小组</a:t>
              </a:r>
            </a:p>
          </p:txBody>
        </p:sp>
        <p:sp>
          <p:nvSpPr>
            <p:cNvPr id="155750" name="矩形 155749"/>
            <p:cNvSpPr/>
            <p:nvPr/>
          </p:nvSpPr>
          <p:spPr>
            <a:xfrm>
              <a:off x="3648" y="3696"/>
              <a:ext cx="912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51" name="文本框 155750"/>
            <p:cNvSpPr txBox="1"/>
            <p:nvPr/>
          </p:nvSpPr>
          <p:spPr>
            <a:xfrm>
              <a:off x="4742" y="3753"/>
              <a:ext cx="75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第 8 小组</a:t>
              </a:r>
            </a:p>
          </p:txBody>
        </p:sp>
        <p:sp>
          <p:nvSpPr>
            <p:cNvPr id="155752" name="矩形 155751"/>
            <p:cNvSpPr/>
            <p:nvPr/>
          </p:nvSpPr>
          <p:spPr>
            <a:xfrm>
              <a:off x="4656" y="3696"/>
              <a:ext cx="912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53" name="文本框 155752"/>
            <p:cNvSpPr txBox="1"/>
            <p:nvPr/>
          </p:nvSpPr>
          <p:spPr>
            <a:xfrm>
              <a:off x="336" y="3456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5754" name="文本框 155753"/>
            <p:cNvSpPr txBox="1"/>
            <p:nvPr/>
          </p:nvSpPr>
          <p:spPr>
            <a:xfrm>
              <a:off x="2400" y="3456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5755" name="文本框 155754"/>
            <p:cNvSpPr txBox="1"/>
            <p:nvPr/>
          </p:nvSpPr>
          <p:spPr>
            <a:xfrm>
              <a:off x="3792" y="3456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5756" name="文本框 155755"/>
            <p:cNvSpPr txBox="1"/>
            <p:nvPr/>
          </p:nvSpPr>
          <p:spPr>
            <a:xfrm>
              <a:off x="4224" y="3456"/>
              <a:ext cx="2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5757" name="文本框 155756"/>
            <p:cNvSpPr txBox="1"/>
            <p:nvPr/>
          </p:nvSpPr>
          <p:spPr>
            <a:xfrm>
              <a:off x="4800" y="3456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5758" name="文本框 155757"/>
            <p:cNvSpPr txBox="1"/>
            <p:nvPr/>
          </p:nvSpPr>
          <p:spPr>
            <a:xfrm>
              <a:off x="5184" y="3456"/>
              <a:ext cx="2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5759" name="文本框 155758"/>
            <p:cNvSpPr txBox="1"/>
            <p:nvPr/>
          </p:nvSpPr>
          <p:spPr>
            <a:xfrm>
              <a:off x="816" y="960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55760" name="文本框 155759"/>
            <p:cNvSpPr txBox="1"/>
            <p:nvPr/>
          </p:nvSpPr>
          <p:spPr>
            <a:xfrm>
              <a:off x="2784" y="960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55761" name="文本框 155760"/>
            <p:cNvSpPr txBox="1"/>
            <p:nvPr/>
          </p:nvSpPr>
          <p:spPr>
            <a:xfrm>
              <a:off x="3940" y="960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5762" name="文本框 155761"/>
            <p:cNvSpPr txBox="1"/>
            <p:nvPr/>
          </p:nvSpPr>
          <p:spPr>
            <a:xfrm>
              <a:off x="4900" y="960"/>
              <a:ext cx="3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55764" name="矩形 155763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矩形 156673"/>
          <p:cNvSpPr/>
          <p:nvPr/>
        </p:nvSpPr>
        <p:spPr>
          <a:xfrm>
            <a:off x="228600" y="228600"/>
            <a:ext cx="7696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(5) 双重分组跳跃进位链的小组进位线路</a:t>
            </a:r>
          </a:p>
        </p:txBody>
      </p:sp>
      <p:sp>
        <p:nvSpPr>
          <p:cNvPr id="156675" name="矩形 156674"/>
          <p:cNvSpPr/>
          <p:nvPr/>
        </p:nvSpPr>
        <p:spPr>
          <a:xfrm>
            <a:off x="685800" y="1066800"/>
            <a:ext cx="4678363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以第 8 小组为例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56676" name="文本框 156675"/>
          <p:cNvSpPr txBox="1"/>
          <p:nvPr/>
        </p:nvSpPr>
        <p:spPr>
          <a:xfrm>
            <a:off x="3581400" y="1066800"/>
            <a:ext cx="556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只产生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低 3 位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的进位和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本小组的 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</a:p>
        </p:txBody>
      </p:sp>
      <p:grpSp>
        <p:nvGrpSpPr>
          <p:cNvPr id="156803" name="组合 156802"/>
          <p:cNvGrpSpPr/>
          <p:nvPr/>
        </p:nvGrpSpPr>
        <p:grpSpPr>
          <a:xfrm>
            <a:off x="381000" y="1584325"/>
            <a:ext cx="8477250" cy="4664075"/>
            <a:chOff x="240" y="998"/>
            <a:chExt cx="5340" cy="2938"/>
          </a:xfrm>
        </p:grpSpPr>
        <p:sp>
          <p:nvSpPr>
            <p:cNvPr id="156779" name="椭圆 156778"/>
            <p:cNvSpPr/>
            <p:nvPr/>
          </p:nvSpPr>
          <p:spPr>
            <a:xfrm>
              <a:off x="1843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79" name="文本框 156678"/>
            <p:cNvSpPr txBox="1"/>
            <p:nvPr/>
          </p:nvSpPr>
          <p:spPr>
            <a:xfrm>
              <a:off x="2784" y="998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6680" name="文本框 156679"/>
            <p:cNvSpPr txBox="1"/>
            <p:nvPr/>
          </p:nvSpPr>
          <p:spPr>
            <a:xfrm>
              <a:off x="3984" y="998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6681" name="文本框 156680"/>
            <p:cNvSpPr txBox="1"/>
            <p:nvPr/>
          </p:nvSpPr>
          <p:spPr>
            <a:xfrm>
              <a:off x="4848" y="998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6682" name="文本框 156681"/>
            <p:cNvSpPr txBox="1"/>
            <p:nvPr/>
          </p:nvSpPr>
          <p:spPr>
            <a:xfrm>
              <a:off x="672" y="998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6683" name="文本框 156682"/>
            <p:cNvSpPr txBox="1"/>
            <p:nvPr/>
          </p:nvSpPr>
          <p:spPr>
            <a:xfrm>
              <a:off x="1728" y="998"/>
              <a:ext cx="2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grpSp>
          <p:nvGrpSpPr>
            <p:cNvPr id="156797" name="组合 156796"/>
            <p:cNvGrpSpPr/>
            <p:nvPr/>
          </p:nvGrpSpPr>
          <p:grpSpPr>
            <a:xfrm>
              <a:off x="624" y="1555"/>
              <a:ext cx="384" cy="250"/>
              <a:chOff x="624" y="1555"/>
              <a:chExt cx="384" cy="250"/>
            </a:xfrm>
          </p:grpSpPr>
          <p:sp>
            <p:nvSpPr>
              <p:cNvPr id="156685" name="文本框 156684"/>
              <p:cNvSpPr txBox="1"/>
              <p:nvPr/>
            </p:nvSpPr>
            <p:spPr>
              <a:xfrm>
                <a:off x="684" y="1555"/>
                <a:ext cx="2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156686" name="矩形 156685"/>
              <p:cNvSpPr/>
              <p:nvPr/>
            </p:nvSpPr>
            <p:spPr>
              <a:xfrm>
                <a:off x="624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6687" name="组合 156686"/>
            <p:cNvGrpSpPr/>
            <p:nvPr/>
          </p:nvGrpSpPr>
          <p:grpSpPr>
            <a:xfrm>
              <a:off x="240" y="2188"/>
              <a:ext cx="1200" cy="490"/>
              <a:chOff x="240" y="1334"/>
              <a:chExt cx="1200" cy="490"/>
            </a:xfrm>
          </p:grpSpPr>
          <p:sp>
            <p:nvSpPr>
              <p:cNvPr id="156688" name="文本框 156687"/>
              <p:cNvSpPr txBox="1"/>
              <p:nvPr/>
            </p:nvSpPr>
            <p:spPr>
              <a:xfrm>
                <a:off x="672" y="1334"/>
                <a:ext cx="34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1800" b="1" dirty="0">
                    <a:latin typeface="Times New Roman" panose="02020603050405020304" pitchFamily="18" charset="0"/>
                  </a:rPr>
                  <a:t>≥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6689" name="矩形 156688"/>
              <p:cNvSpPr/>
              <p:nvPr/>
            </p:nvSpPr>
            <p:spPr>
              <a:xfrm>
                <a:off x="250" y="1344"/>
                <a:ext cx="119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90" name="文本框 156689"/>
              <p:cNvSpPr txBox="1"/>
              <p:nvPr/>
            </p:nvSpPr>
            <p:spPr>
              <a:xfrm>
                <a:off x="240" y="1574"/>
                <a:ext cx="24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56691" name="矩形 156690"/>
              <p:cNvSpPr/>
              <p:nvPr/>
            </p:nvSpPr>
            <p:spPr>
              <a:xfrm>
                <a:off x="250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92" name="矩形 156691"/>
              <p:cNvSpPr/>
              <p:nvPr/>
            </p:nvSpPr>
            <p:spPr>
              <a:xfrm>
                <a:off x="490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93" name="矩形 156692"/>
              <p:cNvSpPr/>
              <p:nvPr/>
            </p:nvSpPr>
            <p:spPr>
              <a:xfrm>
                <a:off x="730" y="1574"/>
                <a:ext cx="32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94" name="矩形 156693"/>
              <p:cNvSpPr/>
              <p:nvPr/>
            </p:nvSpPr>
            <p:spPr>
              <a:xfrm>
                <a:off x="1056" y="1574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6695" name="组合 156694"/>
            <p:cNvGrpSpPr/>
            <p:nvPr/>
          </p:nvGrpSpPr>
          <p:grpSpPr>
            <a:xfrm>
              <a:off x="1632" y="2438"/>
              <a:ext cx="480" cy="250"/>
              <a:chOff x="2352" y="1584"/>
              <a:chExt cx="346" cy="250"/>
            </a:xfrm>
          </p:grpSpPr>
          <p:sp>
            <p:nvSpPr>
              <p:cNvPr id="156696" name="文本框 156695"/>
              <p:cNvSpPr txBox="1"/>
              <p:nvPr/>
            </p:nvSpPr>
            <p:spPr>
              <a:xfrm>
                <a:off x="2400" y="1584"/>
                <a:ext cx="20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 &amp;</a:t>
                </a:r>
              </a:p>
            </p:txBody>
          </p:sp>
          <p:sp>
            <p:nvSpPr>
              <p:cNvPr id="156697" name="矩形 156696"/>
              <p:cNvSpPr/>
              <p:nvPr/>
            </p:nvSpPr>
            <p:spPr>
              <a:xfrm>
                <a:off x="2352" y="1584"/>
                <a:ext cx="34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6698" name="任意多边形 156697"/>
            <p:cNvSpPr/>
            <p:nvPr/>
          </p:nvSpPr>
          <p:spPr>
            <a:xfrm>
              <a:off x="1727" y="2678"/>
              <a:ext cx="1" cy="1053"/>
            </a:xfrm>
            <a:custGeom>
              <a:avLst/>
              <a:gdLst/>
              <a:ahLst/>
              <a:cxnLst/>
              <a:rect l="0" t="0" r="0" b="0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99" name="任意多边形 156698"/>
            <p:cNvSpPr/>
            <p:nvPr/>
          </p:nvSpPr>
          <p:spPr>
            <a:xfrm>
              <a:off x="2448" y="2678"/>
              <a:ext cx="1" cy="1059"/>
            </a:xfrm>
            <a:custGeom>
              <a:avLst/>
              <a:gdLst/>
              <a:ahLst/>
              <a:cxnLst/>
              <a:rect l="0" t="0" r="0" b="0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00" name="任意多边形 156699"/>
            <p:cNvSpPr/>
            <p:nvPr/>
          </p:nvSpPr>
          <p:spPr>
            <a:xfrm>
              <a:off x="3840" y="2678"/>
              <a:ext cx="1" cy="1053"/>
            </a:xfrm>
            <a:custGeom>
              <a:avLst/>
              <a:gdLst/>
              <a:ahLst/>
              <a:cxnLst/>
              <a:rect l="0" t="0" r="0" b="0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01" name="任意多边形 156700"/>
            <p:cNvSpPr/>
            <p:nvPr/>
          </p:nvSpPr>
          <p:spPr>
            <a:xfrm>
              <a:off x="4848" y="2678"/>
              <a:ext cx="1" cy="1056"/>
            </a:xfrm>
            <a:custGeom>
              <a:avLst/>
              <a:gdLst/>
              <a:ahLst/>
              <a:cxnLst/>
              <a:rect l="0" t="0" r="0" b="0"/>
              <a:pathLst>
                <a:path w="1" h="1056">
                  <a:moveTo>
                    <a:pt x="0" y="0"/>
                  </a:moveTo>
                  <a:lnTo>
                    <a:pt x="0" y="105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02" name="任意多边形 156701"/>
            <p:cNvSpPr/>
            <p:nvPr/>
          </p:nvSpPr>
          <p:spPr>
            <a:xfrm>
              <a:off x="3456" y="2688"/>
              <a:ext cx="2016" cy="86"/>
            </a:xfrm>
            <a:custGeom>
              <a:avLst/>
              <a:gdLst/>
              <a:ahLst/>
              <a:cxnLst/>
              <a:rect l="0" t="0" r="0" b="0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03" name="任意多边形 156702"/>
            <p:cNvSpPr/>
            <p:nvPr/>
          </p:nvSpPr>
          <p:spPr>
            <a:xfrm>
              <a:off x="2016" y="2688"/>
              <a:ext cx="3074" cy="182"/>
            </a:xfrm>
            <a:custGeom>
              <a:avLst/>
              <a:gdLst/>
              <a:ahLst/>
              <a:cxnLst/>
              <a:rect l="0" t="0" r="0" b="0"/>
              <a:pathLst>
                <a:path w="3122" h="192">
                  <a:moveTo>
                    <a:pt x="0" y="0"/>
                  </a:moveTo>
                  <a:lnTo>
                    <a:pt x="0" y="192"/>
                  </a:lnTo>
                  <a:lnTo>
                    <a:pt x="3122" y="187"/>
                  </a:lnTo>
                  <a:lnTo>
                    <a:pt x="3122" y="1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6704" name="组合 156703"/>
            <p:cNvGrpSpPr/>
            <p:nvPr/>
          </p:nvGrpSpPr>
          <p:grpSpPr>
            <a:xfrm>
              <a:off x="2298" y="2188"/>
              <a:ext cx="1200" cy="490"/>
              <a:chOff x="2208" y="1334"/>
              <a:chExt cx="1200" cy="490"/>
            </a:xfrm>
          </p:grpSpPr>
          <p:sp>
            <p:nvSpPr>
              <p:cNvPr id="156705" name="文本框 156704"/>
              <p:cNvSpPr txBox="1"/>
              <p:nvPr/>
            </p:nvSpPr>
            <p:spPr>
              <a:xfrm>
                <a:off x="2640" y="1334"/>
                <a:ext cx="34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1800" b="1" dirty="0">
                    <a:latin typeface="Times New Roman" panose="02020603050405020304" pitchFamily="18" charset="0"/>
                  </a:rPr>
                  <a:t>≥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6706" name="矩形 156705"/>
              <p:cNvSpPr/>
              <p:nvPr/>
            </p:nvSpPr>
            <p:spPr>
              <a:xfrm>
                <a:off x="2218" y="1344"/>
                <a:ext cx="119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07" name="文本框 156706"/>
              <p:cNvSpPr txBox="1"/>
              <p:nvPr/>
            </p:nvSpPr>
            <p:spPr>
              <a:xfrm>
                <a:off x="2208" y="1574"/>
                <a:ext cx="24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56708" name="矩形 156707"/>
              <p:cNvSpPr/>
              <p:nvPr/>
            </p:nvSpPr>
            <p:spPr>
              <a:xfrm>
                <a:off x="2218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09" name="矩形 156708"/>
              <p:cNvSpPr/>
              <p:nvPr/>
            </p:nvSpPr>
            <p:spPr>
              <a:xfrm>
                <a:off x="2458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10" name="矩形 156709"/>
              <p:cNvSpPr/>
              <p:nvPr/>
            </p:nvSpPr>
            <p:spPr>
              <a:xfrm>
                <a:off x="2698" y="1574"/>
                <a:ext cx="32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11" name="矩形 156710"/>
              <p:cNvSpPr/>
              <p:nvPr/>
            </p:nvSpPr>
            <p:spPr>
              <a:xfrm>
                <a:off x="3024" y="1574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6712" name="组合 156711"/>
            <p:cNvGrpSpPr/>
            <p:nvPr/>
          </p:nvGrpSpPr>
          <p:grpSpPr>
            <a:xfrm>
              <a:off x="3711" y="2188"/>
              <a:ext cx="816" cy="490"/>
              <a:chOff x="3552" y="1334"/>
              <a:chExt cx="816" cy="490"/>
            </a:xfrm>
          </p:grpSpPr>
          <p:sp>
            <p:nvSpPr>
              <p:cNvPr id="156713" name="文本框 156712"/>
              <p:cNvSpPr txBox="1"/>
              <p:nvPr/>
            </p:nvSpPr>
            <p:spPr>
              <a:xfrm>
                <a:off x="3792" y="1334"/>
                <a:ext cx="34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1800" b="1" dirty="0">
                    <a:latin typeface="Times New Roman" panose="02020603050405020304" pitchFamily="18" charset="0"/>
                  </a:rPr>
                  <a:t>≥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6714" name="矩形 156713"/>
              <p:cNvSpPr/>
              <p:nvPr/>
            </p:nvSpPr>
            <p:spPr>
              <a:xfrm>
                <a:off x="3562" y="1344"/>
                <a:ext cx="80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15" name="文本框 156714"/>
              <p:cNvSpPr txBox="1"/>
              <p:nvPr/>
            </p:nvSpPr>
            <p:spPr>
              <a:xfrm>
                <a:off x="3552" y="1574"/>
                <a:ext cx="24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56716" name="矩形 156715"/>
              <p:cNvSpPr/>
              <p:nvPr/>
            </p:nvSpPr>
            <p:spPr>
              <a:xfrm>
                <a:off x="3562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17" name="矩形 156716"/>
              <p:cNvSpPr/>
              <p:nvPr/>
            </p:nvSpPr>
            <p:spPr>
              <a:xfrm>
                <a:off x="3802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18" name="矩形 156717"/>
              <p:cNvSpPr/>
              <p:nvPr/>
            </p:nvSpPr>
            <p:spPr>
              <a:xfrm>
                <a:off x="4042" y="1574"/>
                <a:ext cx="32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6719" name="组合 156718"/>
            <p:cNvGrpSpPr/>
            <p:nvPr/>
          </p:nvGrpSpPr>
          <p:grpSpPr>
            <a:xfrm>
              <a:off x="4741" y="2188"/>
              <a:ext cx="491" cy="490"/>
              <a:chOff x="4512" y="1334"/>
              <a:chExt cx="491" cy="490"/>
            </a:xfrm>
          </p:grpSpPr>
          <p:sp>
            <p:nvSpPr>
              <p:cNvPr id="156720" name="文本框 156719"/>
              <p:cNvSpPr txBox="1"/>
              <p:nvPr/>
            </p:nvSpPr>
            <p:spPr>
              <a:xfrm>
                <a:off x="4603" y="1334"/>
                <a:ext cx="34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1800" b="1" dirty="0">
                    <a:latin typeface="Times New Roman" panose="02020603050405020304" pitchFamily="18" charset="0"/>
                  </a:rPr>
                  <a:t>≥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6721" name="矩形 156720"/>
              <p:cNvSpPr/>
              <p:nvPr/>
            </p:nvSpPr>
            <p:spPr>
              <a:xfrm>
                <a:off x="4522" y="1344"/>
                <a:ext cx="481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22" name="文本框 156721"/>
              <p:cNvSpPr txBox="1"/>
              <p:nvPr/>
            </p:nvSpPr>
            <p:spPr>
              <a:xfrm>
                <a:off x="4512" y="1574"/>
                <a:ext cx="24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56723" name="矩形 156722"/>
              <p:cNvSpPr/>
              <p:nvPr/>
            </p:nvSpPr>
            <p:spPr>
              <a:xfrm>
                <a:off x="4522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24" name="矩形 156723"/>
              <p:cNvSpPr/>
              <p:nvPr/>
            </p:nvSpPr>
            <p:spPr>
              <a:xfrm>
                <a:off x="4762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6725" name="任意多边形 156724"/>
            <p:cNvSpPr/>
            <p:nvPr/>
          </p:nvSpPr>
          <p:spPr>
            <a:xfrm>
              <a:off x="1392" y="2678"/>
              <a:ext cx="3456" cy="288"/>
            </a:xfrm>
            <a:custGeom>
              <a:avLst/>
              <a:gdLst/>
              <a:ahLst/>
              <a:cxnLst/>
              <a:rect l="0" t="0" r="0" b="0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26" name="任意多边形 156725"/>
            <p:cNvSpPr/>
            <p:nvPr/>
          </p:nvSpPr>
          <p:spPr>
            <a:xfrm>
              <a:off x="3168" y="2678"/>
              <a:ext cx="1" cy="1059"/>
            </a:xfrm>
            <a:custGeom>
              <a:avLst/>
              <a:gdLst/>
              <a:ahLst/>
              <a:cxnLst/>
              <a:rect l="0" t="0" r="0" b="0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27" name="任意多边形 156726"/>
            <p:cNvSpPr/>
            <p:nvPr/>
          </p:nvSpPr>
          <p:spPr>
            <a:xfrm>
              <a:off x="4272" y="2678"/>
              <a:ext cx="1" cy="1050"/>
            </a:xfrm>
            <a:custGeom>
              <a:avLst/>
              <a:gdLst/>
              <a:ahLst/>
              <a:cxnLst/>
              <a:rect l="0" t="0" r="0" b="0"/>
              <a:pathLst>
                <a:path w="1" h="1050">
                  <a:moveTo>
                    <a:pt x="0" y="0"/>
                  </a:moveTo>
                  <a:lnTo>
                    <a:pt x="0" y="10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28" name="任意多边形 156727"/>
            <p:cNvSpPr/>
            <p:nvPr/>
          </p:nvSpPr>
          <p:spPr>
            <a:xfrm>
              <a:off x="1296" y="2678"/>
              <a:ext cx="2977" cy="386"/>
            </a:xfrm>
            <a:custGeom>
              <a:avLst/>
              <a:gdLst/>
              <a:ahLst/>
              <a:cxnLst/>
              <a:rect l="0" t="0" r="0" b="0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29" name="任意多边形 156728"/>
            <p:cNvSpPr/>
            <p:nvPr/>
          </p:nvSpPr>
          <p:spPr>
            <a:xfrm>
              <a:off x="1008" y="2678"/>
              <a:ext cx="2832" cy="480"/>
            </a:xfrm>
            <a:custGeom>
              <a:avLst/>
              <a:gdLst/>
              <a:ahLst/>
              <a:cxnLst/>
              <a:rect l="0" t="0" r="0" b="0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30" name="任意多边形 156729"/>
            <p:cNvSpPr/>
            <p:nvPr/>
          </p:nvSpPr>
          <p:spPr>
            <a:xfrm>
              <a:off x="912" y="2678"/>
              <a:ext cx="2256" cy="576"/>
            </a:xfrm>
            <a:custGeom>
              <a:avLst/>
              <a:gdLst/>
              <a:ahLst/>
              <a:cxnLst/>
              <a:rect l="0" t="0" r="0" b="0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31" name="任意多边形 156730"/>
            <p:cNvSpPr/>
            <p:nvPr/>
          </p:nvSpPr>
          <p:spPr>
            <a:xfrm>
              <a:off x="672" y="2678"/>
              <a:ext cx="1776" cy="672"/>
            </a:xfrm>
            <a:custGeom>
              <a:avLst/>
              <a:gdLst/>
              <a:ahLst/>
              <a:cxnLst/>
              <a:rect l="0" t="0" r="0" b="0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32" name="任意多边形 156731"/>
            <p:cNvSpPr/>
            <p:nvPr/>
          </p:nvSpPr>
          <p:spPr>
            <a:xfrm>
              <a:off x="576" y="2678"/>
              <a:ext cx="1152" cy="768"/>
            </a:xfrm>
            <a:custGeom>
              <a:avLst/>
              <a:gdLst/>
              <a:ahLst/>
              <a:cxnLst/>
              <a:rect l="0" t="0" r="0" b="0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33" name="直接连接符 156732"/>
            <p:cNvSpPr/>
            <p:nvPr/>
          </p:nvSpPr>
          <p:spPr>
            <a:xfrm>
              <a:off x="1824" y="267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6734" name="直接连接符 156733"/>
            <p:cNvSpPr/>
            <p:nvPr/>
          </p:nvSpPr>
          <p:spPr>
            <a:xfrm>
              <a:off x="1920" y="2688"/>
              <a:ext cx="0" cy="37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6735" name="直接连接符 156734"/>
            <p:cNvSpPr/>
            <p:nvPr/>
          </p:nvSpPr>
          <p:spPr>
            <a:xfrm>
              <a:off x="2592" y="267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6736" name="直接连接符 156735"/>
            <p:cNvSpPr/>
            <p:nvPr/>
          </p:nvSpPr>
          <p:spPr>
            <a:xfrm>
              <a:off x="2832" y="267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6737" name="直接连接符 156736"/>
            <p:cNvSpPr/>
            <p:nvPr/>
          </p:nvSpPr>
          <p:spPr>
            <a:xfrm>
              <a:off x="2688" y="2678"/>
              <a:ext cx="0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6738" name="直接连接符 156737"/>
            <p:cNvSpPr/>
            <p:nvPr/>
          </p:nvSpPr>
          <p:spPr>
            <a:xfrm>
              <a:off x="2928" y="267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6739" name="直接连接符 156738"/>
            <p:cNvSpPr/>
            <p:nvPr/>
          </p:nvSpPr>
          <p:spPr>
            <a:xfrm>
              <a:off x="3024" y="2678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6740" name="直接连接符 156739"/>
            <p:cNvSpPr/>
            <p:nvPr/>
          </p:nvSpPr>
          <p:spPr>
            <a:xfrm>
              <a:off x="3264" y="267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6741" name="直接连接符 156740"/>
            <p:cNvSpPr/>
            <p:nvPr/>
          </p:nvSpPr>
          <p:spPr>
            <a:xfrm>
              <a:off x="3360" y="267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6742" name="直接连接符 156741"/>
            <p:cNvSpPr/>
            <p:nvPr/>
          </p:nvSpPr>
          <p:spPr>
            <a:xfrm>
              <a:off x="4032" y="267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6743" name="直接连接符 156742"/>
            <p:cNvSpPr/>
            <p:nvPr/>
          </p:nvSpPr>
          <p:spPr>
            <a:xfrm>
              <a:off x="4128" y="2678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6744" name="直接连接符 156743"/>
            <p:cNvSpPr/>
            <p:nvPr/>
          </p:nvSpPr>
          <p:spPr>
            <a:xfrm>
              <a:off x="4368" y="267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6745" name="直接连接符 156744"/>
            <p:cNvSpPr/>
            <p:nvPr/>
          </p:nvSpPr>
          <p:spPr>
            <a:xfrm>
              <a:off x="4464" y="2678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6746" name="直接连接符 156745"/>
            <p:cNvSpPr/>
            <p:nvPr/>
          </p:nvSpPr>
          <p:spPr>
            <a:xfrm>
              <a:off x="5184" y="2678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6747" name="椭圆 156746"/>
            <p:cNvSpPr/>
            <p:nvPr/>
          </p:nvSpPr>
          <p:spPr>
            <a:xfrm>
              <a:off x="791" y="215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48" name="椭圆 156747"/>
            <p:cNvSpPr/>
            <p:nvPr/>
          </p:nvSpPr>
          <p:spPr>
            <a:xfrm>
              <a:off x="797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49" name="椭圆 156748"/>
            <p:cNvSpPr/>
            <p:nvPr/>
          </p:nvSpPr>
          <p:spPr>
            <a:xfrm>
              <a:off x="1843" y="239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50" name="椭圆 156749"/>
            <p:cNvSpPr/>
            <p:nvPr/>
          </p:nvSpPr>
          <p:spPr>
            <a:xfrm>
              <a:off x="2901" y="215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51" name="椭圆 156750"/>
            <p:cNvSpPr/>
            <p:nvPr/>
          </p:nvSpPr>
          <p:spPr>
            <a:xfrm>
              <a:off x="4057" y="215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52" name="椭圆 156751"/>
            <p:cNvSpPr/>
            <p:nvPr/>
          </p:nvSpPr>
          <p:spPr>
            <a:xfrm>
              <a:off x="4926" y="215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6801" name="组合 156800"/>
            <p:cNvGrpSpPr/>
            <p:nvPr/>
          </p:nvGrpSpPr>
          <p:grpSpPr>
            <a:xfrm>
              <a:off x="2736" y="1555"/>
              <a:ext cx="384" cy="250"/>
              <a:chOff x="2736" y="1555"/>
              <a:chExt cx="384" cy="250"/>
            </a:xfrm>
          </p:grpSpPr>
          <p:sp>
            <p:nvSpPr>
              <p:cNvPr id="156754" name="文本框 156753"/>
              <p:cNvSpPr txBox="1"/>
              <p:nvPr/>
            </p:nvSpPr>
            <p:spPr>
              <a:xfrm>
                <a:off x="2788" y="1555"/>
                <a:ext cx="2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156755" name="矩形 156754"/>
              <p:cNvSpPr/>
              <p:nvPr/>
            </p:nvSpPr>
            <p:spPr>
              <a:xfrm>
                <a:off x="2736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6794" name="组合 156793"/>
            <p:cNvGrpSpPr/>
            <p:nvPr/>
          </p:nvGrpSpPr>
          <p:grpSpPr>
            <a:xfrm>
              <a:off x="3888" y="1555"/>
              <a:ext cx="384" cy="250"/>
              <a:chOff x="3888" y="1555"/>
              <a:chExt cx="384" cy="250"/>
            </a:xfrm>
          </p:grpSpPr>
          <p:sp>
            <p:nvSpPr>
              <p:cNvPr id="156757" name="文本框 156756"/>
              <p:cNvSpPr txBox="1"/>
              <p:nvPr/>
            </p:nvSpPr>
            <p:spPr>
              <a:xfrm>
                <a:off x="3944" y="1555"/>
                <a:ext cx="2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156758" name="矩形 156757"/>
              <p:cNvSpPr/>
              <p:nvPr/>
            </p:nvSpPr>
            <p:spPr>
              <a:xfrm>
                <a:off x="3888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6802" name="组合 156801"/>
            <p:cNvGrpSpPr/>
            <p:nvPr/>
          </p:nvGrpSpPr>
          <p:grpSpPr>
            <a:xfrm>
              <a:off x="4772" y="1555"/>
              <a:ext cx="384" cy="250"/>
              <a:chOff x="4772" y="1555"/>
              <a:chExt cx="384" cy="250"/>
            </a:xfrm>
          </p:grpSpPr>
          <p:sp>
            <p:nvSpPr>
              <p:cNvPr id="156760" name="文本框 156759"/>
              <p:cNvSpPr txBox="1"/>
              <p:nvPr/>
            </p:nvSpPr>
            <p:spPr>
              <a:xfrm>
                <a:off x="4828" y="1555"/>
                <a:ext cx="2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156761" name="矩形 156760"/>
              <p:cNvSpPr/>
              <p:nvPr/>
            </p:nvSpPr>
            <p:spPr>
              <a:xfrm>
                <a:off x="4772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6762" name="椭圆 156761"/>
            <p:cNvSpPr/>
            <p:nvPr/>
          </p:nvSpPr>
          <p:spPr>
            <a:xfrm>
              <a:off x="4926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63" name="椭圆 156762"/>
            <p:cNvSpPr/>
            <p:nvPr/>
          </p:nvSpPr>
          <p:spPr>
            <a:xfrm>
              <a:off x="4057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64" name="椭圆 156763"/>
            <p:cNvSpPr/>
            <p:nvPr/>
          </p:nvSpPr>
          <p:spPr>
            <a:xfrm>
              <a:off x="2901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65" name="任意多边形 156764"/>
            <p:cNvSpPr/>
            <p:nvPr/>
          </p:nvSpPr>
          <p:spPr>
            <a:xfrm>
              <a:off x="816" y="1794"/>
              <a:ext cx="3" cy="362"/>
            </a:xfrm>
            <a:custGeom>
              <a:avLst/>
              <a:gdLst/>
              <a:ahLst/>
              <a:cxnLst/>
              <a:rect l="0" t="0" r="0" b="0"/>
              <a:pathLst>
                <a:path w="3" h="362">
                  <a:moveTo>
                    <a:pt x="0" y="0"/>
                  </a:moveTo>
                  <a:lnTo>
                    <a:pt x="3" y="36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66" name="任意多边形 156765"/>
            <p:cNvSpPr/>
            <p:nvPr/>
          </p:nvSpPr>
          <p:spPr>
            <a:xfrm>
              <a:off x="2927" y="1798"/>
              <a:ext cx="1" cy="362"/>
            </a:xfrm>
            <a:custGeom>
              <a:avLst/>
              <a:gdLst/>
              <a:ahLst/>
              <a:cxnLst/>
              <a:rect l="0" t="0" r="0" b="0"/>
              <a:pathLst>
                <a:path w="1" h="362">
                  <a:moveTo>
                    <a:pt x="1" y="0"/>
                  </a:moveTo>
                  <a:lnTo>
                    <a:pt x="0" y="36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67" name="任意多边形 156766"/>
            <p:cNvSpPr/>
            <p:nvPr/>
          </p:nvSpPr>
          <p:spPr>
            <a:xfrm>
              <a:off x="4080" y="1801"/>
              <a:ext cx="1" cy="359"/>
            </a:xfrm>
            <a:custGeom>
              <a:avLst/>
              <a:gdLst/>
              <a:ahLst/>
              <a:cxnLst/>
              <a:rect l="0" t="0" r="0" b="0"/>
              <a:pathLst>
                <a:path w="1" h="359">
                  <a:moveTo>
                    <a:pt x="0" y="0"/>
                  </a:moveTo>
                  <a:lnTo>
                    <a:pt x="0" y="35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68" name="任意多边形 156767"/>
            <p:cNvSpPr/>
            <p:nvPr/>
          </p:nvSpPr>
          <p:spPr>
            <a:xfrm>
              <a:off x="4953" y="1788"/>
              <a:ext cx="1" cy="372"/>
            </a:xfrm>
            <a:custGeom>
              <a:avLst/>
              <a:gdLst/>
              <a:ahLst/>
              <a:cxnLst/>
              <a:rect l="0" t="0" r="0" b="0"/>
              <a:pathLst>
                <a:path w="1" h="372">
                  <a:moveTo>
                    <a:pt x="0" y="0"/>
                  </a:moveTo>
                  <a:lnTo>
                    <a:pt x="0" y="37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69" name="任意多边形 156768"/>
            <p:cNvSpPr/>
            <p:nvPr/>
          </p:nvSpPr>
          <p:spPr>
            <a:xfrm>
              <a:off x="4953" y="1199"/>
              <a:ext cx="1" cy="309"/>
            </a:xfrm>
            <a:custGeom>
              <a:avLst/>
              <a:gdLst/>
              <a:ahLst/>
              <a:cxnLst/>
              <a:rect l="0" t="0" r="0" b="0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70" name="任意多边形 156769"/>
            <p:cNvSpPr/>
            <p:nvPr/>
          </p:nvSpPr>
          <p:spPr>
            <a:xfrm>
              <a:off x="4080" y="1211"/>
              <a:ext cx="1" cy="297"/>
            </a:xfrm>
            <a:custGeom>
              <a:avLst/>
              <a:gdLst/>
              <a:ahLst/>
              <a:cxnLst/>
              <a:rect l="0" t="0" r="0" b="0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71" name="任意多边形 156770"/>
            <p:cNvSpPr/>
            <p:nvPr/>
          </p:nvSpPr>
          <p:spPr>
            <a:xfrm>
              <a:off x="2928" y="1222"/>
              <a:ext cx="1" cy="286"/>
            </a:xfrm>
            <a:custGeom>
              <a:avLst/>
              <a:gdLst/>
              <a:ahLst/>
              <a:cxnLst/>
              <a:rect l="0" t="0" r="0" b="0"/>
              <a:pathLst>
                <a:path w="1" h="286">
                  <a:moveTo>
                    <a:pt x="0" y="28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72" name="任意多边形 156771"/>
            <p:cNvSpPr/>
            <p:nvPr/>
          </p:nvSpPr>
          <p:spPr>
            <a:xfrm>
              <a:off x="820" y="1230"/>
              <a:ext cx="2" cy="278"/>
            </a:xfrm>
            <a:custGeom>
              <a:avLst/>
              <a:gdLst/>
              <a:ahLst/>
              <a:cxnLst/>
              <a:rect l="0" t="0" r="0" b="0"/>
              <a:pathLst>
                <a:path w="2" h="278">
                  <a:moveTo>
                    <a:pt x="0" y="278"/>
                  </a:moveTo>
                  <a:lnTo>
                    <a:pt x="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73" name="文本框 156772"/>
            <p:cNvSpPr txBox="1"/>
            <p:nvPr/>
          </p:nvSpPr>
          <p:spPr>
            <a:xfrm>
              <a:off x="5270" y="2527"/>
              <a:ext cx="3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56774" name="直接连接符 156773"/>
            <p:cNvSpPr/>
            <p:nvPr/>
          </p:nvSpPr>
          <p:spPr>
            <a:xfrm>
              <a:off x="1200" y="267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6775" name="任意多边形 156774"/>
            <p:cNvSpPr/>
            <p:nvPr/>
          </p:nvSpPr>
          <p:spPr>
            <a:xfrm>
              <a:off x="1104" y="2672"/>
              <a:ext cx="1" cy="771"/>
            </a:xfrm>
            <a:custGeom>
              <a:avLst/>
              <a:gdLst/>
              <a:ahLst/>
              <a:cxnLst/>
              <a:rect l="0" t="0" r="0" b="0"/>
              <a:pathLst>
                <a:path w="1" h="771">
                  <a:moveTo>
                    <a:pt x="0" y="0"/>
                  </a:moveTo>
                  <a:lnTo>
                    <a:pt x="0" y="77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6796" name="组合 156795"/>
            <p:cNvGrpSpPr/>
            <p:nvPr/>
          </p:nvGrpSpPr>
          <p:grpSpPr>
            <a:xfrm>
              <a:off x="1680" y="1555"/>
              <a:ext cx="384" cy="250"/>
              <a:chOff x="1680" y="1555"/>
              <a:chExt cx="384" cy="250"/>
            </a:xfrm>
          </p:grpSpPr>
          <p:sp>
            <p:nvSpPr>
              <p:cNvPr id="156777" name="文本框 156776"/>
              <p:cNvSpPr txBox="1"/>
              <p:nvPr/>
            </p:nvSpPr>
            <p:spPr>
              <a:xfrm>
                <a:off x="1741" y="1555"/>
                <a:ext cx="2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156778" name="矩形 156777"/>
              <p:cNvSpPr/>
              <p:nvPr/>
            </p:nvSpPr>
            <p:spPr>
              <a:xfrm>
                <a:off x="1680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6780" name="任意多边形 156779"/>
            <p:cNvSpPr/>
            <p:nvPr/>
          </p:nvSpPr>
          <p:spPr>
            <a:xfrm>
              <a:off x="1871" y="1800"/>
              <a:ext cx="1" cy="595"/>
            </a:xfrm>
            <a:custGeom>
              <a:avLst/>
              <a:gdLst/>
              <a:ahLst/>
              <a:cxnLst/>
              <a:rect l="0" t="0" r="0" b="0"/>
              <a:pathLst>
                <a:path w="1" h="595">
                  <a:moveTo>
                    <a:pt x="1" y="0"/>
                  </a:moveTo>
                  <a:lnTo>
                    <a:pt x="0" y="59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81" name="文本框 156780"/>
            <p:cNvSpPr txBox="1"/>
            <p:nvPr/>
          </p:nvSpPr>
          <p:spPr>
            <a:xfrm>
              <a:off x="278" y="3686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6782" name="文本框 156781"/>
            <p:cNvSpPr txBox="1"/>
            <p:nvPr/>
          </p:nvSpPr>
          <p:spPr>
            <a:xfrm>
              <a:off x="1603" y="3686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6783" name="文本框 156782"/>
            <p:cNvSpPr txBox="1"/>
            <p:nvPr/>
          </p:nvSpPr>
          <p:spPr>
            <a:xfrm>
              <a:off x="2335" y="3686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6784" name="文本框 156783"/>
            <p:cNvSpPr txBox="1"/>
            <p:nvPr/>
          </p:nvSpPr>
          <p:spPr>
            <a:xfrm>
              <a:off x="3055" y="3686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6785" name="文本框 156784"/>
            <p:cNvSpPr txBox="1"/>
            <p:nvPr/>
          </p:nvSpPr>
          <p:spPr>
            <a:xfrm>
              <a:off x="3727" y="3686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6786" name="文本框 156785"/>
            <p:cNvSpPr txBox="1"/>
            <p:nvPr/>
          </p:nvSpPr>
          <p:spPr>
            <a:xfrm>
              <a:off x="4159" y="3686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6787" name="文本框 156786"/>
            <p:cNvSpPr txBox="1"/>
            <p:nvPr/>
          </p:nvSpPr>
          <p:spPr>
            <a:xfrm>
              <a:off x="4735" y="3686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6788" name="文本框 156787"/>
            <p:cNvSpPr txBox="1"/>
            <p:nvPr/>
          </p:nvSpPr>
          <p:spPr>
            <a:xfrm>
              <a:off x="4992" y="3686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6789" name="任意多边形 156788"/>
            <p:cNvSpPr/>
            <p:nvPr/>
          </p:nvSpPr>
          <p:spPr>
            <a:xfrm>
              <a:off x="1871" y="1248"/>
              <a:ext cx="1" cy="260"/>
            </a:xfrm>
            <a:custGeom>
              <a:avLst/>
              <a:gdLst/>
              <a:ahLst/>
              <a:cxnLst/>
              <a:rect l="0" t="0" r="0" b="0"/>
              <a:pathLst>
                <a:path w="1" h="260">
                  <a:moveTo>
                    <a:pt x="1" y="26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90" name="任意多边形 156789"/>
            <p:cNvSpPr/>
            <p:nvPr/>
          </p:nvSpPr>
          <p:spPr>
            <a:xfrm>
              <a:off x="816" y="2672"/>
              <a:ext cx="3" cy="774"/>
            </a:xfrm>
            <a:custGeom>
              <a:avLst/>
              <a:gdLst/>
              <a:ahLst/>
              <a:cxnLst/>
              <a:rect l="0" t="0" r="0" b="0"/>
              <a:pathLst>
                <a:path w="3" h="774">
                  <a:moveTo>
                    <a:pt x="0" y="0"/>
                  </a:moveTo>
                  <a:lnTo>
                    <a:pt x="3" y="77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91" name="任意多边形 156790"/>
            <p:cNvSpPr/>
            <p:nvPr/>
          </p:nvSpPr>
          <p:spPr>
            <a:xfrm>
              <a:off x="383" y="2682"/>
              <a:ext cx="1" cy="1053"/>
            </a:xfrm>
            <a:custGeom>
              <a:avLst/>
              <a:gdLst/>
              <a:ahLst/>
              <a:cxnLst/>
              <a:rect l="0" t="0" r="0" b="0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92" name="任意多边形 156791"/>
            <p:cNvSpPr/>
            <p:nvPr/>
          </p:nvSpPr>
          <p:spPr>
            <a:xfrm>
              <a:off x="5087" y="2682"/>
              <a:ext cx="1" cy="1056"/>
            </a:xfrm>
            <a:custGeom>
              <a:avLst/>
              <a:gdLst/>
              <a:ahLst/>
              <a:cxnLst/>
              <a:rect l="0" t="0" r="0" b="0"/>
              <a:pathLst>
                <a:path w="1" h="1056">
                  <a:moveTo>
                    <a:pt x="0" y="0"/>
                  </a:moveTo>
                  <a:lnTo>
                    <a:pt x="0" y="105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6793" name="矩形 156792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5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/>
      <p:bldP spid="15667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矩形 157697"/>
          <p:cNvSpPr/>
          <p:nvPr/>
        </p:nvSpPr>
        <p:spPr>
          <a:xfrm>
            <a:off x="228600" y="76200"/>
            <a:ext cx="72390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(6)  </a:t>
            </a:r>
            <a:r>
              <a:rPr lang="en-US" altLang="zh-CN" sz="3200" b="1" i="1">
                <a:latin typeface="Times New Roman" panose="02020603050405020304" pitchFamily="18" charset="0"/>
              </a:rPr>
              <a:t>n</a:t>
            </a:r>
            <a:r>
              <a:rPr lang="en-US" altLang="zh-CN" sz="3200" b="1">
                <a:latin typeface="Times New Roman" panose="02020603050405020304" pitchFamily="18" charset="0"/>
              </a:rPr>
              <a:t> =16 </a:t>
            </a:r>
            <a:r>
              <a:rPr lang="zh-CN" altLang="en-US" sz="3200" b="1" dirty="0">
                <a:latin typeface="Times New Roman" panose="02020603050405020304" pitchFamily="18" charset="0"/>
              </a:rPr>
              <a:t>双重分组跳跃进位链</a:t>
            </a:r>
          </a:p>
        </p:txBody>
      </p:sp>
      <p:grpSp>
        <p:nvGrpSpPr>
          <p:cNvPr id="157699" name="组合 157698"/>
          <p:cNvGrpSpPr/>
          <p:nvPr/>
        </p:nvGrpSpPr>
        <p:grpSpPr>
          <a:xfrm>
            <a:off x="1365250" y="2200275"/>
            <a:ext cx="152400" cy="1076325"/>
            <a:chOff x="860" y="1674"/>
            <a:chExt cx="96" cy="678"/>
          </a:xfrm>
        </p:grpSpPr>
        <p:sp>
          <p:nvSpPr>
            <p:cNvPr id="157700" name="直接连接符 157699"/>
            <p:cNvSpPr/>
            <p:nvPr/>
          </p:nvSpPr>
          <p:spPr>
            <a:xfrm flipV="1">
              <a:off x="860" y="1674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01" name="直接连接符 157700"/>
            <p:cNvSpPr/>
            <p:nvPr/>
          </p:nvSpPr>
          <p:spPr>
            <a:xfrm flipV="1">
              <a:off x="956" y="1674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57702" name="组合 157701"/>
          <p:cNvGrpSpPr/>
          <p:nvPr/>
        </p:nvGrpSpPr>
        <p:grpSpPr>
          <a:xfrm>
            <a:off x="1752600" y="2895600"/>
            <a:ext cx="457200" cy="381000"/>
            <a:chOff x="1104" y="2112"/>
            <a:chExt cx="288" cy="240"/>
          </a:xfrm>
        </p:grpSpPr>
        <p:sp>
          <p:nvSpPr>
            <p:cNvPr id="157703" name="直接连接符 157702"/>
            <p:cNvSpPr/>
            <p:nvPr/>
          </p:nvSpPr>
          <p:spPr>
            <a:xfrm flipV="1">
              <a:off x="1104" y="211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04" name="直接连接符 157703"/>
            <p:cNvSpPr/>
            <p:nvPr/>
          </p:nvSpPr>
          <p:spPr>
            <a:xfrm flipV="1">
              <a:off x="1248" y="211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05" name="直接连接符 157704"/>
            <p:cNvSpPr/>
            <p:nvPr/>
          </p:nvSpPr>
          <p:spPr>
            <a:xfrm flipV="1">
              <a:off x="1392" y="211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57706" name="组合 157705"/>
          <p:cNvGrpSpPr/>
          <p:nvPr/>
        </p:nvGrpSpPr>
        <p:grpSpPr>
          <a:xfrm>
            <a:off x="3043238" y="2209800"/>
            <a:ext cx="152400" cy="1076325"/>
            <a:chOff x="1917" y="1680"/>
            <a:chExt cx="96" cy="678"/>
          </a:xfrm>
        </p:grpSpPr>
        <p:sp>
          <p:nvSpPr>
            <p:cNvPr id="157707" name="直接连接符 157706"/>
            <p:cNvSpPr/>
            <p:nvPr/>
          </p:nvSpPr>
          <p:spPr>
            <a:xfrm flipV="1">
              <a:off x="1917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08" name="直接连接符 157707"/>
            <p:cNvSpPr/>
            <p:nvPr/>
          </p:nvSpPr>
          <p:spPr>
            <a:xfrm flipV="1">
              <a:off x="2013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57709" name="组合 157708"/>
          <p:cNvGrpSpPr/>
          <p:nvPr/>
        </p:nvGrpSpPr>
        <p:grpSpPr>
          <a:xfrm>
            <a:off x="3429000" y="2905125"/>
            <a:ext cx="457200" cy="381000"/>
            <a:chOff x="2160" y="2118"/>
            <a:chExt cx="288" cy="240"/>
          </a:xfrm>
        </p:grpSpPr>
        <p:sp>
          <p:nvSpPr>
            <p:cNvPr id="157710" name="直接连接符 157709"/>
            <p:cNvSpPr/>
            <p:nvPr/>
          </p:nvSpPr>
          <p:spPr>
            <a:xfrm flipV="1">
              <a:off x="2160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11" name="直接连接符 157710"/>
            <p:cNvSpPr/>
            <p:nvPr/>
          </p:nvSpPr>
          <p:spPr>
            <a:xfrm flipV="1">
              <a:off x="2304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12" name="直接连接符 157711"/>
            <p:cNvSpPr/>
            <p:nvPr/>
          </p:nvSpPr>
          <p:spPr>
            <a:xfrm flipV="1">
              <a:off x="2448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57713" name="组合 157712"/>
          <p:cNvGrpSpPr/>
          <p:nvPr/>
        </p:nvGrpSpPr>
        <p:grpSpPr>
          <a:xfrm>
            <a:off x="4691063" y="2209800"/>
            <a:ext cx="152400" cy="1076325"/>
            <a:chOff x="2955" y="1680"/>
            <a:chExt cx="96" cy="678"/>
          </a:xfrm>
        </p:grpSpPr>
        <p:sp>
          <p:nvSpPr>
            <p:cNvPr id="157714" name="直接连接符 157713"/>
            <p:cNvSpPr/>
            <p:nvPr/>
          </p:nvSpPr>
          <p:spPr>
            <a:xfrm flipV="1">
              <a:off x="2955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15" name="直接连接符 157714"/>
            <p:cNvSpPr/>
            <p:nvPr/>
          </p:nvSpPr>
          <p:spPr>
            <a:xfrm flipV="1">
              <a:off x="3051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57716" name="组合 157715"/>
          <p:cNvGrpSpPr/>
          <p:nvPr/>
        </p:nvGrpSpPr>
        <p:grpSpPr>
          <a:xfrm>
            <a:off x="5029200" y="2905125"/>
            <a:ext cx="457200" cy="381000"/>
            <a:chOff x="3168" y="2118"/>
            <a:chExt cx="288" cy="240"/>
          </a:xfrm>
        </p:grpSpPr>
        <p:sp>
          <p:nvSpPr>
            <p:cNvPr id="157717" name="直接连接符 157716"/>
            <p:cNvSpPr/>
            <p:nvPr/>
          </p:nvSpPr>
          <p:spPr>
            <a:xfrm flipV="1">
              <a:off x="3168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18" name="直接连接符 157717"/>
            <p:cNvSpPr/>
            <p:nvPr/>
          </p:nvSpPr>
          <p:spPr>
            <a:xfrm flipV="1">
              <a:off x="3312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19" name="直接连接符 157718"/>
            <p:cNvSpPr/>
            <p:nvPr/>
          </p:nvSpPr>
          <p:spPr>
            <a:xfrm flipV="1">
              <a:off x="3456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57720" name="组合 157719"/>
          <p:cNvGrpSpPr/>
          <p:nvPr/>
        </p:nvGrpSpPr>
        <p:grpSpPr>
          <a:xfrm>
            <a:off x="6429375" y="2209800"/>
            <a:ext cx="152400" cy="1076325"/>
            <a:chOff x="4050" y="1680"/>
            <a:chExt cx="96" cy="678"/>
          </a:xfrm>
        </p:grpSpPr>
        <p:sp>
          <p:nvSpPr>
            <p:cNvPr id="157721" name="直接连接符 157720"/>
            <p:cNvSpPr/>
            <p:nvPr/>
          </p:nvSpPr>
          <p:spPr>
            <a:xfrm flipV="1">
              <a:off x="4050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22" name="直接连接符 157721"/>
            <p:cNvSpPr/>
            <p:nvPr/>
          </p:nvSpPr>
          <p:spPr>
            <a:xfrm flipV="1">
              <a:off x="4146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57723" name="组合 157722"/>
          <p:cNvGrpSpPr/>
          <p:nvPr/>
        </p:nvGrpSpPr>
        <p:grpSpPr>
          <a:xfrm>
            <a:off x="6781800" y="2905125"/>
            <a:ext cx="457200" cy="381000"/>
            <a:chOff x="4272" y="2118"/>
            <a:chExt cx="288" cy="240"/>
          </a:xfrm>
        </p:grpSpPr>
        <p:sp>
          <p:nvSpPr>
            <p:cNvPr id="157724" name="直接连接符 157723"/>
            <p:cNvSpPr/>
            <p:nvPr/>
          </p:nvSpPr>
          <p:spPr>
            <a:xfrm flipV="1">
              <a:off x="4272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25" name="直接连接符 157724"/>
            <p:cNvSpPr/>
            <p:nvPr/>
          </p:nvSpPr>
          <p:spPr>
            <a:xfrm flipV="1">
              <a:off x="4416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26" name="直接连接符 157725"/>
            <p:cNvSpPr/>
            <p:nvPr/>
          </p:nvSpPr>
          <p:spPr>
            <a:xfrm flipV="1">
              <a:off x="4560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57727" name="组合 157726"/>
          <p:cNvGrpSpPr/>
          <p:nvPr/>
        </p:nvGrpSpPr>
        <p:grpSpPr>
          <a:xfrm>
            <a:off x="1276350" y="3276600"/>
            <a:ext cx="6296025" cy="466725"/>
            <a:chOff x="804" y="2352"/>
            <a:chExt cx="3966" cy="294"/>
          </a:xfrm>
        </p:grpSpPr>
        <p:grpSp>
          <p:nvGrpSpPr>
            <p:cNvPr id="157728" name="组合 157727"/>
            <p:cNvGrpSpPr/>
            <p:nvPr/>
          </p:nvGrpSpPr>
          <p:grpSpPr>
            <a:xfrm>
              <a:off x="804" y="2352"/>
              <a:ext cx="759" cy="288"/>
              <a:chOff x="804" y="2352"/>
              <a:chExt cx="759" cy="288"/>
            </a:xfrm>
          </p:grpSpPr>
          <p:sp>
            <p:nvSpPr>
              <p:cNvPr id="157729" name="矩形 157728"/>
              <p:cNvSpPr/>
              <p:nvPr/>
            </p:nvSpPr>
            <p:spPr>
              <a:xfrm>
                <a:off x="812" y="2352"/>
                <a:ext cx="751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30" name="文本框 157729"/>
              <p:cNvSpPr txBox="1"/>
              <p:nvPr/>
            </p:nvSpPr>
            <p:spPr>
              <a:xfrm>
                <a:off x="804" y="2367"/>
                <a:ext cx="75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第 5 小组</a:t>
                </a:r>
              </a:p>
            </p:txBody>
          </p:sp>
        </p:grpSp>
        <p:grpSp>
          <p:nvGrpSpPr>
            <p:cNvPr id="157731" name="组合 157730"/>
            <p:cNvGrpSpPr/>
            <p:nvPr/>
          </p:nvGrpSpPr>
          <p:grpSpPr>
            <a:xfrm>
              <a:off x="1860" y="2358"/>
              <a:ext cx="759" cy="288"/>
              <a:chOff x="1860" y="2358"/>
              <a:chExt cx="759" cy="288"/>
            </a:xfrm>
          </p:grpSpPr>
          <p:sp>
            <p:nvSpPr>
              <p:cNvPr id="157732" name="矩形 157731"/>
              <p:cNvSpPr/>
              <p:nvPr/>
            </p:nvSpPr>
            <p:spPr>
              <a:xfrm>
                <a:off x="1869" y="2358"/>
                <a:ext cx="75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33" name="文本框 157732"/>
              <p:cNvSpPr txBox="1"/>
              <p:nvPr/>
            </p:nvSpPr>
            <p:spPr>
              <a:xfrm>
                <a:off x="1860" y="2378"/>
                <a:ext cx="75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第 6 小组</a:t>
                </a:r>
              </a:p>
            </p:txBody>
          </p:sp>
        </p:grpSp>
        <p:grpSp>
          <p:nvGrpSpPr>
            <p:cNvPr id="157734" name="组合 157733"/>
            <p:cNvGrpSpPr/>
            <p:nvPr/>
          </p:nvGrpSpPr>
          <p:grpSpPr>
            <a:xfrm>
              <a:off x="2921" y="2358"/>
              <a:ext cx="759" cy="288"/>
              <a:chOff x="2921" y="2358"/>
              <a:chExt cx="759" cy="288"/>
            </a:xfrm>
          </p:grpSpPr>
          <p:sp>
            <p:nvSpPr>
              <p:cNvPr id="157735" name="矩形 157734"/>
              <p:cNvSpPr/>
              <p:nvPr/>
            </p:nvSpPr>
            <p:spPr>
              <a:xfrm>
                <a:off x="2921" y="2358"/>
                <a:ext cx="75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36" name="文本框 157735"/>
              <p:cNvSpPr txBox="1"/>
              <p:nvPr/>
            </p:nvSpPr>
            <p:spPr>
              <a:xfrm>
                <a:off x="2921" y="2373"/>
                <a:ext cx="75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第 7 小组</a:t>
                </a:r>
              </a:p>
            </p:txBody>
          </p:sp>
        </p:grpSp>
        <p:grpSp>
          <p:nvGrpSpPr>
            <p:cNvPr id="157737" name="组合 157736"/>
            <p:cNvGrpSpPr/>
            <p:nvPr/>
          </p:nvGrpSpPr>
          <p:grpSpPr>
            <a:xfrm>
              <a:off x="4002" y="2358"/>
              <a:ext cx="768" cy="288"/>
              <a:chOff x="4002" y="2358"/>
              <a:chExt cx="768" cy="288"/>
            </a:xfrm>
          </p:grpSpPr>
          <p:sp>
            <p:nvSpPr>
              <p:cNvPr id="157738" name="矩形 157737"/>
              <p:cNvSpPr/>
              <p:nvPr/>
            </p:nvSpPr>
            <p:spPr>
              <a:xfrm>
                <a:off x="4002" y="2358"/>
                <a:ext cx="75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39" name="文本框 157738"/>
              <p:cNvSpPr txBox="1"/>
              <p:nvPr/>
            </p:nvSpPr>
            <p:spPr>
              <a:xfrm>
                <a:off x="4011" y="2373"/>
                <a:ext cx="75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第 8 小组</a:t>
                </a:r>
              </a:p>
            </p:txBody>
          </p:sp>
        </p:grpSp>
      </p:grpSp>
      <p:grpSp>
        <p:nvGrpSpPr>
          <p:cNvPr id="157740" name="组合 157739"/>
          <p:cNvGrpSpPr/>
          <p:nvPr/>
        </p:nvGrpSpPr>
        <p:grpSpPr>
          <a:xfrm>
            <a:off x="1212850" y="1676400"/>
            <a:ext cx="6297613" cy="533400"/>
            <a:chOff x="305" y="2400"/>
            <a:chExt cx="3967" cy="336"/>
          </a:xfrm>
        </p:grpSpPr>
        <p:sp>
          <p:nvSpPr>
            <p:cNvPr id="157741" name="矩形 157740"/>
            <p:cNvSpPr/>
            <p:nvPr/>
          </p:nvSpPr>
          <p:spPr>
            <a:xfrm>
              <a:off x="305" y="2400"/>
              <a:ext cx="3967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42" name="文本框 157741"/>
            <p:cNvSpPr txBox="1"/>
            <p:nvPr/>
          </p:nvSpPr>
          <p:spPr>
            <a:xfrm>
              <a:off x="1174" y="2426"/>
              <a:ext cx="22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第    二    重    进    位    链</a:t>
              </a:r>
            </a:p>
          </p:txBody>
        </p:sp>
      </p:grpSp>
      <p:grpSp>
        <p:nvGrpSpPr>
          <p:cNvPr id="157743" name="组合 157742"/>
          <p:cNvGrpSpPr/>
          <p:nvPr/>
        </p:nvGrpSpPr>
        <p:grpSpPr>
          <a:xfrm>
            <a:off x="1365250" y="990600"/>
            <a:ext cx="5002213" cy="685800"/>
            <a:chOff x="860" y="912"/>
            <a:chExt cx="3151" cy="432"/>
          </a:xfrm>
        </p:grpSpPr>
        <p:sp>
          <p:nvSpPr>
            <p:cNvPr id="157744" name="直接连接符 157743"/>
            <p:cNvSpPr/>
            <p:nvPr/>
          </p:nvSpPr>
          <p:spPr>
            <a:xfrm flipV="1">
              <a:off x="860" y="91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45" name="直接连接符 157744"/>
            <p:cNvSpPr/>
            <p:nvPr/>
          </p:nvSpPr>
          <p:spPr>
            <a:xfrm flipV="1">
              <a:off x="1917" y="91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46" name="直接连接符 157745"/>
            <p:cNvSpPr/>
            <p:nvPr/>
          </p:nvSpPr>
          <p:spPr>
            <a:xfrm flipV="1">
              <a:off x="2955" y="91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47" name="直接连接符 157746"/>
            <p:cNvSpPr/>
            <p:nvPr/>
          </p:nvSpPr>
          <p:spPr>
            <a:xfrm flipV="1">
              <a:off x="4011" y="91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57748" name="组合 157747"/>
          <p:cNvGrpSpPr/>
          <p:nvPr/>
        </p:nvGrpSpPr>
        <p:grpSpPr>
          <a:xfrm>
            <a:off x="984250" y="2193925"/>
            <a:ext cx="962025" cy="396875"/>
            <a:chOff x="620" y="1670"/>
            <a:chExt cx="606" cy="250"/>
          </a:xfrm>
        </p:grpSpPr>
        <p:sp>
          <p:nvSpPr>
            <p:cNvPr id="157749" name="文本框 157748"/>
            <p:cNvSpPr txBox="1"/>
            <p:nvPr/>
          </p:nvSpPr>
          <p:spPr>
            <a:xfrm>
              <a:off x="620" y="1670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7750" name="文本框 157749"/>
            <p:cNvSpPr txBox="1"/>
            <p:nvPr/>
          </p:nvSpPr>
          <p:spPr>
            <a:xfrm>
              <a:off x="960" y="1670"/>
              <a:ext cx="2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57832" name="组合 157831"/>
          <p:cNvGrpSpPr/>
          <p:nvPr/>
        </p:nvGrpSpPr>
        <p:grpSpPr>
          <a:xfrm>
            <a:off x="2662238" y="2193925"/>
            <a:ext cx="962025" cy="403225"/>
            <a:chOff x="1677" y="1382"/>
            <a:chExt cx="606" cy="254"/>
          </a:xfrm>
        </p:grpSpPr>
        <p:sp>
          <p:nvSpPr>
            <p:cNvPr id="157752" name="文本框 157751"/>
            <p:cNvSpPr txBox="1"/>
            <p:nvPr/>
          </p:nvSpPr>
          <p:spPr>
            <a:xfrm>
              <a:off x="1677" y="1386"/>
              <a:ext cx="2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7753" name="文本框 157752"/>
            <p:cNvSpPr txBox="1"/>
            <p:nvPr/>
          </p:nvSpPr>
          <p:spPr>
            <a:xfrm>
              <a:off x="2017" y="1382"/>
              <a:ext cx="2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157754" name="组合 157753"/>
          <p:cNvGrpSpPr/>
          <p:nvPr/>
        </p:nvGrpSpPr>
        <p:grpSpPr>
          <a:xfrm>
            <a:off x="4310063" y="2193925"/>
            <a:ext cx="962025" cy="396875"/>
            <a:chOff x="2715" y="1670"/>
            <a:chExt cx="606" cy="250"/>
          </a:xfrm>
        </p:grpSpPr>
        <p:sp>
          <p:nvSpPr>
            <p:cNvPr id="157755" name="文本框 157754"/>
            <p:cNvSpPr txBox="1"/>
            <p:nvPr/>
          </p:nvSpPr>
          <p:spPr>
            <a:xfrm>
              <a:off x="2715" y="1670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56" name="文本框 157755"/>
            <p:cNvSpPr txBox="1"/>
            <p:nvPr/>
          </p:nvSpPr>
          <p:spPr>
            <a:xfrm>
              <a:off x="3055" y="1670"/>
              <a:ext cx="2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157757" name="组合 157756"/>
          <p:cNvGrpSpPr/>
          <p:nvPr/>
        </p:nvGrpSpPr>
        <p:grpSpPr>
          <a:xfrm>
            <a:off x="6062663" y="2193925"/>
            <a:ext cx="962025" cy="396875"/>
            <a:chOff x="3819" y="1670"/>
            <a:chExt cx="606" cy="250"/>
          </a:xfrm>
        </p:grpSpPr>
        <p:sp>
          <p:nvSpPr>
            <p:cNvPr id="157758" name="文本框 157757"/>
            <p:cNvSpPr txBox="1"/>
            <p:nvPr/>
          </p:nvSpPr>
          <p:spPr>
            <a:xfrm>
              <a:off x="3819" y="1670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7759" name="文本框 157758"/>
            <p:cNvSpPr txBox="1"/>
            <p:nvPr/>
          </p:nvSpPr>
          <p:spPr>
            <a:xfrm>
              <a:off x="4159" y="1670"/>
              <a:ext cx="2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157847" name="组合 157846"/>
          <p:cNvGrpSpPr/>
          <p:nvPr/>
        </p:nvGrpSpPr>
        <p:grpSpPr>
          <a:xfrm>
            <a:off x="1157288" y="685800"/>
            <a:ext cx="5472112" cy="411163"/>
            <a:chOff x="729" y="432"/>
            <a:chExt cx="3447" cy="259"/>
          </a:xfrm>
        </p:grpSpPr>
        <p:sp>
          <p:nvSpPr>
            <p:cNvPr id="157761" name="文本框 157760"/>
            <p:cNvSpPr txBox="1"/>
            <p:nvPr/>
          </p:nvSpPr>
          <p:spPr>
            <a:xfrm>
              <a:off x="729" y="441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57762" name="文本框 157761"/>
            <p:cNvSpPr txBox="1"/>
            <p:nvPr/>
          </p:nvSpPr>
          <p:spPr>
            <a:xfrm>
              <a:off x="1785" y="432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57763" name="文本框 157762"/>
            <p:cNvSpPr txBox="1"/>
            <p:nvPr/>
          </p:nvSpPr>
          <p:spPr>
            <a:xfrm>
              <a:off x="2811" y="432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7764" name="文本框 157763"/>
            <p:cNvSpPr txBox="1"/>
            <p:nvPr/>
          </p:nvSpPr>
          <p:spPr>
            <a:xfrm>
              <a:off x="3901" y="432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57765" name="文本框 157764"/>
          <p:cNvSpPr txBox="1"/>
          <p:nvPr/>
        </p:nvSpPr>
        <p:spPr>
          <a:xfrm>
            <a:off x="1577975" y="2498725"/>
            <a:ext cx="7699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14~12</a:t>
            </a:r>
          </a:p>
        </p:txBody>
      </p:sp>
      <p:sp>
        <p:nvSpPr>
          <p:cNvPr id="157766" name="文本框 157765"/>
          <p:cNvSpPr txBox="1"/>
          <p:nvPr/>
        </p:nvSpPr>
        <p:spPr>
          <a:xfrm>
            <a:off x="3260725" y="2514600"/>
            <a:ext cx="68738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10~8</a:t>
            </a:r>
          </a:p>
        </p:txBody>
      </p:sp>
      <p:sp>
        <p:nvSpPr>
          <p:cNvPr id="157767" name="文本框 157766"/>
          <p:cNvSpPr txBox="1"/>
          <p:nvPr/>
        </p:nvSpPr>
        <p:spPr>
          <a:xfrm>
            <a:off x="4943475" y="2514600"/>
            <a:ext cx="6048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6~4</a:t>
            </a:r>
          </a:p>
        </p:txBody>
      </p:sp>
      <p:sp>
        <p:nvSpPr>
          <p:cNvPr id="157768" name="文本框 157767"/>
          <p:cNvSpPr txBox="1"/>
          <p:nvPr/>
        </p:nvSpPr>
        <p:spPr>
          <a:xfrm>
            <a:off x="6696075" y="2514600"/>
            <a:ext cx="6048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2~0</a:t>
            </a:r>
          </a:p>
        </p:txBody>
      </p:sp>
      <p:grpSp>
        <p:nvGrpSpPr>
          <p:cNvPr id="157769" name="组合 157768"/>
          <p:cNvGrpSpPr/>
          <p:nvPr/>
        </p:nvGrpSpPr>
        <p:grpSpPr>
          <a:xfrm>
            <a:off x="2481263" y="1371600"/>
            <a:ext cx="3886200" cy="2133600"/>
            <a:chOff x="1563" y="1152"/>
            <a:chExt cx="2448" cy="1344"/>
          </a:xfrm>
        </p:grpSpPr>
        <p:sp>
          <p:nvSpPr>
            <p:cNvPr id="157770" name="任意多边形 157769"/>
            <p:cNvSpPr/>
            <p:nvPr/>
          </p:nvSpPr>
          <p:spPr>
            <a:xfrm>
              <a:off x="1563" y="1152"/>
              <a:ext cx="351" cy="1344"/>
            </a:xfrm>
            <a:custGeom>
              <a:avLst/>
              <a:gdLst/>
              <a:ahLst/>
              <a:cxnLst/>
              <a:rect l="0" t="0" r="0" b="0"/>
              <a:pathLst>
                <a:path w="351" h="1344">
                  <a:moveTo>
                    <a:pt x="0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351" y="0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headEnd type="stealth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71" name="任意多边形 157770"/>
            <p:cNvSpPr/>
            <p:nvPr/>
          </p:nvSpPr>
          <p:spPr>
            <a:xfrm>
              <a:off x="2619" y="1152"/>
              <a:ext cx="336" cy="1344"/>
            </a:xfrm>
            <a:custGeom>
              <a:avLst/>
              <a:gdLst/>
              <a:ahLst/>
              <a:cxnLst/>
              <a:rect l="0" t="0" r="0" b="0"/>
              <a:pathLst>
                <a:path w="336" h="1344">
                  <a:moveTo>
                    <a:pt x="0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headEnd type="stealth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72" name="任意多边形 157771"/>
            <p:cNvSpPr/>
            <p:nvPr/>
          </p:nvSpPr>
          <p:spPr>
            <a:xfrm>
              <a:off x="3675" y="1152"/>
              <a:ext cx="336" cy="1344"/>
            </a:xfrm>
            <a:custGeom>
              <a:avLst/>
              <a:gdLst/>
              <a:ahLst/>
              <a:cxnLst/>
              <a:rect l="0" t="0" r="0" b="0"/>
              <a:pathLst>
                <a:path w="336" h="1344">
                  <a:moveTo>
                    <a:pt x="0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headEnd type="stealth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7843" name="组合 157842"/>
          <p:cNvGrpSpPr/>
          <p:nvPr/>
        </p:nvGrpSpPr>
        <p:grpSpPr>
          <a:xfrm>
            <a:off x="1239838" y="3733800"/>
            <a:ext cx="6227762" cy="777875"/>
            <a:chOff x="781" y="2352"/>
            <a:chExt cx="3923" cy="490"/>
          </a:xfrm>
        </p:grpSpPr>
        <p:sp>
          <p:nvSpPr>
            <p:cNvPr id="157774" name="直接连接符 157773"/>
            <p:cNvSpPr/>
            <p:nvPr/>
          </p:nvSpPr>
          <p:spPr>
            <a:xfrm flipV="1">
              <a:off x="83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75" name="直接连接符 157774"/>
            <p:cNvSpPr/>
            <p:nvPr/>
          </p:nvSpPr>
          <p:spPr>
            <a:xfrm flipV="1">
              <a:off x="112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76" name="文本框 157775"/>
            <p:cNvSpPr txBox="1"/>
            <p:nvPr/>
          </p:nvSpPr>
          <p:spPr>
            <a:xfrm>
              <a:off x="781" y="2592"/>
              <a:ext cx="45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15~12</a:t>
              </a:r>
            </a:p>
          </p:txBody>
        </p:sp>
        <p:sp>
          <p:nvSpPr>
            <p:cNvPr id="157777" name="文本框 157776"/>
            <p:cNvSpPr txBox="1"/>
            <p:nvPr/>
          </p:nvSpPr>
          <p:spPr>
            <a:xfrm>
              <a:off x="1211" y="2592"/>
              <a:ext cx="42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15~12</a:t>
              </a:r>
            </a:p>
          </p:txBody>
        </p:sp>
        <p:sp>
          <p:nvSpPr>
            <p:cNvPr id="157778" name="文本框 157777"/>
            <p:cNvSpPr txBox="1"/>
            <p:nvPr/>
          </p:nvSpPr>
          <p:spPr>
            <a:xfrm>
              <a:off x="1872" y="2592"/>
              <a:ext cx="40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11~8</a:t>
              </a:r>
            </a:p>
          </p:txBody>
        </p:sp>
        <p:sp>
          <p:nvSpPr>
            <p:cNvPr id="157779" name="文本框 157778"/>
            <p:cNvSpPr txBox="1"/>
            <p:nvPr/>
          </p:nvSpPr>
          <p:spPr>
            <a:xfrm>
              <a:off x="2256" y="2592"/>
              <a:ext cx="37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11~8</a:t>
              </a:r>
            </a:p>
          </p:txBody>
        </p:sp>
        <p:sp>
          <p:nvSpPr>
            <p:cNvPr id="157780" name="文本框 157779"/>
            <p:cNvSpPr txBox="1"/>
            <p:nvPr/>
          </p:nvSpPr>
          <p:spPr>
            <a:xfrm>
              <a:off x="2891" y="2592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9~4</a:t>
              </a:r>
            </a:p>
          </p:txBody>
        </p:sp>
        <p:sp>
          <p:nvSpPr>
            <p:cNvPr id="157781" name="文本框 157780"/>
            <p:cNvSpPr txBox="1"/>
            <p:nvPr/>
          </p:nvSpPr>
          <p:spPr>
            <a:xfrm>
              <a:off x="3360" y="2592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9~4</a:t>
              </a:r>
            </a:p>
          </p:txBody>
        </p:sp>
        <p:sp>
          <p:nvSpPr>
            <p:cNvPr id="157782" name="文本框 157781"/>
            <p:cNvSpPr txBox="1"/>
            <p:nvPr/>
          </p:nvSpPr>
          <p:spPr>
            <a:xfrm>
              <a:off x="3957" y="2592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3~0</a:t>
              </a:r>
            </a:p>
          </p:txBody>
        </p:sp>
        <p:sp>
          <p:nvSpPr>
            <p:cNvPr id="157783" name="文本框 157782"/>
            <p:cNvSpPr txBox="1"/>
            <p:nvPr/>
          </p:nvSpPr>
          <p:spPr>
            <a:xfrm>
              <a:off x="4377" y="2592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3~0</a:t>
              </a:r>
            </a:p>
          </p:txBody>
        </p:sp>
        <p:sp>
          <p:nvSpPr>
            <p:cNvPr id="157784" name="直接连接符 157783"/>
            <p:cNvSpPr/>
            <p:nvPr/>
          </p:nvSpPr>
          <p:spPr>
            <a:xfrm flipV="1">
              <a:off x="929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85" name="直接连接符 157784"/>
            <p:cNvSpPr/>
            <p:nvPr/>
          </p:nvSpPr>
          <p:spPr>
            <a:xfrm flipV="1">
              <a:off x="1025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86" name="直接连接符 157785"/>
            <p:cNvSpPr/>
            <p:nvPr/>
          </p:nvSpPr>
          <p:spPr>
            <a:xfrm flipV="1">
              <a:off x="1265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87" name="直接连接符 157786"/>
            <p:cNvSpPr/>
            <p:nvPr/>
          </p:nvSpPr>
          <p:spPr>
            <a:xfrm flipV="1">
              <a:off x="136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88" name="直接连接符 157787"/>
            <p:cNvSpPr/>
            <p:nvPr/>
          </p:nvSpPr>
          <p:spPr>
            <a:xfrm flipV="1">
              <a:off x="145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89" name="直接连接符 157788"/>
            <p:cNvSpPr/>
            <p:nvPr/>
          </p:nvSpPr>
          <p:spPr>
            <a:xfrm flipV="1">
              <a:off x="155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90" name="直接连接符 157789"/>
            <p:cNvSpPr/>
            <p:nvPr/>
          </p:nvSpPr>
          <p:spPr>
            <a:xfrm flipV="1">
              <a:off x="1906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91" name="直接连接符 157790"/>
            <p:cNvSpPr/>
            <p:nvPr/>
          </p:nvSpPr>
          <p:spPr>
            <a:xfrm flipV="1">
              <a:off x="2194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92" name="直接连接符 157791"/>
            <p:cNvSpPr/>
            <p:nvPr/>
          </p:nvSpPr>
          <p:spPr>
            <a:xfrm flipV="1">
              <a:off x="2002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93" name="直接连接符 157792"/>
            <p:cNvSpPr/>
            <p:nvPr/>
          </p:nvSpPr>
          <p:spPr>
            <a:xfrm flipV="1">
              <a:off x="2098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94" name="直接连接符 157793"/>
            <p:cNvSpPr/>
            <p:nvPr/>
          </p:nvSpPr>
          <p:spPr>
            <a:xfrm flipV="1">
              <a:off x="232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95" name="直接连接符 157794"/>
            <p:cNvSpPr/>
            <p:nvPr/>
          </p:nvSpPr>
          <p:spPr>
            <a:xfrm flipV="1">
              <a:off x="241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96" name="直接连接符 157795"/>
            <p:cNvSpPr/>
            <p:nvPr/>
          </p:nvSpPr>
          <p:spPr>
            <a:xfrm flipV="1">
              <a:off x="251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97" name="直接连接符 157796"/>
            <p:cNvSpPr/>
            <p:nvPr/>
          </p:nvSpPr>
          <p:spPr>
            <a:xfrm flipV="1">
              <a:off x="2609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98" name="直接连接符 157797"/>
            <p:cNvSpPr/>
            <p:nvPr/>
          </p:nvSpPr>
          <p:spPr>
            <a:xfrm flipV="1">
              <a:off x="2945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799" name="直接连接符 157798"/>
            <p:cNvSpPr/>
            <p:nvPr/>
          </p:nvSpPr>
          <p:spPr>
            <a:xfrm flipV="1">
              <a:off x="323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800" name="直接连接符 157799"/>
            <p:cNvSpPr/>
            <p:nvPr/>
          </p:nvSpPr>
          <p:spPr>
            <a:xfrm flipV="1">
              <a:off x="304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801" name="直接连接符 157800"/>
            <p:cNvSpPr/>
            <p:nvPr/>
          </p:nvSpPr>
          <p:spPr>
            <a:xfrm flipV="1">
              <a:off x="313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802" name="直接连接符 157801"/>
            <p:cNvSpPr/>
            <p:nvPr/>
          </p:nvSpPr>
          <p:spPr>
            <a:xfrm flipV="1">
              <a:off x="337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803" name="直接连接符 157802"/>
            <p:cNvSpPr/>
            <p:nvPr/>
          </p:nvSpPr>
          <p:spPr>
            <a:xfrm flipV="1">
              <a:off x="347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804" name="直接连接符 157803"/>
            <p:cNvSpPr/>
            <p:nvPr/>
          </p:nvSpPr>
          <p:spPr>
            <a:xfrm flipV="1">
              <a:off x="3569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805" name="直接连接符 157804"/>
            <p:cNvSpPr/>
            <p:nvPr/>
          </p:nvSpPr>
          <p:spPr>
            <a:xfrm flipV="1">
              <a:off x="3665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806" name="直接连接符 157805"/>
            <p:cNvSpPr/>
            <p:nvPr/>
          </p:nvSpPr>
          <p:spPr>
            <a:xfrm flipV="1">
              <a:off x="400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807" name="直接连接符 157806"/>
            <p:cNvSpPr/>
            <p:nvPr/>
          </p:nvSpPr>
          <p:spPr>
            <a:xfrm flipV="1">
              <a:off x="4289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808" name="直接连接符 157807"/>
            <p:cNvSpPr/>
            <p:nvPr/>
          </p:nvSpPr>
          <p:spPr>
            <a:xfrm flipV="1">
              <a:off x="409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809" name="直接连接符 157808"/>
            <p:cNvSpPr/>
            <p:nvPr/>
          </p:nvSpPr>
          <p:spPr>
            <a:xfrm flipV="1">
              <a:off x="419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810" name="直接连接符 157809"/>
            <p:cNvSpPr/>
            <p:nvPr/>
          </p:nvSpPr>
          <p:spPr>
            <a:xfrm flipV="1">
              <a:off x="4416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811" name="直接连接符 157810"/>
            <p:cNvSpPr/>
            <p:nvPr/>
          </p:nvSpPr>
          <p:spPr>
            <a:xfrm flipV="1">
              <a:off x="4512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812" name="直接连接符 157811"/>
            <p:cNvSpPr/>
            <p:nvPr/>
          </p:nvSpPr>
          <p:spPr>
            <a:xfrm flipV="1">
              <a:off x="4608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813" name="直接连接符 157812"/>
            <p:cNvSpPr/>
            <p:nvPr/>
          </p:nvSpPr>
          <p:spPr>
            <a:xfrm flipV="1">
              <a:off x="4704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157814" name="文本框 157813"/>
          <p:cNvSpPr txBox="1"/>
          <p:nvPr/>
        </p:nvSpPr>
        <p:spPr>
          <a:xfrm>
            <a:off x="7799388" y="3489325"/>
            <a:ext cx="4921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-1</a:t>
            </a:r>
          </a:p>
        </p:txBody>
      </p:sp>
      <p:grpSp>
        <p:nvGrpSpPr>
          <p:cNvPr id="157831" name="组合 157830"/>
          <p:cNvGrpSpPr/>
          <p:nvPr/>
        </p:nvGrpSpPr>
        <p:grpSpPr>
          <a:xfrm>
            <a:off x="7510463" y="1981200"/>
            <a:ext cx="779462" cy="1524000"/>
            <a:chOff x="4731" y="1248"/>
            <a:chExt cx="491" cy="960"/>
          </a:xfrm>
        </p:grpSpPr>
        <p:sp>
          <p:nvSpPr>
            <p:cNvPr id="157816" name="直接连接符 157815"/>
            <p:cNvSpPr/>
            <p:nvPr/>
          </p:nvSpPr>
          <p:spPr>
            <a:xfrm flipH="1">
              <a:off x="4742" y="2208"/>
              <a:ext cx="480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7817" name="任意多边形 157816"/>
            <p:cNvSpPr/>
            <p:nvPr/>
          </p:nvSpPr>
          <p:spPr>
            <a:xfrm>
              <a:off x="4731" y="1248"/>
              <a:ext cx="288" cy="960"/>
            </a:xfrm>
            <a:custGeom>
              <a:avLst/>
              <a:gdLst/>
              <a:ahLst/>
              <a:cxnLst/>
              <a:rect l="0" t="0" r="0" b="0"/>
              <a:pathLst>
                <a:path w="288" h="960">
                  <a:moveTo>
                    <a:pt x="288" y="960"/>
                  </a:move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headEnd type="oval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821" name="矩形 157820"/>
          <p:cNvSpPr/>
          <p:nvPr/>
        </p:nvSpPr>
        <p:spPr>
          <a:xfrm>
            <a:off x="2841625" y="5049838"/>
            <a:ext cx="8637588" cy="36036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经    5</a:t>
            </a:r>
            <a:r>
              <a:rPr lang="zh-CN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-20000" dirty="0" err="1">
                <a:latin typeface="Times New Roman" panose="02020603050405020304" pitchFamily="18" charset="0"/>
              </a:rPr>
              <a:t>y</a:t>
            </a:r>
            <a:endParaRPr lang="en-US" altLang="zh-CN" sz="20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157822" name="矩形 157821"/>
          <p:cNvSpPr/>
          <p:nvPr/>
        </p:nvSpPr>
        <p:spPr>
          <a:xfrm>
            <a:off x="2841625" y="5410200"/>
            <a:ext cx="8997950" cy="381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经 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7.5</a:t>
            </a:r>
            <a:r>
              <a:rPr lang="zh-CN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-20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  <a:endParaRPr lang="en-US" altLang="zh-CN" sz="20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157823" name="矩形 157822"/>
          <p:cNvSpPr/>
          <p:nvPr/>
        </p:nvSpPr>
        <p:spPr>
          <a:xfrm>
            <a:off x="2841625" y="5895975"/>
            <a:ext cx="8713788" cy="4286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经 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3 2</a:t>
            </a:r>
            <a:r>
              <a:rPr lang="zh-CN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-20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  <a:endParaRPr lang="zh-CN" altLang="en-US" sz="2000" b="1" i="1">
              <a:latin typeface="Times New Roman" panose="02020603050405020304" pitchFamily="18" charset="0"/>
            </a:endParaRPr>
          </a:p>
        </p:txBody>
      </p:sp>
      <p:sp>
        <p:nvSpPr>
          <p:cNvPr id="157824" name="矩形 157823"/>
          <p:cNvSpPr/>
          <p:nvPr/>
        </p:nvSpPr>
        <p:spPr>
          <a:xfrm>
            <a:off x="2841625" y="6278563"/>
            <a:ext cx="9144000" cy="533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经 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1 0 </a:t>
            </a:r>
            <a:r>
              <a:rPr lang="en-US" altLang="zh-CN" sz="2000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-20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  <a:endParaRPr lang="zh-CN" altLang="en-US" sz="2000" b="1" i="1">
              <a:latin typeface="Times New Roman" panose="02020603050405020304" pitchFamily="18" charset="0"/>
            </a:endParaRPr>
          </a:p>
        </p:txBody>
      </p:sp>
      <p:sp>
        <p:nvSpPr>
          <p:cNvPr id="157825" name="矩形 157824"/>
          <p:cNvSpPr/>
          <p:nvPr/>
        </p:nvSpPr>
        <p:spPr>
          <a:xfrm>
            <a:off x="4000500" y="4678363"/>
            <a:ext cx="50736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产生 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、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、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 b="1">
                <a:latin typeface="Times New Roman" panose="02020603050405020304" pitchFamily="18" charset="0"/>
              </a:rPr>
              <a:t>、</a:t>
            </a:r>
            <a:r>
              <a:rPr lang="en-US" altLang="zh-CN" sz="2000" b="1" i="1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5 </a:t>
            </a:r>
            <a:r>
              <a:rPr lang="en-US" altLang="zh-CN" sz="2000" b="1">
                <a:latin typeface="Times New Roman" panose="02020603050405020304" pitchFamily="18" charset="0"/>
              </a:rPr>
              <a:t>~ </a:t>
            </a:r>
            <a:r>
              <a:rPr lang="en-US" altLang="zh-CN" sz="2000" b="1" i="1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8</a:t>
            </a:r>
            <a:r>
              <a:rPr lang="en-US" altLang="zh-CN" sz="2000" b="1">
                <a:latin typeface="Times New Roman" panose="02020603050405020304" pitchFamily="18" charset="0"/>
              </a:rPr>
              <a:t>、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5</a:t>
            </a:r>
            <a:r>
              <a:rPr lang="en-US" altLang="zh-CN" sz="2000" b="1">
                <a:latin typeface="Times New Roman" panose="02020603050405020304" pitchFamily="18" charset="0"/>
              </a:rPr>
              <a:t> ~ 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8</a:t>
            </a:r>
            <a:endParaRPr lang="zh-CN" altLang="en-US" sz="2000" b="1" baseline="-25000">
              <a:latin typeface="Times New Roman" panose="02020603050405020304" pitchFamily="18" charset="0"/>
            </a:endParaRPr>
          </a:p>
        </p:txBody>
      </p:sp>
      <p:sp>
        <p:nvSpPr>
          <p:cNvPr id="157826" name="矩形 157825"/>
          <p:cNvSpPr/>
          <p:nvPr/>
        </p:nvSpPr>
        <p:spPr>
          <a:xfrm>
            <a:off x="4000500" y="5051425"/>
            <a:ext cx="40767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产生 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15</a:t>
            </a:r>
            <a:r>
              <a:rPr lang="en-US" altLang="zh-CN" sz="2000" b="1">
                <a:latin typeface="Times New Roman" panose="02020603050405020304" pitchFamily="18" charset="0"/>
              </a:rPr>
              <a:t>、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11</a:t>
            </a:r>
            <a:r>
              <a:rPr lang="en-US" altLang="zh-CN" sz="2000" b="1">
                <a:latin typeface="Times New Roman" panose="02020603050405020304" pitchFamily="18" charset="0"/>
              </a:rPr>
              <a:t>、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7</a:t>
            </a:r>
            <a:r>
              <a:rPr lang="en-US" altLang="zh-CN" sz="2000" b="1">
                <a:latin typeface="Times New Roman" panose="02020603050405020304" pitchFamily="18" charset="0"/>
              </a:rPr>
              <a:t>、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57827" name="矩形 157826"/>
          <p:cNvSpPr/>
          <p:nvPr/>
        </p:nvSpPr>
        <p:spPr>
          <a:xfrm>
            <a:off x="4000500" y="5448300"/>
            <a:ext cx="46101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产生  </a:t>
            </a:r>
            <a:r>
              <a:rPr lang="en-US" altLang="zh-CN" sz="2000" b="1"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14</a:t>
            </a:r>
            <a:r>
              <a:rPr lang="en-US" altLang="zh-CN" sz="2000" b="1">
                <a:latin typeface="Times New Roman" panose="02020603050405020304" pitchFamily="18" charset="0"/>
              </a:rPr>
              <a:t>~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12</a:t>
            </a:r>
            <a:r>
              <a:rPr lang="en-US" altLang="zh-CN" sz="2000" b="1">
                <a:latin typeface="Times New Roman" panose="02020603050405020304" pitchFamily="18" charset="0"/>
              </a:rPr>
              <a:t>、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10</a:t>
            </a:r>
            <a:r>
              <a:rPr lang="en-US" altLang="zh-CN" sz="2000" b="1">
                <a:latin typeface="Times New Roman" panose="02020603050405020304" pitchFamily="18" charset="0"/>
              </a:rPr>
              <a:t>~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8 </a:t>
            </a:r>
            <a:r>
              <a:rPr lang="en-US" altLang="zh-CN" sz="2000" b="1">
                <a:latin typeface="Times New Roman" panose="02020603050405020304" pitchFamily="18" charset="0"/>
              </a:rPr>
              <a:t>、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6</a:t>
            </a:r>
            <a:r>
              <a:rPr lang="en-US" altLang="zh-CN" sz="2000" b="1">
                <a:latin typeface="Times New Roman" panose="02020603050405020304" pitchFamily="18" charset="0"/>
              </a:rPr>
              <a:t>~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4</a:t>
            </a:r>
            <a:r>
              <a:rPr lang="en-US" altLang="zh-CN" sz="20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7828" name="矩形 157827"/>
          <p:cNvSpPr/>
          <p:nvPr/>
        </p:nvSpPr>
        <p:spPr>
          <a:xfrm>
            <a:off x="4000500" y="5895975"/>
            <a:ext cx="40767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产生   全部进位</a:t>
            </a:r>
          </a:p>
        </p:txBody>
      </p:sp>
      <p:sp>
        <p:nvSpPr>
          <p:cNvPr id="157829" name="矩形 157828"/>
          <p:cNvSpPr/>
          <p:nvPr/>
        </p:nvSpPr>
        <p:spPr>
          <a:xfrm>
            <a:off x="4000500" y="6327775"/>
            <a:ext cx="27051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产生   全部进位</a:t>
            </a:r>
          </a:p>
        </p:txBody>
      </p:sp>
      <p:sp>
        <p:nvSpPr>
          <p:cNvPr id="157830" name="矩形 157829"/>
          <p:cNvSpPr/>
          <p:nvPr/>
        </p:nvSpPr>
        <p:spPr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6.5</a:t>
            </a:r>
          </a:p>
        </p:txBody>
      </p:sp>
      <p:sp>
        <p:nvSpPr>
          <p:cNvPr id="157834" name="矩形 157833"/>
          <p:cNvSpPr/>
          <p:nvPr/>
        </p:nvSpPr>
        <p:spPr>
          <a:xfrm>
            <a:off x="2841625" y="4678363"/>
            <a:ext cx="58451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经 2.5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-20000" dirty="0" err="1">
                <a:latin typeface="Times New Roman" panose="02020603050405020304" pitchFamily="18" charset="0"/>
              </a:rPr>
              <a:t>y</a:t>
            </a:r>
            <a:endParaRPr lang="zh-CN" altLang="en-US" sz="2000" b="1" i="1" baseline="-20000">
              <a:latin typeface="Times New Roman" panose="02020603050405020304" pitchFamily="18" charset="0"/>
            </a:endParaRPr>
          </a:p>
        </p:txBody>
      </p:sp>
      <p:sp>
        <p:nvSpPr>
          <p:cNvPr id="157835" name="矩形 157834"/>
          <p:cNvSpPr/>
          <p:nvPr/>
        </p:nvSpPr>
        <p:spPr>
          <a:xfrm>
            <a:off x="609600" y="4678363"/>
            <a:ext cx="50736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当 </a:t>
            </a:r>
            <a:r>
              <a:rPr lang="en-US" altLang="zh-CN" sz="2000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000" b="1" i="1" baseline="-25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-25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-1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形成后</a:t>
            </a:r>
          </a:p>
        </p:txBody>
      </p:sp>
      <p:sp>
        <p:nvSpPr>
          <p:cNvPr id="157841" name="文本框 157840"/>
          <p:cNvSpPr txBox="1"/>
          <p:nvPr/>
        </p:nvSpPr>
        <p:spPr>
          <a:xfrm>
            <a:off x="1371600" y="5895975"/>
            <a:ext cx="2209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串行进位链</a:t>
            </a:r>
          </a:p>
        </p:txBody>
      </p:sp>
      <p:sp>
        <p:nvSpPr>
          <p:cNvPr id="157844" name="文本框 157843"/>
          <p:cNvSpPr txBox="1"/>
          <p:nvPr/>
        </p:nvSpPr>
        <p:spPr>
          <a:xfrm>
            <a:off x="333375" y="6327775"/>
            <a:ext cx="2895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单重分组跳跃进位链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5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5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5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5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15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5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15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8" dur="500"/>
                                        <p:tgtEl>
                                          <p:spTgt spid="15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5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5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5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5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5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5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5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5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5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5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5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5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5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5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65" grpId="0"/>
      <p:bldP spid="157766" grpId="0"/>
      <p:bldP spid="157767" grpId="0"/>
      <p:bldP spid="157768" grpId="0"/>
      <p:bldP spid="157814" grpId="0"/>
      <p:bldP spid="157821" grpId="0"/>
      <p:bldP spid="157822" grpId="0"/>
      <p:bldP spid="157823" grpId="0"/>
      <p:bldP spid="157824" grpId="0"/>
      <p:bldP spid="157825" grpId="0"/>
      <p:bldP spid="157826" grpId="0"/>
      <p:bldP spid="157827" grpId="0"/>
      <p:bldP spid="157828" grpId="0"/>
      <p:bldP spid="157829" grpId="0"/>
      <p:bldP spid="157834" grpId="0"/>
      <p:bldP spid="157835" grpId="0"/>
      <p:bldP spid="157841" grpId="0"/>
      <p:bldP spid="15784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矩形 158721"/>
          <p:cNvSpPr/>
          <p:nvPr/>
        </p:nvSpPr>
        <p:spPr>
          <a:xfrm>
            <a:off x="228600" y="76200"/>
            <a:ext cx="72390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(7)   </a:t>
            </a:r>
            <a:r>
              <a:rPr lang="en-US" altLang="zh-CN" sz="3200" b="1" i="1">
                <a:latin typeface="Times New Roman" panose="02020603050405020304" pitchFamily="18" charset="0"/>
              </a:rPr>
              <a:t>n</a:t>
            </a:r>
            <a:r>
              <a:rPr lang="en-US" altLang="zh-CN" sz="3200" b="1">
                <a:latin typeface="Times New Roman" panose="02020603050405020304" pitchFamily="18" charset="0"/>
              </a:rPr>
              <a:t> =32 </a:t>
            </a:r>
            <a:r>
              <a:rPr lang="zh-CN" altLang="en-US" sz="3200" b="1" dirty="0">
                <a:latin typeface="Times New Roman" panose="02020603050405020304" pitchFamily="18" charset="0"/>
              </a:rPr>
              <a:t>双重分组跳跃进位链</a:t>
            </a:r>
          </a:p>
        </p:txBody>
      </p:sp>
      <p:grpSp>
        <p:nvGrpSpPr>
          <p:cNvPr id="158723" name="组合 158722"/>
          <p:cNvGrpSpPr/>
          <p:nvPr/>
        </p:nvGrpSpPr>
        <p:grpSpPr>
          <a:xfrm>
            <a:off x="255588" y="685800"/>
            <a:ext cx="8874125" cy="3916363"/>
            <a:chOff x="161" y="432"/>
            <a:chExt cx="5590" cy="2467"/>
          </a:xfrm>
        </p:grpSpPr>
        <p:sp>
          <p:nvSpPr>
            <p:cNvPr id="158724" name="文本框 158723"/>
            <p:cNvSpPr txBox="1"/>
            <p:nvPr/>
          </p:nvSpPr>
          <p:spPr>
            <a:xfrm>
              <a:off x="353" y="2640"/>
              <a:ext cx="22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i="1" baseline="-25000" dirty="0" err="1">
                  <a:latin typeface="Times New Roman" panose="02020603050405020304" pitchFamily="18" charset="0"/>
                </a:rPr>
                <a:t>i</a:t>
              </a:r>
              <a:endParaRPr lang="en-US" altLang="zh-CN" sz="20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8725" name="文本框 158724"/>
            <p:cNvSpPr txBox="1"/>
            <p:nvPr/>
          </p:nvSpPr>
          <p:spPr>
            <a:xfrm>
              <a:off x="641" y="2640"/>
              <a:ext cx="18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i="1" baseline="-25000" dirty="0" err="1">
                  <a:latin typeface="Times New Roman" panose="02020603050405020304" pitchFamily="18" charset="0"/>
                </a:rPr>
                <a:t>i</a:t>
              </a:r>
              <a:endParaRPr lang="en-US" altLang="zh-CN" sz="20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8726" name="文本框 158725"/>
            <p:cNvSpPr txBox="1"/>
            <p:nvPr/>
          </p:nvSpPr>
          <p:spPr>
            <a:xfrm>
              <a:off x="1025" y="2640"/>
              <a:ext cx="22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i="1" baseline="-25000" dirty="0" err="1">
                  <a:latin typeface="Times New Roman" panose="02020603050405020304" pitchFamily="18" charset="0"/>
                </a:rPr>
                <a:t>i</a:t>
              </a:r>
              <a:endParaRPr lang="en-US" altLang="zh-CN" sz="20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8727" name="文本框 158726"/>
            <p:cNvSpPr txBox="1"/>
            <p:nvPr/>
          </p:nvSpPr>
          <p:spPr>
            <a:xfrm>
              <a:off x="1313" y="2640"/>
              <a:ext cx="18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i="1" baseline="-25000" dirty="0" err="1">
                  <a:latin typeface="Times New Roman" panose="02020603050405020304" pitchFamily="18" charset="0"/>
                </a:rPr>
                <a:t>i</a:t>
              </a:r>
              <a:endParaRPr lang="en-US" altLang="zh-CN" sz="20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8728" name="文本框 158727"/>
            <p:cNvSpPr txBox="1"/>
            <p:nvPr/>
          </p:nvSpPr>
          <p:spPr>
            <a:xfrm>
              <a:off x="1691" y="2640"/>
              <a:ext cx="22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i="1" baseline="-25000" dirty="0" err="1">
                  <a:latin typeface="Times New Roman" panose="02020603050405020304" pitchFamily="18" charset="0"/>
                </a:rPr>
                <a:t>i</a:t>
              </a:r>
              <a:endParaRPr lang="en-US" altLang="zh-CN" sz="20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8729" name="文本框 158728"/>
            <p:cNvSpPr txBox="1"/>
            <p:nvPr/>
          </p:nvSpPr>
          <p:spPr>
            <a:xfrm>
              <a:off x="1979" y="2640"/>
              <a:ext cx="18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i="1" baseline="-25000" dirty="0" err="1">
                  <a:latin typeface="Times New Roman" panose="02020603050405020304" pitchFamily="18" charset="0"/>
                </a:rPr>
                <a:t>i</a:t>
              </a:r>
              <a:endParaRPr lang="en-US" altLang="zh-CN" sz="20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8730" name="文本框 158729"/>
            <p:cNvSpPr txBox="1"/>
            <p:nvPr/>
          </p:nvSpPr>
          <p:spPr>
            <a:xfrm>
              <a:off x="2363" y="2640"/>
              <a:ext cx="22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i="1" baseline="-25000" dirty="0" err="1">
                  <a:latin typeface="Times New Roman" panose="02020603050405020304" pitchFamily="18" charset="0"/>
                </a:rPr>
                <a:t>i</a:t>
              </a:r>
              <a:endParaRPr lang="en-US" altLang="zh-CN" sz="20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8731" name="文本框 158730"/>
            <p:cNvSpPr txBox="1"/>
            <p:nvPr/>
          </p:nvSpPr>
          <p:spPr>
            <a:xfrm>
              <a:off x="2651" y="2640"/>
              <a:ext cx="18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i="1" baseline="-25000" dirty="0" err="1">
                  <a:latin typeface="Times New Roman" panose="02020603050405020304" pitchFamily="18" charset="0"/>
                </a:rPr>
                <a:t>i</a:t>
              </a:r>
              <a:endParaRPr lang="en-US" altLang="zh-CN" sz="20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8732" name="文本框 158731"/>
            <p:cNvSpPr txBox="1"/>
            <p:nvPr/>
          </p:nvSpPr>
          <p:spPr>
            <a:xfrm>
              <a:off x="3035" y="2640"/>
              <a:ext cx="22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i="1" baseline="-25000" dirty="0" err="1">
                  <a:latin typeface="Times New Roman" panose="02020603050405020304" pitchFamily="18" charset="0"/>
                </a:rPr>
                <a:t>i</a:t>
              </a:r>
              <a:endParaRPr lang="en-US" altLang="zh-CN" sz="20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8733" name="文本框 158732"/>
            <p:cNvSpPr txBox="1"/>
            <p:nvPr/>
          </p:nvSpPr>
          <p:spPr>
            <a:xfrm>
              <a:off x="3323" y="2640"/>
              <a:ext cx="18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i="1" baseline="-25000" dirty="0" err="1">
                  <a:latin typeface="Times New Roman" panose="02020603050405020304" pitchFamily="18" charset="0"/>
                </a:rPr>
                <a:t>i</a:t>
              </a:r>
              <a:endParaRPr lang="en-US" altLang="zh-CN" sz="20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8734" name="文本框 158733"/>
            <p:cNvSpPr txBox="1"/>
            <p:nvPr/>
          </p:nvSpPr>
          <p:spPr>
            <a:xfrm>
              <a:off x="3707" y="2640"/>
              <a:ext cx="22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i="1" baseline="-25000" dirty="0" err="1">
                  <a:latin typeface="Times New Roman" panose="02020603050405020304" pitchFamily="18" charset="0"/>
                </a:rPr>
                <a:t>i</a:t>
              </a:r>
              <a:endParaRPr lang="en-US" altLang="zh-CN" sz="20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8735" name="文本框 158734"/>
            <p:cNvSpPr txBox="1"/>
            <p:nvPr/>
          </p:nvSpPr>
          <p:spPr>
            <a:xfrm>
              <a:off x="3995" y="2640"/>
              <a:ext cx="18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i="1" baseline="-25000" dirty="0" err="1">
                  <a:latin typeface="Times New Roman" panose="02020603050405020304" pitchFamily="18" charset="0"/>
                </a:rPr>
                <a:t>i</a:t>
              </a:r>
              <a:endParaRPr lang="en-US" altLang="zh-CN" sz="20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8736" name="文本框 158735"/>
            <p:cNvSpPr txBox="1"/>
            <p:nvPr/>
          </p:nvSpPr>
          <p:spPr>
            <a:xfrm>
              <a:off x="4379" y="2640"/>
              <a:ext cx="22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i="1" baseline="-25000" dirty="0" err="1">
                  <a:latin typeface="Times New Roman" panose="02020603050405020304" pitchFamily="18" charset="0"/>
                </a:rPr>
                <a:t>i</a:t>
              </a:r>
              <a:endParaRPr lang="en-US" altLang="zh-CN" sz="20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8737" name="文本框 158736"/>
            <p:cNvSpPr txBox="1"/>
            <p:nvPr/>
          </p:nvSpPr>
          <p:spPr>
            <a:xfrm>
              <a:off x="4667" y="2640"/>
              <a:ext cx="18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i="1" baseline="-25000" dirty="0" err="1">
                  <a:latin typeface="Times New Roman" panose="02020603050405020304" pitchFamily="18" charset="0"/>
                </a:rPr>
                <a:t>i</a:t>
              </a:r>
              <a:endParaRPr lang="en-US" altLang="zh-CN" sz="20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8738" name="文本框 158737"/>
            <p:cNvSpPr txBox="1"/>
            <p:nvPr/>
          </p:nvSpPr>
          <p:spPr>
            <a:xfrm>
              <a:off x="5051" y="2640"/>
              <a:ext cx="22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i="1" baseline="-25000" dirty="0" err="1">
                  <a:latin typeface="Times New Roman" panose="02020603050405020304" pitchFamily="18" charset="0"/>
                </a:rPr>
                <a:t>i</a:t>
              </a:r>
              <a:endParaRPr lang="en-US" altLang="zh-CN" sz="20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8739" name="文本框 158738"/>
            <p:cNvSpPr txBox="1"/>
            <p:nvPr/>
          </p:nvSpPr>
          <p:spPr>
            <a:xfrm>
              <a:off x="5339" y="2640"/>
              <a:ext cx="1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 err="1">
                  <a:latin typeface="Times New Roman" panose="02020603050405020304" pitchFamily="18" charset="0"/>
                </a:rPr>
                <a:t>t</a:t>
              </a:r>
              <a:r>
                <a:rPr lang="en-US" altLang="zh-CN" sz="2000" b="1" i="1" baseline="-25000" dirty="0" err="1">
                  <a:latin typeface="Times New Roman" panose="02020603050405020304" pitchFamily="18" charset="0"/>
                </a:rPr>
                <a:t>i</a:t>
              </a:r>
              <a:endParaRPr lang="en-US" altLang="zh-CN" sz="2000" b="1" i="1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158740" name="组合 158739"/>
            <p:cNvGrpSpPr/>
            <p:nvPr/>
          </p:nvGrpSpPr>
          <p:grpSpPr>
            <a:xfrm>
              <a:off x="161" y="432"/>
              <a:ext cx="5474" cy="2266"/>
              <a:chOff x="161" y="432"/>
              <a:chExt cx="5474" cy="2266"/>
            </a:xfrm>
          </p:grpSpPr>
          <p:sp>
            <p:nvSpPr>
              <p:cNvPr id="158741" name="直接连接符 158740"/>
              <p:cNvSpPr/>
              <p:nvPr/>
            </p:nvSpPr>
            <p:spPr>
              <a:xfrm flipV="1">
                <a:off x="401" y="1434"/>
                <a:ext cx="0" cy="67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42" name="直接连接符 158741"/>
              <p:cNvSpPr/>
              <p:nvPr/>
            </p:nvSpPr>
            <p:spPr>
              <a:xfrm flipV="1">
                <a:off x="497" y="1434"/>
                <a:ext cx="0" cy="67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43" name="直接连接符 158742"/>
              <p:cNvSpPr/>
              <p:nvPr/>
            </p:nvSpPr>
            <p:spPr>
              <a:xfrm flipV="1">
                <a:off x="593" y="1872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44" name="直接连接符 158743"/>
              <p:cNvSpPr/>
              <p:nvPr/>
            </p:nvSpPr>
            <p:spPr>
              <a:xfrm flipV="1">
                <a:off x="689" y="1872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45" name="直接连接符 158744"/>
              <p:cNvSpPr/>
              <p:nvPr/>
            </p:nvSpPr>
            <p:spPr>
              <a:xfrm flipV="1">
                <a:off x="785" y="1872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grpSp>
            <p:nvGrpSpPr>
              <p:cNvPr id="158746" name="组合 158745"/>
              <p:cNvGrpSpPr/>
              <p:nvPr/>
            </p:nvGrpSpPr>
            <p:grpSpPr>
              <a:xfrm>
                <a:off x="353" y="2112"/>
                <a:ext cx="480" cy="288"/>
                <a:chOff x="353" y="2208"/>
                <a:chExt cx="480" cy="288"/>
              </a:xfrm>
            </p:grpSpPr>
            <p:sp>
              <p:nvSpPr>
                <p:cNvPr id="158747" name="矩形 158746"/>
                <p:cNvSpPr/>
                <p:nvPr/>
              </p:nvSpPr>
              <p:spPr>
                <a:xfrm>
                  <a:off x="353" y="2208"/>
                  <a:ext cx="480" cy="288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748" name="文本框 158747"/>
                <p:cNvSpPr txBox="1"/>
                <p:nvPr/>
              </p:nvSpPr>
              <p:spPr>
                <a:xfrm>
                  <a:off x="487" y="221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2000" b="1" dirty="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sp>
            <p:nvSpPr>
              <p:cNvPr id="158749" name="直接连接符 158748"/>
              <p:cNvSpPr/>
              <p:nvPr/>
            </p:nvSpPr>
            <p:spPr>
              <a:xfrm flipV="1">
                <a:off x="1073" y="1440"/>
                <a:ext cx="0" cy="67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50" name="直接连接符 158749"/>
              <p:cNvSpPr/>
              <p:nvPr/>
            </p:nvSpPr>
            <p:spPr>
              <a:xfrm flipV="1">
                <a:off x="1169" y="1440"/>
                <a:ext cx="0" cy="67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51" name="直接连接符 158750"/>
              <p:cNvSpPr/>
              <p:nvPr/>
            </p:nvSpPr>
            <p:spPr>
              <a:xfrm flipV="1">
                <a:off x="1265" y="1878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52" name="直接连接符 158751"/>
              <p:cNvSpPr/>
              <p:nvPr/>
            </p:nvSpPr>
            <p:spPr>
              <a:xfrm flipV="1">
                <a:off x="1361" y="1878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53" name="直接连接符 158752"/>
              <p:cNvSpPr/>
              <p:nvPr/>
            </p:nvSpPr>
            <p:spPr>
              <a:xfrm flipV="1">
                <a:off x="1457" y="1878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grpSp>
            <p:nvGrpSpPr>
              <p:cNvPr id="158754" name="组合 158753"/>
              <p:cNvGrpSpPr/>
              <p:nvPr/>
            </p:nvGrpSpPr>
            <p:grpSpPr>
              <a:xfrm>
                <a:off x="1025" y="2118"/>
                <a:ext cx="480" cy="288"/>
                <a:chOff x="1025" y="2214"/>
                <a:chExt cx="480" cy="288"/>
              </a:xfrm>
            </p:grpSpPr>
            <p:sp>
              <p:nvSpPr>
                <p:cNvPr id="158755" name="矩形 158754"/>
                <p:cNvSpPr/>
                <p:nvPr/>
              </p:nvSpPr>
              <p:spPr>
                <a:xfrm>
                  <a:off x="1025" y="2214"/>
                  <a:ext cx="480" cy="288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756" name="文本框 158755"/>
                <p:cNvSpPr txBox="1"/>
                <p:nvPr/>
              </p:nvSpPr>
              <p:spPr>
                <a:xfrm>
                  <a:off x="1159" y="222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2000" b="1" dirty="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</p:grpSp>
          <p:sp>
            <p:nvSpPr>
              <p:cNvPr id="158757" name="直接连接符 158756"/>
              <p:cNvSpPr/>
              <p:nvPr/>
            </p:nvSpPr>
            <p:spPr>
              <a:xfrm flipV="1">
                <a:off x="1745" y="1440"/>
                <a:ext cx="0" cy="67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58" name="直接连接符 158757"/>
              <p:cNvSpPr/>
              <p:nvPr/>
            </p:nvSpPr>
            <p:spPr>
              <a:xfrm flipV="1">
                <a:off x="1841" y="1440"/>
                <a:ext cx="0" cy="67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59" name="直接连接符 158758"/>
              <p:cNvSpPr/>
              <p:nvPr/>
            </p:nvSpPr>
            <p:spPr>
              <a:xfrm flipV="1">
                <a:off x="1937" y="1878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60" name="直接连接符 158759"/>
              <p:cNvSpPr/>
              <p:nvPr/>
            </p:nvSpPr>
            <p:spPr>
              <a:xfrm flipV="1">
                <a:off x="2033" y="1878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61" name="直接连接符 158760"/>
              <p:cNvSpPr/>
              <p:nvPr/>
            </p:nvSpPr>
            <p:spPr>
              <a:xfrm flipV="1">
                <a:off x="2129" y="1878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grpSp>
            <p:nvGrpSpPr>
              <p:cNvPr id="158762" name="组合 158761"/>
              <p:cNvGrpSpPr/>
              <p:nvPr/>
            </p:nvGrpSpPr>
            <p:grpSpPr>
              <a:xfrm>
                <a:off x="1697" y="2118"/>
                <a:ext cx="480" cy="288"/>
                <a:chOff x="1697" y="2214"/>
                <a:chExt cx="480" cy="288"/>
              </a:xfrm>
            </p:grpSpPr>
            <p:sp>
              <p:nvSpPr>
                <p:cNvPr id="158763" name="矩形 158762"/>
                <p:cNvSpPr/>
                <p:nvPr/>
              </p:nvSpPr>
              <p:spPr>
                <a:xfrm>
                  <a:off x="1697" y="2214"/>
                  <a:ext cx="480" cy="288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764" name="文本框 158763"/>
                <p:cNvSpPr txBox="1"/>
                <p:nvPr/>
              </p:nvSpPr>
              <p:spPr>
                <a:xfrm>
                  <a:off x="1831" y="222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2000" b="1" dirty="0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  <p:sp>
            <p:nvSpPr>
              <p:cNvPr id="158765" name="直接连接符 158764"/>
              <p:cNvSpPr/>
              <p:nvPr/>
            </p:nvSpPr>
            <p:spPr>
              <a:xfrm flipV="1">
                <a:off x="2417" y="1440"/>
                <a:ext cx="0" cy="67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66" name="直接连接符 158765"/>
              <p:cNvSpPr/>
              <p:nvPr/>
            </p:nvSpPr>
            <p:spPr>
              <a:xfrm flipV="1">
                <a:off x="2513" y="1440"/>
                <a:ext cx="0" cy="67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67" name="直接连接符 158766"/>
              <p:cNvSpPr/>
              <p:nvPr/>
            </p:nvSpPr>
            <p:spPr>
              <a:xfrm flipV="1">
                <a:off x="2609" y="1878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68" name="直接连接符 158767"/>
              <p:cNvSpPr/>
              <p:nvPr/>
            </p:nvSpPr>
            <p:spPr>
              <a:xfrm flipV="1">
                <a:off x="2705" y="1878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69" name="直接连接符 158768"/>
              <p:cNvSpPr/>
              <p:nvPr/>
            </p:nvSpPr>
            <p:spPr>
              <a:xfrm flipV="1">
                <a:off x="2801" y="1878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grpSp>
            <p:nvGrpSpPr>
              <p:cNvPr id="158770" name="组合 158769"/>
              <p:cNvGrpSpPr/>
              <p:nvPr/>
            </p:nvGrpSpPr>
            <p:grpSpPr>
              <a:xfrm>
                <a:off x="2369" y="2118"/>
                <a:ext cx="480" cy="288"/>
                <a:chOff x="2369" y="2214"/>
                <a:chExt cx="480" cy="288"/>
              </a:xfrm>
            </p:grpSpPr>
            <p:sp>
              <p:nvSpPr>
                <p:cNvPr id="158771" name="矩形 158770"/>
                <p:cNvSpPr/>
                <p:nvPr/>
              </p:nvSpPr>
              <p:spPr>
                <a:xfrm>
                  <a:off x="2369" y="2214"/>
                  <a:ext cx="480" cy="288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772" name="文本框 158771"/>
                <p:cNvSpPr txBox="1"/>
                <p:nvPr/>
              </p:nvSpPr>
              <p:spPr>
                <a:xfrm>
                  <a:off x="2503" y="222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2000" b="1" dirty="0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</p:grpSp>
          <p:sp>
            <p:nvSpPr>
              <p:cNvPr id="158773" name="直接连接符 158772"/>
              <p:cNvSpPr/>
              <p:nvPr/>
            </p:nvSpPr>
            <p:spPr>
              <a:xfrm flipV="1">
                <a:off x="3089" y="1440"/>
                <a:ext cx="0" cy="67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74" name="直接连接符 158773"/>
              <p:cNvSpPr/>
              <p:nvPr/>
            </p:nvSpPr>
            <p:spPr>
              <a:xfrm flipV="1">
                <a:off x="3185" y="1440"/>
                <a:ext cx="0" cy="67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75" name="直接连接符 158774"/>
              <p:cNvSpPr/>
              <p:nvPr/>
            </p:nvSpPr>
            <p:spPr>
              <a:xfrm flipV="1">
                <a:off x="3281" y="1878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76" name="直接连接符 158775"/>
              <p:cNvSpPr/>
              <p:nvPr/>
            </p:nvSpPr>
            <p:spPr>
              <a:xfrm flipV="1">
                <a:off x="3377" y="1878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77" name="直接连接符 158776"/>
              <p:cNvSpPr/>
              <p:nvPr/>
            </p:nvSpPr>
            <p:spPr>
              <a:xfrm flipV="1">
                <a:off x="3473" y="1878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grpSp>
            <p:nvGrpSpPr>
              <p:cNvPr id="158778" name="组合 158777"/>
              <p:cNvGrpSpPr/>
              <p:nvPr/>
            </p:nvGrpSpPr>
            <p:grpSpPr>
              <a:xfrm>
                <a:off x="3041" y="2118"/>
                <a:ext cx="480" cy="288"/>
                <a:chOff x="3041" y="2214"/>
                <a:chExt cx="480" cy="288"/>
              </a:xfrm>
            </p:grpSpPr>
            <p:sp>
              <p:nvSpPr>
                <p:cNvPr id="158779" name="矩形 158778"/>
                <p:cNvSpPr/>
                <p:nvPr/>
              </p:nvSpPr>
              <p:spPr>
                <a:xfrm>
                  <a:off x="3041" y="2214"/>
                  <a:ext cx="480" cy="288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780" name="文本框 158779"/>
                <p:cNvSpPr txBox="1"/>
                <p:nvPr/>
              </p:nvSpPr>
              <p:spPr>
                <a:xfrm>
                  <a:off x="3175" y="222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2000" b="1" dirty="0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</p:grpSp>
          <p:sp>
            <p:nvSpPr>
              <p:cNvPr id="158781" name="直接连接符 158780"/>
              <p:cNvSpPr/>
              <p:nvPr/>
            </p:nvSpPr>
            <p:spPr>
              <a:xfrm flipV="1">
                <a:off x="3761" y="1446"/>
                <a:ext cx="0" cy="67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82" name="直接连接符 158781"/>
              <p:cNvSpPr/>
              <p:nvPr/>
            </p:nvSpPr>
            <p:spPr>
              <a:xfrm flipV="1">
                <a:off x="3857" y="1446"/>
                <a:ext cx="0" cy="67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83" name="直接连接符 158782"/>
              <p:cNvSpPr/>
              <p:nvPr/>
            </p:nvSpPr>
            <p:spPr>
              <a:xfrm flipV="1">
                <a:off x="3953" y="1884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84" name="直接连接符 158783"/>
              <p:cNvSpPr/>
              <p:nvPr/>
            </p:nvSpPr>
            <p:spPr>
              <a:xfrm flipV="1">
                <a:off x="4049" y="1884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85" name="直接连接符 158784"/>
              <p:cNvSpPr/>
              <p:nvPr/>
            </p:nvSpPr>
            <p:spPr>
              <a:xfrm flipV="1">
                <a:off x="4145" y="1884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grpSp>
            <p:nvGrpSpPr>
              <p:cNvPr id="158786" name="组合 158785"/>
              <p:cNvGrpSpPr/>
              <p:nvPr/>
            </p:nvGrpSpPr>
            <p:grpSpPr>
              <a:xfrm>
                <a:off x="3713" y="2124"/>
                <a:ext cx="480" cy="288"/>
                <a:chOff x="3713" y="2220"/>
                <a:chExt cx="480" cy="288"/>
              </a:xfrm>
            </p:grpSpPr>
            <p:sp>
              <p:nvSpPr>
                <p:cNvPr id="158787" name="矩形 158786"/>
                <p:cNvSpPr/>
                <p:nvPr/>
              </p:nvSpPr>
              <p:spPr>
                <a:xfrm>
                  <a:off x="3713" y="2220"/>
                  <a:ext cx="480" cy="288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788" name="文本框 158787"/>
                <p:cNvSpPr txBox="1"/>
                <p:nvPr/>
              </p:nvSpPr>
              <p:spPr>
                <a:xfrm>
                  <a:off x="3847" y="2229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2000" b="1" dirty="0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</p:grpSp>
          <p:sp>
            <p:nvSpPr>
              <p:cNvPr id="158789" name="直接连接符 158788"/>
              <p:cNvSpPr/>
              <p:nvPr/>
            </p:nvSpPr>
            <p:spPr>
              <a:xfrm flipV="1">
                <a:off x="4433" y="1446"/>
                <a:ext cx="0" cy="67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90" name="直接连接符 158789"/>
              <p:cNvSpPr/>
              <p:nvPr/>
            </p:nvSpPr>
            <p:spPr>
              <a:xfrm flipV="1">
                <a:off x="4529" y="1446"/>
                <a:ext cx="0" cy="67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91" name="直接连接符 158790"/>
              <p:cNvSpPr/>
              <p:nvPr/>
            </p:nvSpPr>
            <p:spPr>
              <a:xfrm flipV="1">
                <a:off x="4625" y="1884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92" name="直接连接符 158791"/>
              <p:cNvSpPr/>
              <p:nvPr/>
            </p:nvSpPr>
            <p:spPr>
              <a:xfrm flipV="1">
                <a:off x="4721" y="1884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93" name="直接连接符 158792"/>
              <p:cNvSpPr/>
              <p:nvPr/>
            </p:nvSpPr>
            <p:spPr>
              <a:xfrm flipV="1">
                <a:off x="4817" y="1884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grpSp>
            <p:nvGrpSpPr>
              <p:cNvPr id="158794" name="组合 158793"/>
              <p:cNvGrpSpPr/>
              <p:nvPr/>
            </p:nvGrpSpPr>
            <p:grpSpPr>
              <a:xfrm>
                <a:off x="4385" y="2124"/>
                <a:ext cx="480" cy="288"/>
                <a:chOff x="4385" y="2220"/>
                <a:chExt cx="480" cy="288"/>
              </a:xfrm>
            </p:grpSpPr>
            <p:sp>
              <p:nvSpPr>
                <p:cNvPr id="158795" name="矩形 158794"/>
                <p:cNvSpPr/>
                <p:nvPr/>
              </p:nvSpPr>
              <p:spPr>
                <a:xfrm>
                  <a:off x="4385" y="2220"/>
                  <a:ext cx="480" cy="288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796" name="文本框 158795"/>
                <p:cNvSpPr txBox="1"/>
                <p:nvPr/>
              </p:nvSpPr>
              <p:spPr>
                <a:xfrm>
                  <a:off x="4519" y="2229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2000" b="1" dirty="0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</p:grpSp>
          <p:sp>
            <p:nvSpPr>
              <p:cNvPr id="158797" name="直接连接符 158796"/>
              <p:cNvSpPr/>
              <p:nvPr/>
            </p:nvSpPr>
            <p:spPr>
              <a:xfrm flipV="1">
                <a:off x="5105" y="1446"/>
                <a:ext cx="0" cy="67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98" name="直接连接符 158797"/>
              <p:cNvSpPr/>
              <p:nvPr/>
            </p:nvSpPr>
            <p:spPr>
              <a:xfrm flipV="1">
                <a:off x="5201" y="1446"/>
                <a:ext cx="0" cy="67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799" name="直接连接符 158798"/>
              <p:cNvSpPr/>
              <p:nvPr/>
            </p:nvSpPr>
            <p:spPr>
              <a:xfrm flipV="1">
                <a:off x="5297" y="1884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00" name="直接连接符 158799"/>
              <p:cNvSpPr/>
              <p:nvPr/>
            </p:nvSpPr>
            <p:spPr>
              <a:xfrm flipV="1">
                <a:off x="5393" y="1884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01" name="直接连接符 158800"/>
              <p:cNvSpPr/>
              <p:nvPr/>
            </p:nvSpPr>
            <p:spPr>
              <a:xfrm flipV="1">
                <a:off x="5489" y="1884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grpSp>
            <p:nvGrpSpPr>
              <p:cNvPr id="158802" name="组合 158801"/>
              <p:cNvGrpSpPr/>
              <p:nvPr/>
            </p:nvGrpSpPr>
            <p:grpSpPr>
              <a:xfrm>
                <a:off x="5057" y="2124"/>
                <a:ext cx="480" cy="288"/>
                <a:chOff x="5057" y="2220"/>
                <a:chExt cx="480" cy="288"/>
              </a:xfrm>
            </p:grpSpPr>
            <p:sp>
              <p:nvSpPr>
                <p:cNvPr id="158803" name="矩形 158802"/>
                <p:cNvSpPr/>
                <p:nvPr/>
              </p:nvSpPr>
              <p:spPr>
                <a:xfrm>
                  <a:off x="5057" y="2220"/>
                  <a:ext cx="480" cy="288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804" name="文本框 158803"/>
                <p:cNvSpPr txBox="1"/>
                <p:nvPr/>
              </p:nvSpPr>
              <p:spPr>
                <a:xfrm>
                  <a:off x="5184" y="2229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zh-CN" altLang="en-US" sz="2000" b="1" dirty="0"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</p:grpSp>
          <p:sp>
            <p:nvSpPr>
              <p:cNvPr id="158805" name="矩形 158804"/>
              <p:cNvSpPr/>
              <p:nvPr/>
            </p:nvSpPr>
            <p:spPr>
              <a:xfrm>
                <a:off x="305" y="1104"/>
                <a:ext cx="2448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806" name="文本框 158805"/>
              <p:cNvSpPr txBox="1"/>
              <p:nvPr/>
            </p:nvSpPr>
            <p:spPr>
              <a:xfrm>
                <a:off x="840" y="1130"/>
                <a:ext cx="146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第    一    大    组</a:t>
                </a:r>
              </a:p>
            </p:txBody>
          </p:sp>
          <p:sp>
            <p:nvSpPr>
              <p:cNvPr id="158807" name="矩形 158806"/>
              <p:cNvSpPr/>
              <p:nvPr/>
            </p:nvSpPr>
            <p:spPr>
              <a:xfrm>
                <a:off x="3024" y="1104"/>
                <a:ext cx="2448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808" name="文本框 158807"/>
              <p:cNvSpPr txBox="1"/>
              <p:nvPr/>
            </p:nvSpPr>
            <p:spPr>
              <a:xfrm>
                <a:off x="3528" y="1130"/>
                <a:ext cx="146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第    二    大    组</a:t>
                </a:r>
              </a:p>
            </p:txBody>
          </p:sp>
          <p:sp>
            <p:nvSpPr>
              <p:cNvPr id="158809" name="直接连接符 158808"/>
              <p:cNvSpPr/>
              <p:nvPr/>
            </p:nvSpPr>
            <p:spPr>
              <a:xfrm flipV="1">
                <a:off x="401" y="672"/>
                <a:ext cx="0" cy="43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10" name="直接连接符 158809"/>
              <p:cNvSpPr/>
              <p:nvPr/>
            </p:nvSpPr>
            <p:spPr>
              <a:xfrm flipV="1">
                <a:off x="1073" y="672"/>
                <a:ext cx="0" cy="43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11" name="直接连接符 158810"/>
              <p:cNvSpPr/>
              <p:nvPr/>
            </p:nvSpPr>
            <p:spPr>
              <a:xfrm flipV="1">
                <a:off x="1745" y="672"/>
                <a:ext cx="0" cy="43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12" name="直接连接符 158811"/>
              <p:cNvSpPr/>
              <p:nvPr/>
            </p:nvSpPr>
            <p:spPr>
              <a:xfrm flipV="1">
                <a:off x="2417" y="672"/>
                <a:ext cx="0" cy="43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13" name="直接连接符 158812"/>
              <p:cNvSpPr/>
              <p:nvPr/>
            </p:nvSpPr>
            <p:spPr>
              <a:xfrm flipV="1">
                <a:off x="3089" y="672"/>
                <a:ext cx="0" cy="43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14" name="直接连接符 158813"/>
              <p:cNvSpPr/>
              <p:nvPr/>
            </p:nvSpPr>
            <p:spPr>
              <a:xfrm flipV="1">
                <a:off x="3761" y="672"/>
                <a:ext cx="0" cy="43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15" name="直接连接符 158814"/>
              <p:cNvSpPr/>
              <p:nvPr/>
            </p:nvSpPr>
            <p:spPr>
              <a:xfrm flipV="1">
                <a:off x="4433" y="672"/>
                <a:ext cx="0" cy="43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16" name="直接连接符 158815"/>
              <p:cNvSpPr/>
              <p:nvPr/>
            </p:nvSpPr>
            <p:spPr>
              <a:xfrm flipV="1">
                <a:off x="5105" y="672"/>
                <a:ext cx="0" cy="43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17" name="直接连接符 158816"/>
              <p:cNvSpPr/>
              <p:nvPr/>
            </p:nvSpPr>
            <p:spPr>
              <a:xfrm flipV="1">
                <a:off x="449" y="2400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18" name="直接连接符 158817"/>
              <p:cNvSpPr/>
              <p:nvPr/>
            </p:nvSpPr>
            <p:spPr>
              <a:xfrm flipV="1">
                <a:off x="737" y="2400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19" name="文本框 158818"/>
              <p:cNvSpPr txBox="1"/>
              <p:nvPr/>
            </p:nvSpPr>
            <p:spPr>
              <a:xfrm>
                <a:off x="461" y="239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158820" name="直接连接符 158819"/>
              <p:cNvSpPr/>
              <p:nvPr/>
            </p:nvSpPr>
            <p:spPr>
              <a:xfrm flipV="1">
                <a:off x="1121" y="2410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21" name="直接连接符 158820"/>
              <p:cNvSpPr/>
              <p:nvPr/>
            </p:nvSpPr>
            <p:spPr>
              <a:xfrm flipV="1">
                <a:off x="1409" y="2410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22" name="文本框 158821"/>
              <p:cNvSpPr txBox="1"/>
              <p:nvPr/>
            </p:nvSpPr>
            <p:spPr>
              <a:xfrm>
                <a:off x="1133" y="240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158823" name="直接连接符 158822"/>
              <p:cNvSpPr/>
              <p:nvPr/>
            </p:nvSpPr>
            <p:spPr>
              <a:xfrm flipV="1">
                <a:off x="1793" y="2410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24" name="直接连接符 158823"/>
              <p:cNvSpPr/>
              <p:nvPr/>
            </p:nvSpPr>
            <p:spPr>
              <a:xfrm flipV="1">
                <a:off x="2081" y="2410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25" name="文本框 158824"/>
              <p:cNvSpPr txBox="1"/>
              <p:nvPr/>
            </p:nvSpPr>
            <p:spPr>
              <a:xfrm>
                <a:off x="1805" y="240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158826" name="直接连接符 158825"/>
              <p:cNvSpPr/>
              <p:nvPr/>
            </p:nvSpPr>
            <p:spPr>
              <a:xfrm flipV="1">
                <a:off x="2465" y="2410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27" name="直接连接符 158826"/>
              <p:cNvSpPr/>
              <p:nvPr/>
            </p:nvSpPr>
            <p:spPr>
              <a:xfrm flipV="1">
                <a:off x="2753" y="2410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28" name="文本框 158827"/>
              <p:cNvSpPr txBox="1"/>
              <p:nvPr/>
            </p:nvSpPr>
            <p:spPr>
              <a:xfrm>
                <a:off x="2477" y="240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158829" name="直接连接符 158828"/>
              <p:cNvSpPr/>
              <p:nvPr/>
            </p:nvSpPr>
            <p:spPr>
              <a:xfrm flipV="1">
                <a:off x="3137" y="2410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30" name="直接连接符 158829"/>
              <p:cNvSpPr/>
              <p:nvPr/>
            </p:nvSpPr>
            <p:spPr>
              <a:xfrm flipV="1">
                <a:off x="3425" y="2410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31" name="文本框 158830"/>
              <p:cNvSpPr txBox="1"/>
              <p:nvPr/>
            </p:nvSpPr>
            <p:spPr>
              <a:xfrm>
                <a:off x="3149" y="240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158832" name="直接连接符 158831"/>
              <p:cNvSpPr/>
              <p:nvPr/>
            </p:nvSpPr>
            <p:spPr>
              <a:xfrm flipV="1">
                <a:off x="3809" y="2410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33" name="直接连接符 158832"/>
              <p:cNvSpPr/>
              <p:nvPr/>
            </p:nvSpPr>
            <p:spPr>
              <a:xfrm flipV="1">
                <a:off x="4097" y="2410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34" name="文本框 158833"/>
              <p:cNvSpPr txBox="1"/>
              <p:nvPr/>
            </p:nvSpPr>
            <p:spPr>
              <a:xfrm>
                <a:off x="3821" y="240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158835" name="直接连接符 158834"/>
              <p:cNvSpPr/>
              <p:nvPr/>
            </p:nvSpPr>
            <p:spPr>
              <a:xfrm flipV="1">
                <a:off x="4481" y="2410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36" name="直接连接符 158835"/>
              <p:cNvSpPr/>
              <p:nvPr/>
            </p:nvSpPr>
            <p:spPr>
              <a:xfrm flipV="1">
                <a:off x="4769" y="2410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37" name="文本框 158836"/>
              <p:cNvSpPr txBox="1"/>
              <p:nvPr/>
            </p:nvSpPr>
            <p:spPr>
              <a:xfrm>
                <a:off x="4493" y="240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158838" name="直接连接符 158837"/>
              <p:cNvSpPr/>
              <p:nvPr/>
            </p:nvSpPr>
            <p:spPr>
              <a:xfrm flipV="1">
                <a:off x="5153" y="2410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39" name="直接连接符 158838"/>
              <p:cNvSpPr/>
              <p:nvPr/>
            </p:nvSpPr>
            <p:spPr>
              <a:xfrm flipV="1">
                <a:off x="5441" y="2410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8840" name="文本框 158839"/>
              <p:cNvSpPr txBox="1"/>
              <p:nvPr/>
            </p:nvSpPr>
            <p:spPr>
              <a:xfrm>
                <a:off x="5165" y="240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158841" name="任意多边形 158840"/>
              <p:cNvSpPr/>
              <p:nvPr/>
            </p:nvSpPr>
            <p:spPr>
              <a:xfrm>
                <a:off x="830" y="912"/>
                <a:ext cx="243" cy="1344"/>
              </a:xfrm>
              <a:custGeom>
                <a:avLst/>
                <a:gdLst/>
                <a:ahLst/>
                <a:cxnLst/>
                <a:rect l="0" t="0" r="0" b="0"/>
                <a:pathLst>
                  <a:path w="243" h="1344">
                    <a:moveTo>
                      <a:pt x="0" y="1344"/>
                    </a:moveTo>
                    <a:lnTo>
                      <a:pt x="70" y="1344"/>
                    </a:lnTo>
                    <a:lnTo>
                      <a:pt x="70" y="0"/>
                    </a:lnTo>
                    <a:lnTo>
                      <a:pt x="243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842" name="任意多边形 158841"/>
              <p:cNvSpPr/>
              <p:nvPr/>
            </p:nvSpPr>
            <p:spPr>
              <a:xfrm>
                <a:off x="2753" y="1248"/>
                <a:ext cx="157" cy="1"/>
              </a:xfrm>
              <a:custGeom>
                <a:avLst/>
                <a:gdLst/>
                <a:ahLst/>
                <a:cxnLst/>
                <a:rect l="0" t="0" r="0" b="0"/>
                <a:pathLst>
                  <a:path w="157" h="1">
                    <a:moveTo>
                      <a:pt x="0" y="0"/>
                    </a:moveTo>
                    <a:lnTo>
                      <a:pt x="157" y="0"/>
                    </a:lnTo>
                  </a:path>
                </a:pathLst>
              </a:custGeom>
              <a:noFill/>
              <a:ln w="28575" cap="flat" cmpd="sng">
                <a:solidFill>
                  <a:schemeClr val="folHlink"/>
                </a:solidFill>
                <a:prstDash val="solid"/>
                <a:headEnd type="none" w="med" len="med"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843" name="文本框 158842"/>
              <p:cNvSpPr txBox="1"/>
              <p:nvPr/>
            </p:nvSpPr>
            <p:spPr>
              <a:xfrm>
                <a:off x="161" y="1445"/>
                <a:ext cx="26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1800" b="1" i="1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18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8844" name="文本框 158843"/>
              <p:cNvSpPr txBox="1"/>
              <p:nvPr/>
            </p:nvSpPr>
            <p:spPr>
              <a:xfrm>
                <a:off x="501" y="1445"/>
                <a:ext cx="25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1800" b="1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8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8845" name="文本框 158844"/>
              <p:cNvSpPr txBox="1"/>
              <p:nvPr/>
            </p:nvSpPr>
            <p:spPr>
              <a:xfrm>
                <a:off x="847" y="1449"/>
                <a:ext cx="26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1800" b="1" i="1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18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58846" name="文本框 158845"/>
              <p:cNvSpPr txBox="1"/>
              <p:nvPr/>
            </p:nvSpPr>
            <p:spPr>
              <a:xfrm>
                <a:off x="1173" y="1445"/>
                <a:ext cx="25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1800" b="1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8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58847" name="文本框 158846"/>
              <p:cNvSpPr txBox="1"/>
              <p:nvPr/>
            </p:nvSpPr>
            <p:spPr>
              <a:xfrm>
                <a:off x="1518" y="1445"/>
                <a:ext cx="26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1800" b="1" i="1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18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58848" name="文本框 158847"/>
              <p:cNvSpPr txBox="1"/>
              <p:nvPr/>
            </p:nvSpPr>
            <p:spPr>
              <a:xfrm>
                <a:off x="1845" y="1445"/>
                <a:ext cx="25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1800" b="1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8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58849" name="文本框 158848"/>
              <p:cNvSpPr txBox="1"/>
              <p:nvPr/>
            </p:nvSpPr>
            <p:spPr>
              <a:xfrm>
                <a:off x="2186" y="1445"/>
                <a:ext cx="26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1800" b="1" i="1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1800" b="1" baseline="-250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58850" name="文本框 158849"/>
              <p:cNvSpPr txBox="1"/>
              <p:nvPr/>
            </p:nvSpPr>
            <p:spPr>
              <a:xfrm>
                <a:off x="2526" y="1445"/>
                <a:ext cx="25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1800" b="1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800" b="1" baseline="-250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58851" name="文本框 158850"/>
              <p:cNvSpPr txBox="1"/>
              <p:nvPr/>
            </p:nvSpPr>
            <p:spPr>
              <a:xfrm>
                <a:off x="2858" y="1445"/>
                <a:ext cx="26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1800" b="1" i="1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1800" b="1" baseline="-2500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58852" name="文本框 158851"/>
              <p:cNvSpPr txBox="1"/>
              <p:nvPr/>
            </p:nvSpPr>
            <p:spPr>
              <a:xfrm>
                <a:off x="3198" y="1445"/>
                <a:ext cx="25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1800" b="1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800" b="1" baseline="-2500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58853" name="文本框 158852"/>
              <p:cNvSpPr txBox="1"/>
              <p:nvPr/>
            </p:nvSpPr>
            <p:spPr>
              <a:xfrm>
                <a:off x="3531" y="1445"/>
                <a:ext cx="26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1800" b="1" i="1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1800" b="1" baseline="-250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58854" name="文本框 158853"/>
              <p:cNvSpPr txBox="1"/>
              <p:nvPr/>
            </p:nvSpPr>
            <p:spPr>
              <a:xfrm>
                <a:off x="3861" y="1445"/>
                <a:ext cx="25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1800" b="1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800" b="1" baseline="-250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58855" name="文本框 158854"/>
              <p:cNvSpPr txBox="1"/>
              <p:nvPr/>
            </p:nvSpPr>
            <p:spPr>
              <a:xfrm>
                <a:off x="4207" y="1445"/>
                <a:ext cx="26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1800" b="1" i="1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1800" b="1" baseline="-25000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58856" name="文本框 158855"/>
              <p:cNvSpPr txBox="1"/>
              <p:nvPr/>
            </p:nvSpPr>
            <p:spPr>
              <a:xfrm>
                <a:off x="4533" y="1445"/>
                <a:ext cx="25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1800" b="1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800" b="1" baseline="-25000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58857" name="文本框 158856"/>
              <p:cNvSpPr txBox="1"/>
              <p:nvPr/>
            </p:nvSpPr>
            <p:spPr>
              <a:xfrm>
                <a:off x="4874" y="1445"/>
                <a:ext cx="26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1800" b="1" i="1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1800" b="1" baseline="-25000"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58858" name="文本框 158857"/>
              <p:cNvSpPr txBox="1"/>
              <p:nvPr/>
            </p:nvSpPr>
            <p:spPr>
              <a:xfrm>
                <a:off x="5205" y="1445"/>
                <a:ext cx="25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1800" b="1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800" b="1" baseline="-25000"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58859" name="任意多边形 158858"/>
              <p:cNvSpPr/>
              <p:nvPr/>
            </p:nvSpPr>
            <p:spPr>
              <a:xfrm>
                <a:off x="1505" y="912"/>
                <a:ext cx="243" cy="1344"/>
              </a:xfrm>
              <a:custGeom>
                <a:avLst/>
                <a:gdLst/>
                <a:ahLst/>
                <a:cxnLst/>
                <a:rect l="0" t="0" r="0" b="0"/>
                <a:pathLst>
                  <a:path w="243" h="1344">
                    <a:moveTo>
                      <a:pt x="0" y="1344"/>
                    </a:moveTo>
                    <a:lnTo>
                      <a:pt x="70" y="1344"/>
                    </a:lnTo>
                    <a:lnTo>
                      <a:pt x="70" y="0"/>
                    </a:lnTo>
                    <a:lnTo>
                      <a:pt x="243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860" name="任意多边形 158859"/>
              <p:cNvSpPr/>
              <p:nvPr/>
            </p:nvSpPr>
            <p:spPr>
              <a:xfrm>
                <a:off x="2174" y="912"/>
                <a:ext cx="243" cy="1344"/>
              </a:xfrm>
              <a:custGeom>
                <a:avLst/>
                <a:gdLst/>
                <a:ahLst/>
                <a:cxnLst/>
                <a:rect l="0" t="0" r="0" b="0"/>
                <a:pathLst>
                  <a:path w="243" h="1344">
                    <a:moveTo>
                      <a:pt x="0" y="1344"/>
                    </a:moveTo>
                    <a:lnTo>
                      <a:pt x="70" y="1344"/>
                    </a:lnTo>
                    <a:lnTo>
                      <a:pt x="70" y="0"/>
                    </a:lnTo>
                    <a:lnTo>
                      <a:pt x="243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861" name="任意多边形 158860"/>
              <p:cNvSpPr/>
              <p:nvPr/>
            </p:nvSpPr>
            <p:spPr>
              <a:xfrm>
                <a:off x="2846" y="912"/>
                <a:ext cx="243" cy="1344"/>
              </a:xfrm>
              <a:custGeom>
                <a:avLst/>
                <a:gdLst/>
                <a:ahLst/>
                <a:cxnLst/>
                <a:rect l="0" t="0" r="0" b="0"/>
                <a:pathLst>
                  <a:path w="243" h="1344">
                    <a:moveTo>
                      <a:pt x="0" y="1344"/>
                    </a:moveTo>
                    <a:lnTo>
                      <a:pt x="70" y="1344"/>
                    </a:lnTo>
                    <a:lnTo>
                      <a:pt x="70" y="0"/>
                    </a:lnTo>
                    <a:lnTo>
                      <a:pt x="243" y="0"/>
                    </a:lnTo>
                  </a:path>
                </a:pathLst>
              </a:custGeom>
              <a:noFill/>
              <a:ln w="28575" cap="flat" cmpd="sng">
                <a:solidFill>
                  <a:schemeClr val="folHlink"/>
                </a:solidFill>
                <a:prstDash val="solid"/>
                <a:headEnd type="none" w="med" len="med"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862" name="任意多边形 158861"/>
              <p:cNvSpPr/>
              <p:nvPr/>
            </p:nvSpPr>
            <p:spPr>
              <a:xfrm>
                <a:off x="3518" y="912"/>
                <a:ext cx="243" cy="1344"/>
              </a:xfrm>
              <a:custGeom>
                <a:avLst/>
                <a:gdLst/>
                <a:ahLst/>
                <a:cxnLst/>
                <a:rect l="0" t="0" r="0" b="0"/>
                <a:pathLst>
                  <a:path w="243" h="1344">
                    <a:moveTo>
                      <a:pt x="0" y="1344"/>
                    </a:moveTo>
                    <a:lnTo>
                      <a:pt x="70" y="1344"/>
                    </a:lnTo>
                    <a:lnTo>
                      <a:pt x="70" y="0"/>
                    </a:lnTo>
                    <a:lnTo>
                      <a:pt x="243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863" name="任意多边形 158862"/>
              <p:cNvSpPr/>
              <p:nvPr/>
            </p:nvSpPr>
            <p:spPr>
              <a:xfrm>
                <a:off x="4190" y="912"/>
                <a:ext cx="243" cy="1344"/>
              </a:xfrm>
              <a:custGeom>
                <a:avLst/>
                <a:gdLst/>
                <a:ahLst/>
                <a:cxnLst/>
                <a:rect l="0" t="0" r="0" b="0"/>
                <a:pathLst>
                  <a:path w="243" h="1344">
                    <a:moveTo>
                      <a:pt x="0" y="1344"/>
                    </a:moveTo>
                    <a:lnTo>
                      <a:pt x="70" y="1344"/>
                    </a:lnTo>
                    <a:lnTo>
                      <a:pt x="70" y="0"/>
                    </a:lnTo>
                    <a:lnTo>
                      <a:pt x="243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864" name="任意多边形 158863"/>
              <p:cNvSpPr/>
              <p:nvPr/>
            </p:nvSpPr>
            <p:spPr>
              <a:xfrm>
                <a:off x="4865" y="912"/>
                <a:ext cx="243" cy="1344"/>
              </a:xfrm>
              <a:custGeom>
                <a:avLst/>
                <a:gdLst/>
                <a:ahLst/>
                <a:cxnLst/>
                <a:rect l="0" t="0" r="0" b="0"/>
                <a:pathLst>
                  <a:path w="243" h="1344">
                    <a:moveTo>
                      <a:pt x="0" y="1344"/>
                    </a:moveTo>
                    <a:lnTo>
                      <a:pt x="70" y="1344"/>
                    </a:lnTo>
                    <a:lnTo>
                      <a:pt x="70" y="0"/>
                    </a:lnTo>
                    <a:lnTo>
                      <a:pt x="243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865" name="文本框 158864"/>
              <p:cNvSpPr txBox="1"/>
              <p:nvPr/>
            </p:nvSpPr>
            <p:spPr>
              <a:xfrm>
                <a:off x="295" y="441"/>
                <a:ext cx="32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000" b="1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31</a:t>
                </a:r>
              </a:p>
            </p:txBody>
          </p:sp>
          <p:sp>
            <p:nvSpPr>
              <p:cNvPr id="158866" name="文本框 158865"/>
              <p:cNvSpPr txBox="1"/>
              <p:nvPr/>
            </p:nvSpPr>
            <p:spPr>
              <a:xfrm>
                <a:off x="929" y="432"/>
                <a:ext cx="32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000" b="1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27</a:t>
                </a:r>
              </a:p>
            </p:txBody>
          </p:sp>
          <p:sp>
            <p:nvSpPr>
              <p:cNvPr id="158867" name="文本框 158866"/>
              <p:cNvSpPr txBox="1"/>
              <p:nvPr/>
            </p:nvSpPr>
            <p:spPr>
              <a:xfrm>
                <a:off x="1601" y="432"/>
                <a:ext cx="32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000" b="1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23</a:t>
                </a:r>
              </a:p>
            </p:txBody>
          </p:sp>
          <p:sp>
            <p:nvSpPr>
              <p:cNvPr id="158868" name="文本框 158867"/>
              <p:cNvSpPr txBox="1"/>
              <p:nvPr/>
            </p:nvSpPr>
            <p:spPr>
              <a:xfrm>
                <a:off x="2273" y="432"/>
                <a:ext cx="32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000" b="1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19</a:t>
                </a:r>
              </a:p>
            </p:txBody>
          </p:sp>
          <p:sp>
            <p:nvSpPr>
              <p:cNvPr id="158869" name="文本框 158868"/>
              <p:cNvSpPr txBox="1"/>
              <p:nvPr/>
            </p:nvSpPr>
            <p:spPr>
              <a:xfrm>
                <a:off x="2945" y="432"/>
                <a:ext cx="32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000" b="1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158870" name="文本框 158869"/>
              <p:cNvSpPr txBox="1"/>
              <p:nvPr/>
            </p:nvSpPr>
            <p:spPr>
              <a:xfrm>
                <a:off x="3617" y="432"/>
                <a:ext cx="32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000" b="1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158871" name="文本框 158870"/>
              <p:cNvSpPr txBox="1"/>
              <p:nvPr/>
            </p:nvSpPr>
            <p:spPr>
              <a:xfrm>
                <a:off x="4289" y="432"/>
                <a:ext cx="27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000" b="1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58872" name="文本框 158871"/>
              <p:cNvSpPr txBox="1"/>
              <p:nvPr/>
            </p:nvSpPr>
            <p:spPr>
              <a:xfrm>
                <a:off x="4961" y="432"/>
                <a:ext cx="27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000" b="1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58873" name="文本框 158872"/>
              <p:cNvSpPr txBox="1"/>
              <p:nvPr/>
            </p:nvSpPr>
            <p:spPr>
              <a:xfrm>
                <a:off x="449" y="1637"/>
                <a:ext cx="47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1800" b="1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30~28</a:t>
                </a:r>
              </a:p>
            </p:txBody>
          </p:sp>
          <p:sp>
            <p:nvSpPr>
              <p:cNvPr id="158874" name="文本框 158873"/>
              <p:cNvSpPr txBox="1"/>
              <p:nvPr/>
            </p:nvSpPr>
            <p:spPr>
              <a:xfrm>
                <a:off x="1121" y="1647"/>
                <a:ext cx="47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1800" b="1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26~24</a:t>
                </a:r>
              </a:p>
            </p:txBody>
          </p:sp>
          <p:sp>
            <p:nvSpPr>
              <p:cNvPr id="158875" name="文本框 158874"/>
              <p:cNvSpPr txBox="1"/>
              <p:nvPr/>
            </p:nvSpPr>
            <p:spPr>
              <a:xfrm>
                <a:off x="1793" y="1647"/>
                <a:ext cx="47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1800" b="1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22~20</a:t>
                </a:r>
              </a:p>
            </p:txBody>
          </p:sp>
          <p:sp>
            <p:nvSpPr>
              <p:cNvPr id="158876" name="文本框 158875"/>
              <p:cNvSpPr txBox="1"/>
              <p:nvPr/>
            </p:nvSpPr>
            <p:spPr>
              <a:xfrm>
                <a:off x="2465" y="1647"/>
                <a:ext cx="47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1800" b="1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18~16</a:t>
                </a:r>
              </a:p>
            </p:txBody>
          </p:sp>
          <p:sp>
            <p:nvSpPr>
              <p:cNvPr id="158877" name="文本框 158876"/>
              <p:cNvSpPr txBox="1"/>
              <p:nvPr/>
            </p:nvSpPr>
            <p:spPr>
              <a:xfrm>
                <a:off x="3137" y="1647"/>
                <a:ext cx="47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1800" b="1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14~12</a:t>
                </a:r>
              </a:p>
            </p:txBody>
          </p:sp>
          <p:sp>
            <p:nvSpPr>
              <p:cNvPr id="158878" name="文本框 158877"/>
              <p:cNvSpPr txBox="1"/>
              <p:nvPr/>
            </p:nvSpPr>
            <p:spPr>
              <a:xfrm>
                <a:off x="3809" y="1647"/>
                <a:ext cx="42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1800" b="1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10~8</a:t>
                </a:r>
              </a:p>
            </p:txBody>
          </p:sp>
          <p:sp>
            <p:nvSpPr>
              <p:cNvPr id="158879" name="文本框 158878"/>
              <p:cNvSpPr txBox="1"/>
              <p:nvPr/>
            </p:nvSpPr>
            <p:spPr>
              <a:xfrm>
                <a:off x="4481" y="1647"/>
                <a:ext cx="37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1800" b="1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6~4</a:t>
                </a:r>
              </a:p>
            </p:txBody>
          </p:sp>
          <p:sp>
            <p:nvSpPr>
              <p:cNvPr id="158880" name="文本框 158879"/>
              <p:cNvSpPr txBox="1"/>
              <p:nvPr/>
            </p:nvSpPr>
            <p:spPr>
              <a:xfrm>
                <a:off x="5153" y="1647"/>
                <a:ext cx="37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1800" b="1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2~0</a:t>
                </a:r>
              </a:p>
            </p:txBody>
          </p:sp>
          <p:sp>
            <p:nvSpPr>
              <p:cNvPr id="158881" name="任意多边形 158880"/>
              <p:cNvSpPr/>
              <p:nvPr/>
            </p:nvSpPr>
            <p:spPr>
              <a:xfrm>
                <a:off x="5441" y="1296"/>
                <a:ext cx="192" cy="1392"/>
              </a:xfrm>
              <a:custGeom>
                <a:avLst/>
                <a:gdLst/>
                <a:ahLst/>
                <a:cxnLst/>
                <a:rect l="0" t="0" r="0" b="0"/>
                <a:pathLst>
                  <a:path w="192" h="1392">
                    <a:moveTo>
                      <a:pt x="0" y="0"/>
                    </a:moveTo>
                    <a:lnTo>
                      <a:pt x="192" y="0"/>
                    </a:lnTo>
                    <a:lnTo>
                      <a:pt x="192" y="1392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stealth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882" name="任意多边形 158881"/>
              <p:cNvSpPr/>
              <p:nvPr/>
            </p:nvSpPr>
            <p:spPr>
              <a:xfrm>
                <a:off x="5537" y="2254"/>
                <a:ext cx="98" cy="3"/>
              </a:xfrm>
              <a:custGeom>
                <a:avLst/>
                <a:gdLst/>
                <a:ahLst/>
                <a:cxnLst/>
                <a:rect l="0" t="0" r="0" b="0"/>
                <a:pathLst>
                  <a:path w="98" h="3">
                    <a:moveTo>
                      <a:pt x="98" y="0"/>
                    </a:moveTo>
                    <a:lnTo>
                      <a:pt x="0" y="3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8883" name="文本框 158882"/>
            <p:cNvSpPr txBox="1"/>
            <p:nvPr/>
          </p:nvSpPr>
          <p:spPr>
            <a:xfrm>
              <a:off x="5441" y="2649"/>
              <a:ext cx="3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-1</a:t>
              </a:r>
            </a:p>
          </p:txBody>
        </p:sp>
      </p:grpSp>
      <p:sp>
        <p:nvSpPr>
          <p:cNvPr id="158884" name="矩形 158883"/>
          <p:cNvSpPr/>
          <p:nvPr/>
        </p:nvSpPr>
        <p:spPr>
          <a:xfrm>
            <a:off x="450850" y="4800600"/>
            <a:ext cx="1911350" cy="381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当 </a:t>
            </a:r>
            <a:r>
              <a:rPr lang="en-US" altLang="zh-CN" sz="2000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000" b="1" i="1" baseline="-25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i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-25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形成后</a:t>
            </a:r>
          </a:p>
        </p:txBody>
      </p:sp>
      <p:sp>
        <p:nvSpPr>
          <p:cNvPr id="158885" name="矩形 158884"/>
          <p:cNvSpPr/>
          <p:nvPr/>
        </p:nvSpPr>
        <p:spPr>
          <a:xfrm>
            <a:off x="3429000" y="4800600"/>
            <a:ext cx="7494588" cy="381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产生 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、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、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 b="1">
                <a:latin typeface="Times New Roman" panose="02020603050405020304" pitchFamily="18" charset="0"/>
              </a:rPr>
              <a:t>、</a:t>
            </a:r>
            <a:r>
              <a:rPr lang="en-US" altLang="zh-CN" sz="2000" b="1" i="1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 </a:t>
            </a:r>
            <a:r>
              <a:rPr lang="en-US" altLang="zh-CN" sz="2000" b="1">
                <a:latin typeface="Times New Roman" panose="02020603050405020304" pitchFamily="18" charset="0"/>
              </a:rPr>
              <a:t>~ </a:t>
            </a:r>
            <a:r>
              <a:rPr lang="en-US" altLang="zh-CN" sz="2000" b="1" i="1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8</a:t>
            </a:r>
            <a:r>
              <a:rPr lang="en-US" altLang="zh-CN" sz="2000" b="1">
                <a:latin typeface="Times New Roman" panose="02020603050405020304" pitchFamily="18" charset="0"/>
              </a:rPr>
              <a:t>、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 ~ </a:t>
            </a: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8</a:t>
            </a:r>
            <a:r>
              <a:rPr lang="en-US" altLang="zh-CN" sz="20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8886" name="矩形 158885"/>
          <p:cNvSpPr/>
          <p:nvPr/>
        </p:nvSpPr>
        <p:spPr>
          <a:xfrm>
            <a:off x="3402013" y="5202238"/>
            <a:ext cx="8637587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000" b="1" baseline="-20000">
                <a:latin typeface="Times New Roman" panose="02020603050405020304" pitchFamily="18" charset="0"/>
              </a:rPr>
              <a:t>   </a:t>
            </a:r>
            <a:r>
              <a:rPr lang="zh-CN" altLang="en-US" sz="2000" b="1" dirty="0">
                <a:latin typeface="Times New Roman" panose="02020603050405020304" pitchFamily="18" charset="0"/>
              </a:rPr>
              <a:t>产生 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15</a:t>
            </a:r>
            <a:r>
              <a:rPr lang="en-US" altLang="zh-CN" sz="2000" b="1">
                <a:latin typeface="Times New Roman" panose="02020603050405020304" pitchFamily="18" charset="0"/>
              </a:rPr>
              <a:t>、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11</a:t>
            </a:r>
            <a:r>
              <a:rPr lang="en-US" altLang="zh-CN" sz="2000" b="1">
                <a:latin typeface="Times New Roman" panose="02020603050405020304" pitchFamily="18" charset="0"/>
              </a:rPr>
              <a:t>、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7</a:t>
            </a:r>
            <a:r>
              <a:rPr lang="en-US" altLang="zh-CN" sz="2000" b="1">
                <a:latin typeface="Times New Roman" panose="02020603050405020304" pitchFamily="18" charset="0"/>
              </a:rPr>
              <a:t>、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58887" name="矩形 158886"/>
          <p:cNvSpPr/>
          <p:nvPr/>
        </p:nvSpPr>
        <p:spPr>
          <a:xfrm>
            <a:off x="3409950" y="5581650"/>
            <a:ext cx="8997950" cy="7191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  产生 </a:t>
            </a:r>
            <a:r>
              <a:rPr lang="zh-CN" altLang="en-US" sz="12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18 </a:t>
            </a:r>
            <a:r>
              <a:rPr lang="en-US" altLang="zh-CN" sz="2000" b="1">
                <a:latin typeface="Times New Roman" panose="02020603050405020304" pitchFamily="18" charset="0"/>
              </a:rPr>
              <a:t>~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16</a:t>
            </a:r>
            <a:r>
              <a:rPr lang="en-US" altLang="zh-CN" sz="2000" b="1">
                <a:latin typeface="Times New Roman" panose="02020603050405020304" pitchFamily="18" charset="0"/>
              </a:rPr>
              <a:t>、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14</a:t>
            </a:r>
            <a:r>
              <a:rPr lang="en-US" altLang="zh-CN" sz="2000" b="1">
                <a:latin typeface="Times New Roman" panose="02020603050405020304" pitchFamily="18" charset="0"/>
              </a:rPr>
              <a:t>~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12</a:t>
            </a:r>
            <a:r>
              <a:rPr lang="en-US" altLang="zh-CN" sz="2000" b="1">
                <a:latin typeface="Times New Roman" panose="02020603050405020304" pitchFamily="18" charset="0"/>
              </a:rPr>
              <a:t>、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10</a:t>
            </a:r>
            <a:r>
              <a:rPr lang="en-US" altLang="zh-CN" sz="2000" b="1">
                <a:latin typeface="Times New Roman" panose="02020603050405020304" pitchFamily="18" charset="0"/>
              </a:rPr>
              <a:t>~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8 </a:t>
            </a:r>
            <a:r>
              <a:rPr lang="en-US" altLang="zh-CN" sz="2000" b="1">
                <a:latin typeface="Times New Roman" panose="02020603050405020304" pitchFamily="18" charset="0"/>
              </a:rPr>
              <a:t>、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6</a:t>
            </a:r>
            <a:r>
              <a:rPr lang="en-US" altLang="zh-CN" sz="2000" b="1">
                <a:latin typeface="Times New Roman" panose="02020603050405020304" pitchFamily="18" charset="0"/>
              </a:rPr>
              <a:t>~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4</a:t>
            </a:r>
            <a:r>
              <a:rPr lang="en-US" altLang="zh-CN" sz="2000" b="1"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sz="2000" b="1">
                <a:latin typeface="Times New Roman" panose="02020603050405020304" pitchFamily="18" charset="0"/>
              </a:rPr>
              <a:t>           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31</a:t>
            </a:r>
            <a:r>
              <a:rPr lang="en-US" altLang="zh-CN" sz="2000" b="1">
                <a:latin typeface="Times New Roman" panose="02020603050405020304" pitchFamily="18" charset="0"/>
              </a:rPr>
              <a:t>、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27</a:t>
            </a:r>
            <a:r>
              <a:rPr lang="en-US" altLang="zh-CN" sz="2000" b="1">
                <a:latin typeface="Times New Roman" panose="02020603050405020304" pitchFamily="18" charset="0"/>
              </a:rPr>
              <a:t>、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23</a:t>
            </a:r>
            <a:r>
              <a:rPr lang="en-US" altLang="zh-CN" sz="2000" b="1">
                <a:latin typeface="Times New Roman" panose="02020603050405020304" pitchFamily="18" charset="0"/>
              </a:rPr>
              <a:t>、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19</a:t>
            </a:r>
          </a:p>
        </p:txBody>
      </p:sp>
      <p:sp>
        <p:nvSpPr>
          <p:cNvPr id="158888" name="矩形 158887"/>
          <p:cNvSpPr/>
          <p:nvPr/>
        </p:nvSpPr>
        <p:spPr>
          <a:xfrm>
            <a:off x="3505200" y="6343650"/>
            <a:ext cx="86375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产生 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30</a:t>
            </a:r>
            <a:r>
              <a:rPr lang="en-US" altLang="zh-CN" sz="2000" b="1">
                <a:latin typeface="Times New Roman" panose="02020603050405020304" pitchFamily="18" charset="0"/>
              </a:rPr>
              <a:t>~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28</a:t>
            </a:r>
            <a:r>
              <a:rPr lang="en-US" altLang="zh-CN" sz="2000" b="1">
                <a:latin typeface="Times New Roman" panose="02020603050405020304" pitchFamily="18" charset="0"/>
              </a:rPr>
              <a:t>、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26 </a:t>
            </a:r>
            <a:r>
              <a:rPr lang="en-US" altLang="zh-CN" sz="2000" b="1">
                <a:latin typeface="Times New Roman" panose="02020603050405020304" pitchFamily="18" charset="0"/>
              </a:rPr>
              <a:t>~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24</a:t>
            </a:r>
            <a:r>
              <a:rPr lang="en-US" altLang="zh-CN" sz="2000" b="1">
                <a:latin typeface="Times New Roman" panose="02020603050405020304" pitchFamily="18" charset="0"/>
              </a:rPr>
              <a:t>、 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22 </a:t>
            </a:r>
            <a:r>
              <a:rPr lang="en-US" altLang="zh-CN" sz="2000" b="1">
                <a:latin typeface="Times New Roman" panose="02020603050405020304" pitchFamily="18" charset="0"/>
              </a:rPr>
              <a:t>~</a:t>
            </a:r>
            <a:r>
              <a:rPr lang="en-US" altLang="zh-CN" sz="2000" b="1" i="1">
                <a:latin typeface="Times New Roman" panose="02020603050405020304" pitchFamily="18" charset="0"/>
              </a:rPr>
              <a:t>C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20</a:t>
            </a:r>
            <a:r>
              <a:rPr lang="en-US" altLang="zh-CN" sz="20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8890" name="文本框 158889"/>
          <p:cNvSpPr txBox="1"/>
          <p:nvPr/>
        </p:nvSpPr>
        <p:spPr>
          <a:xfrm>
            <a:off x="2286000" y="4800600"/>
            <a:ext cx="1676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经 2.5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-20000" dirty="0" err="1">
                <a:latin typeface="Times New Roman" panose="02020603050405020304" pitchFamily="18" charset="0"/>
              </a:rPr>
              <a:t>y</a:t>
            </a:r>
            <a:endParaRPr lang="zh-CN" altLang="en-US" sz="2000" b="1" i="1" baseline="-20000">
              <a:latin typeface="Times New Roman" panose="02020603050405020304" pitchFamily="18" charset="0"/>
            </a:endParaRPr>
          </a:p>
        </p:txBody>
      </p:sp>
      <p:sp>
        <p:nvSpPr>
          <p:cNvPr id="158891" name="文本框 158890"/>
          <p:cNvSpPr txBox="1"/>
          <p:nvPr/>
        </p:nvSpPr>
        <p:spPr>
          <a:xfrm>
            <a:off x="2781300" y="5200650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5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-20000" dirty="0" err="1">
                <a:latin typeface="Times New Roman" panose="02020603050405020304" pitchFamily="18" charset="0"/>
              </a:rPr>
              <a:t>y</a:t>
            </a:r>
            <a:endParaRPr lang="zh-CN" altLang="en-US" sz="2000" b="1" i="1" baseline="-20000">
              <a:latin typeface="Times New Roman" panose="02020603050405020304" pitchFamily="18" charset="0"/>
            </a:endParaRPr>
          </a:p>
        </p:txBody>
      </p:sp>
      <p:sp>
        <p:nvSpPr>
          <p:cNvPr id="158892" name="文本框 158891"/>
          <p:cNvSpPr txBox="1"/>
          <p:nvPr/>
        </p:nvSpPr>
        <p:spPr>
          <a:xfrm>
            <a:off x="2609850" y="561975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7.5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-20000" dirty="0" err="1">
                <a:latin typeface="Times New Roman" panose="02020603050405020304" pitchFamily="18" charset="0"/>
              </a:rPr>
              <a:t>y</a:t>
            </a:r>
            <a:endParaRPr lang="zh-CN" altLang="en-US" sz="2000" b="1" i="1" baseline="-20000">
              <a:latin typeface="Times New Roman" panose="02020603050405020304" pitchFamily="18" charset="0"/>
            </a:endParaRPr>
          </a:p>
        </p:txBody>
      </p:sp>
      <p:sp>
        <p:nvSpPr>
          <p:cNvPr id="158893" name="文本框 158892"/>
          <p:cNvSpPr txBox="1"/>
          <p:nvPr/>
        </p:nvSpPr>
        <p:spPr>
          <a:xfrm>
            <a:off x="2628900" y="6308725"/>
            <a:ext cx="1676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1 0</a:t>
            </a:r>
            <a:r>
              <a:rPr lang="zh-CN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-20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  <a:endParaRPr lang="zh-CN" altLang="en-US" sz="2000" b="1" i="1" baseline="-20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894" name="矩形 158893"/>
          <p:cNvSpPr/>
          <p:nvPr/>
        </p:nvSpPr>
        <p:spPr>
          <a:xfrm>
            <a:off x="8001000" y="0"/>
            <a:ext cx="1143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6.5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8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884" grpId="0"/>
      <p:bldP spid="158885" grpId="0"/>
      <p:bldP spid="158886" grpId="0"/>
      <p:bldP spid="158887" grpId="0"/>
      <p:bldP spid="158888" grpId="0"/>
      <p:bldP spid="158890" grpId="0"/>
      <p:bldP spid="158891" grpId="0"/>
      <p:bldP spid="158892" grpId="0"/>
      <p:bldP spid="158893" grpId="0"/>
    </p:bldLst>
  </p:timing>
</p:sld>
</file>

<file path=ppt/theme/theme1.xml><?xml version="1.0" encoding="utf-8"?>
<a:theme xmlns:a="http://schemas.openxmlformats.org/drawingml/2006/main" name="Soaring">
  <a:themeElements>
    <a:clrScheme name="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FFFF"/>
      </a:accent1>
      <a:accent2>
        <a:srgbClr val="3366FF"/>
      </a:accent2>
      <a:accent3>
        <a:srgbClr val="AAAAFF"/>
      </a:accent3>
      <a:accent4>
        <a:srgbClr val="DCDCDC"/>
      </a:accent4>
      <a:accent5>
        <a:srgbClr val="AAFFFF"/>
      </a:accent5>
      <a:accent6>
        <a:srgbClr val="2D5BE5"/>
      </a:accent6>
      <a:hlink>
        <a:srgbClr val="FF0033"/>
      </a:hlink>
      <a:folHlink>
        <a:srgbClr val="FFFF00"/>
      </a:folHlink>
    </a:clrScheme>
    <a:fontScheme name="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CC66"/>
        </a:dk2>
        <a:lt2>
          <a:srgbClr val="000000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CDCDC"/>
        </a:accent4>
        <a:accent5>
          <a:srgbClr val="AAFFFF"/>
        </a:accent5>
        <a:accent6>
          <a:srgbClr val="2D5BE5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9CAFF"/>
        </a:accent5>
        <a:accent6>
          <a:srgbClr val="5BB7E5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D2D2D2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CC66"/>
        </a:dk2>
        <a:lt2>
          <a:srgbClr val="000000"/>
        </a:lt2>
        <a:accent1>
          <a:srgbClr val="0099CC"/>
        </a:accent1>
        <a:accent2>
          <a:srgbClr val="009999"/>
        </a:accent2>
        <a:accent3>
          <a:srgbClr val="AAC1C1"/>
        </a:accent3>
        <a:accent4>
          <a:srgbClr val="DCDCDC"/>
        </a:accent4>
        <a:accent5>
          <a:srgbClr val="AACAE2"/>
        </a:accent5>
        <a:accent6>
          <a:srgbClr val="008989"/>
        </a:accent6>
        <a:hlink>
          <a:srgbClr val="6600CC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993300"/>
        </a:lt1>
        <a:dk2>
          <a:srgbClr val="FFCC66"/>
        </a:dk2>
        <a:lt2>
          <a:srgbClr val="000000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CDCDC"/>
        </a:accent4>
        <a:accent5>
          <a:srgbClr val="FFB9AD"/>
        </a:accent5>
        <a:accent6>
          <a:srgbClr val="B75B00"/>
        </a:accent6>
        <a:hlink>
          <a:srgbClr val="CC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21</TotalTime>
  <Words>10001</Words>
  <Application>Microsoft Office PowerPoint</Application>
  <PresentationFormat>全屏显示(4:3)</PresentationFormat>
  <Paragraphs>2271</Paragraphs>
  <Slides>94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95" baseType="lpstr">
      <vt:lpstr>Soaring</vt:lpstr>
      <vt:lpstr>第六章   计算机的运算方法</vt:lpstr>
      <vt:lpstr>6.1  无符号数和有符号数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   数的定点表示和浮点表示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   定 点 运 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补码1bit除法</vt:lpstr>
      <vt:lpstr>补码加减交替法</vt:lpstr>
      <vt:lpstr>补码加减交替法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 浮点四则运算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6.5 算术逻辑单元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weibo</cp:lastModifiedBy>
  <cp:revision>1223</cp:revision>
  <dcterms:created xsi:type="dcterms:W3CDTF">2020-02-21T03:24:43Z</dcterms:created>
  <dcterms:modified xsi:type="dcterms:W3CDTF">2021-04-29T04:47:31Z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