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1" r:id="rId19"/>
    <p:sldId id="362" r:id="rId20"/>
    <p:sldId id="363" r:id="rId21"/>
    <p:sldId id="365" r:id="rId22"/>
    <p:sldId id="364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81" r:id="rId37"/>
    <p:sldId id="382" r:id="rId38"/>
    <p:sldId id="383" r:id="rId39"/>
    <p:sldId id="384" r:id="rId40"/>
    <p:sldId id="379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3/18/2013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packages/html/newsgraphics/2011/0119-budget/" TargetMode="External"/><Relationship Id="rId2" Type="http://schemas.openxmlformats.org/officeDocument/2006/relationships/hyperlink" Target="http://www.smartmoney.com/map-of-the-mark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com/wiredscience/2008/06/awesome-infogra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smartmoney.com/marketma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Trees </a:t>
            </a:r>
            <a:r>
              <a:rPr lang="en-US" smtClean="0"/>
              <a:t>and Hierarchies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Node-Link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Difficult to encode more variables of data cases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All of these can clash with the basic node-link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</a:t>
            </a:r>
            <a:r>
              <a:rPr lang="en-US" sz="1200" dirty="0"/>
              <a:t>http://www.cc.gatech.edu/~stasko/7450/Notes/tree2.pdf</a:t>
            </a:r>
          </a:p>
        </p:txBody>
      </p:sp>
    </p:spTree>
    <p:extLst>
      <p:ext uri="{BB962C8B-B14F-4D97-AF65-F5344CB8AC3E}">
        <p14:creationId xmlns:p14="http://schemas.microsoft.com/office/powerpoint/2010/main" val="21001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Space-Filling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item now occupies an area</a:t>
            </a:r>
          </a:p>
          <a:p>
            <a:r>
              <a:rPr lang="en-US" dirty="0" smtClean="0"/>
              <a:t>Children are contained under the parent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18" y="2743200"/>
            <a:ext cx="647758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9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Space filling representation developed by Johnson and Shneiderman</a:t>
            </a:r>
          </a:p>
          <a:p>
            <a:r>
              <a:rPr lang="en-US" dirty="0" smtClean="0"/>
              <a:t>Children are drawn inside their parent</a:t>
            </a:r>
          </a:p>
          <a:p>
            <a:r>
              <a:rPr lang="en-US" dirty="0" smtClean="0"/>
              <a:t>Alternate horizontal and vertical slicing at each successive level</a:t>
            </a:r>
          </a:p>
          <a:p>
            <a:r>
              <a:rPr lang="en-US" dirty="0" smtClean="0"/>
              <a:t>Use area to encode other variable of data items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B. and Shneiderman, B. </a:t>
            </a:r>
            <a:r>
              <a:rPr lang="en-US" sz="1200" dirty="0" err="1"/>
              <a:t>Treemaps</a:t>
            </a:r>
            <a:r>
              <a:rPr lang="en-US" sz="1200" dirty="0"/>
              <a:t>: A Space-Filling Approach to the Visualization of Hierarchical Information Structures. In Proceedings of the IEEE Information Visualization ’91, pages 275–282, IEEE, 1991. </a:t>
            </a:r>
          </a:p>
        </p:txBody>
      </p:sp>
    </p:spTree>
    <p:extLst>
      <p:ext uri="{BB962C8B-B14F-4D97-AF65-F5344CB8AC3E}">
        <p14:creationId xmlns:p14="http://schemas.microsoft.com/office/powerpoint/2010/main" val="9485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1) Change orientation from parent (</a:t>
            </a:r>
            <a:r>
              <a:rPr lang="en-US" dirty="0" err="1" smtClean="0"/>
              <a:t>horiz</a:t>
            </a:r>
            <a:r>
              <a:rPr lang="en-US" dirty="0" smtClean="0"/>
              <a:t>/</a:t>
            </a:r>
            <a:r>
              <a:rPr lang="en-US" dirty="0" err="1" smtClean="0"/>
              <a:t>vert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2) Read all files and directories at this level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3) Make rectangles for each, scaled to size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4) Draw rectangles using appropriate size and color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5) For each directory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a) Make recursive call using its rectangle as focus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1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vs. Non-Nested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24000"/>
            <a:ext cx="68770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00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use the </a:t>
            </a:r>
            <a:r>
              <a:rPr lang="en-US" dirty="0" err="1" smtClean="0"/>
              <a:t>Treemap</a:t>
            </a:r>
            <a:r>
              <a:rPr lang="en-US" dirty="0" smtClean="0"/>
              <a:t> idea in a variety of domains</a:t>
            </a:r>
          </a:p>
          <a:p>
            <a:pPr lvl="1"/>
            <a:r>
              <a:rPr lang="en-US" dirty="0" smtClean="0"/>
              <a:t>File/directory structures</a:t>
            </a:r>
          </a:p>
          <a:p>
            <a:pPr lvl="1"/>
            <a:r>
              <a:rPr lang="en-US" dirty="0" smtClean="0"/>
              <a:t>Software diagrams</a:t>
            </a:r>
          </a:p>
          <a:p>
            <a:pPr lvl="1"/>
            <a:r>
              <a:rPr lang="en-US" dirty="0" smtClean="0"/>
              <a:t>Sports analysis</a:t>
            </a:r>
          </a:p>
          <a:p>
            <a:pPr lvl="1"/>
            <a:r>
              <a:rPr lang="en-US" dirty="0" smtClean="0"/>
              <a:t>Stock market data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>
                <a:hlinkClick r:id="rId2"/>
              </a:rPr>
              <a:t>http://www.smartmoney.com/map-of-the-market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http://www.nytimes.com/packages/html/newsgraphics/2011/0119-budget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http://www.wired.com/wiredscience/2008/06/awesome-infogra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73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Tennis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Analyze, review and browse a tennis match</a:t>
            </a:r>
          </a:p>
          <a:p>
            <a:r>
              <a:rPr lang="en-US" dirty="0" smtClean="0"/>
              <a:t>Space-filling/</a:t>
            </a:r>
            <a:r>
              <a:rPr lang="en-US" dirty="0" err="1" smtClean="0"/>
              <a:t>treemap</a:t>
            </a:r>
            <a:r>
              <a:rPr lang="en-US" dirty="0" smtClean="0"/>
              <a:t>-like hierarchy to show a competition tree</a:t>
            </a:r>
          </a:p>
          <a:p>
            <a:r>
              <a:rPr lang="en-US" dirty="0" smtClean="0"/>
              <a:t>Show match, sets, game points</a:t>
            </a:r>
          </a:p>
          <a:p>
            <a:r>
              <a:rPr lang="en-US" dirty="0" smtClean="0"/>
              <a:t>Lens can show shot patterns</a:t>
            </a:r>
          </a:p>
          <a:p>
            <a:r>
              <a:rPr lang="en-US" dirty="0" smtClean="0"/>
              <a:t>Color encodes player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Liqun</a:t>
            </a:r>
            <a:r>
              <a:rPr lang="en-US" sz="1200" dirty="0"/>
              <a:t> Jin and David C. Banks, ``</a:t>
            </a:r>
            <a:r>
              <a:rPr lang="en-US" sz="1200" dirty="0" err="1"/>
              <a:t>TennisViewer</a:t>
            </a:r>
            <a:r>
              <a:rPr lang="en-US" sz="1200" dirty="0"/>
              <a:t>: a Browser for Competition Trees,'' </a:t>
            </a:r>
            <a:r>
              <a:rPr lang="en-US" sz="1200" i="1" dirty="0"/>
              <a:t>IEEE Computer Graphics &amp; Applications</a:t>
            </a:r>
            <a:r>
              <a:rPr lang="en-US" sz="1200" dirty="0"/>
              <a:t>, Vol. 21, No. 2 (March/April 1997), </a:t>
            </a:r>
            <a:r>
              <a:rPr lang="en-US" sz="1200" dirty="0" err="1"/>
              <a:t>pergamon</a:t>
            </a:r>
            <a:r>
              <a:rPr lang="en-US" sz="1200" dirty="0"/>
              <a:t> Press, pp. 171-178.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503669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0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Tennis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343400" cy="477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Liqun</a:t>
            </a:r>
            <a:r>
              <a:rPr lang="en-US" sz="1200" dirty="0"/>
              <a:t> Jin and David C. Banks, ``</a:t>
            </a:r>
            <a:r>
              <a:rPr lang="en-US" sz="1200" dirty="0" err="1"/>
              <a:t>TennisViewer</a:t>
            </a:r>
            <a:r>
              <a:rPr lang="en-US" sz="1200" dirty="0"/>
              <a:t>: a Browser for Competition Trees,'' </a:t>
            </a:r>
            <a:r>
              <a:rPr lang="en-US" sz="1200" i="1" dirty="0"/>
              <a:t>IEEE Computer Graphics &amp; Applications</a:t>
            </a:r>
            <a:r>
              <a:rPr lang="en-US" sz="1200" dirty="0"/>
              <a:t>, Vol. 21, No. 2 (March/April 1997), </a:t>
            </a:r>
            <a:r>
              <a:rPr lang="en-US" sz="1200" dirty="0" err="1"/>
              <a:t>pergamon</a:t>
            </a:r>
            <a:r>
              <a:rPr lang="en-US" sz="1200" dirty="0"/>
              <a:t> Press, pp. 171-178.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25146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43600" y="38862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44196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48400" y="50292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85225" y="232993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32825" y="371221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71125" y="42456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37625" y="4850475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Tennis Match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Liqun</a:t>
            </a:r>
            <a:r>
              <a:rPr lang="en-US" sz="1200" dirty="0"/>
              <a:t> Jin and David C. Banks, ``</a:t>
            </a:r>
            <a:r>
              <a:rPr lang="en-US" sz="1200" dirty="0" err="1"/>
              <a:t>TennisViewer</a:t>
            </a:r>
            <a:r>
              <a:rPr lang="en-US" sz="1200" dirty="0"/>
              <a:t>: a Browser for Competition Trees,'' </a:t>
            </a:r>
            <a:r>
              <a:rPr lang="en-US" sz="1200" i="1" dirty="0"/>
              <a:t>IEEE Computer Graphics &amp; Applications</a:t>
            </a:r>
            <a:r>
              <a:rPr lang="en-US" sz="1200" dirty="0"/>
              <a:t>, Vol. 21, No. 2 (March/April 1997), </a:t>
            </a:r>
            <a:r>
              <a:rPr lang="en-US" sz="1200" dirty="0" err="1"/>
              <a:t>pergamon</a:t>
            </a:r>
            <a:r>
              <a:rPr lang="en-US" sz="1200" dirty="0"/>
              <a:t> Press, pp. 171-178.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4953000" cy="498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2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Good representation of two attributes beyond node-link: color and area</a:t>
            </a:r>
          </a:p>
          <a:p>
            <a:r>
              <a:rPr lang="en-US" dirty="0" smtClean="0"/>
              <a:t>Not quite as good at representing structure</a:t>
            </a:r>
          </a:p>
          <a:p>
            <a:pPr lvl="1"/>
            <a:r>
              <a:rPr lang="en-US" dirty="0" smtClean="0"/>
              <a:t>For example, what happens if the tree is perfectly balanced?</a:t>
            </a:r>
          </a:p>
          <a:p>
            <a:pPr lvl="1"/>
            <a:r>
              <a:rPr lang="en-US" dirty="0" smtClean="0"/>
              <a:t>Can also get long-thin aspect ratios</a:t>
            </a:r>
          </a:p>
          <a:p>
            <a:pPr lvl="1"/>
            <a:r>
              <a:rPr lang="en-US" dirty="0" smtClean="0"/>
              <a:t>Borders can help on small trees, but take up too much area on large, deep trees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16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Data repository in which cases are related to subcases</a:t>
            </a:r>
          </a:p>
          <a:p>
            <a:pPr lvl="1"/>
            <a:r>
              <a:rPr lang="en-US" dirty="0" smtClean="0"/>
              <a:t>Can be thought of as imposing an ordering in which cases are parents or ancestors of other 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</a:t>
            </a:r>
            <a:r>
              <a:rPr lang="en-US" sz="1200" dirty="0"/>
              <a:t>and Trees 1(Node-Link): http://www.cc.gatech.edu/~stasko/7450/11s/Talks/tree1.pdf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5715000" cy="282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0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Previous lectures, we discussed Cleveland’s “Banking to 45”</a:t>
            </a:r>
          </a:p>
          <a:p>
            <a:r>
              <a:rPr lang="en-US" dirty="0" smtClean="0"/>
              <a:t>Here, the aspect ratio will drastically affect the visualization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0345"/>
            <a:ext cx="6324600" cy="353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44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Clustered and </a:t>
            </a:r>
            <a:r>
              <a:rPr lang="en-US" dirty="0" err="1" smtClean="0"/>
              <a:t>Squarified</a:t>
            </a:r>
            <a:r>
              <a:rPr lang="en-US" dirty="0" smtClean="0"/>
              <a:t> </a:t>
            </a:r>
            <a:r>
              <a:rPr lang="en-US" dirty="0" err="1" smtClean="0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http://smartmoney.com/marketmap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treemap</a:t>
            </a:r>
            <a:r>
              <a:rPr lang="en-US" dirty="0" smtClean="0"/>
              <a:t> differs from the original version in that it uses a simple recursive algorithm to reduce the overall aspect ratio</a:t>
            </a:r>
          </a:p>
          <a:p>
            <a:r>
              <a:rPr lang="en-US" dirty="0" err="1" smtClean="0"/>
              <a:t>Bruls</a:t>
            </a:r>
            <a:r>
              <a:rPr lang="en-US" dirty="0" smtClean="0"/>
              <a:t> et al. introduced the </a:t>
            </a:r>
            <a:r>
              <a:rPr lang="en-US" dirty="0" err="1" smtClean="0"/>
              <a:t>squarified</a:t>
            </a:r>
            <a:r>
              <a:rPr lang="en-US" dirty="0" smtClean="0"/>
              <a:t> </a:t>
            </a:r>
            <a:r>
              <a:rPr lang="en-US" dirty="0" err="1" smtClean="0"/>
              <a:t>treemap</a:t>
            </a:r>
            <a:r>
              <a:rPr lang="en-US" dirty="0" smtClean="0"/>
              <a:t> which utilized a different algorithm to also try and attempt to better utilize the aspect ratio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3" y="6096000"/>
            <a:ext cx="839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1 -Wattenberg</a:t>
            </a:r>
            <a:r>
              <a:rPr lang="en-US" sz="1200" dirty="0"/>
              <a:t>, M. “Visualizing the Stock Market,” </a:t>
            </a:r>
            <a:r>
              <a:rPr lang="en-US" sz="1200" i="1" dirty="0"/>
              <a:t>Proceedings of ACM CHI 99, Extended Abstracts, </a:t>
            </a:r>
            <a:r>
              <a:rPr lang="en-US" sz="1200" dirty="0"/>
              <a:t>pp.188-189, 1999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</a:t>
            </a:r>
            <a:r>
              <a:rPr lang="en-US" sz="1200" dirty="0" err="1" smtClean="0"/>
              <a:t>Bruls</a:t>
            </a:r>
            <a:r>
              <a:rPr lang="en-US" sz="1200" dirty="0"/>
              <a:t>, D.M., C. </a:t>
            </a:r>
            <a:r>
              <a:rPr lang="en-US" sz="1200" dirty="0" err="1"/>
              <a:t>Huizing</a:t>
            </a:r>
            <a:r>
              <a:rPr lang="en-US" sz="1200" dirty="0"/>
              <a:t>, J.J. van </a:t>
            </a:r>
            <a:r>
              <a:rPr lang="en-US" sz="1200" dirty="0" err="1"/>
              <a:t>Wijk</a:t>
            </a:r>
            <a:r>
              <a:rPr lang="en-US" sz="1200" dirty="0"/>
              <a:t>. </a:t>
            </a:r>
            <a:r>
              <a:rPr lang="en-US" sz="1200" dirty="0" smtClean="0"/>
              <a:t> “</a:t>
            </a:r>
            <a:r>
              <a:rPr lang="en-US" sz="1200" dirty="0" err="1"/>
              <a:t>Squarified</a:t>
            </a:r>
            <a:r>
              <a:rPr lang="en-US" sz="1200" dirty="0"/>
              <a:t> </a:t>
            </a:r>
            <a:r>
              <a:rPr lang="en-US" sz="1200" dirty="0" err="1"/>
              <a:t>Treemaps</a:t>
            </a:r>
            <a:r>
              <a:rPr lang="en-US" sz="1200" dirty="0"/>
              <a:t>”</a:t>
            </a:r>
            <a:r>
              <a:rPr lang="en-US" sz="1200" i="1" dirty="0"/>
              <a:t>. </a:t>
            </a:r>
            <a:r>
              <a:rPr lang="en-US" sz="1200" dirty="0"/>
              <a:t>In: W. de </a:t>
            </a:r>
            <a:r>
              <a:rPr lang="en-US" sz="1200" dirty="0" err="1"/>
              <a:t>Leeuw</a:t>
            </a:r>
            <a:r>
              <a:rPr lang="en-US" sz="1200" dirty="0"/>
              <a:t>, R. van </a:t>
            </a:r>
            <a:r>
              <a:rPr lang="en-US" sz="1200" dirty="0" err="1"/>
              <a:t>Liere</a:t>
            </a:r>
            <a:r>
              <a:rPr lang="en-US" sz="1200" dirty="0"/>
              <a:t> (eds.), </a:t>
            </a:r>
            <a:r>
              <a:rPr lang="en-US" sz="1200" i="1" dirty="0"/>
              <a:t>Data Visualization 2000, Proceedings of the joint </a:t>
            </a:r>
            <a:r>
              <a:rPr lang="en-US" sz="1200" i="1" dirty="0" err="1"/>
              <a:t>Eurographics</a:t>
            </a:r>
            <a:r>
              <a:rPr lang="en-US" sz="1200" i="1" dirty="0"/>
              <a:t> and IEEE TCVG Symposium on Visualization</a:t>
            </a:r>
            <a:r>
              <a:rPr lang="en-US" sz="1200" dirty="0"/>
              <a:t>, 2000, pp. 33-42.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57600"/>
            <a:ext cx="3886200" cy="206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and </a:t>
            </a:r>
            <a:r>
              <a:rPr lang="en-US" dirty="0" err="1"/>
              <a:t>Squarified</a:t>
            </a:r>
            <a:r>
              <a:rPr lang="en-US" dirty="0"/>
              <a:t> </a:t>
            </a:r>
            <a:r>
              <a:rPr lang="en-US" dirty="0" err="1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Methods had two major drawbacks</a:t>
            </a:r>
          </a:p>
          <a:p>
            <a:pPr lvl="1"/>
            <a:r>
              <a:rPr lang="en-US" dirty="0" smtClean="0"/>
              <a:t>Changes in the set can cause discontinuities in the layout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treemap</a:t>
            </a:r>
            <a:r>
              <a:rPr lang="en-US" dirty="0" smtClean="0"/>
              <a:t> data is dynamic (as in the </a:t>
            </a:r>
            <a:r>
              <a:rPr lang="en-US" dirty="0" err="1" smtClean="0"/>
              <a:t>stockmarket</a:t>
            </a:r>
            <a:r>
              <a:rPr lang="en-US" dirty="0" smtClean="0"/>
              <a:t>) large visual changes make the data hard to track</a:t>
            </a:r>
          </a:p>
          <a:p>
            <a:pPr lvl="1"/>
            <a:r>
              <a:rPr lang="en-US" dirty="0" smtClean="0"/>
              <a:t>If the data has ordering information (for example bond data can be ordered by maturity) this is not preserved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8733" y="6096000"/>
            <a:ext cx="839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1 -Wattenberg</a:t>
            </a:r>
            <a:r>
              <a:rPr lang="en-US" sz="1200" dirty="0"/>
              <a:t>, M. “Visualizing the Stock Market,” </a:t>
            </a:r>
            <a:r>
              <a:rPr lang="en-US" sz="1200" i="1" dirty="0"/>
              <a:t>Proceedings of ACM CHI 99, Extended Abstracts, </a:t>
            </a:r>
            <a:r>
              <a:rPr lang="en-US" sz="1200" dirty="0"/>
              <a:t>pp.188-189, 1999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</a:t>
            </a:r>
            <a:r>
              <a:rPr lang="en-US" sz="1200" dirty="0" err="1" smtClean="0"/>
              <a:t>Bruls</a:t>
            </a:r>
            <a:r>
              <a:rPr lang="en-US" sz="1200" dirty="0"/>
              <a:t>, D.M., C. </a:t>
            </a:r>
            <a:r>
              <a:rPr lang="en-US" sz="1200" dirty="0" err="1"/>
              <a:t>Huizing</a:t>
            </a:r>
            <a:r>
              <a:rPr lang="en-US" sz="1200" dirty="0"/>
              <a:t>, J.J. van </a:t>
            </a:r>
            <a:r>
              <a:rPr lang="en-US" sz="1200" dirty="0" err="1"/>
              <a:t>Wijk</a:t>
            </a:r>
            <a:r>
              <a:rPr lang="en-US" sz="1200" dirty="0"/>
              <a:t>. </a:t>
            </a:r>
            <a:r>
              <a:rPr lang="en-US" sz="1200" dirty="0" smtClean="0"/>
              <a:t> “</a:t>
            </a:r>
            <a:r>
              <a:rPr lang="en-US" sz="1200" dirty="0" err="1"/>
              <a:t>Squarified</a:t>
            </a:r>
            <a:r>
              <a:rPr lang="en-US" sz="1200" dirty="0"/>
              <a:t> </a:t>
            </a:r>
            <a:r>
              <a:rPr lang="en-US" sz="1200" dirty="0" err="1"/>
              <a:t>Treemaps</a:t>
            </a:r>
            <a:r>
              <a:rPr lang="en-US" sz="1200" dirty="0"/>
              <a:t>”</a:t>
            </a:r>
            <a:r>
              <a:rPr lang="en-US" sz="1200" i="1" dirty="0"/>
              <a:t>. </a:t>
            </a:r>
            <a:r>
              <a:rPr lang="en-US" sz="1200" dirty="0"/>
              <a:t>In: W. de </a:t>
            </a:r>
            <a:r>
              <a:rPr lang="en-US" sz="1200" dirty="0" err="1"/>
              <a:t>Leeuw</a:t>
            </a:r>
            <a:r>
              <a:rPr lang="en-US" sz="1200" dirty="0"/>
              <a:t>, R. van </a:t>
            </a:r>
            <a:r>
              <a:rPr lang="en-US" sz="1200" dirty="0" err="1"/>
              <a:t>Liere</a:t>
            </a:r>
            <a:r>
              <a:rPr lang="en-US" sz="1200" dirty="0"/>
              <a:t> (eds.), </a:t>
            </a:r>
            <a:r>
              <a:rPr lang="en-US" sz="1200" i="1" dirty="0"/>
              <a:t>Data Visualization 2000, Proceedings of the joint </a:t>
            </a:r>
            <a:r>
              <a:rPr lang="en-US" sz="1200" i="1" dirty="0" err="1"/>
              <a:t>Eurographics</a:t>
            </a:r>
            <a:r>
              <a:rPr lang="en-US" sz="1200" i="1" dirty="0"/>
              <a:t> and IEEE TCVG Symposium on Visualization</a:t>
            </a:r>
            <a:r>
              <a:rPr lang="en-US" sz="1200" dirty="0"/>
              <a:t>, 2000, pp. 33-42. </a:t>
            </a:r>
          </a:p>
        </p:txBody>
      </p:sp>
    </p:spTree>
    <p:extLst>
      <p:ext uri="{BB962C8B-B14F-4D97-AF65-F5344CB8AC3E}">
        <p14:creationId xmlns:p14="http://schemas.microsoft.com/office/powerpoint/2010/main" val="5719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Shneiderman and Wattenberg introduced the ordered </a:t>
            </a:r>
            <a:r>
              <a:rPr lang="en-US" dirty="0" err="1" smtClean="0"/>
              <a:t>treemap</a:t>
            </a:r>
            <a:r>
              <a:rPr lang="en-US" dirty="0" smtClean="0"/>
              <a:t> to try and overcome these limitations</a:t>
            </a:r>
          </a:p>
          <a:p>
            <a:r>
              <a:rPr lang="en-US" dirty="0" smtClean="0"/>
              <a:t>Key insight is that it’s possible to create a layout in which items that are next to each other in the given order are adjacent in the tree map</a:t>
            </a:r>
          </a:p>
          <a:p>
            <a:r>
              <a:rPr lang="en-US" dirty="0" smtClean="0"/>
              <a:t>Presented two algorithms for ordering a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 Shneiderman, Martin Wattenberg: Ordered </a:t>
            </a:r>
            <a:r>
              <a:rPr lang="en-US" sz="1200" dirty="0" err="1" smtClean="0"/>
              <a:t>Treemap</a:t>
            </a:r>
            <a:r>
              <a:rPr lang="en-US" sz="1200" dirty="0" smtClean="0"/>
              <a:t> Layouts. INFOVIS 2001: 73-78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2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 err="1" smtClean="0"/>
              <a:t>Treemap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Starting with a rectangle R to be subdivided, first algorithm pivot-by-size, the pivot is the item with the largest area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Let P, the pivot, be the item with the largest area in the list of items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If the width R is greater than or equal to the height, divide R into four rectangle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Place P in the rectangle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p</a:t>
            </a:r>
            <a:endParaRPr lang="en-US" sz="2000" baseline="-25000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Divide the items in the list, other than P, into three lists,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L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to be laid out in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R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Recursively lay out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L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in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R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399"/>
            <a:ext cx="3581400" cy="157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400800"/>
            <a:ext cx="85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 Shneiderman, Martin Wattenberg: Ordered </a:t>
            </a:r>
            <a:r>
              <a:rPr lang="en-US" sz="1200" dirty="0" err="1" smtClean="0"/>
              <a:t>Treemap</a:t>
            </a:r>
            <a:r>
              <a:rPr lang="en-US" sz="1200" dirty="0" smtClean="0"/>
              <a:t> Layouts. INFOVIS 2001: 73-78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63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 </a:t>
            </a:r>
            <a:r>
              <a:rPr lang="en-US" dirty="0" err="1" smtClean="0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Looks only at rectangles within the strip currently being processed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900" dirty="0" smtClean="0"/>
              <a:t>Scale the area of all the rectangles so that the total area of the input rectangles equals that of the layout rectangle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900" dirty="0" smtClean="0"/>
              <a:t>Create a new empty strip, the current strip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900" dirty="0" smtClean="0"/>
              <a:t>Add the next rectangle to the current strip, </a:t>
            </a:r>
            <a:r>
              <a:rPr lang="en-US" sz="1900" dirty="0" err="1" smtClean="0"/>
              <a:t>recomputing</a:t>
            </a:r>
            <a:r>
              <a:rPr lang="en-US" sz="1900" dirty="0" smtClean="0"/>
              <a:t> the height of the strip based on the area of all the rectangles within the strip and </a:t>
            </a:r>
            <a:r>
              <a:rPr lang="en-US" sz="1900" dirty="0" err="1" smtClean="0"/>
              <a:t>recomputing</a:t>
            </a:r>
            <a:r>
              <a:rPr lang="en-US" sz="1900" dirty="0" smtClean="0"/>
              <a:t> the width of each rectangle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900" dirty="0" smtClean="0"/>
              <a:t>If the average aspect ratio of the current strip has increased as a result of adding the rectangle in step 3, remove the rectangle pushing it back onto the list of rectangles and go to step 2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900" dirty="0" smtClean="0"/>
              <a:t>If all rectangles have been processed stop, else step 3</a:t>
            </a:r>
            <a:endParaRPr lang="en-US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Benjamin B. </a:t>
            </a:r>
            <a:r>
              <a:rPr lang="en-US" sz="1200" dirty="0" err="1"/>
              <a:t>Bederson</a:t>
            </a:r>
            <a:r>
              <a:rPr lang="en-US" sz="1200" dirty="0"/>
              <a:t>, Ben Shneiderman, Martin Wattenberg: Ordered and quantum </a:t>
            </a:r>
            <a:r>
              <a:rPr lang="en-US" sz="1200" dirty="0" err="1"/>
              <a:t>treemaps</a:t>
            </a:r>
            <a:r>
              <a:rPr lang="en-US" sz="1200" dirty="0"/>
              <a:t>: Making effective use of 2D space to display hierarchies. ACM Trans. Graph. 21(4): 833-854 (2002)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19599"/>
            <a:ext cx="1685925" cy="188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9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</a:t>
            </a:r>
            <a:r>
              <a:rPr lang="en-US" dirty="0" err="1" smtClean="0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assess all these different </a:t>
            </a:r>
            <a:r>
              <a:rPr lang="en-US" dirty="0" err="1" smtClean="0"/>
              <a:t>treemap</a:t>
            </a:r>
            <a:r>
              <a:rPr lang="en-US" dirty="0" smtClean="0"/>
              <a:t> algorithms, we need metrics to define how “good” they are</a:t>
            </a:r>
          </a:p>
          <a:p>
            <a:r>
              <a:rPr lang="en-US" dirty="0" smtClean="0"/>
              <a:t>Use two metrics:</a:t>
            </a:r>
          </a:p>
          <a:p>
            <a:pPr lvl="1"/>
            <a:r>
              <a:rPr lang="en-US" dirty="0" smtClean="0"/>
              <a:t>Average aspect ratio of </a:t>
            </a:r>
            <a:r>
              <a:rPr lang="en-US" dirty="0" err="1" smtClean="0"/>
              <a:t>treemap</a:t>
            </a:r>
            <a:r>
              <a:rPr lang="en-US" dirty="0" smtClean="0"/>
              <a:t> layout</a:t>
            </a:r>
          </a:p>
          <a:p>
            <a:pPr lvl="1"/>
            <a:r>
              <a:rPr lang="en-US" dirty="0" smtClean="0"/>
              <a:t>Layout distance change function</a:t>
            </a:r>
          </a:p>
          <a:p>
            <a:r>
              <a:rPr lang="en-US" dirty="0" smtClean="0"/>
              <a:t>Goal is to have low average aspect ratio and a low distance change as data is updated</a:t>
            </a:r>
          </a:p>
          <a:p>
            <a:r>
              <a:rPr lang="en-US" dirty="0" smtClean="0"/>
              <a:t>Average aspect ratio is the </a:t>
            </a:r>
            <a:r>
              <a:rPr lang="en-US" dirty="0" err="1" smtClean="0"/>
              <a:t>unweighted</a:t>
            </a:r>
            <a:r>
              <a:rPr lang="en-US" dirty="0" smtClean="0"/>
              <a:t> average</a:t>
            </a:r>
          </a:p>
          <a:p>
            <a:r>
              <a:rPr lang="en-US" dirty="0" smtClean="0"/>
              <a:t>Distance change is Euclidian distance of change in width height and corner location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5334000" cy="654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1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" y="605117"/>
            <a:ext cx="8707582" cy="563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0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Regular borderless </a:t>
            </a:r>
            <a:r>
              <a:rPr lang="en-US" dirty="0" err="1" smtClean="0"/>
              <a:t>treemap</a:t>
            </a:r>
            <a:r>
              <a:rPr lang="en-US" dirty="0" smtClean="0"/>
              <a:t> makes it challenging to discern structure of hierarchy, particularly large ones</a:t>
            </a:r>
          </a:p>
          <a:p>
            <a:pPr lvl="1"/>
            <a:r>
              <a:rPr lang="en-US" dirty="0" smtClean="0"/>
              <a:t>Supplement </a:t>
            </a:r>
            <a:r>
              <a:rPr lang="en-US" dirty="0" err="1" smtClean="0"/>
              <a:t>treemap</a:t>
            </a:r>
            <a:r>
              <a:rPr lang="en-US" dirty="0" smtClean="0"/>
              <a:t> view</a:t>
            </a:r>
          </a:p>
          <a:p>
            <a:pPr lvl="1"/>
            <a:r>
              <a:rPr lang="en-US" dirty="0" smtClean="0"/>
              <a:t>Change rectangles to other forms</a:t>
            </a:r>
          </a:p>
          <a:p>
            <a:r>
              <a:rPr lang="en-US" dirty="0"/>
              <a:t>http://marumushi.com/projects/newsmap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55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last lectures we’ve been discussing Graphs</a:t>
            </a:r>
          </a:p>
          <a:p>
            <a:r>
              <a:rPr lang="en-US" dirty="0" smtClean="0"/>
              <a:t>Hierarchies are often represented as trees</a:t>
            </a:r>
          </a:p>
          <a:p>
            <a:pPr lvl="1"/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Acyclic</a:t>
            </a:r>
          </a:p>
          <a:p>
            <a:r>
              <a:rPr lang="en-US" dirty="0" smtClean="0"/>
              <a:t>Two main representation schemes</a:t>
            </a:r>
          </a:p>
          <a:p>
            <a:pPr lvl="1"/>
            <a:r>
              <a:rPr lang="en-US" dirty="0" smtClean="0"/>
              <a:t>Node-link (this is similar to the graphical representations we’ve discussed earlier)</a:t>
            </a:r>
          </a:p>
          <a:p>
            <a:pPr lvl="1"/>
            <a:r>
              <a:rPr lang="en-US" dirty="0" smtClean="0"/>
              <a:t>Space-Filling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Cushion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shading and texture to help convey structure of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Van </a:t>
            </a:r>
            <a:r>
              <a:rPr lang="en-US" sz="1200" dirty="0" err="1"/>
              <a:t>Wijk</a:t>
            </a:r>
            <a:r>
              <a:rPr lang="en-US" sz="1200" dirty="0"/>
              <a:t>, J.J.; Van de </a:t>
            </a:r>
            <a:r>
              <a:rPr lang="en-US" sz="1200" dirty="0" err="1"/>
              <a:t>Wetering</a:t>
            </a:r>
            <a:r>
              <a:rPr lang="en-US" sz="1200" dirty="0"/>
              <a:t>, H. (1999), "Cushion </a:t>
            </a:r>
            <a:r>
              <a:rPr lang="en-US" sz="1200" dirty="0" err="1"/>
              <a:t>treemaps</a:t>
            </a:r>
            <a:r>
              <a:rPr lang="en-US" sz="1200" dirty="0"/>
              <a:t>: visualization of hierarchical information", </a:t>
            </a:r>
            <a:r>
              <a:rPr lang="en-US" sz="1200" i="1" dirty="0"/>
              <a:t>Proc. IEEE </a:t>
            </a:r>
            <a:r>
              <a:rPr lang="en-US" sz="1200" i="1" dirty="0" err="1"/>
              <a:t>Symp</a:t>
            </a:r>
            <a:r>
              <a:rPr lang="en-US" sz="1200" i="1" dirty="0"/>
              <a:t>. Information Visualization (Info Vis '99)</a:t>
            </a:r>
            <a:r>
              <a:rPr lang="en-US" sz="1200" dirty="0"/>
              <a:t>, pp. 73–78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58060"/>
            <a:ext cx="5105400" cy="39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1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nodes with zero value are very important?</a:t>
            </a:r>
          </a:p>
          <a:p>
            <a:r>
              <a:rPr lang="en-US" dirty="0" smtClean="0"/>
              <a:t>If we’re mapping areas, how do we map to zero</a:t>
            </a:r>
          </a:p>
          <a:p>
            <a:pPr lvl="1"/>
            <a:r>
              <a:rPr lang="en-US" dirty="0" smtClean="0"/>
              <a:t>Example: Stocks portfolios, I want to know what I’m not invest in because I may potentially invest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82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way to overcome this is to distort the classic </a:t>
            </a:r>
            <a:r>
              <a:rPr lang="en-US" dirty="0" err="1" smtClean="0"/>
              <a:t>treemap</a:t>
            </a:r>
            <a:r>
              <a:rPr lang="en-US" dirty="0" smtClean="0"/>
              <a:t> visualization</a:t>
            </a:r>
          </a:p>
          <a:p>
            <a:r>
              <a:rPr lang="en-US" dirty="0" smtClean="0"/>
              <a:t>Distorted </a:t>
            </a:r>
            <a:r>
              <a:rPr lang="en-US" dirty="0" err="1" smtClean="0"/>
              <a:t>treemap</a:t>
            </a:r>
            <a:r>
              <a:rPr lang="en-US" dirty="0" smtClean="0"/>
              <a:t> can show one more attribute than a classic </a:t>
            </a:r>
            <a:r>
              <a:rPr lang="en-US" dirty="0" err="1" smtClean="0"/>
              <a:t>treemap</a:t>
            </a:r>
            <a:r>
              <a:rPr lang="en-US" dirty="0" smtClean="0"/>
              <a:t>, but node area is no longer proportional to the attribute being visualized</a:t>
            </a:r>
          </a:p>
          <a:p>
            <a:r>
              <a:rPr lang="en-US" dirty="0" smtClean="0"/>
              <a:t>Several different implementation strategies for this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 a regular tree map but add some epsilon to zero value items</a:t>
            </a:r>
          </a:p>
          <a:p>
            <a:pPr lvl="2"/>
            <a:r>
              <a:rPr lang="en-US" dirty="0" smtClean="0"/>
              <a:t>Unfortunately, as tree grows this causes things to get squished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 an exponential mapping area(node)=2^(value(node))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Assign some minimal screen space size to zero nodes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Christoph</a:t>
            </a:r>
            <a:r>
              <a:rPr lang="en-US" sz="1200" dirty="0"/>
              <a:t> Csallner, Marcus </a:t>
            </a:r>
            <a:r>
              <a:rPr lang="en-US" sz="1200" dirty="0" err="1"/>
              <a:t>Handte</a:t>
            </a:r>
            <a:r>
              <a:rPr lang="en-US" sz="1200" dirty="0"/>
              <a:t>, </a:t>
            </a:r>
            <a:r>
              <a:rPr lang="en-US" sz="1200" dirty="0" err="1"/>
              <a:t>Othmar</a:t>
            </a:r>
            <a:r>
              <a:rPr lang="en-US" sz="1200" dirty="0"/>
              <a:t> Lehmann, John T. </a:t>
            </a:r>
            <a:r>
              <a:rPr lang="en-US" sz="1200" dirty="0" err="1"/>
              <a:t>Stasko</a:t>
            </a:r>
            <a:r>
              <a:rPr lang="en-US" sz="1200" dirty="0"/>
              <a:t>: </a:t>
            </a:r>
            <a:r>
              <a:rPr lang="en-US" sz="1200" dirty="0" err="1"/>
              <a:t>FundExplorer</a:t>
            </a:r>
            <a:r>
              <a:rPr lang="en-US" sz="1200" dirty="0"/>
              <a:t>: Supporting the Diversification of Mutual Fund Portfolios Using Context </a:t>
            </a:r>
            <a:r>
              <a:rPr lang="en-US" sz="1200" dirty="0" err="1"/>
              <a:t>Treemaps</a:t>
            </a:r>
            <a:r>
              <a:rPr lang="en-US" sz="1200" dirty="0"/>
              <a:t>. INFOVIS 2003: 203-208</a:t>
            </a:r>
          </a:p>
        </p:txBody>
      </p:sp>
    </p:spTree>
    <p:extLst>
      <p:ext uri="{BB962C8B-B14F-4D97-AF65-F5344CB8AC3E}">
        <p14:creationId xmlns:p14="http://schemas.microsoft.com/office/powerpoint/2010/main" val="7883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Final solution was to calculate intermediate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total (in this paper it was total invest money)</a:t>
            </a:r>
          </a:p>
          <a:p>
            <a:pPr marL="788670" lvl="1" indent="-514350"/>
            <a:r>
              <a:rPr lang="en-US" dirty="0" smtClean="0"/>
              <a:t>Value(total)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additional total with respect to the context</a:t>
            </a:r>
          </a:p>
          <a:p>
            <a:pPr marL="788670" lvl="1" indent="-514350"/>
            <a:r>
              <a:rPr lang="en-US" dirty="0" smtClean="0"/>
              <a:t>Value(total)*v, where v can be modified as a scale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context screen real estate among all empty nodes</a:t>
            </a:r>
          </a:p>
          <a:p>
            <a:pPr marL="788670" lvl="1" indent="-514350"/>
            <a:r>
              <a:rPr lang="en-US" dirty="0" err="1" smtClean="0"/>
              <a:t>Value</a:t>
            </a:r>
            <a:r>
              <a:rPr lang="en-US" baseline="-25000" dirty="0" err="1" smtClean="0"/>
              <a:t>c</a:t>
            </a:r>
            <a:r>
              <a:rPr lang="en-US" dirty="0" smtClean="0"/>
              <a:t> = value(total)*v/#empty</a:t>
            </a:r>
          </a:p>
          <a:p>
            <a:pPr marL="788670" lvl="1" indent="-514350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Christoph</a:t>
            </a:r>
            <a:r>
              <a:rPr lang="en-US" sz="1200" dirty="0"/>
              <a:t> Csallner, Marcus </a:t>
            </a:r>
            <a:r>
              <a:rPr lang="en-US" sz="1200" dirty="0" err="1"/>
              <a:t>Handte</a:t>
            </a:r>
            <a:r>
              <a:rPr lang="en-US" sz="1200" dirty="0"/>
              <a:t>, </a:t>
            </a:r>
            <a:r>
              <a:rPr lang="en-US" sz="1200" dirty="0" err="1"/>
              <a:t>Othmar</a:t>
            </a:r>
            <a:r>
              <a:rPr lang="en-US" sz="1200" dirty="0"/>
              <a:t> Lehmann, John T. </a:t>
            </a:r>
            <a:r>
              <a:rPr lang="en-US" sz="1200" dirty="0" err="1"/>
              <a:t>Stasko</a:t>
            </a:r>
            <a:r>
              <a:rPr lang="en-US" sz="1200" dirty="0"/>
              <a:t>: </a:t>
            </a:r>
            <a:r>
              <a:rPr lang="en-US" sz="1200" dirty="0" err="1"/>
              <a:t>FundExplorer</a:t>
            </a:r>
            <a:r>
              <a:rPr lang="en-US" sz="1200" dirty="0"/>
              <a:t>: Supporting the Diversification of Mutual Fund Portfolios Using Context </a:t>
            </a:r>
            <a:r>
              <a:rPr lang="en-US" sz="1200" dirty="0" err="1"/>
              <a:t>Treemaps</a:t>
            </a:r>
            <a:r>
              <a:rPr lang="en-US" sz="1200" dirty="0"/>
              <a:t>. INFOVIS 2003: 203-208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4533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5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1772"/>
            <a:ext cx="8678883" cy="594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Christoph</a:t>
            </a:r>
            <a:r>
              <a:rPr lang="en-US" sz="1200" dirty="0" smtClean="0"/>
              <a:t> </a:t>
            </a:r>
            <a:r>
              <a:rPr lang="en-US" sz="1200" dirty="0" err="1" smtClean="0"/>
              <a:t>Csallner</a:t>
            </a:r>
            <a:r>
              <a:rPr lang="en-US" sz="1200" dirty="0" smtClean="0"/>
              <a:t>, Marcus </a:t>
            </a:r>
            <a:r>
              <a:rPr lang="en-US" sz="1200" dirty="0" err="1" smtClean="0"/>
              <a:t>Handte</a:t>
            </a:r>
            <a:r>
              <a:rPr lang="en-US" sz="1200" dirty="0" smtClean="0"/>
              <a:t>, </a:t>
            </a:r>
            <a:r>
              <a:rPr lang="en-US" sz="1200" dirty="0" err="1" smtClean="0"/>
              <a:t>Othmar</a:t>
            </a:r>
            <a:r>
              <a:rPr lang="en-US" sz="1200" dirty="0" smtClean="0"/>
              <a:t> Lehmann, John T. </a:t>
            </a:r>
            <a:r>
              <a:rPr lang="en-US" sz="1200" dirty="0" err="1" smtClean="0"/>
              <a:t>Stasko</a:t>
            </a:r>
            <a:r>
              <a:rPr lang="en-US" sz="1200" dirty="0" smtClean="0"/>
              <a:t>: </a:t>
            </a:r>
            <a:r>
              <a:rPr lang="en-US" sz="1200" dirty="0" err="1" smtClean="0"/>
              <a:t>FundExplorer</a:t>
            </a:r>
            <a:r>
              <a:rPr lang="en-US" sz="1200" dirty="0" smtClean="0"/>
              <a:t>: Supporting the Diversification of Mutual Fund Portfolios Using Context </a:t>
            </a:r>
            <a:r>
              <a:rPr lang="en-US" sz="1200" dirty="0" err="1" smtClean="0"/>
              <a:t>Treemaps</a:t>
            </a:r>
            <a:r>
              <a:rPr lang="en-US" sz="1200" dirty="0" smtClean="0"/>
              <a:t>. INFOVIS 2003: 203-208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82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</a:t>
            </a:r>
            <a:r>
              <a:rPr lang="en-US" dirty="0" err="1" smtClean="0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Michael </a:t>
            </a:r>
            <a:r>
              <a:rPr lang="en-US" sz="1200" dirty="0" err="1" smtClean="0"/>
              <a:t>Balzer</a:t>
            </a:r>
            <a:r>
              <a:rPr lang="en-US" sz="1200" dirty="0" smtClean="0"/>
              <a:t>, Oliver </a:t>
            </a:r>
            <a:r>
              <a:rPr lang="en-US" sz="1200" dirty="0" err="1" smtClean="0"/>
              <a:t>Deussen</a:t>
            </a:r>
            <a:r>
              <a:rPr lang="en-US" sz="1200" dirty="0" smtClean="0"/>
              <a:t>, and Claus </a:t>
            </a:r>
            <a:r>
              <a:rPr lang="en-US" sz="1200" dirty="0" err="1" smtClean="0"/>
              <a:t>Lewerentz</a:t>
            </a:r>
            <a:r>
              <a:rPr lang="en-US" sz="1200" dirty="0" smtClean="0"/>
              <a:t>. 2005. </a:t>
            </a:r>
            <a:r>
              <a:rPr lang="en-US" sz="1200" dirty="0" err="1" smtClean="0"/>
              <a:t>Voronoi</a:t>
            </a:r>
            <a:r>
              <a:rPr lang="en-US" sz="1200" dirty="0" smtClean="0"/>
              <a:t> </a:t>
            </a:r>
            <a:r>
              <a:rPr lang="en-US" sz="1200" dirty="0" err="1" smtClean="0"/>
              <a:t>treemaps</a:t>
            </a:r>
            <a:r>
              <a:rPr lang="en-US" sz="1200" dirty="0" smtClean="0"/>
              <a:t> for the visualization of software metrics. In </a:t>
            </a:r>
            <a:r>
              <a:rPr lang="en-US" sz="1200" i="1" dirty="0" smtClean="0"/>
              <a:t>Proceedings of the 2005 ACM symposium on Software visualization</a:t>
            </a:r>
            <a:r>
              <a:rPr lang="en-US" sz="1200" dirty="0" smtClean="0"/>
              <a:t> (</a:t>
            </a:r>
            <a:r>
              <a:rPr lang="en-US" sz="1200" dirty="0" err="1" smtClean="0"/>
              <a:t>SoftVis</a:t>
            </a:r>
            <a:r>
              <a:rPr lang="en-US" sz="1200" dirty="0" smtClean="0"/>
              <a:t> '05)</a:t>
            </a:r>
            <a:endParaRPr lang="en-US" sz="1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2574"/>
            <a:ext cx="840061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4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dirty="0"/>
              <a:t> be a set of </a:t>
            </a:r>
            <a:r>
              <a:rPr lang="en-US" sz="2400" i="1" dirty="0"/>
              <a:t>n </a:t>
            </a:r>
            <a:r>
              <a:rPr lang="en-US" sz="2400" dirty="0"/>
              <a:t>distinct points (sites) in the plane.</a:t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The </a:t>
            </a:r>
            <a:r>
              <a:rPr lang="en-US" sz="2400" dirty="0" err="1"/>
              <a:t>Voronoi</a:t>
            </a:r>
            <a:r>
              <a:rPr lang="en-US" sz="2400" dirty="0"/>
              <a:t> diagram of </a:t>
            </a:r>
            <a:r>
              <a:rPr lang="en-US" sz="2400" i="1" dirty="0"/>
              <a:t>P</a:t>
            </a:r>
            <a:r>
              <a:rPr lang="en-US" sz="2400" dirty="0"/>
              <a:t> is the subdivision of the plane into </a:t>
            </a:r>
            <a:r>
              <a:rPr lang="en-US" sz="2400" i="1" dirty="0"/>
              <a:t>n</a:t>
            </a:r>
            <a:r>
              <a:rPr lang="en-US" sz="2400" dirty="0"/>
              <a:t> cells, one for each site.</a:t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A point </a:t>
            </a:r>
            <a:r>
              <a:rPr lang="en-US" sz="2400" i="1" dirty="0"/>
              <a:t>q</a:t>
            </a:r>
            <a:r>
              <a:rPr lang="en-US" sz="2400" dirty="0"/>
              <a:t> lies in the cell corresponding to a site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iff</a:t>
            </a:r>
            <a:r>
              <a:rPr lang="en-US" sz="2400" dirty="0">
                <a:sym typeface="Symbol" pitchFamily="18" charset="2"/>
              </a:rPr>
              <a:t>  </a:t>
            </a:r>
            <a:br>
              <a:rPr lang="en-US" sz="2400" dirty="0">
                <a:sym typeface="Symbol" pitchFamily="18" charset="2"/>
              </a:rPr>
            </a:br>
            <a:r>
              <a:rPr lang="en-US" sz="2000" dirty="0" err="1">
                <a:latin typeface="Arial" charset="0"/>
                <a:sym typeface="Symbol" pitchFamily="18" charset="2"/>
              </a:rPr>
              <a:t>Euclidean_Distance</a:t>
            </a:r>
            <a:r>
              <a:rPr lang="en-US" sz="2400" dirty="0">
                <a:sym typeface="Symbol" pitchFamily="18" charset="2"/>
              </a:rPr>
              <a:t>(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/>
              <a:t>p</a:t>
            </a:r>
            <a:r>
              <a:rPr lang="en-US" sz="2400" i="1" baseline="-25000" dirty="0"/>
              <a:t>i </a:t>
            </a:r>
            <a:r>
              <a:rPr lang="en-US" sz="2400" dirty="0"/>
              <a:t>) &lt; </a:t>
            </a:r>
            <a:r>
              <a:rPr lang="en-US" sz="2000" dirty="0" err="1">
                <a:latin typeface="Arial" charset="0"/>
              </a:rPr>
              <a:t>Euclidean_</a:t>
            </a:r>
            <a:r>
              <a:rPr lang="en-US" sz="2000" dirty="0" err="1">
                <a:latin typeface="Arial" charset="0"/>
                <a:sym typeface="Symbol" pitchFamily="18" charset="2"/>
              </a:rPr>
              <a:t>distance</a:t>
            </a:r>
            <a:r>
              <a:rPr lang="en-US" sz="2400" dirty="0">
                <a:sym typeface="Symbol" pitchFamily="18" charset="2"/>
              </a:rPr>
              <a:t>(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j</a:t>
            </a:r>
            <a:r>
              <a:rPr lang="en-US" sz="2400" i="1" baseline="-25000" dirty="0"/>
              <a:t> </a:t>
            </a:r>
            <a:r>
              <a:rPr lang="en-US" sz="2400" dirty="0"/>
              <a:t>), for each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i="1" dirty="0">
                <a:sym typeface="Symbol" pitchFamily="18" charset="2"/>
              </a:rPr>
              <a:t>P, j </a:t>
            </a:r>
            <a:r>
              <a:rPr lang="en-US" sz="2400" dirty="0">
                <a:sym typeface="Symbol" pitchFamily="18" charset="2"/>
              </a:rPr>
              <a:t> </a:t>
            </a:r>
            <a:r>
              <a:rPr lang="en-US" sz="2400" i="1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Main Algorithm is Fortune’s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Steven Fortune. A </a:t>
            </a:r>
            <a:r>
              <a:rPr lang="en-US" sz="1200" dirty="0" err="1"/>
              <a:t>sweepline</a:t>
            </a:r>
            <a:r>
              <a:rPr lang="en-US" sz="1200" dirty="0"/>
              <a:t> algorithm for </a:t>
            </a:r>
            <a:r>
              <a:rPr lang="en-US" sz="1200" dirty="0" err="1"/>
              <a:t>Voronoi</a:t>
            </a:r>
            <a:r>
              <a:rPr lang="en-US" sz="1200" dirty="0"/>
              <a:t> diagrams. </a:t>
            </a:r>
            <a:r>
              <a:rPr lang="en-US" sz="1200" i="1" dirty="0"/>
              <a:t>Proceedings of the second annual symposium on Computational geometry</a:t>
            </a:r>
            <a:r>
              <a:rPr lang="en-US" sz="1200" dirty="0"/>
              <a:t>. Yorktown Heights, New York, United States, pp.313–322. 1986</a:t>
            </a:r>
          </a:p>
        </p:txBody>
      </p:sp>
    </p:spTree>
    <p:extLst>
      <p:ext uri="{BB962C8B-B14F-4D97-AF65-F5344CB8AC3E}">
        <p14:creationId xmlns:p14="http://schemas.microsoft.com/office/powerpoint/2010/main" val="331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319088"/>
            <a:ext cx="7772400" cy="1143000"/>
          </a:xfrm>
        </p:spPr>
        <p:txBody>
          <a:bodyPr/>
          <a:lstStyle/>
          <a:p>
            <a:r>
              <a:rPr lang="en-US"/>
              <a:t>Summary of Voronoi Properties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312863"/>
            <a:ext cx="8431212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	A point </a:t>
            </a:r>
            <a:r>
              <a:rPr lang="en-US" sz="2800" i="1"/>
              <a:t>q</a:t>
            </a:r>
            <a:r>
              <a:rPr lang="en-US" sz="2800"/>
              <a:t> lies on a Voronoi edge between sites </a:t>
            </a:r>
            <a:r>
              <a:rPr lang="en-US" sz="2800" i="1"/>
              <a:t>p</a:t>
            </a:r>
            <a:r>
              <a:rPr lang="en-US" sz="2800" i="1" baseline="-25000"/>
              <a:t>i</a:t>
            </a:r>
            <a:r>
              <a:rPr lang="en-US" sz="2800"/>
              <a:t> and </a:t>
            </a:r>
            <a:r>
              <a:rPr lang="en-US" sz="2800" i="1"/>
              <a:t>p</a:t>
            </a:r>
            <a:r>
              <a:rPr lang="en-US" sz="2800" i="1" baseline="-25000"/>
              <a:t>j</a:t>
            </a:r>
            <a:r>
              <a:rPr lang="en-US" sz="2800"/>
              <a:t> </a:t>
            </a:r>
            <a:r>
              <a:rPr lang="en-US" sz="2800" i="1"/>
              <a:t>iff</a:t>
            </a:r>
            <a:r>
              <a:rPr lang="en-US" sz="2800"/>
              <a:t>  the largest empty circle centered at </a:t>
            </a:r>
            <a:r>
              <a:rPr lang="en-US" sz="2800" i="1"/>
              <a:t>q</a:t>
            </a:r>
            <a:r>
              <a:rPr lang="en-US" sz="2800"/>
              <a:t> touches only </a:t>
            </a:r>
            <a:r>
              <a:rPr lang="en-US" sz="2800" i="1"/>
              <a:t>p</a:t>
            </a:r>
            <a:r>
              <a:rPr lang="en-US" sz="2800" i="1" baseline="-25000"/>
              <a:t>i</a:t>
            </a:r>
            <a:r>
              <a:rPr lang="en-US" sz="2800" baseline="-25000"/>
              <a:t> </a:t>
            </a:r>
            <a:r>
              <a:rPr lang="en-US" sz="2800"/>
              <a:t>and </a:t>
            </a:r>
            <a:r>
              <a:rPr lang="en-US" sz="2800" i="1"/>
              <a:t>p</a:t>
            </a:r>
            <a:r>
              <a:rPr lang="en-US" sz="2800" i="1" baseline="-25000"/>
              <a:t>j</a:t>
            </a:r>
          </a:p>
          <a:p>
            <a:pPr lvl="1"/>
            <a:r>
              <a:rPr lang="en-US" sz="2400"/>
              <a:t>	A Voronoi edge is a subset of  locus of points equidistant from </a:t>
            </a:r>
            <a:r>
              <a:rPr lang="en-US" sz="2400" i="1"/>
              <a:t>p</a:t>
            </a:r>
            <a:r>
              <a:rPr lang="en-US" sz="2400" i="1" baseline="-25000"/>
              <a:t>i</a:t>
            </a:r>
            <a:r>
              <a:rPr lang="en-US" sz="2400" baseline="-25000"/>
              <a:t> </a:t>
            </a:r>
            <a:r>
              <a:rPr lang="en-US" sz="2400"/>
              <a:t>and </a:t>
            </a:r>
            <a:r>
              <a:rPr lang="en-US" sz="2400" i="1"/>
              <a:t>p</a:t>
            </a:r>
            <a:r>
              <a:rPr lang="en-US" sz="2400" i="1" baseline="-25000"/>
              <a:t>j</a:t>
            </a:r>
            <a:endParaRPr lang="en-US" sz="2400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 flipV="1">
            <a:off x="5676900" y="3921125"/>
            <a:ext cx="5397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5395913" y="4773613"/>
            <a:ext cx="635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5395913" y="4378325"/>
            <a:ext cx="31115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5800725" y="4899025"/>
            <a:ext cx="5048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6305550" y="484346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3284538" y="3233738"/>
            <a:ext cx="4162425" cy="3378200"/>
            <a:chOff x="1632" y="1089"/>
            <a:chExt cx="3216" cy="2568"/>
          </a:xfrm>
        </p:grpSpPr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1632" y="1089"/>
              <a:ext cx="3216" cy="2568"/>
              <a:chOff x="1056" y="1134"/>
              <a:chExt cx="3216" cy="2568"/>
            </a:xfrm>
          </p:grpSpPr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86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 flipH="1">
                <a:off x="1536" y="2256"/>
                <a:ext cx="864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81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 flipV="1">
                <a:off x="2352" y="2400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>
                <a:off x="2928" y="2004"/>
                <a:ext cx="45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Line 27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264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28"/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6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29"/>
              <p:cNvSpPr>
                <a:spLocks noChangeShapeType="1"/>
              </p:cNvSpPr>
              <p:nvPr/>
            </p:nvSpPr>
            <p:spPr bwMode="auto">
              <a:xfrm flipH="1" flipV="1">
                <a:off x="3006" y="2712"/>
                <a:ext cx="6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30"/>
              <p:cNvSpPr>
                <a:spLocks noChangeShapeType="1"/>
              </p:cNvSpPr>
              <p:nvPr/>
            </p:nvSpPr>
            <p:spPr bwMode="auto">
              <a:xfrm flipV="1">
                <a:off x="2922" y="1782"/>
                <a:ext cx="2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Line 31"/>
              <p:cNvSpPr>
                <a:spLocks noChangeShapeType="1"/>
              </p:cNvSpPr>
              <p:nvPr/>
            </p:nvSpPr>
            <p:spPr bwMode="auto">
              <a:xfrm flipV="1">
                <a:off x="2244" y="1650"/>
                <a:ext cx="666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>
                <a:off x="3012" y="3120"/>
                <a:ext cx="354" cy="5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3396" y="2406"/>
                <a:ext cx="87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2946" y="1794"/>
                <a:ext cx="67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 flipV="1">
                <a:off x="3390" y="1986"/>
                <a:ext cx="228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 flipV="1">
                <a:off x="3618" y="1626"/>
                <a:ext cx="63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 flipV="1">
                <a:off x="2910" y="1134"/>
                <a:ext cx="36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3821" y="3153"/>
              <a:ext cx="24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e</a:t>
              </a:r>
              <a:endParaRPr lang="en-US" i="1" baseline="-25000"/>
            </a:p>
          </p:txBody>
        </p:sp>
      </p:grp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838200" y="4572000"/>
            <a:ext cx="222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1"/>
              <a:t>e</a:t>
            </a:r>
            <a:r>
              <a:rPr lang="en-US"/>
              <a:t> : Voronoi edge</a:t>
            </a:r>
            <a:endParaRPr lang="en-US" sz="2000"/>
          </a:p>
        </p:txBody>
      </p:sp>
      <p:sp>
        <p:nvSpPr>
          <p:cNvPr id="16426" name="Text Box 42"/>
          <p:cNvSpPr txBox="1">
            <a:spLocks noChangeArrowheads="1"/>
          </p:cNvSpPr>
          <p:nvPr/>
        </p:nvSpPr>
        <p:spPr bwMode="auto">
          <a:xfrm>
            <a:off x="5815013" y="560387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v</a:t>
            </a:r>
          </a:p>
        </p:txBody>
      </p:sp>
      <p:grpSp>
        <p:nvGrpSpPr>
          <p:cNvPr id="16427" name="Group 43"/>
          <p:cNvGrpSpPr>
            <a:grpSpLocks/>
          </p:cNvGrpSpPr>
          <p:nvPr/>
        </p:nvGrpSpPr>
        <p:grpSpPr bwMode="auto">
          <a:xfrm>
            <a:off x="3895725" y="3902075"/>
            <a:ext cx="2740025" cy="1989138"/>
            <a:chOff x="2104" y="1597"/>
            <a:chExt cx="2117" cy="1512"/>
          </a:xfrm>
        </p:grpSpPr>
        <p:sp>
          <p:nvSpPr>
            <p:cNvPr id="16428" name="Oval 44"/>
            <p:cNvSpPr>
              <a:spLocks noChangeArrowheads="1"/>
            </p:cNvSpPr>
            <p:nvPr/>
          </p:nvSpPr>
          <p:spPr bwMode="auto">
            <a:xfrm>
              <a:off x="3560" y="3053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Oval 45"/>
            <p:cNvSpPr>
              <a:spLocks noChangeArrowheads="1"/>
            </p:cNvSpPr>
            <p:nvPr/>
          </p:nvSpPr>
          <p:spPr bwMode="auto">
            <a:xfrm>
              <a:off x="2916" y="2853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Oval 46"/>
            <p:cNvSpPr>
              <a:spLocks noChangeArrowheads="1"/>
            </p:cNvSpPr>
            <p:nvPr/>
          </p:nvSpPr>
          <p:spPr bwMode="auto">
            <a:xfrm>
              <a:off x="2104" y="295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Oval 47"/>
            <p:cNvSpPr>
              <a:spLocks noChangeArrowheads="1"/>
            </p:cNvSpPr>
            <p:nvPr/>
          </p:nvSpPr>
          <p:spPr bwMode="auto">
            <a:xfrm>
              <a:off x="2952" y="218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Oval 48"/>
            <p:cNvSpPr>
              <a:spLocks noChangeArrowheads="1"/>
            </p:cNvSpPr>
            <p:nvPr/>
          </p:nvSpPr>
          <p:spPr bwMode="auto">
            <a:xfrm>
              <a:off x="3249" y="224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Oval 49"/>
            <p:cNvSpPr>
              <a:spLocks noChangeArrowheads="1"/>
            </p:cNvSpPr>
            <p:nvPr/>
          </p:nvSpPr>
          <p:spPr bwMode="auto">
            <a:xfrm>
              <a:off x="3291" y="23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Oval 50"/>
            <p:cNvSpPr>
              <a:spLocks noChangeArrowheads="1"/>
            </p:cNvSpPr>
            <p:nvPr/>
          </p:nvSpPr>
          <p:spPr bwMode="auto">
            <a:xfrm>
              <a:off x="3550" y="26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Oval 51"/>
            <p:cNvSpPr>
              <a:spLocks noChangeArrowheads="1"/>
            </p:cNvSpPr>
            <p:nvPr/>
          </p:nvSpPr>
          <p:spPr bwMode="auto">
            <a:xfrm>
              <a:off x="3941" y="2349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Oval 52"/>
            <p:cNvSpPr>
              <a:spLocks noChangeArrowheads="1"/>
            </p:cNvSpPr>
            <p:nvPr/>
          </p:nvSpPr>
          <p:spPr bwMode="auto">
            <a:xfrm>
              <a:off x="3938" y="2278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Oval 53"/>
            <p:cNvSpPr>
              <a:spLocks noChangeArrowheads="1"/>
            </p:cNvSpPr>
            <p:nvPr/>
          </p:nvSpPr>
          <p:spPr bwMode="auto">
            <a:xfrm>
              <a:off x="3474" y="19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Oval 54"/>
            <p:cNvSpPr>
              <a:spLocks noChangeArrowheads="1"/>
            </p:cNvSpPr>
            <p:nvPr/>
          </p:nvSpPr>
          <p:spPr bwMode="auto">
            <a:xfrm>
              <a:off x="3492" y="1728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Oval 55"/>
            <p:cNvSpPr>
              <a:spLocks noChangeArrowheads="1"/>
            </p:cNvSpPr>
            <p:nvPr/>
          </p:nvSpPr>
          <p:spPr bwMode="auto">
            <a:xfrm>
              <a:off x="3455" y="159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Oval 56"/>
            <p:cNvSpPr>
              <a:spLocks noChangeArrowheads="1"/>
            </p:cNvSpPr>
            <p:nvPr/>
          </p:nvSpPr>
          <p:spPr bwMode="auto">
            <a:xfrm>
              <a:off x="2799" y="1899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Oval 57"/>
            <p:cNvSpPr>
              <a:spLocks noChangeArrowheads="1"/>
            </p:cNvSpPr>
            <p:nvPr/>
          </p:nvSpPr>
          <p:spPr bwMode="auto">
            <a:xfrm>
              <a:off x="4165" y="191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838200" y="495300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1"/>
              <a:t>v</a:t>
            </a:r>
            <a:r>
              <a:rPr lang="en-US"/>
              <a:t> : Voronoi vertex</a:t>
            </a:r>
            <a:endParaRPr lang="en-US" sz="2000"/>
          </a:p>
        </p:txBody>
      </p:sp>
      <p:sp>
        <p:nvSpPr>
          <p:cNvPr id="16445" name="Oval 61"/>
          <p:cNvSpPr>
            <a:spLocks noChangeArrowheads="1"/>
          </p:cNvSpPr>
          <p:nvPr/>
        </p:nvSpPr>
        <p:spPr bwMode="auto">
          <a:xfrm>
            <a:off x="5086350" y="5910263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6" name="Oval 62"/>
          <p:cNvSpPr>
            <a:spLocks noChangeArrowheads="1"/>
          </p:cNvSpPr>
          <p:nvPr/>
        </p:nvSpPr>
        <p:spPr bwMode="auto">
          <a:xfrm>
            <a:off x="5273675" y="5278438"/>
            <a:ext cx="185738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Oval 63"/>
          <p:cNvSpPr>
            <a:spLocks noChangeArrowheads="1"/>
          </p:cNvSpPr>
          <p:nvPr/>
        </p:nvSpPr>
        <p:spPr bwMode="auto">
          <a:xfrm>
            <a:off x="577056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Oval 64"/>
          <p:cNvSpPr>
            <a:spLocks noChangeArrowheads="1"/>
          </p:cNvSpPr>
          <p:nvPr/>
        </p:nvSpPr>
        <p:spPr bwMode="auto">
          <a:xfrm>
            <a:off x="6205538" y="5214938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Oval 65"/>
          <p:cNvSpPr>
            <a:spLocks noChangeArrowheads="1"/>
          </p:cNvSpPr>
          <p:nvPr/>
        </p:nvSpPr>
        <p:spPr bwMode="auto">
          <a:xfrm>
            <a:off x="664051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Oval 66"/>
          <p:cNvSpPr>
            <a:spLocks noChangeArrowheads="1"/>
          </p:cNvSpPr>
          <p:nvPr/>
        </p:nvSpPr>
        <p:spPr bwMode="auto">
          <a:xfrm>
            <a:off x="6080125" y="4330700"/>
            <a:ext cx="187325" cy="190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1" name="Oval 67"/>
          <p:cNvSpPr>
            <a:spLocks noChangeArrowheads="1"/>
          </p:cNvSpPr>
          <p:nvPr/>
        </p:nvSpPr>
        <p:spPr bwMode="auto">
          <a:xfrm>
            <a:off x="6205538" y="3952875"/>
            <a:ext cx="185737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Oval 68"/>
          <p:cNvSpPr>
            <a:spLocks noChangeArrowheads="1"/>
          </p:cNvSpPr>
          <p:nvPr/>
        </p:nvSpPr>
        <p:spPr bwMode="auto">
          <a:xfrm>
            <a:off x="4962525" y="502602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Oval 69"/>
          <p:cNvSpPr>
            <a:spLocks noChangeArrowheads="1"/>
          </p:cNvSpPr>
          <p:nvPr/>
        </p:nvSpPr>
        <p:spPr bwMode="auto">
          <a:xfrm>
            <a:off x="4527550" y="4521200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Oval 70"/>
          <p:cNvSpPr>
            <a:spLocks noChangeArrowheads="1"/>
          </p:cNvSpPr>
          <p:nvPr/>
        </p:nvSpPr>
        <p:spPr bwMode="auto">
          <a:xfrm>
            <a:off x="5086350" y="4268788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5" name="Oval 71"/>
          <p:cNvSpPr>
            <a:spLocks noChangeArrowheads="1"/>
          </p:cNvSpPr>
          <p:nvPr/>
        </p:nvSpPr>
        <p:spPr bwMode="auto">
          <a:xfrm>
            <a:off x="4962525" y="388937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6" name="Text Box 72"/>
          <p:cNvSpPr txBox="1">
            <a:spLocks noChangeArrowheads="1"/>
          </p:cNvSpPr>
          <p:nvPr/>
        </p:nvSpPr>
        <p:spPr bwMode="auto">
          <a:xfrm>
            <a:off x="4919663" y="6070600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762000" y="41910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: site points</a:t>
            </a:r>
          </a:p>
        </p:txBody>
      </p:sp>
      <p:sp>
        <p:nvSpPr>
          <p:cNvPr id="16460" name="Oval 76"/>
          <p:cNvSpPr>
            <a:spLocks noChangeArrowheads="1"/>
          </p:cNvSpPr>
          <p:nvPr/>
        </p:nvSpPr>
        <p:spPr bwMode="auto">
          <a:xfrm>
            <a:off x="4495800" y="51054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61" name="Oval 77"/>
          <p:cNvSpPr>
            <a:spLocks noChangeArrowheads="1"/>
          </p:cNvSpPr>
          <p:nvPr/>
        </p:nvSpPr>
        <p:spPr bwMode="auto">
          <a:xfrm>
            <a:off x="4038600" y="4648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Summary of Voronoi Properties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	</a:t>
            </a:r>
            <a:r>
              <a:rPr lang="en-US" sz="2800"/>
              <a:t>A point </a:t>
            </a:r>
            <a:r>
              <a:rPr lang="en-US" sz="2800" i="1"/>
              <a:t>q</a:t>
            </a:r>
            <a:r>
              <a:rPr lang="en-US" sz="2800"/>
              <a:t> is a vertex </a:t>
            </a:r>
            <a:r>
              <a:rPr lang="en-US" sz="2800" i="1"/>
              <a:t>iff</a:t>
            </a:r>
            <a:r>
              <a:rPr lang="en-US" sz="2800"/>
              <a:t>  the largest empty circle centered at </a:t>
            </a:r>
            <a:r>
              <a:rPr lang="en-US" sz="2800" i="1"/>
              <a:t>q</a:t>
            </a:r>
            <a:r>
              <a:rPr lang="en-US" sz="2800"/>
              <a:t> touches at least 3 sites</a:t>
            </a:r>
          </a:p>
          <a:p>
            <a:pPr lvl="1"/>
            <a:r>
              <a:rPr lang="en-US" sz="2400"/>
              <a:t>A Voronoi vertex is an intersection of 3 more segments, each equidistant from a pair of sites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 flipV="1">
            <a:off x="5676900" y="3921125"/>
            <a:ext cx="5397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5395913" y="4773613"/>
            <a:ext cx="635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5395913" y="4378325"/>
            <a:ext cx="31115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5800725" y="4899025"/>
            <a:ext cx="5048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 flipV="1">
            <a:off x="6305550" y="484346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3284538" y="3233738"/>
            <a:ext cx="4162425" cy="3378200"/>
            <a:chOff x="1632" y="1089"/>
            <a:chExt cx="3216" cy="2568"/>
          </a:xfrm>
        </p:grpSpPr>
        <p:grpSp>
          <p:nvGrpSpPr>
            <p:cNvPr id="18442" name="Group 10"/>
            <p:cNvGrpSpPr>
              <a:grpSpLocks/>
            </p:cNvGrpSpPr>
            <p:nvPr/>
          </p:nvGrpSpPr>
          <p:grpSpPr bwMode="auto">
            <a:xfrm>
              <a:off x="1632" y="1089"/>
              <a:ext cx="3216" cy="2568"/>
              <a:chOff x="1056" y="1134"/>
              <a:chExt cx="3216" cy="2568"/>
            </a:xfrm>
          </p:grpSpPr>
          <p:sp>
            <p:nvSpPr>
              <p:cNvPr id="18443" name="Line 11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86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5" name="Line 13"/>
              <p:cNvSpPr>
                <a:spLocks noChangeShapeType="1"/>
              </p:cNvSpPr>
              <p:nvPr/>
            </p:nvSpPr>
            <p:spPr bwMode="auto">
              <a:xfrm flipH="1">
                <a:off x="1536" y="2256"/>
                <a:ext cx="864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6" name="Line 14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7" name="Line 15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81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" name="Line 16"/>
              <p:cNvSpPr>
                <a:spLocks noChangeShapeType="1"/>
              </p:cNvSpPr>
              <p:nvPr/>
            </p:nvSpPr>
            <p:spPr bwMode="auto">
              <a:xfrm flipV="1">
                <a:off x="2352" y="2400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9" name="Line 17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0" name="Line 18"/>
              <p:cNvSpPr>
                <a:spLocks noChangeShapeType="1"/>
              </p:cNvSpPr>
              <p:nvPr/>
            </p:nvSpPr>
            <p:spPr bwMode="auto">
              <a:xfrm>
                <a:off x="2928" y="2004"/>
                <a:ext cx="45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1" name="Line 19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264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2" name="Line 20"/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6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3" name="Line 21"/>
              <p:cNvSpPr>
                <a:spLocks noChangeShapeType="1"/>
              </p:cNvSpPr>
              <p:nvPr/>
            </p:nvSpPr>
            <p:spPr bwMode="auto">
              <a:xfrm flipH="1" flipV="1">
                <a:off x="3006" y="2712"/>
                <a:ext cx="6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4" name="Line 22"/>
              <p:cNvSpPr>
                <a:spLocks noChangeShapeType="1"/>
              </p:cNvSpPr>
              <p:nvPr/>
            </p:nvSpPr>
            <p:spPr bwMode="auto">
              <a:xfrm flipV="1">
                <a:off x="2922" y="1782"/>
                <a:ext cx="2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 flipV="1">
                <a:off x="2244" y="1650"/>
                <a:ext cx="666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>
                <a:off x="3012" y="3120"/>
                <a:ext cx="354" cy="5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7" name="Line 25"/>
              <p:cNvSpPr>
                <a:spLocks noChangeShapeType="1"/>
              </p:cNvSpPr>
              <p:nvPr/>
            </p:nvSpPr>
            <p:spPr bwMode="auto">
              <a:xfrm>
                <a:off x="3396" y="2406"/>
                <a:ext cx="87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26"/>
              <p:cNvSpPr>
                <a:spLocks noChangeShapeType="1"/>
              </p:cNvSpPr>
              <p:nvPr/>
            </p:nvSpPr>
            <p:spPr bwMode="auto">
              <a:xfrm>
                <a:off x="2946" y="1794"/>
                <a:ext cx="67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Line 27"/>
              <p:cNvSpPr>
                <a:spLocks noChangeShapeType="1"/>
              </p:cNvSpPr>
              <p:nvPr/>
            </p:nvSpPr>
            <p:spPr bwMode="auto">
              <a:xfrm flipV="1">
                <a:off x="3390" y="1986"/>
                <a:ext cx="228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0" name="Line 28"/>
              <p:cNvSpPr>
                <a:spLocks noChangeShapeType="1"/>
              </p:cNvSpPr>
              <p:nvPr/>
            </p:nvSpPr>
            <p:spPr bwMode="auto">
              <a:xfrm flipV="1">
                <a:off x="3618" y="1626"/>
                <a:ext cx="63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1" name="Line 29"/>
              <p:cNvSpPr>
                <a:spLocks noChangeShapeType="1"/>
              </p:cNvSpPr>
              <p:nvPr/>
            </p:nvSpPr>
            <p:spPr bwMode="auto">
              <a:xfrm flipV="1">
                <a:off x="2910" y="1134"/>
                <a:ext cx="36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2" name="Text Box 30"/>
            <p:cNvSpPr txBox="1">
              <a:spLocks noChangeArrowheads="1"/>
            </p:cNvSpPr>
            <p:nvPr/>
          </p:nvSpPr>
          <p:spPr bwMode="auto">
            <a:xfrm>
              <a:off x="3821" y="3153"/>
              <a:ext cx="24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e</a:t>
              </a:r>
              <a:endParaRPr lang="en-US" i="1" baseline="-25000"/>
            </a:p>
          </p:txBody>
        </p:sp>
      </p:grp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838200" y="4572000"/>
            <a:ext cx="222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1"/>
              <a:t>e</a:t>
            </a:r>
            <a:r>
              <a:rPr lang="en-US"/>
              <a:t> : Voronoi edge</a:t>
            </a:r>
            <a:endParaRPr lang="en-US" sz="2000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815013" y="560387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v</a:t>
            </a:r>
          </a:p>
        </p:txBody>
      </p:sp>
      <p:grpSp>
        <p:nvGrpSpPr>
          <p:cNvPr id="18465" name="Group 33"/>
          <p:cNvGrpSpPr>
            <a:grpSpLocks/>
          </p:cNvGrpSpPr>
          <p:nvPr/>
        </p:nvGrpSpPr>
        <p:grpSpPr bwMode="auto">
          <a:xfrm>
            <a:off x="3895725" y="3902075"/>
            <a:ext cx="2740025" cy="1989138"/>
            <a:chOff x="2104" y="1597"/>
            <a:chExt cx="2117" cy="1512"/>
          </a:xfrm>
        </p:grpSpPr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3560" y="3053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Oval 35"/>
            <p:cNvSpPr>
              <a:spLocks noChangeArrowheads="1"/>
            </p:cNvSpPr>
            <p:nvPr/>
          </p:nvSpPr>
          <p:spPr bwMode="auto">
            <a:xfrm>
              <a:off x="2916" y="2853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Oval 36"/>
            <p:cNvSpPr>
              <a:spLocks noChangeArrowheads="1"/>
            </p:cNvSpPr>
            <p:nvPr/>
          </p:nvSpPr>
          <p:spPr bwMode="auto">
            <a:xfrm>
              <a:off x="2104" y="295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Oval 37"/>
            <p:cNvSpPr>
              <a:spLocks noChangeArrowheads="1"/>
            </p:cNvSpPr>
            <p:nvPr/>
          </p:nvSpPr>
          <p:spPr bwMode="auto">
            <a:xfrm>
              <a:off x="2952" y="218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Oval 38"/>
            <p:cNvSpPr>
              <a:spLocks noChangeArrowheads="1"/>
            </p:cNvSpPr>
            <p:nvPr/>
          </p:nvSpPr>
          <p:spPr bwMode="auto">
            <a:xfrm>
              <a:off x="3249" y="224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Oval 39"/>
            <p:cNvSpPr>
              <a:spLocks noChangeArrowheads="1"/>
            </p:cNvSpPr>
            <p:nvPr/>
          </p:nvSpPr>
          <p:spPr bwMode="auto">
            <a:xfrm>
              <a:off x="3291" y="23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Oval 40"/>
            <p:cNvSpPr>
              <a:spLocks noChangeArrowheads="1"/>
            </p:cNvSpPr>
            <p:nvPr/>
          </p:nvSpPr>
          <p:spPr bwMode="auto">
            <a:xfrm>
              <a:off x="3550" y="26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Oval 41"/>
            <p:cNvSpPr>
              <a:spLocks noChangeArrowheads="1"/>
            </p:cNvSpPr>
            <p:nvPr/>
          </p:nvSpPr>
          <p:spPr bwMode="auto">
            <a:xfrm>
              <a:off x="3941" y="2349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Oval 42"/>
            <p:cNvSpPr>
              <a:spLocks noChangeArrowheads="1"/>
            </p:cNvSpPr>
            <p:nvPr/>
          </p:nvSpPr>
          <p:spPr bwMode="auto">
            <a:xfrm>
              <a:off x="3938" y="2278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Oval 43"/>
            <p:cNvSpPr>
              <a:spLocks noChangeArrowheads="1"/>
            </p:cNvSpPr>
            <p:nvPr/>
          </p:nvSpPr>
          <p:spPr bwMode="auto">
            <a:xfrm>
              <a:off x="3474" y="19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Oval 44"/>
            <p:cNvSpPr>
              <a:spLocks noChangeArrowheads="1"/>
            </p:cNvSpPr>
            <p:nvPr/>
          </p:nvSpPr>
          <p:spPr bwMode="auto">
            <a:xfrm>
              <a:off x="3492" y="1728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Oval 45"/>
            <p:cNvSpPr>
              <a:spLocks noChangeArrowheads="1"/>
            </p:cNvSpPr>
            <p:nvPr/>
          </p:nvSpPr>
          <p:spPr bwMode="auto">
            <a:xfrm>
              <a:off x="3455" y="159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>
              <a:off x="2799" y="1899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4165" y="191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838200" y="495300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1"/>
              <a:t>v</a:t>
            </a:r>
            <a:r>
              <a:rPr lang="en-US"/>
              <a:t> : Voronoi vertex</a:t>
            </a:r>
            <a:endParaRPr lang="en-US" sz="2000"/>
          </a:p>
        </p:txBody>
      </p:sp>
      <p:sp>
        <p:nvSpPr>
          <p:cNvPr id="18481" name="Oval 49"/>
          <p:cNvSpPr>
            <a:spLocks noChangeArrowheads="1"/>
          </p:cNvSpPr>
          <p:nvPr/>
        </p:nvSpPr>
        <p:spPr bwMode="auto">
          <a:xfrm>
            <a:off x="5086350" y="5910263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Oval 50"/>
          <p:cNvSpPr>
            <a:spLocks noChangeArrowheads="1"/>
          </p:cNvSpPr>
          <p:nvPr/>
        </p:nvSpPr>
        <p:spPr bwMode="auto">
          <a:xfrm>
            <a:off x="5273675" y="5278438"/>
            <a:ext cx="185738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Oval 51"/>
          <p:cNvSpPr>
            <a:spLocks noChangeArrowheads="1"/>
          </p:cNvSpPr>
          <p:nvPr/>
        </p:nvSpPr>
        <p:spPr bwMode="auto">
          <a:xfrm>
            <a:off x="577056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Oval 52"/>
          <p:cNvSpPr>
            <a:spLocks noChangeArrowheads="1"/>
          </p:cNvSpPr>
          <p:nvPr/>
        </p:nvSpPr>
        <p:spPr bwMode="auto">
          <a:xfrm>
            <a:off x="6205538" y="5214938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Oval 53"/>
          <p:cNvSpPr>
            <a:spLocks noChangeArrowheads="1"/>
          </p:cNvSpPr>
          <p:nvPr/>
        </p:nvSpPr>
        <p:spPr bwMode="auto">
          <a:xfrm>
            <a:off x="664051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Oval 54"/>
          <p:cNvSpPr>
            <a:spLocks noChangeArrowheads="1"/>
          </p:cNvSpPr>
          <p:nvPr/>
        </p:nvSpPr>
        <p:spPr bwMode="auto">
          <a:xfrm>
            <a:off x="6080125" y="4330700"/>
            <a:ext cx="187325" cy="190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Oval 55"/>
          <p:cNvSpPr>
            <a:spLocks noChangeArrowheads="1"/>
          </p:cNvSpPr>
          <p:nvPr/>
        </p:nvSpPr>
        <p:spPr bwMode="auto">
          <a:xfrm>
            <a:off x="6205538" y="3952875"/>
            <a:ext cx="185737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8" name="Oval 56"/>
          <p:cNvSpPr>
            <a:spLocks noChangeArrowheads="1"/>
          </p:cNvSpPr>
          <p:nvPr/>
        </p:nvSpPr>
        <p:spPr bwMode="auto">
          <a:xfrm>
            <a:off x="4962525" y="502602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9" name="Oval 57"/>
          <p:cNvSpPr>
            <a:spLocks noChangeArrowheads="1"/>
          </p:cNvSpPr>
          <p:nvPr/>
        </p:nvSpPr>
        <p:spPr bwMode="auto">
          <a:xfrm>
            <a:off x="4527550" y="4521200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0" name="Oval 58"/>
          <p:cNvSpPr>
            <a:spLocks noChangeArrowheads="1"/>
          </p:cNvSpPr>
          <p:nvPr/>
        </p:nvSpPr>
        <p:spPr bwMode="auto">
          <a:xfrm>
            <a:off x="5086350" y="4268788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Oval 59"/>
          <p:cNvSpPr>
            <a:spLocks noChangeArrowheads="1"/>
          </p:cNvSpPr>
          <p:nvPr/>
        </p:nvSpPr>
        <p:spPr bwMode="auto">
          <a:xfrm>
            <a:off x="4962525" y="388937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4919663" y="6070600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762000" y="41910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: site points</a:t>
            </a:r>
          </a:p>
        </p:txBody>
      </p:sp>
      <p:sp>
        <p:nvSpPr>
          <p:cNvPr id="18494" name="Oval 62"/>
          <p:cNvSpPr>
            <a:spLocks noChangeArrowheads="1"/>
          </p:cNvSpPr>
          <p:nvPr/>
        </p:nvSpPr>
        <p:spPr bwMode="auto">
          <a:xfrm>
            <a:off x="4981575" y="4676775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5" name="Oval 63"/>
          <p:cNvSpPr>
            <a:spLocks noChangeArrowheads="1"/>
          </p:cNvSpPr>
          <p:nvPr/>
        </p:nvSpPr>
        <p:spPr bwMode="auto">
          <a:xfrm>
            <a:off x="4648200" y="4343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Voronoi diagrams have linear complexity {|</a:t>
            </a:r>
            <a:r>
              <a:rPr lang="en-US" sz="4000" i="1"/>
              <a:t>v</a:t>
            </a:r>
            <a:r>
              <a:rPr lang="en-US" sz="4000"/>
              <a:t>|</a:t>
            </a:r>
            <a:r>
              <a:rPr lang="en-US" sz="4000" i="1"/>
              <a:t>, </a:t>
            </a:r>
            <a:r>
              <a:rPr lang="en-US" sz="4000"/>
              <a:t>|</a:t>
            </a:r>
            <a:r>
              <a:rPr lang="en-US" sz="4000" i="1"/>
              <a:t>e</a:t>
            </a:r>
            <a:r>
              <a:rPr lang="en-US" sz="4000"/>
              <a:t>|</a:t>
            </a:r>
            <a:r>
              <a:rPr lang="en-US" sz="4000" i="1"/>
              <a:t> = </a:t>
            </a:r>
            <a:r>
              <a:rPr lang="en-US" sz="4000"/>
              <a:t>O(</a:t>
            </a:r>
            <a:r>
              <a:rPr lang="en-US" sz="4000" i="1"/>
              <a:t>n</a:t>
            </a:r>
            <a:r>
              <a:rPr lang="en-US" sz="4000"/>
              <a:t>)}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Intuition: Not all bisectors are Voronoi edges!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 flipV="1">
            <a:off x="5429250" y="3373438"/>
            <a:ext cx="555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143500" y="4154488"/>
            <a:ext cx="6350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5143500" y="3792538"/>
            <a:ext cx="31750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5556250" y="4270375"/>
            <a:ext cx="515938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 flipV="1">
            <a:off x="6072188" y="4219575"/>
            <a:ext cx="0" cy="65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2984500" y="2743200"/>
            <a:ext cx="4254500" cy="3097213"/>
            <a:chOff x="1056" y="1134"/>
            <a:chExt cx="3216" cy="2568"/>
          </a:xfrm>
        </p:grpSpPr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1392" y="1440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256" y="196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H="1">
              <a:off x="1536" y="2256"/>
              <a:ext cx="86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>
              <a:off x="1056" y="302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V="1">
              <a:off x="1536" y="2928"/>
              <a:ext cx="81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V="1">
              <a:off x="2352" y="2400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2400" y="2256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2928" y="2004"/>
              <a:ext cx="456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2736" y="2400"/>
              <a:ext cx="264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2352" y="2928"/>
              <a:ext cx="6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 flipH="1" flipV="1">
              <a:off x="3006" y="2712"/>
              <a:ext cx="6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 flipV="1">
              <a:off x="2922" y="1782"/>
              <a:ext cx="2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 flipV="1">
              <a:off x="2244" y="1650"/>
              <a:ext cx="666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3012" y="3120"/>
              <a:ext cx="354" cy="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3396" y="2406"/>
              <a:ext cx="8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946" y="1794"/>
              <a:ext cx="67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V="1">
              <a:off x="3390" y="1986"/>
              <a:ext cx="22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flipV="1">
              <a:off x="3618" y="1626"/>
              <a:ext cx="636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 flipV="1">
              <a:off x="2910" y="1134"/>
              <a:ext cx="36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5880100" y="523081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e</a:t>
            </a:r>
            <a:endParaRPr lang="en-US" i="1" baseline="-25000"/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143000" y="3860800"/>
            <a:ext cx="256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1"/>
              <a:t>e</a:t>
            </a:r>
            <a:r>
              <a:rPr lang="en-US" sz="2800"/>
              <a:t> : Voronoi edge</a:t>
            </a:r>
            <a:endParaRPr lang="en-US"/>
          </a:p>
        </p:txBody>
      </p: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4813300" y="5154613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5048250" y="4692650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5526088" y="4097338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5956300" y="4518025"/>
            <a:ext cx="190500" cy="1730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6400800" y="4054475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5799138" y="3735388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>
            <a:off x="5942013" y="3430588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Oval 44"/>
          <p:cNvSpPr>
            <a:spLocks noChangeArrowheads="1"/>
          </p:cNvSpPr>
          <p:nvPr/>
        </p:nvSpPr>
        <p:spPr bwMode="auto">
          <a:xfrm>
            <a:off x="4686300" y="4343400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Oval 45"/>
          <p:cNvSpPr>
            <a:spLocks noChangeArrowheads="1"/>
          </p:cNvSpPr>
          <p:nvPr/>
        </p:nvSpPr>
        <p:spPr bwMode="auto">
          <a:xfrm>
            <a:off x="4241800" y="3881438"/>
            <a:ext cx="190500" cy="173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Oval 46"/>
          <p:cNvSpPr>
            <a:spLocks noChangeArrowheads="1"/>
          </p:cNvSpPr>
          <p:nvPr/>
        </p:nvSpPr>
        <p:spPr bwMode="auto">
          <a:xfrm>
            <a:off x="4900613" y="3678238"/>
            <a:ext cx="190500" cy="173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4729163" y="3302000"/>
            <a:ext cx="190500" cy="1730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4640263" y="5300663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1066800" y="3124200"/>
            <a:ext cx="2154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/>
              <a:t>p</a:t>
            </a:r>
            <a:r>
              <a:rPr lang="en-US" sz="2800" i="1" baseline="-25000"/>
              <a:t>i</a:t>
            </a:r>
            <a:r>
              <a:rPr lang="en-US" sz="2800"/>
              <a:t> : site points</a:t>
            </a:r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 flipV="1">
            <a:off x="3657600" y="2667000"/>
            <a:ext cx="3200400" cy="2895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graph might be used to represent some hierarchy, so we often utilize a tree metaphor</a:t>
            </a:r>
          </a:p>
          <a:p>
            <a:r>
              <a:rPr lang="en-US" sz="2400" dirty="0" smtClean="0"/>
              <a:t>Typically these utilize the following aesthetics</a:t>
            </a:r>
          </a:p>
          <a:p>
            <a:pPr lvl="1"/>
            <a:r>
              <a:rPr lang="en-US" sz="2000" dirty="0" smtClean="0"/>
              <a:t>Vertices are placed along horizontal lines according to their level (distance from root)</a:t>
            </a:r>
          </a:p>
          <a:p>
            <a:pPr lvl="1"/>
            <a:r>
              <a:rPr lang="en-US" sz="2000" dirty="0" smtClean="0"/>
              <a:t>There is a minimum separation distance between two consecutive vertices on the same level</a:t>
            </a:r>
          </a:p>
          <a:p>
            <a:pPr lvl="1"/>
            <a:r>
              <a:rPr lang="en-US" sz="2000" dirty="0" smtClean="0"/>
              <a:t>The width of the drawing is as small as possible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9" y="4377023"/>
            <a:ext cx="3629419" cy="202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504801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 </a:t>
            </a:r>
            <a:r>
              <a:rPr lang="en-US" sz="1200" dirty="0" err="1" smtClean="0"/>
              <a:t>Eades</a:t>
            </a:r>
            <a:r>
              <a:rPr lang="en-US" sz="1200" dirty="0" smtClean="0"/>
              <a:t> and R </a:t>
            </a:r>
            <a:r>
              <a:rPr lang="en-US" sz="1200" dirty="0" err="1" smtClean="0"/>
              <a:t>Tamassia</a:t>
            </a:r>
            <a:r>
              <a:rPr lang="en-US" sz="1200" dirty="0" smtClean="0"/>
              <a:t>, “Algorithms for Drawing Graphs: An Annotated Bibliography,” </a:t>
            </a:r>
            <a:r>
              <a:rPr lang="en-US" sz="1200" i="1" dirty="0" smtClean="0"/>
              <a:t>Technical Report No. CS-89-09</a:t>
            </a:r>
            <a:r>
              <a:rPr lang="en-US" sz="1200" dirty="0" smtClean="0"/>
              <a:t>, Brown University, October 1989.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07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Weixin</a:t>
            </a:r>
            <a:r>
              <a:rPr lang="en-US" sz="1200" dirty="0"/>
              <a:t> Wang, </a:t>
            </a:r>
            <a:r>
              <a:rPr lang="en-US" sz="1200" dirty="0" err="1"/>
              <a:t>Hui</a:t>
            </a:r>
            <a:r>
              <a:rPr lang="en-US" sz="1200" dirty="0"/>
              <a:t> Wang, </a:t>
            </a:r>
            <a:r>
              <a:rPr lang="en-US" sz="1200" dirty="0" err="1"/>
              <a:t>Guozhong</a:t>
            </a:r>
            <a:r>
              <a:rPr lang="en-US" sz="1200" dirty="0"/>
              <a:t> Dai, and </a:t>
            </a:r>
            <a:r>
              <a:rPr lang="en-US" sz="1200" dirty="0" err="1"/>
              <a:t>Hongan</a:t>
            </a:r>
            <a:r>
              <a:rPr lang="en-US" sz="1200" dirty="0"/>
              <a:t> Wang. 2006. Visualization of large hierarchical data by circle packing. In </a:t>
            </a:r>
            <a:r>
              <a:rPr lang="en-US" sz="1200" i="1" dirty="0"/>
              <a:t>Proceedings of the SIGCHI conference on Human Factors in computing systems</a:t>
            </a:r>
            <a:r>
              <a:rPr lang="en-US" sz="1200" dirty="0"/>
              <a:t> (CHI '06), </a:t>
            </a:r>
            <a:r>
              <a:rPr lang="en-US" sz="1200" dirty="0" smtClean="0"/>
              <a:t>pg. 517-520</a:t>
            </a:r>
            <a:r>
              <a:rPr lang="en-US" sz="120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45148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790700"/>
            <a:ext cx="34861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14725"/>
            <a:ext cx="430318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9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/>
              <a:t>B. Johnson and B. Shneiderman, "Tree-maps: A Space Filling Approach to the Visualization of Hierarchical Information Structures", Proc. of Vis '91, Oct. 1991, pp. 284-291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Bederson</a:t>
            </a:r>
            <a:r>
              <a:rPr lang="en-US" dirty="0"/>
              <a:t>, B. Shneiderman, and M. Wattenberg, Ordered and Quantum </a:t>
            </a:r>
            <a:r>
              <a:rPr lang="en-US" dirty="0" err="1"/>
              <a:t>Treemaps</a:t>
            </a:r>
            <a:r>
              <a:rPr lang="en-US" dirty="0"/>
              <a:t>: Making Effective Use of 2D Space to Display Hierarchies, </a:t>
            </a:r>
            <a:r>
              <a:rPr lang="en-US" i="1" dirty="0"/>
              <a:t>ACM Trans. on Graphics</a:t>
            </a:r>
            <a:r>
              <a:rPr lang="en-US" dirty="0"/>
              <a:t>, Vol. 21, No. 4, Oct. 2002, pp. 833-854. </a:t>
            </a:r>
            <a:endParaRPr lang="en-US" dirty="0" smtClean="0"/>
          </a:p>
          <a:p>
            <a:pPr lvl="1"/>
            <a:r>
              <a:rPr lang="en-US" b="1" dirty="0" smtClean="0"/>
              <a:t>Perceptual </a:t>
            </a:r>
            <a:r>
              <a:rPr lang="en-US" b="1" dirty="0"/>
              <a:t>Guidelines for Creating Rectangular </a:t>
            </a:r>
            <a:r>
              <a:rPr lang="en-US" b="1" dirty="0" err="1"/>
              <a:t>Treemaps</a:t>
            </a:r>
            <a:r>
              <a:rPr lang="en-US" dirty="0"/>
              <a:t>, Nicholas Kong, Jeffrey </a:t>
            </a:r>
            <a:r>
              <a:rPr lang="en-US" dirty="0" err="1"/>
              <a:t>Heer</a:t>
            </a:r>
            <a:r>
              <a:rPr lang="en-US" dirty="0"/>
              <a:t> and </a:t>
            </a:r>
            <a:r>
              <a:rPr lang="en-US" dirty="0" err="1"/>
              <a:t>Maneesh</a:t>
            </a:r>
            <a:r>
              <a:rPr lang="en-US" dirty="0"/>
              <a:t> </a:t>
            </a:r>
            <a:r>
              <a:rPr lang="en-US" dirty="0" err="1"/>
              <a:t>Agrawala</a:t>
            </a:r>
            <a:r>
              <a:rPr lang="en-US" dirty="0"/>
              <a:t>. </a:t>
            </a:r>
            <a:r>
              <a:rPr lang="en-US" i="1" dirty="0"/>
              <a:t>IEEE Transactions on Visualization and Computer Graphics (Proc. InfoVis'10)</a:t>
            </a:r>
            <a:r>
              <a:rPr lang="en-US" dirty="0"/>
              <a:t>, Oct 2010. </a:t>
            </a:r>
            <a:endParaRPr lang="en-US" dirty="0" smtClean="0"/>
          </a:p>
          <a:p>
            <a:r>
              <a:rPr lang="pt-BR" dirty="0" smtClean="0"/>
              <a:t>Homework</a:t>
            </a:r>
          </a:p>
          <a:p>
            <a:pPr lvl="1"/>
            <a:r>
              <a:rPr lang="pt-BR" smtClean="0"/>
              <a:t>Assignment </a:t>
            </a:r>
            <a:r>
              <a:rPr lang="pt-BR" smtClean="0"/>
              <a:t>#6 </a:t>
            </a:r>
            <a:r>
              <a:rPr lang="pt-BR" dirty="0" smtClean="0"/>
              <a:t>is due </a:t>
            </a:r>
            <a:r>
              <a:rPr lang="pt-BR" smtClean="0"/>
              <a:t>in </a:t>
            </a:r>
            <a:r>
              <a:rPr lang="pt-BR" smtClean="0"/>
              <a:t>~1.5 weeks.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such sorts of structures useful for?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20288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4953000" cy="369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3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Width of fan-out uses up horizontal real estate very quickly</a:t>
            </a:r>
          </a:p>
          <a:p>
            <a:pPr lvl="1"/>
            <a:r>
              <a:rPr lang="en-US" dirty="0" smtClean="0"/>
              <a:t>At level n, there are 2</a:t>
            </a:r>
            <a:r>
              <a:rPr lang="en-US" baseline="30000" dirty="0" smtClean="0"/>
              <a:t>n</a:t>
            </a:r>
            <a:r>
              <a:rPr lang="en-US" dirty="0" smtClean="0"/>
              <a:t> nodes</a:t>
            </a:r>
          </a:p>
          <a:p>
            <a:r>
              <a:rPr lang="en-US" dirty="0" smtClean="0"/>
              <a:t>Tree may grow very long in one branch</a:t>
            </a:r>
          </a:p>
          <a:p>
            <a:r>
              <a:rPr lang="en-US" dirty="0" smtClean="0"/>
              <a:t>Essentially you can wind up leaving a lot of screen real estate empty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542604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1(Node-Link): http://www.cc.gatech.edu/~stasko/7450/11s/Talks/tree1.pdf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41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Visualization techniques try to overcome some of these issues in node link tree diagrams</a:t>
            </a:r>
          </a:p>
          <a:p>
            <a:r>
              <a:rPr lang="en-US" i="1" dirty="0" smtClean="0"/>
              <a:t>Space Tree</a:t>
            </a:r>
            <a:r>
              <a:rPr lang="en-US" dirty="0" smtClean="0"/>
              <a:t> by </a:t>
            </a:r>
            <a:r>
              <a:rPr lang="en-US" dirty="0" err="1" smtClean="0"/>
              <a:t>Plaisant</a:t>
            </a:r>
            <a:r>
              <a:rPr lang="en-US" dirty="0" smtClean="0"/>
              <a:t> et al. </a:t>
            </a:r>
          </a:p>
          <a:p>
            <a:pPr lvl="1"/>
            <a:r>
              <a:rPr lang="en-US" dirty="0" smtClean="0"/>
              <a:t>Dynamic rescaling of branches to best fit available screen space</a:t>
            </a:r>
          </a:p>
          <a:p>
            <a:pPr lvl="1"/>
            <a:r>
              <a:rPr lang="en-US" dirty="0" smtClean="0"/>
              <a:t>Utilized preview icons to summarize branch topology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Plaisant</a:t>
            </a:r>
            <a:r>
              <a:rPr lang="en-US" sz="1200" dirty="0" smtClean="0"/>
              <a:t>, C.; </a:t>
            </a:r>
            <a:r>
              <a:rPr lang="en-US" sz="1200" dirty="0" err="1" smtClean="0"/>
              <a:t>Grosjean</a:t>
            </a:r>
            <a:r>
              <a:rPr lang="en-US" sz="1200" dirty="0" smtClean="0"/>
              <a:t>, J.; </a:t>
            </a:r>
            <a:r>
              <a:rPr lang="en-US" sz="1200" dirty="0" err="1" smtClean="0"/>
              <a:t>Bederson</a:t>
            </a:r>
            <a:r>
              <a:rPr lang="en-US" sz="1200" dirty="0" smtClean="0"/>
              <a:t>, B.B.; , "</a:t>
            </a:r>
            <a:r>
              <a:rPr lang="en-US" sz="1200" dirty="0" err="1" smtClean="0"/>
              <a:t>SpaceTree</a:t>
            </a:r>
            <a:r>
              <a:rPr lang="en-US" sz="1200" dirty="0" smtClean="0"/>
              <a:t>: supporting exploration in large node link tree, design evolution and empirical evaluation," </a:t>
            </a:r>
            <a:r>
              <a:rPr lang="en-US" sz="1200" i="1" dirty="0" smtClean="0"/>
              <a:t>IEEE Symposium on Information Visualization, </a:t>
            </a:r>
            <a:r>
              <a:rPr lang="en-US" sz="1200" dirty="0" smtClean="0"/>
              <a:t>pp. 57- 64, 2002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3062288" cy="23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05" y="3740150"/>
            <a:ext cx="2966631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7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 third dimension for the layout</a:t>
            </a:r>
          </a:p>
          <a:p>
            <a:r>
              <a:rPr lang="en-US" dirty="0" smtClean="0"/>
              <a:t>Children of a node are laid out in a cylinder below the parent</a:t>
            </a:r>
          </a:p>
          <a:p>
            <a:pPr lvl="1"/>
            <a:r>
              <a:rPr lang="en-US" dirty="0" smtClean="0"/>
              <a:t>Siblings live in one of the 2D planes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Robertson, G. G. </a:t>
            </a:r>
            <a:r>
              <a:rPr lang="en-US" sz="1200" dirty="0" err="1" smtClean="0"/>
              <a:t>Mackinlay</a:t>
            </a:r>
            <a:r>
              <a:rPr lang="en-US" sz="1200" dirty="0" smtClean="0"/>
              <a:t>, J. D. Card, S. K. Cone Trees: animated 3D visualizations of hierarchical information, </a:t>
            </a:r>
            <a:r>
              <a:rPr lang="en-US" sz="1200" i="1" dirty="0" smtClean="0"/>
              <a:t>Proc. Human factors in computing systems conference, </a:t>
            </a:r>
            <a:r>
              <a:rPr lang="en-US" sz="1200" dirty="0" smtClean="0"/>
              <a:t>March 1991, 189-194.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83528"/>
            <a:ext cx="4981575" cy="356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8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Hyperbolic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don’t have to constrain ourselves to the top-down geometry approach</a:t>
            </a:r>
          </a:p>
          <a:p>
            <a:r>
              <a:rPr lang="en-US" dirty="0" smtClean="0"/>
              <a:t>We can apply a hyperbolic transformation to the space</a:t>
            </a:r>
          </a:p>
          <a:p>
            <a:r>
              <a:rPr lang="en-US" dirty="0" smtClean="0"/>
              <a:t>Distance between parent and child decreases as you move farther from the center</a:t>
            </a:r>
          </a:p>
          <a:p>
            <a:r>
              <a:rPr lang="en-US" dirty="0" smtClean="0"/>
              <a:t>Children go in a wedge rather than a circle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Lamping, J., </a:t>
            </a:r>
            <a:r>
              <a:rPr lang="en-US" sz="1200" dirty="0" err="1"/>
              <a:t>Rao</a:t>
            </a:r>
            <a:r>
              <a:rPr lang="en-US" sz="1200" dirty="0"/>
              <a:t>, R., </a:t>
            </a:r>
            <a:r>
              <a:rPr lang="en-US" sz="1200" dirty="0" err="1"/>
              <a:t>Pirolli</a:t>
            </a:r>
            <a:r>
              <a:rPr lang="en-US" sz="1200" dirty="0"/>
              <a:t>; P. (1995) A </a:t>
            </a:r>
            <a:r>
              <a:rPr lang="en-US" sz="1200" dirty="0" err="1" smtClean="0"/>
              <a:t>focus+context</a:t>
            </a:r>
            <a:r>
              <a:rPr lang="en-US" sz="1200" dirty="0" smtClean="0"/>
              <a:t> technique </a:t>
            </a:r>
            <a:r>
              <a:rPr lang="en-US" sz="1200" dirty="0"/>
              <a:t>based on hyperbolic geometry for </a:t>
            </a:r>
            <a:r>
              <a:rPr lang="en-US" sz="1200" dirty="0" smtClean="0"/>
              <a:t>visualizing large </a:t>
            </a:r>
            <a:r>
              <a:rPr lang="en-US" sz="1200" dirty="0"/>
              <a:t>hierarchies </a:t>
            </a:r>
            <a:r>
              <a:rPr lang="en-US" sz="1200" i="1" dirty="0"/>
              <a:t>Conference proceedings on </a:t>
            </a:r>
            <a:r>
              <a:rPr lang="en-US" sz="1200" i="1" dirty="0" smtClean="0"/>
              <a:t>Human factors </a:t>
            </a:r>
            <a:r>
              <a:rPr lang="en-US" sz="1200" i="1" dirty="0"/>
              <a:t>in computing systems</a:t>
            </a:r>
            <a:r>
              <a:rPr lang="en-US" sz="1200" dirty="0"/>
              <a:t>, 1995, 401-408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8010525" cy="215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6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10140</TotalTime>
  <Words>2575</Words>
  <Application>Microsoft Office PowerPoint</Application>
  <PresentationFormat>On-screen Show (4:3)</PresentationFormat>
  <Paragraphs>232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Equity</vt:lpstr>
      <vt:lpstr>CSE 591 Trees and Hierarchies</vt:lpstr>
      <vt:lpstr>Hierarchies</vt:lpstr>
      <vt:lpstr>Trees</vt:lpstr>
      <vt:lpstr>Rooted Trees</vt:lpstr>
      <vt:lpstr>Using Rooted Trees</vt:lpstr>
      <vt:lpstr>Top-Down Approach</vt:lpstr>
      <vt:lpstr>Space Tree</vt:lpstr>
      <vt:lpstr>Cone Trees</vt:lpstr>
      <vt:lpstr>Hyperbolic Trees</vt:lpstr>
      <vt:lpstr>Node-Link Shortcomings</vt:lpstr>
      <vt:lpstr>Space-Filling Representation</vt:lpstr>
      <vt:lpstr>Treemap</vt:lpstr>
      <vt:lpstr>Treemap Algorithm</vt:lpstr>
      <vt:lpstr>Nested vs. Non-Nested</vt:lpstr>
      <vt:lpstr>Treemap Applications</vt:lpstr>
      <vt:lpstr>Visualizing a Tennis Match</vt:lpstr>
      <vt:lpstr>Visualizing a Tennis Match</vt:lpstr>
      <vt:lpstr>Visualizing a Tennis Match</vt:lpstr>
      <vt:lpstr>Treemap Benefits</vt:lpstr>
      <vt:lpstr>Aspect Ratios</vt:lpstr>
      <vt:lpstr>Clustered and Squarified Treemaps</vt:lpstr>
      <vt:lpstr>Clustered and Squarified Treemaps</vt:lpstr>
      <vt:lpstr>Ordered Treemap</vt:lpstr>
      <vt:lpstr>Ordered Treemap Algorithm</vt:lpstr>
      <vt:lpstr>Strip Treemaps</vt:lpstr>
      <vt:lpstr>Metrics For Treemaps</vt:lpstr>
      <vt:lpstr>PowerPoint Presentation</vt:lpstr>
      <vt:lpstr>PowerPoint Presentation</vt:lpstr>
      <vt:lpstr>Showing Structure</vt:lpstr>
      <vt:lpstr>Cushion Treemap</vt:lpstr>
      <vt:lpstr>Another Problem</vt:lpstr>
      <vt:lpstr>Context Treemap</vt:lpstr>
      <vt:lpstr>Context Treemap</vt:lpstr>
      <vt:lpstr>PowerPoint Presentation</vt:lpstr>
      <vt:lpstr>Voronoi Treemaps</vt:lpstr>
      <vt:lpstr>Definition of Voronoi Diagram</vt:lpstr>
      <vt:lpstr>Summary of Voronoi Properties</vt:lpstr>
      <vt:lpstr>Summary of Voronoi Properties</vt:lpstr>
      <vt:lpstr>Voronoi diagrams have linear complexity {|v|, |e| = O(n)}</vt:lpstr>
      <vt:lpstr>Circle Packing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376</cp:revision>
  <dcterms:created xsi:type="dcterms:W3CDTF">2011-08-04T19:58:28Z</dcterms:created>
  <dcterms:modified xsi:type="dcterms:W3CDTF">2013-03-18T14:51:35Z</dcterms:modified>
</cp:coreProperties>
</file>