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57" r:id="rId15"/>
    <p:sldId id="355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14" r:id="rId64"/>
    <p:sldId id="415" r:id="rId65"/>
    <p:sldId id="416" r:id="rId66"/>
    <p:sldId id="406" r:id="rId67"/>
    <p:sldId id="407" r:id="rId68"/>
    <p:sldId id="408" r:id="rId69"/>
    <p:sldId id="409" r:id="rId70"/>
    <p:sldId id="410" r:id="rId71"/>
    <p:sldId id="411" r:id="rId72"/>
    <p:sldId id="412" r:id="rId73"/>
    <p:sldId id="413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24" r:id="rId82"/>
    <p:sldId id="425" r:id="rId83"/>
    <p:sldId id="426" r:id="rId84"/>
    <p:sldId id="427" r:id="rId85"/>
    <p:sldId id="428" r:id="rId86"/>
    <p:sldId id="429" r:id="rId87"/>
    <p:sldId id="430" r:id="rId88"/>
    <p:sldId id="431" r:id="rId89"/>
    <p:sldId id="432" r:id="rId90"/>
    <p:sldId id="433" r:id="rId91"/>
    <p:sldId id="434" r:id="rId92"/>
    <p:sldId id="435" r:id="rId93"/>
    <p:sldId id="436" r:id="rId94"/>
    <p:sldId id="437" r:id="rId95"/>
    <p:sldId id="343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0" autoAdjust="0"/>
    <p:restoredTop sz="86933" autoAdjust="0"/>
  </p:normalViewPr>
  <p:slideViewPr>
    <p:cSldViewPr>
      <p:cViewPr varScale="1">
        <p:scale>
          <a:sx n="86" d="100"/>
          <a:sy n="86" d="100"/>
        </p:scale>
        <p:origin x="11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apers\Book-VA\Baseb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Sheet1!$D$2:$D$21</c:f>
              <c:numCache>
                <c:formatCode>General</c:formatCode>
                <c:ptCount val="20"/>
                <c:pt idx="0">
                  <c:v>111</c:v>
                </c:pt>
                <c:pt idx="1">
                  <c:v>106</c:v>
                </c:pt>
                <c:pt idx="2">
                  <c:v>65</c:v>
                </c:pt>
                <c:pt idx="3">
                  <c:v>89</c:v>
                </c:pt>
                <c:pt idx="4">
                  <c:v>95</c:v>
                </c:pt>
                <c:pt idx="5">
                  <c:v>115</c:v>
                </c:pt>
                <c:pt idx="6">
                  <c:v>100</c:v>
                </c:pt>
                <c:pt idx="7">
                  <c:v>85</c:v>
                </c:pt>
                <c:pt idx="8">
                  <c:v>101</c:v>
                </c:pt>
                <c:pt idx="9">
                  <c:v>53</c:v>
                </c:pt>
                <c:pt idx="10">
                  <c:v>92</c:v>
                </c:pt>
                <c:pt idx="11">
                  <c:v>76</c:v>
                </c:pt>
                <c:pt idx="12">
                  <c:v>87</c:v>
                </c:pt>
                <c:pt idx="13">
                  <c:v>106</c:v>
                </c:pt>
                <c:pt idx="14">
                  <c:v>84</c:v>
                </c:pt>
                <c:pt idx="15">
                  <c:v>71</c:v>
                </c:pt>
                <c:pt idx="16">
                  <c:v>80</c:v>
                </c:pt>
                <c:pt idx="17">
                  <c:v>100</c:v>
                </c:pt>
                <c:pt idx="18">
                  <c:v>62</c:v>
                </c:pt>
                <c:pt idx="19">
                  <c:v>100</c:v>
                </c:pt>
              </c:numCache>
            </c:numRef>
          </c:xVal>
          <c:yVal>
            <c:numRef>
              <c:f>Sheet1!$F$2:$F$21</c:f>
              <c:numCache>
                <c:formatCode>General</c:formatCode>
                <c:ptCount val="20"/>
                <c:pt idx="0">
                  <c:v>0.33600000000000063</c:v>
                </c:pt>
                <c:pt idx="1">
                  <c:v>0.32400000000000057</c:v>
                </c:pt>
                <c:pt idx="2">
                  <c:v>0.32100000000000056</c:v>
                </c:pt>
                <c:pt idx="3">
                  <c:v>0.3150000000000005</c:v>
                </c:pt>
                <c:pt idx="4">
                  <c:v>0.3120000000000005</c:v>
                </c:pt>
                <c:pt idx="5">
                  <c:v>0.3120000000000005</c:v>
                </c:pt>
                <c:pt idx="6">
                  <c:v>0.30700000000000038</c:v>
                </c:pt>
                <c:pt idx="7">
                  <c:v>0.30700000000000038</c:v>
                </c:pt>
                <c:pt idx="8">
                  <c:v>0.30400000000000038</c:v>
                </c:pt>
                <c:pt idx="9">
                  <c:v>0.30000000000000032</c:v>
                </c:pt>
                <c:pt idx="10">
                  <c:v>0.30000000000000032</c:v>
                </c:pt>
                <c:pt idx="11">
                  <c:v>0.29800000000000032</c:v>
                </c:pt>
                <c:pt idx="12">
                  <c:v>0.29800000000000032</c:v>
                </c:pt>
                <c:pt idx="13">
                  <c:v>0.29600000000000032</c:v>
                </c:pt>
                <c:pt idx="14">
                  <c:v>0.29300000000000032</c:v>
                </c:pt>
                <c:pt idx="15">
                  <c:v>0.29200000000000031</c:v>
                </c:pt>
                <c:pt idx="16">
                  <c:v>0.29000000000000031</c:v>
                </c:pt>
                <c:pt idx="17">
                  <c:v>0.29000000000000031</c:v>
                </c:pt>
                <c:pt idx="18">
                  <c:v>0.28800000000000031</c:v>
                </c:pt>
                <c:pt idx="19">
                  <c:v>0.28700000000000031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C3-4F50-969E-985949406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16608"/>
        <c:axId val="46244992"/>
      </c:scatterChart>
      <c:valAx>
        <c:axId val="91716608"/>
        <c:scaling>
          <c:orientation val="minMax"/>
          <c:max val="120"/>
          <c:min val="5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6244992"/>
        <c:crosses val="autoZero"/>
        <c:crossBetween val="midCat"/>
      </c:valAx>
      <c:valAx>
        <c:axId val="46244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17166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Show examples of skewness and random noise power transforms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924B83CA-538B-4F30-B589-443230D35EAD}" type="slidenum">
              <a:rPr lang="en-US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C3767-F805-4472-81BC-17B23575F89B}" type="slidenum">
              <a:rPr lang="en-US"/>
              <a:pPr/>
              <a:t>77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1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304800"/>
            <a:ext cx="73929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12900"/>
            <a:ext cx="4206875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64075" y="1612900"/>
            <a:ext cx="4206875" cy="4500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vis-wiki.net/index.php/Visualization_Pipelin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.gatech.edu/~stasko/7450/Notes/animation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Midterm Review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Variables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number of visual variables necessary for the representation is at least equal to the number of components in the information</a:t>
            </a:r>
          </a:p>
          <a:p>
            <a:r>
              <a:rPr lang="en-US" dirty="0" smtClean="0"/>
              <a:t>With three components, the information can be perceived as a single image</a:t>
            </a:r>
          </a:p>
          <a:p>
            <a:r>
              <a:rPr lang="en-US" dirty="0" smtClean="0"/>
              <a:t>Otherwise, we need several images (this is often termed </a:t>
            </a:r>
            <a:r>
              <a:rPr lang="en-US" i="1" dirty="0" smtClean="0"/>
              <a:t>small multiples</a:t>
            </a:r>
            <a:r>
              <a:rPr lang="en-US" dirty="0" smtClean="0"/>
              <a:t> and will be discussed in a future lecture)</a:t>
            </a:r>
          </a:p>
          <a:p>
            <a:r>
              <a:rPr lang="en-US" dirty="0" smtClean="0"/>
              <a:t>The number of components is the best basis for a classification of graphic constructions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54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Bertin’s</a:t>
            </a:r>
            <a:r>
              <a:rPr lang="en-US" dirty="0" smtClean="0"/>
              <a:t> “Levels of Organization”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Components of information do not all involve the same intellectual approach</a:t>
            </a:r>
          </a:p>
          <a:p>
            <a:r>
              <a:rPr lang="en-US" dirty="0" smtClean="0"/>
              <a:t>For example, we may choose to order qualitative (nominal) categories to compare ordered categories</a:t>
            </a:r>
          </a:p>
          <a:p>
            <a:r>
              <a:rPr lang="en-US" dirty="0" smtClean="0"/>
              <a:t>A component can be classified as qualitative, ordered or quantitative</a:t>
            </a:r>
          </a:p>
          <a:p>
            <a:r>
              <a:rPr lang="en-US" dirty="0" smtClean="0"/>
              <a:t>The visual variables which represent each component must permit parallel perceptual approaches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67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Bertin’s</a:t>
            </a:r>
            <a:r>
              <a:rPr lang="en-US" dirty="0" smtClean="0"/>
              <a:t> “Levels of Organization”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1828800" y="20574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20574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0574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2667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2667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0800" y="2667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8800" y="3048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09800" y="3048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048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0" y="3657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9800" y="3657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90800" y="3657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038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00" y="4038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28800" y="4419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9800" y="4419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90800" y="4419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28800" y="4800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09800" y="4800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90800" y="4800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1999" y="2073729"/>
            <a:ext cx="85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26786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8549" y="3059668"/>
            <a:ext cx="64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" y="3669268"/>
            <a:ext cx="82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Texture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5015" y="40386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4431268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4633" y="481226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81400" y="1905000"/>
            <a:ext cx="2451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– Nominal (Qualitative)</a:t>
            </a:r>
          </a:p>
          <a:p>
            <a:r>
              <a:rPr lang="en-US" dirty="0" smtClean="0"/>
              <a:t>O – Ordered (Ordinal)</a:t>
            </a:r>
          </a:p>
          <a:p>
            <a:r>
              <a:rPr lang="en-US" dirty="0" smtClean="0"/>
              <a:t>Q – Quantitative (Interval)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Combinatorics</a:t>
            </a:r>
            <a:r>
              <a:rPr lang="en-US" dirty="0" smtClean="0"/>
              <a:t> of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Pick the best encodings from the exponential number of possibilities (n+1)</a:t>
            </a:r>
            <a:r>
              <a:rPr lang="en-US" baseline="30000" dirty="0" smtClean="0"/>
              <a:t>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Principle of Consistency: The properties of the image should match the properties of the data</a:t>
            </a:r>
          </a:p>
          <a:p>
            <a:endParaRPr lang="en-US" dirty="0"/>
          </a:p>
          <a:p>
            <a:r>
              <a:rPr lang="en-US" dirty="0" smtClean="0"/>
              <a:t>Principle of Importance Ordering: Encode the most important information in the most effective way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867400"/>
            <a:ext cx="80375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This slide is borrowed </a:t>
            </a:r>
            <a:r>
              <a:rPr lang="en-US" sz="1200" dirty="0"/>
              <a:t>from Pat </a:t>
            </a:r>
            <a:r>
              <a:rPr lang="en-US" sz="1200" dirty="0" err="1"/>
              <a:t>Hanrahan’s</a:t>
            </a:r>
            <a:r>
              <a:rPr lang="en-US" sz="1200" dirty="0"/>
              <a:t> </a:t>
            </a:r>
            <a:r>
              <a:rPr lang="en-US" sz="1200" dirty="0" smtClean="0"/>
              <a:t>“From Data to Image” lecture: http</a:t>
            </a:r>
            <a:r>
              <a:rPr lang="en-US" sz="1200" dirty="0"/>
              <a:t>://graphics.stanford.edu/courses/cs448b-04-winter/lectures/encoding/</a:t>
            </a:r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36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Expressiveness &amp; Effectiveness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Expressiveness: A set of facts is expressible in a visual language if the visualizations express all the facts in the set of data, and only the facts in the data</a:t>
            </a:r>
          </a:p>
          <a:p>
            <a:endParaRPr lang="en-US" dirty="0"/>
          </a:p>
          <a:p>
            <a:r>
              <a:rPr lang="en-US" dirty="0" smtClean="0"/>
              <a:t>Effectiveness: A visualization is more effective than another visualization if the information conveyed by one visualization is more readily perceived than the information in the other visualization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286381"/>
            <a:ext cx="80375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J. </a:t>
            </a:r>
            <a:r>
              <a:rPr lang="en-US" sz="1200" dirty="0" err="1" smtClean="0"/>
              <a:t>Mackinlay</a:t>
            </a:r>
            <a:r>
              <a:rPr lang="en-US" sz="1200" dirty="0" smtClean="0"/>
              <a:t>, Automating the Design of Graphical Presentations of Relational Information, ACM Transactions on Graphics, 5(2): 110-141, 1986.</a:t>
            </a:r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07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key goal of visualization is to produce images of data that support visual analysis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Human perception plays an important role in visualization</a:t>
            </a:r>
          </a:p>
          <a:p>
            <a:r>
              <a:rPr lang="en-US" dirty="0" smtClean="0"/>
              <a:t>How we “see” details directly impacts the efficiency and effectiveness of an image (remember </a:t>
            </a:r>
            <a:r>
              <a:rPr lang="en-US" dirty="0" err="1" smtClean="0"/>
              <a:t>Mackinlay’s</a:t>
            </a:r>
            <a:r>
              <a:rPr lang="en-US" dirty="0" smtClean="0"/>
              <a:t> criteria from last lecture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understanding perception, we can improve the quality and quantity of information being displayed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5562600"/>
            <a:ext cx="80375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1 - </a:t>
            </a:r>
            <a:r>
              <a:rPr lang="en-US" sz="1200" dirty="0" smtClean="0"/>
              <a:t>C</a:t>
            </a:r>
            <a:r>
              <a:rPr lang="en-US" sz="1200" dirty="0"/>
              <a:t>. Healey and J. </a:t>
            </a:r>
            <a:r>
              <a:rPr lang="en-US" sz="1200" dirty="0" err="1"/>
              <a:t>Enns</a:t>
            </a:r>
            <a:r>
              <a:rPr lang="en-US" sz="1200" dirty="0"/>
              <a:t>, “Attention and Visual Memory in Visualization and Computer Graphics”, IEEE Transactions on Visualization and Computer Graphics, 2011 (Pre-print</a:t>
            </a:r>
            <a:r>
              <a:rPr lang="en-US" sz="1200" dirty="0" smtClean="0"/>
              <a:t>)</a:t>
            </a:r>
          </a:p>
          <a:p>
            <a:pPr eaLnBrk="1" hangingPunct="1"/>
            <a:r>
              <a:rPr lang="en-US" sz="1200" dirty="0" smtClean="0"/>
              <a:t>2 - J</a:t>
            </a:r>
            <a:r>
              <a:rPr lang="en-US" sz="1200" dirty="0"/>
              <a:t>. </a:t>
            </a:r>
            <a:r>
              <a:rPr lang="en-US" sz="1200" dirty="0" err="1"/>
              <a:t>Mackinlay</a:t>
            </a:r>
            <a:r>
              <a:rPr lang="en-US" sz="1200" dirty="0"/>
              <a:t>, Automating the Design of Graphical Presentations of Relational Information, ACM Transactions on Graphics, 5(2): 110-141, 1986</a:t>
            </a:r>
            <a:r>
              <a:rPr lang="en-US" sz="1200" dirty="0" smtClean="0"/>
              <a:t>.</a:t>
            </a:r>
          </a:p>
          <a:p>
            <a:pPr eaLnBrk="1" hangingPunct="1"/>
            <a:r>
              <a:rPr lang="en-US" sz="1200" dirty="0" smtClean="0"/>
              <a:t>3 - Ware</a:t>
            </a:r>
            <a:r>
              <a:rPr lang="en-US" sz="1200" dirty="0"/>
              <a:t>, C. </a:t>
            </a:r>
            <a:r>
              <a:rPr lang="en-US" sz="1200" i="1" dirty="0"/>
              <a:t>Information Visualization: Perception for Design</a:t>
            </a:r>
            <a:r>
              <a:rPr lang="en-US" sz="1200" dirty="0"/>
              <a:t>. Morgan Kaufmann Publishers, Inc., San Francisco, California, 2000.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79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Visual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difficult to attend to more than one thing at the same time</a:t>
            </a:r>
          </a:p>
          <a:p>
            <a:r>
              <a:rPr lang="en-US" dirty="0" smtClean="0"/>
              <a:t>When we attend to one task over the other, this is selective attention</a:t>
            </a:r>
          </a:p>
          <a:p>
            <a:r>
              <a:rPr lang="en-US" dirty="0" smtClean="0"/>
              <a:t>Classic </a:t>
            </a:r>
            <a:r>
              <a:rPr lang="en-US" dirty="0" err="1" smtClean="0"/>
              <a:t>Stroop</a:t>
            </a:r>
            <a:r>
              <a:rPr lang="en-US" dirty="0" smtClean="0"/>
              <a:t> task – Read aloud the color of the word, not the word itself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47339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err="1"/>
              <a:t>Stroop</a:t>
            </a:r>
            <a:r>
              <a:rPr lang="en-US" sz="1000" dirty="0"/>
              <a:t>, John Ridley (1935). "Studies of interference in serial verbal reactions". </a:t>
            </a:r>
            <a:r>
              <a:rPr lang="en-US" sz="1000" i="1" dirty="0"/>
              <a:t>Journal of Experimental Psychology</a:t>
            </a:r>
            <a:r>
              <a:rPr lang="en-US" sz="1000" dirty="0"/>
              <a:t> </a:t>
            </a:r>
            <a:r>
              <a:rPr lang="en-US" sz="1000" b="1" dirty="0"/>
              <a:t>18</a:t>
            </a:r>
            <a:r>
              <a:rPr lang="en-US" sz="1000" dirty="0"/>
              <a:t> (6): 643–66</a:t>
            </a:r>
          </a:p>
        </p:txBody>
      </p:sp>
    </p:spTree>
    <p:extLst>
      <p:ext uri="{BB962C8B-B14F-4D97-AF65-F5344CB8AC3E}">
        <p14:creationId xmlns:p14="http://schemas.microsoft.com/office/powerpoint/2010/main" val="19098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Interpretations of Selective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Bottleneck/filter theories</a:t>
            </a:r>
          </a:p>
          <a:p>
            <a:pPr lvl="1"/>
            <a:r>
              <a:rPr lang="en-US" dirty="0" smtClean="0"/>
              <a:t>A bottleneck is a mechanism that limits the amount of information to be attended to</a:t>
            </a:r>
          </a:p>
          <a:p>
            <a:r>
              <a:rPr lang="en-US" i="1" dirty="0" smtClean="0"/>
              <a:t>Early selection</a:t>
            </a:r>
            <a:r>
              <a:rPr lang="en-US" i="1" baseline="30000" dirty="0" smtClean="0"/>
              <a:t>1</a:t>
            </a:r>
            <a:r>
              <a:rPr lang="en-US" dirty="0" smtClean="0"/>
              <a:t> - select one message for further processing and all others are lost</a:t>
            </a:r>
          </a:p>
          <a:p>
            <a:r>
              <a:rPr lang="en-US" i="1" dirty="0" smtClean="0"/>
              <a:t>Attenuation</a:t>
            </a:r>
            <a:r>
              <a:rPr lang="en-US" i="1" baseline="30000" dirty="0" smtClean="0"/>
              <a:t>2</a:t>
            </a:r>
            <a:r>
              <a:rPr lang="en-US" dirty="0" smtClean="0"/>
              <a:t> – select one message for full processing, others are partially processed</a:t>
            </a:r>
          </a:p>
          <a:p>
            <a:r>
              <a:rPr lang="en-US" i="1" dirty="0" smtClean="0"/>
              <a:t>Late selection</a:t>
            </a:r>
            <a:r>
              <a:rPr lang="en-US" i="1" baseline="30000" dirty="0" smtClean="0"/>
              <a:t>3</a:t>
            </a:r>
            <a:r>
              <a:rPr lang="en-US" dirty="0" smtClean="0"/>
              <a:t> – all messages get through but only one is selected for processing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798" y="6059269"/>
            <a:ext cx="8534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– D. E. Broadbent, </a:t>
            </a:r>
            <a:r>
              <a:rPr lang="en-US" sz="1200" i="1" dirty="0" smtClean="0"/>
              <a:t>Perception and Communication</a:t>
            </a:r>
            <a:r>
              <a:rPr lang="en-US" sz="1200" dirty="0" smtClean="0"/>
              <a:t>. Oxford, United Kingdom: Oxford University Press, 1958</a:t>
            </a:r>
          </a:p>
          <a:p>
            <a:pPr eaLnBrk="1" hangingPunct="1"/>
            <a:r>
              <a:rPr lang="en-US" sz="1200" dirty="0" smtClean="0"/>
              <a:t>2 – A. </a:t>
            </a:r>
            <a:r>
              <a:rPr lang="en-US" sz="1200" dirty="0" err="1" smtClean="0"/>
              <a:t>Triesman</a:t>
            </a:r>
            <a:r>
              <a:rPr lang="en-US" sz="1200" dirty="0" smtClean="0"/>
              <a:t>, “Monitoring and storage of irrelevant messages in selective attention,” </a:t>
            </a:r>
            <a:r>
              <a:rPr lang="en-US" sz="1200" i="1" dirty="0" smtClean="0"/>
              <a:t>Psychological Review</a:t>
            </a:r>
            <a:r>
              <a:rPr lang="en-US" sz="1200" dirty="0" smtClean="0"/>
              <a:t> </a:t>
            </a:r>
            <a:r>
              <a:rPr lang="en-US" sz="1200" b="1" dirty="0" smtClean="0"/>
              <a:t>87</a:t>
            </a:r>
            <a:r>
              <a:rPr lang="en-US" sz="1200" dirty="0" smtClean="0"/>
              <a:t>:  272-300</a:t>
            </a:r>
          </a:p>
          <a:p>
            <a:pPr eaLnBrk="1" hangingPunct="1"/>
            <a:r>
              <a:rPr lang="en-US" sz="1200" dirty="0" smtClean="0"/>
              <a:t>3 – J. A. Deutsch and D. Deutsch, "Attention: some theoretical considerations,“ </a:t>
            </a:r>
            <a:r>
              <a:rPr lang="en-US" sz="1200" i="1" dirty="0" smtClean="0"/>
              <a:t>Psychological Review</a:t>
            </a:r>
            <a:r>
              <a:rPr lang="en-US" sz="1200" dirty="0" smtClean="0"/>
              <a:t> </a:t>
            </a:r>
            <a:r>
              <a:rPr lang="en-US" sz="1200" b="1" dirty="0" smtClean="0"/>
              <a:t>70</a:t>
            </a:r>
            <a:r>
              <a:rPr lang="en-US" sz="1200" dirty="0" smtClean="0"/>
              <a:t>: 80–90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06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Interpretations of Divided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Divided attention is the act of trying to attend to two stimuli at once and making multiple responses rather than making one response to multiple stimuli</a:t>
            </a:r>
          </a:p>
          <a:p>
            <a:r>
              <a:rPr lang="en-US" dirty="0" smtClean="0"/>
              <a:t>Capacity Theories</a:t>
            </a:r>
          </a:p>
          <a:p>
            <a:pPr lvl="1"/>
            <a:r>
              <a:rPr lang="en-US" dirty="0" smtClean="0"/>
              <a:t>A limited amount of resources are available to conduct tasks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Only one cognitive process can occur at a time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798" y="6172200"/>
            <a:ext cx="853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 smtClean="0"/>
              <a:t>1 – D. </a:t>
            </a:r>
            <a:r>
              <a:rPr lang="en-US" sz="1200" dirty="0" err="1" smtClean="0"/>
              <a:t>Kahneman</a:t>
            </a:r>
            <a:r>
              <a:rPr lang="en-US" sz="1200" dirty="0"/>
              <a:t> </a:t>
            </a:r>
            <a:r>
              <a:rPr lang="en-US" sz="1200" dirty="0" smtClean="0"/>
              <a:t>(1973</a:t>
            </a:r>
            <a:r>
              <a:rPr lang="en-US" sz="1200" dirty="0"/>
              <a:t>). </a:t>
            </a:r>
            <a:r>
              <a:rPr lang="en-US" sz="1200" i="1" dirty="0"/>
              <a:t>Attention and effort. </a:t>
            </a:r>
            <a:r>
              <a:rPr lang="en-US" sz="1200" dirty="0"/>
              <a:t>Englewood Cliffs, </a:t>
            </a:r>
            <a:r>
              <a:rPr lang="en-US" sz="1200" dirty="0" smtClean="0"/>
              <a:t>NJ: Prentice-Hall.</a:t>
            </a:r>
          </a:p>
          <a:p>
            <a:r>
              <a:rPr lang="en-US" sz="1200" dirty="0" smtClean="0"/>
              <a:t>2 – H. </a:t>
            </a:r>
            <a:r>
              <a:rPr lang="en-US" sz="1200" dirty="0" err="1" smtClean="0"/>
              <a:t>Pashler</a:t>
            </a:r>
            <a:r>
              <a:rPr lang="en-US" sz="1200" dirty="0" smtClean="0"/>
              <a:t>, “Dual-Task Interference in Simple Tasks: Data and Theory,” </a:t>
            </a:r>
            <a:r>
              <a:rPr lang="en-US" sz="1200" i="1" dirty="0" smtClean="0"/>
              <a:t>Psychological Bulletin</a:t>
            </a:r>
            <a:r>
              <a:rPr lang="en-US" sz="1200" dirty="0" smtClean="0"/>
              <a:t>, </a:t>
            </a:r>
            <a:r>
              <a:rPr lang="en-US" sz="1200" b="1" dirty="0" smtClean="0"/>
              <a:t>116</a:t>
            </a:r>
            <a:r>
              <a:rPr lang="en-US" sz="1200" dirty="0" smtClean="0"/>
              <a:t>(2): 220-244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17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List of Pre-Attentive Visual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13164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1413164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048000"/>
            <a:ext cx="724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orientation            length, width                        closure                                    size</a:t>
            </a: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11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4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14400" y="5269468"/>
            <a:ext cx="752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Curvature                        density, contrast           number, estimation                  color(hue)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“The use of computer-supported, interactive visual representations of data to amplify cognition.”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This is not simply the process of making a graphic or an image, the goal is to create insight, not pretty pictures</a:t>
            </a:r>
          </a:p>
          <a:p>
            <a:r>
              <a:rPr lang="en-US" dirty="0" smtClean="0"/>
              <a:t>We want to help people form a mental image of something and internalize their own understanding</a:t>
            </a:r>
          </a:p>
          <a:p>
            <a:r>
              <a:rPr lang="en-US" dirty="0" smtClean="0"/>
              <a:t>We want to promote discovery, decision making and explanations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9287" y="6287013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1-Readings in Information Visualization: Using Vision to Think, SK Card, J </a:t>
            </a:r>
            <a:r>
              <a:rPr lang="en-US" sz="1000" b="0" dirty="0" err="1" smtClean="0"/>
              <a:t>Mackinlay</a:t>
            </a:r>
            <a:r>
              <a:rPr lang="en-US" sz="1000" b="0" dirty="0" smtClean="0"/>
              <a:t> and </a:t>
            </a:r>
            <a:r>
              <a:rPr lang="en-US" sz="1000" b="0" dirty="0" err="1" smtClean="0"/>
              <a:t>B.Shneiderman</a:t>
            </a:r>
            <a:r>
              <a:rPr lang="en-US" sz="1000" b="0" dirty="0" smtClean="0"/>
              <a:t>, 1999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4244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Results from research on visual attention can be used to assign visual features to data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One of the key components of visually representing data is choosing the appropriate color scale</a:t>
            </a:r>
          </a:p>
          <a:p>
            <a:r>
              <a:rPr lang="en-US" dirty="0" smtClean="0"/>
              <a:t>There is no “best” color scale</a:t>
            </a:r>
          </a:p>
          <a:p>
            <a:r>
              <a:rPr lang="en-US" dirty="0"/>
              <a:t>Choice depends </a:t>
            </a:r>
            <a:r>
              <a:rPr lang="en-US" dirty="0" smtClean="0"/>
              <a:t>on</a:t>
            </a:r>
            <a:r>
              <a:rPr lang="en-US" baseline="30000" dirty="0" smtClean="0"/>
              <a:t>1,2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problem domain</a:t>
            </a:r>
          </a:p>
          <a:p>
            <a:pPr lvl="1"/>
            <a:r>
              <a:rPr lang="en-US" dirty="0" smtClean="0"/>
              <a:t>visual representation</a:t>
            </a:r>
          </a:p>
          <a:p>
            <a:pPr lvl="1"/>
            <a:r>
              <a:rPr lang="en-US" dirty="0" smtClean="0"/>
              <a:t>Questions the analyst is asking of the data</a:t>
            </a:r>
          </a:p>
          <a:p>
            <a:r>
              <a:rPr lang="en-US" dirty="0" smtClean="0"/>
              <a:t>While there is no “best” choice, there are design principles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172200"/>
            <a:ext cx="8037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1 - </a:t>
            </a:r>
            <a:r>
              <a:rPr lang="en-US" sz="1000" dirty="0" smtClean="0"/>
              <a:t>H. </a:t>
            </a:r>
            <a:r>
              <a:rPr lang="en-US" sz="1000" dirty="0" err="1" smtClean="0"/>
              <a:t>Levkowitz</a:t>
            </a:r>
            <a:r>
              <a:rPr lang="en-US" sz="1000" dirty="0" smtClean="0"/>
              <a:t> and G. T. Herman, "Color scales for image data," IEEE Computer Graphics and Applications, vol. 12, pp. 72-80, 1992</a:t>
            </a:r>
          </a:p>
          <a:p>
            <a:pPr eaLnBrk="1" hangingPunct="1"/>
            <a:r>
              <a:rPr lang="en-US" sz="1000" dirty="0" smtClean="0"/>
              <a:t>2 - P. </a:t>
            </a:r>
            <a:r>
              <a:rPr lang="en-US" sz="1000" dirty="0" err="1" smtClean="0"/>
              <a:t>Rheingans</a:t>
            </a:r>
            <a:r>
              <a:rPr lang="en-US" sz="1000" dirty="0" smtClean="0"/>
              <a:t>, "Task-based color scale design," Proceedings of Applied Image and Pattern Recognition, pp. 35-43, 1999.</a:t>
            </a:r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87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Principles for Color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Order</a:t>
            </a:r>
            <a:r>
              <a:rPr lang="en-US" i="1" baseline="30000" dirty="0" smtClean="0"/>
              <a:t>1</a:t>
            </a:r>
            <a:r>
              <a:rPr lang="en-US" dirty="0" smtClean="0"/>
              <a:t> – Given a univariate data type, the color scale that is chosen to map the data must represent a perceived ordering</a:t>
            </a:r>
          </a:p>
          <a:p>
            <a:r>
              <a:rPr lang="en-US" i="1" dirty="0" smtClean="0"/>
              <a:t>Separation</a:t>
            </a:r>
            <a:r>
              <a:rPr lang="en-US" i="1" baseline="30000" dirty="0" smtClean="0"/>
              <a:t>2</a:t>
            </a:r>
            <a:r>
              <a:rPr lang="en-US" dirty="0" smtClean="0"/>
              <a:t> – Important differences between ranges of the variable should be represented by colors that can be perceived as being different</a:t>
            </a:r>
          </a:p>
          <a:p>
            <a:pPr lvl="1"/>
            <a:r>
              <a:rPr lang="en-US" dirty="0" smtClean="0"/>
              <a:t>Not only should they be perceived as different, but also equal</a:t>
            </a:r>
          </a:p>
          <a:p>
            <a:r>
              <a:rPr lang="en-US" i="1" dirty="0" smtClean="0"/>
              <a:t>Aesthetics</a:t>
            </a:r>
            <a:r>
              <a:rPr lang="en-US" i="1" baseline="30000" dirty="0" smtClean="0"/>
              <a:t>3</a:t>
            </a:r>
            <a:r>
              <a:rPr lang="en-US" dirty="0" smtClean="0"/>
              <a:t> – color map should be aesthetically pleasing, contain a maximum perceptual resolution, and ordering should be intuitive</a:t>
            </a:r>
            <a:endParaRPr lang="en-US" i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827693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1 - </a:t>
            </a:r>
            <a:r>
              <a:rPr lang="en-US" sz="1000" dirty="0"/>
              <a:t>B. E. Trumbo, </a:t>
            </a:r>
            <a:r>
              <a:rPr lang="en-US" sz="1000" dirty="0" smtClean="0"/>
              <a:t>“Theory </a:t>
            </a:r>
            <a:r>
              <a:rPr lang="en-US" sz="1000" dirty="0"/>
              <a:t>for Coloring Bivariate Statistical Maps," </a:t>
            </a:r>
            <a:r>
              <a:rPr lang="en-US" sz="1000" i="1" dirty="0"/>
              <a:t>The </a:t>
            </a:r>
            <a:r>
              <a:rPr lang="en-US" sz="1000" i="1" dirty="0" smtClean="0"/>
              <a:t>American </a:t>
            </a:r>
            <a:r>
              <a:rPr lang="it-IT" sz="1000" i="1" dirty="0" smtClean="0"/>
              <a:t>Statistician</a:t>
            </a:r>
            <a:r>
              <a:rPr lang="it-IT" sz="1000" dirty="0"/>
              <a:t>, vol. 35, no. 4, pp. </a:t>
            </a:r>
            <a:r>
              <a:rPr lang="it-IT" sz="1000" dirty="0" smtClean="0"/>
              <a:t>220-226</a:t>
            </a:r>
            <a:r>
              <a:rPr lang="it-IT" sz="1000" dirty="0"/>
              <a:t>, 1981.</a:t>
            </a:r>
            <a:endParaRPr lang="en-US" sz="1000" dirty="0" smtClean="0"/>
          </a:p>
          <a:p>
            <a:pPr eaLnBrk="1" hangingPunct="1"/>
            <a:r>
              <a:rPr lang="en-US" sz="1000" dirty="0" smtClean="0"/>
              <a:t>2 - H. </a:t>
            </a:r>
            <a:r>
              <a:rPr lang="en-US" sz="1000" dirty="0" err="1" smtClean="0"/>
              <a:t>Levkowitz</a:t>
            </a:r>
            <a:r>
              <a:rPr lang="en-US" sz="1000" dirty="0" smtClean="0"/>
              <a:t> and G. T. Herman, "Color scales for image data," IEEE Computer Graphics and Applications, vol. 12, pp. 72-80, 1992</a:t>
            </a:r>
          </a:p>
          <a:p>
            <a:r>
              <a:rPr lang="en-US" sz="1000" dirty="0" smtClean="0"/>
              <a:t>3 - </a:t>
            </a:r>
            <a:r>
              <a:rPr lang="en-US" sz="1000" dirty="0"/>
              <a:t>K. Moreland, </a:t>
            </a:r>
            <a:r>
              <a:rPr lang="en-US" sz="1000" dirty="0" smtClean="0"/>
              <a:t>“Diverging </a:t>
            </a:r>
            <a:r>
              <a:rPr lang="en-US" sz="1000" dirty="0"/>
              <a:t>Color Maps for </a:t>
            </a:r>
            <a:r>
              <a:rPr lang="en-US" sz="1000" dirty="0" smtClean="0"/>
              <a:t>Scientific </a:t>
            </a:r>
            <a:r>
              <a:rPr lang="en-US" sz="1000" dirty="0"/>
              <a:t>Visualization," </a:t>
            </a:r>
            <a:r>
              <a:rPr lang="en-US" sz="1000" i="1" dirty="0"/>
              <a:t>Proceedings of </a:t>
            </a:r>
            <a:r>
              <a:rPr lang="en-US" sz="1000" i="1" dirty="0" smtClean="0"/>
              <a:t>the 5th </a:t>
            </a:r>
            <a:r>
              <a:rPr lang="en-US" sz="1000" i="1" dirty="0"/>
              <a:t>International Symposium on Visual Computing</a:t>
            </a:r>
            <a:r>
              <a:rPr lang="en-US" sz="1000" dirty="0"/>
              <a:t>, December 2009.</a:t>
            </a:r>
          </a:p>
        </p:txBody>
      </p:sp>
    </p:spTree>
    <p:extLst>
      <p:ext uri="{BB962C8B-B14F-4D97-AF65-F5344CB8AC3E}">
        <p14:creationId xmlns:p14="http://schemas.microsoft.com/office/powerpoint/2010/main" val="6905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Color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Qualitative scheme</a:t>
            </a:r>
          </a:p>
          <a:p>
            <a:pPr lvl="1"/>
            <a:r>
              <a:rPr lang="en-US" dirty="0" smtClean="0"/>
              <a:t>Rainbow color scale is one of the most commonly used, but it is a poor color map in a large variety of domain problems</a:t>
            </a:r>
          </a:p>
          <a:p>
            <a:pPr lvl="1"/>
            <a:r>
              <a:rPr lang="en-US" dirty="0" smtClean="0"/>
              <a:t>Ordering of the hues is unintuitive</a:t>
            </a:r>
          </a:p>
          <a:p>
            <a:pPr lvl="1"/>
            <a:r>
              <a:rPr lang="en-US" dirty="0" smtClean="0"/>
              <a:t>Nominal data types can use this scale as no ordering is implied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827693"/>
            <a:ext cx="80375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1 - D. Borland and R. M. Taylor, “Rainbow Color Map (Still) Considered Harmful,“ </a:t>
            </a:r>
            <a:r>
              <a:rPr lang="fr-FR" sz="1000" i="1" dirty="0" smtClean="0"/>
              <a:t>Computer </a:t>
            </a:r>
            <a:r>
              <a:rPr lang="fr-FR" sz="1000" i="1" dirty="0" err="1" smtClean="0"/>
              <a:t>Graphics</a:t>
            </a:r>
            <a:r>
              <a:rPr lang="fr-FR" sz="1000" i="1" dirty="0" smtClean="0"/>
              <a:t> &amp; Applications</a:t>
            </a:r>
            <a:r>
              <a:rPr lang="fr-FR" sz="1000" dirty="0" smtClean="0"/>
              <a:t>, vol. 27, no. 2, pp. 14-17, 2007.</a:t>
            </a:r>
          </a:p>
          <a:p>
            <a:r>
              <a:rPr lang="en-US" sz="1000" dirty="0" smtClean="0"/>
              <a:t>2 -P. </a:t>
            </a:r>
            <a:r>
              <a:rPr lang="en-US" sz="1000" dirty="0" err="1" smtClean="0"/>
              <a:t>Rheingans</a:t>
            </a:r>
            <a:r>
              <a:rPr lang="en-US" sz="1000" dirty="0" smtClean="0"/>
              <a:t>, “Task-based color scale design," </a:t>
            </a:r>
            <a:r>
              <a:rPr lang="en-US" sz="1000" i="1" dirty="0" smtClean="0"/>
              <a:t>Proceedings of Applied Image and Pattern Recognition</a:t>
            </a:r>
            <a:r>
              <a:rPr lang="en-US" sz="1000" dirty="0" smtClean="0"/>
              <a:t>, pp. 35-43, 1999.</a:t>
            </a:r>
          </a:p>
          <a:p>
            <a:r>
              <a:rPr lang="en-US" sz="1000" dirty="0" smtClean="0"/>
              <a:t>3 - M. A. Harrower and C. A. Brewer, “ColorBrewer.org: An online tool for selecting color schemes for maps," </a:t>
            </a:r>
            <a:r>
              <a:rPr lang="en-US" sz="1000" i="1" dirty="0" smtClean="0"/>
              <a:t>The </a:t>
            </a:r>
            <a:r>
              <a:rPr lang="en-US" sz="1000" i="1" dirty="0" err="1" smtClean="0"/>
              <a:t>Catrtographic</a:t>
            </a:r>
            <a:r>
              <a:rPr lang="en-US" sz="1000" i="1" dirty="0" smtClean="0"/>
              <a:t> Journal</a:t>
            </a:r>
            <a:r>
              <a:rPr lang="en-US" sz="1000" dirty="0" smtClean="0"/>
              <a:t>, vol. 40, no. 1, pp. 27-37, 2003.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87866"/>
            <a:ext cx="1733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787866"/>
            <a:ext cx="10382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Color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Sequential color scheme</a:t>
            </a:r>
          </a:p>
          <a:p>
            <a:pPr lvl="1"/>
            <a:r>
              <a:rPr lang="en-US" dirty="0" smtClean="0"/>
              <a:t>Simplest is the gray scale map where variable is mapped to brightness</a:t>
            </a:r>
          </a:p>
          <a:p>
            <a:pPr lvl="1"/>
            <a:r>
              <a:rPr lang="en-US" dirty="0" smtClean="0"/>
              <a:t>Sequential maps represent ordered data</a:t>
            </a:r>
          </a:p>
          <a:p>
            <a:pPr lvl="1"/>
            <a:r>
              <a:rPr lang="en-US" dirty="0" smtClean="0"/>
              <a:t>Dark colors typically represent high ranges, bright, low</a:t>
            </a:r>
          </a:p>
          <a:p>
            <a:pPr lvl="1"/>
            <a:r>
              <a:rPr lang="en-US" dirty="0" smtClean="0"/>
              <a:t>Benefits are that the scale is intuitive</a:t>
            </a:r>
          </a:p>
          <a:p>
            <a:pPr lvl="1"/>
            <a:r>
              <a:rPr lang="en-US" dirty="0" smtClean="0"/>
              <a:t>Weakness is that limited number of distinguishable colors can be represented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827693"/>
            <a:ext cx="80375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1 - </a:t>
            </a:r>
            <a:r>
              <a:rPr lang="en-US" sz="1000" dirty="0"/>
              <a:t>D. Borland and R. M. Taylor, </a:t>
            </a:r>
            <a:r>
              <a:rPr lang="en-US" sz="1000" dirty="0" smtClean="0"/>
              <a:t>“Rainbow </a:t>
            </a:r>
            <a:r>
              <a:rPr lang="en-US" sz="1000" dirty="0"/>
              <a:t>Color Map (Still) Considered Harmful</a:t>
            </a:r>
            <a:r>
              <a:rPr lang="en-US" sz="1000" dirty="0" smtClean="0"/>
              <a:t>,“ </a:t>
            </a:r>
            <a:r>
              <a:rPr lang="fr-FR" sz="1000" i="1" dirty="0" smtClean="0"/>
              <a:t>Computer </a:t>
            </a:r>
            <a:r>
              <a:rPr lang="fr-FR" sz="1000" i="1" dirty="0" err="1"/>
              <a:t>Graphics</a:t>
            </a:r>
            <a:r>
              <a:rPr lang="fr-FR" sz="1000" i="1" dirty="0"/>
              <a:t> &amp; Applications</a:t>
            </a:r>
            <a:r>
              <a:rPr lang="fr-FR" sz="1000" dirty="0"/>
              <a:t>, vol. 27, no. 2, pp. </a:t>
            </a:r>
            <a:r>
              <a:rPr lang="fr-FR" sz="1000" dirty="0" smtClean="0"/>
              <a:t>14-17</a:t>
            </a:r>
            <a:r>
              <a:rPr lang="fr-FR" sz="1000" dirty="0"/>
              <a:t>, 2007</a:t>
            </a:r>
            <a:r>
              <a:rPr lang="fr-FR" sz="1000" dirty="0" smtClean="0"/>
              <a:t>.</a:t>
            </a:r>
          </a:p>
          <a:p>
            <a:r>
              <a:rPr lang="en-US" sz="1000" dirty="0" smtClean="0"/>
              <a:t>2 -</a:t>
            </a:r>
            <a:r>
              <a:rPr lang="en-US" sz="1000" dirty="0"/>
              <a:t>P. </a:t>
            </a:r>
            <a:r>
              <a:rPr lang="en-US" sz="1000" dirty="0" err="1"/>
              <a:t>Rheingans</a:t>
            </a:r>
            <a:r>
              <a:rPr lang="en-US" sz="1000" dirty="0"/>
              <a:t>, </a:t>
            </a:r>
            <a:r>
              <a:rPr lang="en-US" sz="1000" dirty="0" smtClean="0"/>
              <a:t>“Task-based </a:t>
            </a:r>
            <a:r>
              <a:rPr lang="en-US" sz="1000" dirty="0"/>
              <a:t>color scale design," </a:t>
            </a:r>
            <a:r>
              <a:rPr lang="en-US" sz="1000" i="1" dirty="0"/>
              <a:t>Proceedings of Applied Image </a:t>
            </a:r>
            <a:r>
              <a:rPr lang="en-US" sz="1000" i="1" dirty="0" smtClean="0"/>
              <a:t>and Pattern </a:t>
            </a:r>
            <a:r>
              <a:rPr lang="en-US" sz="1000" i="1" dirty="0"/>
              <a:t>Recognition</a:t>
            </a:r>
            <a:r>
              <a:rPr lang="en-US" sz="1000" dirty="0"/>
              <a:t>, pp. </a:t>
            </a:r>
            <a:r>
              <a:rPr lang="en-US" sz="1000" dirty="0" smtClean="0"/>
              <a:t>35-43</a:t>
            </a:r>
            <a:r>
              <a:rPr lang="en-US" sz="1000" dirty="0"/>
              <a:t>, 1999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3 - </a:t>
            </a:r>
            <a:r>
              <a:rPr lang="en-US" sz="1000" dirty="0"/>
              <a:t>M. A. Harrower and C. A. Brewer, </a:t>
            </a:r>
            <a:r>
              <a:rPr lang="en-US" sz="1000" dirty="0" smtClean="0"/>
              <a:t>“ColorBrewer.org</a:t>
            </a:r>
            <a:r>
              <a:rPr lang="en-US" sz="1000" dirty="0"/>
              <a:t>:</a:t>
            </a:r>
            <a:r>
              <a:rPr lang="en-US" sz="1000" dirty="0" smtClean="0"/>
              <a:t> </a:t>
            </a:r>
            <a:r>
              <a:rPr lang="en-US" sz="1000" dirty="0"/>
              <a:t>An online tool for selecting </a:t>
            </a:r>
            <a:r>
              <a:rPr lang="en-US" sz="1000" dirty="0" smtClean="0"/>
              <a:t>color schemes </a:t>
            </a:r>
            <a:r>
              <a:rPr lang="en-US" sz="1000" dirty="0"/>
              <a:t>for maps," </a:t>
            </a:r>
            <a:r>
              <a:rPr lang="en-US" sz="1000" i="1" dirty="0"/>
              <a:t>The </a:t>
            </a:r>
            <a:r>
              <a:rPr lang="en-US" sz="1000" i="1" dirty="0" err="1"/>
              <a:t>Catrtographic</a:t>
            </a:r>
            <a:r>
              <a:rPr lang="en-US" sz="1000" i="1" dirty="0"/>
              <a:t> Journal</a:t>
            </a:r>
            <a:r>
              <a:rPr lang="en-US" sz="1000" dirty="0"/>
              <a:t>, vol. 40, no. 1, pp. </a:t>
            </a:r>
            <a:r>
              <a:rPr lang="en-US" sz="1000" dirty="0" smtClean="0"/>
              <a:t>27-37</a:t>
            </a:r>
            <a:r>
              <a:rPr lang="en-US" sz="1000" dirty="0"/>
              <a:t>, 2003.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95850"/>
            <a:ext cx="2085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2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Typical first look visualization method</a:t>
            </a:r>
          </a:p>
          <a:p>
            <a:pPr lvl="1"/>
            <a:r>
              <a:rPr lang="en-US" dirty="0" smtClean="0"/>
              <a:t>Shows the shape of the data distribution</a:t>
            </a:r>
          </a:p>
          <a:p>
            <a:r>
              <a:rPr lang="en-US" dirty="0">
                <a:cs typeface="Arial" charset="0"/>
              </a:rPr>
              <a:t>The choice of the histogram bin width greatly impacts the resultant visualization</a:t>
            </a:r>
          </a:p>
          <a:p>
            <a:r>
              <a:rPr lang="en-US" dirty="0">
                <a:cs typeface="Arial" charset="0"/>
              </a:rPr>
              <a:t>There is no “best” number of bins, instead, different bin sizes can reveal different features of the data</a:t>
            </a:r>
          </a:p>
          <a:p>
            <a:r>
              <a:rPr lang="en-US" dirty="0">
                <a:cs typeface="Arial" charset="0"/>
              </a:rPr>
              <a:t>Some methods work to determine an optimal number of bins, but these methods make assumptions on the underlying data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Histogram Binning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cs typeface="Arial" charset="0"/>
                  </a:rPr>
                  <a:t>Number of bins (k) can be user specified or chosen from a suggested bin width (h) such that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d>
                      <m:dPr>
                        <m:begChr m:val="⌈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cs typeface="Arial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  <m:t> −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  <a:cs typeface="Arial" charset="0"/>
                                          </a:rPr>
                                          <m:t>min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cs typeface="Arial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func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Common choices for k include the square-root choice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err="1" smtClean="0">
                    <a:cs typeface="Arial" charset="0"/>
                  </a:rPr>
                  <a:t>Sturge’s</a:t>
                </a:r>
                <a:r>
                  <a:rPr lang="en-US" dirty="0" smtClean="0">
                    <a:cs typeface="Arial" charset="0"/>
                  </a:rPr>
                  <a:t> formula</a:t>
                </a:r>
                <a:r>
                  <a:rPr lang="en-US" baseline="30000" dirty="0">
                    <a:cs typeface="Arial" charset="0"/>
                  </a:rPr>
                  <a:t>1</a:t>
                </a:r>
                <a:r>
                  <a:rPr lang="en-US" dirty="0" smtClean="0">
                    <a:cs typeface="Arial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</m:oMath>
                </a14:m>
                <a:r>
                  <a:rPr lang="en-US" i="0" dirty="0" smtClean="0">
                    <a:latin typeface="+mj-lt"/>
                    <a:cs typeface="Arial" charset="0"/>
                  </a:rPr>
                  <a:t>⌈</a:t>
                </a:r>
                <a:r>
                  <a:rPr lang="en-US" b="0" i="0" dirty="0" smtClean="0">
                    <a:latin typeface="+mj-lt"/>
                    <a:cs typeface="Arial" charset="0"/>
                  </a:rPr>
                  <a:t>log N+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Scott’s choice</a:t>
                </a:r>
                <a:r>
                  <a:rPr lang="en-US" baseline="30000" dirty="0" smtClean="0">
                    <a:cs typeface="Arial" charset="0"/>
                  </a:rPr>
                  <a:t>2</a:t>
                </a:r>
                <a:r>
                  <a:rPr lang="en-US" dirty="0" smtClean="0">
                    <a:cs typeface="Arial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3.5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  <m:t>𝑁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Freedman-</a:t>
                </a:r>
                <a:r>
                  <a:rPr lang="en-US" dirty="0" err="1" smtClean="0">
                    <a:cs typeface="Arial" charset="0"/>
                  </a:rPr>
                  <a:t>Diaconis</a:t>
                </a:r>
                <a:r>
                  <a:rPr lang="en-US" dirty="0" smtClean="0">
                    <a:cs typeface="Arial" charset="0"/>
                  </a:rPr>
                  <a:t> rule</a:t>
                </a:r>
                <a:r>
                  <a:rPr lang="en-US" baseline="30000" dirty="0" smtClean="0">
                    <a:cs typeface="Arial" charset="0"/>
                  </a:rPr>
                  <a:t>3</a:t>
                </a:r>
                <a:r>
                  <a:rPr lang="en-US" dirty="0" smtClean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=2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𝐼𝑄𝑅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Arial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cs typeface="Arial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106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51" name="TextBox 3"/>
          <p:cNvSpPr txBox="1">
            <a:spLocks noChangeArrowheads="1"/>
          </p:cNvSpPr>
          <p:nvPr/>
        </p:nvSpPr>
        <p:spPr bwMode="auto">
          <a:xfrm>
            <a:off x="427037" y="5943600"/>
            <a:ext cx="848836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1</a:t>
            </a:r>
            <a:r>
              <a:rPr lang="en-US" sz="1200" dirty="0" smtClean="0"/>
              <a:t> </a:t>
            </a:r>
            <a:r>
              <a:rPr lang="en-US" sz="1200" dirty="0"/>
              <a:t>– H. A. </a:t>
            </a:r>
            <a:r>
              <a:rPr lang="en-US" sz="1200" dirty="0" err="1"/>
              <a:t>Sturges</a:t>
            </a:r>
            <a:r>
              <a:rPr lang="en-US" sz="1200" dirty="0"/>
              <a:t>.  The choice of a class interval.  </a:t>
            </a:r>
            <a:r>
              <a:rPr lang="en-US" sz="1200" i="1" dirty="0"/>
              <a:t>Journal of the American Statistical Association, p. 65-66, </a:t>
            </a:r>
            <a:r>
              <a:rPr lang="en-US" sz="1200" i="1" dirty="0" smtClean="0"/>
              <a:t>1926</a:t>
            </a:r>
          </a:p>
          <a:p>
            <a:pPr eaLnBrk="1" hangingPunct="1"/>
            <a:r>
              <a:rPr lang="en-US" sz="1200" i="1" dirty="0" smtClean="0"/>
              <a:t>2 - </a:t>
            </a:r>
            <a:r>
              <a:rPr lang="en-US" sz="1200" dirty="0" smtClean="0"/>
              <a:t>D</a:t>
            </a:r>
            <a:r>
              <a:rPr lang="en-US" sz="1200" dirty="0"/>
              <a:t>. W. Scott.  On optimal and data-based histograms.  </a:t>
            </a:r>
            <a:r>
              <a:rPr lang="en-US" sz="1200" i="1" dirty="0" err="1"/>
              <a:t>Biometrika</a:t>
            </a:r>
            <a:r>
              <a:rPr lang="en-US" sz="1200" i="1" dirty="0"/>
              <a:t>, 66(3):605-610, 1979</a:t>
            </a:r>
            <a:r>
              <a:rPr lang="en-US" sz="1200" i="1" dirty="0" smtClean="0"/>
              <a:t>.</a:t>
            </a:r>
          </a:p>
          <a:p>
            <a:pPr eaLnBrk="1" hangingPunct="1"/>
            <a:r>
              <a:rPr lang="en-US" sz="1200" i="1" dirty="0" smtClean="0"/>
              <a:t>3 - </a:t>
            </a:r>
            <a:r>
              <a:rPr lang="en-US" sz="1000" dirty="0"/>
              <a:t>Freedman, David; </a:t>
            </a:r>
            <a:r>
              <a:rPr lang="en-US" sz="1000" dirty="0" err="1"/>
              <a:t>Diaconis</a:t>
            </a:r>
            <a:r>
              <a:rPr lang="en-US" sz="1000" dirty="0"/>
              <a:t>, </a:t>
            </a:r>
            <a:r>
              <a:rPr lang="en-US" sz="1000" dirty="0" err="1" smtClean="0"/>
              <a:t>Persi</a:t>
            </a:r>
            <a:r>
              <a:rPr lang="en-US" sz="1000" dirty="0" smtClean="0"/>
              <a:t>, "On </a:t>
            </a:r>
            <a:r>
              <a:rPr lang="en-US" sz="1000" dirty="0"/>
              <a:t>the histogram as a density estimator: </a:t>
            </a:r>
            <a:r>
              <a:rPr lang="en-US" sz="1000" i="1" dirty="0"/>
              <a:t>L</a:t>
            </a:r>
            <a:r>
              <a:rPr lang="en-US" sz="1000" baseline="-25000" dirty="0"/>
              <a:t>2</a:t>
            </a:r>
            <a:r>
              <a:rPr lang="en-US" sz="1000" dirty="0"/>
              <a:t> theory</a:t>
            </a:r>
            <a:r>
              <a:rPr lang="en-US" sz="1000" dirty="0" smtClean="0"/>
              <a:t>". </a:t>
            </a:r>
            <a:r>
              <a:rPr lang="en-US" sz="1000" i="1" dirty="0"/>
              <a:t>Probability Theory and Related Fields</a:t>
            </a:r>
            <a:r>
              <a:rPr lang="en-US" sz="1000" dirty="0"/>
              <a:t> (Heidelberg: Springer Berlin) </a:t>
            </a:r>
            <a:r>
              <a:rPr lang="en-US" sz="1000" b="1" dirty="0"/>
              <a:t>57</a:t>
            </a:r>
            <a:r>
              <a:rPr lang="en-US" sz="1000" dirty="0"/>
              <a:t> (4): </a:t>
            </a:r>
            <a:r>
              <a:rPr lang="en-US" sz="1000" dirty="0" smtClean="0"/>
              <a:t>453–476, 1981.</a:t>
            </a:r>
            <a:endParaRPr lang="en-US" sz="1000" dirty="0"/>
          </a:p>
          <a:p>
            <a:pPr eaLnBrk="1" hangingPunct="1"/>
            <a:r>
              <a:rPr lang="en-US" sz="1200" i="1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08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Quantiles</a:t>
            </a:r>
            <a:r>
              <a:rPr lang="en-US" dirty="0" smtClean="0"/>
              <a:t> – points taken at regular intervals from the cumulative distribution function of a random variable</a:t>
            </a:r>
          </a:p>
          <a:p>
            <a:r>
              <a:rPr lang="en-US" dirty="0" smtClean="0"/>
              <a:t>Data is divided into </a:t>
            </a:r>
            <a:r>
              <a:rPr lang="en-US" i="1" dirty="0" smtClean="0"/>
              <a:t>q</a:t>
            </a:r>
            <a:r>
              <a:rPr lang="en-US" dirty="0" smtClean="0"/>
              <a:t> equal-sized data subset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/>
              <a:t> </a:t>
            </a:r>
            <a:r>
              <a:rPr lang="en-US" i="1" dirty="0" smtClean="0"/>
              <a:t>q-</a:t>
            </a:r>
            <a:r>
              <a:rPr lang="en-US" dirty="0" err="1" smtClean="0"/>
              <a:t>quantile</a:t>
            </a:r>
            <a:r>
              <a:rPr lang="en-US" dirty="0" smtClean="0"/>
              <a:t> for a random variable is the value </a:t>
            </a:r>
            <a:r>
              <a:rPr lang="en-US" i="1" dirty="0" smtClean="0"/>
              <a:t>x</a:t>
            </a:r>
            <a:r>
              <a:rPr lang="en-US" dirty="0" smtClean="0"/>
              <a:t> such that the probability that the random variable will be less than </a:t>
            </a:r>
            <a:r>
              <a:rPr lang="en-US" i="1" dirty="0" smtClean="0"/>
              <a:t>x</a:t>
            </a:r>
            <a:r>
              <a:rPr lang="en-US" dirty="0" smtClean="0"/>
              <a:t> is at most </a:t>
            </a:r>
            <a:r>
              <a:rPr lang="en-US" i="1" dirty="0" smtClean="0"/>
              <a:t>k/q</a:t>
            </a:r>
          </a:p>
          <a:p>
            <a:r>
              <a:rPr lang="en-US" dirty="0"/>
              <a:t>The 2-quantile is the </a:t>
            </a:r>
            <a:r>
              <a:rPr lang="en-US" i="1" dirty="0"/>
              <a:t>median</a:t>
            </a:r>
            <a:endParaRPr lang="en-US" dirty="0"/>
          </a:p>
          <a:p>
            <a:r>
              <a:rPr lang="en-US" dirty="0"/>
              <a:t>The 4-quantiles are called </a:t>
            </a:r>
            <a:r>
              <a:rPr lang="en-US" i="1" dirty="0" smtClean="0"/>
              <a:t>quartiles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Whisker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Graphically depict groups of numerical data through their five-number summaries:</a:t>
            </a:r>
          </a:p>
          <a:p>
            <a:pPr lvl="1"/>
            <a:r>
              <a:rPr lang="en-US" dirty="0" smtClean="0"/>
              <a:t>Smallest observation</a:t>
            </a:r>
          </a:p>
          <a:p>
            <a:pPr lvl="1"/>
            <a:r>
              <a:rPr lang="en-US" dirty="0" smtClean="0"/>
              <a:t>Lower quartile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Upper quartile</a:t>
            </a:r>
          </a:p>
          <a:p>
            <a:pPr lvl="1"/>
            <a:r>
              <a:rPr lang="en-US" dirty="0" smtClean="0"/>
              <a:t>Sample maximum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3938" y="3243263"/>
            <a:ext cx="39338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419600"/>
            <a:ext cx="485697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Interquantile</a:t>
            </a:r>
            <a:r>
              <a:rPr lang="en-US" sz="2400" dirty="0"/>
              <a:t> </a:t>
            </a:r>
            <a:r>
              <a:rPr lang="en-US" sz="2400" dirty="0" smtClean="0"/>
              <a:t>range (IQR)  </a:t>
            </a:r>
            <a:r>
              <a:rPr lang="en-US" sz="2400" dirty="0"/>
              <a:t>is the difference between the upper and lower quartile (Q</a:t>
            </a:r>
            <a:r>
              <a:rPr lang="en-US" sz="2400" baseline="-25000" dirty="0"/>
              <a:t>3</a:t>
            </a:r>
            <a:r>
              <a:rPr lang="en-US" sz="2400" dirty="0"/>
              <a:t>-Q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Plot comparing the probability distribution by plotting their quantiles against each other</a:t>
            </a:r>
          </a:p>
          <a:p>
            <a:r>
              <a:rPr lang="en-US" dirty="0" smtClean="0"/>
              <a:t>A point (</a:t>
            </a:r>
            <a:r>
              <a:rPr lang="en-US" dirty="0" err="1" smtClean="0"/>
              <a:t>x,y</a:t>
            </a:r>
            <a:r>
              <a:rPr lang="en-US" dirty="0" smtClean="0"/>
              <a:t>) on the plot corresponds to one of the quantiles of the second distribution</a:t>
            </a:r>
          </a:p>
          <a:p>
            <a:r>
              <a:rPr lang="en-US" dirty="0" smtClean="0"/>
              <a:t>If the two distributions being compared are similar, the points in the Q-Q plot will approximately lie on the line y=x</a:t>
            </a:r>
          </a:p>
          <a:p>
            <a:r>
              <a:rPr lang="en-US" dirty="0" smtClean="0"/>
              <a:t>If the distributions are linearly related they will lie approximately on a line, but not necessarily y=x</a:t>
            </a:r>
          </a:p>
          <a:p>
            <a:r>
              <a:rPr lang="en-US" dirty="0" smtClean="0"/>
              <a:t>Q-Q plots can also be used as a graphical means of estimating parameters in a location-scale family of distributions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6887" y="6324600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err="1"/>
              <a:t>Wilk</a:t>
            </a:r>
            <a:r>
              <a:rPr lang="en-US" sz="1200" dirty="0"/>
              <a:t>, M.B.; </a:t>
            </a:r>
            <a:r>
              <a:rPr lang="en-US" sz="1200" dirty="0" err="1"/>
              <a:t>Gnanadesikan</a:t>
            </a:r>
            <a:r>
              <a:rPr lang="en-US" sz="1200" dirty="0"/>
              <a:t>, R. (1968), "Probability plotting methods for the analysis of data", </a:t>
            </a:r>
            <a:r>
              <a:rPr lang="en-US" sz="1200" i="1" dirty="0" err="1"/>
              <a:t>Biometrika</a:t>
            </a:r>
            <a:r>
              <a:rPr lang="en-US" sz="1200" dirty="0"/>
              <a:t> (</a:t>
            </a:r>
            <a:r>
              <a:rPr lang="en-US" sz="1200" dirty="0" err="1"/>
              <a:t>Biometrika</a:t>
            </a:r>
            <a:r>
              <a:rPr lang="en-US" sz="1200" dirty="0"/>
              <a:t> Trust) </a:t>
            </a:r>
            <a:r>
              <a:rPr lang="en-US" sz="1200" b="1" dirty="0"/>
              <a:t>55</a:t>
            </a:r>
            <a:r>
              <a:rPr lang="en-US" sz="1200" dirty="0"/>
              <a:t> (1): 1–17</a:t>
            </a:r>
            <a:r>
              <a:rPr lang="pt-BR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4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Normal (Gaussian) distribution has many features which make it popular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 can be fully characterized with two parameters</a:t>
                </a:r>
              </a:p>
              <a:p>
                <a:pPr lvl="1"/>
                <a:r>
                  <a:rPr lang="en-US" dirty="0" smtClean="0"/>
                  <a:t>The probability of any value can be obtained by knowing how many standard deviations it is away from the mean</a:t>
                </a:r>
              </a:p>
              <a:p>
                <a:pPr lvl="1"/>
                <a:r>
                  <a:rPr lang="en-US" dirty="0" smtClean="0"/>
                  <a:t>Many statistical measures and tests are well defined for this distribution</a:t>
                </a:r>
              </a:p>
              <a:p>
                <a:r>
                  <a:rPr lang="en-US" dirty="0" smtClean="0"/>
                  <a:t>Must be careful not to characterize non-Normal data as Normal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176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1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Information Seeking Mantra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981200"/>
            <a:ext cx="57912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Overview first,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then zoom and filter,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details on demand</a:t>
            </a:r>
            <a:endParaRPr lang="en-US" sz="36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9287" y="63802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B. </a:t>
            </a:r>
            <a:r>
              <a:rPr lang="en-US" sz="1000" dirty="0" err="1"/>
              <a:t>Shneiderman</a:t>
            </a:r>
            <a:r>
              <a:rPr lang="en-US" sz="1000" i="1" dirty="0"/>
              <a:t>. The Eyes Have It: A Task by Data Type Taxonomy for Information Visualizations</a:t>
            </a:r>
            <a:r>
              <a:rPr lang="en-US" sz="1000" dirty="0"/>
              <a:t>. In the Proceedings of the IEEE Symposium on Visual Languages, pp. 336-343, 1996.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4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and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sample population X = {x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… 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} the mean is defined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standard deviation is defined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the asymmetry of the probability distribution</a:t>
            </a:r>
          </a:p>
          <a:p>
            <a:r>
              <a:rPr lang="en-US" dirty="0" smtClean="0"/>
              <a:t>Can be positive, negative or undefined</a:t>
            </a:r>
          </a:p>
          <a:p>
            <a:r>
              <a:rPr lang="en-US" dirty="0" smtClean="0"/>
              <a:t>Negative skew indicates that the tail on the left side is longer than on the right</a:t>
            </a:r>
          </a:p>
          <a:p>
            <a:r>
              <a:rPr lang="en-US" dirty="0" smtClean="0"/>
              <a:t>Positive skew indicates that the tail on the right side is longer than on the left</a:t>
            </a:r>
          </a:p>
          <a:p>
            <a:r>
              <a:rPr lang="en-US" dirty="0" smtClean="0"/>
              <a:t>A zero value indicates the tails are relatively evenly distributed on both sides of the mean, but does not necessarily imply symmetry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The Power Transformation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We can transform data to a normal approximation by a power transformation</a:t>
            </a:r>
            <a:r>
              <a:rPr lang="en-US" baseline="30000" dirty="0" smtClean="0">
                <a:cs typeface="Arial" charset="0"/>
              </a:rPr>
              <a:t>1</a:t>
            </a:r>
          </a:p>
          <a:p>
            <a:r>
              <a:rPr lang="en-US" dirty="0" smtClean="0">
                <a:cs typeface="Arial" charset="0"/>
              </a:rPr>
              <a:t>Such transformations reduce the effects of:</a:t>
            </a:r>
          </a:p>
          <a:p>
            <a:pPr lvl="1"/>
            <a:r>
              <a:rPr lang="en-US" sz="2000" dirty="0" smtClean="0">
                <a:cs typeface="Arial" charset="0"/>
              </a:rPr>
              <a:t>Skewness (transformations changes the range of data values and helps fit data onto the display)</a:t>
            </a:r>
          </a:p>
          <a:p>
            <a:pPr lvl="1"/>
            <a:r>
              <a:rPr lang="en-US" sz="2000" dirty="0" smtClean="0">
                <a:cs typeface="Arial" charset="0"/>
              </a:rPr>
              <a:t>Random noise (transformations can help show global trends)</a:t>
            </a:r>
          </a:p>
          <a:p>
            <a:pPr lvl="1"/>
            <a:r>
              <a:rPr lang="en-US" sz="2000" dirty="0" smtClean="0">
                <a:cs typeface="Arial" charset="0"/>
              </a:rPr>
              <a:t>Monotone spread</a:t>
            </a: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</p:txBody>
      </p:sp>
      <p:sp>
        <p:nvSpPr>
          <p:cNvPr id="77828" name="TextBox 5"/>
          <p:cNvSpPr txBox="1">
            <a:spLocks noChangeArrowheads="1"/>
          </p:cNvSpPr>
          <p:nvPr/>
        </p:nvSpPr>
        <p:spPr bwMode="auto">
          <a:xfrm>
            <a:off x="320675" y="6299200"/>
            <a:ext cx="8488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J. W. </a:t>
            </a:r>
            <a:r>
              <a:rPr lang="en-US" sz="1200" dirty="0" err="1"/>
              <a:t>Tukey</a:t>
            </a:r>
            <a:r>
              <a:rPr lang="en-US" sz="1200" dirty="0"/>
              <a:t>.  On the comparative anatomy of transformations.  </a:t>
            </a:r>
            <a:r>
              <a:rPr lang="en-US" sz="1200" i="1" dirty="0"/>
              <a:t>Annals of Mathematical Statistics</a:t>
            </a:r>
            <a:r>
              <a:rPr lang="en-US" sz="1200" dirty="0"/>
              <a:t>, 28: 602-632, 1955.</a:t>
            </a:r>
          </a:p>
        </p:txBody>
      </p:sp>
    </p:spTree>
    <p:extLst>
      <p:ext uri="{BB962C8B-B14F-4D97-AF65-F5344CB8AC3E}">
        <p14:creationId xmlns:p14="http://schemas.microsoft.com/office/powerpoint/2010/main" val="38525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Non-Data Components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Axes and legends can often be as important as the data themselves</a:t>
            </a:r>
          </a:p>
          <a:p>
            <a:r>
              <a:rPr lang="en-US" dirty="0" smtClean="0"/>
              <a:t>Poor axis choices and label choices can lead to confusing visualizations</a:t>
            </a:r>
          </a:p>
          <a:p>
            <a:r>
              <a:rPr lang="en-US" dirty="0" smtClean="0"/>
              <a:t>Axis tick labels provide cognitive context for most basic plot types</a:t>
            </a:r>
          </a:p>
          <a:p>
            <a:r>
              <a:rPr lang="en-US" dirty="0" smtClean="0"/>
              <a:t>They support estimation and contribute to the overall appearance of the graphic</a:t>
            </a:r>
          </a:p>
          <a:p>
            <a:r>
              <a:rPr lang="en-US" dirty="0" smtClean="0"/>
              <a:t>Cleveland suggests choosing the scales so that the data rectangle fills up as much of the scale-line rectangle as possible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/>
              <a:t>W. S. Cleveland. The Elements of Graphing Data. Wadsworth Publ. Co</a:t>
            </a:r>
            <a:r>
              <a:rPr lang="en-US" sz="1200" dirty="0" smtClean="0"/>
              <a:t>., Belmont</a:t>
            </a:r>
            <a:r>
              <a:rPr lang="en-US" sz="1200" dirty="0"/>
              <a:t>, CA, USA, 1985.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15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Aspect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ability to perceive trends and patterns in a given display is heavily influenced by the aspect ratio</a:t>
            </a:r>
          </a:p>
          <a:p>
            <a:r>
              <a:rPr lang="en-US" dirty="0" smtClean="0"/>
              <a:t>Aspect ratio affects densities, relative distances and orientations</a:t>
            </a:r>
          </a:p>
          <a:p>
            <a:r>
              <a:rPr lang="en-US" dirty="0" smtClean="0"/>
              <a:t>Several methods have been proposed for automatically selecting the aspect ratio</a:t>
            </a:r>
          </a:p>
          <a:p>
            <a:r>
              <a:rPr lang="en-US" dirty="0" smtClean="0"/>
              <a:t>Aspect ratio: a = width/height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univariate representations, we think of data case as being shown along one dimension and value in another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80955"/>
            <a:ext cx="369270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81574" y="2590800"/>
            <a:ext cx="4886226" cy="3033355"/>
            <a:chOff x="152400" y="1447800"/>
            <a:chExt cx="8077200" cy="4560332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838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-875506" y="3466306"/>
              <a:ext cx="3581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144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4038600"/>
              <a:ext cx="609600" cy="12192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008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14400" y="5257800"/>
              <a:ext cx="7315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762000" y="2819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762000" y="3429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762000" y="4038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762000" y="46482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447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057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667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3276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3886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495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105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715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934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324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2162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2162" y="3273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2162" y="3883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21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748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.287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525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.292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1370" y="534126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.297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717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.302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15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.307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909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.312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107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.316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2105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.321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451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.326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47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4622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.336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-1414600" y="3319600"/>
              <a:ext cx="3503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Frequency count of batting average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" y="56388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Batting average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38400" y="1447800"/>
              <a:ext cx="305370" cy="555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08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Bivariate Case – Stacked Bar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42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O. </a:t>
            </a:r>
            <a:r>
              <a:rPr lang="en-US" sz="1100" dirty="0" err="1" smtClean="0">
                <a:solidFill>
                  <a:schemeClr val="tx1"/>
                </a:solidFill>
              </a:rPr>
              <a:t>Infante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86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Keppinger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30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Pagan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4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H. Ramirez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18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Huff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62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T. </a:t>
            </a:r>
            <a:r>
              <a:rPr lang="en-US" sz="1100" dirty="0" err="1" smtClean="0">
                <a:solidFill>
                  <a:schemeClr val="tx1"/>
                </a:solidFill>
              </a:rPr>
              <a:t>Tulowitzki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06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D. </a:t>
            </a:r>
            <a:r>
              <a:rPr lang="en-US" sz="1100" dirty="0" err="1" smtClean="0">
                <a:solidFill>
                  <a:schemeClr val="tx1"/>
                </a:solidFill>
              </a:rPr>
              <a:t>Uggla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150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C. Gonzalez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42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S. Castro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286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P. </a:t>
            </a:r>
            <a:r>
              <a:rPr lang="en-US" sz="1100" dirty="0" err="1" smtClean="0">
                <a:solidFill>
                  <a:schemeClr val="tx1"/>
                </a:solidFill>
              </a:rPr>
              <a:t>Polanco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30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Prado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30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Byrd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718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R. Zimmerman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718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Werth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1838" y="18345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</a:t>
            </a:r>
            <a:r>
              <a:rPr lang="en-US" sz="1100" dirty="0" err="1" smtClean="0">
                <a:solidFill>
                  <a:schemeClr val="tx1"/>
                </a:solidFill>
              </a:rPr>
              <a:t>Ethier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06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Holiday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006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R. Braun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00638" y="18345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Gonzalez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150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Votto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150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</a:t>
            </a:r>
            <a:r>
              <a:rPr lang="en-US" sz="1100" dirty="0" err="1" smtClean="0">
                <a:solidFill>
                  <a:schemeClr val="tx1"/>
                </a:solidFill>
              </a:rPr>
              <a:t>Pujols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-867756" y="3510914"/>
            <a:ext cx="3963194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4238" y="5492114"/>
            <a:ext cx="7696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0380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9524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8668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7812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6956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6100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5244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4388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8353237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61838" y="45777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8" y="3663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61838" y="27489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61838" y="18345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2000" y="16821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0" y="25935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2000" y="3507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" y="44223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2000" y="533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32898" y="56415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472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616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676098" y="5647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904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04898" y="5647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90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372038" y="5644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286438" y="56474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199258" y="5644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857438" y="5879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Runs Batted In</a:t>
            </a:r>
            <a:endParaRPr lang="en-US" dirty="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00503" y="6319653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T. N. Dang, L. Wilkinson and A. </a:t>
            </a:r>
            <a:r>
              <a:rPr lang="en-US" sz="1000" b="0" dirty="0" err="1" smtClean="0"/>
              <a:t>Anand</a:t>
            </a:r>
            <a:r>
              <a:rPr lang="en-US" sz="1000" b="0" dirty="0" smtClean="0"/>
              <a:t>, “Stacking Graphic Elements to Avoid Over-Plotting," </a:t>
            </a:r>
            <a:r>
              <a:rPr lang="en-US" sz="1000" b="0" i="1" dirty="0" smtClean="0"/>
              <a:t>IEEE Transactions on Visualization and Computer Graphics</a:t>
            </a:r>
            <a:r>
              <a:rPr lang="en-US" sz="1000" b="0" dirty="0" smtClean="0"/>
              <a:t>, vol. 14, no. 6, pp. 1044-1052, 2010.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8983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Case -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Visualizes discrete data values along two axes</a:t>
            </a:r>
          </a:p>
          <a:p>
            <a:r>
              <a:rPr lang="en-US" dirty="0" smtClean="0"/>
              <a:t>Used as a means of analyzing bivariate relationships </a:t>
            </a:r>
          </a:p>
          <a:p>
            <a:r>
              <a:rPr lang="en-US" dirty="0" smtClean="0"/>
              <a:t>Quick means of assessing outliers, clusters and distributions</a:t>
            </a:r>
          </a:p>
          <a:p>
            <a:r>
              <a:rPr lang="en-US" dirty="0" smtClean="0"/>
              <a:t>Putting a line through the data can help assess trends, but can also mislead viewer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91113414"/>
              </p:ext>
            </p:extLst>
          </p:nvPr>
        </p:nvGraphicFramePr>
        <p:xfrm>
          <a:off x="22860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353150" y="4742850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Batting Average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62600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Case - Mosaic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display that allows you to examine the relationship among two or more categorical variables</a:t>
            </a:r>
          </a:p>
          <a:p>
            <a:r>
              <a:rPr lang="en-US" dirty="0" smtClean="0"/>
              <a:t>Start as a square with length one</a:t>
            </a:r>
          </a:p>
          <a:p>
            <a:pPr lvl="1"/>
            <a:r>
              <a:rPr lang="en-US" dirty="0" smtClean="0"/>
              <a:t>Divide first into horizontal bars whose widths are proportional to the probabilities associated with the first categorical variable</a:t>
            </a:r>
          </a:p>
          <a:p>
            <a:pPr lvl="1"/>
            <a:r>
              <a:rPr lang="en-US" dirty="0" smtClean="0"/>
              <a:t>Next each bar is split vertically by the conditional probability of the second categorical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5410200" cy="46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8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Searching and browsing </a:t>
            </a:r>
            <a:r>
              <a:rPr lang="en-US" dirty="0" smtClean="0"/>
              <a:t>- find a specific piece of information, inspect data, seek information</a:t>
            </a:r>
          </a:p>
          <a:p>
            <a:r>
              <a:rPr lang="en-US" b="1" dirty="0" smtClean="0"/>
              <a:t>Analyze </a:t>
            </a:r>
            <a:r>
              <a:rPr lang="en-US" dirty="0" smtClean="0"/>
              <a:t>– do comparisons, differences, look for outliers, </a:t>
            </a:r>
            <a:r>
              <a:rPr lang="en-US" dirty="0" err="1" smtClean="0"/>
              <a:t>extrema</a:t>
            </a:r>
            <a:r>
              <a:rPr lang="en-US" dirty="0" smtClean="0"/>
              <a:t> and patterns</a:t>
            </a:r>
          </a:p>
          <a:p>
            <a:r>
              <a:rPr lang="en-US" b="1" dirty="0" smtClean="0"/>
              <a:t>Monitor</a:t>
            </a:r>
            <a:r>
              <a:rPr lang="en-US" dirty="0" smtClean="0"/>
              <a:t> – look for changes and trends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3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Mortality rates between men and women on the Titanic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05049"/>
            <a:ext cx="4152900" cy="395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300288"/>
            <a:ext cx="4152900" cy="396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http://www.childrensmercy.org/stats/definitions/mosaic.htm.</a:t>
            </a:r>
          </a:p>
        </p:txBody>
      </p:sp>
    </p:spTree>
    <p:extLst>
      <p:ext uri="{BB962C8B-B14F-4D97-AF65-F5344CB8AC3E}">
        <p14:creationId xmlns:p14="http://schemas.microsoft.com/office/powerpoint/2010/main" val="41180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36187"/>
            <a:ext cx="3924300" cy="37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921899"/>
            <a:ext cx="3924300" cy="37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4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Papers\Geovis-Essay\Geovisualization-Essay\P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72165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0503" y="615309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1 - </a:t>
            </a:r>
            <a:r>
              <a:rPr lang="en-US" sz="1000" b="0" dirty="0" err="1" smtClean="0"/>
              <a:t>Inselberg</a:t>
            </a:r>
            <a:r>
              <a:rPr lang="en-US" sz="1000" b="0" dirty="0" smtClean="0"/>
              <a:t> A (1985) The Plane with Parallel Coordinates. The Visual Computer1(4):69-91</a:t>
            </a:r>
          </a:p>
          <a:p>
            <a:r>
              <a:rPr lang="en-US" sz="1000" b="0" dirty="0" smtClean="0"/>
              <a:t>2 - </a:t>
            </a:r>
            <a:r>
              <a:rPr lang="en-US" sz="1000" b="0" dirty="0" err="1" smtClean="0"/>
              <a:t>Ankerst</a:t>
            </a:r>
            <a:r>
              <a:rPr lang="en-US" sz="1000" b="0" dirty="0" smtClean="0"/>
              <a:t> M, </a:t>
            </a:r>
            <a:r>
              <a:rPr lang="en-US" sz="1000" b="0" dirty="0" err="1" smtClean="0"/>
              <a:t>Berchtold</a:t>
            </a:r>
            <a:r>
              <a:rPr lang="en-US" sz="1000" b="0" dirty="0" smtClean="0"/>
              <a:t> B, </a:t>
            </a:r>
            <a:r>
              <a:rPr lang="en-US" sz="1000" b="0" dirty="0" err="1" smtClean="0"/>
              <a:t>Keim</a:t>
            </a:r>
            <a:r>
              <a:rPr lang="en-US" sz="1000" b="0" dirty="0" smtClean="0"/>
              <a:t> DA (1998) Similarity clustering of dimensions for an enhanced visualization of multidimensional data. IEEE Symposium on Information Visualization </a:t>
            </a:r>
            <a:r>
              <a:rPr lang="en-US" sz="1000" b="0" dirty="0" err="1" smtClean="0"/>
              <a:t>pp</a:t>
            </a:r>
            <a:r>
              <a:rPr lang="en-US" sz="1000" b="0" dirty="0" smtClean="0"/>
              <a:t> 52-62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276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variables can take different values with very different ranges</a:t>
            </a:r>
          </a:p>
          <a:p>
            <a:pPr lvl="1"/>
            <a:r>
              <a:rPr lang="en-US" dirty="0" smtClean="0"/>
              <a:t>Need to normalize data ranges (maybe do a power transformation and then a normalization?)</a:t>
            </a:r>
          </a:p>
          <a:p>
            <a:r>
              <a:rPr lang="en-US" dirty="0" smtClean="0"/>
              <a:t>Order of the parallel coordinate plots has a major impact on the resultant visualization</a:t>
            </a:r>
          </a:p>
          <a:p>
            <a:r>
              <a:rPr lang="en-US" dirty="0" smtClean="0"/>
              <a:t>The more variables we plot, the more lines we get and the more clutter that we get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5263" y="5997714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0" dirty="0" smtClean="0"/>
              <a:t>1 -Yang, J., Peng, W., Ward, M.O., Rundensteiner, E.A., </a:t>
            </a:r>
            <a:r>
              <a:rPr lang="en-US" sz="1000" b="0" dirty="0" smtClean="0"/>
              <a:t>Interactive </a:t>
            </a:r>
            <a:r>
              <a:rPr lang="en-US" sz="1000" b="0" dirty="0"/>
              <a:t>hierarchical dimension </a:t>
            </a:r>
            <a:r>
              <a:rPr lang="en-US" sz="1000" b="0" dirty="0" smtClean="0"/>
              <a:t>ordering, spacing </a:t>
            </a:r>
            <a:r>
              <a:rPr lang="en-US" sz="1000" b="0" dirty="0"/>
              <a:t>and filtering for exploration of high </a:t>
            </a:r>
            <a:r>
              <a:rPr lang="en-US" sz="1000" b="0" dirty="0" smtClean="0"/>
              <a:t>dimensional datasets</a:t>
            </a:r>
            <a:r>
              <a:rPr lang="en-US" sz="1000" b="0" dirty="0"/>
              <a:t>. In </a:t>
            </a:r>
            <a:r>
              <a:rPr lang="en-US" sz="1000" b="0" i="1" dirty="0"/>
              <a:t>Proc. of IEEE </a:t>
            </a:r>
            <a:r>
              <a:rPr lang="en-US" sz="1000" b="0" i="1" dirty="0" smtClean="0"/>
              <a:t>Symposium </a:t>
            </a:r>
            <a:r>
              <a:rPr lang="en-US" sz="1000" b="0" i="1" dirty="0"/>
              <a:t>on </a:t>
            </a:r>
            <a:r>
              <a:rPr lang="en-US" sz="1000" b="0" i="1" dirty="0" smtClean="0"/>
              <a:t>Information Visualization </a:t>
            </a:r>
            <a:r>
              <a:rPr lang="en-US" sz="1000" b="0" dirty="0"/>
              <a:t>(2003), pp. 105–112</a:t>
            </a:r>
            <a:r>
              <a:rPr lang="en-US" sz="1000" b="0" dirty="0" smtClean="0"/>
              <a:t>.</a:t>
            </a:r>
          </a:p>
          <a:p>
            <a:r>
              <a:rPr lang="en-US" sz="1000" b="0" dirty="0" smtClean="0"/>
              <a:t>2 – Zhou, H., Yuan, X., </a:t>
            </a:r>
            <a:r>
              <a:rPr lang="en-US" sz="1000" b="0" dirty="0" err="1" smtClean="0"/>
              <a:t>Qu</a:t>
            </a:r>
            <a:r>
              <a:rPr lang="en-US" sz="1000" b="0" dirty="0" smtClean="0"/>
              <a:t>, </a:t>
            </a:r>
            <a:r>
              <a:rPr lang="en-US" sz="1000" b="0" dirty="0" err="1" smtClean="0"/>
              <a:t>Huamin</a:t>
            </a:r>
            <a:r>
              <a:rPr lang="en-US" sz="1000" b="0" dirty="0" smtClean="0"/>
              <a:t>, Cui, W., Chen, B., “Visual Clustering in Parallel Coordinates,” Computer Graphics Forum 27(3) 1047-1054, 2008.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6323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 out axes in a radial layout, length of a ray emanates from a central point</a:t>
            </a:r>
          </a:p>
          <a:p>
            <a:r>
              <a:rPr lang="en-US" dirty="0" smtClean="0"/>
              <a:t>Rays are then joined together by a polyline drawn around the outside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812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469114" y="4118753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Bats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2475" y="447765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934942" y="50580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1314" y="473891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Batting Average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066800" y="48006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48006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599406" y="5257006"/>
            <a:ext cx="914400" cy="15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600200" y="43434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886200" y="43434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3924300" y="52197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48006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3429000" y="48006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429000" y="38862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4343400" y="38862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4800600"/>
            <a:ext cx="914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43400" y="4800600"/>
            <a:ext cx="914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5905500" y="45339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5753100" y="52197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72200" y="48006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5638800" y="48006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638800" y="4267200"/>
            <a:ext cx="533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72200" y="42672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172200" y="4800600"/>
            <a:ext cx="838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5486400" y="49530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V="1">
            <a:off x="7620000" y="4648199"/>
            <a:ext cx="304800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7696202" y="4876799"/>
            <a:ext cx="152399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72400" y="4800600"/>
            <a:ext cx="2285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7467600" y="4800600"/>
            <a:ext cx="3048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467599" y="44958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67599" y="48006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772399" y="48006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7734299" y="45339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47031" y="5574268"/>
            <a:ext cx="10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Gonzalez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54739" y="5562600"/>
            <a:ext cx="69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Votto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80521" y="4876800"/>
            <a:ext cx="84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Infante</a:t>
            </a:r>
            <a:endParaRPr lang="en-US" dirty="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04800" y="6477000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S. E. </a:t>
            </a:r>
            <a:r>
              <a:rPr lang="en-US" sz="1000" b="0" dirty="0" err="1"/>
              <a:t>Fienberg</a:t>
            </a:r>
            <a:r>
              <a:rPr lang="en-US" sz="1000" b="0" dirty="0" err="1" smtClean="0"/>
              <a:t>,”Graphical</a:t>
            </a:r>
            <a:r>
              <a:rPr lang="en-US" sz="1000" b="0" dirty="0" smtClean="0"/>
              <a:t> </a:t>
            </a:r>
            <a:r>
              <a:rPr lang="en-US" sz="1000" b="0" dirty="0"/>
              <a:t>Methods in Statistics," </a:t>
            </a:r>
            <a:r>
              <a:rPr lang="en-US" sz="1000" b="0" i="1" dirty="0"/>
              <a:t>The American Statistician</a:t>
            </a:r>
            <a:r>
              <a:rPr lang="en-US" sz="1000" b="0" dirty="0"/>
              <a:t>, vol. </a:t>
            </a:r>
            <a:r>
              <a:rPr lang="en-US" sz="1000" b="0" dirty="0" smtClean="0"/>
              <a:t>33 pp</a:t>
            </a:r>
            <a:r>
              <a:rPr lang="en-US" sz="1000" b="0" dirty="0"/>
              <a:t>. </a:t>
            </a:r>
            <a:r>
              <a:rPr lang="en-US" sz="1000" b="0" dirty="0" smtClean="0"/>
              <a:t>156-178</a:t>
            </a:r>
            <a:r>
              <a:rPr lang="en-US" sz="1000" b="0" dirty="0"/>
              <a:t>, 1979.</a:t>
            </a:r>
          </a:p>
        </p:txBody>
      </p:sp>
    </p:spTree>
    <p:extLst>
      <p:ext uri="{BB962C8B-B14F-4D97-AF65-F5344CB8AC3E}">
        <p14:creationId xmlns:p14="http://schemas.microsoft.com/office/powerpoint/2010/main" val="31764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GB" sz="2800" dirty="0">
                <a:solidFill>
                  <a:schemeClr val="tx2"/>
                </a:solidFill>
              </a:rPr>
              <a:t>Given </a:t>
            </a:r>
            <a:r>
              <a:rPr lang="en-GB" sz="2800" i="1" dirty="0">
                <a:solidFill>
                  <a:schemeClr val="tx2"/>
                </a:solidFill>
              </a:rPr>
              <a:t>K</a:t>
            </a:r>
            <a:r>
              <a:rPr lang="en-GB" sz="2800" dirty="0">
                <a:solidFill>
                  <a:schemeClr val="tx2"/>
                </a:solidFill>
              </a:rPr>
              <a:t>, the </a:t>
            </a:r>
            <a:r>
              <a:rPr lang="en-GB" sz="2800" i="1" dirty="0">
                <a:solidFill>
                  <a:schemeClr val="tx2"/>
                </a:solidFill>
              </a:rPr>
              <a:t>K-means </a:t>
            </a:r>
            <a:r>
              <a:rPr lang="en-GB" sz="2800" dirty="0">
                <a:solidFill>
                  <a:schemeClr val="tx2"/>
                </a:solidFill>
              </a:rPr>
              <a:t>algorithm is implemented in four steps:</a:t>
            </a:r>
          </a:p>
          <a:p>
            <a:pPr>
              <a:buFont typeface="Arial" charset="0"/>
              <a:buNone/>
            </a:pPr>
            <a:r>
              <a:rPr lang="en-GB" sz="2800" dirty="0"/>
              <a:t>	1. Choose </a:t>
            </a:r>
            <a:r>
              <a:rPr lang="en-GB" sz="2800" i="1" dirty="0"/>
              <a:t>K</a:t>
            </a:r>
            <a:r>
              <a:rPr lang="en-GB" sz="2800" dirty="0"/>
              <a:t> points at random as cluster centres (centroids)</a:t>
            </a:r>
          </a:p>
          <a:p>
            <a:pPr>
              <a:buFont typeface="Arial" charset="0"/>
              <a:buNone/>
            </a:pPr>
            <a:r>
              <a:rPr lang="en-GB" sz="2800" dirty="0"/>
              <a:t>	2. Assign each instance to its closest cluster centre using certain distance measure (usually Euclidean or Manhattan)</a:t>
            </a:r>
          </a:p>
          <a:p>
            <a:pPr>
              <a:buFont typeface="Arial" charset="0"/>
              <a:buNone/>
            </a:pPr>
            <a:r>
              <a:rPr lang="en-GB" sz="2800" dirty="0"/>
              <a:t>	3. Calculate the centroid of each cluster, use it as the new cluster centre (one measure of centroid is mean)</a:t>
            </a:r>
          </a:p>
          <a:p>
            <a:pPr>
              <a:buFont typeface="Arial" charset="0"/>
              <a:buNone/>
            </a:pPr>
            <a:r>
              <a:rPr lang="en-GB" sz="2800" dirty="0"/>
              <a:t>	4. Go back to Step 2, stop when cluster centres do not change 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vs. Cyclical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Linear time assumes a starting point and defines the time domain with data elements from the past and future</a:t>
            </a:r>
          </a:p>
          <a:p>
            <a:r>
              <a:rPr lang="en-US" dirty="0" smtClean="0"/>
              <a:t>Natural processes may be cyclic (e.g., seasons)</a:t>
            </a:r>
          </a:p>
          <a:p>
            <a:pPr lvl="1"/>
            <a:r>
              <a:rPr lang="en-US" dirty="0" smtClean="0"/>
              <a:t>The ordering of points in a cyclic time domain would be meaningless</a:t>
            </a:r>
          </a:p>
          <a:p>
            <a:pPr lvl="1"/>
            <a:r>
              <a:rPr lang="en-US" dirty="0" smtClean="0"/>
              <a:t>Winter comes before summer, but also after summer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7037" y="6243935"/>
            <a:ext cx="8488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W. </a:t>
            </a:r>
            <a:r>
              <a:rPr lang="en-US" sz="1000" dirty="0" err="1" smtClean="0"/>
              <a:t>Aigner</a:t>
            </a:r>
            <a:r>
              <a:rPr lang="en-US" sz="1000" dirty="0" smtClean="0"/>
              <a:t>, S. </a:t>
            </a:r>
            <a:r>
              <a:rPr lang="en-US" sz="1000" dirty="0" err="1" smtClean="0"/>
              <a:t>Miksch</a:t>
            </a:r>
            <a:r>
              <a:rPr lang="en-US" sz="1000" dirty="0" smtClean="0"/>
              <a:t>, W. Muller, H. Schumann, C. </a:t>
            </a:r>
            <a:r>
              <a:rPr lang="en-US" sz="1000" dirty="0" err="1" smtClean="0"/>
              <a:t>Tominski</a:t>
            </a:r>
            <a:r>
              <a:rPr lang="en-US" sz="1000" dirty="0" smtClean="0"/>
              <a:t>, "Visual Methods for Analyzing Time-Oriented Data", </a:t>
            </a:r>
            <a:r>
              <a:rPr lang="en-US" sz="1000" i="1" dirty="0" smtClean="0"/>
              <a:t>IEEE Trans. On Visualization and Computer Graphics</a:t>
            </a:r>
            <a:r>
              <a:rPr lang="en-US" sz="1000" dirty="0" smtClean="0"/>
              <a:t>, Vol. 14, No. 1, Jan.-Feb. 2008, pp. 47-60. 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923645"/>
            <a:ext cx="22288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2209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850005"/>
            <a:ext cx="22193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3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 the 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247900"/>
            <a:ext cx="76771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867400"/>
            <a:ext cx="838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Jeffrey </a:t>
            </a:r>
            <a:r>
              <a:rPr lang="en-US" sz="1200" dirty="0" err="1"/>
              <a:t>Heer</a:t>
            </a:r>
            <a:r>
              <a:rPr lang="en-US" sz="1200" dirty="0"/>
              <a:t>, Nicholas Kong, and </a:t>
            </a:r>
            <a:r>
              <a:rPr lang="en-US" sz="1200" dirty="0" err="1"/>
              <a:t>Maneesh</a:t>
            </a:r>
            <a:r>
              <a:rPr lang="en-US" sz="1200" dirty="0"/>
              <a:t> </a:t>
            </a:r>
            <a:r>
              <a:rPr lang="en-US" sz="1200" dirty="0" err="1"/>
              <a:t>Agrawala</a:t>
            </a:r>
            <a:r>
              <a:rPr lang="en-US" sz="1200" dirty="0"/>
              <a:t>. 2009. Sizing the horizon: the effects of chart size and layering on the graphical perception of time series visualizations. In </a:t>
            </a:r>
            <a:r>
              <a:rPr lang="en-US" sz="1200" i="1" dirty="0"/>
              <a:t>Proceedings of the 27th international conference on Human factors in computing systems</a:t>
            </a:r>
            <a:r>
              <a:rPr lang="en-US" sz="1200" dirty="0"/>
              <a:t> (CHI '09). ACM, New York, NY, USA, 1303-1312.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13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simple </a:t>
            </a:r>
            <a:r>
              <a:rPr lang="en-US" dirty="0"/>
              <a:t>moving average is formed by computing the average price of a </a:t>
            </a:r>
            <a:r>
              <a:rPr lang="en-US" dirty="0" smtClean="0"/>
              <a:t>measure </a:t>
            </a:r>
            <a:r>
              <a:rPr lang="en-US" dirty="0"/>
              <a:t>over a specific number of periods. </a:t>
            </a:r>
            <a:endParaRPr lang="en-US" dirty="0" smtClean="0"/>
          </a:p>
          <a:p>
            <a:r>
              <a:rPr lang="en-US" dirty="0" smtClean="0"/>
              <a:t>In this example we’ll look at stock market closing prices</a:t>
            </a:r>
          </a:p>
          <a:p>
            <a:r>
              <a:rPr lang="en-US" dirty="0" smtClean="0"/>
              <a:t>A </a:t>
            </a:r>
            <a:r>
              <a:rPr lang="en-US" dirty="0"/>
              <a:t>5-day simple moving average is the five day sum of closing prices divided by five.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its name implies, a moving average is an average that moves. Old data is dropped as new data comes available.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causes the average to move along the time scale. Below is an example of a 5-day moving average evolving over three days. </a:t>
            </a:r>
          </a:p>
          <a:p>
            <a:r>
              <a:rPr lang="en-US" dirty="0"/>
              <a:t>Daily Closing Prices: 11,12,13,14,15,16,17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day of 5-day SMA: (11 + 12 + 13 + 14 + 15) / 5 = 13 Second day of 5-day SMA: (12 + 13 + 14 + 15 + 16) / 5 = 14 Third day of 5-day SMA: (13 + 14 + 15 + 16 + 17) / 5 = 15 </a:t>
            </a:r>
          </a:p>
        </p:txBody>
      </p:sp>
    </p:spTree>
    <p:extLst>
      <p:ext uri="{BB962C8B-B14F-4D97-AF65-F5344CB8AC3E}">
        <p14:creationId xmlns:p14="http://schemas.microsoft.com/office/powerpoint/2010/main" val="36676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Arial" charset="0"/>
              </a:rPr>
              <a:t>Choropleth Maps</a:t>
            </a:r>
            <a:r>
              <a:rPr lang="en-US" sz="3600" baseline="30000" dirty="0" smtClean="0">
                <a:cs typeface="Arial" charset="0"/>
              </a:rPr>
              <a:t>1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cs typeface="Arial" charset="0"/>
              </a:rPr>
              <a:t>Areas of the map are shaded in proportion to a measured variable</a:t>
            </a:r>
          </a:p>
          <a:p>
            <a:r>
              <a:rPr lang="en-US" sz="2400" smtClean="0">
                <a:cs typeface="Arial" charset="0"/>
              </a:rPr>
              <a:t>Coloring is based on a classification (histogram binning) of the distribution of the measured variable</a:t>
            </a:r>
            <a:endParaRPr lang="en-US" sz="2400" baseline="30000" smtClean="0">
              <a:cs typeface="Arial" charset="0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228600" y="6242050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1 </a:t>
            </a:r>
            <a:r>
              <a:rPr lang="en-US" sz="1400" dirty="0"/>
              <a:t>– J. K. Wright. </a:t>
            </a:r>
            <a:r>
              <a:rPr lang="en-US" sz="1400" i="1" dirty="0"/>
              <a:t>Problems in Population Mapping</a:t>
            </a:r>
            <a:r>
              <a:rPr lang="en-US" sz="1400" dirty="0"/>
              <a:t>.  Notes on Statistical Mapping, with Reference to the Mapping of Population Phenomena.  AGS and Population Association of America, p. 1-18, 1938.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7801" y="2743200"/>
            <a:ext cx="5029198" cy="3303265"/>
            <a:chOff x="5015329" y="-2007609"/>
            <a:chExt cx="6782971" cy="5161972"/>
          </a:xfrm>
        </p:grpSpPr>
        <p:pic>
          <p:nvPicPr>
            <p:cNvPr id="66567" name="Picture 2" descr="http://www.nass.usda.gov/research/atlas02/Crops/Hay%20and%20Forage%20Crops%20Harvested/Hay%20-%20All%20Hay%20Including%20Alfalfa,%20Other%20Tame,%20Small%20Grain,%20and%20Wild,%20Harvested%20Acres-choropleth%20ma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100" y="-2007609"/>
              <a:ext cx="6680200" cy="516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8" name="TextBox 6"/>
            <p:cNvSpPr txBox="1">
              <a:spLocks noChangeArrowheads="1"/>
            </p:cNvSpPr>
            <p:nvPr/>
          </p:nvSpPr>
          <p:spPr bwMode="auto">
            <a:xfrm rot="16200000">
              <a:off x="3579928" y="1181317"/>
              <a:ext cx="3128623" cy="25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dirty="0"/>
                <a:t>http://www.nass.usda.gov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7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cs typeface="Arial" charset="0"/>
              </a:rPr>
              <a:t>Nominal</a:t>
            </a:r>
          </a:p>
          <a:p>
            <a:pPr lvl="1"/>
            <a:r>
              <a:rPr lang="en-US" sz="1800" dirty="0">
                <a:cs typeface="Arial" charset="0"/>
              </a:rPr>
              <a:t>Data whose categories have no implied ordering</a:t>
            </a:r>
          </a:p>
          <a:p>
            <a:pPr lvl="1"/>
            <a:r>
              <a:rPr lang="en-US" sz="1800" dirty="0">
                <a:cs typeface="Arial" charset="0"/>
              </a:rPr>
              <a:t>Examples include political affiliations of a population</a:t>
            </a:r>
          </a:p>
          <a:p>
            <a:r>
              <a:rPr lang="en-US" sz="2400" b="1" dirty="0">
                <a:cs typeface="Arial" charset="0"/>
              </a:rPr>
              <a:t>Ordinal</a:t>
            </a:r>
          </a:p>
          <a:p>
            <a:pPr lvl="1"/>
            <a:r>
              <a:rPr lang="en-US" sz="1800" dirty="0">
                <a:cs typeface="Arial" charset="0"/>
              </a:rPr>
              <a:t>Data that has a specified order, but no specified distance metric</a:t>
            </a:r>
          </a:p>
          <a:p>
            <a:pPr lvl="1"/>
            <a:r>
              <a:rPr lang="en-US" sz="1800" dirty="0">
                <a:cs typeface="Arial" charset="0"/>
              </a:rPr>
              <a:t>Examples include beverage sizes at McDonalds (Small, medium, large)</a:t>
            </a:r>
          </a:p>
          <a:p>
            <a:r>
              <a:rPr lang="en-US" sz="2400" b="1" dirty="0">
                <a:cs typeface="Arial" charset="0"/>
              </a:rPr>
              <a:t>Interval</a:t>
            </a:r>
          </a:p>
          <a:p>
            <a:pPr lvl="1"/>
            <a:r>
              <a:rPr lang="en-US" sz="1800" dirty="0">
                <a:cs typeface="Arial" charset="0"/>
              </a:rPr>
              <a:t>Data that has measurable distances</a:t>
            </a:r>
          </a:p>
          <a:p>
            <a:pPr lvl="1"/>
            <a:r>
              <a:rPr lang="en-US" sz="1800" dirty="0">
                <a:cs typeface="Arial" charset="0"/>
              </a:rPr>
              <a:t>Examples include </a:t>
            </a:r>
            <a:r>
              <a:rPr lang="en-US" sz="1800" dirty="0" smtClean="0">
                <a:cs typeface="Arial" charset="0"/>
              </a:rPr>
              <a:t>periods of time (second, minute, etc.) – the zero point is arbitrary</a:t>
            </a:r>
            <a:endParaRPr lang="en-US" sz="1800" dirty="0">
              <a:cs typeface="Arial" charset="0"/>
            </a:endParaRPr>
          </a:p>
          <a:p>
            <a:r>
              <a:rPr lang="en-US" sz="2400" b="1" dirty="0">
                <a:cs typeface="Arial" charset="0"/>
              </a:rPr>
              <a:t>Ratio</a:t>
            </a:r>
          </a:p>
          <a:p>
            <a:pPr lvl="1"/>
            <a:r>
              <a:rPr lang="en-US" sz="1800" dirty="0">
                <a:cs typeface="Arial" charset="0"/>
              </a:rPr>
              <a:t>Same as interval, but include a zero point</a:t>
            </a:r>
          </a:p>
          <a:p>
            <a:pPr lvl="1"/>
            <a:r>
              <a:rPr lang="en-US" sz="1800" dirty="0">
                <a:cs typeface="Arial" charset="0"/>
              </a:rPr>
              <a:t>Example include </a:t>
            </a:r>
            <a:r>
              <a:rPr lang="en-US" sz="1800" dirty="0" smtClean="0">
                <a:cs typeface="Arial" charset="0"/>
              </a:rPr>
              <a:t>Celsius </a:t>
            </a:r>
            <a:r>
              <a:rPr lang="en-US" sz="1800" dirty="0">
                <a:cs typeface="Arial" charset="0"/>
              </a:rPr>
              <a:t>scale, height above sea level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1722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1- SS Stevens, “On the Theory of Scales of Measurement,” </a:t>
            </a:r>
            <a:r>
              <a:rPr lang="en-US" sz="1200" i="1" dirty="0" smtClean="0"/>
              <a:t>Science</a:t>
            </a:r>
            <a:r>
              <a:rPr lang="en-US" sz="1200" dirty="0" smtClean="0"/>
              <a:t>, 103(2684):677-680, 1946.</a:t>
            </a:r>
          </a:p>
        </p:txBody>
      </p:sp>
    </p:spTree>
    <p:extLst>
      <p:ext uri="{BB962C8B-B14F-4D97-AF65-F5344CB8AC3E}">
        <p14:creationId xmlns:p14="http://schemas.microsoft.com/office/powerpoint/2010/main" val="7738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Coloring Choropleth Maps</a:t>
            </a:r>
            <a:r>
              <a:rPr lang="en-US" baseline="30000" dirty="0" smtClean="0">
                <a:cs typeface="Arial" charset="0"/>
              </a:rPr>
              <a:t>1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Arial" charset="0"/>
              </a:rPr>
              <a:t>The number of colors depends on the number of classes (bins)</a:t>
            </a:r>
          </a:p>
          <a:p>
            <a:r>
              <a:rPr lang="en-US" sz="2400" dirty="0" smtClean="0">
                <a:cs typeface="Arial" charset="0"/>
              </a:rPr>
              <a:t>Too many classes can overwhelm the user and distract them from seeing trends</a:t>
            </a:r>
          </a:p>
          <a:p>
            <a:r>
              <a:rPr lang="en-US" sz="2400" dirty="0" smtClean="0">
                <a:cs typeface="Arial" charset="0"/>
              </a:rPr>
              <a:t>Too many classes can compromise legibility as colors become difficult to distinguish</a:t>
            </a:r>
          </a:p>
          <a:p>
            <a:r>
              <a:rPr lang="en-US" sz="2400" dirty="0" smtClean="0">
                <a:cs typeface="Arial" charset="0"/>
              </a:rPr>
              <a:t>Typical cartographic rule of thumb is 5-7 classes</a:t>
            </a:r>
          </a:p>
          <a:p>
            <a:r>
              <a:rPr lang="en-US" sz="2400" dirty="0" smtClean="0">
                <a:cs typeface="Arial" charset="0"/>
              </a:rPr>
              <a:t>Typical coloring schemes</a:t>
            </a:r>
            <a:r>
              <a:rPr lang="en-US" sz="2400" baseline="30000" dirty="0" smtClean="0">
                <a:cs typeface="Arial" charset="0"/>
              </a:rPr>
              <a:t>8</a:t>
            </a:r>
            <a:r>
              <a:rPr lang="en-US" sz="2400" dirty="0" smtClean="0">
                <a:cs typeface="Arial" charset="0"/>
              </a:rPr>
              <a:t> include sequential, divergent and qualitative</a:t>
            </a:r>
          </a:p>
          <a:p>
            <a:r>
              <a:rPr lang="en-US" sz="2400" dirty="0" smtClean="0">
                <a:cs typeface="Arial" charset="0"/>
              </a:rPr>
              <a:t>For more details on mapping as a visual representation, see </a:t>
            </a:r>
            <a:r>
              <a:rPr lang="en-US" sz="2400" baseline="30000" dirty="0" smtClean="0">
                <a:cs typeface="Arial" charset="0"/>
              </a:rPr>
              <a:t>2</a:t>
            </a:r>
          </a:p>
        </p:txBody>
      </p:sp>
      <p:sp>
        <p:nvSpPr>
          <p:cNvPr id="67588" name="Rectangle 10"/>
          <p:cNvSpPr>
            <a:spLocks noChangeArrowheads="1"/>
          </p:cNvSpPr>
          <p:nvPr/>
        </p:nvSpPr>
        <p:spPr bwMode="auto">
          <a:xfrm>
            <a:off x="241300" y="6213475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1 – C. A. Brewer. http://colorbrewer.org</a:t>
            </a:r>
          </a:p>
          <a:p>
            <a:r>
              <a:rPr lang="en-US" sz="1200" dirty="0" smtClean="0"/>
              <a:t>2 – A. </a:t>
            </a:r>
            <a:r>
              <a:rPr lang="en-US" sz="1200" dirty="0" err="1" smtClean="0"/>
              <a:t>MacEachren</a:t>
            </a:r>
            <a:r>
              <a:rPr lang="en-US" sz="1200" dirty="0" smtClean="0"/>
              <a:t>.  </a:t>
            </a:r>
            <a:r>
              <a:rPr lang="en-US" sz="1200" i="1" dirty="0" smtClean="0"/>
              <a:t>How Maps Work</a:t>
            </a:r>
            <a:r>
              <a:rPr lang="en-US" sz="1200" dirty="0" smtClean="0"/>
              <a:t>. Guilford Press, 1995.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51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Color Schemes</a:t>
            </a:r>
            <a:r>
              <a:rPr lang="en-US" baseline="30000" dirty="0">
                <a:cs typeface="Arial" charset="0"/>
              </a:rPr>
              <a:t>1</a:t>
            </a:r>
            <a:endParaRPr lang="en-US" baseline="30000" dirty="0" smtClean="0">
              <a:cs typeface="Arial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>
                <a:cs typeface="Arial" charset="0"/>
              </a:rPr>
              <a:t>Sequential Color Schemes</a:t>
            </a:r>
          </a:p>
          <a:p>
            <a:pPr lvl="1"/>
            <a:r>
              <a:rPr lang="en-US" sz="1800" smtClean="0">
                <a:cs typeface="Arial" charset="0"/>
              </a:rPr>
              <a:t>Suited for ordered data</a:t>
            </a:r>
          </a:p>
          <a:p>
            <a:pPr lvl="1"/>
            <a:r>
              <a:rPr lang="en-US" sz="1800" smtClean="0">
                <a:cs typeface="Arial" charset="0"/>
              </a:rPr>
              <a:t>Lightness steps dominate the look of the scheme </a:t>
            </a:r>
          </a:p>
          <a:p>
            <a:pPr lvl="1"/>
            <a:r>
              <a:rPr lang="en-US" sz="1800" smtClean="0">
                <a:cs typeface="Arial" charset="0"/>
              </a:rPr>
              <a:t>Light values are low data values, dark are high</a:t>
            </a:r>
          </a:p>
          <a:p>
            <a:pPr lvl="1"/>
            <a:r>
              <a:rPr lang="en-US" sz="1800" smtClean="0">
                <a:cs typeface="Arial" charset="0"/>
              </a:rPr>
              <a:t>Good for Ordinal, interval and ratio data types</a:t>
            </a:r>
          </a:p>
          <a:p>
            <a:r>
              <a:rPr lang="en-US" sz="2400" smtClean="0">
                <a:cs typeface="Arial" charset="0"/>
              </a:rPr>
              <a:t>Diverging Color Schemes</a:t>
            </a:r>
          </a:p>
          <a:p>
            <a:pPr lvl="1"/>
            <a:r>
              <a:rPr lang="en-US" sz="1800" smtClean="0">
                <a:cs typeface="Arial" charset="0"/>
              </a:rPr>
              <a:t>Puts an emphasis on critical midrange values</a:t>
            </a:r>
          </a:p>
          <a:p>
            <a:pPr lvl="1"/>
            <a:r>
              <a:rPr lang="en-US" sz="1800" smtClean="0">
                <a:cs typeface="Arial" charset="0"/>
              </a:rPr>
              <a:t>Color change represents deviation from a meaningful midrange critical value</a:t>
            </a:r>
          </a:p>
          <a:p>
            <a:pPr lvl="1"/>
            <a:r>
              <a:rPr lang="en-US" sz="1800" smtClean="0">
                <a:cs typeface="Arial" charset="0"/>
              </a:rPr>
              <a:t>Good for ratio data types where looking at data above and below a ‘zero’ point</a:t>
            </a:r>
            <a:endParaRPr lang="en-US" smtClean="0">
              <a:cs typeface="Arial" charset="0"/>
            </a:endParaRPr>
          </a:p>
          <a:p>
            <a:r>
              <a:rPr lang="en-US" sz="2400" smtClean="0">
                <a:cs typeface="Arial" charset="0"/>
              </a:rPr>
              <a:t>Qualitative Color Schemes</a:t>
            </a:r>
          </a:p>
          <a:p>
            <a:pPr lvl="1"/>
            <a:r>
              <a:rPr lang="en-US" sz="1800" smtClean="0">
                <a:cs typeface="Arial" charset="0"/>
              </a:rPr>
              <a:t>Does not imply magnitude difference</a:t>
            </a:r>
          </a:p>
          <a:p>
            <a:pPr lvl="1"/>
            <a:r>
              <a:rPr lang="en-US" sz="1800" smtClean="0">
                <a:cs typeface="Arial" charset="0"/>
              </a:rPr>
              <a:t>Used to show differences between classes</a:t>
            </a:r>
          </a:p>
          <a:p>
            <a:pPr lvl="1"/>
            <a:r>
              <a:rPr lang="en-US" sz="1800" smtClean="0">
                <a:cs typeface="Arial" charset="0"/>
              </a:rPr>
              <a:t>Good for Nominal data types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0" y="1397000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11 – C. A. Brewer. http://colorbrewer.org</a:t>
            </a:r>
          </a:p>
        </p:txBody>
      </p:sp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207" y="17653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3200400"/>
            <a:ext cx="1276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28" y="4495800"/>
            <a:ext cx="13922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1300" y="6213475"/>
            <a:ext cx="914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1 </a:t>
            </a:r>
            <a:r>
              <a:rPr lang="en-US" sz="1200" dirty="0"/>
              <a:t>– C. A. Brewer. http://</a:t>
            </a:r>
            <a:r>
              <a:rPr lang="en-US" sz="1200" dirty="0" smtClean="0"/>
              <a:t>colorbrewer.org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71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Interval Selection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visual representation of the choropleth map is highly influenced by the class interval selection</a:t>
            </a:r>
          </a:p>
          <a:p>
            <a:r>
              <a:rPr lang="en-US" sz="2400" dirty="0" smtClean="0"/>
              <a:t>This is similar to the concept of histogram binning</a:t>
            </a:r>
          </a:p>
          <a:p>
            <a:r>
              <a:rPr lang="en-US" sz="2400" dirty="0" smtClean="0"/>
              <a:t>Popular choices for class interval selection include</a:t>
            </a:r>
          </a:p>
          <a:p>
            <a:pPr lvl="1"/>
            <a:r>
              <a:rPr lang="en-US" sz="1800" dirty="0" smtClean="0"/>
              <a:t>Equal interval selection</a:t>
            </a:r>
          </a:p>
          <a:p>
            <a:pPr lvl="1"/>
            <a:r>
              <a:rPr lang="en-US" sz="1800" dirty="0" smtClean="0"/>
              <a:t>Jenks’ Natural Breaks</a:t>
            </a:r>
            <a:r>
              <a:rPr lang="en-US" sz="1800" baseline="30000" dirty="0" smtClean="0"/>
              <a:t>1</a:t>
            </a:r>
          </a:p>
          <a:p>
            <a:pPr lvl="1"/>
            <a:r>
              <a:rPr lang="en-US" sz="1800" dirty="0" smtClean="0"/>
              <a:t>Minimum boundary error</a:t>
            </a:r>
            <a:r>
              <a:rPr lang="en-US" sz="1800" baseline="30000" dirty="0"/>
              <a:t>2</a:t>
            </a:r>
            <a:endParaRPr lang="en-US" sz="1800" baseline="30000" dirty="0" smtClean="0"/>
          </a:p>
          <a:p>
            <a:r>
              <a:rPr lang="en-US" sz="2400" dirty="0" smtClean="0"/>
              <a:t>Again, these choices for optimizing the class interval selection are highly dependent on the underlying data distribution</a:t>
            </a:r>
          </a:p>
        </p:txBody>
      </p:sp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244475" y="5983288"/>
            <a:ext cx="848836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1– </a:t>
            </a:r>
            <a:r>
              <a:rPr lang="en-US" sz="1200" dirty="0"/>
              <a:t>G. F. Jenks.  The data model concept in statistical mapping.  </a:t>
            </a:r>
            <a:r>
              <a:rPr lang="en-US" sz="1200" i="1" dirty="0"/>
              <a:t>International Yearbook of Cartography, 26:186-190, 1967.</a:t>
            </a:r>
          </a:p>
          <a:p>
            <a:pPr eaLnBrk="1" hangingPunct="1"/>
            <a:r>
              <a:rPr lang="en-US" sz="1200" dirty="0" smtClean="0"/>
              <a:t>2 </a:t>
            </a:r>
            <a:r>
              <a:rPr lang="en-US" sz="1200" dirty="0"/>
              <a:t>– E. K. </a:t>
            </a:r>
            <a:r>
              <a:rPr lang="en-US" sz="1200" dirty="0" err="1"/>
              <a:t>Cromley</a:t>
            </a:r>
            <a:r>
              <a:rPr lang="en-US" sz="1200" dirty="0"/>
              <a:t> and R. G. </a:t>
            </a:r>
            <a:r>
              <a:rPr lang="en-US" sz="1200" dirty="0" err="1"/>
              <a:t>Cromley</a:t>
            </a:r>
            <a:r>
              <a:rPr lang="en-US" sz="1200" dirty="0"/>
              <a:t>.  An analysis of alternative classifications schemes for medical atlas mapping.  </a:t>
            </a:r>
            <a:r>
              <a:rPr lang="en-US" sz="1200" i="1" dirty="0"/>
              <a:t>European Journal of Cancer.  Series B (Methodological</a:t>
            </a:r>
            <a:r>
              <a:rPr lang="en-US" sz="1200" dirty="0"/>
              <a:t>)</a:t>
            </a:r>
            <a:r>
              <a:rPr lang="en-US" sz="1200" i="1" dirty="0"/>
              <a:t>, 26(2):211-252, 1964.</a:t>
            </a:r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09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Interval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Classifies (bins) data such that each class occupies an equal interval along the number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𝑟𝑎𝑛𝑔𝑒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𝑚𝐶𝑙𝑎𝑠𝑠𝑒𝑠</m:t>
                              </m:r>
                            </m:e>
                            <m:sub/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𝐻𝑖𝑔h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𝐿𝑜𝑤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𝑚𝐶𝑙𝑎𝑠𝑠𝑒𝑠</m:t>
                              </m:r>
                            </m:e>
                            <m:sub/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So all we do is find the maximum and minimum values of our data and divide our data set such that each color bin holds the same amount of data</a:t>
                </a:r>
              </a:p>
              <a:p>
                <a:r>
                  <a:rPr lang="en-US" dirty="0" smtClean="0"/>
                  <a:t>Advantage – easy to compute</a:t>
                </a:r>
              </a:p>
              <a:p>
                <a:r>
                  <a:rPr lang="en-US" dirty="0" smtClean="0"/>
                  <a:t>Disadvantage - this fails to consider how data are distributed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40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Decide the number of color bins (classes) that we want to use and that will determine the number of quantiles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𝐼𝑛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𝐶𝑙𝑎𝑠𝑠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𝑇𝑜𝑡𝑎𝑙𝑆𝑎𝑚𝑝𝑙𝑒𝑠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𝑁𝑢𝑚𝐶𝑙𝑎𝑠𝑠𝑒𝑠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Easy to compute</a:t>
                </a:r>
              </a:p>
              <a:p>
                <a:pPr lvl="1"/>
                <a:r>
                  <a:rPr lang="en-US" dirty="0" smtClean="0"/>
                  <a:t>Percentage of observations in each class will be the same</a:t>
                </a:r>
              </a:p>
              <a:p>
                <a:pPr lvl="1"/>
                <a:r>
                  <a:rPr lang="en-US" dirty="0" smtClean="0"/>
                  <a:t>Class assignment is based on rank order so good for ordinal data</a:t>
                </a:r>
              </a:p>
              <a:p>
                <a:r>
                  <a:rPr lang="en-US" dirty="0" smtClean="0"/>
                  <a:t>Disadvantage</a:t>
                </a:r>
              </a:p>
              <a:p>
                <a:pPr lvl="1"/>
                <a:r>
                  <a:rPr lang="en-US" dirty="0" smtClean="0"/>
                  <a:t>Fails to consider data distribution</a:t>
                </a:r>
              </a:p>
              <a:p>
                <a:pPr lvl="1"/>
                <a:r>
                  <a:rPr lang="en-US" dirty="0" smtClean="0"/>
                  <a:t>Can wind up placing dissimilar data into same class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16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Decide the number of color bins (classes) that we want to use and that will determine the number of quantiles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𝐼𝑛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𝐶𝑙𝑎𝑠𝑠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𝑇𝑜𝑡𝑎𝑙𝑆𝑎𝑚𝑝𝑙𝑒𝑠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𝑁𝑢𝑚𝐶𝑙𝑎𝑠𝑠𝑒𝑠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Easy to compute</a:t>
                </a:r>
              </a:p>
              <a:p>
                <a:pPr lvl="1"/>
                <a:r>
                  <a:rPr lang="en-US" dirty="0" smtClean="0"/>
                  <a:t>Percentage of observations in each class will be the same</a:t>
                </a:r>
              </a:p>
              <a:p>
                <a:pPr lvl="1"/>
                <a:r>
                  <a:rPr lang="en-US" dirty="0" smtClean="0"/>
                  <a:t>Class assignment is based on rank order so good for ordinal data</a:t>
                </a:r>
              </a:p>
              <a:p>
                <a:r>
                  <a:rPr lang="en-US" dirty="0" smtClean="0"/>
                  <a:t>Disadvantage</a:t>
                </a:r>
              </a:p>
              <a:p>
                <a:pPr lvl="1"/>
                <a:r>
                  <a:rPr lang="en-US" dirty="0" smtClean="0"/>
                  <a:t>Fails to consider data distribution</a:t>
                </a:r>
              </a:p>
              <a:p>
                <a:pPr lvl="1"/>
                <a:r>
                  <a:rPr lang="en-US" dirty="0" smtClean="0"/>
                  <a:t>Can wind up placing dissimilar data into same class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16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Isopleth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Isarithmic</a:t>
            </a:r>
            <a:r>
              <a:rPr lang="en-US" dirty="0" smtClean="0"/>
              <a:t> map or contour map is created by interpolating a set of </a:t>
            </a:r>
            <a:r>
              <a:rPr lang="en-US" dirty="0" err="1" smtClean="0"/>
              <a:t>isolines</a:t>
            </a:r>
            <a:r>
              <a:rPr lang="en-US" dirty="0" smtClean="0"/>
              <a:t> between sample points of known values</a:t>
            </a:r>
          </a:p>
          <a:p>
            <a:r>
              <a:rPr lang="en-US" dirty="0" smtClean="0"/>
              <a:t>Created from collection of point data and then interpolating unknown values between them</a:t>
            </a:r>
          </a:p>
          <a:p>
            <a:r>
              <a:rPr lang="en-US" dirty="0" smtClean="0"/>
              <a:t>Interpolation methods:</a:t>
            </a:r>
          </a:p>
          <a:p>
            <a:pPr lvl="1"/>
            <a:r>
              <a:rPr lang="en-US" dirty="0" smtClean="0"/>
              <a:t>Kernel density estimation (see earlier lectures)</a:t>
            </a:r>
          </a:p>
          <a:p>
            <a:pPr lvl="1"/>
            <a:r>
              <a:rPr lang="en-US" dirty="0" smtClean="0"/>
              <a:t>Inverse distance </a:t>
            </a:r>
          </a:p>
          <a:p>
            <a:pPr lvl="1"/>
            <a:r>
              <a:rPr lang="en-US" dirty="0" err="1" smtClean="0"/>
              <a:t>Kriging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54" y="4114800"/>
            <a:ext cx="2873246" cy="231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4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Proportional Symbol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 numerical data associated with point locations</a:t>
            </a:r>
          </a:p>
          <a:p>
            <a:r>
              <a:rPr lang="en-US" dirty="0" smtClean="0"/>
              <a:t>Utilizes a symbol and scales the size to show data</a:t>
            </a:r>
          </a:p>
          <a:p>
            <a:r>
              <a:rPr lang="en-US" dirty="0" smtClean="0"/>
              <a:t>Proportional symbols can be used for two forms of point data</a:t>
            </a:r>
          </a:p>
          <a:p>
            <a:pPr lvl="1"/>
            <a:r>
              <a:rPr lang="en-US" dirty="0" smtClean="0"/>
              <a:t>True point data – actual measurements at point locations (number of calls made from a phone booth)</a:t>
            </a:r>
          </a:p>
          <a:p>
            <a:pPr lvl="1"/>
            <a:r>
              <a:rPr lang="en-US" dirty="0" smtClean="0"/>
              <a:t>Conceptual point data – data collected over an area, but data is conceived as being located at points (for example the centroid)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4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2743200" cy="3657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28409" y="1828800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62200" y="1828800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27432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533400" y="36576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5720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20306" y="19812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4.55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194446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dirty="0" smtClean="0"/>
              <a:t>5.54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8956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dirty="0" smtClean="0"/>
              <a:t>2.24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28956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dirty="0" smtClean="0"/>
              <a:t>-5.15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29718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dirty="0" smtClean="0"/>
              <a:t>9.02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612" y="3810000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</a:t>
            </a:r>
          </a:p>
          <a:p>
            <a:r>
              <a:rPr lang="en-US" dirty="0" smtClean="0"/>
              <a:t>3.1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38100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7</a:t>
            </a:r>
          </a:p>
          <a:p>
            <a:r>
              <a:rPr lang="en-US" dirty="0" smtClean="0"/>
              <a:t>-4.39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38100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8</a:t>
            </a:r>
          </a:p>
          <a:p>
            <a:r>
              <a:rPr lang="en-US" dirty="0" smtClean="0"/>
              <a:t>-2.09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4600" y="47244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dirty="0" smtClean="0"/>
              <a:t>-3.06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0012" y="4724400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9</a:t>
            </a:r>
          </a:p>
          <a:p>
            <a:r>
              <a:rPr lang="en-US" dirty="0" smtClean="0"/>
              <a:t>.46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1000" y="1676400"/>
            <a:ext cx="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1107" y="1676400"/>
            <a:ext cx="142769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536" y="2907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36" y="1447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aphicFrame>
        <p:nvGraphicFramePr>
          <p:cNvPr id="2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03055334"/>
              </p:ext>
            </p:extLst>
          </p:nvPr>
        </p:nvGraphicFramePr>
        <p:xfrm>
          <a:off x="4115435" y="1635760"/>
          <a:ext cx="27609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3400" y="6400800"/>
            <a:ext cx="8038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MJ de Smith, MF </a:t>
            </a:r>
            <a:r>
              <a:rPr lang="en-US" sz="1200" dirty="0" err="1" smtClean="0"/>
              <a:t>Goodchild</a:t>
            </a:r>
            <a:r>
              <a:rPr lang="en-US" sz="1200" dirty="0" smtClean="0"/>
              <a:t> and PA Longley. Geospatial Analysis: A Comprehensive Guide to Principles, Techniques and Software Tools, 2007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56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Highlighting and focus</a:t>
            </a:r>
          </a:p>
          <a:p>
            <a:r>
              <a:rPr lang="en-US" dirty="0" smtClean="0"/>
              <a:t>Drill-down and hyperlinks</a:t>
            </a:r>
          </a:p>
          <a:p>
            <a:r>
              <a:rPr lang="en-US" dirty="0" smtClean="0"/>
              <a:t>Overview and context</a:t>
            </a:r>
          </a:p>
          <a:p>
            <a:r>
              <a:rPr lang="en-US" dirty="0" smtClean="0"/>
              <a:t>Changing parameters</a:t>
            </a:r>
          </a:p>
          <a:p>
            <a:r>
              <a:rPr lang="en-US" dirty="0" smtClean="0"/>
              <a:t>Changing representations</a:t>
            </a:r>
          </a:p>
          <a:p>
            <a:r>
              <a:rPr lang="en-US" dirty="0" smtClean="0"/>
              <a:t>Temporal fusion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28600"/>
            <a:ext cx="917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A. Dix and G. </a:t>
            </a:r>
            <a:r>
              <a:rPr lang="en-US" sz="1200" dirty="0" smtClean="0"/>
              <a:t>Ellis. </a:t>
            </a:r>
            <a:r>
              <a:rPr lang="en-US" sz="1200" b="1" dirty="0" smtClean="0"/>
              <a:t>Starting </a:t>
            </a:r>
            <a:r>
              <a:rPr lang="en-US" sz="1200" b="1" dirty="0"/>
              <a:t>Simple - adding value to static visualisation through simple interaction.</a:t>
            </a:r>
            <a:r>
              <a:rPr lang="en-US" sz="1200" dirty="0"/>
              <a:t> </a:t>
            </a:r>
            <a:r>
              <a:rPr lang="en-US" sz="1200" i="1" dirty="0" smtClean="0"/>
              <a:t>Proceedings </a:t>
            </a:r>
            <a:r>
              <a:rPr lang="en-US" sz="1200" i="1" dirty="0"/>
              <a:t>of Advanced Visual Interfaces </a:t>
            </a:r>
            <a:r>
              <a:rPr lang="en-US" sz="1200" i="1" dirty="0" smtClean="0"/>
              <a:t>, </a:t>
            </a:r>
            <a:r>
              <a:rPr lang="en-US" sz="1200" dirty="0" smtClean="0"/>
              <a:t>1998</a:t>
            </a:r>
          </a:p>
        </p:txBody>
      </p:sp>
    </p:spTree>
    <p:extLst>
      <p:ext uri="{BB962C8B-B14F-4D97-AF65-F5344CB8AC3E}">
        <p14:creationId xmlns:p14="http://schemas.microsoft.com/office/powerpoint/2010/main" val="28821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Visualization Pipeline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980801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We want to take these different data types and map them to an appropriate visual representation</a:t>
            </a:r>
          </a:p>
          <a:p>
            <a:r>
              <a:rPr lang="en-US" b="1" dirty="0" smtClean="0"/>
              <a:t>Data Analysis</a:t>
            </a:r>
            <a:r>
              <a:rPr lang="en-US" dirty="0" smtClean="0"/>
              <a:t> – data are prepared for visualization (smooth, interpolate, transform)</a:t>
            </a:r>
          </a:p>
          <a:p>
            <a:r>
              <a:rPr lang="en-US" b="1" dirty="0" smtClean="0"/>
              <a:t>Filtering</a:t>
            </a:r>
            <a:r>
              <a:rPr lang="en-US" dirty="0" smtClean="0"/>
              <a:t> – A subset of the data (usually user defined) is selected for visualization</a:t>
            </a:r>
          </a:p>
          <a:p>
            <a:r>
              <a:rPr lang="en-US" b="1" dirty="0" smtClean="0"/>
              <a:t>Mapping</a:t>
            </a:r>
            <a:r>
              <a:rPr lang="en-US" dirty="0" smtClean="0"/>
              <a:t> – Data are mapped to geometric primitives and their attributes</a:t>
            </a:r>
          </a:p>
          <a:p>
            <a:r>
              <a:rPr lang="en-US" b="1" dirty="0" smtClean="0"/>
              <a:t>Rendering</a:t>
            </a:r>
            <a:r>
              <a:rPr lang="en-US" dirty="0" smtClean="0"/>
              <a:t> – Geometric data are transformed to image data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1"/>
            <a:ext cx="856393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57200" y="6197025"/>
            <a:ext cx="8037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Image taken from </a:t>
            </a:r>
            <a:r>
              <a:rPr lang="en-US" sz="1200" dirty="0" smtClean="0">
                <a:hlinkClick r:id="rId3"/>
              </a:rPr>
              <a:t>http://www.infovis-wiki.net/index.php/Visualization_Pipeline</a:t>
            </a:r>
            <a:endParaRPr lang="en-US" sz="1200" dirty="0" smtClean="0"/>
          </a:p>
          <a:p>
            <a:pPr eaLnBrk="1" hangingPunct="1"/>
            <a:r>
              <a:rPr lang="en-US" sz="1000" dirty="0" smtClean="0"/>
              <a:t>Haber, R. &amp; McNabb, D. A. (1990). Visualization idioms</a:t>
            </a:r>
            <a:r>
              <a:rPr lang="en-US" sz="1000" dirty="0"/>
              <a:t>: A conceptual model for </a:t>
            </a:r>
            <a:r>
              <a:rPr lang="en-US" sz="1000" dirty="0" smtClean="0"/>
              <a:t>scientific </a:t>
            </a:r>
            <a:r>
              <a:rPr lang="en-US" sz="1000" dirty="0"/>
              <a:t>visualization systems. In Visualization</a:t>
            </a:r>
          </a:p>
          <a:p>
            <a:r>
              <a:rPr lang="en-US" sz="1000" dirty="0"/>
              <a:t>in </a:t>
            </a:r>
            <a:r>
              <a:rPr lang="en-US" sz="1000" dirty="0" smtClean="0"/>
              <a:t>Scientific </a:t>
            </a:r>
            <a:r>
              <a:rPr lang="en-US" sz="1000" dirty="0"/>
              <a:t>Computing.</a:t>
            </a:r>
          </a:p>
        </p:txBody>
      </p:sp>
    </p:spTree>
    <p:extLst>
      <p:ext uri="{BB962C8B-B14F-4D97-AF65-F5344CB8AC3E}">
        <p14:creationId xmlns:p14="http://schemas.microsoft.com/office/powerpoint/2010/main" val="38985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</a:p>
          <a:p>
            <a:pPr lvl="1"/>
            <a:r>
              <a:rPr lang="en-US" dirty="0" smtClean="0"/>
              <a:t>Navigation, selection, manipulation, distortion, filtering</a:t>
            </a:r>
          </a:p>
          <a:p>
            <a:r>
              <a:rPr lang="en-US" dirty="0" smtClean="0"/>
              <a:t>Space of Interaction</a:t>
            </a:r>
          </a:p>
          <a:p>
            <a:pPr lvl="1"/>
            <a:r>
              <a:rPr lang="en-US" dirty="0" smtClean="0"/>
              <a:t>Screen, data value, data structure, attribute object, visualization structure</a:t>
            </a:r>
          </a:p>
          <a:p>
            <a:r>
              <a:rPr lang="en-US" dirty="0" smtClean="0"/>
              <a:t>Parameters of the interaction operator</a:t>
            </a:r>
          </a:p>
          <a:p>
            <a:pPr lvl="1"/>
            <a:r>
              <a:rPr lang="en-US" dirty="0" smtClean="0"/>
              <a:t>Focus, extents, transformation, blender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28600"/>
            <a:ext cx="750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 Ward, G Grinstein and D </a:t>
            </a:r>
            <a:r>
              <a:rPr lang="en-US" sz="1200" dirty="0" err="1" smtClean="0"/>
              <a:t>Keim</a:t>
            </a:r>
            <a:r>
              <a:rPr lang="en-US" sz="1200" dirty="0" smtClean="0"/>
              <a:t>. Interactive Data Visualization: Foundations, Techniques and Applications. A K Peters Ltd, 2010.</a:t>
            </a:r>
          </a:p>
        </p:txBody>
      </p:sp>
    </p:spTree>
    <p:extLst>
      <p:ext uri="{BB962C8B-B14F-4D97-AF65-F5344CB8AC3E}">
        <p14:creationId xmlns:p14="http://schemas.microsoft.com/office/powerpoint/2010/main" val="23849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in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Broken down into 7 categories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Reconfigure</a:t>
            </a:r>
          </a:p>
          <a:p>
            <a:pPr lvl="1"/>
            <a:r>
              <a:rPr lang="en-US" dirty="0" smtClean="0"/>
              <a:t>Encode</a:t>
            </a:r>
          </a:p>
          <a:p>
            <a:pPr lvl="1"/>
            <a:r>
              <a:rPr lang="en-US" dirty="0" smtClean="0"/>
              <a:t>Abstract/Elaborate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Yi; </a:t>
            </a:r>
            <a:r>
              <a:rPr lang="en-US" sz="1200" dirty="0" err="1"/>
              <a:t>Youn</a:t>
            </a:r>
            <a:r>
              <a:rPr lang="en-US" sz="1200" dirty="0"/>
              <a:t> ah Kang; </a:t>
            </a:r>
            <a:r>
              <a:rPr lang="en-US" sz="1200" dirty="0" err="1"/>
              <a:t>Stasko</a:t>
            </a:r>
            <a:r>
              <a:rPr lang="en-US" sz="1200" dirty="0"/>
              <a:t>, J.T.; </a:t>
            </a:r>
            <a:r>
              <a:rPr lang="en-US" sz="1200" dirty="0" err="1"/>
              <a:t>Jacko</a:t>
            </a:r>
            <a:r>
              <a:rPr lang="en-US" sz="1200" dirty="0"/>
              <a:t>, J.A.; , "Toward a Deeper Understanding of the Role of Interaction in Information Visualization," </a:t>
            </a:r>
            <a:r>
              <a:rPr lang="en-US" sz="1200" i="1" dirty="0"/>
              <a:t>IEEE Transactions on Visualization and Computer Graphics, </a:t>
            </a:r>
            <a:r>
              <a:rPr lang="en-US" sz="1200" dirty="0"/>
              <a:t>vol.13, no.6, pp.1224-1231, Nov.-Dec. 2007</a:t>
            </a:r>
          </a:p>
        </p:txBody>
      </p:sp>
    </p:spTree>
    <p:extLst>
      <p:ext uri="{BB962C8B-B14F-4D97-AF65-F5344CB8AC3E}">
        <p14:creationId xmlns:p14="http://schemas.microsoft.com/office/powerpoint/2010/main" val="31270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Transitioning Between Data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interfaces schemes exist that allow users to move between focused and contextual views of a data set</a:t>
            </a:r>
          </a:p>
          <a:p>
            <a:r>
              <a:rPr lang="en-US" dirty="0" smtClean="0"/>
              <a:t>Can categorize these schemes into four sorts of approaches</a:t>
            </a:r>
          </a:p>
          <a:p>
            <a:pPr lvl="1"/>
            <a:r>
              <a:rPr lang="en-US" dirty="0" err="1" smtClean="0"/>
              <a:t>Overview+detail</a:t>
            </a:r>
            <a:endParaRPr lang="en-US" dirty="0" smtClean="0"/>
          </a:p>
          <a:p>
            <a:pPr lvl="2"/>
            <a:r>
              <a:rPr lang="en-US" dirty="0" smtClean="0"/>
              <a:t>Uses a spatial separation between focused and contextual views</a:t>
            </a:r>
          </a:p>
          <a:p>
            <a:pPr lvl="1"/>
            <a:r>
              <a:rPr lang="en-US" dirty="0" smtClean="0"/>
              <a:t>Zooming</a:t>
            </a:r>
          </a:p>
          <a:p>
            <a:pPr lvl="2"/>
            <a:r>
              <a:rPr lang="en-US" dirty="0" smtClean="0"/>
              <a:t>Uses a temporal separation</a:t>
            </a:r>
          </a:p>
          <a:p>
            <a:pPr lvl="1"/>
            <a:r>
              <a:rPr lang="en-US" dirty="0" err="1" smtClean="0"/>
              <a:t>Focus+Context</a:t>
            </a:r>
            <a:endParaRPr lang="en-US" dirty="0" smtClean="0"/>
          </a:p>
          <a:p>
            <a:pPr lvl="2"/>
            <a:r>
              <a:rPr lang="en-US" dirty="0" smtClean="0"/>
              <a:t>Displays focus within the context</a:t>
            </a:r>
          </a:p>
          <a:p>
            <a:pPr lvl="1"/>
            <a:r>
              <a:rPr lang="en-US" dirty="0" smtClean="0"/>
              <a:t>Cue-Based</a:t>
            </a:r>
          </a:p>
          <a:p>
            <a:pPr lvl="2"/>
            <a:r>
              <a:rPr lang="en-US" dirty="0" smtClean="0"/>
              <a:t>Selectively highlight/</a:t>
            </a:r>
            <a:r>
              <a:rPr lang="en-US" dirty="0" err="1" smtClean="0"/>
              <a:t>supress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63201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A. Cockburn, A. </a:t>
            </a:r>
            <a:r>
              <a:rPr lang="en-US" sz="1200" dirty="0" err="1"/>
              <a:t>Karlson</a:t>
            </a:r>
            <a:r>
              <a:rPr lang="en-US" sz="1200" dirty="0"/>
              <a:t>, and B. </a:t>
            </a:r>
            <a:r>
              <a:rPr lang="en-US" sz="1200" dirty="0" err="1"/>
              <a:t>Bederson</a:t>
            </a:r>
            <a:r>
              <a:rPr lang="en-US" sz="1200" dirty="0"/>
              <a:t>, "A Review of </a:t>
            </a:r>
            <a:r>
              <a:rPr lang="en-US" sz="1200" dirty="0" err="1"/>
              <a:t>Overview+Detail</a:t>
            </a:r>
            <a:r>
              <a:rPr lang="en-US" sz="1200" dirty="0"/>
              <a:t>, Zooming, and </a:t>
            </a:r>
            <a:r>
              <a:rPr lang="en-US" sz="1200" dirty="0" err="1"/>
              <a:t>Focus+Context</a:t>
            </a:r>
            <a:r>
              <a:rPr lang="en-US" sz="1200" dirty="0"/>
              <a:t> Interfaces", </a:t>
            </a:r>
            <a:r>
              <a:rPr lang="en-US" sz="1200" i="1" dirty="0"/>
              <a:t>ACM Computing Surveys</a:t>
            </a:r>
            <a:r>
              <a:rPr lang="en-US" sz="1200" dirty="0"/>
              <a:t>, Vol. 41, No. 1, Dec. 2008, pp. 2:1-2:31.</a:t>
            </a:r>
          </a:p>
        </p:txBody>
      </p:sp>
    </p:spTree>
    <p:extLst>
      <p:ext uri="{BB962C8B-B14F-4D97-AF65-F5344CB8AC3E}">
        <p14:creationId xmlns:p14="http://schemas.microsoft.com/office/powerpoint/2010/main" val="28174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Vertices</a:t>
            </a:r>
            <a:r>
              <a:rPr lang="en-US" dirty="0" smtClean="0"/>
              <a:t> (nodes) connected by </a:t>
            </a:r>
            <a:r>
              <a:rPr lang="en-US" b="1" dirty="0" smtClean="0"/>
              <a:t>Edges</a:t>
            </a:r>
            <a:r>
              <a:rPr lang="en-US" dirty="0" smtClean="0"/>
              <a:t> (links)</a:t>
            </a:r>
          </a:p>
          <a:p>
            <a:r>
              <a:rPr lang="en-US" dirty="0" smtClean="0"/>
              <a:t>We have several ways to represent a graph</a:t>
            </a:r>
          </a:p>
          <a:p>
            <a:pPr lvl="1"/>
            <a:r>
              <a:rPr lang="en-US" dirty="0" smtClean="0"/>
              <a:t>Adjacency list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Adjacency matrix (this is analogous to the weights matrix in last lecture)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8169" y="2880360"/>
            <a:ext cx="1671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Adjacency List</a:t>
            </a:r>
          </a:p>
          <a:p>
            <a:pPr algn="r"/>
            <a:r>
              <a:rPr lang="en-US" sz="2200" dirty="0" smtClean="0"/>
              <a:t>1:3</a:t>
            </a:r>
          </a:p>
          <a:p>
            <a:pPr algn="r"/>
            <a:r>
              <a:rPr lang="en-US" sz="2200" dirty="0" smtClean="0"/>
              <a:t>2:3</a:t>
            </a:r>
          </a:p>
          <a:p>
            <a:pPr algn="r"/>
            <a:r>
              <a:rPr lang="en-US" sz="2200" dirty="0" smtClean="0"/>
              <a:t>3:1,2</a:t>
            </a:r>
            <a:endParaRPr lang="en-US" sz="2200" dirty="0"/>
          </a:p>
        </p:txBody>
      </p:sp>
      <p:sp>
        <p:nvSpPr>
          <p:cNvPr id="5" name="Oval 4"/>
          <p:cNvSpPr/>
          <p:nvPr/>
        </p:nvSpPr>
        <p:spPr>
          <a:xfrm>
            <a:off x="4114800" y="34290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6800" y="2971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76800" y="38862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6"/>
            <a:endCxn id="7" idx="2"/>
          </p:cNvCxnSpPr>
          <p:nvPr/>
        </p:nvCxnSpPr>
        <p:spPr>
          <a:xfrm>
            <a:off x="4572000" y="3657600"/>
            <a:ext cx="3048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5105400" y="34290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684780" y="5029200"/>
          <a:ext cx="1353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Visualization Task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Topology-based tasks</a:t>
            </a:r>
          </a:p>
          <a:p>
            <a:pPr lvl="1"/>
            <a:r>
              <a:rPr lang="en-US" dirty="0" smtClean="0"/>
              <a:t>Adjacency</a:t>
            </a:r>
          </a:p>
          <a:p>
            <a:pPr lvl="2"/>
            <a:r>
              <a:rPr lang="en-US" dirty="0" smtClean="0"/>
              <a:t>Find the set of nodes adjacent to a node</a:t>
            </a:r>
          </a:p>
          <a:p>
            <a:pPr lvl="1"/>
            <a:r>
              <a:rPr lang="en-US" dirty="0" smtClean="0"/>
              <a:t>Accessibility</a:t>
            </a:r>
          </a:p>
          <a:p>
            <a:pPr lvl="2"/>
            <a:r>
              <a:rPr lang="en-US" dirty="0" smtClean="0"/>
              <a:t>Find the set of nodes accessible to a node</a:t>
            </a:r>
          </a:p>
          <a:p>
            <a:pPr lvl="1"/>
            <a:r>
              <a:rPr lang="en-US" dirty="0" smtClean="0"/>
              <a:t>Common connection</a:t>
            </a:r>
          </a:p>
          <a:p>
            <a:pPr lvl="2"/>
            <a:r>
              <a:rPr lang="en-US" dirty="0" smtClean="0"/>
              <a:t>Given nodes, find the set of nodes connected to all</a:t>
            </a:r>
          </a:p>
          <a:p>
            <a:pPr lvl="1"/>
            <a:r>
              <a:rPr lang="en-US" dirty="0" smtClean="0"/>
              <a:t>Connectivity</a:t>
            </a:r>
          </a:p>
          <a:p>
            <a:pPr lvl="2"/>
            <a:r>
              <a:rPr lang="en-US" dirty="0" smtClean="0"/>
              <a:t>Find shortest path</a:t>
            </a:r>
          </a:p>
          <a:p>
            <a:pPr lvl="2"/>
            <a:r>
              <a:rPr lang="en-US" dirty="0" smtClean="0"/>
              <a:t>Identify clusters</a:t>
            </a:r>
          </a:p>
          <a:p>
            <a:pPr lvl="2"/>
            <a:r>
              <a:rPr lang="en-US" dirty="0" smtClean="0"/>
              <a:t>Identify connected components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32013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B. Lee, C. </a:t>
            </a:r>
            <a:r>
              <a:rPr lang="en-US" sz="1200" dirty="0" err="1"/>
              <a:t>Plaisant</a:t>
            </a:r>
            <a:r>
              <a:rPr lang="en-US" sz="1200" dirty="0"/>
              <a:t>, C. Sims Parr, J.-D. </a:t>
            </a:r>
            <a:r>
              <a:rPr lang="en-US" sz="1200" dirty="0" err="1"/>
              <a:t>Fekete</a:t>
            </a:r>
            <a:r>
              <a:rPr lang="en-US" sz="1200" dirty="0"/>
              <a:t>, N. Henry, "Task Taxonomy for Graph Visualization", Proc. of BELIV '06, April '06, pp. 1-5.</a:t>
            </a:r>
            <a:endParaRPr lang="en-US" sz="1200" dirty="0" smtClean="0"/>
          </a:p>
          <a:p>
            <a:r>
              <a:rPr lang="en-US" sz="1200" dirty="0" smtClean="0"/>
              <a:t>Some details from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</a:t>
            </a:r>
            <a:r>
              <a:rPr lang="en-US" sz="1200" dirty="0"/>
              <a:t>Graph lecture:  </a:t>
            </a:r>
            <a:r>
              <a:rPr lang="en-US" sz="1200" dirty="0" smtClean="0"/>
              <a:t>http</a:t>
            </a:r>
            <a:r>
              <a:rPr lang="en-US" sz="1200" dirty="0"/>
              <a:t>://www.cc.gatech.edu/~stasko/7450/Notes/graph1.pdf</a:t>
            </a:r>
          </a:p>
        </p:txBody>
      </p:sp>
    </p:spTree>
    <p:extLst>
      <p:ext uri="{BB962C8B-B14F-4D97-AF65-F5344CB8AC3E}">
        <p14:creationId xmlns:p14="http://schemas.microsoft.com/office/powerpoint/2010/main" val="25852566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Visualization Task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Attribute-based tasks</a:t>
            </a:r>
          </a:p>
          <a:p>
            <a:pPr lvl="1"/>
            <a:r>
              <a:rPr lang="en-US" dirty="0" smtClean="0"/>
              <a:t>On the nodes</a:t>
            </a:r>
          </a:p>
          <a:p>
            <a:pPr lvl="2"/>
            <a:r>
              <a:rPr lang="en-US" dirty="0" smtClean="0"/>
              <a:t>Find the nodes having a specific attribute value</a:t>
            </a:r>
          </a:p>
          <a:p>
            <a:pPr lvl="1"/>
            <a:r>
              <a:rPr lang="en-US" dirty="0" smtClean="0"/>
              <a:t>On the edges</a:t>
            </a:r>
          </a:p>
          <a:p>
            <a:pPr lvl="2"/>
            <a:r>
              <a:rPr lang="en-US" dirty="0" smtClean="0"/>
              <a:t>Given a node, find the nodes connected only by certain kinds of edges</a:t>
            </a:r>
            <a:endParaRPr lang="en-US" dirty="0"/>
          </a:p>
          <a:p>
            <a:r>
              <a:rPr lang="en-US" dirty="0" smtClean="0"/>
              <a:t>Browsing tasks</a:t>
            </a:r>
          </a:p>
          <a:p>
            <a:pPr lvl="1"/>
            <a:r>
              <a:rPr lang="en-US" dirty="0" smtClean="0"/>
              <a:t>Follow path</a:t>
            </a:r>
          </a:p>
          <a:p>
            <a:pPr lvl="1"/>
            <a:r>
              <a:rPr lang="en-US" dirty="0" smtClean="0"/>
              <a:t>Revisit</a:t>
            </a:r>
          </a:p>
          <a:p>
            <a:r>
              <a:rPr lang="en-US" dirty="0" smtClean="0"/>
              <a:t>Overview task</a:t>
            </a:r>
          </a:p>
          <a:p>
            <a:pPr lvl="1"/>
            <a:r>
              <a:rPr lang="en-US" dirty="0" smtClean="0"/>
              <a:t>Compound exploratory task</a:t>
            </a:r>
          </a:p>
          <a:p>
            <a:pPr lvl="2"/>
            <a:r>
              <a:rPr lang="en-US" dirty="0" smtClean="0"/>
              <a:t>Estimate size of a network</a:t>
            </a:r>
          </a:p>
          <a:p>
            <a:pPr lvl="2"/>
            <a:r>
              <a:rPr lang="en-US" dirty="0" smtClean="0"/>
              <a:t>Find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32013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B. Lee, C. </a:t>
            </a:r>
            <a:r>
              <a:rPr lang="en-US" sz="1200" dirty="0" err="1" smtClean="0"/>
              <a:t>Plaisant</a:t>
            </a:r>
            <a:r>
              <a:rPr lang="en-US" sz="1200" dirty="0" smtClean="0"/>
              <a:t>, C. Sims Parr, J.-D. </a:t>
            </a:r>
            <a:r>
              <a:rPr lang="en-US" sz="1200" dirty="0" err="1" smtClean="0"/>
              <a:t>Fekete</a:t>
            </a:r>
            <a:r>
              <a:rPr lang="en-US" sz="1200" dirty="0" smtClean="0"/>
              <a:t>, N. Henry, "Task Taxonomy for Graph Visualization", Proc. of BELIV '06, April '06, pp. 1-5.</a:t>
            </a:r>
          </a:p>
          <a:p>
            <a:r>
              <a:rPr lang="en-US" sz="1200" dirty="0" smtClean="0"/>
              <a:t>Some details from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Graph lecture:  http://www.cc.gatech.edu/~stasko/7450/Notes/graph1.pdf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99135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degree to which nodes in a graph tend to cluster together</a:t>
            </a:r>
          </a:p>
          <a:p>
            <a:r>
              <a:rPr lang="en-US" dirty="0" smtClean="0"/>
              <a:t>Evidence suggests that in most real-world networks (particularly social networks), nodes tend to create tightly knit groups characterized by a high density of ties</a:t>
            </a:r>
          </a:p>
          <a:p>
            <a:pPr lvl="1"/>
            <a:r>
              <a:rPr lang="en-US" dirty="0" smtClean="0"/>
              <a:t>This likelihood tends to be greater than the average probability of a tie randomly established between two nodes</a:t>
            </a:r>
          </a:p>
          <a:p>
            <a:r>
              <a:rPr lang="en-US" dirty="0" smtClean="0"/>
              <a:t>There are two types of clustering coefficients</a:t>
            </a:r>
          </a:p>
          <a:p>
            <a:pPr lvl="1"/>
            <a:r>
              <a:rPr lang="en-US" dirty="0" smtClean="0"/>
              <a:t>Global clustering coefficient</a:t>
            </a:r>
          </a:p>
          <a:p>
            <a:pPr lvl="1"/>
            <a:r>
              <a:rPr lang="en-US" dirty="0" smtClean="0"/>
              <a:t>Local clustering coefficient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99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i="1" dirty="0" smtClean="0"/>
              <a:t>triplets</a:t>
            </a:r>
            <a:r>
              <a:rPr lang="en-US" dirty="0" smtClean="0"/>
              <a:t> of nodes</a:t>
            </a:r>
          </a:p>
          <a:p>
            <a:r>
              <a:rPr lang="en-US" dirty="0" smtClean="0"/>
              <a:t>Triplet – three nodes that are connected by either two or three undirected ties</a:t>
            </a:r>
          </a:p>
          <a:p>
            <a:pPr lvl="1"/>
            <a:r>
              <a:rPr lang="en-US" dirty="0" smtClean="0"/>
              <a:t>Open triplet – two undirected ties</a:t>
            </a:r>
          </a:p>
          <a:p>
            <a:pPr lvl="1"/>
            <a:r>
              <a:rPr lang="en-US" dirty="0" smtClean="0"/>
              <a:t>Closed triplet – three undirected ties</a:t>
            </a:r>
          </a:p>
          <a:p>
            <a:r>
              <a:rPr lang="en-US" dirty="0" smtClean="0"/>
              <a:t>Clustering coefficient is the number of closed triplets over the total number of triplets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R. D. Luce and A. D. Perry (1949). "A method of matrix analysis of group structure". </a:t>
            </a:r>
            <a:r>
              <a:rPr lang="en-US" sz="1200" i="1" dirty="0" err="1"/>
              <a:t>Psychometrika</a:t>
            </a:r>
            <a:r>
              <a:rPr lang="en-US" sz="1200" dirty="0"/>
              <a:t> </a:t>
            </a:r>
            <a:r>
              <a:rPr lang="en-US" sz="1200" b="1" dirty="0"/>
              <a:t>14</a:t>
            </a:r>
            <a:r>
              <a:rPr lang="en-US" sz="1200" dirty="0"/>
              <a:t> (1): 95–116.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measured at the vertex level of a graph</a:t>
            </a:r>
          </a:p>
          <a:p>
            <a:r>
              <a:rPr lang="en-US" dirty="0" smtClean="0"/>
              <a:t>Quantifies how close a vertex’s neighbors are to being a clique (a complete graph)</a:t>
            </a:r>
          </a:p>
          <a:p>
            <a:r>
              <a:rPr lang="en-US" dirty="0" smtClean="0"/>
              <a:t>The neighborhood N</a:t>
            </a:r>
            <a:r>
              <a:rPr lang="en-US" baseline="-25000" dirty="0" smtClean="0"/>
              <a:t>i</a:t>
            </a:r>
            <a:r>
              <a:rPr lang="en-US" dirty="0" smtClean="0"/>
              <a:t> for a vertex v</a:t>
            </a:r>
            <a:r>
              <a:rPr lang="en-US" baseline="-25000" dirty="0" smtClean="0"/>
              <a:t>i</a:t>
            </a:r>
            <a:r>
              <a:rPr lang="en-US" dirty="0" smtClean="0"/>
              <a:t> is defined as its immediately connected neighbors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 be the number of vertices in the neighborhood</a:t>
            </a:r>
          </a:p>
          <a:p>
            <a:r>
              <a:rPr lang="en-US" dirty="0" smtClean="0"/>
              <a:t>The local clustering coefficient for a vertex then is the proportion of links between the vertices within its neighborhood divided by the number of links that could possible exist between them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directed graph, edge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is distinct from edge </a:t>
                </a:r>
                <a:r>
                  <a:rPr lang="en-US" dirty="0" err="1" smtClean="0"/>
                  <a:t>e</a:t>
                </a:r>
                <a:r>
                  <a:rPr lang="en-US" baseline="-25000" dirty="0" err="1"/>
                  <a:t>ji</a:t>
                </a:r>
                <a:endParaRPr lang="en-US" baseline="-25000" dirty="0" smtClean="0"/>
              </a:p>
              <a:p>
                <a:r>
                  <a:rPr lang="en-US" dirty="0" smtClean="0"/>
                  <a:t>Thus, in a directed graph each neighborhood N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 links that could exist among the vertices in the neighborhood</a:t>
                </a:r>
              </a:p>
              <a:p>
                <a:r>
                  <a:rPr lang="en-US" dirty="0" smtClean="0"/>
                  <a:t>For a </a:t>
                </a:r>
                <a:r>
                  <a:rPr lang="en-US" i="1" dirty="0" smtClean="0"/>
                  <a:t>directed graph: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For an undirected graph,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ji</a:t>
                </a:r>
                <a:r>
                  <a:rPr lang="en-US" dirty="0" smtClean="0"/>
                  <a:t> are identical, thus each neighborhood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-1)/2 links that could exist</a:t>
                </a:r>
              </a:p>
              <a:p>
                <a:r>
                  <a:rPr lang="en-US" dirty="0" smtClean="0"/>
                  <a:t>For an </a:t>
                </a:r>
                <a:r>
                  <a:rPr lang="en-US" i="1" dirty="0" smtClean="0"/>
                  <a:t>undirected graph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 smtClean="0"/>
                  <a:t>Average clustering coefficient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7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know how to assign quantitative dimensions of our data to </a:t>
            </a:r>
            <a:r>
              <a:rPr lang="en-US" i="1" dirty="0" smtClean="0"/>
              <a:t>aesthetic attributes</a:t>
            </a:r>
            <a:r>
              <a:rPr lang="en-US" i="1" baseline="30000" dirty="0" smtClean="0"/>
              <a:t>1</a:t>
            </a:r>
            <a:r>
              <a:rPr lang="en-US" dirty="0" smtClean="0"/>
              <a:t> of the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01062"/>
              </p:ext>
            </p:extLst>
          </p:nvPr>
        </p:nvGraphicFramePr>
        <p:xfrm>
          <a:off x="1427954" y="2438400"/>
          <a:ext cx="617524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</a:p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Shape</a:t>
                      </a:r>
                    </a:p>
                    <a:p>
                      <a:r>
                        <a:rPr lang="en-US" dirty="0" smtClean="0"/>
                        <a:t>  polygon</a:t>
                      </a:r>
                    </a:p>
                    <a:p>
                      <a:r>
                        <a:rPr lang="en-US" baseline="0" dirty="0" smtClean="0"/>
                        <a:t>  glyph</a:t>
                      </a:r>
                    </a:p>
                    <a:p>
                      <a:r>
                        <a:rPr lang="en-US" baseline="0" dirty="0" smtClean="0"/>
                        <a:t>  image</a:t>
                      </a:r>
                    </a:p>
                    <a:p>
                      <a:r>
                        <a:rPr lang="en-US" baseline="0" dirty="0" smtClean="0"/>
                        <a:t>Rotation</a:t>
                      </a:r>
                    </a:p>
                    <a:p>
                      <a:r>
                        <a:rPr lang="en-US" baseline="0" dirty="0" smtClean="0"/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</a:p>
                    <a:p>
                      <a:r>
                        <a:rPr lang="en-US" dirty="0" smtClean="0"/>
                        <a:t>  hue</a:t>
                      </a:r>
                    </a:p>
                    <a:p>
                      <a:r>
                        <a:rPr lang="en-US" dirty="0" smtClean="0"/>
                        <a:t>  brightness</a:t>
                      </a:r>
                    </a:p>
                    <a:p>
                      <a:r>
                        <a:rPr lang="en-US" baseline="0" dirty="0" smtClean="0"/>
                        <a:t>  saturation</a:t>
                      </a:r>
                    </a:p>
                    <a:p>
                      <a:r>
                        <a:rPr lang="en-US" baseline="0" dirty="0" smtClean="0"/>
                        <a:t>Texture</a:t>
                      </a:r>
                    </a:p>
                    <a:p>
                      <a:r>
                        <a:rPr lang="en-US" baseline="0" dirty="0" smtClean="0"/>
                        <a:t>  pattern</a:t>
                      </a:r>
                    </a:p>
                    <a:p>
                      <a:r>
                        <a:rPr lang="en-US" baseline="0" dirty="0" smtClean="0"/>
                        <a:t>  granularity</a:t>
                      </a:r>
                    </a:p>
                    <a:p>
                      <a:r>
                        <a:rPr lang="en-US" baseline="0" dirty="0" smtClean="0"/>
                        <a:t>  orientation</a:t>
                      </a:r>
                    </a:p>
                    <a:p>
                      <a:r>
                        <a:rPr lang="en-US" baseline="0" dirty="0" smtClean="0"/>
                        <a:t>Blur</a:t>
                      </a:r>
                    </a:p>
                    <a:p>
                      <a:r>
                        <a:rPr lang="en-US" baseline="0" dirty="0" smtClean="0"/>
                        <a:t>Transparency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</a:p>
                    <a:p>
                      <a:r>
                        <a:rPr lang="en-US" dirty="0" smtClean="0"/>
                        <a:t>Speed</a:t>
                      </a:r>
                    </a:p>
                    <a:p>
                      <a:r>
                        <a:rPr lang="en-US" dirty="0" smtClean="0"/>
                        <a:t>Acceleration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Tone</a:t>
                      </a:r>
                    </a:p>
                    <a:p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Rhythm</a:t>
                      </a:r>
                    </a:p>
                    <a:p>
                      <a:r>
                        <a:rPr lang="en-US" dirty="0" smtClean="0"/>
                        <a:t>Voice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9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means of characterizing nodes is based on their relative importance in the graph</a:t>
            </a:r>
          </a:p>
          <a:p>
            <a:r>
              <a:rPr lang="en-US" dirty="0" smtClean="0"/>
              <a:t>To do this, we utilize measures of centrality that were first developed in social network analysis</a:t>
            </a:r>
          </a:p>
          <a:p>
            <a:r>
              <a:rPr lang="en-US" dirty="0" smtClean="0"/>
              <a:t>There are four measures of centrality that are widely used:</a:t>
            </a:r>
          </a:p>
          <a:p>
            <a:pPr lvl="1"/>
            <a:r>
              <a:rPr lang="en-US" dirty="0" smtClean="0"/>
              <a:t>Degree centrality</a:t>
            </a:r>
          </a:p>
          <a:p>
            <a:pPr lvl="1"/>
            <a:r>
              <a:rPr lang="en-US" dirty="0"/>
              <a:t>Closeness </a:t>
            </a:r>
            <a:endParaRPr lang="en-US" dirty="0" smtClean="0"/>
          </a:p>
          <a:p>
            <a:pPr lvl="1"/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r>
              <a:rPr lang="en-US" dirty="0" smtClean="0"/>
              <a:t>Eigenvector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Conceptually simplest, this is the number of links incident upon a node</a:t>
                </a:r>
              </a:p>
              <a:p>
                <a:r>
                  <a:rPr lang="en-US" dirty="0" smtClean="0"/>
                  <a:t>The degree can be interpreted in terms of the immediate risk of a node for catching whatever is flowing through a network</a:t>
                </a:r>
              </a:p>
              <a:p>
                <a:r>
                  <a:rPr lang="en-US" dirty="0" smtClean="0"/>
                  <a:t>Typically define both </a:t>
                </a:r>
                <a:r>
                  <a:rPr lang="en-US" i="1" dirty="0" err="1" smtClean="0"/>
                  <a:t>indegree</a:t>
                </a:r>
                <a:r>
                  <a:rPr lang="en-US" dirty="0" smtClean="0"/>
                  <a:t> and </a:t>
                </a:r>
                <a:r>
                  <a:rPr lang="en-US" i="1" dirty="0" err="1" smtClean="0"/>
                  <a:t>outdegree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centality</a:t>
                </a:r>
                <a:endParaRPr lang="en-US" dirty="0" smtClean="0"/>
              </a:p>
              <a:p>
                <a:r>
                  <a:rPr lang="en-US" dirty="0" smtClean="0"/>
                  <a:t>May also want to find the centrality of a graph within a graph</a:t>
                </a:r>
              </a:p>
              <a:p>
                <a:r>
                  <a:rPr lang="en-US" dirty="0" smtClean="0"/>
                  <a:t>Let v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be the node with the highest degree centrality in G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be the Y node connected graph that maximizes H where y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is the node with the highest degree centrality in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Degree of centrality of the graph 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2267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3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graphs, there is a natural distance metric between nodes</a:t>
            </a:r>
          </a:p>
          <a:p>
            <a:r>
              <a:rPr lang="en-US" dirty="0" smtClean="0"/>
              <a:t>This is the length of their shortest paths</a:t>
            </a:r>
          </a:p>
          <a:p>
            <a:r>
              <a:rPr lang="en-US" b="1" dirty="0" smtClean="0"/>
              <a:t>Farness:</a:t>
            </a:r>
            <a:r>
              <a:rPr lang="en-US" dirty="0" smtClean="0"/>
              <a:t> Sum of the distances to all other nodes</a:t>
            </a:r>
          </a:p>
          <a:p>
            <a:r>
              <a:rPr lang="en-US" b="1" dirty="0" smtClean="0"/>
              <a:t>Closeness:</a:t>
            </a:r>
            <a:r>
              <a:rPr lang="en-US" dirty="0" smtClean="0"/>
              <a:t> The inverse of farness</a:t>
            </a:r>
          </a:p>
          <a:p>
            <a:pPr lvl="1"/>
            <a:r>
              <a:rPr lang="en-US" dirty="0" smtClean="0"/>
              <a:t>Can be regarded as a measure of how long it will take to spread information from a starting node to all other nodes</a:t>
            </a:r>
          </a:p>
          <a:p>
            <a:r>
              <a:rPr lang="en-US" dirty="0" smtClean="0"/>
              <a:t>The more central a node is, the lower its total distance to all other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Measure of a vertex within a graph</a:t>
                </a:r>
              </a:p>
              <a:p>
                <a:r>
                  <a:rPr lang="en-US" dirty="0" smtClean="0"/>
                  <a:t>Introduced as a measure for quantifying the control of a human on the communication between other humans in a social network</a:t>
                </a:r>
              </a:p>
              <a:p>
                <a:r>
                  <a:rPr lang="en-US" dirty="0" err="1" smtClean="0"/>
                  <a:t>Betweenness</a:t>
                </a:r>
                <a:r>
                  <a:rPr lang="en-US" dirty="0" smtClean="0"/>
                  <a:t> of a vertex in a graph is computed as follows: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For each pair of vertices (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) compute the shortest paths between them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For each pair of vertices (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) determine the fraction of shortest paths that pass through the vertex in question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Sum this fraction over all pairs of vertices</a:t>
                </a:r>
              </a:p>
              <a:p>
                <a:pPr marL="50292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𝑠𝑡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total number of shortest paths from node s to node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𝑠𝑡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v) is the number of those paths that pass through v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733" r="-1176" b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3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Space filling representation developed by Johnson and Shneiderman</a:t>
            </a:r>
          </a:p>
          <a:p>
            <a:r>
              <a:rPr lang="en-US" dirty="0" smtClean="0"/>
              <a:t>Children are drawn inside their parent</a:t>
            </a:r>
          </a:p>
          <a:p>
            <a:r>
              <a:rPr lang="en-US" dirty="0" smtClean="0"/>
              <a:t>Alternate horizontal and vertical slicing at each successive level</a:t>
            </a:r>
          </a:p>
          <a:p>
            <a:r>
              <a:rPr lang="en-US" dirty="0" smtClean="0"/>
              <a:t>Use area to encode other variable of data items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Johnson, B. and Shneiderman, B. </a:t>
            </a:r>
            <a:r>
              <a:rPr lang="en-US" sz="1200" dirty="0" err="1"/>
              <a:t>Treemaps</a:t>
            </a:r>
            <a:r>
              <a:rPr lang="en-US" sz="1200" dirty="0"/>
              <a:t>: A Space-Filling Approach to the Visualization of Hierarchical Information Structures. In Proceedings of the IEEE Information Visualization ’91, pages 275–282, IEEE, 1991. </a:t>
            </a:r>
          </a:p>
        </p:txBody>
      </p:sp>
    </p:spTree>
    <p:extLst>
      <p:ext uri="{BB962C8B-B14F-4D97-AF65-F5344CB8AC3E}">
        <p14:creationId xmlns:p14="http://schemas.microsoft.com/office/powerpoint/2010/main" val="1070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1) Change orientation from parent (</a:t>
            </a:r>
            <a:r>
              <a:rPr lang="en-US" dirty="0" err="1" smtClean="0"/>
              <a:t>horiz</a:t>
            </a:r>
            <a:r>
              <a:rPr lang="en-US" dirty="0" smtClean="0"/>
              <a:t>/</a:t>
            </a:r>
            <a:r>
              <a:rPr lang="en-US" dirty="0" err="1" smtClean="0"/>
              <a:t>vert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2) Read all files and directories at this level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3) Make rectangles for each, scaled to size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4) Draw rectangles using appropriate size and color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5) For each directory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a) Make recursive call using its rectangle as focus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36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vs. Non-Nested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24000"/>
            <a:ext cx="68770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63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92100" indent="-292100"/>
            <a:r>
              <a:rPr lang="en-US" sz="2400" dirty="0"/>
              <a:t>Two main types of hierarchical clustering</a:t>
            </a:r>
          </a:p>
          <a:p>
            <a:pPr marL="800100" lvl="1" indent="-342900"/>
            <a:r>
              <a:rPr lang="en-US" sz="2000" b="1" dirty="0">
                <a:solidFill>
                  <a:srgbClr val="FF0000"/>
                </a:solidFill>
              </a:rPr>
              <a:t>Agglomerative:  </a:t>
            </a:r>
          </a:p>
          <a:p>
            <a:pPr marL="914400" lvl="2" indent="0"/>
            <a:r>
              <a:rPr lang="en-US" sz="1800" dirty="0"/>
              <a:t> Start with the points as individual clusters</a:t>
            </a:r>
          </a:p>
          <a:p>
            <a:pPr marL="914400" lvl="2" indent="0"/>
            <a:r>
              <a:rPr lang="en-US" sz="1800" dirty="0"/>
              <a:t> At each step, merge the closest pair of clusters until only one cluster (or </a:t>
            </a:r>
            <a:r>
              <a:rPr lang="en-US" sz="1800" b="1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 clusters) left</a:t>
            </a:r>
          </a:p>
          <a:p>
            <a:pPr lvl="4"/>
            <a:endParaRPr lang="en-US" sz="1600" dirty="0"/>
          </a:p>
          <a:p>
            <a:pPr marL="800100" lvl="1" indent="-342900"/>
            <a:r>
              <a:rPr lang="en-US" sz="2000" b="1" dirty="0">
                <a:solidFill>
                  <a:srgbClr val="FF0000"/>
                </a:solidFill>
              </a:rPr>
              <a:t>Divisive:  </a:t>
            </a:r>
          </a:p>
          <a:p>
            <a:pPr marL="914400" lvl="2" indent="0"/>
            <a:r>
              <a:rPr lang="en-US" sz="1800" dirty="0"/>
              <a:t> Start with one, all-inclusive cluster </a:t>
            </a:r>
          </a:p>
          <a:p>
            <a:pPr marL="914400" lvl="2" indent="0"/>
            <a:r>
              <a:rPr lang="en-US" sz="1800" dirty="0"/>
              <a:t> At each step, split a cluster until each cluster contains a point (or there are </a:t>
            </a:r>
            <a:r>
              <a:rPr lang="en-US" sz="1800" b="1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 clusters)</a:t>
            </a:r>
          </a:p>
          <a:p>
            <a:pPr lvl="4"/>
            <a:endParaRPr lang="en-US" sz="1600" dirty="0"/>
          </a:p>
          <a:p>
            <a:pPr marL="292100" indent="-292100"/>
            <a:r>
              <a:rPr lang="en-US" sz="2400" dirty="0"/>
              <a:t>Traditional hierarchical algorithms use a similarity or distance matrix</a:t>
            </a:r>
          </a:p>
          <a:p>
            <a:pPr marL="800100" lvl="1" indent="-342900"/>
            <a:r>
              <a:rPr lang="en-US" sz="2000" dirty="0"/>
              <a:t>Merge or split one cluster at a time</a:t>
            </a:r>
          </a:p>
          <a:p>
            <a:pPr lvl="4"/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663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Most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700" dirty="0"/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Basic algorithm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dirty="0"/>
              <a:t>Compute the distance matrix between the input data points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b="1" dirty="0"/>
              <a:t>Repeat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	Update the distance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b="1" dirty="0"/>
              <a:t>Until</a:t>
            </a:r>
            <a:r>
              <a:rPr lang="en-US" sz="20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Key operation is the computation of the distance between two clusters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/>
              <a:t>Different definitions of the distance between clusters lead to  different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57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Rapid successive display of many display frames where objects change position/appearance gradually so as to create the illusion of continuous movement</a:t>
            </a:r>
          </a:p>
          <a:p>
            <a:endParaRPr lang="en-US" dirty="0"/>
          </a:p>
          <a:p>
            <a:r>
              <a:rPr lang="en-US" dirty="0" smtClean="0"/>
              <a:t>Where in </a:t>
            </a:r>
            <a:r>
              <a:rPr lang="en-US" dirty="0" err="1" smtClean="0"/>
              <a:t>InfoVis</a:t>
            </a:r>
            <a:r>
              <a:rPr lang="en-US" dirty="0" smtClean="0"/>
              <a:t> might animation be useful?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- 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http://www.cc.gatech.edu/~stasko/7450/Notes/animation.pdf</a:t>
            </a:r>
          </a:p>
        </p:txBody>
      </p:sp>
    </p:spTree>
    <p:extLst>
      <p:ext uri="{BB962C8B-B14F-4D97-AF65-F5344CB8AC3E}">
        <p14:creationId xmlns:p14="http://schemas.microsoft.com/office/powerpoint/2010/main" val="407334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attribute must be capable of representing both continuous and categorical variables</a:t>
            </a:r>
          </a:p>
          <a:p>
            <a:r>
              <a:rPr lang="en-US" dirty="0" smtClean="0"/>
              <a:t>When representing a continuous variable, an attribute must vary primarily on </a:t>
            </a:r>
            <a:r>
              <a:rPr lang="en-US" b="1" dirty="0" smtClean="0"/>
              <a:t>one </a:t>
            </a:r>
            <a:r>
              <a:rPr lang="en-US" dirty="0" smtClean="0"/>
              <a:t>psychophysical dimension</a:t>
            </a:r>
          </a:p>
          <a:p>
            <a:r>
              <a:rPr lang="en-US" dirty="0" smtClean="0"/>
              <a:t>In order to use multidimensional attributes (such as color), we must scale them on a single dimension</a:t>
            </a:r>
          </a:p>
          <a:p>
            <a:r>
              <a:rPr lang="en-US" dirty="0" smtClean="0"/>
              <a:t>An attribute does not imply a linear perceptual scale</a:t>
            </a:r>
          </a:p>
          <a:p>
            <a:r>
              <a:rPr lang="en-US" dirty="0" smtClean="0"/>
              <a:t>Much of the skill in graphic design is knowing what combination of attributes should be avoided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1-SM </a:t>
            </a:r>
            <a:r>
              <a:rPr lang="en-US" sz="1200" dirty="0" err="1" smtClean="0"/>
              <a:t>Kosslyn</a:t>
            </a:r>
            <a:r>
              <a:rPr lang="en-US" sz="1200" dirty="0" smtClean="0"/>
              <a:t> (1994), </a:t>
            </a:r>
            <a:r>
              <a:rPr lang="en-US" sz="1200" i="1" dirty="0" smtClean="0"/>
              <a:t>The Elements of Graph Design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94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Monitoring dynamic information can be cognitively strenuous</a:t>
            </a:r>
          </a:p>
          <a:p>
            <a:r>
              <a:rPr lang="en-US" dirty="0" smtClean="0"/>
              <a:t>User must examine display and decided whether it has change</a:t>
            </a:r>
          </a:p>
          <a:p>
            <a:r>
              <a:rPr lang="en-US" dirty="0" smtClean="0"/>
              <a:t>Often is preferable to explicitly alert user to a change by some sort of signal</a:t>
            </a:r>
          </a:p>
          <a:p>
            <a:pPr lvl="1"/>
            <a:r>
              <a:rPr lang="en-US" dirty="0" smtClean="0"/>
              <a:t>Change empty mailbox icon to full</a:t>
            </a:r>
          </a:p>
          <a:p>
            <a:pPr lvl="1"/>
            <a:r>
              <a:rPr lang="en-US" dirty="0" smtClean="0"/>
              <a:t>Adding motion to an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34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Animation is a very strong visual attention mechanism</a:t>
            </a:r>
          </a:p>
          <a:p>
            <a:pPr lvl="1"/>
            <a:r>
              <a:rPr lang="en-US" dirty="0" smtClean="0"/>
              <a:t>It is difficult to focus on other items when animation is nearby</a:t>
            </a:r>
          </a:p>
          <a:p>
            <a:r>
              <a:rPr lang="en-US" dirty="0" smtClean="0"/>
              <a:t>There have been a variety of user studies on perception</a:t>
            </a:r>
          </a:p>
          <a:p>
            <a:r>
              <a:rPr lang="en-US" dirty="0" smtClean="0"/>
              <a:t>Some studies indicate that motion triggers a kind of orienting response attracting a user’s attention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Motion compares favorably to color and shape in terms of attracting attention</a:t>
            </a:r>
          </a:p>
          <a:p>
            <a:r>
              <a:rPr lang="en-US" dirty="0" smtClean="0"/>
              <a:t>Research also found that motion cues seem independent of color and shape cues</a:t>
            </a:r>
            <a:r>
              <a:rPr lang="en-US" baseline="30000" dirty="0" smtClean="0"/>
              <a:t>2</a:t>
            </a:r>
            <a:r>
              <a:rPr lang="en-US" dirty="0" smtClean="0"/>
              <a:t> (motion may provide an extra dimensionality to the display)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0592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- </a:t>
            </a:r>
            <a:r>
              <a:rPr lang="en-US" sz="1200" dirty="0"/>
              <a:t>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http://www.cc.gatech.edu/~</a:t>
            </a:r>
            <a:r>
              <a:rPr lang="en-US" sz="1200" dirty="0" smtClean="0">
                <a:hlinkClick r:id="rId3"/>
              </a:rPr>
              <a:t>stasko/7450/Notes/animation.pdf</a:t>
            </a:r>
            <a:endParaRPr lang="en-US" sz="1200" dirty="0" smtClean="0"/>
          </a:p>
          <a:p>
            <a:r>
              <a:rPr lang="en-US" sz="1200" dirty="0" smtClean="0"/>
              <a:t>1 - </a:t>
            </a:r>
            <a:r>
              <a:rPr lang="en-US" sz="1200" dirty="0"/>
              <a:t>Faraday, P., Sutcliffe, A., 1997. Designing effective multimedia presentations. </a:t>
            </a:r>
            <a:r>
              <a:rPr lang="en-US" sz="1200" dirty="0" err="1"/>
              <a:t>In:Proceedin</a:t>
            </a:r>
            <a:r>
              <a:rPr lang="en-US" sz="1200" dirty="0"/>
              <a:t> </a:t>
            </a:r>
            <a:r>
              <a:rPr lang="en-US" sz="1200" dirty="0" err="1"/>
              <a:t>gs</a:t>
            </a:r>
            <a:r>
              <a:rPr lang="en-US" sz="1200" dirty="0"/>
              <a:t> of </a:t>
            </a:r>
            <a:r>
              <a:rPr lang="en-US" sz="1200" dirty="0" smtClean="0"/>
              <a:t>ACM CHI </a:t>
            </a:r>
            <a:r>
              <a:rPr lang="en-US" sz="1200" dirty="0"/>
              <a:t>’97. ACM, New York, pp. 272–279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 </a:t>
            </a:r>
            <a:r>
              <a:rPr lang="en-US" sz="1200" dirty="0"/>
              <a:t>Bartram, L., Ware, C., 2002. Filtering and brushing with motion. Journal of Information Visualization </a:t>
            </a:r>
            <a:r>
              <a:rPr lang="en-US" sz="1200" dirty="0" smtClean="0"/>
              <a:t>1, 66–79.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17107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Storytelling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Recently, news organizations have begun regularly incorporating dynamic graphics into their journalism</a:t>
            </a:r>
          </a:p>
          <a:p>
            <a:r>
              <a:rPr lang="en-US" dirty="0" smtClean="0"/>
              <a:t>Visualization designers are “melding the skills of computer science, statistics, artistic design and storytelling”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Effective story-telling “requires skills like those familiar to movie directors, beyond a technical expert’s knowledge of computer engineering and science.”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How can we design tools to support richer forms of storytelling?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766137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</a:t>
            </a:r>
            <a:r>
              <a:rPr lang="en-US" sz="1200" dirty="0"/>
              <a:t>K. </a:t>
            </a:r>
            <a:r>
              <a:rPr lang="en-US" sz="1200" dirty="0" err="1"/>
              <a:t>Cukier</a:t>
            </a:r>
            <a:r>
              <a:rPr lang="en-US" sz="1200" dirty="0"/>
              <a:t>. Show Me: New ways of </a:t>
            </a:r>
            <a:r>
              <a:rPr lang="en-US" sz="1200" dirty="0" err="1"/>
              <a:t>visualising</a:t>
            </a:r>
            <a:r>
              <a:rPr lang="en-US" sz="1200" dirty="0"/>
              <a:t> data. http://</a:t>
            </a:r>
            <a:r>
              <a:rPr lang="en-US" sz="1200" dirty="0" smtClean="0"/>
              <a:t>www..economist.com/node/15557455</a:t>
            </a:r>
            <a:r>
              <a:rPr lang="en-US" sz="1200" dirty="0"/>
              <a:t>, 2010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 </a:t>
            </a:r>
            <a:r>
              <a:rPr lang="en-US" sz="1200" dirty="0"/>
              <a:t>K. </a:t>
            </a:r>
            <a:r>
              <a:rPr lang="en-US" sz="1200" dirty="0" err="1"/>
              <a:t>Cukier</a:t>
            </a:r>
            <a:r>
              <a:rPr lang="en-US" sz="1200" dirty="0"/>
              <a:t>. Show Me: New ways of </a:t>
            </a:r>
            <a:r>
              <a:rPr lang="en-US" sz="1200" dirty="0" err="1"/>
              <a:t>visualising</a:t>
            </a:r>
            <a:r>
              <a:rPr lang="en-US" sz="1200" dirty="0"/>
              <a:t> data. http://</a:t>
            </a:r>
            <a:r>
              <a:rPr lang="en-US" sz="1200" dirty="0" smtClean="0"/>
              <a:t>www..economist.com/node/15557455</a:t>
            </a:r>
            <a:r>
              <a:rPr lang="en-US" sz="1200" dirty="0"/>
              <a:t>, 2010.</a:t>
            </a:r>
            <a:endParaRPr lang="en-US" sz="1200" dirty="0" smtClean="0"/>
          </a:p>
          <a:p>
            <a:r>
              <a:rPr lang="en-US" sz="1200" dirty="0" smtClean="0"/>
              <a:t>3 - E</a:t>
            </a:r>
            <a:r>
              <a:rPr lang="en-US" sz="1200" dirty="0"/>
              <a:t>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4268289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a notion of a chain of causally related events</a:t>
            </a:r>
          </a:p>
          <a:p>
            <a:r>
              <a:rPr lang="en-US" dirty="0" smtClean="0"/>
              <a:t>Stories often have a beginning middle and end</a:t>
            </a:r>
          </a:p>
          <a:p>
            <a:r>
              <a:rPr lang="en-US" dirty="0" smtClean="0"/>
              <a:t>Much work has been done on developing typologies of narratives</a:t>
            </a:r>
          </a:p>
          <a:p>
            <a:r>
              <a:rPr lang="en-US" dirty="0" smtClean="0"/>
              <a:t>Visualization brings with it text, images, video and interactivity, so what kind of typology can be developed in this setting?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E. </a:t>
            </a:r>
            <a:r>
              <a:rPr lang="en-US" sz="1200" dirty="0" err="1" smtClean="0"/>
              <a:t>Segel</a:t>
            </a:r>
            <a:r>
              <a:rPr lang="en-US" sz="1200" dirty="0" smtClean="0"/>
              <a:t> and J. </a:t>
            </a:r>
            <a:r>
              <a:rPr lang="en-US" sz="1200" dirty="0" err="1" smtClean="0"/>
              <a:t>Heer</a:t>
            </a:r>
            <a:r>
              <a:rPr lang="en-US" sz="1200" dirty="0" smtClean="0"/>
              <a:t>, "Narrative Visualization: Telling Stories with Data", </a:t>
            </a:r>
            <a:r>
              <a:rPr lang="en-US" sz="1200" i="1" dirty="0" smtClean="0"/>
              <a:t>IEEE Trans. on Visualization and Computer Graphics</a:t>
            </a:r>
            <a:r>
              <a:rPr lang="en-US" sz="1200" dirty="0" smtClean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3729354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Narratives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Overview – utilize an establishing shot or overview to introduce the scene</a:t>
            </a:r>
          </a:p>
          <a:p>
            <a:pPr lvl="1"/>
            <a:r>
              <a:rPr lang="en-US" dirty="0" smtClean="0"/>
              <a:t>Not all elements in a scene are of equal importance, so we can manipulate a scene to direct attention</a:t>
            </a:r>
          </a:p>
          <a:p>
            <a:pPr lvl="1"/>
            <a:r>
              <a:rPr lang="en-US" dirty="0" smtClean="0"/>
              <a:t>Cultural bias in reading order bias where people look first</a:t>
            </a:r>
          </a:p>
          <a:p>
            <a:pPr lvl="1"/>
            <a:r>
              <a:rPr lang="en-US" dirty="0" smtClean="0"/>
              <a:t>Where else in class have we talked about using such bias to direct attention?</a:t>
            </a:r>
          </a:p>
          <a:p>
            <a:r>
              <a:rPr lang="en-US" dirty="0" smtClean="0"/>
              <a:t>Scene changes – try to establish some connection between scenes in order to maintain coherence</a:t>
            </a:r>
          </a:p>
          <a:p>
            <a:pPr lvl="1"/>
            <a:r>
              <a:rPr lang="en-US" dirty="0" smtClean="0"/>
              <a:t>McCloud’s Understanding Comics presents a taxonomy of different transitions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096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E. </a:t>
            </a:r>
            <a:r>
              <a:rPr lang="en-US" sz="1200" dirty="0" err="1" smtClean="0"/>
              <a:t>Segel</a:t>
            </a:r>
            <a:r>
              <a:rPr lang="en-US" sz="1200" dirty="0" smtClean="0"/>
              <a:t> and J. </a:t>
            </a:r>
            <a:r>
              <a:rPr lang="en-US" sz="1200" dirty="0" err="1" smtClean="0"/>
              <a:t>Heer</a:t>
            </a:r>
            <a:r>
              <a:rPr lang="en-US" sz="1200" dirty="0" smtClean="0"/>
              <a:t>, "Narrative Visualization: Telling Stories with Data", </a:t>
            </a:r>
            <a:r>
              <a:rPr lang="en-US" sz="1200" i="1" dirty="0" smtClean="0"/>
              <a:t>IEEE Trans. on Visualization and Computer Graphics</a:t>
            </a:r>
            <a:r>
              <a:rPr lang="en-US" sz="1200" dirty="0" smtClean="0"/>
              <a:t>, Vol. 16, No. 6, Nov.-Dec. 2010, pp. 1139-1148.</a:t>
            </a:r>
          </a:p>
          <a:p>
            <a:r>
              <a:rPr lang="en-US" sz="1200" dirty="0" smtClean="0"/>
              <a:t>S. McCloud. </a:t>
            </a:r>
            <a:r>
              <a:rPr lang="en-US" sz="1200" i="1" dirty="0" smtClean="0"/>
              <a:t>Understanding Comics</a:t>
            </a:r>
            <a:r>
              <a:rPr lang="en-US" sz="1200" dirty="0" smtClean="0"/>
              <a:t>. Kitchen Sink Press, 1993.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83194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Genre</a:t>
            </a:r>
          </a:p>
          <a:p>
            <a:r>
              <a:rPr lang="en-US" dirty="0" smtClean="0"/>
              <a:t>Visual Narrative</a:t>
            </a:r>
          </a:p>
          <a:p>
            <a:pPr lvl="1"/>
            <a:r>
              <a:rPr lang="en-US" dirty="0" smtClean="0"/>
              <a:t>Visual structuring</a:t>
            </a:r>
          </a:p>
          <a:p>
            <a:pPr lvl="1"/>
            <a:r>
              <a:rPr lang="en-US" dirty="0" smtClean="0"/>
              <a:t>Highlight</a:t>
            </a:r>
          </a:p>
          <a:p>
            <a:pPr lvl="1"/>
            <a:r>
              <a:rPr lang="en-US" dirty="0" smtClean="0"/>
              <a:t>Transition Guidance</a:t>
            </a:r>
          </a:p>
          <a:p>
            <a:r>
              <a:rPr lang="en-US" dirty="0" smtClean="0"/>
              <a:t>Narrative Structure</a:t>
            </a:r>
          </a:p>
          <a:p>
            <a:pPr lvl="1"/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Interactivity</a:t>
            </a:r>
          </a:p>
          <a:p>
            <a:pPr lvl="1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 </a:t>
            </a:r>
            <a:r>
              <a:rPr lang="en-US" sz="1200" dirty="0" err="1"/>
              <a:t>Segel</a:t>
            </a:r>
            <a:r>
              <a:rPr lang="en-US" sz="1200" dirty="0"/>
              <a:t> and J. </a:t>
            </a:r>
            <a:r>
              <a:rPr lang="en-US" sz="1200" dirty="0" err="1"/>
              <a:t>Heer</a:t>
            </a:r>
            <a:r>
              <a:rPr lang="en-US" sz="1200" dirty="0"/>
              <a:t>, "Narrative Visualization: Telling Stories with Data", </a:t>
            </a:r>
            <a:r>
              <a:rPr lang="en-US" sz="1200" i="1" dirty="0"/>
              <a:t>IEEE Trans. on Visualization and Computer Graphics</a:t>
            </a:r>
            <a:r>
              <a:rPr lang="en-US" sz="1200" dirty="0"/>
              <a:t>, Vol. 16, No. 6, Nov.-Dec. 2010, pp. 1139-1148.</a:t>
            </a:r>
          </a:p>
        </p:txBody>
      </p:sp>
    </p:spTree>
    <p:extLst>
      <p:ext uri="{BB962C8B-B14F-4D97-AF65-F5344CB8AC3E}">
        <p14:creationId xmlns:p14="http://schemas.microsoft.com/office/powerpoint/2010/main" val="10297870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Tag/Word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Currently very popular in the research community.</a:t>
            </a:r>
          </a:p>
          <a:p>
            <a:r>
              <a:rPr lang="en-US" dirty="0" smtClean="0"/>
              <a:t>Have proven to be popular on the web.</a:t>
            </a:r>
          </a:p>
          <a:p>
            <a:r>
              <a:rPr lang="en-US" dirty="0" smtClean="0"/>
              <a:t>Idea is to show word/concept importance visually.</a:t>
            </a:r>
          </a:p>
          <a:p>
            <a:pPr lvl="1"/>
            <a:r>
              <a:rPr lang="en-US" dirty="0" smtClean="0"/>
              <a:t>Tags: User-specified metadata (descriptors) about other objects.</a:t>
            </a:r>
          </a:p>
          <a:p>
            <a:pPr lvl="1"/>
            <a:r>
              <a:rPr lang="en-US" dirty="0" smtClean="0"/>
              <a:t>Sometimes generalized to just reflect word frequencies.</a:t>
            </a:r>
          </a:p>
        </p:txBody>
      </p:sp>
    </p:spTree>
    <p:extLst>
      <p:ext uri="{BB962C8B-B14F-4D97-AF65-F5344CB8AC3E}">
        <p14:creationId xmlns:p14="http://schemas.microsoft.com/office/powerpoint/2010/main" val="7382294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Shows context of a word or words</a:t>
            </a:r>
          </a:p>
          <a:p>
            <a:pPr lvl="1"/>
            <a:r>
              <a:rPr lang="en-US" dirty="0" smtClean="0"/>
              <a:t>Follow word with all the phrases that follow it</a:t>
            </a:r>
          </a:p>
          <a:p>
            <a:r>
              <a:rPr lang="en-US" dirty="0" smtClean="0"/>
              <a:t>Font size shows frequency of appearance</a:t>
            </a:r>
          </a:p>
          <a:p>
            <a:r>
              <a:rPr lang="en-US" dirty="0" smtClean="0"/>
              <a:t>Continue branch until hitting unique phrase</a:t>
            </a:r>
          </a:p>
          <a:p>
            <a:r>
              <a:rPr lang="en-US" dirty="0" smtClean="0"/>
              <a:t>Clicking on phrase makes it the focus</a:t>
            </a:r>
          </a:p>
          <a:p>
            <a:r>
              <a:rPr lang="en-US" dirty="0" smtClean="0"/>
              <a:t>Ordered alphabetically, by frequency, or by first appearance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7906" y="6400800"/>
            <a:ext cx="402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Wattenberg and </a:t>
            </a:r>
            <a:r>
              <a:rPr lang="en-US" dirty="0" err="1" smtClean="0"/>
              <a:t>Viégas</a:t>
            </a:r>
            <a:r>
              <a:rPr lang="en-US" dirty="0" smtClean="0"/>
              <a:t>, TVCG (</a:t>
            </a:r>
            <a:r>
              <a:rPr lang="en-US" dirty="0" err="1" smtClean="0"/>
              <a:t>InfoVis</a:t>
            </a:r>
            <a:r>
              <a:rPr lang="en-US" dirty="0" smtClean="0"/>
              <a:t>),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8876026" cy="36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4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does one compare the similarity of two documents</a:t>
            </a:r>
          </a:p>
          <a:p>
            <a:r>
              <a:rPr lang="en-US" dirty="0" smtClean="0"/>
              <a:t>One model</a:t>
            </a:r>
          </a:p>
          <a:p>
            <a:pPr lvl="1"/>
            <a:r>
              <a:rPr lang="en-US" dirty="0" smtClean="0"/>
              <a:t>Make a list of each unique word in a document</a:t>
            </a:r>
          </a:p>
          <a:p>
            <a:pPr lvl="2"/>
            <a:r>
              <a:rPr lang="en-US" dirty="0" smtClean="0"/>
              <a:t>Throw out common words (a, an, the, etc.)</a:t>
            </a:r>
          </a:p>
          <a:p>
            <a:pPr lvl="2"/>
            <a:r>
              <a:rPr lang="en-US" dirty="0" smtClean="0"/>
              <a:t>Make different forms the same (bake, bakes, baked)</a:t>
            </a:r>
            <a:endParaRPr lang="en-US" dirty="0"/>
          </a:p>
          <a:p>
            <a:pPr lvl="1"/>
            <a:r>
              <a:rPr lang="en-US" dirty="0" smtClean="0"/>
              <a:t>Store count of how many times each word appeared</a:t>
            </a:r>
          </a:p>
          <a:p>
            <a:pPr lvl="1"/>
            <a:r>
              <a:rPr lang="en-US" dirty="0" smtClean="0"/>
              <a:t>Alphabetize, make into a vector</a:t>
            </a:r>
          </a:p>
        </p:txBody>
      </p:sp>
    </p:spTree>
    <p:extLst>
      <p:ext uri="{BB962C8B-B14F-4D97-AF65-F5344CB8AC3E}">
        <p14:creationId xmlns:p14="http://schemas.microsoft.com/office/powerpoint/2010/main" val="21287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Bertin’s </a:t>
            </a:r>
            <a:r>
              <a:rPr lang="en-US" dirty="0" smtClean="0"/>
              <a:t>Visual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Visualization is concerned </a:t>
            </a:r>
            <a:r>
              <a:rPr lang="en-US" dirty="0" smtClean="0"/>
              <a:t>primarily </a:t>
            </a:r>
            <a:r>
              <a:rPr lang="en-US" dirty="0"/>
              <a:t>with a mapping to visual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x,y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Position</a:t>
            </a:r>
          </a:p>
          <a:p>
            <a:r>
              <a:rPr lang="en-US" dirty="0" smtClean="0"/>
              <a:t>[z]</a:t>
            </a:r>
          </a:p>
          <a:p>
            <a:pPr lvl="1"/>
            <a:r>
              <a:rPr lang="en-US" dirty="0" smtClean="0"/>
              <a:t>Size (</a:t>
            </a:r>
            <a:r>
              <a:rPr lang="en-US" dirty="0" err="1" smtClean="0"/>
              <a:t>Taille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Value (</a:t>
            </a:r>
            <a:r>
              <a:rPr lang="en-US" dirty="0" err="1" smtClean="0"/>
              <a:t>Valeur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Color (</a:t>
            </a:r>
            <a:r>
              <a:rPr lang="en-US" dirty="0" err="1" smtClean="0"/>
              <a:t>Couleur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Texture (Grain)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Shape (</a:t>
            </a:r>
            <a:r>
              <a:rPr lang="en-US" dirty="0" err="1" smtClean="0"/>
              <a:t>Forme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73318"/>
            <a:ext cx="5181600" cy="437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6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Analysis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Want to see how closely two vectors go in same direction, inner product</a:t>
            </a:r>
          </a:p>
          <a:p>
            <a:pPr lvl="1"/>
            <a:r>
              <a:rPr lang="en-US" dirty="0" smtClean="0"/>
              <a:t>Can get similarity of each document to every other one</a:t>
            </a:r>
          </a:p>
          <a:p>
            <a:pPr lvl="1"/>
            <a:r>
              <a:rPr lang="en-US" dirty="0" smtClean="0"/>
              <a:t>Use a mass-spring layout algorithm to position representations of each document</a:t>
            </a:r>
          </a:p>
          <a:p>
            <a:r>
              <a:rPr lang="en-US" dirty="0" smtClean="0"/>
              <a:t>Some similarities to how search engines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6934"/>
            <a:ext cx="9069747" cy="6874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3385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874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566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18"/>
            <a:ext cx="9144000" cy="677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2550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23"/>
            <a:ext cx="9144000" cy="689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9560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is worth 20% of your grade</a:t>
            </a:r>
          </a:p>
          <a:p>
            <a:r>
              <a:rPr lang="en-US" dirty="0" smtClean="0"/>
              <a:t>Midterm is 5/2/2017 – 9:50AM to 11:40AM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8700</TotalTime>
  <Words>7073</Words>
  <Application>Microsoft Office PowerPoint</Application>
  <PresentationFormat>On-screen Show (4:3)</PresentationFormat>
  <Paragraphs>944</Paragraphs>
  <Slides>95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MS PGothic</vt:lpstr>
      <vt:lpstr>Arial</vt:lpstr>
      <vt:lpstr>Calibri</vt:lpstr>
      <vt:lpstr>Cambria Math</vt:lpstr>
      <vt:lpstr>Franklin Gothic Book</vt:lpstr>
      <vt:lpstr>Perpetua</vt:lpstr>
      <vt:lpstr>Times New Roman</vt:lpstr>
      <vt:lpstr>Wingdings</vt:lpstr>
      <vt:lpstr>Wingdings 2</vt:lpstr>
      <vt:lpstr>Equity</vt:lpstr>
      <vt:lpstr>CSE 591 Midterm Review</vt:lpstr>
      <vt:lpstr>What is Visualization?</vt:lpstr>
      <vt:lpstr>The Information Seeking Mantra</vt:lpstr>
      <vt:lpstr>Tasks for Visualization</vt:lpstr>
      <vt:lpstr>Data Types</vt:lpstr>
      <vt:lpstr>The Visualization Pipeline</vt:lpstr>
      <vt:lpstr>Mapping Data</vt:lpstr>
      <vt:lpstr>Aesthetic Attributes</vt:lpstr>
      <vt:lpstr>Bertin’s Visual Variables</vt:lpstr>
      <vt:lpstr>How Many Variables to Use?</vt:lpstr>
      <vt:lpstr>Bertin’s “Levels of Organization”</vt:lpstr>
      <vt:lpstr>Bertin’s “Levels of Organization”</vt:lpstr>
      <vt:lpstr>Combinatorics of Encodings</vt:lpstr>
      <vt:lpstr>The Expressiveness &amp; Effectiveness Criteria</vt:lpstr>
      <vt:lpstr>Perception</vt:lpstr>
      <vt:lpstr>Selective Visual Attention</vt:lpstr>
      <vt:lpstr>Theoretical Interpretations of Selective Attention</vt:lpstr>
      <vt:lpstr>Theoretical Interpretations of Divided Attention</vt:lpstr>
      <vt:lpstr>Partial List of Pre-Attentive Visual Features</vt:lpstr>
      <vt:lpstr>Color</vt:lpstr>
      <vt:lpstr>Design Principles for Color Schemes</vt:lpstr>
      <vt:lpstr>Univariate Color Schemes</vt:lpstr>
      <vt:lpstr>Univariate Color Schemes</vt:lpstr>
      <vt:lpstr>Histograms</vt:lpstr>
      <vt:lpstr>Histogram Binning</vt:lpstr>
      <vt:lpstr>Quantiles</vt:lpstr>
      <vt:lpstr>Box and Whisker Plots</vt:lpstr>
      <vt:lpstr>Q-Q Plots</vt:lpstr>
      <vt:lpstr>The Normal Distribution</vt:lpstr>
      <vt:lpstr>Mean and Standard Deviation</vt:lpstr>
      <vt:lpstr>Skewness</vt:lpstr>
      <vt:lpstr>The Power Transformation</vt:lpstr>
      <vt:lpstr>Non-Data Components of Graphs</vt:lpstr>
      <vt:lpstr>Graph Aspect Ratios</vt:lpstr>
      <vt:lpstr>Univariate Case</vt:lpstr>
      <vt:lpstr>Bivariate Case – Stacked Bar Graph</vt:lpstr>
      <vt:lpstr>Bivariate Case - Scatterplot</vt:lpstr>
      <vt:lpstr>Multivariate Case - Mosaic Plot</vt:lpstr>
      <vt:lpstr>The Titanic Example</vt:lpstr>
      <vt:lpstr>The Titanic Example</vt:lpstr>
      <vt:lpstr>The Titanic Example</vt:lpstr>
      <vt:lpstr>Parallel Coordinate Plots</vt:lpstr>
      <vt:lpstr>Issues With Parallel Coordinate Plots</vt:lpstr>
      <vt:lpstr>Star Plot</vt:lpstr>
      <vt:lpstr>K-Means</vt:lpstr>
      <vt:lpstr>Linear vs. Cyclical Time</vt:lpstr>
      <vt:lpstr>Sizing the Horizon</vt:lpstr>
      <vt:lpstr>Moving Average </vt:lpstr>
      <vt:lpstr>Choropleth Maps1</vt:lpstr>
      <vt:lpstr>Coloring Choropleth Maps1</vt:lpstr>
      <vt:lpstr>Color Schemes1</vt:lpstr>
      <vt:lpstr>Class Interval Selection</vt:lpstr>
      <vt:lpstr>Equal Interval</vt:lpstr>
      <vt:lpstr>Quantiles</vt:lpstr>
      <vt:lpstr>Quantiles</vt:lpstr>
      <vt:lpstr>Isopleth Map</vt:lpstr>
      <vt:lpstr>Proportional Symbol Mapping</vt:lpstr>
      <vt:lpstr>Adjacency Matrix</vt:lpstr>
      <vt:lpstr>Interaction Types</vt:lpstr>
      <vt:lpstr>Interaction Types</vt:lpstr>
      <vt:lpstr>Interaction in Visualization</vt:lpstr>
      <vt:lpstr>Transitioning Between Data Views</vt:lpstr>
      <vt:lpstr>What is a Graph?</vt:lpstr>
      <vt:lpstr>Graph Visualization Task Taxonomy</vt:lpstr>
      <vt:lpstr>Graph Visualization Task Taxonomy</vt:lpstr>
      <vt:lpstr>Clustering Coefficient</vt:lpstr>
      <vt:lpstr>Global Clustering Coefficient</vt:lpstr>
      <vt:lpstr>Local Clustering Coefficient</vt:lpstr>
      <vt:lpstr>Local Clustering Coefficient</vt:lpstr>
      <vt:lpstr>Graph Centrality</vt:lpstr>
      <vt:lpstr>Degree Centrality</vt:lpstr>
      <vt:lpstr>Closeness Centrality</vt:lpstr>
      <vt:lpstr>Betweenness Centrality</vt:lpstr>
      <vt:lpstr>Treemap</vt:lpstr>
      <vt:lpstr>Treemap Algorithm</vt:lpstr>
      <vt:lpstr>Nested vs. Non-Nested</vt:lpstr>
      <vt:lpstr>Hierarchical Clustering</vt:lpstr>
      <vt:lpstr>Agglomerative clustering algorithm</vt:lpstr>
      <vt:lpstr>Definition</vt:lpstr>
      <vt:lpstr>Dynamic Information</vt:lpstr>
      <vt:lpstr>Perception</vt:lpstr>
      <vt:lpstr>Storytelling with Data</vt:lpstr>
      <vt:lpstr>Narrative Structure</vt:lpstr>
      <vt:lpstr>Visual Narratives</vt:lpstr>
      <vt:lpstr>Design Space</vt:lpstr>
      <vt:lpstr>Tag/Word Clouds</vt:lpstr>
      <vt:lpstr>Word Tree</vt:lpstr>
      <vt:lpstr>Interaction</vt:lpstr>
      <vt:lpstr>Vector Space Analysis</vt:lpstr>
      <vt:lpstr>Vector Space Analysis Cont.</vt:lpstr>
      <vt:lpstr>PowerPoint Presentation</vt:lpstr>
      <vt:lpstr>PowerPoint Presentation</vt:lpstr>
      <vt:lpstr>PowerPoint Presentation</vt:lpstr>
      <vt:lpstr>PowerPoint Presentation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319</cp:revision>
  <dcterms:created xsi:type="dcterms:W3CDTF">2011-08-04T19:58:28Z</dcterms:created>
  <dcterms:modified xsi:type="dcterms:W3CDTF">2017-04-27T14:52:15Z</dcterms:modified>
</cp:coreProperties>
</file>