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71" r:id="rId26"/>
    <p:sldId id="368" r:id="rId27"/>
    <p:sldId id="369" r:id="rId28"/>
    <p:sldId id="370" r:id="rId29"/>
    <p:sldId id="34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0" autoAdjust="0"/>
    <p:restoredTop sz="86933" autoAdjust="0"/>
  </p:normalViewPr>
  <p:slideViewPr>
    <p:cSldViewPr>
      <p:cViewPr varScale="1">
        <p:scale>
          <a:sx n="80" d="100"/>
          <a:sy n="80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44C77-4A82-4484-AF45-71FB31E79701}" type="datetimeFigureOut">
              <a:rPr lang="en-US" smtClean="0"/>
              <a:t>2/12/2013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D7014-3A32-427F-85A0-BBEBCB83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7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2/12/2013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vimeo.com/19278343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sualthesaurus.com/app/view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bynamewizard.com/voyage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en-us/um/redmond/groups/cue/facetlen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rateplan.com/cellphone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q1xU_0vBJS0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gitalhistory.uh.edu/timeline/timelineN.cfm" TargetMode="External"/><Relationship Id="rId2" Type="http://schemas.openxmlformats.org/officeDocument/2006/relationships/hyperlink" Target="http://www.meandeviation.com/dancing-histograms/his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Maciejewski</a:t>
            </a:r>
          </a:p>
          <a:p>
            <a:r>
              <a:rPr lang="en-US" dirty="0" smtClean="0"/>
              <a:t>rmacieje@asu.edu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CSE 591</a:t>
            </a:r>
            <a:br>
              <a:rPr lang="en-US" dirty="0" smtClean="0"/>
            </a:br>
            <a:r>
              <a:rPr lang="en-US" dirty="0" smtClean="0"/>
              <a:t>Interaction</a:t>
            </a:r>
            <a:endParaRPr lang="en-US" dirty="0"/>
          </a:p>
        </p:txBody>
      </p:sp>
      <p:pic>
        <p:nvPicPr>
          <p:cNvPr id="4" name="Picture 7" descr="ASU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486400"/>
            <a:ext cx="33845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adlabadmin\Desktop\tumblr_lp2so4aYv71r0cv6do1_50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919662"/>
            <a:ext cx="2787651" cy="2090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Really, the key is user intent</a:t>
            </a:r>
          </a:p>
          <a:p>
            <a:pPr lvl="1"/>
            <a:r>
              <a:rPr lang="en-US" dirty="0" smtClean="0"/>
              <a:t>Focusing on what a user wants to achieve through a specific interaction technique</a:t>
            </a:r>
          </a:p>
          <a:p>
            <a:r>
              <a:rPr lang="en-US" dirty="0" smtClean="0"/>
              <a:t>Interaction is done by a person for a purpose</a:t>
            </a:r>
          </a:p>
          <a:p>
            <a:pPr lvl="1"/>
            <a:r>
              <a:rPr lang="en-US" dirty="0" smtClean="0"/>
              <a:t>Seeking more information</a:t>
            </a:r>
          </a:p>
          <a:p>
            <a:pPr lvl="1"/>
            <a:r>
              <a:rPr lang="en-US" dirty="0" smtClean="0"/>
              <a:t>Solving a problem</a:t>
            </a:r>
          </a:p>
          <a:p>
            <a:pPr lvl="1"/>
            <a:r>
              <a:rPr lang="en-US" dirty="0" smtClean="0"/>
              <a:t>Exploratory analysis</a:t>
            </a:r>
          </a:p>
          <a:p>
            <a:pPr lvl="1"/>
            <a:r>
              <a:rPr lang="en-US" dirty="0" smtClean="0"/>
              <a:t>Analytic discourse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428601"/>
            <a:ext cx="7504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- Material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lecture on Interaction: http://www.cc.gatech.edu/~stasko/7450/Notes/interaction.pdf</a:t>
            </a:r>
          </a:p>
        </p:txBody>
      </p:sp>
    </p:spTree>
    <p:extLst>
      <p:ext uri="{BB962C8B-B14F-4D97-AF65-F5344CB8AC3E}">
        <p14:creationId xmlns:p14="http://schemas.microsoft.com/office/powerpoint/2010/main" val="85139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in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Broken down into 7 categories</a:t>
            </a:r>
          </a:p>
          <a:p>
            <a:pPr lvl="1"/>
            <a:r>
              <a:rPr lang="en-US" dirty="0" smtClean="0"/>
              <a:t>Select</a:t>
            </a:r>
          </a:p>
          <a:p>
            <a:pPr lvl="1"/>
            <a:r>
              <a:rPr lang="en-US" dirty="0" smtClean="0"/>
              <a:t>Explore</a:t>
            </a:r>
          </a:p>
          <a:p>
            <a:pPr lvl="1"/>
            <a:r>
              <a:rPr lang="en-US" dirty="0" smtClean="0"/>
              <a:t>Reconfigure</a:t>
            </a:r>
          </a:p>
          <a:p>
            <a:pPr lvl="1"/>
            <a:r>
              <a:rPr lang="en-US" dirty="0" smtClean="0"/>
              <a:t>Encode</a:t>
            </a:r>
          </a:p>
          <a:p>
            <a:pPr lvl="1"/>
            <a:r>
              <a:rPr lang="en-US" dirty="0" smtClean="0"/>
              <a:t>Abstract/Elaborate</a:t>
            </a:r>
          </a:p>
          <a:p>
            <a:pPr lvl="1"/>
            <a:r>
              <a:rPr lang="en-US" dirty="0" smtClean="0"/>
              <a:t>Filter</a:t>
            </a:r>
          </a:p>
          <a:p>
            <a:pPr lvl="1"/>
            <a:r>
              <a:rPr lang="en-US" dirty="0" smtClean="0"/>
              <a:t>Connect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04800" y="62484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 err="1"/>
              <a:t>Ji</a:t>
            </a:r>
            <a:r>
              <a:rPr lang="en-US" sz="1200" dirty="0"/>
              <a:t> </a:t>
            </a:r>
            <a:r>
              <a:rPr lang="en-US" sz="1200" dirty="0" err="1"/>
              <a:t>Soo</a:t>
            </a:r>
            <a:r>
              <a:rPr lang="en-US" sz="1200" dirty="0"/>
              <a:t> Yi; </a:t>
            </a:r>
            <a:r>
              <a:rPr lang="en-US" sz="1200" dirty="0" err="1"/>
              <a:t>Youn</a:t>
            </a:r>
            <a:r>
              <a:rPr lang="en-US" sz="1200" dirty="0"/>
              <a:t> ah Kang; </a:t>
            </a:r>
            <a:r>
              <a:rPr lang="en-US" sz="1200" dirty="0" err="1"/>
              <a:t>Stasko</a:t>
            </a:r>
            <a:r>
              <a:rPr lang="en-US" sz="1200" dirty="0"/>
              <a:t>, J.T.; </a:t>
            </a:r>
            <a:r>
              <a:rPr lang="en-US" sz="1200" dirty="0" err="1"/>
              <a:t>Jacko</a:t>
            </a:r>
            <a:r>
              <a:rPr lang="en-US" sz="1200" dirty="0"/>
              <a:t>, J.A.; , "Toward a Deeper Understanding of the Role of Interaction in Information Visualization," </a:t>
            </a:r>
            <a:r>
              <a:rPr lang="en-US" sz="1200" i="1" dirty="0"/>
              <a:t>IEEE Transactions on Visualization and Computer Graphics, </a:t>
            </a:r>
            <a:r>
              <a:rPr lang="en-US" sz="1200" dirty="0"/>
              <a:t>vol.13, no.6, pp.1224-1231, Nov.-Dec. 2007</a:t>
            </a:r>
          </a:p>
        </p:txBody>
      </p:sp>
    </p:spTree>
    <p:extLst>
      <p:ext uri="{BB962C8B-B14F-4D97-AF65-F5344CB8AC3E}">
        <p14:creationId xmlns:p14="http://schemas.microsoft.com/office/powerpoint/2010/main" val="54297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Mark something as interesting</a:t>
            </a:r>
          </a:p>
          <a:p>
            <a:pPr lvl="1"/>
            <a:r>
              <a:rPr lang="en-US" dirty="0" smtClean="0"/>
              <a:t>Mark items of interest to keep track of them</a:t>
            </a:r>
          </a:p>
          <a:p>
            <a:pPr lvl="1"/>
            <a:r>
              <a:rPr lang="en-US" dirty="0" smtClean="0"/>
              <a:t>Often works as a preceding action to subsequent operation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Select or label a </a:t>
            </a:r>
            <a:r>
              <a:rPr lang="en-US" dirty="0" err="1" smtClean="0"/>
              <a:t>placemark</a:t>
            </a:r>
            <a:r>
              <a:rPr lang="en-US" dirty="0" smtClean="0"/>
              <a:t> in a map</a:t>
            </a:r>
          </a:p>
          <a:p>
            <a:pPr lvl="1"/>
            <a:r>
              <a:rPr lang="en-US" dirty="0" smtClean="0"/>
              <a:t>Pop-up tooltip</a:t>
            </a:r>
          </a:p>
          <a:p>
            <a:pPr lvl="2"/>
            <a:r>
              <a:rPr lang="en-US" dirty="0" smtClean="0"/>
              <a:t>Hovering mouse cursor brings up details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04800" y="62484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 err="1"/>
              <a:t>Ji</a:t>
            </a:r>
            <a:r>
              <a:rPr lang="en-US" sz="1200" dirty="0"/>
              <a:t> </a:t>
            </a:r>
            <a:r>
              <a:rPr lang="en-US" sz="1200" dirty="0" err="1"/>
              <a:t>Soo</a:t>
            </a:r>
            <a:r>
              <a:rPr lang="en-US" sz="1200" dirty="0"/>
              <a:t> Yi; </a:t>
            </a:r>
            <a:r>
              <a:rPr lang="en-US" sz="1200" dirty="0" err="1"/>
              <a:t>Youn</a:t>
            </a:r>
            <a:r>
              <a:rPr lang="en-US" sz="1200" dirty="0"/>
              <a:t> ah Kang; </a:t>
            </a:r>
            <a:r>
              <a:rPr lang="en-US" sz="1200" dirty="0" err="1"/>
              <a:t>Stasko</a:t>
            </a:r>
            <a:r>
              <a:rPr lang="en-US" sz="1200" dirty="0"/>
              <a:t>, J.T.; </a:t>
            </a:r>
            <a:r>
              <a:rPr lang="en-US" sz="1200" dirty="0" err="1"/>
              <a:t>Jacko</a:t>
            </a:r>
            <a:r>
              <a:rPr lang="en-US" sz="1200" dirty="0"/>
              <a:t>, J.A.; , "Toward a Deeper Understanding of the Role of Interaction in Information Visualization," </a:t>
            </a:r>
            <a:r>
              <a:rPr lang="en-US" sz="1200" i="1" dirty="0"/>
              <a:t>IEEE Transactions on Visualization and Computer Graphics, </a:t>
            </a:r>
            <a:r>
              <a:rPr lang="en-US" sz="1200" dirty="0"/>
              <a:t>vol.13, no.6, pp.1224-1231, Nov.-Dec. 2007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70032"/>
            <a:ext cx="2590800" cy="170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3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Clicking on an item selects it and attributes of the data point are shown</a:t>
            </a:r>
          </a:p>
          <a:p>
            <a:r>
              <a:rPr lang="en-US" dirty="0" smtClean="0"/>
              <a:t>Question is, where should we show the attributes?</a:t>
            </a:r>
          </a:p>
          <a:p>
            <a:pPr lvl="1"/>
            <a:r>
              <a:rPr lang="en-US" dirty="0" smtClean="0"/>
              <a:t>Labeling is difficult as the dataset gets larger</a:t>
            </a:r>
          </a:p>
          <a:p>
            <a:pPr lvl="1"/>
            <a:r>
              <a:rPr lang="en-US" dirty="0" smtClean="0"/>
              <a:t>We can wind up with a ball of string on the screen</a:t>
            </a:r>
          </a:p>
          <a:p>
            <a:r>
              <a:rPr lang="en-US" dirty="0" smtClean="0"/>
              <a:t>Each label for a data point should</a:t>
            </a:r>
          </a:p>
          <a:p>
            <a:pPr lvl="1"/>
            <a:r>
              <a:rPr lang="en-US" dirty="0" smtClean="0"/>
              <a:t>Be readable</a:t>
            </a:r>
          </a:p>
          <a:p>
            <a:pPr lvl="1"/>
            <a:r>
              <a:rPr lang="en-US" dirty="0" smtClean="0"/>
              <a:t>Non-ambiguously relate to its graphical object</a:t>
            </a:r>
          </a:p>
          <a:p>
            <a:pPr lvl="1"/>
            <a:r>
              <a:rPr lang="en-US" dirty="0" smtClean="0"/>
              <a:t>Not hide other pertinent information</a:t>
            </a:r>
          </a:p>
          <a:p>
            <a:r>
              <a:rPr lang="en-US" dirty="0" smtClean="0"/>
              <a:t>Complete labeling may be desirable, but it is not always possible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428601"/>
            <a:ext cx="7504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- Material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lecture on Interaction: http://www.cc.gatech.edu/~stasko/7450/Notes/interaction.pdf</a:t>
            </a:r>
          </a:p>
        </p:txBody>
      </p:sp>
    </p:spTree>
    <p:extLst>
      <p:ext uri="{BB962C8B-B14F-4D97-AF65-F5344CB8AC3E}">
        <p14:creationId xmlns:p14="http://schemas.microsoft.com/office/powerpoint/2010/main" val="154954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Excentric</a:t>
            </a:r>
            <a:r>
              <a:rPr lang="en-US" dirty="0" smtClean="0"/>
              <a:t>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0533" y="6248400"/>
            <a:ext cx="8644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Fekete</a:t>
            </a:r>
            <a:r>
              <a:rPr lang="en-US" sz="1200" dirty="0" smtClean="0"/>
              <a:t>, J.-D., </a:t>
            </a:r>
            <a:r>
              <a:rPr lang="en-US" sz="1200" dirty="0" err="1" smtClean="0"/>
              <a:t>Plaisant</a:t>
            </a:r>
            <a:r>
              <a:rPr lang="en-US" sz="1200" dirty="0" smtClean="0"/>
              <a:t>, C. </a:t>
            </a:r>
            <a:r>
              <a:rPr lang="en-US" sz="1200" dirty="0" err="1" smtClean="0"/>
              <a:t>Excentric</a:t>
            </a:r>
            <a:r>
              <a:rPr lang="en-US" sz="1200" dirty="0" smtClean="0"/>
              <a:t> Labeling: Dynamic Neighborhood Labeling for Data Visualization, Proceedings of the Conference on Human factors </a:t>
            </a:r>
          </a:p>
          <a:p>
            <a:r>
              <a:rPr lang="en-US" sz="1200" dirty="0" smtClean="0"/>
              <a:t>in Computer Systems (CHI'99), ACM , New York, pp. 512-519.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17" y="1600200"/>
            <a:ext cx="8144083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40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we click on an item in a visualization, what do we want to appear?</a:t>
            </a:r>
          </a:p>
          <a:p>
            <a:r>
              <a:rPr lang="en-US" dirty="0" smtClean="0"/>
              <a:t>Can we generalize this selection criteria</a:t>
            </a:r>
          </a:p>
          <a:p>
            <a:pPr lvl="1"/>
            <a:r>
              <a:rPr lang="en-US" dirty="0" smtClean="0"/>
              <a:t>Are we matching some attributes?</a:t>
            </a:r>
          </a:p>
          <a:p>
            <a:pPr lvl="1"/>
            <a:r>
              <a:rPr lang="en-US" dirty="0" smtClean="0"/>
              <a:t>Which ones?</a:t>
            </a:r>
          </a:p>
          <a:p>
            <a:pPr lvl="1"/>
            <a:r>
              <a:rPr lang="en-US" dirty="0" smtClean="0"/>
              <a:t>How should the program know?</a:t>
            </a:r>
          </a:p>
          <a:p>
            <a:r>
              <a:rPr lang="en-US" dirty="0" smtClean="0"/>
              <a:t>Query Relaxation</a:t>
            </a:r>
          </a:p>
          <a:p>
            <a:pPr lvl="1"/>
            <a:r>
              <a:rPr lang="en-US" dirty="0" smtClean="0"/>
              <a:t>As you dwell on your mouse pick, the selection criteria broaden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vimeo.com/19278343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8137" y="6320135"/>
            <a:ext cx="8023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Generalized </a:t>
            </a:r>
            <a:r>
              <a:rPr lang="en-US" sz="1200" dirty="0"/>
              <a:t>Selection via Interactive Query </a:t>
            </a:r>
            <a:r>
              <a:rPr lang="en-US" sz="1200" dirty="0" smtClean="0"/>
              <a:t>Relaxation. Jeffrey </a:t>
            </a:r>
            <a:r>
              <a:rPr lang="en-US" sz="1200" dirty="0" err="1"/>
              <a:t>Heer</a:t>
            </a:r>
            <a:r>
              <a:rPr lang="en-US" sz="1200" dirty="0"/>
              <a:t>, Maneesh </a:t>
            </a:r>
            <a:r>
              <a:rPr lang="en-US" sz="1200" dirty="0" err="1"/>
              <a:t>Agrawala</a:t>
            </a:r>
            <a:r>
              <a:rPr lang="en-US" sz="1200" dirty="0"/>
              <a:t>, Wesley </a:t>
            </a:r>
            <a:r>
              <a:rPr lang="en-US" sz="1200" dirty="0" smtClean="0"/>
              <a:t>Willett. ACM </a:t>
            </a:r>
            <a:r>
              <a:rPr lang="en-US" sz="1200" dirty="0"/>
              <a:t>Human Factors in Computing </a:t>
            </a:r>
            <a:endParaRPr lang="en-US" sz="1200" dirty="0" smtClean="0"/>
          </a:p>
          <a:p>
            <a:r>
              <a:rPr lang="en-US" sz="1200" dirty="0" smtClean="0"/>
              <a:t>Systems </a:t>
            </a:r>
            <a:r>
              <a:rPr lang="en-US" sz="1200" dirty="0"/>
              <a:t>(CHI), 959–968, 2008 </a:t>
            </a:r>
          </a:p>
        </p:txBody>
      </p:sp>
    </p:spTree>
    <p:extLst>
      <p:ext uri="{BB962C8B-B14F-4D97-AF65-F5344CB8AC3E}">
        <p14:creationId xmlns:p14="http://schemas.microsoft.com/office/powerpoint/2010/main" val="378474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Show me something different</a:t>
            </a:r>
          </a:p>
          <a:p>
            <a:pPr lvl="1"/>
            <a:r>
              <a:rPr lang="en-US" dirty="0" smtClean="0"/>
              <a:t>Enable users to examine a different subset of data</a:t>
            </a:r>
          </a:p>
          <a:p>
            <a:pPr lvl="1"/>
            <a:r>
              <a:rPr lang="en-US" dirty="0" smtClean="0"/>
              <a:t>Overcome the limitation of display size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Panning an interactive map</a:t>
            </a:r>
          </a:p>
          <a:p>
            <a:pPr lvl="1"/>
            <a:r>
              <a:rPr lang="en-US" dirty="0" smtClean="0"/>
              <a:t>Direct walk – following hyperlinks on web pages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www.visualthesaurus.com/app/view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04800" y="62484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 err="1"/>
              <a:t>Ji</a:t>
            </a:r>
            <a:r>
              <a:rPr lang="en-US" sz="1200" dirty="0"/>
              <a:t> </a:t>
            </a:r>
            <a:r>
              <a:rPr lang="en-US" sz="1200" dirty="0" err="1"/>
              <a:t>Soo</a:t>
            </a:r>
            <a:r>
              <a:rPr lang="en-US" sz="1200" dirty="0"/>
              <a:t> Yi; </a:t>
            </a:r>
            <a:r>
              <a:rPr lang="en-US" sz="1200" dirty="0" err="1"/>
              <a:t>Youn</a:t>
            </a:r>
            <a:r>
              <a:rPr lang="en-US" sz="1200" dirty="0"/>
              <a:t> ah Kang; </a:t>
            </a:r>
            <a:r>
              <a:rPr lang="en-US" sz="1200" dirty="0" err="1"/>
              <a:t>Stasko</a:t>
            </a:r>
            <a:r>
              <a:rPr lang="en-US" sz="1200" dirty="0"/>
              <a:t>, J.T.; </a:t>
            </a:r>
            <a:r>
              <a:rPr lang="en-US" sz="1200" dirty="0" err="1"/>
              <a:t>Jacko</a:t>
            </a:r>
            <a:r>
              <a:rPr lang="en-US" sz="1200" dirty="0"/>
              <a:t>, J.A.; , "Toward a Deeper Understanding of the Role of Interaction in Information Visualization," </a:t>
            </a:r>
            <a:r>
              <a:rPr lang="en-US" sz="1200" i="1" dirty="0"/>
              <a:t>IEEE Transactions on Visualization and Computer Graphics, </a:t>
            </a:r>
            <a:r>
              <a:rPr lang="en-US" sz="1200" dirty="0"/>
              <a:t>vol.13, no.6, pp.1224-1231, Nov.-Dec. 2007</a:t>
            </a:r>
          </a:p>
        </p:txBody>
      </p:sp>
    </p:spTree>
    <p:extLst>
      <p:ext uri="{BB962C8B-B14F-4D97-AF65-F5344CB8AC3E}">
        <p14:creationId xmlns:p14="http://schemas.microsoft.com/office/powerpoint/2010/main" val="112417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Show me a different arrangement</a:t>
            </a:r>
          </a:p>
          <a:p>
            <a:pPr lvl="1"/>
            <a:r>
              <a:rPr lang="en-US" dirty="0" smtClean="0"/>
              <a:t>Provide different perspectives by changing the spatial arrangement of representation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Sorting columns in a spread sheet</a:t>
            </a:r>
          </a:p>
          <a:p>
            <a:pPr lvl="1"/>
            <a:r>
              <a:rPr lang="en-US" dirty="0" smtClean="0"/>
              <a:t>Changing axes in a scatterplot</a:t>
            </a:r>
          </a:p>
          <a:p>
            <a:r>
              <a:rPr lang="en-US" dirty="0" smtClean="0"/>
              <a:t>Ideally we want to keep the same fundamental representation of the data and what is being shown; however, we want to rearrange the elements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304800" y="62484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 err="1"/>
              <a:t>Ji</a:t>
            </a:r>
            <a:r>
              <a:rPr lang="en-US" sz="1200" dirty="0"/>
              <a:t> </a:t>
            </a:r>
            <a:r>
              <a:rPr lang="en-US" sz="1200" dirty="0" err="1"/>
              <a:t>Soo</a:t>
            </a:r>
            <a:r>
              <a:rPr lang="en-US" sz="1200" dirty="0"/>
              <a:t> Yi; </a:t>
            </a:r>
            <a:r>
              <a:rPr lang="en-US" sz="1200" dirty="0" err="1"/>
              <a:t>Youn</a:t>
            </a:r>
            <a:r>
              <a:rPr lang="en-US" sz="1200" dirty="0"/>
              <a:t> ah Kang; </a:t>
            </a:r>
            <a:r>
              <a:rPr lang="en-US" sz="1200" dirty="0" err="1"/>
              <a:t>Stasko</a:t>
            </a:r>
            <a:r>
              <a:rPr lang="en-US" sz="1200" dirty="0"/>
              <a:t>, J.T.; </a:t>
            </a:r>
            <a:r>
              <a:rPr lang="en-US" sz="1200" dirty="0" err="1"/>
              <a:t>Jacko</a:t>
            </a:r>
            <a:r>
              <a:rPr lang="en-US" sz="1200" dirty="0"/>
              <a:t>, J.A.; , "Toward a Deeper Understanding of the Role of Interaction in Information Visualization," </a:t>
            </a:r>
            <a:r>
              <a:rPr lang="en-US" sz="1200" i="1" dirty="0"/>
              <a:t>IEEE Transactions on Visualization and Computer Graphics, </a:t>
            </a:r>
            <a:r>
              <a:rPr lang="en-US" sz="1200" dirty="0"/>
              <a:t>vol.13, no.6, pp.1224-1231, Nov.-Dec. 2007</a:t>
            </a:r>
          </a:p>
        </p:txBody>
      </p:sp>
    </p:spTree>
    <p:extLst>
      <p:ext uri="{BB962C8B-B14F-4D97-AF65-F5344CB8AC3E}">
        <p14:creationId xmlns:p14="http://schemas.microsoft.com/office/powerpoint/2010/main" val="244466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Show me a different representation</a:t>
            </a:r>
          </a:p>
          <a:p>
            <a:pPr lvl="1"/>
            <a:r>
              <a:rPr lang="en-US" dirty="0" smtClean="0"/>
              <a:t>Change the visual appearance</a:t>
            </a:r>
          </a:p>
          <a:p>
            <a:r>
              <a:rPr lang="en-US" dirty="0" smtClean="0"/>
              <a:t>Again, we go back to our visual variables</a:t>
            </a:r>
          </a:p>
          <a:p>
            <a:pPr lvl="1"/>
            <a:r>
              <a:rPr lang="en-US" dirty="0" smtClean="0"/>
              <a:t>Color, size, orientation, etc.</a:t>
            </a:r>
          </a:p>
          <a:p>
            <a:r>
              <a:rPr lang="en-US" dirty="0" smtClean="0"/>
              <a:t>This let’s us look for a new perspective</a:t>
            </a:r>
          </a:p>
          <a:p>
            <a:r>
              <a:rPr lang="en-US" dirty="0" smtClean="0"/>
              <a:t>Limited screen space real estate may force such changes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304800" y="62484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 err="1"/>
              <a:t>Ji</a:t>
            </a:r>
            <a:r>
              <a:rPr lang="en-US" sz="1200" dirty="0"/>
              <a:t> </a:t>
            </a:r>
            <a:r>
              <a:rPr lang="en-US" sz="1200" dirty="0" err="1"/>
              <a:t>Soo</a:t>
            </a:r>
            <a:r>
              <a:rPr lang="en-US" sz="1200" dirty="0"/>
              <a:t> Yi; </a:t>
            </a:r>
            <a:r>
              <a:rPr lang="en-US" sz="1200" dirty="0" err="1"/>
              <a:t>Youn</a:t>
            </a:r>
            <a:r>
              <a:rPr lang="en-US" sz="1200" dirty="0"/>
              <a:t> ah Kang; </a:t>
            </a:r>
            <a:r>
              <a:rPr lang="en-US" sz="1200" dirty="0" err="1"/>
              <a:t>Stasko</a:t>
            </a:r>
            <a:r>
              <a:rPr lang="en-US" sz="1200" dirty="0"/>
              <a:t>, J.T.; </a:t>
            </a:r>
            <a:r>
              <a:rPr lang="en-US" sz="1200" dirty="0" err="1"/>
              <a:t>Jacko</a:t>
            </a:r>
            <a:r>
              <a:rPr lang="en-US" sz="1200" dirty="0"/>
              <a:t>, J.A.; , "Toward a Deeper Understanding of the Role of Interaction in Information Visualization," </a:t>
            </a:r>
            <a:r>
              <a:rPr lang="en-US" sz="1200" i="1" dirty="0"/>
              <a:t>IEEE Transactions on Visualization and Computer Graphics, </a:t>
            </a:r>
            <a:r>
              <a:rPr lang="en-US" sz="1200" dirty="0"/>
              <a:t>vol.13, no.6, pp.1224-1231, Nov.-Dec. 2007</a:t>
            </a:r>
          </a:p>
        </p:txBody>
      </p:sp>
    </p:spTree>
    <p:extLst>
      <p:ext uri="{BB962C8B-B14F-4D97-AF65-F5344CB8AC3E}">
        <p14:creationId xmlns:p14="http://schemas.microsoft.com/office/powerpoint/2010/main" val="415301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Abstract/Elaborate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Show me more or less detail</a:t>
            </a:r>
          </a:p>
          <a:p>
            <a:pPr lvl="1"/>
            <a:r>
              <a:rPr lang="en-US" dirty="0" smtClean="0"/>
              <a:t>Adjust the level of abstraction (overview and details)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Drill-down into the data</a:t>
            </a:r>
          </a:p>
          <a:p>
            <a:pPr lvl="1"/>
            <a:r>
              <a:rPr lang="en-US" dirty="0" smtClean="0"/>
              <a:t>Tooltip of a mouse</a:t>
            </a:r>
          </a:p>
          <a:p>
            <a:pPr lvl="1"/>
            <a:r>
              <a:rPr lang="en-US" dirty="0" smtClean="0"/>
              <a:t>Zoom in</a:t>
            </a:r>
          </a:p>
          <a:p>
            <a:r>
              <a:rPr lang="en-US" dirty="0" smtClean="0"/>
              <a:t>Details-on-Demand</a:t>
            </a:r>
          </a:p>
          <a:p>
            <a:pPr lvl="1"/>
            <a:r>
              <a:rPr lang="en-US" dirty="0" smtClean="0"/>
              <a:t>We talked about this in the </a:t>
            </a:r>
            <a:r>
              <a:rPr lang="en-US" i="1" dirty="0" smtClean="0"/>
              <a:t>information visualization mantra</a:t>
            </a:r>
            <a:endParaRPr lang="en-US" dirty="0" smtClean="0"/>
          </a:p>
          <a:p>
            <a:pPr lvl="1"/>
            <a:r>
              <a:rPr lang="en-US" dirty="0" smtClean="0"/>
              <a:t>We may not be able to show all the data due to the scale</a:t>
            </a:r>
          </a:p>
          <a:p>
            <a:pPr lvl="1"/>
            <a:r>
              <a:rPr lang="en-US" dirty="0" smtClean="0"/>
              <a:t>Want to zoom into our data abstractions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04800" y="62484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 err="1" smtClean="0"/>
              <a:t>Ji</a:t>
            </a:r>
            <a:r>
              <a:rPr lang="en-US" sz="1200" dirty="0" smtClean="0"/>
              <a:t> </a:t>
            </a:r>
            <a:r>
              <a:rPr lang="en-US" sz="1200" dirty="0" err="1" smtClean="0"/>
              <a:t>Soo</a:t>
            </a:r>
            <a:r>
              <a:rPr lang="en-US" sz="1200" dirty="0" smtClean="0"/>
              <a:t> Yi; </a:t>
            </a:r>
            <a:r>
              <a:rPr lang="en-US" sz="1200" dirty="0" err="1" smtClean="0"/>
              <a:t>Youn</a:t>
            </a:r>
            <a:r>
              <a:rPr lang="en-US" sz="1200" dirty="0" smtClean="0"/>
              <a:t> ah Kang; </a:t>
            </a:r>
            <a:r>
              <a:rPr lang="en-US" sz="1200" dirty="0" err="1" smtClean="0"/>
              <a:t>Stasko</a:t>
            </a:r>
            <a:r>
              <a:rPr lang="en-US" sz="1200" dirty="0" smtClean="0"/>
              <a:t>, J.T.; </a:t>
            </a:r>
            <a:r>
              <a:rPr lang="en-US" sz="1200" dirty="0" err="1" smtClean="0"/>
              <a:t>Jacko</a:t>
            </a:r>
            <a:r>
              <a:rPr lang="en-US" sz="1200" dirty="0" smtClean="0"/>
              <a:t>, J.A.; , "Toward a Deeper Understanding of the Role of Interaction in Information Visualization," </a:t>
            </a:r>
            <a:r>
              <a:rPr lang="en-US" sz="1200" i="1" dirty="0" smtClean="0"/>
              <a:t>IEEE Transactions on Visualization and Computer Graphics, </a:t>
            </a:r>
            <a:r>
              <a:rPr lang="en-US" sz="1200" dirty="0" smtClean="0"/>
              <a:t>vol.13, no.6, pp.1224-1231, Nov.-Dec. 2007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611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Enhancing our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Past lectures, we’ve talked about multivariate data</a:t>
            </a:r>
          </a:p>
          <a:p>
            <a:pPr lvl="1"/>
            <a:r>
              <a:rPr lang="en-US" dirty="0" smtClean="0"/>
              <a:t>Time series (line plots, cyclical, control chart, prediction)</a:t>
            </a:r>
          </a:p>
          <a:p>
            <a:pPr lvl="1"/>
            <a:r>
              <a:rPr lang="en-US" dirty="0" smtClean="0"/>
              <a:t>Geographic (choropleth maps, spatial autocorrelation)</a:t>
            </a:r>
          </a:p>
          <a:p>
            <a:r>
              <a:rPr lang="en-US" dirty="0" smtClean="0"/>
              <a:t>In these data, we’re seeing connections between events, locations and time</a:t>
            </a:r>
          </a:p>
          <a:p>
            <a:r>
              <a:rPr lang="en-US" dirty="0" smtClean="0"/>
              <a:t>Last lecture,  we discussed some interactive systems</a:t>
            </a:r>
          </a:p>
          <a:p>
            <a:r>
              <a:rPr lang="en-US" dirty="0" smtClean="0"/>
              <a:t>So, what is interaction?</a:t>
            </a:r>
          </a:p>
        </p:txBody>
      </p:sp>
    </p:spTree>
    <p:extLst>
      <p:ext uri="{BB962C8B-B14F-4D97-AF65-F5344CB8AC3E}">
        <p14:creationId xmlns:p14="http://schemas.microsoft.com/office/powerpoint/2010/main" val="364623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Sunburst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67" y="1358964"/>
            <a:ext cx="4461933" cy="4584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47800" y="5980668"/>
            <a:ext cx="405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http://www.cc.gatech.edu/gvu/ii/sunburst/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304800" y="62484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 err="1"/>
              <a:t>Stasko</a:t>
            </a:r>
            <a:r>
              <a:rPr lang="en-US" sz="1200" dirty="0"/>
              <a:t>, J.; Zhang, E.; , "</a:t>
            </a:r>
            <a:r>
              <a:rPr lang="en-US" sz="1200" dirty="0" err="1"/>
              <a:t>Focus+context</a:t>
            </a:r>
            <a:r>
              <a:rPr lang="en-US" sz="1200" dirty="0"/>
              <a:t> display and navigation techniques for enhancing radial, space-filling hierarchy visualizations</a:t>
            </a:r>
            <a:r>
              <a:rPr lang="en-US" sz="1200" dirty="0" smtClean="0"/>
              <a:t>,“ </a:t>
            </a:r>
            <a:r>
              <a:rPr lang="en-US" sz="1200" i="1" dirty="0" smtClean="0"/>
              <a:t>IEEE </a:t>
            </a:r>
            <a:r>
              <a:rPr lang="en-US" sz="1200" i="1" dirty="0" err="1" smtClean="0"/>
              <a:t>Syposium</a:t>
            </a:r>
            <a:r>
              <a:rPr lang="en-US" sz="1200" i="1" dirty="0" smtClean="0"/>
              <a:t> on</a:t>
            </a:r>
            <a:r>
              <a:rPr lang="en-US" sz="1200" dirty="0" smtClean="0"/>
              <a:t> </a:t>
            </a:r>
            <a:r>
              <a:rPr lang="en-US" sz="1200" i="1" dirty="0"/>
              <a:t>Information Visualization, </a:t>
            </a:r>
            <a:r>
              <a:rPr lang="en-US" sz="1200" dirty="0" smtClean="0"/>
              <a:t>pp.57-65</a:t>
            </a:r>
            <a:r>
              <a:rPr lang="en-US" sz="1200" dirty="0"/>
              <a:t>, 2000</a:t>
            </a:r>
          </a:p>
        </p:txBody>
      </p:sp>
    </p:spTree>
    <p:extLst>
      <p:ext uri="{BB962C8B-B14F-4D97-AF65-F5344CB8AC3E}">
        <p14:creationId xmlns:p14="http://schemas.microsoft.com/office/powerpoint/2010/main" val="316668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Show me something conditionally</a:t>
            </a:r>
          </a:p>
          <a:p>
            <a:pPr lvl="1"/>
            <a:r>
              <a:rPr lang="en-US" dirty="0" smtClean="0"/>
              <a:t>Change the set of data items being presented based on some specific conditions</a:t>
            </a:r>
          </a:p>
          <a:p>
            <a:r>
              <a:rPr lang="en-US" dirty="0" smtClean="0"/>
              <a:t>This is a fundamental interactive operation in visualization</a:t>
            </a:r>
          </a:p>
          <a:p>
            <a:pPr lvl="1"/>
            <a:r>
              <a:rPr lang="en-US" dirty="0" smtClean="0"/>
              <a:t>Goal is to focus our search through a narrowing or widening of the data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www.babynamewizard.com/voyager#ms=true&amp;sw=m&amp;exact=false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-304800" y="62484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 err="1" smtClean="0"/>
              <a:t>Ji</a:t>
            </a:r>
            <a:r>
              <a:rPr lang="en-US" sz="1200" dirty="0" smtClean="0"/>
              <a:t> </a:t>
            </a:r>
            <a:r>
              <a:rPr lang="en-US" sz="1200" dirty="0" err="1" smtClean="0"/>
              <a:t>Soo</a:t>
            </a:r>
            <a:r>
              <a:rPr lang="en-US" sz="1200" dirty="0" smtClean="0"/>
              <a:t> Yi; </a:t>
            </a:r>
            <a:r>
              <a:rPr lang="en-US" sz="1200" dirty="0" err="1" smtClean="0"/>
              <a:t>Youn</a:t>
            </a:r>
            <a:r>
              <a:rPr lang="en-US" sz="1200" dirty="0" smtClean="0"/>
              <a:t> ah Kang; </a:t>
            </a:r>
            <a:r>
              <a:rPr lang="en-US" sz="1200" dirty="0" err="1" smtClean="0"/>
              <a:t>Stasko</a:t>
            </a:r>
            <a:r>
              <a:rPr lang="en-US" sz="1200" dirty="0" smtClean="0"/>
              <a:t>, J.T.; </a:t>
            </a:r>
            <a:r>
              <a:rPr lang="en-US" sz="1200" dirty="0" err="1" smtClean="0"/>
              <a:t>Jacko</a:t>
            </a:r>
            <a:r>
              <a:rPr lang="en-US" sz="1200" dirty="0" smtClean="0"/>
              <a:t>, J.A.; , "Toward a Deeper Understanding of the Role of Interaction in Information Visualization," </a:t>
            </a:r>
            <a:r>
              <a:rPr lang="en-US" sz="1200" i="1" dirty="0" smtClean="0"/>
              <a:t>IEEE Transactions on Visualization and Computer Graphics, </a:t>
            </a:r>
            <a:r>
              <a:rPr lang="en-US" sz="1200" dirty="0" smtClean="0"/>
              <a:t>vol.13, no.6, pp.1224-1231, Nov.-Dec. 2007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3762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 Lens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62484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FacetLens</a:t>
            </a:r>
            <a:r>
              <a:rPr lang="en-US" sz="1200" dirty="0"/>
              <a:t>: Exposing Trends and Relationships to Support </a:t>
            </a:r>
            <a:r>
              <a:rPr lang="en-US" sz="1200" dirty="0" err="1"/>
              <a:t>Sensemaking</a:t>
            </a:r>
            <a:r>
              <a:rPr lang="en-US" sz="1200" dirty="0"/>
              <a:t> within Faceted </a:t>
            </a:r>
            <a:r>
              <a:rPr lang="en-US" sz="1200" dirty="0" smtClean="0"/>
              <a:t>Datasets, </a:t>
            </a:r>
            <a:r>
              <a:rPr lang="en-US" sz="1200" dirty="0" err="1" smtClean="0"/>
              <a:t>Bongshin</a:t>
            </a:r>
            <a:r>
              <a:rPr lang="en-US" sz="1200" dirty="0" smtClean="0"/>
              <a:t> </a:t>
            </a:r>
            <a:r>
              <a:rPr lang="en-US" sz="1200" dirty="0"/>
              <a:t>Lee, Greg Smith, George G Robertson, Mary Czerwinski, </a:t>
            </a:r>
            <a:r>
              <a:rPr lang="en-US" sz="1200" dirty="0" err="1"/>
              <a:t>Desney</a:t>
            </a:r>
            <a:r>
              <a:rPr lang="en-US" sz="1200" dirty="0"/>
              <a:t> S </a:t>
            </a:r>
            <a:r>
              <a:rPr lang="en-US" sz="1200" dirty="0" smtClean="0"/>
              <a:t>Tan, Proceedings </a:t>
            </a:r>
            <a:r>
              <a:rPr lang="en-US" sz="1200" dirty="0"/>
              <a:t>of ACM CHI 2009, pp. 1293-1302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4876800" cy="40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47800" y="5562600"/>
            <a:ext cx="6674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http://research.microsoft.com/en-us/um/redmond/groups/cue/facetlens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2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Query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is what you’re doing in a </a:t>
            </a:r>
            <a:r>
              <a:rPr lang="en-US" dirty="0" err="1" smtClean="0"/>
              <a:t>sql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SELECT x FROM y WHERE a&lt;b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Powerful and flexible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Must learn language</a:t>
            </a:r>
          </a:p>
          <a:p>
            <a:pPr lvl="1"/>
            <a:r>
              <a:rPr lang="en-US" dirty="0" smtClean="0"/>
              <a:t>Only shows exact match</a:t>
            </a:r>
          </a:p>
          <a:p>
            <a:pPr lvl="1"/>
            <a:r>
              <a:rPr lang="en-US" dirty="0" smtClean="0"/>
              <a:t>You won’t know the magnitude of the results</a:t>
            </a:r>
          </a:p>
          <a:p>
            <a:pPr lvl="1"/>
            <a:r>
              <a:rPr lang="en-US" dirty="0" smtClean="0"/>
              <a:t>No context is shown</a:t>
            </a:r>
          </a:p>
          <a:p>
            <a:pPr lvl="1"/>
            <a:r>
              <a:rPr lang="en-US" dirty="0" smtClean="0"/>
              <a:t>Reformulating to a new query can be slow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428601"/>
            <a:ext cx="7504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- Material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lecture on Interaction: http://www.cc.gatech.edu/~stasko/7450/Notes/interaction.pdf</a:t>
            </a:r>
          </a:p>
        </p:txBody>
      </p:sp>
    </p:spTree>
    <p:extLst>
      <p:ext uri="{BB962C8B-B14F-4D97-AF65-F5344CB8AC3E}">
        <p14:creationId xmlns:p14="http://schemas.microsoft.com/office/powerpoint/2010/main" val="76989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Specifying a query brings immediate results</a:t>
            </a:r>
          </a:p>
          <a:p>
            <a:pPr lvl="1"/>
            <a:r>
              <a:rPr lang="en-US" dirty="0" smtClean="0"/>
              <a:t>Interactive rates (return in &lt;.1 seconds</a:t>
            </a:r>
          </a:p>
          <a:p>
            <a:r>
              <a:rPr lang="en-US" dirty="0" smtClean="0"/>
              <a:t>Can let us fly through the data</a:t>
            </a:r>
          </a:p>
          <a:p>
            <a:r>
              <a:rPr lang="en-US" dirty="0" smtClean="0"/>
              <a:t>Promotes exploration and gives us a truly interactive experience</a:t>
            </a:r>
          </a:p>
          <a:p>
            <a:r>
              <a:rPr lang="en-US" dirty="0" smtClean="0"/>
              <a:t>We can couple this with visual representations of the world</a:t>
            </a:r>
          </a:p>
          <a:p>
            <a:r>
              <a:rPr lang="en-US" dirty="0" smtClean="0"/>
              <a:t>Want rapid, incremental and reversible actions</a:t>
            </a:r>
          </a:p>
          <a:p>
            <a:r>
              <a:rPr lang="en-US" dirty="0" smtClean="0"/>
              <a:t>Selection through pointing, not typing</a:t>
            </a:r>
          </a:p>
          <a:p>
            <a:r>
              <a:rPr lang="en-US" dirty="0" smtClean="0"/>
              <a:t>However, there is not one perfect response to a query</a:t>
            </a:r>
          </a:p>
          <a:p>
            <a:pPr lvl="1"/>
            <a:r>
              <a:rPr lang="en-US" dirty="0" smtClean="0"/>
              <a:t>We are trying to learn about a problem through exploration</a:t>
            </a:r>
          </a:p>
          <a:p>
            <a:r>
              <a:rPr lang="en-US" dirty="0" smtClean="0">
                <a:hlinkClick r:id="rId2"/>
              </a:rPr>
              <a:t>www.myrateplan.com/cellphones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428601"/>
            <a:ext cx="7504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- Material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lecture on Interaction: http://www.cc.gatech.edu/~stasko/7450/Notes/interaction.pdf</a:t>
            </a:r>
          </a:p>
        </p:txBody>
      </p:sp>
    </p:spTree>
    <p:extLst>
      <p:ext uri="{BB962C8B-B14F-4D97-AF65-F5344CB8AC3E}">
        <p14:creationId xmlns:p14="http://schemas.microsoft.com/office/powerpoint/2010/main" val="328442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we have multiple visual representations of the same data, we also want to be able to link these</a:t>
            </a:r>
          </a:p>
          <a:p>
            <a:r>
              <a:rPr lang="en-US" dirty="0" smtClean="0"/>
              <a:t>Here if we select something in one view, we want to also see that selection in the other view</a:t>
            </a:r>
          </a:p>
          <a:p>
            <a:r>
              <a:rPr lang="en-US" dirty="0" smtClean="0"/>
              <a:t>Typically done through highlighting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18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Brushing 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values represented in histograms can be clicked on and selected</a:t>
            </a:r>
          </a:p>
          <a:p>
            <a:r>
              <a:rPr lang="en-US" dirty="0" smtClean="0"/>
              <a:t>Items selection gives highlighting in a corresponding window</a:t>
            </a:r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838450"/>
            <a:ext cx="42672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6428601"/>
            <a:ext cx="7504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- Material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lecture on Interaction: http://www.cc.gatech.edu/~stasko/7450/Notes/interaction.pdf</a:t>
            </a:r>
          </a:p>
        </p:txBody>
      </p:sp>
    </p:spTree>
    <p:extLst>
      <p:ext uri="{BB962C8B-B14F-4D97-AF65-F5344CB8AC3E}">
        <p14:creationId xmlns:p14="http://schemas.microsoft.com/office/powerpoint/2010/main" val="248161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Brushing Histograms vs. Dynamic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Brushing histograms were more highly rated by users</a:t>
            </a:r>
          </a:p>
          <a:p>
            <a:pPr lvl="1"/>
            <a:r>
              <a:rPr lang="en-US" dirty="0" smtClean="0"/>
              <a:t>Allowed for more complex discovery tasks</a:t>
            </a:r>
          </a:p>
          <a:p>
            <a:pPr lvl="1"/>
            <a:r>
              <a:rPr lang="en-US" dirty="0" smtClean="0"/>
              <a:t>Allowed for attribute correlation, comparison and trend evaluation</a:t>
            </a:r>
          </a:p>
          <a:p>
            <a:r>
              <a:rPr lang="en-US" dirty="0" smtClean="0"/>
              <a:t>Dynamic queries were better for simple range specification</a:t>
            </a:r>
          </a:p>
          <a:p>
            <a:pPr lvl="1"/>
            <a:r>
              <a:rPr lang="en-US" dirty="0" smtClean="0"/>
              <a:t>Select a single range</a:t>
            </a:r>
          </a:p>
          <a:p>
            <a:pPr lvl="1"/>
            <a:r>
              <a:rPr lang="en-US" dirty="0" smtClean="0"/>
              <a:t>Multiple range</a:t>
            </a:r>
          </a:p>
          <a:p>
            <a:pPr lvl="1"/>
            <a:r>
              <a:rPr lang="en-US" dirty="0" smtClean="0"/>
              <a:t>Functions more as an auxiliary control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248400"/>
            <a:ext cx="8755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Qing </a:t>
            </a:r>
            <a:r>
              <a:rPr lang="en-US" sz="1200" dirty="0"/>
              <a:t>Li; North, C.; , "Empirical comparison of dynamic query sliders and brushing histograms," </a:t>
            </a:r>
            <a:r>
              <a:rPr lang="en-US" sz="1200" i="1" dirty="0"/>
              <a:t>Information Visualization, 2003. IEEE Symposium on INFOVIS</a:t>
            </a:r>
            <a:r>
              <a:rPr lang="en-US" sz="1200" i="1" dirty="0" smtClean="0"/>
              <a:t>,</a:t>
            </a:r>
          </a:p>
          <a:p>
            <a:r>
              <a:rPr lang="en-US" sz="1200" i="1" dirty="0" smtClean="0"/>
              <a:t> </a:t>
            </a:r>
            <a:r>
              <a:rPr lang="en-US" sz="1200" dirty="0"/>
              <a:t>pp.147-153, 21-21 Oct. 2003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847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Show me related items</a:t>
            </a:r>
          </a:p>
          <a:p>
            <a:pPr lvl="1"/>
            <a:r>
              <a:rPr lang="en-US" dirty="0" smtClean="0"/>
              <a:t>Highlight associations and relationship</a:t>
            </a:r>
          </a:p>
          <a:p>
            <a:pPr lvl="1"/>
            <a:r>
              <a:rPr lang="en-US" dirty="0" smtClean="0"/>
              <a:t>Show hidden data items that are relevant to a specified item</a:t>
            </a:r>
          </a:p>
          <a:p>
            <a:r>
              <a:rPr lang="en-US" dirty="0" smtClean="0"/>
              <a:t>View may wish to examine different attributes of a data case simultaneously</a:t>
            </a:r>
          </a:p>
          <a:p>
            <a:r>
              <a:rPr lang="en-US" dirty="0" smtClean="0"/>
              <a:t>Alternatively, a user may wish to view data cases under different perspectives or representations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www.youtube.com/watch?v=q1xU_0vBJS0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04800" y="62484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 err="1" smtClean="0"/>
              <a:t>Ji</a:t>
            </a:r>
            <a:r>
              <a:rPr lang="en-US" sz="1200" dirty="0" smtClean="0"/>
              <a:t> </a:t>
            </a:r>
            <a:r>
              <a:rPr lang="en-US" sz="1200" dirty="0" err="1" smtClean="0"/>
              <a:t>Soo</a:t>
            </a:r>
            <a:r>
              <a:rPr lang="en-US" sz="1200" dirty="0" smtClean="0"/>
              <a:t> Yi; </a:t>
            </a:r>
            <a:r>
              <a:rPr lang="en-US" sz="1200" dirty="0" err="1" smtClean="0"/>
              <a:t>Youn</a:t>
            </a:r>
            <a:r>
              <a:rPr lang="en-US" sz="1200" dirty="0" smtClean="0"/>
              <a:t> ah Kang; </a:t>
            </a:r>
            <a:r>
              <a:rPr lang="en-US" sz="1200" dirty="0" err="1" smtClean="0"/>
              <a:t>Stasko</a:t>
            </a:r>
            <a:r>
              <a:rPr lang="en-US" sz="1200" dirty="0" smtClean="0"/>
              <a:t>, J.T.; </a:t>
            </a:r>
            <a:r>
              <a:rPr lang="en-US" sz="1200" dirty="0" err="1" smtClean="0"/>
              <a:t>Jacko</a:t>
            </a:r>
            <a:r>
              <a:rPr lang="en-US" sz="1200" dirty="0" smtClean="0"/>
              <a:t>, J.A.; , "Toward a Deeper Understanding of the Role of Interaction in Information Visualization," </a:t>
            </a:r>
            <a:r>
              <a:rPr lang="en-US" sz="1200" i="1" dirty="0" smtClean="0"/>
              <a:t>IEEE Transactions on Visualization and Computer Graphics, </a:t>
            </a:r>
            <a:r>
              <a:rPr lang="en-US" sz="1200" dirty="0" smtClean="0"/>
              <a:t>vol.13, no.6, pp.1224-1231, Nov.-Dec. 2007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586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and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Required Reading:</a:t>
            </a:r>
          </a:p>
          <a:p>
            <a:pPr lvl="1"/>
            <a:r>
              <a:rPr lang="en-US" dirty="0" err="1"/>
              <a:t>Ji</a:t>
            </a:r>
            <a:r>
              <a:rPr lang="en-US" dirty="0"/>
              <a:t> </a:t>
            </a:r>
            <a:r>
              <a:rPr lang="en-US" dirty="0" err="1"/>
              <a:t>Soo</a:t>
            </a:r>
            <a:r>
              <a:rPr lang="en-US" dirty="0"/>
              <a:t> Yi; </a:t>
            </a:r>
            <a:r>
              <a:rPr lang="en-US" dirty="0" err="1"/>
              <a:t>Youn</a:t>
            </a:r>
            <a:r>
              <a:rPr lang="en-US" dirty="0"/>
              <a:t> ah Kang; </a:t>
            </a:r>
            <a:r>
              <a:rPr lang="en-US" dirty="0" err="1"/>
              <a:t>Stasko</a:t>
            </a:r>
            <a:r>
              <a:rPr lang="en-US" dirty="0"/>
              <a:t>, J.T.; </a:t>
            </a:r>
            <a:r>
              <a:rPr lang="en-US" dirty="0" err="1"/>
              <a:t>Jacko</a:t>
            </a:r>
            <a:r>
              <a:rPr lang="en-US" dirty="0"/>
              <a:t>, J.A.; , "Toward a Deeper Understanding of the Role of Interaction in Information Visualization," </a:t>
            </a:r>
            <a:r>
              <a:rPr lang="en-US" i="1" dirty="0" smtClean="0"/>
              <a:t>IEEE Transactions on Visualization </a:t>
            </a:r>
            <a:r>
              <a:rPr lang="en-US" i="1" dirty="0"/>
              <a:t>and Computer Graphics, </a:t>
            </a:r>
            <a:r>
              <a:rPr lang="en-US" dirty="0" smtClean="0"/>
              <a:t>vol.13</a:t>
            </a:r>
            <a:r>
              <a:rPr lang="en-US" dirty="0"/>
              <a:t>, no.6, pp.1224-1231, Nov.-Dec. </a:t>
            </a:r>
            <a:r>
              <a:rPr lang="en-US" dirty="0" smtClean="0"/>
              <a:t>2007</a:t>
            </a:r>
          </a:p>
          <a:p>
            <a:pPr lvl="1"/>
            <a:r>
              <a:rPr lang="en-US" dirty="0"/>
              <a:t>Chris Weaver: Conjunctive Visual Forms. IEEE Trans. Vis. </a:t>
            </a:r>
            <a:r>
              <a:rPr lang="en-US" dirty="0" err="1"/>
              <a:t>Comput</a:t>
            </a:r>
            <a:r>
              <a:rPr lang="en-US" dirty="0"/>
              <a:t>. Graph. 15(6): 929-936 (2009)</a:t>
            </a:r>
            <a:endParaRPr lang="en-US" dirty="0" smtClean="0"/>
          </a:p>
          <a:p>
            <a:r>
              <a:rPr lang="pt-BR" dirty="0" smtClean="0"/>
              <a:t>Homework</a:t>
            </a:r>
          </a:p>
          <a:p>
            <a:pPr lvl="1"/>
            <a:r>
              <a:rPr lang="pt-BR" dirty="0" smtClean="0"/>
              <a:t>Homework #4 </a:t>
            </a:r>
            <a:r>
              <a:rPr lang="pt-BR" smtClean="0"/>
              <a:t>is </a:t>
            </a:r>
            <a:r>
              <a:rPr lang="pt-BR" smtClean="0"/>
              <a:t>in 1 week</a:t>
            </a:r>
            <a:r>
              <a:rPr lang="pt-BR" smtClean="0"/>
              <a:t>!</a:t>
            </a:r>
            <a:endParaRPr lang="pt-BR" dirty="0" smtClean="0"/>
          </a:p>
          <a:p>
            <a:pPr lvl="1"/>
            <a:r>
              <a:rPr lang="pt-BR" dirty="0" smtClean="0"/>
              <a:t>Milestone #2 is due in 1 week!</a:t>
            </a:r>
          </a:p>
          <a:p>
            <a:pPr lvl="1"/>
            <a:r>
              <a:rPr lang="pt-BR" dirty="0" smtClean="0"/>
              <a:t>Midterm is in 2 weeks!</a:t>
            </a:r>
          </a:p>
        </p:txBody>
      </p:sp>
    </p:spTree>
    <p:extLst>
      <p:ext uri="{BB962C8B-B14F-4D97-AF65-F5344CB8AC3E}">
        <p14:creationId xmlns:p14="http://schemas.microsoft.com/office/powerpoint/2010/main" val="28811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Human Computer Interaction (HCI)</a:t>
            </a:r>
          </a:p>
          <a:p>
            <a:pPr lvl="1"/>
            <a:r>
              <a:rPr lang="en-US" dirty="0" smtClean="0"/>
              <a:t>The communication between user and the system</a:t>
            </a:r>
            <a:r>
              <a:rPr lang="en-US" baseline="30000" dirty="0" smtClean="0"/>
              <a:t>1</a:t>
            </a:r>
          </a:p>
          <a:p>
            <a:pPr lvl="1"/>
            <a:r>
              <a:rPr lang="en-US" dirty="0" smtClean="0"/>
              <a:t>Direct manipulation and instantaneous change</a:t>
            </a:r>
          </a:p>
          <a:p>
            <a:pPr lvl="1"/>
            <a:r>
              <a:rPr lang="en-US" dirty="0" smtClean="0"/>
              <a:t>HCI research is far from having solid(and falsifiable) theories of interaction</a:t>
            </a:r>
            <a:r>
              <a:rPr lang="en-US" baseline="30000" dirty="0" smtClean="0"/>
              <a:t>2</a:t>
            </a:r>
          </a:p>
          <a:p>
            <a:endParaRPr lang="en-US" baseline="30000" dirty="0"/>
          </a:p>
          <a:p>
            <a:r>
              <a:rPr lang="en-US" dirty="0" smtClean="0"/>
              <a:t>Interaction</a:t>
            </a:r>
          </a:p>
          <a:p>
            <a:pPr lvl="1"/>
            <a:r>
              <a:rPr lang="en-US" dirty="0" smtClean="0"/>
              <a:t>Non-static images</a:t>
            </a:r>
          </a:p>
          <a:p>
            <a:pPr lvl="1"/>
            <a:r>
              <a:rPr lang="en-US" dirty="0" smtClean="0"/>
              <a:t>Communication with an application through input</a:t>
            </a:r>
          </a:p>
          <a:p>
            <a:pPr lvl="1"/>
            <a:r>
              <a:rPr lang="en-US" dirty="0" smtClean="0"/>
              <a:t>Analytic discourse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867400"/>
            <a:ext cx="8362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- Material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lecture </a:t>
            </a:r>
            <a:r>
              <a:rPr lang="en-US" sz="1200" dirty="0"/>
              <a:t>on Interaction: http://www.cc.gatech.edu/~</a:t>
            </a:r>
            <a:r>
              <a:rPr lang="en-US" sz="1200" dirty="0" smtClean="0"/>
              <a:t>stasko/7450/Notes/interaction.pdf</a:t>
            </a:r>
          </a:p>
          <a:p>
            <a:r>
              <a:rPr lang="en-US" sz="1200" dirty="0"/>
              <a:t>1 - A. Dix and G. Ellis, "Starting Simple - adding value to static visualisation through simple interaction." Proc. of AVI '98, May 1998, pp. 124-134. </a:t>
            </a:r>
            <a:endParaRPr lang="en-US" sz="1200" dirty="0" smtClean="0"/>
          </a:p>
          <a:p>
            <a:r>
              <a:rPr lang="en-US" sz="1200" dirty="0"/>
              <a:t>2 - Michel </a:t>
            </a:r>
            <a:r>
              <a:rPr lang="en-US" sz="1200" dirty="0" err="1"/>
              <a:t>Beaudouin-Lafon</a:t>
            </a:r>
            <a:r>
              <a:rPr lang="en-US" sz="1200" dirty="0"/>
              <a:t>: Designing interaction, not interfaces. AVI 2004: 15-22</a:t>
            </a:r>
          </a:p>
        </p:txBody>
      </p:sp>
    </p:spTree>
    <p:extLst>
      <p:ext uri="{BB962C8B-B14F-4D97-AF65-F5344CB8AC3E}">
        <p14:creationId xmlns:p14="http://schemas.microsoft.com/office/powerpoint/2010/main" val="41568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“The effectiveness of information visualization hinges on two things: its ability to clearly and accurately represent information and our ability to interact with it to figure out what the information means.” – Stephen Few, </a:t>
            </a:r>
            <a:r>
              <a:rPr lang="en-US" i="1" dirty="0" smtClean="0"/>
              <a:t>Now You See It</a:t>
            </a:r>
          </a:p>
          <a:p>
            <a:endParaRPr lang="en-US" i="1" dirty="0"/>
          </a:p>
          <a:p>
            <a:r>
              <a:rPr lang="en-US" dirty="0" smtClean="0"/>
              <a:t>Up until now, we’ve discussed primarily </a:t>
            </a:r>
            <a:r>
              <a:rPr lang="en-US" i="1" dirty="0" smtClean="0"/>
              <a:t>representations</a:t>
            </a:r>
            <a:r>
              <a:rPr lang="en-US" dirty="0" smtClean="0"/>
              <a:t> for data visualization</a:t>
            </a:r>
          </a:p>
          <a:p>
            <a:r>
              <a:rPr lang="en-US" dirty="0" smtClean="0"/>
              <a:t>Now we want to discuss potential </a:t>
            </a:r>
            <a:r>
              <a:rPr lang="en-US" i="1" dirty="0" smtClean="0"/>
              <a:t>interactions</a:t>
            </a:r>
            <a:r>
              <a:rPr lang="en-US" dirty="0" smtClean="0"/>
              <a:t> within data visualization</a:t>
            </a:r>
          </a:p>
          <a:p>
            <a:r>
              <a:rPr lang="en-US" dirty="0" smtClean="0"/>
              <a:t>Remember, interaction is what distinguishes visualization from simply graphing data</a:t>
            </a:r>
          </a:p>
        </p:txBody>
      </p:sp>
    </p:spTree>
    <p:extLst>
      <p:ext uri="{BB962C8B-B14F-4D97-AF65-F5344CB8AC3E}">
        <p14:creationId xmlns:p14="http://schemas.microsoft.com/office/powerpoint/2010/main" val="8655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Interactive?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Computer Graphics considers about 20fps to be real-time rendering (so .05 seconds)</a:t>
            </a:r>
          </a:p>
          <a:p>
            <a:r>
              <a:rPr lang="en-US" dirty="0" smtClean="0"/>
              <a:t>The minimum is about 10fps (.1 sec) </a:t>
            </a:r>
          </a:p>
          <a:p>
            <a:pPr lvl="1"/>
            <a:r>
              <a:rPr lang="en-US" dirty="0" smtClean="0"/>
              <a:t>Animation, visual continuity, sliders</a:t>
            </a:r>
          </a:p>
          <a:p>
            <a:r>
              <a:rPr lang="en-US" dirty="0" smtClean="0"/>
              <a:t>So, what happens at 1 second?</a:t>
            </a:r>
          </a:p>
          <a:p>
            <a:pPr lvl="1"/>
            <a:r>
              <a:rPr lang="en-US" dirty="0" smtClean="0"/>
              <a:t>System response, conversation break</a:t>
            </a:r>
          </a:p>
          <a:p>
            <a:r>
              <a:rPr lang="en-US" dirty="0" smtClean="0"/>
              <a:t>What about 10 seconds?</a:t>
            </a:r>
          </a:p>
          <a:p>
            <a:pPr lvl="1"/>
            <a:r>
              <a:rPr lang="en-US" dirty="0" smtClean="0"/>
              <a:t>Cognitive response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428601"/>
            <a:ext cx="7504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- Material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lecture on Interaction: http://www.cc.gatech.edu/~stasko/7450/Notes/interaction.pdf</a:t>
            </a:r>
          </a:p>
        </p:txBody>
      </p:sp>
    </p:spTree>
    <p:extLst>
      <p:ext uri="{BB962C8B-B14F-4D97-AF65-F5344CB8AC3E}">
        <p14:creationId xmlns:p14="http://schemas.microsoft.com/office/powerpoint/2010/main" val="31080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Earlier, we talked about stacked bar graphs and how they were difficult in seeing trends in certain bands</a:t>
            </a:r>
          </a:p>
          <a:p>
            <a:r>
              <a:rPr lang="en-US" dirty="0" smtClean="0"/>
              <a:t>A stacked histogram allows three judgments</a:t>
            </a:r>
          </a:p>
          <a:p>
            <a:pPr lvl="1"/>
            <a:r>
              <a:rPr lang="en-US" dirty="0" smtClean="0"/>
              <a:t>The trends on the total height of the columns</a:t>
            </a:r>
          </a:p>
          <a:p>
            <a:pPr lvl="1"/>
            <a:r>
              <a:rPr lang="en-US" dirty="0" smtClean="0"/>
              <a:t>The proportion of each category in each column</a:t>
            </a:r>
          </a:p>
          <a:p>
            <a:pPr lvl="1"/>
            <a:r>
              <a:rPr lang="en-US" dirty="0" smtClean="0"/>
              <a:t>The trends in the lowest category</a:t>
            </a:r>
          </a:p>
          <a:p>
            <a:r>
              <a:rPr lang="en-US" dirty="0" smtClean="0"/>
              <a:t>By adding interaction, we can assess different trends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www.meandeviation.com/dancing-histograms/hist.html</a:t>
            </a:r>
            <a:endParaRPr lang="en-US" sz="2000" dirty="0" smtClean="0"/>
          </a:p>
          <a:p>
            <a:pPr lvl="1"/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www.digitalhistory.uh.edu/timeline/timelineN.cfm</a:t>
            </a:r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702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Highlighting and focus</a:t>
            </a:r>
          </a:p>
          <a:p>
            <a:r>
              <a:rPr lang="en-US" dirty="0" smtClean="0"/>
              <a:t>Drill-down and hyperlinks</a:t>
            </a:r>
          </a:p>
          <a:p>
            <a:r>
              <a:rPr lang="en-US" dirty="0" smtClean="0"/>
              <a:t>Overview and context</a:t>
            </a:r>
          </a:p>
          <a:p>
            <a:r>
              <a:rPr lang="en-US" dirty="0" smtClean="0"/>
              <a:t>Changing parameters</a:t>
            </a:r>
          </a:p>
          <a:p>
            <a:r>
              <a:rPr lang="en-US" dirty="0" smtClean="0"/>
              <a:t>Changing representations</a:t>
            </a:r>
          </a:p>
          <a:p>
            <a:r>
              <a:rPr lang="en-US" dirty="0" smtClean="0"/>
              <a:t>Temporal fusion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28600"/>
            <a:ext cx="917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A. Dix and G. </a:t>
            </a:r>
            <a:r>
              <a:rPr lang="en-US" sz="1200" dirty="0" smtClean="0"/>
              <a:t>Ellis. </a:t>
            </a:r>
            <a:r>
              <a:rPr lang="en-US" sz="1200" b="1" dirty="0" smtClean="0"/>
              <a:t>Starting </a:t>
            </a:r>
            <a:r>
              <a:rPr lang="en-US" sz="1200" b="1" dirty="0"/>
              <a:t>Simple - adding value to static visualisation through simple interaction.</a:t>
            </a:r>
            <a:r>
              <a:rPr lang="en-US" sz="1200" dirty="0"/>
              <a:t> </a:t>
            </a:r>
            <a:r>
              <a:rPr lang="en-US" sz="1200" i="1" dirty="0" smtClean="0"/>
              <a:t>Proceedings </a:t>
            </a:r>
            <a:r>
              <a:rPr lang="en-US" sz="1200" i="1" dirty="0"/>
              <a:t>of Advanced Visual Interfaces </a:t>
            </a:r>
            <a:r>
              <a:rPr lang="en-US" sz="1200" i="1" dirty="0" smtClean="0"/>
              <a:t>, </a:t>
            </a:r>
            <a:r>
              <a:rPr lang="en-US" sz="1200" dirty="0" smtClean="0"/>
              <a:t>1998</a:t>
            </a:r>
          </a:p>
        </p:txBody>
      </p:sp>
    </p:spTree>
    <p:extLst>
      <p:ext uri="{BB962C8B-B14F-4D97-AF65-F5344CB8AC3E}">
        <p14:creationId xmlns:p14="http://schemas.microsoft.com/office/powerpoint/2010/main" val="23185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</a:p>
          <a:p>
            <a:pPr lvl="1"/>
            <a:r>
              <a:rPr lang="en-US" dirty="0" smtClean="0"/>
              <a:t>Navigation, selection, manipulation, distortion, filtering</a:t>
            </a:r>
          </a:p>
          <a:p>
            <a:r>
              <a:rPr lang="en-US" dirty="0" smtClean="0"/>
              <a:t>Space of Interaction</a:t>
            </a:r>
          </a:p>
          <a:p>
            <a:pPr lvl="1"/>
            <a:r>
              <a:rPr lang="en-US" dirty="0" smtClean="0"/>
              <a:t>Screen, data value, data structure, attribute object, visualization structure</a:t>
            </a:r>
          </a:p>
          <a:p>
            <a:r>
              <a:rPr lang="en-US" dirty="0" smtClean="0"/>
              <a:t>Parameters of the interaction operator</a:t>
            </a:r>
          </a:p>
          <a:p>
            <a:pPr lvl="1"/>
            <a:r>
              <a:rPr lang="en-US" dirty="0" smtClean="0"/>
              <a:t>Focus, extents, transformation, blender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28600"/>
            <a:ext cx="7501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 Ward, G Grinstein and D </a:t>
            </a:r>
            <a:r>
              <a:rPr lang="en-US" sz="1200" dirty="0" err="1" smtClean="0"/>
              <a:t>Keim</a:t>
            </a:r>
            <a:r>
              <a:rPr lang="en-US" sz="1200" dirty="0" smtClean="0"/>
              <a:t>. Interactive Data Visualization: Foundations, Techniques and Applications. A K Peters Ltd, 2010.</a:t>
            </a:r>
          </a:p>
        </p:txBody>
      </p:sp>
    </p:spTree>
    <p:extLst>
      <p:ext uri="{BB962C8B-B14F-4D97-AF65-F5344CB8AC3E}">
        <p14:creationId xmlns:p14="http://schemas.microsoft.com/office/powerpoint/2010/main" val="311639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do we think of interacting with data?</a:t>
            </a:r>
          </a:p>
          <a:p>
            <a:pPr lvl="1"/>
            <a:r>
              <a:rPr lang="en-US" dirty="0" smtClean="0"/>
              <a:t>Comparing and sorting</a:t>
            </a:r>
          </a:p>
          <a:p>
            <a:pPr lvl="2"/>
            <a:r>
              <a:rPr lang="en-US" dirty="0" smtClean="0"/>
              <a:t>Provide a selection of data graphics to compare values and sort these values based on information</a:t>
            </a:r>
          </a:p>
          <a:p>
            <a:pPr lvl="1"/>
            <a:r>
              <a:rPr lang="en-US" dirty="0" smtClean="0"/>
              <a:t>Adding/filtering variables</a:t>
            </a:r>
          </a:p>
          <a:p>
            <a:pPr lvl="1"/>
            <a:r>
              <a:rPr lang="en-US" dirty="0" smtClean="0"/>
              <a:t>Highlighting</a:t>
            </a:r>
          </a:p>
          <a:p>
            <a:pPr lvl="1"/>
            <a:r>
              <a:rPr lang="en-US" dirty="0" smtClean="0"/>
              <a:t>Aggregating/combining variables</a:t>
            </a:r>
          </a:p>
          <a:p>
            <a:pPr lvl="1"/>
            <a:r>
              <a:rPr lang="en-US" dirty="0" smtClean="0"/>
              <a:t>Zoom and Pan</a:t>
            </a:r>
          </a:p>
          <a:p>
            <a:pPr lvl="1"/>
            <a:r>
              <a:rPr lang="en-US" dirty="0" smtClean="0"/>
              <a:t>Rescale</a:t>
            </a:r>
          </a:p>
          <a:p>
            <a:pPr lvl="1"/>
            <a:r>
              <a:rPr lang="en-US" dirty="0" smtClean="0"/>
              <a:t>Annotate</a:t>
            </a:r>
          </a:p>
          <a:p>
            <a:pPr lvl="1"/>
            <a:r>
              <a:rPr lang="en-US" dirty="0" smtClean="0"/>
              <a:t>Bookmark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428600"/>
            <a:ext cx="1364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S. Few. </a:t>
            </a:r>
            <a:r>
              <a:rPr lang="en-US" sz="1200" i="1" dirty="0" smtClean="0"/>
              <a:t>Now You See It</a:t>
            </a:r>
            <a:r>
              <a:rPr lang="en-US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368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9767</TotalTime>
  <Words>2075</Words>
  <Application>Microsoft Office PowerPoint</Application>
  <PresentationFormat>On-screen Show (4:3)</PresentationFormat>
  <Paragraphs>237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Equity</vt:lpstr>
      <vt:lpstr>CSE 591 Interaction</vt:lpstr>
      <vt:lpstr>Enhancing our Visualizations</vt:lpstr>
      <vt:lpstr>Interaction</vt:lpstr>
      <vt:lpstr>Interaction</vt:lpstr>
      <vt:lpstr>What Is Interactive?</vt:lpstr>
      <vt:lpstr>Simple Interactions</vt:lpstr>
      <vt:lpstr>Interaction Types</vt:lpstr>
      <vt:lpstr>Interaction Types</vt:lpstr>
      <vt:lpstr>Interaction Types</vt:lpstr>
      <vt:lpstr>Interaction</vt:lpstr>
      <vt:lpstr>Interaction in Visualization</vt:lpstr>
      <vt:lpstr>Select</vt:lpstr>
      <vt:lpstr>Mouse Selection</vt:lpstr>
      <vt:lpstr>Excentric Labeling</vt:lpstr>
      <vt:lpstr>Generalized Selection</vt:lpstr>
      <vt:lpstr>Explore</vt:lpstr>
      <vt:lpstr>Reconfigure</vt:lpstr>
      <vt:lpstr>Encode</vt:lpstr>
      <vt:lpstr>Abstract/Elaborate</vt:lpstr>
      <vt:lpstr>Sunburst Visualization</vt:lpstr>
      <vt:lpstr>Filter</vt:lpstr>
      <vt:lpstr>Facet Lens</vt:lpstr>
      <vt:lpstr>Typical Query Filter</vt:lpstr>
      <vt:lpstr>Dynamic Query</vt:lpstr>
      <vt:lpstr>Brushing</vt:lpstr>
      <vt:lpstr>Brushing Histograms</vt:lpstr>
      <vt:lpstr>Brushing Histograms vs. Dynamic Query</vt:lpstr>
      <vt:lpstr>Connect</vt:lpstr>
      <vt:lpstr>Readings and 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cadlabadmin</dc:creator>
  <cp:lastModifiedBy>Ross Maciejewski</cp:lastModifiedBy>
  <cp:revision>328</cp:revision>
  <dcterms:created xsi:type="dcterms:W3CDTF">2011-08-04T19:58:28Z</dcterms:created>
  <dcterms:modified xsi:type="dcterms:W3CDTF">2013-02-12T23:18:25Z</dcterms:modified>
</cp:coreProperties>
</file>