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56" r:id="rId3"/>
    <p:sldId id="344" r:id="rId4"/>
    <p:sldId id="345" r:id="rId5"/>
    <p:sldId id="347" r:id="rId6"/>
    <p:sldId id="353" r:id="rId7"/>
    <p:sldId id="354" r:id="rId8"/>
    <p:sldId id="355" r:id="rId9"/>
    <p:sldId id="358" r:id="rId10"/>
    <p:sldId id="346" r:id="rId11"/>
    <p:sldId id="359" r:id="rId12"/>
    <p:sldId id="360" r:id="rId13"/>
    <p:sldId id="361" r:id="rId14"/>
    <p:sldId id="349" r:id="rId15"/>
    <p:sldId id="350" r:id="rId16"/>
    <p:sldId id="351" r:id="rId17"/>
    <p:sldId id="352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57" r:id="rId26"/>
    <p:sldId id="34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0F5086-DFE1-4D74-A389-392EE751D693}">
          <p14:sldIdLst>
            <p14:sldId id="256"/>
            <p14:sldId id="356"/>
            <p14:sldId id="344"/>
            <p14:sldId id="345"/>
            <p14:sldId id="347"/>
            <p14:sldId id="353"/>
            <p14:sldId id="354"/>
            <p14:sldId id="355"/>
            <p14:sldId id="358"/>
            <p14:sldId id="346"/>
            <p14:sldId id="359"/>
            <p14:sldId id="360"/>
            <p14:sldId id="361"/>
            <p14:sldId id="349"/>
            <p14:sldId id="350"/>
            <p14:sldId id="351"/>
            <p14:sldId id="352"/>
            <p14:sldId id="362"/>
            <p14:sldId id="363"/>
            <p14:sldId id="364"/>
            <p14:sldId id="365"/>
            <p14:sldId id="366"/>
            <p14:sldId id="367"/>
            <p14:sldId id="368"/>
            <p14:sldId id="357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86900" autoAdjust="0"/>
  </p:normalViewPr>
  <p:slideViewPr>
    <p:cSldViewPr>
      <p:cViewPr varScale="1">
        <p:scale>
          <a:sx n="109" d="100"/>
          <a:sy n="109" d="100"/>
        </p:scale>
        <p:origin x="14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attemptive</a:t>
            </a:r>
            <a:r>
              <a:rPr lang="en-US" dirty="0" smtClean="0"/>
              <a:t> cues can be used to grab user's 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3/21/17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Storytelling in Visualization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the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Studied storytelling: Described topics as “Narrative Visualization”</a:t>
            </a:r>
          </a:p>
          <a:p>
            <a:pPr lvl="1"/>
            <a:r>
              <a:rPr lang="en-US" dirty="0" smtClean="0"/>
              <a:t>How does this differ from traditional forms of storytelling</a:t>
            </a:r>
          </a:p>
          <a:p>
            <a:pPr lvl="1"/>
            <a:r>
              <a:rPr lang="en-US" dirty="0" smtClean="0"/>
              <a:t>Reviews the design space</a:t>
            </a:r>
          </a:p>
          <a:p>
            <a:pPr lvl="1"/>
            <a:r>
              <a:rPr lang="en-US" dirty="0" smtClean="0"/>
              <a:t>Characterizes the genres</a:t>
            </a:r>
          </a:p>
          <a:p>
            <a:pPr lvl="1"/>
            <a:r>
              <a:rPr lang="en-US" dirty="0" smtClean="0"/>
              <a:t>Describes a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E. </a:t>
            </a:r>
            <a:r>
              <a:rPr lang="en-US" sz="1200" dirty="0" err="1" smtClean="0"/>
              <a:t>Segel</a:t>
            </a:r>
            <a:r>
              <a:rPr lang="en-US" sz="1200" dirty="0" smtClean="0"/>
              <a:t> and J. </a:t>
            </a:r>
            <a:r>
              <a:rPr lang="en-US" sz="1200" dirty="0" err="1" smtClean="0"/>
              <a:t>Heer</a:t>
            </a:r>
            <a:r>
              <a:rPr lang="en-US" sz="1200" dirty="0" smtClean="0"/>
              <a:t>, "Narrative Visualization: Telling Stories with Data", </a:t>
            </a:r>
            <a:r>
              <a:rPr lang="en-US" sz="1200" i="1" dirty="0" smtClean="0"/>
              <a:t>IEEE Trans. on Visualization and Computer Graphics</a:t>
            </a:r>
            <a:r>
              <a:rPr lang="en-US" sz="1200" dirty="0" smtClean="0"/>
              <a:t>, Vol. 16, No. 6, Nov.-Dec. 2010, pp. 1139-1148.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87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Storytelling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Recently, news organizations have begun regularly incorporating dynamic graphics into their journalism</a:t>
            </a:r>
          </a:p>
          <a:p>
            <a:r>
              <a:rPr lang="en-US" dirty="0" smtClean="0"/>
              <a:t>Visualization designers are “melding the skills of computer science, statistics, artistic design and storytelling”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Effective story-telling “requires skills like those familiar to movie directors, beyond a technical expert’s knowledge of computer engineering and science.”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How can we design tools to support richer forms of storytelling?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766137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</a:t>
            </a:r>
            <a:r>
              <a:rPr lang="en-US" sz="1200" dirty="0"/>
              <a:t>K. </a:t>
            </a:r>
            <a:r>
              <a:rPr lang="en-US" sz="1200" dirty="0" err="1"/>
              <a:t>Cukier</a:t>
            </a:r>
            <a:r>
              <a:rPr lang="en-US" sz="1200" dirty="0"/>
              <a:t>. Show Me: New ways of </a:t>
            </a:r>
            <a:r>
              <a:rPr lang="en-US" sz="1200" dirty="0" err="1"/>
              <a:t>visualising</a:t>
            </a:r>
            <a:r>
              <a:rPr lang="en-US" sz="1200" dirty="0"/>
              <a:t> data. http://</a:t>
            </a:r>
            <a:r>
              <a:rPr lang="en-US" sz="1200" dirty="0" smtClean="0"/>
              <a:t>www..economist.com/node/15557455</a:t>
            </a:r>
            <a:r>
              <a:rPr lang="en-US" sz="1200" dirty="0"/>
              <a:t>, 2010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K. </a:t>
            </a:r>
            <a:r>
              <a:rPr lang="en-US" sz="1200" dirty="0" err="1"/>
              <a:t>Cukier</a:t>
            </a:r>
            <a:r>
              <a:rPr lang="en-US" sz="1200" dirty="0"/>
              <a:t>. Show Me: New ways of </a:t>
            </a:r>
            <a:r>
              <a:rPr lang="en-US" sz="1200" dirty="0" err="1"/>
              <a:t>visualising</a:t>
            </a:r>
            <a:r>
              <a:rPr lang="en-US" sz="1200" dirty="0"/>
              <a:t> data. http://</a:t>
            </a:r>
            <a:r>
              <a:rPr lang="en-US" sz="1200" dirty="0" smtClean="0"/>
              <a:t>www..economist.com/node/15557455</a:t>
            </a:r>
            <a:r>
              <a:rPr lang="en-US" sz="1200" dirty="0"/>
              <a:t>, 2010.</a:t>
            </a:r>
            <a:endParaRPr lang="en-US" sz="1200" dirty="0" smtClean="0"/>
          </a:p>
          <a:p>
            <a:r>
              <a:rPr lang="en-US" sz="1200" dirty="0" smtClean="0"/>
              <a:t>3 - E</a:t>
            </a:r>
            <a:r>
              <a:rPr lang="en-US" sz="1200" dirty="0"/>
              <a:t>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31396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a notion of a chain of causally related events</a:t>
            </a:r>
          </a:p>
          <a:p>
            <a:r>
              <a:rPr lang="en-US" dirty="0" smtClean="0"/>
              <a:t>Stories often have a beginning middle and end</a:t>
            </a:r>
          </a:p>
          <a:p>
            <a:r>
              <a:rPr lang="en-US" dirty="0" smtClean="0"/>
              <a:t>Much work has been done on developing typologies of narratives</a:t>
            </a:r>
          </a:p>
          <a:p>
            <a:r>
              <a:rPr lang="en-US" dirty="0" smtClean="0"/>
              <a:t>Visualization brings with it text, images, video and interactivity, so what kind of typology can be developed in this setting?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E. </a:t>
            </a:r>
            <a:r>
              <a:rPr lang="en-US" sz="1200" dirty="0" err="1" smtClean="0"/>
              <a:t>Segel</a:t>
            </a:r>
            <a:r>
              <a:rPr lang="en-US" sz="1200" dirty="0" smtClean="0"/>
              <a:t> and J. </a:t>
            </a:r>
            <a:r>
              <a:rPr lang="en-US" sz="1200" dirty="0" err="1" smtClean="0"/>
              <a:t>Heer</a:t>
            </a:r>
            <a:r>
              <a:rPr lang="en-US" sz="1200" dirty="0" smtClean="0"/>
              <a:t>, "Narrative Visualization: Telling Stories with Data", </a:t>
            </a:r>
            <a:r>
              <a:rPr lang="en-US" sz="1200" i="1" dirty="0" smtClean="0"/>
              <a:t>IEEE Trans. on Visualization and Computer Graphics</a:t>
            </a:r>
            <a:r>
              <a:rPr lang="en-US" sz="1200" dirty="0" smtClean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24225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Narratives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 – utilize an establishing shot or overview to introduce the scene</a:t>
            </a:r>
          </a:p>
          <a:p>
            <a:pPr lvl="1"/>
            <a:r>
              <a:rPr lang="en-US" dirty="0" smtClean="0"/>
              <a:t>Not all elements in a scene are of equal importance, so we can manipulate a scene to direct attention</a:t>
            </a:r>
          </a:p>
          <a:p>
            <a:pPr lvl="1"/>
            <a:r>
              <a:rPr lang="en-US" dirty="0" smtClean="0"/>
              <a:t>Cultural bias in reading order bias where people look first</a:t>
            </a:r>
          </a:p>
          <a:p>
            <a:pPr lvl="1"/>
            <a:r>
              <a:rPr lang="en-US" dirty="0" smtClean="0"/>
              <a:t>Where else in class have we talked about using such bias to direct attention?</a:t>
            </a:r>
          </a:p>
          <a:p>
            <a:r>
              <a:rPr lang="en-US" dirty="0" smtClean="0"/>
              <a:t>Scene changes – try to establish some connection between scenes in order to maintain coherence</a:t>
            </a:r>
          </a:p>
          <a:p>
            <a:pPr lvl="1"/>
            <a:r>
              <a:rPr lang="en-US" dirty="0" smtClean="0"/>
              <a:t>McCloud’s Understanding Comics presents a taxonomy of different transitions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E. </a:t>
            </a:r>
            <a:r>
              <a:rPr lang="en-US" sz="1200" dirty="0" err="1" smtClean="0"/>
              <a:t>Segel</a:t>
            </a:r>
            <a:r>
              <a:rPr lang="en-US" sz="1200" dirty="0" smtClean="0"/>
              <a:t> and J. </a:t>
            </a:r>
            <a:r>
              <a:rPr lang="en-US" sz="1200" dirty="0" err="1" smtClean="0"/>
              <a:t>Heer</a:t>
            </a:r>
            <a:r>
              <a:rPr lang="en-US" sz="1200" dirty="0" smtClean="0"/>
              <a:t>, "Narrative Visualization: Telling Stories with Data", </a:t>
            </a:r>
            <a:r>
              <a:rPr lang="en-US" sz="1200" i="1" dirty="0" smtClean="0"/>
              <a:t>IEEE Trans. on Visualization and Computer Graphics</a:t>
            </a:r>
            <a:r>
              <a:rPr lang="en-US" sz="1200" dirty="0" smtClean="0"/>
              <a:t>, Vol. 16, No. 6, Nov.-Dec. 2010, pp. 1139-1148.</a:t>
            </a:r>
          </a:p>
          <a:p>
            <a:r>
              <a:rPr lang="en-US" sz="1200" dirty="0" smtClean="0"/>
              <a:t>S. McCloud. </a:t>
            </a:r>
            <a:r>
              <a:rPr lang="en-US" sz="1200" i="1" dirty="0" smtClean="0"/>
              <a:t>Understanding Comics</a:t>
            </a:r>
            <a:r>
              <a:rPr lang="en-US" sz="1200" dirty="0" smtClean="0"/>
              <a:t>. Kitchen Sink Press, 1993.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6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Genre</a:t>
            </a:r>
          </a:p>
          <a:p>
            <a:r>
              <a:rPr lang="en-US" dirty="0" smtClean="0"/>
              <a:t>Visual Narrative</a:t>
            </a:r>
          </a:p>
          <a:p>
            <a:pPr lvl="1"/>
            <a:r>
              <a:rPr lang="en-US" dirty="0" smtClean="0"/>
              <a:t>Visual structuring</a:t>
            </a:r>
          </a:p>
          <a:p>
            <a:pPr lvl="1"/>
            <a:r>
              <a:rPr lang="en-US" dirty="0" smtClean="0"/>
              <a:t>Highlight</a:t>
            </a:r>
          </a:p>
          <a:p>
            <a:pPr lvl="1"/>
            <a:r>
              <a:rPr lang="en-US" dirty="0" smtClean="0"/>
              <a:t>Transition Guidance</a:t>
            </a:r>
          </a:p>
          <a:p>
            <a:r>
              <a:rPr lang="en-US" dirty="0" smtClean="0"/>
              <a:t>Narrative Structure</a:t>
            </a:r>
          </a:p>
          <a:p>
            <a:pPr lvl="1"/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23646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91185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6208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Clusters of different ordering structures</a:t>
            </a:r>
          </a:p>
          <a:p>
            <a:r>
              <a:rPr lang="en-US" dirty="0" smtClean="0"/>
              <a:t>Consistency of interaction design</a:t>
            </a:r>
          </a:p>
          <a:p>
            <a:r>
              <a:rPr lang="en-US" dirty="0" smtClean="0"/>
              <a:t>Under-utilization of narrative messaging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0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Author-driven vs. reader-driven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Common patterns</a:t>
            </a:r>
          </a:p>
          <a:p>
            <a:pPr lvl="1"/>
            <a:r>
              <a:rPr lang="en-US" dirty="0" smtClean="0"/>
              <a:t>Martini glass</a:t>
            </a:r>
          </a:p>
          <a:p>
            <a:pPr lvl="1"/>
            <a:r>
              <a:rPr lang="en-US" dirty="0" smtClean="0"/>
              <a:t>Interactive slideshow</a:t>
            </a:r>
          </a:p>
          <a:p>
            <a:pPr lvl="1"/>
            <a:r>
              <a:rPr lang="en-US" dirty="0" smtClean="0"/>
              <a:t>Drill-down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02619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85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Martini Glass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Begins with an author-driven approach, initially using questions, observations or written articles to introduce the visualization</a:t>
            </a:r>
          </a:p>
          <a:p>
            <a:r>
              <a:rPr lang="en-US" dirty="0" smtClean="0"/>
              <a:t>Once the author’s intended narrative is complete, the visualization opens up to a reader-driven stage</a:t>
            </a:r>
          </a:p>
          <a:p>
            <a:r>
              <a:rPr lang="en-US" dirty="0" smtClean="0"/>
              <a:t>This type of structure is most common with interactive visualizations accompanying stories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162409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Slideshow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Follows traditional slideshow structure but incorporates interactions mid-narrative</a:t>
            </a:r>
          </a:p>
          <a:p>
            <a:r>
              <a:rPr lang="en-US" dirty="0" smtClean="0"/>
              <a:t>Allows the user to further explore particular points of the presentation</a:t>
            </a:r>
          </a:p>
          <a:p>
            <a:r>
              <a:rPr lang="en-US" dirty="0" smtClean="0"/>
              <a:t>Works well with complex datasets and complex narratives</a:t>
            </a:r>
          </a:p>
          <a:p>
            <a:pPr lvl="1"/>
            <a:r>
              <a:rPr lang="en-US" dirty="0" smtClean="0"/>
              <a:t>In complex datasets, this structure allows the author to walk the user through data-dimensions and manipulations</a:t>
            </a:r>
          </a:p>
          <a:p>
            <a:pPr lvl="1"/>
            <a:r>
              <a:rPr lang="en-US" dirty="0" smtClean="0"/>
              <a:t>In narratives, this ensures that the user only moves forward in the presentation when he is ready to do 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196034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http://www.ted.com/talks/david_mccandless_the_beauty_of_data_visualization.html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781800" cy="462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0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Drill-Down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Presents a general theme and then allows the user to choose among a variety of instances </a:t>
            </a:r>
          </a:p>
          <a:p>
            <a:r>
              <a:rPr lang="en-US" dirty="0"/>
              <a:t>http://www.nytimes.com/interactive/2008/10/11/business/20081011_BEAR_MARKETS.html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3262313" cy="271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96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Rhetoric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 of this work was to </a:t>
            </a:r>
            <a:r>
              <a:rPr lang="en-US" dirty="0"/>
              <a:t>better understand the </a:t>
            </a:r>
            <a:r>
              <a:rPr lang="en-US" dirty="0" smtClean="0"/>
              <a:t>interpretation process </a:t>
            </a:r>
            <a:r>
              <a:rPr lang="en-US" dirty="0"/>
              <a:t>of visualization, this paper investigates rhetorical </a:t>
            </a:r>
            <a:r>
              <a:rPr lang="en-US" dirty="0" smtClean="0"/>
              <a:t>strategies and </a:t>
            </a:r>
            <a:r>
              <a:rPr lang="en-US" dirty="0"/>
              <a:t>effects in narrative visualization by addressing the </a:t>
            </a:r>
            <a:r>
              <a:rPr lang="en-US" dirty="0" smtClean="0"/>
              <a:t>following research questions:</a:t>
            </a:r>
          </a:p>
          <a:p>
            <a:pPr lvl="1"/>
            <a:r>
              <a:rPr lang="en-US" dirty="0" smtClean="0"/>
              <a:t>What conventions are used, and to what extent are specific techniques associated with different editorial layers</a:t>
            </a:r>
          </a:p>
          <a:p>
            <a:pPr lvl="1"/>
            <a:r>
              <a:rPr lang="en-US" dirty="0" smtClean="0"/>
              <a:t>In what ways can factors external to the visualization itself influence the rhetoric</a:t>
            </a:r>
          </a:p>
          <a:p>
            <a:pPr lvl="1"/>
            <a:r>
              <a:rPr lang="en-US" dirty="0" smtClean="0"/>
              <a:t>How do communicative and explorative rhetorical strategies effectively work together in visualization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J. </a:t>
            </a:r>
            <a:r>
              <a:rPr lang="en-US" sz="1200" dirty="0" err="1"/>
              <a:t>Hullman</a:t>
            </a:r>
            <a:r>
              <a:rPr lang="en-US" sz="1200" dirty="0"/>
              <a:t> and N. </a:t>
            </a:r>
            <a:r>
              <a:rPr lang="en-US" sz="1200" dirty="0" err="1"/>
              <a:t>Diakopoulos</a:t>
            </a:r>
            <a:r>
              <a:rPr lang="en-US" sz="1200" dirty="0"/>
              <a:t>. Visualization Rhetoric: Framing Effects in Narrative Visualization.</a:t>
            </a:r>
            <a:r>
              <a:rPr lang="en-US" sz="1200" i="1" dirty="0"/>
              <a:t> IEEE Transactions on Visualization and Computer Graphics</a:t>
            </a:r>
            <a:r>
              <a:rPr lang="en-US" sz="1200" dirty="0"/>
              <a:t>. October 2011</a:t>
            </a:r>
          </a:p>
        </p:txBody>
      </p:sp>
    </p:spTree>
    <p:extLst>
      <p:ext uri="{BB962C8B-B14F-4D97-AF65-F5344CB8AC3E}">
        <p14:creationId xmlns:p14="http://schemas.microsoft.com/office/powerpoint/2010/main" val="363874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Access Rhetoric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decision made by a designer is often what data to represent</a:t>
            </a:r>
          </a:p>
          <a:p>
            <a:r>
              <a:rPr lang="en-US" dirty="0" smtClean="0"/>
              <a:t>In order to simplify complex ideas it is often helpful to keep distracting information to a minimum</a:t>
            </a:r>
          </a:p>
          <a:p>
            <a:r>
              <a:rPr lang="en-US" dirty="0" smtClean="0"/>
              <a:t>Omissions are least likely to be explicitly indicated by the visualization</a:t>
            </a:r>
          </a:p>
          <a:p>
            <a:r>
              <a:rPr lang="en-US" dirty="0" smtClean="0"/>
              <a:t>May be motivated by knowledge assumptions of the user</a:t>
            </a:r>
          </a:p>
          <a:p>
            <a:r>
              <a:rPr lang="en-US" dirty="0" smtClean="0"/>
              <a:t>Can transfer choice of omission to user by providing filter controls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J. </a:t>
            </a:r>
            <a:r>
              <a:rPr lang="en-US" sz="1200" dirty="0" err="1"/>
              <a:t>Hullman</a:t>
            </a:r>
            <a:r>
              <a:rPr lang="en-US" sz="1200" dirty="0"/>
              <a:t> and N. </a:t>
            </a:r>
            <a:r>
              <a:rPr lang="en-US" sz="1200" dirty="0" err="1"/>
              <a:t>Diakopoulos</a:t>
            </a:r>
            <a:r>
              <a:rPr lang="en-US" sz="1200" dirty="0"/>
              <a:t>. Visualization Rhetoric: Framing Effects in Narrative Visualization.</a:t>
            </a:r>
            <a:r>
              <a:rPr lang="en-US" sz="1200" i="1" dirty="0"/>
              <a:t> IEEE Transactions on Visualization and Computer Graphics</a:t>
            </a:r>
            <a:r>
              <a:rPr lang="en-US" sz="1200" dirty="0"/>
              <a:t>. October 2011</a:t>
            </a:r>
          </a:p>
        </p:txBody>
      </p:sp>
    </p:spTree>
    <p:extLst>
      <p:ext uri="{BB962C8B-B14F-4D97-AF65-F5344CB8AC3E}">
        <p14:creationId xmlns:p14="http://schemas.microsoft.com/office/powerpoint/2010/main" val="408232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Rhetoric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provenance</a:t>
            </a:r>
          </a:p>
          <a:p>
            <a:pPr lvl="1"/>
            <a:r>
              <a:rPr lang="en-US" dirty="0" smtClean="0"/>
              <a:t>Citing and/or linking data sources</a:t>
            </a:r>
          </a:p>
          <a:p>
            <a:pPr lvl="1"/>
            <a:r>
              <a:rPr lang="en-US" dirty="0" smtClean="0"/>
              <a:t>Additional references</a:t>
            </a:r>
          </a:p>
          <a:p>
            <a:pPr lvl="1"/>
            <a:r>
              <a:rPr lang="en-US" dirty="0" smtClean="0"/>
              <a:t>Methodological choices</a:t>
            </a:r>
          </a:p>
          <a:p>
            <a:r>
              <a:rPr lang="en-US" dirty="0" smtClean="0"/>
              <a:t>Representing uncertainty</a:t>
            </a:r>
          </a:p>
          <a:p>
            <a:pPr lvl="1"/>
            <a:r>
              <a:rPr lang="en-US" dirty="0" smtClean="0"/>
              <a:t>Error bars</a:t>
            </a:r>
          </a:p>
          <a:p>
            <a:pPr lvl="1"/>
            <a:r>
              <a:rPr lang="en-US" dirty="0" smtClean="0"/>
              <a:t>Textual means</a:t>
            </a:r>
          </a:p>
          <a:p>
            <a:pPr lvl="1"/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J. </a:t>
            </a:r>
            <a:r>
              <a:rPr lang="en-US" sz="1200" dirty="0" err="1"/>
              <a:t>Hullman</a:t>
            </a:r>
            <a:r>
              <a:rPr lang="en-US" sz="1200" dirty="0"/>
              <a:t> and N. </a:t>
            </a:r>
            <a:r>
              <a:rPr lang="en-US" sz="1200" dirty="0" err="1"/>
              <a:t>Diakopoulos</a:t>
            </a:r>
            <a:r>
              <a:rPr lang="en-US" sz="1200" dirty="0"/>
              <a:t>. Visualization Rhetoric: Framing Effects in Narrative Visualization.</a:t>
            </a:r>
            <a:r>
              <a:rPr lang="en-US" sz="1200" i="1" dirty="0"/>
              <a:t> IEEE Transactions on Visualization and Computer Graphics</a:t>
            </a:r>
            <a:r>
              <a:rPr lang="en-US" sz="1200" dirty="0"/>
              <a:t>. October 2011</a:t>
            </a:r>
          </a:p>
        </p:txBody>
      </p:sp>
    </p:spTree>
    <p:extLst>
      <p:ext uri="{BB962C8B-B14F-4D97-AF65-F5344CB8AC3E}">
        <p14:creationId xmlns:p14="http://schemas.microsoft.com/office/powerpoint/2010/main" val="223652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Rhetoric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Refers to how a piece of information will be translated to a visual feature</a:t>
            </a:r>
          </a:p>
          <a:p>
            <a:r>
              <a:rPr lang="en-US" dirty="0" smtClean="0"/>
              <a:t>Obscuring can result from introducing noise into a representation (for example adding a gratuitous 3</a:t>
            </a:r>
            <a:r>
              <a:rPr lang="en-US" baseline="30000" dirty="0" smtClean="0"/>
              <a:t>rd</a:t>
            </a:r>
            <a:r>
              <a:rPr lang="en-US" dirty="0" smtClean="0"/>
              <a:t> dimension)</a:t>
            </a:r>
          </a:p>
          <a:p>
            <a:r>
              <a:rPr lang="en-US" dirty="0" smtClean="0"/>
              <a:t>Think about how size and color can affect what is being seen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J. </a:t>
            </a:r>
            <a:r>
              <a:rPr lang="en-US" sz="1200" dirty="0" err="1"/>
              <a:t>Hullman</a:t>
            </a:r>
            <a:r>
              <a:rPr lang="en-US" sz="1200" dirty="0"/>
              <a:t> and N. </a:t>
            </a:r>
            <a:r>
              <a:rPr lang="en-US" sz="1200" dirty="0" err="1"/>
              <a:t>Diakopoulos</a:t>
            </a:r>
            <a:r>
              <a:rPr lang="en-US" sz="1200" dirty="0"/>
              <a:t>. Visualization Rhetoric: Framing Effects in Narrative Visualization.</a:t>
            </a:r>
            <a:r>
              <a:rPr lang="en-US" sz="1200" i="1" dirty="0"/>
              <a:t> IEEE Transactions on Visualization and Computer Graphics</a:t>
            </a:r>
            <a:r>
              <a:rPr lang="en-US" sz="1200" dirty="0"/>
              <a:t>. October 2011</a:t>
            </a:r>
          </a:p>
        </p:txBody>
      </p:sp>
    </p:spTree>
    <p:extLst>
      <p:ext uri="{BB962C8B-B14F-4D97-AF65-F5344CB8AC3E}">
        <p14:creationId xmlns:p14="http://schemas.microsoft.com/office/powerpoint/2010/main" val="36635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our Humanity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http://www.ted.com/talks/aaron_koblin.html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6905"/>
            <a:ext cx="8077200" cy="434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48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Segel</a:t>
            </a:r>
            <a:r>
              <a:rPr lang="en-US" dirty="0"/>
              <a:t> and J. </a:t>
            </a:r>
            <a:r>
              <a:rPr lang="en-US" dirty="0" err="1"/>
              <a:t>Heer</a:t>
            </a:r>
            <a:r>
              <a:rPr lang="en-US" dirty="0"/>
              <a:t>, "Narrative Visualization: Telling Stories with Data", </a:t>
            </a:r>
            <a:r>
              <a:rPr lang="en-US" i="1" dirty="0"/>
              <a:t>IEEE Trans. on Visualization and Computer Graphics</a:t>
            </a:r>
            <a:r>
              <a:rPr lang="en-US" dirty="0"/>
              <a:t>, Vol. 16, No. 6, Nov.-Dec. 2010, pp. </a:t>
            </a:r>
            <a:r>
              <a:rPr lang="en-US"/>
              <a:t>1139-1148</a:t>
            </a:r>
            <a:r>
              <a:rPr lang="en-US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main uses of visualization</a:t>
            </a:r>
          </a:p>
          <a:p>
            <a:pPr lvl="1"/>
            <a:r>
              <a:rPr lang="en-US" dirty="0" smtClean="0"/>
              <a:t>Analysis – Understand your data better and act upon that understanding</a:t>
            </a:r>
          </a:p>
          <a:p>
            <a:pPr lvl="1"/>
            <a:r>
              <a:rPr lang="en-US" dirty="0" smtClean="0"/>
              <a:t>Presentation – Communicate and inform others more effectively</a:t>
            </a:r>
          </a:p>
          <a:p>
            <a:r>
              <a:rPr lang="en-US" dirty="0" smtClean="0"/>
              <a:t>Last time, we discussed animation and how it can be used to facilitate presentations</a:t>
            </a:r>
          </a:p>
          <a:p>
            <a:r>
              <a:rPr lang="en-US" dirty="0" smtClean="0"/>
              <a:t>This leads to today’s discussion of using visualization to tell a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Storytelling in </a:t>
            </a:r>
            <a:r>
              <a:rPr lang="en-US" sz="1200" dirty="0" err="1" smtClean="0"/>
              <a:t>InfoVis</a:t>
            </a:r>
            <a:r>
              <a:rPr lang="en-US" sz="1200" dirty="0"/>
              <a:t>: http://www.cc.gatech.edu/~stasko/7450/11s/Talks/storytelling.pdf</a:t>
            </a:r>
          </a:p>
        </p:txBody>
      </p:sp>
    </p:spTree>
    <p:extLst>
      <p:ext uri="{BB962C8B-B14F-4D97-AF65-F5344CB8AC3E}">
        <p14:creationId xmlns:p14="http://schemas.microsoft.com/office/powerpoint/2010/main" val="39078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visualization can help to communicate ideas, summarize, influence, unite, explain, persuade</a:t>
            </a:r>
          </a:p>
          <a:p>
            <a:r>
              <a:rPr lang="en-US" dirty="0" smtClean="0"/>
              <a:t>Visuals can serve as evidence or support</a:t>
            </a:r>
          </a:p>
          <a:p>
            <a:r>
              <a:rPr lang="en-US" dirty="0" smtClean="0"/>
              <a:t>Think about Han </a:t>
            </a:r>
            <a:r>
              <a:rPr lang="en-US" dirty="0" err="1" smtClean="0"/>
              <a:t>Rosling’s</a:t>
            </a:r>
            <a:r>
              <a:rPr lang="en-US" dirty="0" smtClean="0"/>
              <a:t> TED Talk with </a:t>
            </a:r>
            <a:r>
              <a:rPr lang="en-US" dirty="0" err="1" smtClean="0"/>
              <a:t>Gapminder</a:t>
            </a:r>
            <a:endParaRPr lang="en-US" dirty="0" smtClean="0"/>
          </a:p>
          <a:p>
            <a:r>
              <a:rPr lang="en-US" dirty="0" smtClean="0"/>
              <a:t>Where else do we see people telling stories with data?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Storytelling in </a:t>
            </a:r>
            <a:r>
              <a:rPr lang="en-US" sz="1200" dirty="0" err="1" smtClean="0"/>
              <a:t>InfoVis</a:t>
            </a:r>
            <a:r>
              <a:rPr lang="en-US" sz="1200" dirty="0" smtClean="0"/>
              <a:t>: http://www.cc.gatech.edu/~stasko/7450/11s/Talks/storytelling.pdf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64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1" y="0"/>
            <a:ext cx="858967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6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62" y="112819"/>
            <a:ext cx="4904038" cy="621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http://www.edwardtufte.com/bboard/q-and-a-fetch-msg?msg_id=0002w4</a:t>
            </a:r>
          </a:p>
        </p:txBody>
      </p:sp>
    </p:spTree>
    <p:extLst>
      <p:ext uri="{BB962C8B-B14F-4D97-AF65-F5344CB8AC3E}">
        <p14:creationId xmlns:p14="http://schemas.microsoft.com/office/powerpoint/2010/main" val="19513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Inconvenient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867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Storytelling in </a:t>
            </a:r>
            <a:r>
              <a:rPr lang="en-US" sz="1200" dirty="0" err="1" smtClean="0"/>
              <a:t>InfoVis</a:t>
            </a:r>
            <a:r>
              <a:rPr lang="en-US" sz="1200" dirty="0"/>
              <a:t>: http://www.cc.gatech.edu/~stasko/7450/11s/Talks/storytelling.pdf</a:t>
            </a:r>
          </a:p>
        </p:txBody>
      </p:sp>
    </p:spTree>
    <p:extLst>
      <p:ext uri="{BB962C8B-B14F-4D97-AF65-F5344CB8AC3E}">
        <p14:creationId xmlns:p14="http://schemas.microsoft.com/office/powerpoint/2010/main" val="15546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Mariano Rivera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http://www.nytimes.com/interactive/2010/06/29/magazine/rivera-pitches.html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821475" cy="465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0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President Goes 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010400" cy="534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4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12085</TotalTime>
  <Words>1416</Words>
  <Application>Microsoft Macintosh PowerPoint</Application>
  <PresentationFormat>On-screen Show (4:3)</PresentationFormat>
  <Paragraphs>134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Franklin Gothic Book</vt:lpstr>
      <vt:lpstr>Perpetua</vt:lpstr>
      <vt:lpstr>Wingdings 2</vt:lpstr>
      <vt:lpstr>Equity</vt:lpstr>
      <vt:lpstr>CSE 591 Storytelling in Visualization</vt:lpstr>
      <vt:lpstr>The Beauty of Data Visualization</vt:lpstr>
      <vt:lpstr>Purpose of Visualization</vt:lpstr>
      <vt:lpstr>Telling Stories</vt:lpstr>
      <vt:lpstr>PowerPoint Presentation</vt:lpstr>
      <vt:lpstr>PowerPoint Presentation</vt:lpstr>
      <vt:lpstr>An Inconvenient Truth</vt:lpstr>
      <vt:lpstr>Mariano Rivera</vt:lpstr>
      <vt:lpstr>The President Goes Interactive</vt:lpstr>
      <vt:lpstr>Characterizing the Area</vt:lpstr>
      <vt:lpstr>Storytelling with Data</vt:lpstr>
      <vt:lpstr>Narrative Structure</vt:lpstr>
      <vt:lpstr>Visual Narratives</vt:lpstr>
      <vt:lpstr>Design Space</vt:lpstr>
      <vt:lpstr>Genres</vt:lpstr>
      <vt:lpstr>Observations</vt:lpstr>
      <vt:lpstr>Approach</vt:lpstr>
      <vt:lpstr>Martini Glass Structure</vt:lpstr>
      <vt:lpstr>Interactive Slideshow</vt:lpstr>
      <vt:lpstr>Drill-Down Story</vt:lpstr>
      <vt:lpstr>Visualization Rhetoric</vt:lpstr>
      <vt:lpstr>Information Access Rhetoric</vt:lpstr>
      <vt:lpstr>Provenance Rhetoric</vt:lpstr>
      <vt:lpstr>Mapping Rhetoric</vt:lpstr>
      <vt:lpstr>Visualizing our Humanity</vt:lpstr>
      <vt:lpstr>Readings and Homework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Nikhil Lohia</cp:lastModifiedBy>
  <cp:revision>427</cp:revision>
  <dcterms:created xsi:type="dcterms:W3CDTF">2011-08-04T19:58:28Z</dcterms:created>
  <dcterms:modified xsi:type="dcterms:W3CDTF">2017-03-21T18:23:52Z</dcterms:modified>
</cp:coreProperties>
</file>