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12"/>
  </p:notesMasterIdLst>
  <p:sldIdLst>
    <p:sldId id="263" r:id="rId2"/>
    <p:sldId id="256" r:id="rId3"/>
    <p:sldId id="257" r:id="rId4"/>
    <p:sldId id="264" r:id="rId5"/>
    <p:sldId id="260" r:id="rId6"/>
    <p:sldId id="262" r:id="rId7"/>
    <p:sldId id="259" r:id="rId8"/>
    <p:sldId id="25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6"/>
    <a:srgbClr val="69102E"/>
    <a:srgbClr val="66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94650"/>
  </p:normalViewPr>
  <p:slideViewPr>
    <p:cSldViewPr snapToGrid="0">
      <p:cViewPr varScale="1">
        <p:scale>
          <a:sx n="117" d="100"/>
          <a:sy n="117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0A35F-68EA-47C2-BF2F-015AC42816C3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84565-885A-4792-B2DF-81BD18E4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0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Aishwarya</a:t>
            </a:r>
            <a:r>
              <a:rPr lang="en-US" dirty="0"/>
              <a:t> </a:t>
            </a:r>
            <a:r>
              <a:rPr lang="en-US" dirty="0" err="1"/>
              <a:t>Pratap</a:t>
            </a:r>
            <a:r>
              <a:rPr lang="en-US" dirty="0"/>
              <a:t> Singh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84565-885A-4792-B2DF-81BD18E4E5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Rahul </a:t>
            </a:r>
            <a:r>
              <a:rPr lang="en-US" dirty="0" err="1"/>
              <a:t>Aakunuru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84565-885A-4792-B2DF-81BD18E4E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2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Ayushi</a:t>
            </a:r>
            <a:r>
              <a:rPr lang="en-US" baseline="0" dirty="0"/>
              <a:t> Jain</a:t>
            </a:r>
          </a:p>
          <a:p>
            <a:endParaRPr lang="en-US" baseline="0" dirty="0"/>
          </a:p>
          <a:p>
            <a:r>
              <a:rPr lang="en-US" dirty="0"/>
              <a:t>Performance of a team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84565-885A-4792-B2DF-81BD18E4E5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Nikhil Lohia</a:t>
            </a:r>
          </a:p>
          <a:p>
            <a:endParaRPr lang="en-US" dirty="0"/>
          </a:p>
          <a:p>
            <a:r>
              <a:rPr lang="en-US" dirty="0"/>
              <a:t>Performance of a team against some other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84565-885A-4792-B2DF-81BD18E4E5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Rahul </a:t>
            </a:r>
            <a:r>
              <a:rPr lang="en-US" dirty="0" err="1"/>
              <a:t>Aakunuru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84565-885A-4792-B2DF-81BD18E4E5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Aishwarya</a:t>
            </a:r>
            <a:r>
              <a:rPr lang="en-US" dirty="0"/>
              <a:t> </a:t>
            </a:r>
            <a:r>
              <a:rPr lang="en-US" dirty="0" err="1"/>
              <a:t>Pratap</a:t>
            </a:r>
            <a:r>
              <a:rPr lang="en-US" dirty="0"/>
              <a:t> Singh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84565-885A-4792-B2DF-81BD18E4E5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90315"/>
      </p:ext>
    </p:extLst>
  </p:cSld>
  <p:clrMapOvr>
    <a:masterClrMapping/>
  </p:clrMapOvr>
  <p:transition spd="slow" advClick="0" advTm="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93115"/>
      </p:ext>
    </p:extLst>
  </p:cSld>
  <p:clrMapOvr>
    <a:masterClrMapping/>
  </p:clrMapOvr>
  <p:transition spd="slow" advClick="0" advTm="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03010"/>
      </p:ext>
    </p:extLst>
  </p:cSld>
  <p:clrMapOvr>
    <a:masterClrMapping/>
  </p:clrMapOvr>
  <p:transition spd="slow" advClick="0" advTm="5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18421"/>
      </p:ext>
    </p:extLst>
  </p:cSld>
  <p:clrMapOvr>
    <a:masterClrMapping/>
  </p:clrMapOvr>
  <p:transition spd="slow" advClick="0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41459"/>
      </p:ext>
    </p:extLst>
  </p:cSld>
  <p:clrMapOvr>
    <a:masterClrMapping/>
  </p:clrMapOvr>
  <p:transition spd="slow" advClick="0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55677"/>
      </p:ext>
    </p:extLst>
  </p:cSld>
  <p:clrMapOvr>
    <a:masterClrMapping/>
  </p:clrMapOvr>
  <p:transition spd="slow" advClick="0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41149"/>
      </p:ext>
    </p:extLst>
  </p:cSld>
  <p:clrMapOvr>
    <a:masterClrMapping/>
  </p:clrMapOvr>
  <p:transition spd="slow" advClick="0" advTm="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5858"/>
      </p:ext>
    </p:extLst>
  </p:cSld>
  <p:clrMapOvr>
    <a:masterClrMapping/>
  </p:clrMapOvr>
  <p:transition spd="slow" advClick="0" advTm="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78814"/>
      </p:ext>
    </p:extLst>
  </p:cSld>
  <p:clrMapOvr>
    <a:masterClrMapping/>
  </p:clrMapOvr>
  <p:transition spd="slow" advClick="0" advTm="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58215"/>
      </p:ext>
    </p:extLst>
  </p:cSld>
  <p:clrMapOvr>
    <a:masterClrMapping/>
  </p:clrMapOvr>
  <p:transition spd="slow" advClick="0" advTm="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3876"/>
      </p:ext>
    </p:extLst>
  </p:cSld>
  <p:clrMapOvr>
    <a:masterClrMapping/>
  </p:clrMapOvr>
  <p:transition spd="slow" advClick="0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270000" y="685800"/>
            <a:ext cx="109220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492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1167" y="0"/>
            <a:ext cx="4064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7316"/>
            <a:ext cx="62992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0" y="520700"/>
            <a:ext cx="12192000" cy="0"/>
          </a:xfrm>
          <a:prstGeom prst="line">
            <a:avLst/>
          </a:prstGeom>
          <a:noFill/>
          <a:ln w="76200">
            <a:solidFill>
              <a:srgbClr val="FFCE3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" name="AutoShape 12"/>
          <p:cNvSpPr>
            <a:spLocks noChangeArrowheads="1"/>
          </p:cNvSpPr>
          <p:nvPr userDrawn="1"/>
        </p:nvSpPr>
        <p:spPr bwMode="auto">
          <a:xfrm>
            <a:off x="575735" y="685800"/>
            <a:ext cx="3420533" cy="6172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575735" y="6096000"/>
            <a:ext cx="778933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4" name="Picture 14" descr="logo_k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9" y="6284913"/>
            <a:ext cx="1259417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44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 advClick="0" advTm="5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578736"/>
      </p:ext>
    </p:extLst>
  </p:cSld>
  <p:clrMapOvr>
    <a:masterClrMapping/>
  </p:clrMapOvr>
  <p:transition spd="slow" advClick="0" advTm="3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1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Statistical Analysis of Cricket-One Day Internationals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90502" y="41673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Aishwarya Pratap Singh</a:t>
            </a:r>
          </a:p>
          <a:p>
            <a:r>
              <a:rPr lang="en-US" dirty="0"/>
              <a:t>Ayushi Jain</a:t>
            </a:r>
          </a:p>
          <a:p>
            <a:r>
              <a:rPr lang="en-US" dirty="0"/>
              <a:t>Nikhil Lohia</a:t>
            </a:r>
          </a:p>
          <a:p>
            <a:r>
              <a:rPr lang="en-US" dirty="0"/>
              <a:t>Rahul Aakunuru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2000">
        <p15:prstTrans prst="curtains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What is Cricket?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Countries where cricket is a popular sport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sz="2600" dirty="0"/>
              <a:t>Aspects of the game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sz="2600" dirty="0"/>
              <a:t>Who would be interested in the insights of the game?</a:t>
            </a:r>
          </a:p>
          <a:p>
            <a:pPr lvl="1"/>
            <a:r>
              <a:rPr lang="en-US" dirty="0"/>
              <a:t>A fan would like to see the trends of her favorite team.</a:t>
            </a:r>
          </a:p>
          <a:p>
            <a:pPr lvl="1"/>
            <a:r>
              <a:rPr lang="en-US" dirty="0"/>
              <a:t>A sports journalist would like to see a team’s performance over the years</a:t>
            </a:r>
            <a:r>
              <a:rPr lang="en-US" sz="280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76020"/>
              </p:ext>
            </p:extLst>
          </p:nvPr>
        </p:nvGraphicFramePr>
        <p:xfrm>
          <a:off x="2844799" y="2807551"/>
          <a:ext cx="6502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82703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39852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3218793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73811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055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Sri Lanka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Zealand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West Indies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84572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73591"/>
              </p:ext>
            </p:extLst>
          </p:nvPr>
        </p:nvGraphicFramePr>
        <p:xfrm>
          <a:off x="2844799" y="4201413"/>
          <a:ext cx="65024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467">
                  <a:extLst>
                    <a:ext uri="{9D8B030D-6E8A-4147-A177-3AD203B41FA5}">
                      <a16:colId xmlns:a16="http://schemas.microsoft.com/office/drawing/2014/main" xmlns="" val="2331360664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xmlns="" val="1852279768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xmlns="" val="286073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687097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347199" y="628741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199" y="798604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49013" y="962429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4771"/>
      </p:ext>
    </p:extLst>
  </p:cSld>
  <p:clrMapOvr>
    <a:masterClrMapping/>
  </p:clrMapOvr>
  <p:transition spd="slow" advClick="0" advTm="4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0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9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9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8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73" y="1535719"/>
            <a:ext cx="8220075" cy="423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69" y="1110613"/>
            <a:ext cx="8376862" cy="471896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23425" y="2021440"/>
            <a:ext cx="3750068" cy="3267182"/>
            <a:chOff x="8096036" y="1859623"/>
            <a:chExt cx="3750068" cy="3267182"/>
          </a:xfrm>
        </p:grpSpPr>
        <p:sp>
          <p:nvSpPr>
            <p:cNvPr id="5" name="Explosion 1 4"/>
            <p:cNvSpPr/>
            <p:nvPr/>
          </p:nvSpPr>
          <p:spPr>
            <a:xfrm>
              <a:off x="8096036" y="1859623"/>
              <a:ext cx="3750068" cy="3267182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Segoe Print" panose="02000600000000000000" pitchFamily="2" charset="0"/>
                </a:rPr>
                <a:t>STRIKE</a:t>
              </a:r>
            </a:p>
            <a:p>
              <a:pPr algn="ctr"/>
              <a:r>
                <a:rPr lang="en-US" sz="1800" dirty="0">
                  <a:solidFill>
                    <a:schemeClr val="tx1"/>
                  </a:solidFill>
                  <a:latin typeface="Segoe Print" panose="02000600000000000000" pitchFamily="2" charset="0"/>
                </a:rPr>
                <a:t>RATE</a:t>
              </a:r>
            </a:p>
            <a:p>
              <a:pPr algn="ctr"/>
              <a:r>
                <a:rPr lang="en-US" sz="1800" dirty="0">
                  <a:solidFill>
                    <a:schemeClr val="tx1"/>
                  </a:solidFill>
                  <a:latin typeface="Segoe Print" panose="02000600000000000000" pitchFamily="2" charset="0"/>
                </a:rPr>
                <a:t>Runs scored  Balls faced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9292973" y="3644757"/>
              <a:ext cx="14332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9347199" y="628741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347199" y="798604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49013" y="962429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80105"/>
      </p:ext>
    </p:extLst>
  </p:cSld>
  <p:clrMapOvr>
    <a:masterClrMapping/>
  </p:clrMapOvr>
  <p:transition spd="slow" advClick="0" advTm="4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5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18984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Runs Scored VS Balls Faced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59" y="1690688"/>
            <a:ext cx="5029482" cy="5042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60" y="1690688"/>
            <a:ext cx="5029482" cy="50420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67682" y="3729410"/>
            <a:ext cx="894859" cy="3215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0"/>
          <a:stretch/>
        </p:blipFill>
        <p:spPr>
          <a:xfrm>
            <a:off x="6993573" y="1942179"/>
            <a:ext cx="4281138" cy="407879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795456" y="4858381"/>
            <a:ext cx="2098180" cy="1291187"/>
            <a:chOff x="6562801" y="1454556"/>
            <a:chExt cx="2098180" cy="1291187"/>
          </a:xfrm>
        </p:grpSpPr>
        <p:sp>
          <p:nvSpPr>
            <p:cNvPr id="10" name="Explosion 1 9"/>
            <p:cNvSpPr/>
            <p:nvPr/>
          </p:nvSpPr>
          <p:spPr>
            <a:xfrm>
              <a:off x="6562801" y="1454556"/>
              <a:ext cx="2098180" cy="1291187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43283" y="1807763"/>
              <a:ext cx="13083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600000000000000" pitchFamily="2" charset="0"/>
                </a:rPr>
                <a:t>High strike</a:t>
              </a:r>
            </a:p>
            <a:p>
              <a:pPr algn="ctr"/>
              <a:r>
                <a:rPr lang="en-US" sz="1600" dirty="0">
                  <a:latin typeface="Segoe Print" panose="02000600000000000000" pitchFamily="2" charset="0"/>
                </a:rPr>
                <a:t>rate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50683" y="3098204"/>
            <a:ext cx="2098180" cy="1291187"/>
            <a:chOff x="6562801" y="1454556"/>
            <a:chExt cx="2098180" cy="1291187"/>
          </a:xfrm>
        </p:grpSpPr>
        <p:sp>
          <p:nvSpPr>
            <p:cNvPr id="13" name="Explosion 1 12"/>
            <p:cNvSpPr/>
            <p:nvPr/>
          </p:nvSpPr>
          <p:spPr>
            <a:xfrm>
              <a:off x="6562801" y="1454556"/>
              <a:ext cx="2098180" cy="1291187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87314" y="180776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Print" panose="02000600000000000000" pitchFamily="2" charset="0"/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84281" y="2274950"/>
            <a:ext cx="2098180" cy="1291187"/>
            <a:chOff x="6562801" y="1454556"/>
            <a:chExt cx="2098180" cy="1291187"/>
          </a:xfrm>
        </p:grpSpPr>
        <p:sp>
          <p:nvSpPr>
            <p:cNvPr id="16" name="Explosion 1 15"/>
            <p:cNvSpPr/>
            <p:nvPr/>
          </p:nvSpPr>
          <p:spPr>
            <a:xfrm>
              <a:off x="6562801" y="1454556"/>
              <a:ext cx="2098180" cy="1291187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32252" y="1807763"/>
              <a:ext cx="1130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Segoe Print" panose="02000600000000000000" pitchFamily="2" charset="0"/>
                </a:rPr>
                <a:t>Low</a:t>
              </a:r>
            </a:p>
            <a:p>
              <a:pPr algn="ctr"/>
              <a:r>
                <a:rPr lang="en-US" sz="1400" dirty="0">
                  <a:latin typeface="Segoe Print" panose="02000600000000000000" pitchFamily="2" charset="0"/>
                </a:rPr>
                <a:t>strike rate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65882" y="4919234"/>
            <a:ext cx="2098180" cy="1291187"/>
            <a:chOff x="6562801" y="1454556"/>
            <a:chExt cx="2098180" cy="1291187"/>
          </a:xfrm>
        </p:grpSpPr>
        <p:sp>
          <p:nvSpPr>
            <p:cNvPr id="19" name="Explosion 1 18"/>
            <p:cNvSpPr/>
            <p:nvPr/>
          </p:nvSpPr>
          <p:spPr>
            <a:xfrm>
              <a:off x="6562801" y="1454556"/>
              <a:ext cx="2098180" cy="1291187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1217" y="1807763"/>
              <a:ext cx="952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Segoe Print" panose="02000600000000000000" pitchFamily="2" charset="0"/>
                </a:rPr>
                <a:t>Poor </a:t>
              </a:r>
              <a:br>
                <a:rPr lang="en-US" sz="1400" dirty="0">
                  <a:latin typeface="Segoe Print" panose="02000600000000000000" pitchFamily="2" charset="0"/>
                </a:rPr>
              </a:br>
              <a:r>
                <a:rPr lang="en-US" sz="1400" dirty="0">
                  <a:latin typeface="Segoe Print" panose="02000600000000000000" pitchFamily="2" charset="0"/>
                </a:rPr>
                <a:t>batsmen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347199" y="628741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47199" y="798604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49013" y="962429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2860"/>
      </p:ext>
    </p:extLst>
  </p:cSld>
  <p:clrMapOvr>
    <a:masterClrMapping/>
  </p:clrMapOvr>
  <p:transition spd="slow" advClick="0" advTm="7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25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22982 0.0006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23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3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2212381"/>
            <a:ext cx="7870138" cy="4268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PERFORMANCE AGAINST TEAM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1471613"/>
            <a:ext cx="5210175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93" t="19235"/>
          <a:stretch/>
        </p:blipFill>
        <p:spPr>
          <a:xfrm>
            <a:off x="6983604" y="1838848"/>
            <a:ext cx="1637882" cy="1457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1502148"/>
            <a:ext cx="5130574" cy="360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14" y="2168282"/>
            <a:ext cx="4043737" cy="4053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7"/>
          <a:stretch/>
        </p:blipFill>
        <p:spPr>
          <a:xfrm>
            <a:off x="1187915" y="2125296"/>
            <a:ext cx="3761849" cy="1969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81" y="2271773"/>
            <a:ext cx="7950200" cy="4279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347199" y="681374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349013" y="845199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3154"/>
      </p:ext>
    </p:extLst>
  </p:cSld>
  <p:clrMapOvr>
    <a:masterClrMapping/>
  </p:clrMapOvr>
  <p:transition spd="slow" advClick="0" advTm="6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35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5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4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2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36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54167E-6 3.7037E-6 L 3.54167E-6 0.07546 C 3.54167E-6 0.10949 -0.06888 0.15139 -0.12474 0.15139 L -0.24922 0.15139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1" y="756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96" y="806619"/>
            <a:ext cx="3669218" cy="308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16" y="1143069"/>
            <a:ext cx="3171827" cy="317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3"/>
          <a:stretch/>
        </p:blipFill>
        <p:spPr>
          <a:xfrm>
            <a:off x="5620482" y="1266093"/>
            <a:ext cx="3292406" cy="3056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16" y="4687180"/>
            <a:ext cx="3171827" cy="1635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30" y="4687180"/>
            <a:ext cx="3241309" cy="17449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47199" y="694652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521"/>
      </p:ext>
    </p:extLst>
  </p:cSld>
  <p:clrMapOvr>
    <a:masterClrMapping/>
  </p:clrMapOvr>
  <p:transition spd="slow" advClick="0" advTm="3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07165"/>
            <a:ext cx="10515600" cy="5062331"/>
          </a:xfrm>
        </p:spPr>
        <p:txBody>
          <a:bodyPr>
            <a:normAutofit/>
          </a:bodyPr>
          <a:lstStyle/>
          <a:p>
            <a:r>
              <a:rPr lang="en-US" dirty="0"/>
              <a:t>Relevant</a:t>
            </a:r>
            <a:r>
              <a:rPr lang="en-US" sz="3200" dirty="0"/>
              <a:t> </a:t>
            </a:r>
            <a:r>
              <a:rPr lang="en-US" dirty="0"/>
              <a:t>Insights</a:t>
            </a:r>
          </a:p>
          <a:p>
            <a:pPr lvl="1"/>
            <a:r>
              <a:rPr lang="en-US" dirty="0"/>
              <a:t>Analyze a player’s contribution to the team’s success.</a:t>
            </a:r>
          </a:p>
          <a:p>
            <a:pPr lvl="1"/>
            <a:r>
              <a:rPr lang="en-US" dirty="0"/>
              <a:t>Identify players in a certain bracket.</a:t>
            </a:r>
          </a:p>
          <a:p>
            <a:pPr lvl="1"/>
            <a:r>
              <a:rPr lang="en-US" dirty="0"/>
              <a:t>Team vs Team metrics</a:t>
            </a:r>
          </a:p>
          <a:p>
            <a:pPr lvl="1"/>
            <a:r>
              <a:rPr lang="en-US" dirty="0"/>
              <a:t>Compare the performance of players against different oppositions.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347199" y="694652"/>
            <a:ext cx="2844801" cy="11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44881"/>
      </p:ext>
    </p:extLst>
  </p:cSld>
  <p:clrMapOvr>
    <a:masterClrMapping/>
  </p:clrMapOvr>
  <p:transition spd="slow" advClick="0" advTm="3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18860" y="3910062"/>
            <a:ext cx="1981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n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ಧನ್ಯವಾದ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20116" y="4832420"/>
            <a:ext cx="29498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Hasta la vista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3597" y="4214961"/>
            <a:ext cx="1210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  <p:sp>
        <p:nvSpPr>
          <p:cNvPr id="8" name="Rectangle 7"/>
          <p:cNvSpPr/>
          <p:nvPr/>
        </p:nvSpPr>
        <p:spPr>
          <a:xfrm>
            <a:off x="6901099" y="1094393"/>
            <a:ext cx="2598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e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ధన్యవాదాలు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1533" y="1501150"/>
            <a:ext cx="1896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i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धन्यवाद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1245" y="5219413"/>
            <a:ext cx="26484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Dziękuję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6000" y="826989"/>
            <a:ext cx="17379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a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நன்றி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85288" y="2772857"/>
            <a:ext cx="31985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3597" y="5894504"/>
            <a:ext cx="1752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Gracias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25479" y="1925172"/>
            <a:ext cx="3634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vous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remercie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528769"/>
      </p:ext>
    </p:extLst>
  </p:cSld>
  <p:clrMapOvr>
    <a:masterClrMapping/>
  </p:clrMapOvr>
  <p:transition spd="slow" advClick="0" advTm="3000">
    <p:push dir="u"/>
  </p:transition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188</Words>
  <Application>Microsoft Macintosh PowerPoint</Application>
  <PresentationFormat>Widescreen</PresentationFormat>
  <Paragraphs>68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Gautami</vt:lpstr>
      <vt:lpstr>Latha</vt:lpstr>
      <vt:lpstr>Mangal</vt:lpstr>
      <vt:lpstr>Segoe Print</vt:lpstr>
      <vt:lpstr>Times</vt:lpstr>
      <vt:lpstr>Tunga</vt:lpstr>
      <vt:lpstr>游ゴシック</vt:lpstr>
      <vt:lpstr>Default Design</vt:lpstr>
      <vt:lpstr>PowerPoint Presentation</vt:lpstr>
      <vt:lpstr>A Statistical Analysis of Cricket-One Day Internationals</vt:lpstr>
      <vt:lpstr>CRICKET</vt:lpstr>
      <vt:lpstr>PowerPoint Presentation</vt:lpstr>
      <vt:lpstr>Runs Scored VS Balls Faced</vt:lpstr>
      <vt:lpstr>PERFORMANCE AGAINST TEAM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Maciejewski</dc:creator>
  <cp:lastModifiedBy>Nikhil Lohia</cp:lastModifiedBy>
  <cp:revision>53</cp:revision>
  <dcterms:created xsi:type="dcterms:W3CDTF">2017-03-20T15:40:15Z</dcterms:created>
  <dcterms:modified xsi:type="dcterms:W3CDTF">2017-04-27T11:01:40Z</dcterms:modified>
</cp:coreProperties>
</file>