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8" r:id="rId1"/>
  </p:sldMasterIdLst>
  <p:notesMasterIdLst>
    <p:notesMasterId r:id="rId12"/>
  </p:notes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94650"/>
  </p:normalViewPr>
  <p:slideViewPr>
    <p:cSldViewPr snapToGrid="0" snapToObjects="1">
      <p:cViewPr varScale="1">
        <p:scale>
          <a:sx n="60" d="100"/>
          <a:sy n="60" d="100"/>
        </p:scale>
        <p:origin x="78"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B0700E-2437-D44D-AA2C-F9635BB2732C}" type="datetimeFigureOut">
              <a:rPr lang="en-US" smtClean="0"/>
              <a:t>2/23/2017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E22B4-42CC-0842-BD2F-ED5A763ADCC2}" type="slidenum">
              <a:rPr lang="en-US" smtClean="0"/>
              <a:t>‹#›</a:t>
            </a:fld>
            <a:endParaRPr lang="en-US"/>
          </a:p>
        </p:txBody>
      </p:sp>
    </p:spTree>
    <p:extLst>
      <p:ext uri="{BB962C8B-B14F-4D97-AF65-F5344CB8AC3E}">
        <p14:creationId xmlns:p14="http://schemas.microsoft.com/office/powerpoint/2010/main" val="1436405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EE22B4-42CC-0842-BD2F-ED5A763ADCC2}" type="slidenum">
              <a:rPr lang="en-US" smtClean="0"/>
              <a:t>4</a:t>
            </a:fld>
            <a:endParaRPr lang="en-US"/>
          </a:p>
        </p:txBody>
      </p:sp>
    </p:spTree>
    <p:extLst>
      <p:ext uri="{BB962C8B-B14F-4D97-AF65-F5344CB8AC3E}">
        <p14:creationId xmlns:p14="http://schemas.microsoft.com/office/powerpoint/2010/main" val="3201372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EE22B4-42CC-0842-BD2F-ED5A763ADCC2}" type="slidenum">
              <a:rPr lang="en-US" smtClean="0"/>
              <a:t>6</a:t>
            </a:fld>
            <a:endParaRPr lang="en-US"/>
          </a:p>
        </p:txBody>
      </p:sp>
    </p:spTree>
    <p:extLst>
      <p:ext uri="{BB962C8B-B14F-4D97-AF65-F5344CB8AC3E}">
        <p14:creationId xmlns:p14="http://schemas.microsoft.com/office/powerpoint/2010/main" val="753238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EE22B4-42CC-0842-BD2F-ED5A763ADCC2}" type="slidenum">
              <a:rPr lang="en-US" smtClean="0"/>
              <a:t>8</a:t>
            </a:fld>
            <a:endParaRPr lang="en-US"/>
          </a:p>
        </p:txBody>
      </p:sp>
    </p:spTree>
    <p:extLst>
      <p:ext uri="{BB962C8B-B14F-4D97-AF65-F5344CB8AC3E}">
        <p14:creationId xmlns:p14="http://schemas.microsoft.com/office/powerpoint/2010/main" val="385349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EE22B4-42CC-0842-BD2F-ED5A763ADCC2}" type="slidenum">
              <a:rPr lang="en-US" smtClean="0"/>
              <a:t>9</a:t>
            </a:fld>
            <a:endParaRPr lang="en-US"/>
          </a:p>
        </p:txBody>
      </p:sp>
    </p:spTree>
    <p:extLst>
      <p:ext uri="{BB962C8B-B14F-4D97-AF65-F5344CB8AC3E}">
        <p14:creationId xmlns:p14="http://schemas.microsoft.com/office/powerpoint/2010/main" val="1940011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EE22B4-42CC-0842-BD2F-ED5A763ADCC2}" type="slidenum">
              <a:rPr lang="en-US" smtClean="0"/>
              <a:t>10</a:t>
            </a:fld>
            <a:endParaRPr lang="en-US"/>
          </a:p>
        </p:txBody>
      </p:sp>
    </p:spTree>
    <p:extLst>
      <p:ext uri="{BB962C8B-B14F-4D97-AF65-F5344CB8AC3E}">
        <p14:creationId xmlns:p14="http://schemas.microsoft.com/office/powerpoint/2010/main" val="281122800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2/23/2017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2/23/2017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2/23/2017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2/23/2017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5617824"/>
      </p:ext>
    </p:extLst>
  </p:cSld>
  <p:clrMap bg1="lt1" tx1="dk1" bg2="lt2" tx2="dk2" accent1="accent1" accent2="accent2" accent3="accent3" accent4="accent4" accent5="accent5" accent6="accent6" hlink="hlink" folHlink="folHlink"/>
  <p:sldLayoutIdLst>
    <p:sldLayoutId id="2147484279" r:id="rId1"/>
    <p:sldLayoutId id="2147484280" r:id="rId2"/>
    <p:sldLayoutId id="2147484281" r:id="rId3"/>
    <p:sldLayoutId id="2147484282" r:id="rId4"/>
    <p:sldLayoutId id="2147484283" r:id="rId5"/>
    <p:sldLayoutId id="2147484284" r:id="rId6"/>
    <p:sldLayoutId id="2147484285" r:id="rId7"/>
    <p:sldLayoutId id="2147484286" r:id="rId8"/>
    <p:sldLayoutId id="2147484287" r:id="rId9"/>
    <p:sldLayoutId id="2147484288" r:id="rId10"/>
    <p:sldLayoutId id="21474842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 Statistical Analysis of Cricket </a:t>
            </a:r>
            <a:r>
              <a:rPr lang="en-US" dirty="0" smtClean="0"/>
              <a:t>ODIs</a:t>
            </a:r>
            <a:endParaRPr lang="en-US" dirty="0"/>
          </a:p>
        </p:txBody>
      </p:sp>
      <p:sp>
        <p:nvSpPr>
          <p:cNvPr id="3" name="Subtitle 2"/>
          <p:cNvSpPr>
            <a:spLocks noGrp="1"/>
          </p:cNvSpPr>
          <p:nvPr>
            <p:ph type="subTitle" idx="1"/>
          </p:nvPr>
        </p:nvSpPr>
        <p:spPr>
          <a:xfrm>
            <a:off x="7062634" y="4845354"/>
            <a:ext cx="6987645" cy="1696962"/>
          </a:xfrm>
        </p:spPr>
        <p:txBody>
          <a:bodyPr>
            <a:normAutofit lnSpcReduction="10000"/>
          </a:bodyPr>
          <a:lstStyle/>
          <a:p>
            <a:r>
              <a:rPr lang="en-US" b="1" dirty="0" smtClean="0"/>
              <a:t>Team Members:</a:t>
            </a:r>
          </a:p>
          <a:p>
            <a:r>
              <a:rPr lang="en-US" dirty="0" smtClean="0"/>
              <a:t>Rahul </a:t>
            </a:r>
            <a:r>
              <a:rPr lang="en-US" dirty="0" err="1" smtClean="0"/>
              <a:t>Aakunuru</a:t>
            </a:r>
            <a:r>
              <a:rPr lang="en-US" dirty="0" smtClean="0"/>
              <a:t/>
            </a:r>
            <a:br>
              <a:rPr lang="en-US" dirty="0" smtClean="0"/>
            </a:br>
            <a:r>
              <a:rPr lang="en-US" dirty="0" err="1" smtClean="0"/>
              <a:t>Aishwarya</a:t>
            </a:r>
            <a:r>
              <a:rPr lang="en-US" dirty="0" smtClean="0"/>
              <a:t> </a:t>
            </a:r>
            <a:r>
              <a:rPr lang="en-US" dirty="0" err="1" smtClean="0"/>
              <a:t>Pratap</a:t>
            </a:r>
            <a:r>
              <a:rPr lang="en-US" dirty="0" smtClean="0"/>
              <a:t> Singh</a:t>
            </a:r>
            <a:br>
              <a:rPr lang="en-US" dirty="0" smtClean="0"/>
            </a:br>
            <a:r>
              <a:rPr lang="en-US" dirty="0" err="1" smtClean="0"/>
              <a:t>Ayushi</a:t>
            </a:r>
            <a:r>
              <a:rPr lang="en-US" dirty="0" smtClean="0"/>
              <a:t> Jain</a:t>
            </a:r>
            <a:br>
              <a:rPr lang="en-US" dirty="0" smtClean="0"/>
            </a:br>
            <a:r>
              <a:rPr lang="en-US" dirty="0" smtClean="0"/>
              <a:t>Nikhil Lohia</a:t>
            </a:r>
            <a:endParaRPr lang="en-US" dirty="0"/>
          </a:p>
        </p:txBody>
      </p:sp>
    </p:spTree>
    <p:extLst>
      <p:ext uri="{BB962C8B-B14F-4D97-AF65-F5344CB8AC3E}">
        <p14:creationId xmlns:p14="http://schemas.microsoft.com/office/powerpoint/2010/main" val="324165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Number of times a team has won a toss and the match</a:t>
            </a:r>
            <a:endParaRPr lang="en-US" dirty="0"/>
          </a:p>
        </p:txBody>
      </p:sp>
      <p:sp>
        <p:nvSpPr>
          <p:cNvPr id="10" name="TextBox 9"/>
          <p:cNvSpPr txBox="1"/>
          <p:nvPr/>
        </p:nvSpPr>
        <p:spPr>
          <a:xfrm>
            <a:off x="1342565" y="2898913"/>
            <a:ext cx="3861380" cy="2862322"/>
          </a:xfrm>
          <a:prstGeom prst="rect">
            <a:avLst/>
          </a:prstGeom>
          <a:noFill/>
        </p:spPr>
        <p:txBody>
          <a:bodyPr wrap="square" rtlCol="0">
            <a:spAutoFit/>
          </a:bodyPr>
          <a:lstStyle/>
          <a:p>
            <a:r>
              <a:rPr lang="en-US" dirty="0" smtClean="0"/>
              <a:t>There exists a myth regarding a team winning a coin toss and also winning the match. We will plot the number of times a team has won a toss and a match. With this, we can analyze if winning a toss is correlated with winning a game. </a:t>
            </a:r>
            <a:r>
              <a:rPr lang="en-US" dirty="0" smtClean="0"/>
              <a:t>We will use a double bar graph to compare the two values (coin toss wins and match wins) easily. </a:t>
            </a:r>
            <a:endParaRPr lang="en-US" dirty="0" smtClean="0"/>
          </a:p>
        </p:txBody>
      </p:sp>
      <p:pic>
        <p:nvPicPr>
          <p:cNvPr id="3" name="Picture 2"/>
          <p:cNvPicPr>
            <a:picLocks noChangeAspect="1"/>
          </p:cNvPicPr>
          <p:nvPr/>
        </p:nvPicPr>
        <p:blipFill>
          <a:blip r:embed="rId3"/>
          <a:stretch>
            <a:fillRect/>
          </a:stretch>
        </p:blipFill>
        <p:spPr>
          <a:xfrm>
            <a:off x="5779669" y="2421399"/>
            <a:ext cx="5048752" cy="3817349"/>
          </a:xfrm>
          <a:prstGeom prst="rect">
            <a:avLst/>
          </a:prstGeom>
        </p:spPr>
      </p:pic>
    </p:spTree>
    <p:extLst>
      <p:ext uri="{BB962C8B-B14F-4D97-AF65-F5344CB8AC3E}">
        <p14:creationId xmlns:p14="http://schemas.microsoft.com/office/powerpoint/2010/main" val="4247941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9848" y="757347"/>
            <a:ext cx="10058400" cy="1609344"/>
          </a:xfrm>
        </p:spPr>
        <p:txBody>
          <a:bodyPr>
            <a:normAutofit fontScale="90000"/>
          </a:bodyPr>
          <a:lstStyle/>
          <a:p>
            <a:r>
              <a:rPr lang="en-US" dirty="0" smtClean="0"/>
              <a:t>What is the popularity of cricket over the past 10 years?</a:t>
            </a:r>
            <a:endParaRPr lang="en-US" dirty="0"/>
          </a:p>
        </p:txBody>
      </p:sp>
      <p:sp>
        <p:nvSpPr>
          <p:cNvPr id="10" name="TextBox 9"/>
          <p:cNvSpPr txBox="1"/>
          <p:nvPr/>
        </p:nvSpPr>
        <p:spPr>
          <a:xfrm>
            <a:off x="7183267" y="3013828"/>
            <a:ext cx="3861380" cy="2031325"/>
          </a:xfrm>
          <a:prstGeom prst="rect">
            <a:avLst/>
          </a:prstGeom>
          <a:noFill/>
        </p:spPr>
        <p:txBody>
          <a:bodyPr wrap="square" rtlCol="0">
            <a:spAutoFit/>
          </a:bodyPr>
          <a:lstStyle/>
          <a:p>
            <a:r>
              <a:rPr lang="en-US" dirty="0" smtClean="0"/>
              <a:t>We will visualize the total number of games played in each month from 2006 to 2017 by plotting them on a time series graph. We will point out the trends/patterns visible in the number of matches played.</a:t>
            </a:r>
            <a:endParaRPr lang="en-US" dirty="0" smtClean="0"/>
          </a:p>
        </p:txBody>
      </p:sp>
      <p:pic>
        <p:nvPicPr>
          <p:cNvPr id="2" name="Picture 1"/>
          <p:cNvPicPr>
            <a:picLocks noChangeAspect="1"/>
          </p:cNvPicPr>
          <p:nvPr/>
        </p:nvPicPr>
        <p:blipFill>
          <a:blip r:embed="rId2"/>
          <a:stretch>
            <a:fillRect/>
          </a:stretch>
        </p:blipFill>
        <p:spPr>
          <a:xfrm>
            <a:off x="846910" y="2966525"/>
            <a:ext cx="6197019" cy="2612959"/>
          </a:xfrm>
          <a:prstGeom prst="rect">
            <a:avLst/>
          </a:prstGeom>
        </p:spPr>
      </p:pic>
    </p:spTree>
    <p:extLst>
      <p:ext uri="{BB962C8B-B14F-4D97-AF65-F5344CB8AC3E}">
        <p14:creationId xmlns:p14="http://schemas.microsoft.com/office/powerpoint/2010/main" val="152570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Which Venue Has the highest Score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833" y="2810863"/>
            <a:ext cx="6301415" cy="2894727"/>
          </a:xfrm>
          <a:prstGeom prst="rect">
            <a:avLst/>
          </a:prstGeom>
        </p:spPr>
      </p:pic>
      <p:sp>
        <p:nvSpPr>
          <p:cNvPr id="10" name="TextBox 9"/>
          <p:cNvSpPr txBox="1"/>
          <p:nvPr/>
        </p:nvSpPr>
        <p:spPr>
          <a:xfrm>
            <a:off x="1069849" y="2626197"/>
            <a:ext cx="3861380" cy="2308324"/>
          </a:xfrm>
          <a:prstGeom prst="rect">
            <a:avLst/>
          </a:prstGeom>
          <a:noFill/>
        </p:spPr>
        <p:txBody>
          <a:bodyPr wrap="square" rtlCol="0">
            <a:spAutoFit/>
          </a:bodyPr>
          <a:lstStyle/>
          <a:p>
            <a:r>
              <a:rPr lang="en-US" dirty="0" smtClean="0"/>
              <a:t>A choropleth map of the world would help to visualize which venues are generally the high scoring pitch. The sequential color scheme gives a stark idea, the darker areas witness a higher score and it lightens with decreasing scores.</a:t>
            </a:r>
          </a:p>
        </p:txBody>
      </p:sp>
    </p:spTree>
    <p:extLst>
      <p:ext uri="{BB962C8B-B14F-4D97-AF65-F5344CB8AC3E}">
        <p14:creationId xmlns:p14="http://schemas.microsoft.com/office/powerpoint/2010/main" val="30010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Which </a:t>
            </a:r>
            <a:r>
              <a:rPr lang="en-US" dirty="0" smtClean="0"/>
              <a:t>Country has the maximum number of average runs?</a:t>
            </a:r>
            <a:endParaRPr lang="en-US" dirty="0"/>
          </a:p>
        </p:txBody>
      </p:sp>
      <p:sp>
        <p:nvSpPr>
          <p:cNvPr id="10" name="TextBox 9"/>
          <p:cNvSpPr txBox="1"/>
          <p:nvPr/>
        </p:nvSpPr>
        <p:spPr>
          <a:xfrm>
            <a:off x="1342565" y="2626197"/>
            <a:ext cx="3861380" cy="3139321"/>
          </a:xfrm>
          <a:prstGeom prst="rect">
            <a:avLst/>
          </a:prstGeom>
          <a:noFill/>
        </p:spPr>
        <p:txBody>
          <a:bodyPr wrap="square" rtlCol="0">
            <a:spAutoFit/>
          </a:bodyPr>
          <a:lstStyle/>
          <a:p>
            <a:r>
              <a:rPr lang="en-US" dirty="0" smtClean="0"/>
              <a:t>We will calculate the average number of runs of each team and plot these values on a bar graph. We will then identify patterns in the data and develop insights about the data. We will use a bar graph to visualize this data because we are comparing individual values; namely, we are comparing the average runs of the teams.</a:t>
            </a:r>
            <a:endParaRPr lang="en-US" dirty="0" smtClean="0"/>
          </a:p>
        </p:txBody>
      </p:sp>
      <p:pic>
        <p:nvPicPr>
          <p:cNvPr id="2" name="Picture 1"/>
          <p:cNvPicPr>
            <a:picLocks noChangeAspect="1"/>
          </p:cNvPicPr>
          <p:nvPr/>
        </p:nvPicPr>
        <p:blipFill>
          <a:blip r:embed="rId3"/>
          <a:stretch>
            <a:fillRect/>
          </a:stretch>
        </p:blipFill>
        <p:spPr>
          <a:xfrm>
            <a:off x="5945877" y="2626197"/>
            <a:ext cx="5182371" cy="3139321"/>
          </a:xfrm>
          <a:prstGeom prst="rect">
            <a:avLst/>
          </a:prstGeom>
        </p:spPr>
      </p:pic>
    </p:spTree>
    <p:extLst>
      <p:ext uri="{BB962C8B-B14F-4D97-AF65-F5344CB8AC3E}">
        <p14:creationId xmlns:p14="http://schemas.microsoft.com/office/powerpoint/2010/main" val="68320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Analyze the performance of teams in different over intervals</a:t>
            </a:r>
            <a:endParaRPr lang="en-US" dirty="0"/>
          </a:p>
        </p:txBody>
      </p:sp>
      <p:sp>
        <p:nvSpPr>
          <p:cNvPr id="10" name="TextBox 9"/>
          <p:cNvSpPr txBox="1"/>
          <p:nvPr/>
        </p:nvSpPr>
        <p:spPr>
          <a:xfrm>
            <a:off x="7183267" y="2812567"/>
            <a:ext cx="3861380" cy="2585323"/>
          </a:xfrm>
          <a:prstGeom prst="rect">
            <a:avLst/>
          </a:prstGeom>
          <a:noFill/>
        </p:spPr>
        <p:txBody>
          <a:bodyPr wrap="square" rtlCol="0">
            <a:spAutoFit/>
          </a:bodyPr>
          <a:lstStyle/>
          <a:p>
            <a:r>
              <a:rPr lang="en-US" dirty="0" smtClean="0"/>
              <a:t>We will plot teams’ average runs per over in a time series graphs and analyze which teams play well in which overs. We will also add checkboxes corresponding with different teams so users can select the teams of which they would like the view the performance.</a:t>
            </a:r>
          </a:p>
        </p:txBody>
      </p:sp>
      <p:pic>
        <p:nvPicPr>
          <p:cNvPr id="3" name="Picture 2"/>
          <p:cNvPicPr>
            <a:picLocks noChangeAspect="1"/>
          </p:cNvPicPr>
          <p:nvPr/>
        </p:nvPicPr>
        <p:blipFill>
          <a:blip r:embed="rId2"/>
          <a:stretch>
            <a:fillRect/>
          </a:stretch>
        </p:blipFill>
        <p:spPr>
          <a:xfrm>
            <a:off x="1182143" y="2566166"/>
            <a:ext cx="5539499" cy="3421835"/>
          </a:xfrm>
          <a:prstGeom prst="rect">
            <a:avLst/>
          </a:prstGeom>
        </p:spPr>
      </p:pic>
    </p:spTree>
    <p:extLst>
      <p:ext uri="{BB962C8B-B14F-4D97-AF65-F5344CB8AC3E}">
        <p14:creationId xmlns:p14="http://schemas.microsoft.com/office/powerpoint/2010/main" val="176372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6712" y="990474"/>
            <a:ext cx="7027299" cy="878947"/>
          </a:xfrm>
        </p:spPr>
        <p:txBody>
          <a:bodyPr>
            <a:normAutofit fontScale="90000"/>
          </a:bodyPr>
          <a:lstStyle/>
          <a:p>
            <a:r>
              <a:rPr lang="en-US" sz="2700" dirty="0" smtClean="0"/>
              <a:t>Percentage of runs scored in boundaries</a:t>
            </a:r>
            <a:r>
              <a:rPr lang="en-US" dirty="0" smtClean="0"/>
              <a:t/>
            </a:r>
            <a:br>
              <a:rPr lang="en-US" dirty="0" smtClean="0"/>
            </a:br>
            <a:endParaRPr lang="en-US" dirty="0"/>
          </a:p>
        </p:txBody>
      </p:sp>
      <p:sp>
        <p:nvSpPr>
          <p:cNvPr id="10" name="TextBox 9"/>
          <p:cNvSpPr txBox="1"/>
          <p:nvPr/>
        </p:nvSpPr>
        <p:spPr>
          <a:xfrm>
            <a:off x="636712" y="1492114"/>
            <a:ext cx="5940551" cy="2031325"/>
          </a:xfrm>
          <a:prstGeom prst="rect">
            <a:avLst/>
          </a:prstGeom>
          <a:noFill/>
        </p:spPr>
        <p:txBody>
          <a:bodyPr wrap="square" rtlCol="0">
            <a:spAutoFit/>
          </a:bodyPr>
          <a:lstStyle/>
          <a:p>
            <a:r>
              <a:rPr lang="en-US" dirty="0" smtClean="0"/>
              <a:t>We will use a bubble chart to visualize teams’ abilities to score runs by hitting boundaries. </a:t>
            </a:r>
            <a:r>
              <a:rPr lang="en-US" dirty="0" smtClean="0"/>
              <a:t>A bubble chart will be useful in visualizing this data because we are concerned with values rather than trends. As it is more fun to watch a game with more boundaries, we can answer questions such as “which is the most entertaining team?”</a:t>
            </a:r>
            <a:endParaRPr lang="en-US" dirty="0" smtClean="0"/>
          </a:p>
        </p:txBody>
      </p:sp>
      <p:pic>
        <p:nvPicPr>
          <p:cNvPr id="3" name="Picture 2"/>
          <p:cNvPicPr>
            <a:picLocks noChangeAspect="1"/>
          </p:cNvPicPr>
          <p:nvPr/>
        </p:nvPicPr>
        <p:blipFill>
          <a:blip r:embed="rId3"/>
          <a:stretch>
            <a:fillRect/>
          </a:stretch>
        </p:blipFill>
        <p:spPr>
          <a:xfrm>
            <a:off x="7070454" y="1693551"/>
            <a:ext cx="4707418" cy="3366517"/>
          </a:xfrm>
          <a:prstGeom prst="rect">
            <a:avLst/>
          </a:prstGeom>
        </p:spPr>
      </p:pic>
      <p:sp>
        <p:nvSpPr>
          <p:cNvPr id="7" name="Title 5"/>
          <p:cNvSpPr txBox="1">
            <a:spLocks/>
          </p:cNvSpPr>
          <p:nvPr/>
        </p:nvSpPr>
        <p:spPr>
          <a:xfrm>
            <a:off x="636712" y="4025079"/>
            <a:ext cx="7737267" cy="15767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500" dirty="0" smtClean="0"/>
              <a:t>Percentage of matches won by </a:t>
            </a:r>
          </a:p>
          <a:p>
            <a:r>
              <a:rPr lang="en-US" sz="2500" dirty="0" smtClean="0"/>
              <a:t>each team</a:t>
            </a:r>
            <a:r>
              <a:rPr lang="en-US" dirty="0" smtClean="0"/>
              <a:t/>
            </a:r>
            <a:br>
              <a:rPr lang="en-US" dirty="0" smtClean="0"/>
            </a:br>
            <a:endParaRPr lang="en-US" dirty="0"/>
          </a:p>
        </p:txBody>
      </p:sp>
      <p:sp>
        <p:nvSpPr>
          <p:cNvPr id="8" name="TextBox 7"/>
          <p:cNvSpPr txBox="1"/>
          <p:nvPr/>
        </p:nvSpPr>
        <p:spPr>
          <a:xfrm>
            <a:off x="645656" y="4902637"/>
            <a:ext cx="6181184" cy="1200329"/>
          </a:xfrm>
          <a:prstGeom prst="rect">
            <a:avLst/>
          </a:prstGeom>
          <a:noFill/>
        </p:spPr>
        <p:txBody>
          <a:bodyPr wrap="square" rtlCol="0">
            <a:spAutoFit/>
          </a:bodyPr>
          <a:lstStyle/>
          <a:p>
            <a:r>
              <a:rPr lang="en-US" dirty="0" smtClean="0"/>
              <a:t>We will use a bubble chart to visualize the percentage of matches won by teams from the year 2006 to 2016. This form of visualization will allow us to look at teams’ performances over the years.</a:t>
            </a:r>
            <a:endParaRPr lang="en-US" dirty="0" smtClean="0"/>
          </a:p>
        </p:txBody>
      </p:sp>
    </p:spTree>
    <p:extLst>
      <p:ext uri="{BB962C8B-B14F-4D97-AF65-F5344CB8AC3E}">
        <p14:creationId xmlns:p14="http://schemas.microsoft.com/office/powerpoint/2010/main" val="406205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Is there a home advantage?</a:t>
            </a:r>
            <a:endParaRPr lang="en-US" dirty="0"/>
          </a:p>
        </p:txBody>
      </p:sp>
      <p:sp>
        <p:nvSpPr>
          <p:cNvPr id="10" name="TextBox 9"/>
          <p:cNvSpPr txBox="1"/>
          <p:nvPr/>
        </p:nvSpPr>
        <p:spPr>
          <a:xfrm>
            <a:off x="7070972" y="2566166"/>
            <a:ext cx="3861380" cy="3416320"/>
          </a:xfrm>
          <a:prstGeom prst="rect">
            <a:avLst/>
          </a:prstGeom>
          <a:noFill/>
        </p:spPr>
        <p:txBody>
          <a:bodyPr wrap="square" rtlCol="0">
            <a:spAutoFit/>
          </a:bodyPr>
          <a:lstStyle/>
          <a:p>
            <a:r>
              <a:rPr lang="en-US" dirty="0" smtClean="0"/>
              <a:t>The analysis from the previous chart will give us a team’s winning percentage over the years. We would like to analyze the reason behind it. Therefore, we will visualize the home advantage (i.e. playing games on the home groun</a:t>
            </a:r>
            <a:r>
              <a:rPr lang="en-US" dirty="0" smtClean="0"/>
              <a:t>d). We will visualize this data using a stacked bar graph by stacking the bars of the number of times a team has won at home and away. </a:t>
            </a:r>
            <a:endParaRPr lang="en-US" dirty="0" smtClean="0"/>
          </a:p>
        </p:txBody>
      </p:sp>
      <p:pic>
        <p:nvPicPr>
          <p:cNvPr id="2" name="Picture 1"/>
          <p:cNvPicPr>
            <a:picLocks noChangeAspect="1"/>
          </p:cNvPicPr>
          <p:nvPr/>
        </p:nvPicPr>
        <p:blipFill>
          <a:blip r:embed="rId2"/>
          <a:stretch>
            <a:fillRect/>
          </a:stretch>
        </p:blipFill>
        <p:spPr>
          <a:xfrm>
            <a:off x="1200400" y="2566166"/>
            <a:ext cx="5691767" cy="2718656"/>
          </a:xfrm>
          <a:prstGeom prst="rect">
            <a:avLst/>
          </a:prstGeom>
        </p:spPr>
      </p:pic>
    </p:spTree>
    <p:extLst>
      <p:ext uri="{BB962C8B-B14F-4D97-AF65-F5344CB8AC3E}">
        <p14:creationId xmlns:p14="http://schemas.microsoft.com/office/powerpoint/2010/main" val="284708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How many runs must a team score to win 90% of matches?</a:t>
            </a:r>
            <a:endParaRPr lang="en-US" dirty="0"/>
          </a:p>
        </p:txBody>
      </p:sp>
      <p:sp>
        <p:nvSpPr>
          <p:cNvPr id="10" name="TextBox 9"/>
          <p:cNvSpPr txBox="1"/>
          <p:nvPr/>
        </p:nvSpPr>
        <p:spPr>
          <a:xfrm>
            <a:off x="1342565" y="2898913"/>
            <a:ext cx="3861380" cy="1754326"/>
          </a:xfrm>
          <a:prstGeom prst="rect">
            <a:avLst/>
          </a:prstGeom>
          <a:noFill/>
        </p:spPr>
        <p:txBody>
          <a:bodyPr wrap="square" rtlCol="0">
            <a:spAutoFit/>
          </a:bodyPr>
          <a:lstStyle/>
          <a:p>
            <a:r>
              <a:rPr lang="en-US" dirty="0" smtClean="0"/>
              <a:t>Using a bubble chart, we will visualize the number of runs a team has scored which has resulted in 90% of their winnings. The bubble chart will help us in comparing teams’ runs. </a:t>
            </a:r>
            <a:endParaRPr lang="en-US" dirty="0" smtClean="0"/>
          </a:p>
        </p:txBody>
      </p:sp>
      <p:pic>
        <p:nvPicPr>
          <p:cNvPr id="2" name="Picture 1"/>
          <p:cNvPicPr>
            <a:picLocks noChangeAspect="1"/>
          </p:cNvPicPr>
          <p:nvPr/>
        </p:nvPicPr>
        <p:blipFill>
          <a:blip r:embed="rId3"/>
          <a:stretch>
            <a:fillRect/>
          </a:stretch>
        </p:blipFill>
        <p:spPr>
          <a:xfrm>
            <a:off x="5394194" y="2475523"/>
            <a:ext cx="5734054" cy="3203382"/>
          </a:xfrm>
          <a:prstGeom prst="rect">
            <a:avLst/>
          </a:prstGeom>
        </p:spPr>
      </p:pic>
    </p:spTree>
    <p:extLst>
      <p:ext uri="{BB962C8B-B14F-4D97-AF65-F5344CB8AC3E}">
        <p14:creationId xmlns:p14="http://schemas.microsoft.com/office/powerpoint/2010/main" val="6353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4500" dirty="0"/>
              <a:t>Number of matches a team has won vs number of boundaries hit</a:t>
            </a:r>
            <a:endParaRPr lang="en-US" sz="4500" dirty="0"/>
          </a:p>
        </p:txBody>
      </p:sp>
      <p:sp>
        <p:nvSpPr>
          <p:cNvPr id="10" name="TextBox 9"/>
          <p:cNvSpPr txBox="1"/>
          <p:nvPr/>
        </p:nvSpPr>
        <p:spPr>
          <a:xfrm>
            <a:off x="7070972" y="2373660"/>
            <a:ext cx="3861380" cy="3970318"/>
          </a:xfrm>
          <a:prstGeom prst="rect">
            <a:avLst/>
          </a:prstGeom>
          <a:noFill/>
        </p:spPr>
        <p:txBody>
          <a:bodyPr wrap="square" rtlCol="0">
            <a:spAutoFit/>
          </a:bodyPr>
          <a:lstStyle/>
          <a:p>
            <a:r>
              <a:rPr lang="en-US" dirty="0" smtClean="0"/>
              <a:t>The following are two myths that exist in regards to Cricket:</a:t>
            </a:r>
          </a:p>
          <a:p>
            <a:pPr marL="342900" indent="-342900">
              <a:buAutoNum type="arabicParenR"/>
            </a:pPr>
            <a:r>
              <a:rPr lang="en-US" dirty="0" smtClean="0"/>
              <a:t>The more boundaries a team scores, the better its chances are of winning.</a:t>
            </a:r>
          </a:p>
          <a:p>
            <a:pPr marL="342900" indent="-342900">
              <a:buAutoNum type="arabicParenR"/>
            </a:pPr>
            <a:r>
              <a:rPr lang="en-US" dirty="0" smtClean="0"/>
              <a:t>If a team concedes more extra runs, its changes of winning will decrease.</a:t>
            </a:r>
          </a:p>
          <a:p>
            <a:r>
              <a:rPr lang="en-US" dirty="0" smtClean="0"/>
              <a:t>We would like to test the accuracy of these myths with the help of a scatter plot. We will use the same scatter plot to analyze both myths. We will add a radio button so the user can choose which plot to view.</a:t>
            </a:r>
            <a:endParaRPr lang="en-US" dirty="0"/>
          </a:p>
        </p:txBody>
      </p:sp>
      <p:pic>
        <p:nvPicPr>
          <p:cNvPr id="3" name="Picture 2"/>
          <p:cNvPicPr>
            <a:picLocks noChangeAspect="1"/>
          </p:cNvPicPr>
          <p:nvPr/>
        </p:nvPicPr>
        <p:blipFill>
          <a:blip r:embed="rId3"/>
          <a:stretch>
            <a:fillRect/>
          </a:stretch>
        </p:blipFill>
        <p:spPr>
          <a:xfrm>
            <a:off x="1032121" y="2566166"/>
            <a:ext cx="5783107" cy="2984402"/>
          </a:xfrm>
          <a:prstGeom prst="rect">
            <a:avLst/>
          </a:prstGeom>
        </p:spPr>
      </p:pic>
    </p:spTree>
    <p:extLst>
      <p:ext uri="{BB962C8B-B14F-4D97-AF65-F5344CB8AC3E}">
        <p14:creationId xmlns:p14="http://schemas.microsoft.com/office/powerpoint/2010/main" val="1722042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86</TotalTime>
  <Words>680</Words>
  <Application>Microsoft Office PowerPoint</Application>
  <PresentationFormat>Widescreen</PresentationFormat>
  <Paragraphs>32</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Rockwell</vt:lpstr>
      <vt:lpstr>Rockwell Condensed</vt:lpstr>
      <vt:lpstr>Rockwell Extra Bold</vt:lpstr>
      <vt:lpstr>Wingdings</vt:lpstr>
      <vt:lpstr>Wood Type</vt:lpstr>
      <vt:lpstr>A Statistical Analysis of Cricket ODIs</vt:lpstr>
      <vt:lpstr>What is the popularity of cricket over the past 10 years?</vt:lpstr>
      <vt:lpstr>Which Venue Has the highest Score</vt:lpstr>
      <vt:lpstr>Which Country has the maximum number of average runs?</vt:lpstr>
      <vt:lpstr>Analyze the performance of teams in different over intervals</vt:lpstr>
      <vt:lpstr>Percentage of runs scored in boundaries </vt:lpstr>
      <vt:lpstr>Is there a home advantage?</vt:lpstr>
      <vt:lpstr>How many runs must a team score to win 90% of matches?</vt:lpstr>
      <vt:lpstr>Number of matches a team has won vs number of boundaries hit</vt:lpstr>
      <vt:lpstr>Number of times a team has won a toss and the match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Statistical Analysis of Cricket ODI’s</dc:title>
  <dc:creator>Nikhil Lohia</dc:creator>
  <cp:lastModifiedBy>Lab-User</cp:lastModifiedBy>
  <cp:revision>13</cp:revision>
  <dcterms:created xsi:type="dcterms:W3CDTF">2017-02-21T23:35:38Z</dcterms:created>
  <dcterms:modified xsi:type="dcterms:W3CDTF">2017-02-23T19:46:49Z</dcterms:modified>
</cp:coreProperties>
</file>