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1237" r:id="rId2"/>
    <p:sldId id="1240" r:id="rId3"/>
    <p:sldId id="1233" r:id="rId4"/>
    <p:sldId id="1241" r:id="rId5"/>
    <p:sldId id="1242" r:id="rId6"/>
    <p:sldId id="1244" r:id="rId7"/>
    <p:sldId id="1243" r:id="rId8"/>
    <p:sldId id="1249" r:id="rId9"/>
    <p:sldId id="1245" r:id="rId10"/>
    <p:sldId id="1251" r:id="rId11"/>
    <p:sldId id="1256" r:id="rId12"/>
    <p:sldId id="1235" r:id="rId13"/>
    <p:sldId id="1250" r:id="rId14"/>
    <p:sldId id="1252" r:id="rId15"/>
    <p:sldId id="1253" r:id="rId16"/>
    <p:sldId id="1255" r:id="rId17"/>
    <p:sldId id="1254" r:id="rId18"/>
  </p:sldIdLst>
  <p:sldSz cx="9144000" cy="5143500" type="screen16x9"/>
  <p:notesSz cx="9926638" cy="6797675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2">
          <p15:clr>
            <a:srgbClr val="A4A3A4"/>
          </p15:clr>
        </p15:guide>
        <p15:guide id="2" orient="horz" pos="164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6">
          <p15:clr>
            <a:srgbClr val="A4A3A4"/>
          </p15:clr>
        </p15:guide>
        <p15:guide id="2" orient="horz" pos="2170">
          <p15:clr>
            <a:srgbClr val="A4A3A4"/>
          </p15:clr>
        </p15:guide>
        <p15:guide id="3" pos="2168">
          <p15:clr>
            <a:srgbClr val="A4A3A4"/>
          </p15:clr>
        </p15:guide>
        <p15:guide id="4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阳黎波" initials="y" lastIdx="1" clrIdx="0"/>
  <p:cmAuthor id="2" name=" " initials="" lastIdx="1" clrIdx="1"/>
  <p:cmAuthor id="3" name="何佳霖" initials="何佳霖" lastIdx="13" clrIdx="2"/>
  <p:cmAuthor id="4" name="kongyue" initials="k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FF33CC"/>
    <a:srgbClr val="FF00FF"/>
    <a:srgbClr val="00FF00"/>
    <a:srgbClr val="FFCC00"/>
    <a:srgbClr val="FFFFCC"/>
    <a:srgbClr val="CCECFF"/>
    <a:srgbClr val="FF9900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301" autoAdjust="0"/>
  </p:normalViewPr>
  <p:slideViewPr>
    <p:cSldViewPr>
      <p:cViewPr varScale="1">
        <p:scale>
          <a:sx n="143" d="100"/>
          <a:sy n="143" d="100"/>
        </p:scale>
        <p:origin x="744" y="60"/>
      </p:cViewPr>
      <p:guideLst>
        <p:guide orient="horz" pos="2062"/>
        <p:guide orient="horz" pos="164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3166"/>
        <p:guide orient="horz" pos="2170"/>
        <p:guide pos="2168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4F8451-336F-403A-AE98-A8565B9E786D}" type="datetimeFigureOut">
              <a:rPr lang="zh-CN" altLang="en-US"/>
              <a:t>2024/10/22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2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800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F175134-81AB-4EBB-89B0-D59F59F9345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72DC7-0DEE-443B-81F1-169D958DBD82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50900"/>
            <a:ext cx="4075112" cy="2292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665" y="3271383"/>
            <a:ext cx="794131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F639E-8B7A-4C82-83F8-6C0F5E4F78A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8938" y="850900"/>
            <a:ext cx="4073525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34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5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38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9727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76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4405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00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大家好，我是秦立山，来自系统开发部，现担任</a:t>
            </a:r>
            <a:r>
              <a:rPr lang="zh-CN" altLang="en-US" sz="1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软件开发工程师一职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17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下面我将从三个部分进行述职汇报，第一部分，工作总结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829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200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1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731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7350" y="850900"/>
            <a:ext cx="4076700" cy="2292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4F639E-8B7A-4C82-83F8-6C0F5E4F78A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0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3CB1A-7FF4-499B-BB4D-B5C6AD264558}" type="datetimeFigureOut">
              <a:rPr lang="zh-CN" altLang="en-US"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541F832-74B4-458B-9F8E-CD9A7FA57B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4ED5C-2F27-4566-B259-D06373920EEF}" type="datetimeFigureOut">
              <a:rPr lang="en-US"/>
              <a:t>10/22/2024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6EC8BE15-C0AD-41BC-857D-F7CFBDA08145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2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2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9AF6D-F33A-4DCB-9ECC-FA100BF78EC3}" type="datetimeFigureOut">
              <a:rPr lang="en-US"/>
              <a:t>10/22/2024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B3C4C24-720A-4977-B834-21B84533DCD1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B4115-5E5A-4C3F-A70F-2A931AE83209}" type="datetimeFigureOut">
              <a:rPr lang="zh-CN" altLang="en-US"/>
              <a:t>2024/10/22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0E8F5F5-E3BF-4010-AC6A-728DC0853886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35465" y="4900358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灵活版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64AF78-79AF-42DB-BC89-69374BB34EC2}" type="datetimeFigureOut">
              <a:rPr lang="en-US"/>
              <a:t>10/22/2024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C148A433-1364-4A85-B544-719631D5B825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61F65-61E9-4CDC-A3C4-A47EDB41A1C7}" type="datetimeFigureOut">
              <a:rPr lang="en-US"/>
              <a:t>10/22/2024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D449829-AFF0-47A4-B2E6-D28306F2B3DE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0E832-E424-41D2-B271-D65CA28474B2}" type="datetimeFigureOut">
              <a:rPr lang="en-US"/>
              <a:t>10/22/2024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7029275F-DBDF-46B6-BFB4-477115BFA1A2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DD54B-9F2B-482A-866D-0EB4EC03651F}" type="datetimeFigureOut">
              <a:rPr lang="en-US"/>
              <a:t>10/22/2024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CECF7F1-93BE-491A-9887-82F451EADF20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67A10-96CC-4C78-945E-8D6E68F0754F}" type="datetimeFigureOut">
              <a:rPr lang="en-US"/>
              <a:t>10/22/2024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EE00662-CB9F-497D-B724-5E3912AB53E8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4005A-C161-4F0B-9EA0-7F63BCAD329C}" type="datetimeFigureOut">
              <a:rPr lang="en-US"/>
              <a:t>10/22/2024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EA78A0E-5165-4FDB-8A90-9FCCF5DB205C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23487-DE0C-4A75-B005-83D1F1E3403E}" type="datetimeFigureOut">
              <a:rPr lang="en-US"/>
              <a:t>10/22/2024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E59CC89B-3854-4BB0-9BB9-65888CEF3943}" type="slidenum">
              <a:rPr 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4"/>
            <a:ext cx="8229600" cy="33944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E35F79-4D27-4A6C-BEE8-7D056F33285A}" type="datetimeFigureOut">
              <a:rPr lang="en-US"/>
              <a:t>10/22/2024</a:t>
            </a:fld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469FC5-29CE-4E1A-9000-B251E6C2FA91}" type="slidenum">
              <a:rPr lang="en-US"/>
              <a:t>‹#›</a:t>
            </a:fld>
            <a:endParaRPr lang="zh-CN" altLang="en-US" dirty="0"/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0" y="3"/>
            <a:ext cx="9144000" cy="207169"/>
          </a:xfrm>
          <a:prstGeom prst="rect">
            <a:avLst/>
          </a:prstGeom>
          <a:gradFill rotWithShape="1">
            <a:gsLst>
              <a:gs pos="0">
                <a:srgbClr val="33CCFF"/>
              </a:gs>
              <a:gs pos="100000">
                <a:schemeClr val="accent3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lnSpc>
                <a:spcPct val="165000"/>
              </a:lnSpc>
              <a:spcAft>
                <a:spcPts val="0"/>
              </a:spcAft>
              <a:defRPr/>
            </a:pPr>
            <a:endParaRPr lang="zh-CN" altLang="en-US" sz="3200" b="1" baseline="-25000">
              <a:latin typeface="华文中宋" panose="02010600040101010101" pitchFamily="2" charset="-122"/>
              <a:ea typeface="+mn-e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0" y="4893472"/>
            <a:ext cx="9144000" cy="270272"/>
          </a:xfrm>
          <a:prstGeom prst="rect">
            <a:avLst/>
          </a:prstGeom>
          <a:solidFill>
            <a:srgbClr val="122D6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r" fontAlgn="auto">
              <a:lnSpc>
                <a:spcPct val="165000"/>
              </a:lnSpc>
              <a:spcAft>
                <a:spcPts val="0"/>
              </a:spcAft>
              <a:defRPr/>
            </a:pPr>
            <a:endParaRPr lang="zh-CN" altLang="en-US" sz="1000" b="1" baseline="-25000" dirty="0">
              <a:solidFill>
                <a:schemeClr val="bg1"/>
              </a:solidFill>
              <a:latin typeface="+mj-lt"/>
              <a:ea typeface="Batang" panose="02030600000101010101" pitchFamily="18" charset="-127"/>
            </a:endParaRPr>
          </a:p>
        </p:txBody>
      </p:sp>
      <p:pic>
        <p:nvPicPr>
          <p:cNvPr id="1033" name="Picture 18" descr="logo"/>
          <p:cNvPicPr>
            <a:picLocks noChangeAspect="1" noChangeArrowheads="1"/>
          </p:cNvPicPr>
          <p:nvPr/>
        </p:nvPicPr>
        <p:blipFill>
          <a:blip r:embed="rId13"/>
          <a:srcRect b="36873"/>
          <a:stretch>
            <a:fillRect/>
          </a:stretch>
        </p:blipFill>
        <p:spPr bwMode="auto">
          <a:xfrm>
            <a:off x="212727" y="86916"/>
            <a:ext cx="714375" cy="18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639050" y="4876803"/>
            <a:ext cx="126188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lnSpc>
                <a:spcPct val="165000"/>
              </a:lnSpc>
              <a:spcAft>
                <a:spcPts val="0"/>
              </a:spcAft>
              <a:defRPr/>
            </a:pPr>
            <a:r>
              <a:rPr lang="en-US" altLang="zh-CN" sz="1000" b="1" baseline="-25000" dirty="0">
                <a:solidFill>
                  <a:schemeClr val="bg1"/>
                </a:solidFill>
                <a:latin typeface="+mn-lt"/>
                <a:ea typeface="Batang" panose="02030600000101010101" pitchFamily="18" charset="-127"/>
                <a:cs typeface="Arial" panose="020B0604020202020204" pitchFamily="34" charset="0"/>
              </a:rPr>
              <a:t>Copyrights ©2014 AUX Group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-12700" y="0"/>
            <a:ext cx="9215438" cy="5218044"/>
            <a:chOff x="-14514" y="0"/>
            <a:chExt cx="9216000" cy="6858000"/>
          </a:xfrm>
        </p:grpSpPr>
        <p:sp>
          <p:nvSpPr>
            <p:cNvPr id="5" name="矩形 4"/>
            <p:cNvSpPr/>
            <p:nvPr/>
          </p:nvSpPr>
          <p:spPr>
            <a:xfrm>
              <a:off x="-14514" y="0"/>
              <a:ext cx="9216000" cy="6858000"/>
            </a:xfrm>
            <a:prstGeom prst="rect">
              <a:avLst/>
            </a:prstGeom>
            <a:gradFill flip="none" rotWithShape="1">
              <a:gsLst>
                <a:gs pos="0">
                  <a:srgbClr val="8EB4E3">
                    <a:alpha val="99000"/>
                  </a:srgbClr>
                </a:gs>
                <a:gs pos="0">
                  <a:srgbClr val="17375E"/>
                </a:gs>
                <a:gs pos="100000">
                  <a:srgbClr val="4780C5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 fontAlgn="auto">
                <a:lnSpc>
                  <a:spcPct val="16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baseline="-25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3319" name="图片 11" descr="09.gif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025" y="246063"/>
              <a:ext cx="1082675" cy="293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02391" y="3651870"/>
            <a:ext cx="2785256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述职人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：秦立山</a:t>
            </a:r>
            <a:endParaRPr lang="en-US" altLang="zh-CN" sz="2800" b="1" dirty="0" smtClean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2021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28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-12948" y="1109763"/>
            <a:ext cx="9144000" cy="12032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大学生转正述职汇报</a:t>
            </a:r>
            <a:endParaRPr lang="en-US" altLang="zh-CN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0402" y="20815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7504" y="17632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下步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长期规划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流程图: 数据 16"/>
          <p:cNvSpPr>
            <a:spLocks noChangeArrowheads="1"/>
          </p:cNvSpPr>
          <p:nvPr/>
        </p:nvSpPr>
        <p:spPr bwMode="auto">
          <a:xfrm>
            <a:off x="2865116" y="2162646"/>
            <a:ext cx="3176587" cy="636588"/>
          </a:xfrm>
          <a:prstGeom prst="flowChartInputOutpu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</p:txBody>
      </p:sp>
      <p:sp>
        <p:nvSpPr>
          <p:cNvPr id="8" name="流程图: 数据 17"/>
          <p:cNvSpPr>
            <a:spLocks noChangeArrowheads="1"/>
          </p:cNvSpPr>
          <p:nvPr/>
        </p:nvSpPr>
        <p:spPr bwMode="auto">
          <a:xfrm>
            <a:off x="5405116" y="1105371"/>
            <a:ext cx="3176587" cy="635000"/>
          </a:xfrm>
          <a:prstGeom prst="flowChartInputOutpu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</a:p>
        </p:txBody>
      </p:sp>
      <p:grpSp>
        <p:nvGrpSpPr>
          <p:cNvPr id="11" name="组合 20"/>
          <p:cNvGrpSpPr>
            <a:grpSpLocks/>
          </p:cNvGrpSpPr>
          <p:nvPr/>
        </p:nvGrpSpPr>
        <p:grpSpPr bwMode="auto">
          <a:xfrm>
            <a:off x="323528" y="2712125"/>
            <a:ext cx="3176588" cy="1145971"/>
            <a:chOff x="0" y="-508328"/>
            <a:chExt cx="3176332" cy="1143594"/>
          </a:xfrm>
        </p:grpSpPr>
        <p:sp>
          <p:nvSpPr>
            <p:cNvPr id="12" name="流程图: 数据 21"/>
            <p:cNvSpPr>
              <a:spLocks noChangeArrowheads="1"/>
            </p:cNvSpPr>
            <p:nvPr/>
          </p:nvSpPr>
          <p:spPr bwMode="auto">
            <a:xfrm>
              <a:off x="0" y="0"/>
              <a:ext cx="3176332" cy="635266"/>
            </a:xfrm>
            <a:prstGeom prst="flowChartInputOutpu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年</a:t>
              </a:r>
            </a:p>
          </p:txBody>
        </p:sp>
        <p:sp>
          <p:nvSpPr>
            <p:cNvPr id="13" name="文本框 22"/>
            <p:cNvSpPr txBox="1">
              <a:spLocks noChangeArrowheads="1"/>
            </p:cNvSpPr>
            <p:nvPr/>
          </p:nvSpPr>
          <p:spPr bwMode="auto">
            <a:xfrm>
              <a:off x="689033" y="-508328"/>
              <a:ext cx="1723410" cy="460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2400" b="1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软件工程师</a:t>
              </a:r>
              <a:endPara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23"/>
          <p:cNvGrpSpPr>
            <a:grpSpLocks/>
          </p:cNvGrpSpPr>
          <p:nvPr/>
        </p:nvGrpSpPr>
        <p:grpSpPr bwMode="auto">
          <a:xfrm>
            <a:off x="2865116" y="1663823"/>
            <a:ext cx="2564065" cy="2194273"/>
            <a:chOff x="0" y="-647823"/>
            <a:chExt cx="2565024" cy="2193512"/>
          </a:xfrm>
        </p:grpSpPr>
        <p:sp>
          <p:nvSpPr>
            <p:cNvPr id="15" name="矩形 12"/>
            <p:cNvSpPr>
              <a:spLocks/>
            </p:cNvSpPr>
            <p:nvPr/>
          </p:nvSpPr>
          <p:spPr bwMode="auto">
            <a:xfrm flipH="1" flipV="1">
              <a:off x="0" y="486911"/>
              <a:ext cx="635196" cy="1058778"/>
            </a:xfrm>
            <a:custGeom>
              <a:avLst/>
              <a:gdLst>
                <a:gd name="T0" fmla="*/ 933968 w 432000"/>
                <a:gd name="T1" fmla="*/ 0 h 720080"/>
                <a:gd name="T2" fmla="*/ 933968 w 432000"/>
                <a:gd name="T3" fmla="*/ 933968 h 720080"/>
                <a:gd name="T4" fmla="*/ 933968 w 432000"/>
                <a:gd name="T5" fmla="*/ 1556787 h 720080"/>
                <a:gd name="T6" fmla="*/ 0 w 432000"/>
                <a:gd name="T7" fmla="*/ 1556787 h 720080"/>
                <a:gd name="T8" fmla="*/ 0 w 432000"/>
                <a:gd name="T9" fmla="*/ 933968 h 720080"/>
                <a:gd name="T10" fmla="*/ 933968 w 432000"/>
                <a:gd name="T11" fmla="*/ 0 h 720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2000"/>
                <a:gd name="T19" fmla="*/ 0 h 720080"/>
                <a:gd name="T20" fmla="*/ 432000 w 432000"/>
                <a:gd name="T21" fmla="*/ 720080 h 720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lnTo>
                    <a:pt x="432000" y="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文本框 26"/>
            <p:cNvSpPr txBox="1">
              <a:spLocks noChangeArrowheads="1"/>
            </p:cNvSpPr>
            <p:nvPr/>
          </p:nvSpPr>
          <p:spPr bwMode="auto">
            <a:xfrm>
              <a:off x="225047" y="-647823"/>
              <a:ext cx="2339977" cy="46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1" hangingPunct="1">
                <a:defRPr sz="2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软件主管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工程师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27"/>
          <p:cNvGrpSpPr>
            <a:grpSpLocks/>
          </p:cNvGrpSpPr>
          <p:nvPr/>
        </p:nvGrpSpPr>
        <p:grpSpPr bwMode="auto">
          <a:xfrm>
            <a:off x="5405116" y="674302"/>
            <a:ext cx="2454864" cy="2124932"/>
            <a:chOff x="0" y="-573918"/>
            <a:chExt cx="2454167" cy="2124836"/>
          </a:xfrm>
        </p:grpSpPr>
        <p:sp>
          <p:nvSpPr>
            <p:cNvPr id="18" name="矩形 12"/>
            <p:cNvSpPr>
              <a:spLocks/>
            </p:cNvSpPr>
            <p:nvPr/>
          </p:nvSpPr>
          <p:spPr bwMode="auto">
            <a:xfrm flipH="1" flipV="1">
              <a:off x="0" y="492140"/>
              <a:ext cx="635196" cy="1058778"/>
            </a:xfrm>
            <a:custGeom>
              <a:avLst/>
              <a:gdLst>
                <a:gd name="T0" fmla="*/ 933968 w 432000"/>
                <a:gd name="T1" fmla="*/ 0 h 720080"/>
                <a:gd name="T2" fmla="*/ 933968 w 432000"/>
                <a:gd name="T3" fmla="*/ 933968 h 720080"/>
                <a:gd name="T4" fmla="*/ 933968 w 432000"/>
                <a:gd name="T5" fmla="*/ 1556787 h 720080"/>
                <a:gd name="T6" fmla="*/ 0 w 432000"/>
                <a:gd name="T7" fmla="*/ 1556787 h 720080"/>
                <a:gd name="T8" fmla="*/ 0 w 432000"/>
                <a:gd name="T9" fmla="*/ 933968 h 720080"/>
                <a:gd name="T10" fmla="*/ 933968 w 432000"/>
                <a:gd name="T11" fmla="*/ 0 h 7200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2000"/>
                <a:gd name="T19" fmla="*/ 0 h 720080"/>
                <a:gd name="T20" fmla="*/ 432000 w 432000"/>
                <a:gd name="T21" fmla="*/ 720080 h 7200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2000" h="720080">
                  <a:moveTo>
                    <a:pt x="432000" y="0"/>
                  </a:moveTo>
                  <a:lnTo>
                    <a:pt x="432000" y="432000"/>
                  </a:lnTo>
                  <a:lnTo>
                    <a:pt x="432000" y="720080"/>
                  </a:lnTo>
                  <a:lnTo>
                    <a:pt x="0" y="720080"/>
                  </a:lnTo>
                  <a:lnTo>
                    <a:pt x="0" y="432000"/>
                  </a:lnTo>
                  <a:lnTo>
                    <a:pt x="432000" y="0"/>
                  </a:lnTo>
                  <a:close/>
                </a:path>
              </a:pathLst>
            </a:custGeom>
            <a:solidFill>
              <a:srgbClr val="A6A6A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文本框 30"/>
            <p:cNvSpPr txBox="1">
              <a:spLocks noChangeArrowheads="1"/>
            </p:cNvSpPr>
            <p:nvPr/>
          </p:nvSpPr>
          <p:spPr bwMode="auto">
            <a:xfrm>
              <a:off x="1038797" y="-573918"/>
              <a:ext cx="1415370" cy="461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eaLnBrk="1" hangingPunct="1">
                <a:defRPr sz="2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项目</a:t>
              </a:r>
              <a:r>
                <a:rPr lang="zh-CN" altLang="en-US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经理</a:t>
              </a:r>
              <a:endPara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" name="文本框 36"/>
          <p:cNvSpPr txBox="1">
            <a:spLocks noChangeArrowheads="1"/>
          </p:cNvSpPr>
          <p:nvPr/>
        </p:nvSpPr>
        <p:spPr bwMode="auto">
          <a:xfrm>
            <a:off x="452620" y="3795886"/>
            <a:ext cx="24447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软考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技术论文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主导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类项目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文本框 37"/>
          <p:cNvSpPr txBox="1">
            <a:spLocks noChangeArrowheads="1"/>
          </p:cNvSpPr>
          <p:nvPr/>
        </p:nvSpPr>
        <p:spPr bwMode="auto">
          <a:xfrm>
            <a:off x="3449565" y="2939638"/>
            <a:ext cx="24463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主导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类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引才、育人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38"/>
          <p:cNvSpPr txBox="1">
            <a:spLocks noChangeArrowheads="1"/>
          </p:cNvSpPr>
          <p:nvPr/>
        </p:nvSpPr>
        <p:spPr bwMode="auto">
          <a:xfrm>
            <a:off x="5732853" y="1807903"/>
            <a:ext cx="24463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lnSpc>
                <a:spcPct val="150000"/>
              </a:lnSpc>
              <a:defRPr sz="2400"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团队建设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技术破题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71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0402" y="20815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6/6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3578" y="0"/>
            <a:ext cx="74168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结束语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非常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感谢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公司给予机会和平台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，集训与车间均收获颇丰。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对于下步规划，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务实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落地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实现价值，承担责任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步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规划需与主线契合，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实现全过程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盯牢目标，使命必达！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5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-28575" y="0"/>
            <a:ext cx="9215438" cy="5143500"/>
            <a:chOff x="-29028" y="0"/>
            <a:chExt cx="9216000" cy="6858000"/>
          </a:xfrm>
        </p:grpSpPr>
        <p:sp>
          <p:nvSpPr>
            <p:cNvPr id="5" name="矩形 4"/>
            <p:cNvSpPr/>
            <p:nvPr/>
          </p:nvSpPr>
          <p:spPr>
            <a:xfrm>
              <a:off x="-29028" y="0"/>
              <a:ext cx="9216000" cy="6858000"/>
            </a:xfrm>
            <a:prstGeom prst="rect">
              <a:avLst/>
            </a:prstGeom>
            <a:gradFill flip="none" rotWithShape="1">
              <a:gsLst>
                <a:gs pos="0">
                  <a:srgbClr val="8EB4E3">
                    <a:alpha val="99000"/>
                  </a:srgbClr>
                </a:gs>
                <a:gs pos="0">
                  <a:srgbClr val="17375E"/>
                </a:gs>
                <a:gs pos="100000">
                  <a:srgbClr val="4780C5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lnSpc>
                  <a:spcPct val="165000"/>
                </a:lnSpc>
                <a:defRPr/>
              </a:pPr>
              <a:endParaRPr lang="zh-CN" altLang="en-US" sz="3225" b="1" baseline="-25000"/>
            </a:p>
          </p:txBody>
        </p:sp>
        <p:pic>
          <p:nvPicPr>
            <p:cNvPr id="15366" name="图片 11" descr="09.gi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66900" y="2695575"/>
              <a:ext cx="5410200" cy="1466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028384" y="208151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1/5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238125"/>
            <a:ext cx="298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1-AMI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项目内测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1973" y="987574"/>
            <a:ext cx="73448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暴问：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AMI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系统模块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，模块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关联不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熟悉，上手</a:t>
            </a:r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慢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动作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立即干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：根据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开发手册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熟悉系统功能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沟通交流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：询问同事模块功能及关联性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方法工具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】：利用【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11法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】标注内测结果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速度⬆60%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，得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90+bug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，及时跟踪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闭环</a:t>
            </a:r>
            <a:endParaRPr lang="en-US" altLang="zh-CN" sz="24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测试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结果清晰，沟通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效率⬆40%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03799" y="4299942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返回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9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80528" y="197593"/>
            <a:ext cx="3060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1-AMI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项目内测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2" descr="https://alidocs.dingtalk.com/core/api/resources/img/5eecdaf48460cde5f85a3b819b843f391c8307687875abe562e91324d09e6b323eeaaf8826aade66ec177c308ebd53049d12802579f2a3cfdf4782fc28bebd82c425206ef432741a4fe5ee8a79d4ce7e20fa30e43e1cf1a64fb4c8ed7016461c?tmpCode=6d5dca33-e6e1-421e-9870-32195587d9a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44"/>
          <a:stretch/>
        </p:blipFill>
        <p:spPr bwMode="auto">
          <a:xfrm>
            <a:off x="4860032" y="1347614"/>
            <a:ext cx="4176464" cy="314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97977" y="1347614"/>
            <a:ext cx="4667250" cy="3149918"/>
            <a:chOff x="124246" y="1345377"/>
            <a:chExt cx="4667250" cy="31499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246" y="1345377"/>
              <a:ext cx="4653406" cy="56083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6"/>
            <a:srcRect l="1" r="37145"/>
            <a:stretch/>
          </p:blipFill>
          <p:spPr>
            <a:xfrm>
              <a:off x="124246" y="1995686"/>
              <a:ext cx="4663778" cy="676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246" y="2761436"/>
              <a:ext cx="4667250" cy="666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4246" y="3527341"/>
              <a:ext cx="4663778" cy="96795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矩形 13"/>
            <p:cNvSpPr/>
            <p:nvPr>
              <p:custDataLst>
                <p:tags r:id="rId1"/>
              </p:custDataLst>
            </p:nvPr>
          </p:nvSpPr>
          <p:spPr>
            <a:xfrm>
              <a:off x="143507" y="2931790"/>
              <a:ext cx="972109" cy="4963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vert="horz" wrap="square" lIns="63855" tIns="63855" rIns="63855" bIns="63855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Aft>
                  <a:spcPct val="35000"/>
                </a:spcAft>
              </a:pPr>
              <a:endParaRPr lang="zh-CN" altLang="en-US" sz="1425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835696" y="835923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颜色法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35539" y="831993"/>
            <a:ext cx="242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图片法、标识法</a:t>
            </a:r>
          </a:p>
        </p:txBody>
      </p:sp>
      <p:sp>
        <p:nvSpPr>
          <p:cNvPr id="17" name="流程图: 过程 16"/>
          <p:cNvSpPr/>
          <p:nvPr/>
        </p:nvSpPr>
        <p:spPr>
          <a:xfrm>
            <a:off x="124246" y="2104728"/>
            <a:ext cx="4653406" cy="1631216"/>
          </a:xfrm>
          <a:prstGeom prst="flowChartProcess">
            <a:avLst/>
          </a:prstGeom>
        </p:spPr>
        <p:txBody>
          <a:bodyPr wrap="square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zh-CN" altLang="en-US" sz="10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流程图: 过程 18"/>
          <p:cNvSpPr/>
          <p:nvPr/>
        </p:nvSpPr>
        <p:spPr>
          <a:xfrm>
            <a:off x="71707" y="2106965"/>
            <a:ext cx="4679675" cy="1631216"/>
          </a:xfrm>
          <a:prstGeom prst="flowChartProcess">
            <a:avLst/>
          </a:prstGeom>
          <a:ln w="19050">
            <a:solidFill>
              <a:srgbClr val="FF0000"/>
            </a:solidFill>
            <a:prstDash val="sysDash"/>
          </a:ln>
        </p:spPr>
        <p:txBody>
          <a:bodyPr wrap="square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zh-CN" altLang="en-US" sz="10000" b="1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6416" y="4443958"/>
            <a:ext cx="91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9" action="ppaction://hlinksldjump"/>
              </a:rPr>
              <a:t>返回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28384" y="208151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/5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35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8520" y="227469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东力变压器清油污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09642" y="944625"/>
            <a:ext cx="7729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暴问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希腊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变压器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返工任务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重，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油污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难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动作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承担责任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：主动报名前往东力支援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分责权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灰尘，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湿布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→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油污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【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高目标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：安排专人互相检查清理效果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成果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成果：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清理速率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→80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，三天清理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200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台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+</a:t>
            </a:r>
            <a:endParaRPr lang="zh-CN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清理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达标率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60%→95%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，提高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⬆35%</a:t>
            </a:r>
            <a:endParaRPr lang="zh-CN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4408" y="4337149"/>
            <a:ext cx="106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4" action="ppaction://hlinksldjump"/>
              </a:rPr>
              <a:t>返回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8384" y="208151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/5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3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8520" y="227469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2-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东力变压器清油污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01" y="843558"/>
            <a:ext cx="6840760" cy="3847928"/>
          </a:xfrm>
          <a:prstGeom prst="rect">
            <a:avLst/>
          </a:prstGeom>
        </p:spPr>
      </p:pic>
      <p:sp>
        <p:nvSpPr>
          <p:cNvPr id="8" name="文本框 7">
            <a:hlinkClick r:id="rId4" action="ppaction://hlinksldjump"/>
          </p:cNvPr>
          <p:cNvSpPr txBox="1"/>
          <p:nvPr/>
        </p:nvSpPr>
        <p:spPr>
          <a:xfrm>
            <a:off x="8244408" y="4299942"/>
            <a:ext cx="910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5" action="ppaction://hlinksldjump"/>
              </a:rPr>
              <a:t>返回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28384" y="208151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/5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08520" y="227469"/>
            <a:ext cx="385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-FDM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系统迁移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939196"/>
            <a:ext cx="883898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暴问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首次参与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系统迁移，业务代码不熟悉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动作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分模块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：实操迁移界面，分模块熟悉代码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拿来主义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：参考学习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AMI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系统迁移方案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【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方法工具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：使用标识法、位置法迅速定位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成果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迁移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效率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⬆40%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r>
              <a:rPr lang="en-US" altLang="zh-CN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→3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      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系统迁移功能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点检表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迁移文档</a:t>
            </a:r>
            <a:endParaRPr lang="zh-CN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4408" y="4337149"/>
            <a:ext cx="106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返回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28384" y="208151"/>
            <a:ext cx="91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附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/5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92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3508" y="303386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自我介绍</a:t>
            </a: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black">
          <a:xfrm>
            <a:off x="4618871" y="1563638"/>
            <a:ext cx="4320480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秦立山</a:t>
            </a:r>
            <a:r>
              <a:rPr lang="zh-CN" altLang="en-US" sz="24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4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院校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：浙江大学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学历：硕士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部门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：系统开发部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岗位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软件开发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工程师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8" t="-477" r="50330" b="-1"/>
          <a:stretch>
            <a:fillRect/>
          </a:stretch>
        </p:blipFill>
        <p:spPr>
          <a:xfrm>
            <a:off x="1259632" y="1104632"/>
            <a:ext cx="2419942" cy="34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0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95537" y="176322"/>
            <a:ext cx="5286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汇报目录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15816" y="995279"/>
            <a:ext cx="331236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岗位认知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下步规划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695325"/>
            <a:ext cx="91440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0402" y="20815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3508" y="303386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</a:p>
        </p:txBody>
      </p:sp>
      <p:sp>
        <p:nvSpPr>
          <p:cNvPr id="116" name="圆角矩形 115"/>
          <p:cNvSpPr/>
          <p:nvPr/>
        </p:nvSpPr>
        <p:spPr>
          <a:xfrm>
            <a:off x="2195736" y="876631"/>
            <a:ext cx="887423" cy="528638"/>
          </a:xfrm>
          <a:prstGeom prst="roundRect">
            <a:avLst>
              <a:gd name="adj" fmla="val 229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2407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任意多边形 120"/>
          <p:cNvSpPr/>
          <p:nvPr/>
        </p:nvSpPr>
        <p:spPr>
          <a:xfrm>
            <a:off x="1787216" y="2266318"/>
            <a:ext cx="1578238" cy="384599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文化融入</a:t>
            </a:r>
          </a:p>
        </p:txBody>
      </p:sp>
      <p:sp>
        <p:nvSpPr>
          <p:cNvPr id="122" name="文本框 12"/>
          <p:cNvSpPr txBox="1"/>
          <p:nvPr/>
        </p:nvSpPr>
        <p:spPr>
          <a:xfrm>
            <a:off x="1869576" y="1777885"/>
            <a:ext cx="1415744" cy="461649"/>
          </a:xfrm>
          <a:prstGeom prst="rect">
            <a:avLst/>
          </a:prstGeom>
        </p:spPr>
        <p:txBody>
          <a:bodyPr wrap="none" lIns="91426" tIns="45712" rIns="91426" bIns="45712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685800"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集训培养</a:t>
            </a:r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123" name="任意多边形 122"/>
          <p:cNvSpPr/>
          <p:nvPr/>
        </p:nvSpPr>
        <p:spPr>
          <a:xfrm>
            <a:off x="3625595" y="2262593"/>
            <a:ext cx="1578238" cy="369597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技能提升</a:t>
            </a:r>
          </a:p>
        </p:txBody>
      </p:sp>
      <p:sp>
        <p:nvSpPr>
          <p:cNvPr id="124" name="文本框 12"/>
          <p:cNvSpPr txBox="1"/>
          <p:nvPr/>
        </p:nvSpPr>
        <p:spPr>
          <a:xfrm>
            <a:off x="3697306" y="1807710"/>
            <a:ext cx="1415744" cy="461649"/>
          </a:xfrm>
          <a:prstGeom prst="rect">
            <a:avLst/>
          </a:prstGeom>
        </p:spPr>
        <p:txBody>
          <a:bodyPr wrap="none" lIns="91426" tIns="45712" rIns="91426" bIns="45712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部门实操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25" name="任意多边形 124"/>
          <p:cNvSpPr/>
          <p:nvPr/>
        </p:nvSpPr>
        <p:spPr>
          <a:xfrm>
            <a:off x="5494152" y="2262593"/>
            <a:ext cx="1222795" cy="408451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6" name="文本框 12"/>
          <p:cNvSpPr txBox="1"/>
          <p:nvPr/>
        </p:nvSpPr>
        <p:spPr>
          <a:xfrm>
            <a:off x="5401430" y="1817288"/>
            <a:ext cx="1415744" cy="461649"/>
          </a:xfrm>
          <a:prstGeom prst="rect">
            <a:avLst/>
          </a:prstGeom>
        </p:spPr>
        <p:txBody>
          <a:bodyPr wrap="none" lIns="91426" tIns="45712" rIns="91426" bIns="45712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</a:rPr>
              <a:t>车间实习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27" name="任意多边形 126"/>
          <p:cNvSpPr/>
          <p:nvPr/>
        </p:nvSpPr>
        <p:spPr>
          <a:xfrm>
            <a:off x="7175401" y="2263923"/>
            <a:ext cx="1222795" cy="408451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" name="任意多边形 128"/>
          <p:cNvSpPr/>
          <p:nvPr/>
        </p:nvSpPr>
        <p:spPr>
          <a:xfrm>
            <a:off x="5428102" y="2285703"/>
            <a:ext cx="1369272" cy="408451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熟悉产线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0" name="直接连接符 129"/>
          <p:cNvCxnSpPr/>
          <p:nvPr/>
        </p:nvCxnSpPr>
        <p:spPr>
          <a:xfrm>
            <a:off x="3483607" y="1945697"/>
            <a:ext cx="10522" cy="690965"/>
          </a:xfrm>
          <a:prstGeom prst="line">
            <a:avLst/>
          </a:prstGeom>
          <a:ln w="9525">
            <a:solidFill>
              <a:srgbClr val="2038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6907957" y="1945697"/>
            <a:ext cx="0" cy="690965"/>
          </a:xfrm>
          <a:prstGeom prst="line">
            <a:avLst/>
          </a:prstGeom>
          <a:ln w="9525">
            <a:solidFill>
              <a:srgbClr val="2038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5201043" y="1945697"/>
            <a:ext cx="0" cy="690965"/>
          </a:xfrm>
          <a:prstGeom prst="line">
            <a:avLst/>
          </a:prstGeom>
          <a:ln w="9525">
            <a:solidFill>
              <a:srgbClr val="20386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733298" y="1625671"/>
            <a:ext cx="7643390" cy="1306119"/>
            <a:chOff x="-382224" y="1897772"/>
            <a:chExt cx="7776983" cy="1037726"/>
          </a:xfrm>
        </p:grpSpPr>
        <p:cxnSp>
          <p:nvCxnSpPr>
            <p:cNvPr id="137" name="直接箭头连接符 136"/>
            <p:cNvCxnSpPr/>
            <p:nvPr/>
          </p:nvCxnSpPr>
          <p:spPr>
            <a:xfrm flipV="1">
              <a:off x="-370478" y="1897772"/>
              <a:ext cx="7762042" cy="26673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>
              <a:off x="-382224" y="2935497"/>
              <a:ext cx="7776983" cy="1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/>
            <p:nvPr/>
          </p:nvCxnSpPr>
          <p:spPr>
            <a:xfrm>
              <a:off x="1905060" y="2935497"/>
              <a:ext cx="96480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3605846" y="2935497"/>
              <a:ext cx="96480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/>
            <p:cNvCxnSpPr/>
            <p:nvPr/>
          </p:nvCxnSpPr>
          <p:spPr>
            <a:xfrm>
              <a:off x="5306632" y="2935497"/>
              <a:ext cx="96480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圆角矩形 158"/>
          <p:cNvSpPr/>
          <p:nvPr/>
        </p:nvSpPr>
        <p:spPr>
          <a:xfrm>
            <a:off x="689275" y="1813068"/>
            <a:ext cx="987849" cy="951548"/>
          </a:xfrm>
          <a:prstGeom prst="roundRect">
            <a:avLst>
              <a:gd name="adj" fmla="val 22921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培养历程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0" name="圆角矩形 159"/>
          <p:cNvSpPr/>
          <p:nvPr/>
        </p:nvSpPr>
        <p:spPr>
          <a:xfrm>
            <a:off x="683568" y="3409134"/>
            <a:ext cx="966426" cy="951548"/>
          </a:xfrm>
          <a:prstGeom prst="roundRect">
            <a:avLst>
              <a:gd name="adj" fmla="val 22921"/>
            </a:avLst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学习成果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63" name="直接连接符 162"/>
          <p:cNvCxnSpPr/>
          <p:nvPr/>
        </p:nvCxnSpPr>
        <p:spPr>
          <a:xfrm>
            <a:off x="3468589" y="3181060"/>
            <a:ext cx="0" cy="140769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2"/>
          <p:cNvSpPr txBox="1"/>
          <p:nvPr/>
        </p:nvSpPr>
        <p:spPr>
          <a:xfrm>
            <a:off x="6982452" y="1807710"/>
            <a:ext cx="1415744" cy="461649"/>
          </a:xfrm>
          <a:prstGeom prst="rect">
            <a:avLst/>
          </a:prstGeom>
        </p:spPr>
        <p:txBody>
          <a:bodyPr wrap="none" lIns="91426" tIns="45712" rIns="91426" bIns="45712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sz="2400" b="0" dirty="0" smtClean="0">
                <a:solidFill>
                  <a:schemeClr val="tx1"/>
                </a:solidFill>
              </a:rPr>
              <a:t>部门实操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68" name="任意多边形 29"/>
          <p:cNvSpPr/>
          <p:nvPr/>
        </p:nvSpPr>
        <p:spPr>
          <a:xfrm>
            <a:off x="6978776" y="2291675"/>
            <a:ext cx="1461627" cy="408451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</a:p>
        </p:txBody>
      </p:sp>
      <p:sp>
        <p:nvSpPr>
          <p:cNvPr id="169" name="任意多边形 27"/>
          <p:cNvSpPr/>
          <p:nvPr/>
        </p:nvSpPr>
        <p:spPr>
          <a:xfrm>
            <a:off x="5293956" y="2269359"/>
            <a:ext cx="1578238" cy="369597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0" name="任意多边形 27"/>
          <p:cNvSpPr/>
          <p:nvPr/>
        </p:nvSpPr>
        <p:spPr>
          <a:xfrm>
            <a:off x="5241309" y="2269359"/>
            <a:ext cx="1578238" cy="369597"/>
          </a:xfrm>
          <a:custGeom>
            <a:avLst/>
            <a:gdLst>
              <a:gd name="connsiteX0" fmla="*/ 0 w 1578238"/>
              <a:gd name="connsiteY0" fmla="*/ 0 h 1383418"/>
              <a:gd name="connsiteX1" fmla="*/ 1578238 w 1578238"/>
              <a:gd name="connsiteY1" fmla="*/ 0 h 1383418"/>
              <a:gd name="connsiteX2" fmla="*/ 1578238 w 1578238"/>
              <a:gd name="connsiteY2" fmla="*/ 1383418 h 1383418"/>
              <a:gd name="connsiteX3" fmla="*/ 0 w 1578238"/>
              <a:gd name="connsiteY3" fmla="*/ 1383418 h 1383418"/>
              <a:gd name="connsiteX4" fmla="*/ 0 w 1578238"/>
              <a:gd name="connsiteY4" fmla="*/ 0 h 138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8238" h="1383418">
                <a:moveTo>
                  <a:pt x="0" y="0"/>
                </a:moveTo>
                <a:lnTo>
                  <a:pt x="1578238" y="0"/>
                </a:lnTo>
                <a:lnTo>
                  <a:pt x="1578238" y="1383418"/>
                </a:lnTo>
                <a:lnTo>
                  <a:pt x="0" y="138341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3938214" y="884009"/>
            <a:ext cx="873137" cy="528638"/>
          </a:xfrm>
          <a:prstGeom prst="roundRect">
            <a:avLst>
              <a:gd name="adj" fmla="val 229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2408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5623366" y="881083"/>
            <a:ext cx="916178" cy="528638"/>
          </a:xfrm>
          <a:prstGeom prst="roundRect">
            <a:avLst>
              <a:gd name="adj" fmla="val 229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2409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" name="圆角矩形 183"/>
          <p:cNvSpPr/>
          <p:nvPr/>
        </p:nvSpPr>
        <p:spPr>
          <a:xfrm>
            <a:off x="7193310" y="884806"/>
            <a:ext cx="930409" cy="528638"/>
          </a:xfrm>
          <a:prstGeom prst="roundRect">
            <a:avLst>
              <a:gd name="adj" fmla="val 22921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2410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7" name="直接连接符 196"/>
          <p:cNvCxnSpPr/>
          <p:nvPr/>
        </p:nvCxnSpPr>
        <p:spPr>
          <a:xfrm>
            <a:off x="5207045" y="3181060"/>
            <a:ext cx="0" cy="140769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>
            <a:off x="6907957" y="3203929"/>
            <a:ext cx="0" cy="1407697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椭圆 198"/>
          <p:cNvSpPr/>
          <p:nvPr/>
        </p:nvSpPr>
        <p:spPr>
          <a:xfrm>
            <a:off x="2520666" y="1573557"/>
            <a:ext cx="142857" cy="144000"/>
          </a:xfrm>
          <a:prstGeom prst="ellipse">
            <a:avLst/>
          </a:prstGeom>
          <a:solidFill>
            <a:srgbClr val="20386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椭圆 199"/>
          <p:cNvSpPr/>
          <p:nvPr/>
        </p:nvSpPr>
        <p:spPr>
          <a:xfrm>
            <a:off x="4333749" y="1567791"/>
            <a:ext cx="142857" cy="144000"/>
          </a:xfrm>
          <a:prstGeom prst="ellipse">
            <a:avLst/>
          </a:prstGeom>
          <a:solidFill>
            <a:srgbClr val="20386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椭圆 200"/>
          <p:cNvSpPr/>
          <p:nvPr/>
        </p:nvSpPr>
        <p:spPr>
          <a:xfrm>
            <a:off x="6003965" y="1556806"/>
            <a:ext cx="142857" cy="144000"/>
          </a:xfrm>
          <a:prstGeom prst="ellipse">
            <a:avLst/>
          </a:prstGeom>
          <a:solidFill>
            <a:srgbClr val="20386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618895" y="1574913"/>
            <a:ext cx="142857" cy="144000"/>
          </a:xfrm>
          <a:prstGeom prst="ellipse">
            <a:avLst/>
          </a:prstGeom>
          <a:solidFill>
            <a:srgbClr val="203864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椭圆 203"/>
          <p:cNvSpPr/>
          <p:nvPr/>
        </p:nvSpPr>
        <p:spPr>
          <a:xfrm>
            <a:off x="2504906" y="2859789"/>
            <a:ext cx="142857" cy="144000"/>
          </a:xfrm>
          <a:prstGeom prst="ellipse">
            <a:avLst/>
          </a:prstGeom>
          <a:solidFill>
            <a:srgbClr val="66FF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椭圆 204"/>
          <p:cNvSpPr/>
          <p:nvPr/>
        </p:nvSpPr>
        <p:spPr>
          <a:xfrm>
            <a:off x="4333748" y="2859798"/>
            <a:ext cx="142857" cy="144000"/>
          </a:xfrm>
          <a:prstGeom prst="ellipse">
            <a:avLst/>
          </a:prstGeom>
          <a:solidFill>
            <a:srgbClr val="66FF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椭圆 205"/>
          <p:cNvSpPr/>
          <p:nvPr/>
        </p:nvSpPr>
        <p:spPr>
          <a:xfrm>
            <a:off x="6003964" y="2859789"/>
            <a:ext cx="142857" cy="144000"/>
          </a:xfrm>
          <a:prstGeom prst="ellipse">
            <a:avLst/>
          </a:prstGeom>
          <a:solidFill>
            <a:srgbClr val="66FF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椭圆 206"/>
          <p:cNvSpPr/>
          <p:nvPr/>
        </p:nvSpPr>
        <p:spPr>
          <a:xfrm>
            <a:off x="7618894" y="2857045"/>
            <a:ext cx="142857" cy="144000"/>
          </a:xfrm>
          <a:prstGeom prst="ellipse">
            <a:avLst/>
          </a:prstGeom>
          <a:solidFill>
            <a:srgbClr val="66FF33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0" b="1" dirty="0">
              <a:ln w="11430"/>
              <a:gradFill>
                <a:gsLst>
                  <a:gs pos="0">
                    <a:srgbClr val="C0504D">
                      <a:tint val="70000"/>
                      <a:satMod val="245000"/>
                    </a:srgbClr>
                  </a:gs>
                  <a:gs pos="75000">
                    <a:srgbClr val="C0504D">
                      <a:tint val="90000"/>
                      <a:shade val="60000"/>
                      <a:satMod val="240000"/>
                    </a:srgbClr>
                  </a:gs>
                  <a:gs pos="100000">
                    <a:srgbClr val="C0504D">
                      <a:tint val="100000"/>
                      <a:shade val="50000"/>
                      <a:satMod val="240000"/>
                    </a:srgb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636000" y="3046824"/>
            <a:ext cx="587594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优秀个人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894989" y="3046086"/>
            <a:ext cx="603409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文化熏陶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411294" y="3046085"/>
            <a:ext cx="587594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框架学习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3656735" y="3047388"/>
            <a:ext cx="603409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hlinkClick r:id="rId3" action="ppaction://hlinksldjump"/>
              </a:rPr>
              <a:t>AMI</a:t>
            </a:r>
            <a:r>
              <a:rPr lang="zh-CN" altLang="en-US" sz="2400" b="1" dirty="0">
                <a:solidFill>
                  <a:srgbClr val="0000FF"/>
                </a:solidFill>
                <a:hlinkClick r:id="rId3" action="ppaction://hlinksldjump"/>
              </a:rPr>
              <a:t>内测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6133643" y="3046084"/>
            <a:ext cx="587594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提效改善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5356090" y="3046084"/>
            <a:ext cx="603409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产线实操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7761751" y="3038352"/>
            <a:ext cx="611797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迁移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010030" y="3038353"/>
            <a:ext cx="603409" cy="1645563"/>
          </a:xfrm>
          <a:prstGeom prst="roundRect">
            <a:avLst>
              <a:gd name="adj" fmla="val 22921"/>
            </a:avLst>
          </a:prstGeom>
          <a:solidFill>
            <a:srgbClr val="00B05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前端学习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78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95537" y="176322"/>
            <a:ext cx="5286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汇报目录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15816" y="995279"/>
            <a:ext cx="331236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岗位认知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下步规划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695325"/>
            <a:ext cx="91440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80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0402" y="20815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3508" y="303386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</a:rPr>
              <a:t>岗位认知</a:t>
            </a:r>
          </a:p>
        </p:txBody>
      </p:sp>
      <p:sp>
        <p:nvSpPr>
          <p:cNvPr id="8" name="矩形 7"/>
          <p:cNvSpPr/>
          <p:nvPr/>
        </p:nvSpPr>
        <p:spPr>
          <a:xfrm>
            <a:off x="365902" y="1494108"/>
            <a:ext cx="1462537" cy="6029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需求分析</a:t>
            </a:r>
            <a:endParaRPr lang="zh-CN" altLang="en-US" sz="2400" b="1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78827" y="1492190"/>
            <a:ext cx="1368152" cy="6048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概要设计</a:t>
            </a:r>
          </a:p>
        </p:txBody>
      </p:sp>
      <p:sp>
        <p:nvSpPr>
          <p:cNvPr id="11" name="矩形 10"/>
          <p:cNvSpPr/>
          <p:nvPr/>
        </p:nvSpPr>
        <p:spPr>
          <a:xfrm>
            <a:off x="3906802" y="1491630"/>
            <a:ext cx="1386367" cy="607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功能开发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5902" y="2482489"/>
            <a:ext cx="4173855" cy="1110615"/>
            <a:chOff x="467543" y="4583526"/>
            <a:chExt cx="3623988" cy="1653786"/>
          </a:xfrm>
        </p:grpSpPr>
        <p:sp>
          <p:nvSpPr>
            <p:cNvPr id="13" name="圆角矩形 12"/>
            <p:cNvSpPr/>
            <p:nvPr/>
          </p:nvSpPr>
          <p:spPr bwMode="auto">
            <a:xfrm>
              <a:off x="467543" y="4583526"/>
              <a:ext cx="3623988" cy="1653786"/>
            </a:xfrm>
            <a:prstGeom prst="roundRect">
              <a:avLst>
                <a:gd name="adj" fmla="val 0"/>
              </a:avLst>
            </a:prstGeom>
            <a:solidFill>
              <a:schemeClr val="bg1">
                <a:alpha val="24000"/>
              </a:schemeClr>
            </a:solidFill>
            <a:ln w="22225" cmpd="sng">
              <a:solidFill>
                <a:srgbClr val="0000FF"/>
              </a:solidFill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9pPr>
            </a:lstStyle>
            <a:p>
              <a:pPr lvl="2"/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79098" y="4603599"/>
              <a:ext cx="489665" cy="1633713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txBody>
            <a:bodyPr wrap="square" rtlCol="0" anchor="ctr">
              <a:no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优势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84884" y="2427734"/>
            <a:ext cx="3963580" cy="1200187"/>
            <a:chOff x="10025" y="7312"/>
            <a:chExt cx="6885" cy="2704"/>
          </a:xfrm>
        </p:grpSpPr>
        <p:grpSp>
          <p:nvGrpSpPr>
            <p:cNvPr id="16" name="组合 15"/>
            <p:cNvGrpSpPr/>
            <p:nvPr/>
          </p:nvGrpSpPr>
          <p:grpSpPr>
            <a:xfrm>
              <a:off x="10025" y="7448"/>
              <a:ext cx="6885" cy="2514"/>
              <a:chOff x="4924791" y="4513083"/>
              <a:chExt cx="3237807" cy="1595797"/>
            </a:xfrm>
          </p:grpSpPr>
          <p:sp>
            <p:nvSpPr>
              <p:cNvPr id="18" name="圆角矩形 17"/>
              <p:cNvSpPr/>
              <p:nvPr/>
            </p:nvSpPr>
            <p:spPr bwMode="auto">
              <a:xfrm>
                <a:off x="4924791" y="4514014"/>
                <a:ext cx="3237807" cy="1587796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alpha val="24000"/>
                </a:schemeClr>
              </a:solidFill>
              <a:ln w="22225" cmpd="sng">
                <a:solidFill>
                  <a:srgbClr val="FF0000"/>
                </a:solidFill>
                <a:miter lim="800000"/>
              </a:ln>
            </p:spPr>
            <p:txBody>
              <a:bodyPr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lvl="2"/>
                <a:endParaRPr lang="zh-CN" altLang="en-US" sz="1600" dirty="0"/>
              </a:p>
            </p:txBody>
          </p:sp>
          <p:sp>
            <p:nvSpPr>
              <p:cNvPr id="19" name="TextBox 16"/>
              <p:cNvSpPr txBox="1"/>
              <p:nvPr/>
            </p:nvSpPr>
            <p:spPr>
              <a:xfrm>
                <a:off x="4930374" y="4513083"/>
                <a:ext cx="438483" cy="1595797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 rtlCol="0" anchor="ctr">
                <a:noAutofit/>
              </a:bodyPr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90204" pitchFamily="34" charset="0"/>
                    <a:ea typeface="宋体" pitchFamily="2" charset="-122"/>
                    <a:cs typeface="+mn-cs"/>
                  </a:defRPr>
                </a:lvl9pPr>
              </a:lstStyle>
              <a:p>
                <a:pPr algn="ctr"/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不足</a:t>
                </a:r>
              </a:p>
            </p:txBody>
          </p:sp>
        </p:grpSp>
        <p:sp>
          <p:nvSpPr>
            <p:cNvPr id="17" name="文本框 8"/>
            <p:cNvSpPr txBox="1"/>
            <p:nvPr/>
          </p:nvSpPr>
          <p:spPr>
            <a:xfrm>
              <a:off x="11113" y="7312"/>
              <a:ext cx="5484" cy="270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  <a:cs typeface="+mn-cs"/>
                </a:defRPr>
              </a:lvl9pPr>
            </a:lstStyle>
            <a:p>
              <a:pPr marL="257175" indent="-257175">
                <a:lnSpc>
                  <a:spcPct val="150000"/>
                </a:lnSpc>
                <a:buFont typeface="Wingdings" panose="05000000000000000000" charset="0"/>
                <a:buChar char="u"/>
              </a:pPr>
              <a:r>
                <a:rPr lang="zh-CN" altLang="en-US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业务场景缺</a:t>
              </a:r>
              <a:endPara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endParaRPr>
            </a:p>
            <a:p>
              <a:pPr marL="257175" indent="-257175">
                <a:lnSpc>
                  <a:spcPct val="150000"/>
                </a:lnSpc>
                <a:buFont typeface="Wingdings" panose="05000000000000000000" charset="0"/>
                <a:buChar char="u"/>
              </a:pPr>
              <a:r>
                <a:rPr lang="zh-CN" altLang="en-US" sz="2400" b="1" dirty="0" smtClean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  <a:sym typeface="+mn-ea"/>
                </a:rPr>
                <a:t>开发技术、工具</a:t>
              </a:r>
              <a:endPara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63484" y="3939902"/>
            <a:ext cx="838256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围绕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高</a:t>
            </a:r>
            <a:r>
              <a:rPr lang="en-US" altLang="zh-CN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低不重错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en-US" sz="3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品质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基石，守牢</a:t>
            </a:r>
            <a:r>
              <a:rPr lang="zh-CN" altLang="en-US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底线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4819" y="843558"/>
            <a:ext cx="5561648" cy="461653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述职岗位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软件开发工程师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4060" y="2521924"/>
            <a:ext cx="3529013" cy="461653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marL="257175" indent="-257175">
              <a:buFont typeface="Wingdings" panose="05000000000000000000" charset="0"/>
              <a:buChar char="u"/>
            </a:pP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专业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技能，学习能力</a:t>
            </a:r>
            <a:endParaRPr lang="zh-CN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74061" y="2985315"/>
            <a:ext cx="3529489" cy="461653"/>
          </a:xfrm>
          <a:prstGeom prst="rect">
            <a:avLst/>
          </a:prstGeom>
        </p:spPr>
        <p:txBody>
          <a:bodyPr wrap="square" lIns="91428" tIns="45714" rIns="91428" bIns="45714">
            <a:spAutoFit/>
          </a:bodyPr>
          <a:lstStyle/>
          <a:p>
            <a:pPr marL="257175" indent="-257175">
              <a:buFont typeface="Wingdings" panose="05000000000000000000" charset="0"/>
              <a:buChar char="u"/>
            </a:pP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能力</a:t>
            </a:r>
            <a:r>
              <a:rPr lang="zh-CN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</a:t>
            </a:r>
            <a:r>
              <a:rPr lang="zh-CN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  <a:hlinkClick r:id="rId3" action="ppaction://hlinksldjump"/>
              </a:rPr>
              <a:t>肯苦巧学</a:t>
            </a:r>
            <a:endParaRPr lang="zh-CN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828439" y="1791151"/>
            <a:ext cx="3503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43557" y="1498526"/>
            <a:ext cx="1386367" cy="607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系统内测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362097" y="1507679"/>
            <a:ext cx="1386367" cy="6079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1600200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价链协同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546979" y="1791151"/>
            <a:ext cx="3503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293169" y="1811912"/>
            <a:ext cx="3503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029924" y="1811646"/>
            <a:ext cx="35038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6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395537" y="176322"/>
            <a:ext cx="5286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汇报目录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915816" y="995279"/>
            <a:ext cx="3312368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工作总结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岗位认知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ts val="12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下步规划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695325"/>
            <a:ext cx="9144000" cy="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0402" y="20815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"/>
          <p:cNvSpPr txBox="1"/>
          <p:nvPr/>
        </p:nvSpPr>
        <p:spPr>
          <a:xfrm>
            <a:off x="123348" y="845437"/>
            <a:ext cx="8568032" cy="1277271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暴问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：业务场景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不熟悉电表安装等流程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抓手：围绕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深入践行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五一线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123348" y="2249262"/>
            <a:ext cx="8902065" cy="23387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68577" tIns="34289" rIns="68577" bIns="34289" rtlCol="0">
            <a:noAutofit/>
          </a:bodyPr>
          <a:lstStyle/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预备会：前置</a:t>
            </a:r>
            <a:r>
              <a:rPr lang="zh-CN" altLang="en-US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了解用户需求及项目实际应用场景</a:t>
            </a:r>
            <a:endParaRPr lang="en-US" altLang="zh-CN" sz="240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熟悉业务功能：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实操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AMI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FDM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MDM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系统各模块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角度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出发：以客户身份系统点检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11534" y="188234"/>
            <a:ext cx="328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下步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短期规划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190402" y="208151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/6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-5715" y="689134"/>
            <a:ext cx="9160193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-11534" y="188234"/>
            <a:ext cx="3287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下步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短期规划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7768" y="2340918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年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20736" y="2277833"/>
            <a:ext cx="8155720" cy="5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82642" y="2384048"/>
            <a:ext cx="2232248" cy="21688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zh-CN" altLang="en-US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653766" y="222369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zh-CN" altLang="en-US" sz="10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hlinkClick r:id="" action="ppaction://noaction"/>
            <a:extLst>
              <a:ext uri="{FF2B5EF4-FFF2-40B4-BE49-F238E27FC236}">
                <a16:creationId xmlns:a16="http://schemas.microsoft.com/office/drawing/2014/main" id="{C75141E2-7A2B-935B-F40A-633907CA890F}"/>
              </a:ext>
            </a:extLst>
          </p:cNvPr>
          <p:cNvSpPr txBox="1"/>
          <p:nvPr/>
        </p:nvSpPr>
        <p:spPr>
          <a:xfrm>
            <a:off x="871426" y="1582936"/>
            <a:ext cx="16621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专业学习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(2411-2412)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509D0D-9A1E-1C51-045A-177C9BE53561}"/>
              </a:ext>
            </a:extLst>
          </p:cNvPr>
          <p:cNvSpPr txBox="1"/>
          <p:nvPr/>
        </p:nvSpPr>
        <p:spPr>
          <a:xfrm>
            <a:off x="532731" y="2473075"/>
            <a:ext cx="22322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学习前后端开发实现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VUE3.0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ts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、微服务学习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>
            <a:hlinkClick r:id="" action="ppaction://noaction"/>
            <a:extLst>
              <a:ext uri="{FF2B5EF4-FFF2-40B4-BE49-F238E27FC236}">
                <a16:creationId xmlns:a16="http://schemas.microsoft.com/office/drawing/2014/main" id="{CD620E97-CB85-C294-13E9-7E8919A72F64}"/>
              </a:ext>
            </a:extLst>
          </p:cNvPr>
          <p:cNvSpPr txBox="1"/>
          <p:nvPr/>
        </p:nvSpPr>
        <p:spPr>
          <a:xfrm>
            <a:off x="3569008" y="1593294"/>
            <a:ext cx="16621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项目实操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(2412-2503)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635F1DC-DE93-52A6-9494-33DBB5610C86}"/>
              </a:ext>
            </a:extLst>
          </p:cNvPr>
          <p:cNvSpPr/>
          <p:nvPr/>
        </p:nvSpPr>
        <p:spPr>
          <a:xfrm>
            <a:off x="4382246" y="2233129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zh-CN" altLang="en-US" sz="10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hlinkClick r:id="" action="ppaction://noaction"/>
            <a:extLst>
              <a:ext uri="{FF2B5EF4-FFF2-40B4-BE49-F238E27FC236}">
                <a16:creationId xmlns:a16="http://schemas.microsoft.com/office/drawing/2014/main" id="{36B59C2D-3C72-0D8F-C89B-633E9029EFDB}"/>
              </a:ext>
            </a:extLst>
          </p:cNvPr>
          <p:cNvSpPr txBox="1"/>
          <p:nvPr/>
        </p:nvSpPr>
        <p:spPr>
          <a:xfrm>
            <a:off x="6317023" y="1594215"/>
            <a:ext cx="16621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总结沉淀</a:t>
            </a:r>
            <a:r>
              <a:rPr lang="en-US" altLang="zh-CN" sz="1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(2503-2504)</a:t>
            </a:r>
            <a:endParaRPr lang="zh-CN" altLang="en-US" sz="1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ED298CC-2A96-E58E-4FB7-51B2D237CB0A}"/>
              </a:ext>
            </a:extLst>
          </p:cNvPr>
          <p:cNvSpPr/>
          <p:nvPr/>
        </p:nvSpPr>
        <p:spPr>
          <a:xfrm>
            <a:off x="7091882" y="2235525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zh-CN" altLang="en-US" sz="100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75856" y="2380329"/>
            <a:ext cx="2232248" cy="21688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zh-CN" altLang="en-US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5509D0D-9A1E-1C51-045A-177C9BE53561}"/>
              </a:ext>
            </a:extLst>
          </p:cNvPr>
          <p:cNvSpPr txBox="1"/>
          <p:nvPr/>
        </p:nvSpPr>
        <p:spPr>
          <a:xfrm>
            <a:off x="3250415" y="2473075"/>
            <a:ext cx="2232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FDM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项目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VUE3.0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迁移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0" indent="-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AMI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50317" y="2380329"/>
            <a:ext cx="2340658" cy="216884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endParaRPr lang="zh-CN" altLang="en-US" sz="2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5509D0D-9A1E-1C51-045A-177C9BE53561}"/>
              </a:ext>
            </a:extLst>
          </p:cNvPr>
          <p:cNvSpPr txBox="1"/>
          <p:nvPr/>
        </p:nvSpPr>
        <p:spPr>
          <a:xfrm>
            <a:off x="5966553" y="2495257"/>
            <a:ext cx="23406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专业授课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marR="0" lvl="0" indent="-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 algn="just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技术文档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篇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2642" y="957183"/>
            <a:ext cx="770833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学中做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，提升业务水平与专业技能</a:t>
            </a:r>
            <a:endParaRPr lang="en-US" altLang="zh-CN" sz="2800" dirty="0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"/>
    </mc:Choice>
    <mc:Fallback xmlns="">
      <p:transition spd="slow" advTm="1134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BjOGMxNzkwYTc2OGE0ZTVlNDkzNjg3ZjJkM2NjMDEifQ=="/>
  <p:tag name="KSO_WPP_MARK_KEY" val="60f33eb8-658e-4789-aea0-e79882db1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54.6,&quot;left&quot;:373.65,&quot;top&quot;:163.75,&quot;width&quot;:565.3}"/>
</p:tagLst>
</file>

<file path=ppt/theme/theme1.xml><?xml version="1.0" encoding="utf-8"?>
<a:theme xmlns:a="http://schemas.openxmlformats.org/drawingml/2006/main" name="Office 主题">
  <a:themeElements>
    <a:clrScheme name="自定义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  <a:scene3d>
          <a:camera prst="orthographicFront"/>
          <a:lightRig rig="flat" dir="tl">
            <a:rot lat="0" lon="0" rev="6600000"/>
          </a:lightRig>
        </a:scene3d>
        <a:sp3d extrusionH="25400" contourW="8890">
          <a:bevelT w="38100" h="31750"/>
          <a:contourClr>
            <a:schemeClr val="accent2">
              <a:shade val="75000"/>
            </a:schemeClr>
          </a:contourClr>
        </a:sp3d>
      </a:bodyPr>
      <a:lstStyle>
        <a:defPPr>
          <a:defRPr sz="10000" b="1" dirty="0" smtClean="0">
            <a:ln w="11430"/>
            <a:gradFill>
              <a:gsLst>
                <a:gs pos="0">
                  <a:schemeClr val="accent2">
                    <a:tint val="70000"/>
                    <a:satMod val="245000"/>
                  </a:schemeClr>
                </a:gs>
                <a:gs pos="75000">
                  <a:schemeClr val="accent2">
                    <a:tint val="90000"/>
                    <a:shade val="60000"/>
                    <a:satMod val="240000"/>
                  </a:schemeClr>
                </a:gs>
                <a:gs pos="100000">
                  <a:schemeClr val="accent2">
                    <a:tint val="100000"/>
                    <a:shade val="50000"/>
                    <a:satMod val="240000"/>
                  </a:schemeClr>
                </a:gs>
              </a:gsLst>
              <a:lin ang="5400000"/>
            </a:gradFill>
            <a:effectLst>
              <a:outerShdw blurRad="50800" dist="39000" dir="5460000" algn="tl">
                <a:srgbClr val="000000">
                  <a:alpha val="38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554</Words>
  <Application>Microsoft Office PowerPoint</Application>
  <PresentationFormat>全屏显示(16:9)</PresentationFormat>
  <Paragraphs>155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Batang</vt:lpstr>
      <vt:lpstr>黑体</vt:lpstr>
      <vt:lpstr>华文中宋</vt:lpstr>
      <vt:lpstr>宋体</vt:lpstr>
      <vt:lpstr>微软雅黑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秦立山</cp:lastModifiedBy>
  <cp:revision>326</cp:revision>
  <cp:lastPrinted>2022-07-20T20:02:00Z</cp:lastPrinted>
  <dcterms:created xsi:type="dcterms:W3CDTF">2022-07-21T09:45:00Z</dcterms:created>
  <dcterms:modified xsi:type="dcterms:W3CDTF">2024-10-22T10:01:41Z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A64AF297A312479EA7F985D3540EDCBF</vt:lpwstr>
  </property>
</Properties>
</file>