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5" r:id="rId17"/>
    <p:sldId id="276" r:id="rId18"/>
    <p:sldId id="277" r:id="rId19"/>
    <p:sldId id="278" r:id="rId20"/>
    <p:sldId id="279" r:id="rId21"/>
    <p:sldId id="280" r:id="rId22"/>
    <p:sldId id="281" r:id="rId23"/>
    <p:sldId id="284" r:id="rId24"/>
    <p:sldId id="285" r:id="rId25"/>
    <p:sldId id="286" r:id="rId26"/>
    <p:sldId id="287" r:id="rId27"/>
    <p:sldId id="288" r:id="rId28"/>
    <p:sldId id="289" r:id="rId29"/>
    <p:sldId id="274" r:id="rId30"/>
    <p:sldId id="290" r:id="rId31"/>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11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image" Target="../media/image24.wmf"/><Relationship Id="rId7" Type="http://schemas.openxmlformats.org/officeDocument/2006/relationships/image" Target="../media/image27.wmf"/><Relationship Id="rId2" Type="http://schemas.openxmlformats.org/officeDocument/2006/relationships/image" Target="../media/image23.wmf"/><Relationship Id="rId1" Type="http://schemas.openxmlformats.org/officeDocument/2006/relationships/image" Target="../media/image22.wmf"/><Relationship Id="rId6" Type="http://schemas.openxmlformats.org/officeDocument/2006/relationships/image" Target="../media/image26.wmf"/><Relationship Id="rId5" Type="http://schemas.openxmlformats.org/officeDocument/2006/relationships/image" Target="../media/image17.wmf"/><Relationship Id="rId4"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5" Type="http://schemas.openxmlformats.org/officeDocument/2006/relationships/image" Target="../media/image32.wmf"/><Relationship Id="rId4"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4" Type="http://schemas.openxmlformats.org/officeDocument/2006/relationships/image" Target="../media/image4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5" Type="http://schemas.openxmlformats.org/officeDocument/2006/relationships/image" Target="../media/image45.wmf"/><Relationship Id="rId4" Type="http://schemas.openxmlformats.org/officeDocument/2006/relationships/image" Target="../media/image4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5.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4"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E4486F-4C4B-4C25-A1B3-73624D62C053}" type="datetimeFigureOut">
              <a:rPr lang="zh-TW" altLang="en-US" smtClean="0"/>
              <a:t>2010/5/10</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019CAD-3123-439C-BB7B-6655B17A98F0}" type="slidenum">
              <a:rPr lang="zh-TW" altLang="en-US" smtClean="0"/>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4A2A9588-9C8A-438D-ABE3-AC6612F59617}" type="slidenum">
              <a:rPr lang="zh-TW" altLang="en-US" smtClean="0"/>
              <a:pPr/>
              <a:t>13</a:t>
            </a:fld>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27CA5146-BAF0-4E75-AD56-71C4ED911C91}" type="datetimeFigureOut">
              <a:rPr lang="zh-TW" altLang="en-US" smtClean="0"/>
              <a:t>2010/5/10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4C71016-152C-4FCB-A393-C04A298749A0}" type="slidenum">
              <a:rPr lang="zh-TW" altLang="en-US" smtClean="0"/>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27CA5146-BAF0-4E75-AD56-71C4ED911C91}" type="datetimeFigureOut">
              <a:rPr lang="zh-TW" altLang="en-US" smtClean="0"/>
              <a:t>2010/5/10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4C71016-152C-4FCB-A393-C04A298749A0}"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27CA5146-BAF0-4E75-AD56-71C4ED911C91}" type="datetimeFigureOut">
              <a:rPr lang="zh-TW" altLang="en-US" smtClean="0"/>
              <a:t>2010/5/10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4C71016-152C-4FCB-A393-C04A298749A0}"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27CA5146-BAF0-4E75-AD56-71C4ED911C91}" type="datetimeFigureOut">
              <a:rPr lang="zh-TW" altLang="en-US" smtClean="0"/>
              <a:t>2010/5/10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4C71016-152C-4FCB-A393-C04A298749A0}" type="slidenum">
              <a:rPr lang="zh-TW" altLang="en-US" smtClean="0"/>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27CA5146-BAF0-4E75-AD56-71C4ED911C91}" type="datetimeFigureOut">
              <a:rPr lang="zh-TW" altLang="en-US" smtClean="0"/>
              <a:t>2010/5/10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4C71016-152C-4FCB-A393-C04A298749A0}" type="slidenum">
              <a:rPr lang="zh-TW" altLang="en-US" smtClean="0"/>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27CA5146-BAF0-4E75-AD56-71C4ED911C91}" type="datetimeFigureOut">
              <a:rPr lang="zh-TW" altLang="en-US" smtClean="0"/>
              <a:t>2010/5/10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4C71016-152C-4FCB-A393-C04A298749A0}" type="slidenum">
              <a:rPr lang="zh-TW" altLang="en-US" smtClean="0"/>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27CA5146-BAF0-4E75-AD56-71C4ED911C91}" type="datetimeFigureOut">
              <a:rPr lang="zh-TW" altLang="en-US" smtClean="0"/>
              <a:t>2010/5/10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F4C71016-152C-4FCB-A393-C04A298749A0}" type="slidenum">
              <a:rPr lang="zh-TW" altLang="en-US" smtClean="0"/>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27CA5146-BAF0-4E75-AD56-71C4ED911C91}" type="datetimeFigureOut">
              <a:rPr lang="zh-TW" altLang="en-US" smtClean="0"/>
              <a:t>2010/5/10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F4C71016-152C-4FCB-A393-C04A298749A0}"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27CA5146-BAF0-4E75-AD56-71C4ED911C91}" type="datetimeFigureOut">
              <a:rPr lang="zh-TW" altLang="en-US" smtClean="0"/>
              <a:t>2010/5/10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F4C71016-152C-4FCB-A393-C04A298749A0}"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27CA5146-BAF0-4E75-AD56-71C4ED911C91}" type="datetimeFigureOut">
              <a:rPr lang="zh-TW" altLang="en-US" smtClean="0"/>
              <a:t>2010/5/10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4C71016-152C-4FCB-A393-C04A298749A0}" type="slidenum">
              <a:rPr lang="zh-TW" altLang="en-US" smtClean="0"/>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27CA5146-BAF0-4E75-AD56-71C4ED911C91}" type="datetimeFigureOut">
              <a:rPr lang="zh-TW" altLang="en-US" smtClean="0"/>
              <a:t>2010/5/10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4C71016-152C-4FCB-A393-C04A298749A0}" type="slidenum">
              <a:rPr lang="zh-TW" altLang="en-US" smtClean="0"/>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CA5146-BAF0-4E75-AD56-71C4ED911C91}" type="datetimeFigureOut">
              <a:rPr lang="zh-TW" altLang="en-US" smtClean="0"/>
              <a:t>2010/5/10</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C71016-152C-4FCB-A393-C04A298749A0}" type="slidenum">
              <a:rPr lang="zh-TW" altLang="en-US" smtClean="0"/>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png"/><Relationship Id="rId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1.bin"/><Relationship Id="rId5" Type="http://schemas.openxmlformats.org/officeDocument/2006/relationships/oleObject" Target="../embeddings/oleObject10.bin"/><Relationship Id="rId4" Type="http://schemas.openxmlformats.org/officeDocument/2006/relationships/oleObject" Target="../embeddings/oleObject9.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oleObject" Target="../embeddings/oleObject15.bin"/><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8.bin"/><Relationship Id="rId5" Type="http://schemas.openxmlformats.org/officeDocument/2006/relationships/oleObject" Target="../embeddings/oleObject17.bin"/><Relationship Id="rId4" Type="http://schemas.openxmlformats.org/officeDocument/2006/relationships/oleObject" Target="../embeddings/oleObject16.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oleObject" Target="../embeddings/oleObject22.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oleObject" Target="../embeddings/oleObject23.bin"/><Relationship Id="rId7"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6.bin"/><Relationship Id="rId11" Type="http://schemas.openxmlformats.org/officeDocument/2006/relationships/oleObject" Target="../embeddings/oleObject31.bin"/><Relationship Id="rId5" Type="http://schemas.openxmlformats.org/officeDocument/2006/relationships/oleObject" Target="../embeddings/oleObject25.bin"/><Relationship Id="rId10" Type="http://schemas.openxmlformats.org/officeDocument/2006/relationships/oleObject" Target="../embeddings/oleObject30.bin"/><Relationship Id="rId4" Type="http://schemas.openxmlformats.org/officeDocument/2006/relationships/oleObject" Target="../embeddings/oleObject24.bin"/><Relationship Id="rId9" Type="http://schemas.openxmlformats.org/officeDocument/2006/relationships/oleObject" Target="../embeddings/oleObject29.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2.bin"/><Relationship Id="rId7"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35.bin"/><Relationship Id="rId5" Type="http://schemas.openxmlformats.org/officeDocument/2006/relationships/oleObject" Target="../embeddings/oleObject34.bin"/><Relationship Id="rId4" Type="http://schemas.openxmlformats.org/officeDocument/2006/relationships/oleObject" Target="../embeddings/oleObject33.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40.bin"/><Relationship Id="rId5" Type="http://schemas.openxmlformats.org/officeDocument/2006/relationships/oleObject" Target="../embeddings/oleObject39.bin"/><Relationship Id="rId4" Type="http://schemas.openxmlformats.org/officeDocument/2006/relationships/oleObject" Target="../embeddings/oleObject38.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1.bin"/><Relationship Id="rId7"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44.bin"/><Relationship Id="rId5" Type="http://schemas.openxmlformats.org/officeDocument/2006/relationships/oleObject" Target="../embeddings/oleObject43.bin"/><Relationship Id="rId4" Type="http://schemas.openxmlformats.org/officeDocument/2006/relationships/oleObject" Target="../embeddings/oleObject42.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fontScale="90000"/>
          </a:bodyPr>
          <a:lstStyle/>
          <a:p>
            <a:r>
              <a:rPr lang="en-US" altLang="zh-TW" dirty="0"/>
              <a:t>Nonlinear Dimensionality</a:t>
            </a:r>
            <a:br>
              <a:rPr lang="en-US" altLang="zh-TW" dirty="0"/>
            </a:br>
            <a:r>
              <a:rPr lang="en-US" altLang="zh-TW" dirty="0"/>
              <a:t>Reduction by</a:t>
            </a:r>
            <a:br>
              <a:rPr lang="en-US" altLang="zh-TW" dirty="0"/>
            </a:br>
            <a:r>
              <a:rPr lang="en-US" altLang="zh-TW" dirty="0"/>
              <a:t>Locally Linear Embedding</a:t>
            </a:r>
            <a:endParaRPr lang="zh-TW" altLang="en-US" dirty="0"/>
          </a:p>
        </p:txBody>
      </p:sp>
      <p:sp>
        <p:nvSpPr>
          <p:cNvPr id="3" name="副標題 2"/>
          <p:cNvSpPr>
            <a:spLocks noGrp="1"/>
          </p:cNvSpPr>
          <p:nvPr>
            <p:ph type="subTitle" idx="1"/>
          </p:nvPr>
        </p:nvSpPr>
        <p:spPr/>
        <p:txBody>
          <a:bodyPr/>
          <a:lstStyle/>
          <a:p>
            <a:r>
              <a:rPr lang="en-US" altLang="zh-TW" dirty="0"/>
              <a:t>Sam T. </a:t>
            </a:r>
            <a:r>
              <a:rPr lang="en-US" altLang="zh-TW" dirty="0" err="1" smtClean="0"/>
              <a:t>Roweis</a:t>
            </a:r>
            <a:r>
              <a:rPr lang="en-US" altLang="zh-TW" dirty="0" smtClean="0"/>
              <a:t> </a:t>
            </a:r>
            <a:r>
              <a:rPr lang="en-US" altLang="zh-TW" dirty="0"/>
              <a:t>and Lawrence K. </a:t>
            </a:r>
            <a:r>
              <a:rPr lang="en-US" altLang="zh-TW" dirty="0" smtClean="0"/>
              <a:t>Saul</a:t>
            </a:r>
          </a:p>
          <a:p>
            <a:endParaRPr lang="zh-TW" altLang="en-US" dirty="0"/>
          </a:p>
        </p:txBody>
      </p:sp>
      <p:sp>
        <p:nvSpPr>
          <p:cNvPr id="4" name="文字方塊 3"/>
          <p:cNvSpPr txBox="1"/>
          <p:nvPr/>
        </p:nvSpPr>
        <p:spPr>
          <a:xfrm>
            <a:off x="0" y="5572140"/>
            <a:ext cx="9199954" cy="1477328"/>
          </a:xfrm>
          <a:prstGeom prst="rect">
            <a:avLst/>
          </a:prstGeom>
          <a:noFill/>
        </p:spPr>
        <p:txBody>
          <a:bodyPr wrap="none" rtlCol="0">
            <a:spAutoFit/>
          </a:bodyPr>
          <a:lstStyle/>
          <a:p>
            <a:r>
              <a:rPr lang="en-US" altLang="zh-TW" dirty="0" smtClean="0"/>
              <a:t>Reference:</a:t>
            </a:r>
          </a:p>
          <a:p>
            <a:r>
              <a:rPr lang="en-US" altLang="zh-TW" dirty="0" smtClean="0"/>
              <a:t>"Nonlinear dimensionality reduction by locally linear embedding," </a:t>
            </a:r>
            <a:r>
              <a:rPr lang="en-US" altLang="zh-TW" dirty="0" err="1" smtClean="0"/>
              <a:t>Roweis</a:t>
            </a:r>
            <a:r>
              <a:rPr lang="en-US" altLang="zh-TW" dirty="0" smtClean="0"/>
              <a:t> &amp; Saul, Science, 2000.</a:t>
            </a:r>
          </a:p>
          <a:p>
            <a:r>
              <a:rPr lang="en-US" altLang="zh-TW" dirty="0" smtClean="0"/>
              <a:t>"Think Globally, Fit Locally: Unsupervised Learning of Low Dimensional Manifolds, " </a:t>
            </a:r>
          </a:p>
          <a:p>
            <a:r>
              <a:rPr lang="en-US" altLang="zh-TW" b="1" i="1" dirty="0" smtClean="0"/>
              <a:t>  </a:t>
            </a:r>
            <a:r>
              <a:rPr lang="en-US" altLang="zh-TW" dirty="0" smtClean="0"/>
              <a:t>Lawrence K. Saul, Sam T. </a:t>
            </a:r>
            <a:r>
              <a:rPr lang="en-US" altLang="zh-TW" dirty="0" err="1" smtClean="0"/>
              <a:t>Roweis</a:t>
            </a:r>
            <a:r>
              <a:rPr lang="en-US" altLang="zh-TW" dirty="0" smtClean="0"/>
              <a:t>, JMLR, 4(Jun):119-155, 2003.</a:t>
            </a:r>
          </a:p>
          <a:p>
            <a:endParaRPr lang="zh-TW" altLang="en-US" dirty="0"/>
          </a:p>
        </p:txBody>
      </p:sp>
      <p:sp>
        <p:nvSpPr>
          <p:cNvPr id="5" name="文字方塊 4"/>
          <p:cNvSpPr txBox="1"/>
          <p:nvPr/>
        </p:nvSpPr>
        <p:spPr>
          <a:xfrm>
            <a:off x="5147486" y="5286388"/>
            <a:ext cx="2853538" cy="369332"/>
          </a:xfrm>
          <a:prstGeom prst="rect">
            <a:avLst/>
          </a:prstGeom>
          <a:noFill/>
        </p:spPr>
        <p:txBody>
          <a:bodyPr wrap="none" rtlCol="0">
            <a:spAutoFit/>
          </a:bodyPr>
          <a:lstStyle/>
          <a:p>
            <a:r>
              <a:rPr lang="en-US" altLang="zh-TW" dirty="0" smtClean="0"/>
              <a:t>Presented by </a:t>
            </a:r>
            <a:r>
              <a:rPr lang="en-US" altLang="zh-TW" dirty="0" err="1" smtClean="0"/>
              <a:t>Yueng-tien</a:t>
            </a:r>
            <a:r>
              <a:rPr lang="en-US" altLang="zh-TW" dirty="0" smtClean="0"/>
              <a:t> , Lo</a:t>
            </a:r>
            <a:endParaRPr lang="zh-TW"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b="1" dirty="0" smtClean="0"/>
              <a:t>introduction</a:t>
            </a:r>
            <a:endParaRPr lang="zh-TW" altLang="en-US" sz="3600" dirty="0"/>
          </a:p>
        </p:txBody>
      </p:sp>
      <p:sp>
        <p:nvSpPr>
          <p:cNvPr id="3" name="內容版面配置區 2"/>
          <p:cNvSpPr>
            <a:spLocks noGrp="1"/>
          </p:cNvSpPr>
          <p:nvPr>
            <p:ph idx="1"/>
          </p:nvPr>
        </p:nvSpPr>
        <p:spPr/>
        <p:txBody>
          <a:bodyPr>
            <a:normAutofit fontScale="77500" lnSpcReduction="20000"/>
          </a:bodyPr>
          <a:lstStyle/>
          <a:p>
            <a:r>
              <a:rPr lang="en-US" altLang="zh-TW" sz="2800" dirty="0" smtClean="0"/>
              <a:t>Previous approaches to this problem, based on </a:t>
            </a:r>
            <a:r>
              <a:rPr lang="en-US" altLang="zh-TW" sz="2800" dirty="0" smtClean="0">
                <a:solidFill>
                  <a:srgbClr val="FF0000"/>
                </a:solidFill>
              </a:rPr>
              <a:t>multidimensional scaling (MDS) </a:t>
            </a:r>
            <a:r>
              <a:rPr lang="en-US" altLang="zh-TW" sz="2800" dirty="0" smtClean="0"/>
              <a:t>, have computed embeddings that attempt to preserve </a:t>
            </a:r>
            <a:r>
              <a:rPr lang="en-US" altLang="zh-TW" sz="2800" dirty="0" err="1" smtClean="0"/>
              <a:t>pairwise</a:t>
            </a:r>
            <a:r>
              <a:rPr lang="en-US" altLang="zh-TW" sz="2800" dirty="0" smtClean="0"/>
              <a:t> distances [or generalized disparities ] between data points.</a:t>
            </a:r>
          </a:p>
          <a:p>
            <a:endParaRPr lang="en-US" altLang="zh-TW" sz="2800" dirty="0" smtClean="0"/>
          </a:p>
          <a:p>
            <a:r>
              <a:rPr lang="en-US" altLang="zh-TW" sz="2800" dirty="0" smtClean="0"/>
              <a:t>Locally linear embedding (LLE) eliminates the need to estimate </a:t>
            </a:r>
            <a:r>
              <a:rPr lang="en-US" altLang="zh-TW" sz="2800" dirty="0" err="1" smtClean="0"/>
              <a:t>pairwise</a:t>
            </a:r>
            <a:r>
              <a:rPr lang="en-US" altLang="zh-TW" sz="2800" dirty="0" smtClean="0"/>
              <a:t> distances between widely separated data points.</a:t>
            </a:r>
          </a:p>
          <a:p>
            <a:endParaRPr lang="en-US" altLang="zh-TW" sz="2800" dirty="0" smtClean="0"/>
          </a:p>
          <a:p>
            <a:r>
              <a:rPr lang="en-US" altLang="zh-TW" sz="2800" dirty="0" smtClean="0"/>
              <a:t>Unlike previous methods, LLE recovers global nonlinear structure from </a:t>
            </a:r>
            <a:r>
              <a:rPr lang="en-US" altLang="zh-TW" sz="2800" dirty="0" smtClean="0">
                <a:solidFill>
                  <a:srgbClr val="FF0000"/>
                </a:solidFill>
              </a:rPr>
              <a:t>locally linear fits</a:t>
            </a:r>
            <a:r>
              <a:rPr lang="en-US" altLang="zh-TW" sz="2800" dirty="0" smtClean="0"/>
              <a:t>.</a:t>
            </a:r>
            <a:endParaRPr lang="zh-TW" altLang="en-US" sz="2800" dirty="0" smtClean="0"/>
          </a:p>
          <a:p>
            <a:endParaRPr lang="en-US" altLang="zh-TW" sz="2800" dirty="0" smtClean="0"/>
          </a:p>
          <a:p>
            <a:r>
              <a:rPr lang="en-US" altLang="zh-TW" sz="2800" dirty="0" smtClean="0"/>
              <a:t>The problem involves mapping high-dimensional inputs into a </a:t>
            </a:r>
            <a:r>
              <a:rPr lang="en-US" altLang="zh-TW" sz="2800" dirty="0" smtClean="0">
                <a:solidFill>
                  <a:srgbClr val="FF0000"/>
                </a:solidFill>
              </a:rPr>
              <a:t>low dimensional “description” space </a:t>
            </a:r>
            <a:r>
              <a:rPr lang="en-US" altLang="zh-TW" sz="2800" dirty="0" smtClean="0"/>
              <a:t>with as many coordinates as observed modes of variability.</a:t>
            </a:r>
            <a:endParaRPr lang="zh-TW" altLang="en-US"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b="1" dirty="0" smtClean="0"/>
              <a:t>algorithm</a:t>
            </a:r>
            <a:endParaRPr lang="zh-TW" altLang="en-US" sz="3600" dirty="0"/>
          </a:p>
        </p:txBody>
      </p:sp>
      <p:sp>
        <p:nvSpPr>
          <p:cNvPr id="3" name="內容版面配置區 2"/>
          <p:cNvSpPr>
            <a:spLocks noGrp="1"/>
          </p:cNvSpPr>
          <p:nvPr>
            <p:ph idx="1"/>
          </p:nvPr>
        </p:nvSpPr>
        <p:spPr/>
        <p:txBody>
          <a:bodyPr/>
          <a:lstStyle/>
          <a:p>
            <a:r>
              <a:rPr lang="en-US" altLang="zh-TW" dirty="0" err="1" smtClean="0"/>
              <a:t>ee</a:t>
            </a:r>
            <a:endParaRPr lang="zh-TW" altLang="en-US" dirty="0"/>
          </a:p>
        </p:txBody>
      </p:sp>
      <p:pic>
        <p:nvPicPr>
          <p:cNvPr id="1026" name="Picture 2"/>
          <p:cNvPicPr>
            <a:picLocks noChangeAspect="1" noChangeArrowheads="1"/>
          </p:cNvPicPr>
          <p:nvPr/>
        </p:nvPicPr>
        <p:blipFill>
          <a:blip r:embed="rId2" cstate="print"/>
          <a:srcRect/>
          <a:stretch>
            <a:fillRect/>
          </a:stretch>
        </p:blipFill>
        <p:spPr bwMode="auto">
          <a:xfrm>
            <a:off x="414367" y="1585936"/>
            <a:ext cx="8372475" cy="5200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b="1" dirty="0" smtClean="0"/>
              <a:t>algorithm-step1</a:t>
            </a:r>
            <a:endParaRPr lang="zh-TW" altLang="en-US" sz="3600" b="1" dirty="0"/>
          </a:p>
        </p:txBody>
      </p:sp>
      <p:sp>
        <p:nvSpPr>
          <p:cNvPr id="3" name="內容版面配置區 2"/>
          <p:cNvSpPr>
            <a:spLocks noGrp="1"/>
          </p:cNvSpPr>
          <p:nvPr>
            <p:ph idx="1"/>
          </p:nvPr>
        </p:nvSpPr>
        <p:spPr/>
        <p:txBody>
          <a:bodyPr>
            <a:normAutofit/>
          </a:bodyPr>
          <a:lstStyle/>
          <a:p>
            <a:r>
              <a:rPr lang="en-US" altLang="zh-TW" sz="2800" dirty="0" smtClean="0"/>
              <a:t>Suppose the data consist of N real-valued vectors      each of dimensionality D, sampled from some </a:t>
            </a:r>
            <a:r>
              <a:rPr lang="en-US" altLang="zh-TW" sz="2800" dirty="0" smtClean="0">
                <a:solidFill>
                  <a:srgbClr val="FF0000"/>
                </a:solidFill>
              </a:rPr>
              <a:t>underlying manifold</a:t>
            </a:r>
            <a:r>
              <a:rPr lang="en-US" altLang="zh-TW" sz="2800" dirty="0" smtClean="0"/>
              <a:t>.</a:t>
            </a:r>
          </a:p>
          <a:p>
            <a:endParaRPr lang="en-US" altLang="zh-TW" sz="2800" dirty="0" smtClean="0"/>
          </a:p>
          <a:p>
            <a:r>
              <a:rPr lang="en-US" altLang="zh-TW" sz="2800" dirty="0" smtClean="0"/>
              <a:t>we expect each data point and its neighbors to lie on or close to </a:t>
            </a:r>
            <a:r>
              <a:rPr lang="en-US" altLang="zh-TW" sz="2800" dirty="0" smtClean="0">
                <a:solidFill>
                  <a:srgbClr val="FF0000"/>
                </a:solidFill>
              </a:rPr>
              <a:t>a locally linear patch </a:t>
            </a:r>
            <a:r>
              <a:rPr lang="en-US" altLang="zh-TW" sz="2800" dirty="0" smtClean="0"/>
              <a:t>of the manifold.</a:t>
            </a:r>
            <a:endParaRPr lang="zh-TW" altLang="en-US" sz="2800" dirty="0"/>
          </a:p>
        </p:txBody>
      </p:sp>
      <p:graphicFrame>
        <p:nvGraphicFramePr>
          <p:cNvPr id="18434" name="Object 2"/>
          <p:cNvGraphicFramePr>
            <a:graphicFrameLocks noChangeAspect="1"/>
          </p:cNvGraphicFramePr>
          <p:nvPr/>
        </p:nvGraphicFramePr>
        <p:xfrm>
          <a:off x="8072462" y="1643050"/>
          <a:ext cx="357188" cy="447675"/>
        </p:xfrm>
        <a:graphic>
          <a:graphicData uri="http://schemas.openxmlformats.org/presentationml/2006/ole">
            <p:oleObj spid="_x0000_s1026" name="方程式" r:id="rId3" imgW="203040" imgH="253800" progId="Equation.3">
              <p:embed/>
            </p:oleObj>
          </a:graphicData>
        </a:graphic>
      </p:graphicFrame>
      <p:graphicFrame>
        <p:nvGraphicFramePr>
          <p:cNvPr id="18435" name="Object 3"/>
          <p:cNvGraphicFramePr>
            <a:graphicFrameLocks noChangeAspect="1"/>
          </p:cNvGraphicFramePr>
          <p:nvPr/>
        </p:nvGraphicFramePr>
        <p:xfrm>
          <a:off x="4000500" y="5410217"/>
          <a:ext cx="357188" cy="447675"/>
        </p:xfrm>
        <a:graphic>
          <a:graphicData uri="http://schemas.openxmlformats.org/presentationml/2006/ole">
            <p:oleObj spid="_x0000_s1027" name="方程式" r:id="rId4" imgW="203040" imgH="253800" progId="Equation.3">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b="1" dirty="0" smtClean="0"/>
              <a:t>algorithm-step 2</a:t>
            </a:r>
            <a:endParaRPr lang="zh-TW" altLang="en-US" sz="3600" b="1" dirty="0"/>
          </a:p>
        </p:txBody>
      </p:sp>
      <p:sp>
        <p:nvSpPr>
          <p:cNvPr id="3" name="內容版面配置區 2"/>
          <p:cNvSpPr>
            <a:spLocks noGrp="1"/>
          </p:cNvSpPr>
          <p:nvPr>
            <p:ph idx="1"/>
          </p:nvPr>
        </p:nvSpPr>
        <p:spPr/>
        <p:txBody>
          <a:bodyPr>
            <a:normAutofit/>
          </a:bodyPr>
          <a:lstStyle/>
          <a:p>
            <a:r>
              <a:rPr lang="en-US" altLang="zh-TW" sz="2800" dirty="0" smtClean="0"/>
              <a:t>Characterize </a:t>
            </a:r>
            <a:r>
              <a:rPr lang="en-US" altLang="zh-TW" sz="2800" dirty="0" smtClean="0">
                <a:solidFill>
                  <a:srgbClr val="FF0000"/>
                </a:solidFill>
              </a:rPr>
              <a:t>the local geometry of these patches </a:t>
            </a:r>
            <a:r>
              <a:rPr lang="en-US" altLang="zh-TW" sz="2800" dirty="0" smtClean="0"/>
              <a:t>by </a:t>
            </a:r>
            <a:r>
              <a:rPr lang="en-US" altLang="zh-TW" sz="2800" dirty="0" smtClean="0">
                <a:solidFill>
                  <a:srgbClr val="FF0000"/>
                </a:solidFill>
              </a:rPr>
              <a:t>linear coefficients </a:t>
            </a:r>
            <a:r>
              <a:rPr lang="en-US" altLang="zh-TW" sz="2800" dirty="0" smtClean="0"/>
              <a:t>that reconstruct each data point from its neighbors.</a:t>
            </a:r>
          </a:p>
          <a:p>
            <a:endParaRPr lang="en-US" altLang="zh-TW" sz="2800" dirty="0" smtClean="0"/>
          </a:p>
          <a:p>
            <a:r>
              <a:rPr lang="en-US" altLang="zh-TW" sz="2800" dirty="0" smtClean="0"/>
              <a:t>Reconstruction errors are measured by the cost function</a:t>
            </a:r>
          </a:p>
          <a:p>
            <a:pPr>
              <a:buNone/>
            </a:pPr>
            <a:endParaRPr lang="en-US" altLang="zh-TW" sz="2800" dirty="0" smtClean="0"/>
          </a:p>
          <a:p>
            <a:pPr>
              <a:buNone/>
            </a:pPr>
            <a:r>
              <a:rPr lang="en-US" altLang="zh-TW" sz="2800" dirty="0" smtClean="0"/>
              <a:t>	which adds up the squared distances between all the data points and their reconstructions.</a:t>
            </a:r>
            <a:endParaRPr lang="zh-TW" altLang="en-US" sz="2800" dirty="0"/>
          </a:p>
        </p:txBody>
      </p:sp>
      <p:graphicFrame>
        <p:nvGraphicFramePr>
          <p:cNvPr id="15362" name="Object 2"/>
          <p:cNvGraphicFramePr>
            <a:graphicFrameLocks noChangeAspect="1"/>
          </p:cNvGraphicFramePr>
          <p:nvPr/>
        </p:nvGraphicFramePr>
        <p:xfrm>
          <a:off x="2643174" y="4286256"/>
          <a:ext cx="3554412" cy="631825"/>
        </p:xfrm>
        <a:graphic>
          <a:graphicData uri="http://schemas.openxmlformats.org/presentationml/2006/ole">
            <p:oleObj spid="_x0000_s2050" name="方程式" r:id="rId4" imgW="2286000" imgH="406080" progId="Equation.3">
              <p:embed/>
            </p:oleObj>
          </a:graphicData>
        </a:graphic>
      </p:graphicFrame>
      <p:pic>
        <p:nvPicPr>
          <p:cNvPr id="15364" name="Picture 4"/>
          <p:cNvPicPr>
            <a:picLocks noChangeAspect="1" noChangeArrowheads="1"/>
          </p:cNvPicPr>
          <p:nvPr/>
        </p:nvPicPr>
        <p:blipFill>
          <a:blip r:embed="rId5" cstate="print"/>
          <a:srcRect/>
          <a:stretch>
            <a:fillRect/>
          </a:stretch>
        </p:blipFill>
        <p:spPr bwMode="auto">
          <a:xfrm>
            <a:off x="6467503" y="5534025"/>
            <a:ext cx="2105025" cy="1323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sz="3600" b="1" dirty="0" smtClean="0"/>
              <a:t>algorithm-step 2</a:t>
            </a:r>
            <a:endParaRPr lang="zh-TW" altLang="en-US" sz="3600" b="1" dirty="0"/>
          </a:p>
        </p:txBody>
      </p:sp>
      <p:sp>
        <p:nvSpPr>
          <p:cNvPr id="3" name="內容版面配置區 2"/>
          <p:cNvSpPr>
            <a:spLocks noGrp="1"/>
          </p:cNvSpPr>
          <p:nvPr>
            <p:ph idx="1"/>
          </p:nvPr>
        </p:nvSpPr>
        <p:spPr/>
        <p:txBody>
          <a:bodyPr>
            <a:normAutofit/>
          </a:bodyPr>
          <a:lstStyle/>
          <a:p>
            <a:r>
              <a:rPr lang="en-US" altLang="zh-TW" sz="2800" dirty="0" smtClean="0"/>
              <a:t>Minimize the cost function subject to two constraints:</a:t>
            </a:r>
          </a:p>
          <a:p>
            <a:pPr lvl="1"/>
            <a:r>
              <a:rPr lang="en-US" altLang="zh-TW" sz="2400" dirty="0" smtClean="0"/>
              <a:t>First, each data point      is reconstructed only from its neighbors, enforcing                     does not belong to the set of neighbors of     </a:t>
            </a:r>
          </a:p>
          <a:p>
            <a:endParaRPr lang="en-US" altLang="zh-TW" sz="2800" dirty="0" smtClean="0"/>
          </a:p>
          <a:p>
            <a:pPr lvl="1"/>
            <a:r>
              <a:rPr lang="en-US" altLang="zh-TW" sz="2400" dirty="0" smtClean="0"/>
              <a:t>Second, that the rows of the weight matrix sum to one:                  .</a:t>
            </a:r>
          </a:p>
          <a:p>
            <a:endParaRPr lang="en-US" altLang="zh-TW" sz="2800" dirty="0" smtClean="0"/>
          </a:p>
        </p:txBody>
      </p:sp>
      <p:graphicFrame>
        <p:nvGraphicFramePr>
          <p:cNvPr id="16386" name="Object 2"/>
          <p:cNvGraphicFramePr>
            <a:graphicFrameLocks noChangeAspect="1"/>
          </p:cNvGraphicFramePr>
          <p:nvPr/>
        </p:nvGraphicFramePr>
        <p:xfrm>
          <a:off x="1973251" y="4214818"/>
          <a:ext cx="1027113" cy="434975"/>
        </p:xfrm>
        <a:graphic>
          <a:graphicData uri="http://schemas.openxmlformats.org/presentationml/2006/ole">
            <p:oleObj spid="_x0000_s3074" name="方程式" r:id="rId3" imgW="660240" imgH="279360" progId="Equation.3">
              <p:embed/>
            </p:oleObj>
          </a:graphicData>
        </a:graphic>
      </p:graphicFrame>
      <p:graphicFrame>
        <p:nvGraphicFramePr>
          <p:cNvPr id="16387" name="Object 3"/>
          <p:cNvGraphicFramePr>
            <a:graphicFrameLocks noChangeAspect="1"/>
          </p:cNvGraphicFramePr>
          <p:nvPr/>
        </p:nvGraphicFramePr>
        <p:xfrm>
          <a:off x="3929058" y="2071678"/>
          <a:ext cx="357190" cy="446936"/>
        </p:xfrm>
        <a:graphic>
          <a:graphicData uri="http://schemas.openxmlformats.org/presentationml/2006/ole">
            <p:oleObj spid="_x0000_s3075" name="方程式" r:id="rId4" imgW="203040" imgH="253800" progId="Equation.3">
              <p:embed/>
            </p:oleObj>
          </a:graphicData>
        </a:graphic>
      </p:graphicFrame>
      <p:graphicFrame>
        <p:nvGraphicFramePr>
          <p:cNvPr id="16389" name="Object 5"/>
          <p:cNvGraphicFramePr>
            <a:graphicFrameLocks noChangeAspect="1"/>
          </p:cNvGraphicFramePr>
          <p:nvPr/>
        </p:nvGraphicFramePr>
        <p:xfrm>
          <a:off x="3857620" y="2500306"/>
          <a:ext cx="1357322" cy="453595"/>
        </p:xfrm>
        <a:graphic>
          <a:graphicData uri="http://schemas.openxmlformats.org/presentationml/2006/ole">
            <p:oleObj spid="_x0000_s3076" name="方程式" r:id="rId5" imgW="799920" imgH="266400" progId="Equation.3">
              <p:embed/>
            </p:oleObj>
          </a:graphicData>
        </a:graphic>
      </p:graphicFrame>
      <p:graphicFrame>
        <p:nvGraphicFramePr>
          <p:cNvPr id="16390" name="Object 6"/>
          <p:cNvGraphicFramePr>
            <a:graphicFrameLocks noChangeAspect="1"/>
          </p:cNvGraphicFramePr>
          <p:nvPr/>
        </p:nvGraphicFramePr>
        <p:xfrm>
          <a:off x="3214680" y="2857496"/>
          <a:ext cx="357188" cy="447675"/>
        </p:xfrm>
        <a:graphic>
          <a:graphicData uri="http://schemas.openxmlformats.org/presentationml/2006/ole">
            <p:oleObj spid="_x0000_s3077" name="方程式" r:id="rId6" imgW="203040" imgH="253800" progId="Equation.3">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b="1" dirty="0" smtClean="0"/>
              <a:t>algorithm: </a:t>
            </a:r>
            <a:r>
              <a:rPr lang="en-US" altLang="zh-TW" sz="3600" dirty="0" smtClean="0"/>
              <a:t>a least-squares problem</a:t>
            </a:r>
            <a:endParaRPr lang="zh-TW" altLang="en-US" sz="3600" b="1" dirty="0"/>
          </a:p>
        </p:txBody>
      </p:sp>
      <p:sp>
        <p:nvSpPr>
          <p:cNvPr id="3" name="內容版面配置區 2"/>
          <p:cNvSpPr>
            <a:spLocks noGrp="1"/>
          </p:cNvSpPr>
          <p:nvPr>
            <p:ph idx="1"/>
          </p:nvPr>
        </p:nvSpPr>
        <p:spPr/>
        <p:txBody>
          <a:bodyPr>
            <a:normAutofit/>
          </a:bodyPr>
          <a:lstStyle/>
          <a:p>
            <a:r>
              <a:rPr lang="en-US" altLang="zh-TW" sz="2800" dirty="0" smtClean="0"/>
              <a:t>The reconstruction                     is minimized:</a:t>
            </a:r>
          </a:p>
          <a:p>
            <a:pPr>
              <a:buNone/>
            </a:pPr>
            <a:endParaRPr lang="en-US" altLang="zh-TW" sz="2800" dirty="0" smtClean="0"/>
          </a:p>
          <a:p>
            <a:r>
              <a:rPr lang="en-US" altLang="zh-TW" sz="2800" dirty="0" smtClean="0"/>
              <a:t>we have introduced the “local” Gram matrix</a:t>
            </a:r>
          </a:p>
          <a:p>
            <a:pPr>
              <a:buNone/>
            </a:pPr>
            <a:endParaRPr lang="en-US" altLang="zh-TW" sz="2800" dirty="0" smtClean="0"/>
          </a:p>
          <a:p>
            <a:r>
              <a:rPr lang="en-US" altLang="zh-TW" sz="2800" dirty="0" smtClean="0"/>
              <a:t>By construction, this Gram matrix is symmetric and </a:t>
            </a:r>
            <a:r>
              <a:rPr lang="en-US" altLang="zh-TW" sz="2800" dirty="0" err="1" smtClean="0"/>
              <a:t>semipositive</a:t>
            </a:r>
            <a:r>
              <a:rPr lang="en-US" altLang="zh-TW" sz="2800" dirty="0" smtClean="0"/>
              <a:t> definite. </a:t>
            </a:r>
          </a:p>
          <a:p>
            <a:r>
              <a:rPr lang="en-US" altLang="zh-TW" sz="2800" dirty="0" smtClean="0"/>
              <a:t>The reconstruction error can be minimized analytically using a Lagrange multiplier to enforce the constraint that</a:t>
            </a:r>
          </a:p>
        </p:txBody>
      </p:sp>
      <p:graphicFrame>
        <p:nvGraphicFramePr>
          <p:cNvPr id="19460" name="Object 4"/>
          <p:cNvGraphicFramePr>
            <a:graphicFrameLocks noChangeAspect="1"/>
          </p:cNvGraphicFramePr>
          <p:nvPr/>
        </p:nvGraphicFramePr>
        <p:xfrm>
          <a:off x="3686180" y="1571616"/>
          <a:ext cx="1600200" cy="571500"/>
        </p:xfrm>
        <a:graphic>
          <a:graphicData uri="http://schemas.openxmlformats.org/presentationml/2006/ole">
            <p:oleObj spid="_x0000_s4098" name="方程式" r:id="rId3" imgW="1028520" imgH="368280" progId="Equation.3">
              <p:embed/>
            </p:oleObj>
          </a:graphicData>
        </a:graphic>
      </p:graphicFrame>
      <p:graphicFrame>
        <p:nvGraphicFramePr>
          <p:cNvPr id="19464" name="Object 8"/>
          <p:cNvGraphicFramePr>
            <a:graphicFrameLocks noChangeAspect="1"/>
          </p:cNvGraphicFramePr>
          <p:nvPr/>
        </p:nvGraphicFramePr>
        <p:xfrm>
          <a:off x="1857356" y="2071678"/>
          <a:ext cx="5059363" cy="571500"/>
        </p:xfrm>
        <a:graphic>
          <a:graphicData uri="http://schemas.openxmlformats.org/presentationml/2006/ole">
            <p:oleObj spid="_x0000_s4099" name="方程式" r:id="rId4" imgW="3251160" imgH="368280" progId="Equation.3">
              <p:embed/>
            </p:oleObj>
          </a:graphicData>
        </a:graphic>
      </p:graphicFrame>
      <p:graphicFrame>
        <p:nvGraphicFramePr>
          <p:cNvPr id="19466" name="Object 10"/>
          <p:cNvGraphicFramePr>
            <a:graphicFrameLocks noChangeAspect="1"/>
          </p:cNvGraphicFramePr>
          <p:nvPr/>
        </p:nvGraphicFramePr>
        <p:xfrm>
          <a:off x="3143240" y="3214686"/>
          <a:ext cx="2487613" cy="438150"/>
        </p:xfrm>
        <a:graphic>
          <a:graphicData uri="http://schemas.openxmlformats.org/presentationml/2006/ole">
            <p:oleObj spid="_x0000_s4100" name="方程式" r:id="rId5" imgW="1371600" imgH="241200" progId="Equation.3">
              <p:embed/>
            </p:oleObj>
          </a:graphicData>
        </a:graphic>
      </p:graphicFrame>
      <p:graphicFrame>
        <p:nvGraphicFramePr>
          <p:cNvPr id="19467" name="Object 11"/>
          <p:cNvGraphicFramePr>
            <a:graphicFrameLocks noChangeAspect="1"/>
          </p:cNvGraphicFramePr>
          <p:nvPr/>
        </p:nvGraphicFramePr>
        <p:xfrm>
          <a:off x="3071802" y="5500702"/>
          <a:ext cx="1027112" cy="434975"/>
        </p:xfrm>
        <a:graphic>
          <a:graphicData uri="http://schemas.openxmlformats.org/presentationml/2006/ole">
            <p:oleObj spid="_x0000_s4101" name="方程式" r:id="rId6" imgW="660240" imgH="279360" progId="Equation.3">
              <p:embed/>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b="1" dirty="0" smtClean="0"/>
              <a:t>algorithm: </a:t>
            </a:r>
            <a:r>
              <a:rPr lang="en-US" altLang="zh-TW" sz="3600" dirty="0" smtClean="0"/>
              <a:t>a least-squares problem</a:t>
            </a:r>
            <a:endParaRPr lang="zh-TW" altLang="en-US" sz="3600" b="1" dirty="0"/>
          </a:p>
        </p:txBody>
      </p:sp>
      <p:sp>
        <p:nvSpPr>
          <p:cNvPr id="3" name="內容版面配置區 2"/>
          <p:cNvSpPr>
            <a:spLocks noGrp="1"/>
          </p:cNvSpPr>
          <p:nvPr>
            <p:ph idx="1"/>
          </p:nvPr>
        </p:nvSpPr>
        <p:spPr/>
        <p:txBody>
          <a:bodyPr>
            <a:normAutofit lnSpcReduction="10000"/>
          </a:bodyPr>
          <a:lstStyle/>
          <a:p>
            <a:r>
              <a:rPr lang="en-US" altLang="zh-TW" sz="2800" dirty="0" smtClean="0"/>
              <a:t>Third, compute the reconstruction weights:</a:t>
            </a:r>
          </a:p>
          <a:p>
            <a:endParaRPr lang="en-US" altLang="zh-TW" sz="2800" dirty="0" smtClean="0"/>
          </a:p>
          <a:p>
            <a:endParaRPr lang="en-US" altLang="zh-TW" sz="2800" dirty="0" smtClean="0"/>
          </a:p>
          <a:p>
            <a:r>
              <a:rPr lang="en-US" altLang="zh-TW" sz="2800" dirty="0" smtClean="0"/>
              <a:t>If the correlation matrix </a:t>
            </a:r>
            <a:r>
              <a:rPr lang="en-US" altLang="zh-TW" sz="2800" i="1" dirty="0" smtClean="0"/>
              <a:t>G is </a:t>
            </a:r>
            <a:r>
              <a:rPr lang="en-US" altLang="zh-TW" sz="2800" dirty="0" smtClean="0"/>
              <a:t>nearly singular, it can be conditioned (before inversion) by adding a small multiple of the identity matrix.</a:t>
            </a:r>
          </a:p>
          <a:p>
            <a:endParaRPr lang="en-US" altLang="zh-TW" sz="2800" dirty="0" smtClean="0"/>
          </a:p>
          <a:p>
            <a:r>
              <a:rPr lang="en-US" altLang="zh-TW" sz="2800" dirty="0" smtClean="0"/>
              <a:t>This amounts to penalizing large weights that exploit correlations beyond some level of precision in the data sampling process</a:t>
            </a:r>
            <a:endParaRPr lang="zh-TW" altLang="en-US" sz="2800" dirty="0"/>
          </a:p>
        </p:txBody>
      </p:sp>
      <p:graphicFrame>
        <p:nvGraphicFramePr>
          <p:cNvPr id="52227" name="Object 3"/>
          <p:cNvGraphicFramePr>
            <a:graphicFrameLocks noChangeAspect="1"/>
          </p:cNvGraphicFramePr>
          <p:nvPr/>
        </p:nvGraphicFramePr>
        <p:xfrm>
          <a:off x="3357554" y="2138359"/>
          <a:ext cx="1363662" cy="790575"/>
        </p:xfrm>
        <a:graphic>
          <a:graphicData uri="http://schemas.openxmlformats.org/presentationml/2006/ole">
            <p:oleObj spid="_x0000_s7170" name="方程式" r:id="rId3" imgW="876240" imgH="507960" progId="Equation.3">
              <p:embed/>
            </p:oleObj>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b="1" dirty="0" smtClean="0"/>
              <a:t>algorithm</a:t>
            </a:r>
            <a:endParaRPr lang="zh-TW" altLang="en-US" sz="3600" b="1" dirty="0"/>
          </a:p>
        </p:txBody>
      </p:sp>
      <p:sp>
        <p:nvSpPr>
          <p:cNvPr id="3" name="內容版面配置區 2"/>
          <p:cNvSpPr>
            <a:spLocks noGrp="1"/>
          </p:cNvSpPr>
          <p:nvPr>
            <p:ph idx="1"/>
          </p:nvPr>
        </p:nvSpPr>
        <p:spPr/>
        <p:txBody>
          <a:bodyPr>
            <a:normAutofit/>
          </a:bodyPr>
          <a:lstStyle/>
          <a:p>
            <a:r>
              <a:rPr lang="en-US" altLang="zh-TW" sz="2800" dirty="0" smtClean="0"/>
              <a:t>The constrained weights that minimize these reconstruction errors obey an important symmetry: for any particular data point, they are invariant to rotations, </a:t>
            </a:r>
            <a:r>
              <a:rPr lang="en-US" altLang="zh-TW" sz="2800" dirty="0" err="1" smtClean="0"/>
              <a:t>rescalings</a:t>
            </a:r>
            <a:r>
              <a:rPr lang="en-US" altLang="zh-TW" sz="2800" dirty="0" smtClean="0"/>
              <a:t>, and translations of that data point and its neighbors.</a:t>
            </a:r>
          </a:p>
          <a:p>
            <a:endParaRPr lang="en-US" altLang="zh-TW" sz="2800" dirty="0" smtClean="0"/>
          </a:p>
          <a:p>
            <a:r>
              <a:rPr lang="en-US" altLang="zh-TW" sz="2800" dirty="0" smtClean="0"/>
              <a:t>Suppose the data lie on or near a smooth nonlinear manifold of lower dimensionality             </a:t>
            </a:r>
            <a:endParaRPr lang="zh-TW" altLang="en-US" sz="2800" dirty="0"/>
          </a:p>
        </p:txBody>
      </p:sp>
      <p:graphicFrame>
        <p:nvGraphicFramePr>
          <p:cNvPr id="19459" name="Object 3"/>
          <p:cNvGraphicFramePr>
            <a:graphicFrameLocks noChangeAspect="1"/>
          </p:cNvGraphicFramePr>
          <p:nvPr/>
        </p:nvGraphicFramePr>
        <p:xfrm>
          <a:off x="5786446" y="4857760"/>
          <a:ext cx="969061" cy="347663"/>
        </p:xfrm>
        <a:graphic>
          <a:graphicData uri="http://schemas.openxmlformats.org/presentationml/2006/ole">
            <p:oleObj spid="_x0000_s8194" name="方程式" r:id="rId3" imgW="495000" imgH="177480" progId="Equation.3">
              <p:embed/>
            </p:oleObj>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b="1" dirty="0" smtClean="0"/>
              <a:t>algorithm</a:t>
            </a:r>
            <a:endParaRPr lang="zh-TW" altLang="en-US" sz="3600" b="1" dirty="0"/>
          </a:p>
        </p:txBody>
      </p:sp>
      <p:sp>
        <p:nvSpPr>
          <p:cNvPr id="3" name="內容版面配置區 2"/>
          <p:cNvSpPr>
            <a:spLocks noGrp="1"/>
          </p:cNvSpPr>
          <p:nvPr>
            <p:ph idx="1"/>
          </p:nvPr>
        </p:nvSpPr>
        <p:spPr/>
        <p:txBody>
          <a:bodyPr>
            <a:normAutofit/>
          </a:bodyPr>
          <a:lstStyle/>
          <a:p>
            <a:r>
              <a:rPr lang="en-US" altLang="zh-TW" sz="2800" dirty="0" smtClean="0"/>
              <a:t>By design, the reconstruction weights         reflect intrinsic geometric properties of the data that are invariant to exactly such transformations.</a:t>
            </a:r>
            <a:endParaRPr lang="zh-TW" altLang="en-US" sz="2800" dirty="0"/>
          </a:p>
        </p:txBody>
      </p:sp>
      <p:graphicFrame>
        <p:nvGraphicFramePr>
          <p:cNvPr id="46081" name="Object 1"/>
          <p:cNvGraphicFramePr>
            <a:graphicFrameLocks noChangeAspect="1"/>
          </p:cNvGraphicFramePr>
          <p:nvPr/>
        </p:nvGraphicFramePr>
        <p:xfrm>
          <a:off x="6500826" y="1643050"/>
          <a:ext cx="436627" cy="491680"/>
        </p:xfrm>
        <a:graphic>
          <a:graphicData uri="http://schemas.openxmlformats.org/presentationml/2006/ole">
            <p:oleObj spid="_x0000_s9218" name="方程式" r:id="rId3" imgW="215640" imgH="241200" progId="Equation.3">
              <p:embed/>
            </p:oleObj>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b="1" dirty="0" smtClean="0"/>
              <a:t>algorithm-step3</a:t>
            </a:r>
            <a:endParaRPr lang="zh-TW" altLang="en-US" sz="3600" b="1" dirty="0"/>
          </a:p>
        </p:txBody>
      </p:sp>
      <p:sp>
        <p:nvSpPr>
          <p:cNvPr id="3" name="內容版面配置區 2"/>
          <p:cNvSpPr>
            <a:spLocks noGrp="1"/>
          </p:cNvSpPr>
          <p:nvPr>
            <p:ph idx="1"/>
          </p:nvPr>
        </p:nvSpPr>
        <p:spPr/>
        <p:txBody>
          <a:bodyPr>
            <a:normAutofit lnSpcReduction="10000"/>
          </a:bodyPr>
          <a:lstStyle/>
          <a:p>
            <a:r>
              <a:rPr lang="en-US" altLang="zh-TW" sz="2800" dirty="0" smtClean="0"/>
              <a:t>Each high-dimensional observation      is mapped to a low-dimensional vector      representing global internal coordinates on the manifold.</a:t>
            </a:r>
          </a:p>
          <a:p>
            <a:endParaRPr lang="en-US" altLang="zh-TW" sz="2800" dirty="0" smtClean="0"/>
          </a:p>
          <a:p>
            <a:r>
              <a:rPr lang="en-US" altLang="zh-TW" sz="2800" dirty="0" smtClean="0"/>
              <a:t>This is done by choosing d-dimensional coordinate  to minimize the embedding cost function</a:t>
            </a:r>
          </a:p>
          <a:p>
            <a:endParaRPr lang="en-US" altLang="zh-TW" sz="2800" dirty="0" smtClean="0"/>
          </a:p>
          <a:p>
            <a:r>
              <a:rPr lang="en-US" altLang="zh-TW" sz="2800" dirty="0" smtClean="0"/>
              <a:t>This cost function, like the previous one, is based on locally linear reconstruction errors, but here we fix the weights        while optimizing the coordinates</a:t>
            </a:r>
          </a:p>
          <a:p>
            <a:endParaRPr lang="zh-TW" altLang="en-US" sz="2800" dirty="0"/>
          </a:p>
        </p:txBody>
      </p:sp>
      <p:graphicFrame>
        <p:nvGraphicFramePr>
          <p:cNvPr id="20482" name="Object 2"/>
          <p:cNvGraphicFramePr>
            <a:graphicFrameLocks noChangeAspect="1"/>
          </p:cNvGraphicFramePr>
          <p:nvPr/>
        </p:nvGraphicFramePr>
        <p:xfrm>
          <a:off x="5999289" y="1571612"/>
          <a:ext cx="430099" cy="538164"/>
        </p:xfrm>
        <a:graphic>
          <a:graphicData uri="http://schemas.openxmlformats.org/presentationml/2006/ole">
            <p:oleObj spid="_x0000_s10242" name="方程式" r:id="rId3" imgW="203040" imgH="253800" progId="Equation.3">
              <p:embed/>
            </p:oleObj>
          </a:graphicData>
        </a:graphic>
      </p:graphicFrame>
      <p:graphicFrame>
        <p:nvGraphicFramePr>
          <p:cNvPr id="20483" name="Object 3"/>
          <p:cNvGraphicFramePr>
            <a:graphicFrameLocks noChangeAspect="1"/>
          </p:cNvGraphicFramePr>
          <p:nvPr/>
        </p:nvGraphicFramePr>
        <p:xfrm>
          <a:off x="4357686" y="1928802"/>
          <a:ext cx="310898" cy="571504"/>
        </p:xfrm>
        <a:graphic>
          <a:graphicData uri="http://schemas.openxmlformats.org/presentationml/2006/ole">
            <p:oleObj spid="_x0000_s10243" name="方程式" r:id="rId4" imgW="139680" imgH="253800" progId="Equation.3">
              <p:embed/>
            </p:oleObj>
          </a:graphicData>
        </a:graphic>
      </p:graphicFrame>
      <p:graphicFrame>
        <p:nvGraphicFramePr>
          <p:cNvPr id="20484" name="Object 4"/>
          <p:cNvGraphicFramePr>
            <a:graphicFrameLocks noChangeAspect="1"/>
          </p:cNvGraphicFramePr>
          <p:nvPr/>
        </p:nvGraphicFramePr>
        <p:xfrm>
          <a:off x="2759485" y="4071942"/>
          <a:ext cx="3884217" cy="714380"/>
        </p:xfrm>
        <a:graphic>
          <a:graphicData uri="http://schemas.openxmlformats.org/presentationml/2006/ole">
            <p:oleObj spid="_x0000_s10244" name="方程式" r:id="rId5" imgW="2209680" imgH="406080" progId="Equation.3">
              <p:embed/>
            </p:oleObj>
          </a:graphicData>
        </a:graphic>
      </p:graphicFrame>
      <p:graphicFrame>
        <p:nvGraphicFramePr>
          <p:cNvPr id="20485" name="Object 5"/>
          <p:cNvGraphicFramePr>
            <a:graphicFrameLocks noChangeAspect="1"/>
          </p:cNvGraphicFramePr>
          <p:nvPr/>
        </p:nvGraphicFramePr>
        <p:xfrm>
          <a:off x="8286776" y="3214686"/>
          <a:ext cx="311150" cy="571500"/>
        </p:xfrm>
        <a:graphic>
          <a:graphicData uri="http://schemas.openxmlformats.org/presentationml/2006/ole">
            <p:oleObj spid="_x0000_s10245" name="方程式" r:id="rId6" imgW="139680" imgH="253800" progId="Equation.3">
              <p:embed/>
            </p:oleObj>
          </a:graphicData>
        </a:graphic>
      </p:graphicFrame>
      <p:graphicFrame>
        <p:nvGraphicFramePr>
          <p:cNvPr id="20486" name="Object 6"/>
          <p:cNvGraphicFramePr>
            <a:graphicFrameLocks noChangeAspect="1"/>
          </p:cNvGraphicFramePr>
          <p:nvPr/>
        </p:nvGraphicFramePr>
        <p:xfrm>
          <a:off x="2643174" y="5418155"/>
          <a:ext cx="457200" cy="511175"/>
        </p:xfrm>
        <a:graphic>
          <a:graphicData uri="http://schemas.openxmlformats.org/presentationml/2006/ole">
            <p:oleObj spid="_x0000_s10246" name="方程式" r:id="rId7" imgW="215640" imgH="241200" progId="Equation.3">
              <p:embed/>
            </p:oleObj>
          </a:graphicData>
        </a:graphic>
      </p:graphicFrame>
      <p:graphicFrame>
        <p:nvGraphicFramePr>
          <p:cNvPr id="20487" name="Object 7"/>
          <p:cNvGraphicFramePr>
            <a:graphicFrameLocks noChangeAspect="1"/>
          </p:cNvGraphicFramePr>
          <p:nvPr/>
        </p:nvGraphicFramePr>
        <p:xfrm>
          <a:off x="8001024" y="5357830"/>
          <a:ext cx="311150" cy="571500"/>
        </p:xfrm>
        <a:graphic>
          <a:graphicData uri="http://schemas.openxmlformats.org/presentationml/2006/ole">
            <p:oleObj spid="_x0000_s10247" name="方程式" r:id="rId8" imgW="139680" imgH="253800" progId="Equation.3">
              <p:embed/>
            </p:oleObj>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smtClean="0"/>
              <a:t>In Memoriam</a:t>
            </a:r>
            <a:endParaRPr lang="zh-TW" altLang="en-US" sz="3600" dirty="0"/>
          </a:p>
        </p:txBody>
      </p:sp>
      <p:sp>
        <p:nvSpPr>
          <p:cNvPr id="3" name="內容版面配置區 2"/>
          <p:cNvSpPr>
            <a:spLocks noGrp="1"/>
          </p:cNvSpPr>
          <p:nvPr>
            <p:ph idx="1"/>
          </p:nvPr>
        </p:nvSpPr>
        <p:spPr/>
        <p:txBody>
          <a:bodyPr>
            <a:normAutofit/>
          </a:bodyPr>
          <a:lstStyle/>
          <a:p>
            <a:pPr>
              <a:buNone/>
            </a:pPr>
            <a:endParaRPr lang="en-US" altLang="zh-TW" sz="2800" dirty="0" smtClean="0"/>
          </a:p>
          <a:p>
            <a:endParaRPr lang="en-US" altLang="zh-TW" sz="2800" dirty="0" smtClean="0"/>
          </a:p>
          <a:p>
            <a:endParaRPr lang="en-US" altLang="zh-TW" sz="2800" dirty="0" smtClean="0"/>
          </a:p>
          <a:p>
            <a:pPr algn="ctr">
              <a:buNone/>
            </a:pPr>
            <a:r>
              <a:rPr lang="en-US" altLang="zh-TW" sz="3600" b="1" cap="all" dirty="0" smtClean="0"/>
              <a:t>SAM ROWEIS 1972 - 2010</a:t>
            </a:r>
          </a:p>
          <a:p>
            <a:pPr algn="ctr"/>
            <a:endParaRPr lang="zh-TW" altLang="en-US"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b="1" dirty="0" smtClean="0"/>
              <a:t>algorithm-step3</a:t>
            </a:r>
            <a:endParaRPr lang="zh-TW" altLang="en-US" sz="3600" b="1" dirty="0"/>
          </a:p>
        </p:txBody>
      </p:sp>
      <p:sp>
        <p:nvSpPr>
          <p:cNvPr id="3" name="內容版面配置區 2"/>
          <p:cNvSpPr>
            <a:spLocks noGrp="1"/>
          </p:cNvSpPr>
          <p:nvPr>
            <p:ph idx="1"/>
          </p:nvPr>
        </p:nvSpPr>
        <p:spPr/>
        <p:txBody>
          <a:bodyPr>
            <a:normAutofit/>
          </a:bodyPr>
          <a:lstStyle/>
          <a:p>
            <a:r>
              <a:rPr lang="en-US" altLang="zh-TW" sz="2800" dirty="0" smtClean="0"/>
              <a:t>Subject to constraints that make the problem well-posed, it can be minimized by solving a sparse </a:t>
            </a:r>
            <a:r>
              <a:rPr lang="en-US" altLang="zh-TW" sz="2800" dirty="0" err="1" smtClean="0">
                <a:solidFill>
                  <a:srgbClr val="FF0000"/>
                </a:solidFill>
              </a:rPr>
              <a:t>eigenvalue</a:t>
            </a:r>
            <a:r>
              <a:rPr lang="en-US" altLang="zh-TW" sz="2800" dirty="0" smtClean="0"/>
              <a:t> problem, whose bottom        nonzero eigenvectors provide an ordered set of orthogonal coordinates centered on the origin.</a:t>
            </a:r>
            <a:endParaRPr lang="zh-TW" altLang="en-US" sz="2800" dirty="0"/>
          </a:p>
        </p:txBody>
      </p:sp>
      <p:graphicFrame>
        <p:nvGraphicFramePr>
          <p:cNvPr id="46081" name="Object 1"/>
          <p:cNvGraphicFramePr>
            <a:graphicFrameLocks noChangeAspect="1"/>
          </p:cNvGraphicFramePr>
          <p:nvPr/>
        </p:nvGraphicFramePr>
        <p:xfrm>
          <a:off x="7572396" y="2138356"/>
          <a:ext cx="847725" cy="361950"/>
        </p:xfrm>
        <a:graphic>
          <a:graphicData uri="http://schemas.openxmlformats.org/presentationml/2006/ole">
            <p:oleObj spid="_x0000_s11266" name="方程式" r:id="rId3" imgW="419040" imgH="177480" progId="Equation.3">
              <p:embed/>
            </p:oleObj>
          </a:graphicData>
        </a:graphic>
      </p:graphicFrame>
      <p:graphicFrame>
        <p:nvGraphicFramePr>
          <p:cNvPr id="53251" name="Object 3"/>
          <p:cNvGraphicFramePr>
            <a:graphicFrameLocks noChangeAspect="1"/>
          </p:cNvGraphicFramePr>
          <p:nvPr/>
        </p:nvGraphicFramePr>
        <p:xfrm>
          <a:off x="6215074" y="2566984"/>
          <a:ext cx="282575" cy="361950"/>
        </p:xfrm>
        <a:graphic>
          <a:graphicData uri="http://schemas.openxmlformats.org/presentationml/2006/ole">
            <p:oleObj spid="_x0000_s11267" name="方程式" r:id="rId4" imgW="139680" imgH="177480" progId="Equation.3">
              <p:embed/>
            </p:oleObj>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b="1" dirty="0" smtClean="0"/>
              <a:t>algorithm: </a:t>
            </a:r>
            <a:r>
              <a:rPr lang="en-US" altLang="zh-TW" sz="3600" dirty="0" smtClean="0"/>
              <a:t>a </a:t>
            </a:r>
            <a:r>
              <a:rPr lang="en-US" altLang="zh-TW" sz="3600" dirty="0" err="1" smtClean="0"/>
              <a:t>Eigenvalue</a:t>
            </a:r>
            <a:r>
              <a:rPr lang="en-US" altLang="zh-TW" sz="3600" dirty="0" smtClean="0"/>
              <a:t> problem</a:t>
            </a:r>
            <a:endParaRPr lang="zh-TW" altLang="en-US" sz="3600" dirty="0"/>
          </a:p>
        </p:txBody>
      </p:sp>
      <p:sp>
        <p:nvSpPr>
          <p:cNvPr id="3" name="內容版面配置區 2"/>
          <p:cNvSpPr>
            <a:spLocks noGrp="1"/>
          </p:cNvSpPr>
          <p:nvPr>
            <p:ph idx="1"/>
          </p:nvPr>
        </p:nvSpPr>
        <p:spPr/>
        <p:txBody>
          <a:bodyPr>
            <a:normAutofit lnSpcReduction="10000"/>
          </a:bodyPr>
          <a:lstStyle/>
          <a:p>
            <a:r>
              <a:rPr lang="en-US" altLang="zh-TW" sz="2800" dirty="0" smtClean="0"/>
              <a:t>The embedding vectors      are found by minimizing the cost function                                 over       with fixed weights</a:t>
            </a:r>
          </a:p>
          <a:p>
            <a:endParaRPr lang="en-US" altLang="zh-TW" sz="2800" dirty="0" smtClean="0"/>
          </a:p>
          <a:p>
            <a:r>
              <a:rPr lang="en-US" altLang="zh-TW" sz="2800" dirty="0" smtClean="0"/>
              <a:t>We remove this degree of freedom by requiring the coordinates to be centered on the origin</a:t>
            </a:r>
          </a:p>
          <a:p>
            <a:endParaRPr lang="en-US" altLang="zh-TW" sz="2800" dirty="0" smtClean="0"/>
          </a:p>
          <a:p>
            <a:r>
              <a:rPr lang="en-US" altLang="zh-TW" sz="2800" dirty="0" smtClean="0"/>
              <a:t>To avoid degenerate solutions, we constrain the embedding vectors to have unit covariance, with outer products that satisfy                     ,where   :  </a:t>
            </a:r>
          </a:p>
          <a:p>
            <a:pPr>
              <a:buNone/>
            </a:pPr>
            <a:endParaRPr lang="en-US" altLang="zh-TW" sz="2800" dirty="0" smtClean="0"/>
          </a:p>
        </p:txBody>
      </p:sp>
      <p:graphicFrame>
        <p:nvGraphicFramePr>
          <p:cNvPr id="1028" name="Object 4"/>
          <p:cNvGraphicFramePr>
            <a:graphicFrameLocks noChangeAspect="1"/>
          </p:cNvGraphicFramePr>
          <p:nvPr/>
        </p:nvGraphicFramePr>
        <p:xfrm>
          <a:off x="2857488" y="2378322"/>
          <a:ext cx="428628" cy="479174"/>
        </p:xfrm>
        <a:graphic>
          <a:graphicData uri="http://schemas.openxmlformats.org/presentationml/2006/ole">
            <p:oleObj spid="_x0000_s12290" name="方程式" r:id="rId3" imgW="215640" imgH="241200" progId="Equation.3">
              <p:embed/>
            </p:oleObj>
          </a:graphicData>
        </a:graphic>
      </p:graphicFrame>
      <p:graphicFrame>
        <p:nvGraphicFramePr>
          <p:cNvPr id="1033" name="Object 9"/>
          <p:cNvGraphicFramePr>
            <a:graphicFrameLocks noChangeAspect="1"/>
          </p:cNvGraphicFramePr>
          <p:nvPr/>
        </p:nvGraphicFramePr>
        <p:xfrm>
          <a:off x="5473700" y="2935288"/>
          <a:ext cx="652463" cy="277812"/>
        </p:xfrm>
        <a:graphic>
          <a:graphicData uri="http://schemas.openxmlformats.org/presentationml/2006/ole">
            <p:oleObj spid="_x0000_s12291" name="方程式" r:id="rId4" imgW="419040" imgH="177480" progId="Equation.3">
              <p:embed/>
            </p:oleObj>
          </a:graphicData>
        </a:graphic>
      </p:graphicFrame>
      <p:graphicFrame>
        <p:nvGraphicFramePr>
          <p:cNvPr id="1034" name="Object 10"/>
          <p:cNvGraphicFramePr>
            <a:graphicFrameLocks noChangeAspect="1"/>
          </p:cNvGraphicFramePr>
          <p:nvPr/>
        </p:nvGraphicFramePr>
        <p:xfrm>
          <a:off x="4786314" y="5357826"/>
          <a:ext cx="1620837" cy="612775"/>
        </p:xfrm>
        <a:graphic>
          <a:graphicData uri="http://schemas.openxmlformats.org/presentationml/2006/ole">
            <p:oleObj spid="_x0000_s12292" name="方程式" r:id="rId5" imgW="1041120" imgH="393480" progId="Equation.3">
              <p:embed/>
            </p:oleObj>
          </a:graphicData>
        </a:graphic>
      </p:graphicFrame>
      <p:graphicFrame>
        <p:nvGraphicFramePr>
          <p:cNvPr id="1035" name="Object 11"/>
          <p:cNvGraphicFramePr>
            <a:graphicFrameLocks noChangeAspect="1"/>
          </p:cNvGraphicFramePr>
          <p:nvPr/>
        </p:nvGraphicFramePr>
        <p:xfrm>
          <a:off x="3428992" y="1928802"/>
          <a:ext cx="2554286" cy="659076"/>
        </p:xfrm>
        <a:graphic>
          <a:graphicData uri="http://schemas.openxmlformats.org/presentationml/2006/ole">
            <p:oleObj spid="_x0000_s12293" name="方程式" r:id="rId6" imgW="1574640" imgH="406080" progId="Equation.3">
              <p:embed/>
            </p:oleObj>
          </a:graphicData>
        </a:graphic>
      </p:graphicFrame>
      <p:graphicFrame>
        <p:nvGraphicFramePr>
          <p:cNvPr id="1036" name="Object 12"/>
          <p:cNvGraphicFramePr>
            <a:graphicFrameLocks noChangeAspect="1"/>
          </p:cNvGraphicFramePr>
          <p:nvPr/>
        </p:nvGraphicFramePr>
        <p:xfrm>
          <a:off x="4332286" y="1571612"/>
          <a:ext cx="311152" cy="571504"/>
        </p:xfrm>
        <a:graphic>
          <a:graphicData uri="http://schemas.openxmlformats.org/presentationml/2006/ole">
            <p:oleObj spid="_x0000_s12294" name="方程式" r:id="rId7" imgW="139680" imgH="253800" progId="Equation.3">
              <p:embed/>
            </p:oleObj>
          </a:graphicData>
        </a:graphic>
      </p:graphicFrame>
      <p:graphicFrame>
        <p:nvGraphicFramePr>
          <p:cNvPr id="1037" name="Object 13"/>
          <p:cNvGraphicFramePr>
            <a:graphicFrameLocks noChangeAspect="1"/>
          </p:cNvGraphicFramePr>
          <p:nvPr/>
        </p:nvGraphicFramePr>
        <p:xfrm>
          <a:off x="6761180" y="1928802"/>
          <a:ext cx="311150" cy="571500"/>
        </p:xfrm>
        <a:graphic>
          <a:graphicData uri="http://schemas.openxmlformats.org/presentationml/2006/ole">
            <p:oleObj spid="_x0000_s12295" name="方程式" r:id="rId8" imgW="139680" imgH="253800" progId="Equation.3">
              <p:embed/>
            </p:oleObj>
          </a:graphicData>
        </a:graphic>
      </p:graphicFrame>
      <p:graphicFrame>
        <p:nvGraphicFramePr>
          <p:cNvPr id="1038" name="Object 14"/>
          <p:cNvGraphicFramePr>
            <a:graphicFrameLocks noChangeAspect="1"/>
          </p:cNvGraphicFramePr>
          <p:nvPr/>
        </p:nvGraphicFramePr>
        <p:xfrm>
          <a:off x="6776938" y="3643314"/>
          <a:ext cx="1081210" cy="506413"/>
        </p:xfrm>
        <a:graphic>
          <a:graphicData uri="http://schemas.openxmlformats.org/presentationml/2006/ole">
            <p:oleObj spid="_x0000_s12296" name="方程式" r:id="rId9" imgW="596880" imgH="279360" progId="Equation.3">
              <p:embed/>
            </p:oleObj>
          </a:graphicData>
        </a:graphic>
      </p:graphicFrame>
      <p:graphicFrame>
        <p:nvGraphicFramePr>
          <p:cNvPr id="1040" name="Object 16"/>
          <p:cNvGraphicFramePr>
            <a:graphicFrameLocks noChangeAspect="1"/>
          </p:cNvGraphicFramePr>
          <p:nvPr/>
        </p:nvGraphicFramePr>
        <p:xfrm>
          <a:off x="7786710" y="5429264"/>
          <a:ext cx="712340" cy="357190"/>
        </p:xfrm>
        <a:graphic>
          <a:graphicData uri="http://schemas.openxmlformats.org/presentationml/2006/ole">
            <p:oleObj spid="_x0000_s12297" name="方程式" r:id="rId10" imgW="355320" imgH="177480" progId="Equation.3">
              <p:embed/>
            </p:oleObj>
          </a:graphicData>
        </a:graphic>
      </p:graphicFrame>
      <p:graphicFrame>
        <p:nvGraphicFramePr>
          <p:cNvPr id="1041" name="Object 17"/>
          <p:cNvGraphicFramePr>
            <a:graphicFrameLocks noChangeAspect="1"/>
          </p:cNvGraphicFramePr>
          <p:nvPr/>
        </p:nvGraphicFramePr>
        <p:xfrm>
          <a:off x="7429520" y="5454667"/>
          <a:ext cx="254000" cy="331787"/>
        </p:xfrm>
        <a:graphic>
          <a:graphicData uri="http://schemas.openxmlformats.org/presentationml/2006/ole">
            <p:oleObj spid="_x0000_s12298" name="方程式" r:id="rId11" imgW="126720" imgH="164880" progId="Equation.3">
              <p:embed/>
            </p:oleObj>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b="1" dirty="0" smtClean="0"/>
              <a:t>algorithm: </a:t>
            </a:r>
            <a:r>
              <a:rPr lang="en-US" altLang="zh-TW" sz="3600" dirty="0" smtClean="0"/>
              <a:t>a </a:t>
            </a:r>
            <a:r>
              <a:rPr lang="en-US" altLang="zh-TW" sz="3600" dirty="0" err="1" smtClean="0"/>
              <a:t>Eigenvalue</a:t>
            </a:r>
            <a:r>
              <a:rPr lang="en-US" altLang="zh-TW" sz="3600" dirty="0" smtClean="0"/>
              <a:t> problem</a:t>
            </a:r>
            <a:endParaRPr lang="zh-TW" altLang="en-US" sz="3600" dirty="0"/>
          </a:p>
        </p:txBody>
      </p:sp>
      <p:sp>
        <p:nvSpPr>
          <p:cNvPr id="3" name="內容版面配置區 2"/>
          <p:cNvSpPr>
            <a:spLocks noGrp="1"/>
          </p:cNvSpPr>
          <p:nvPr>
            <p:ph idx="1"/>
          </p:nvPr>
        </p:nvSpPr>
        <p:spPr/>
        <p:txBody>
          <a:bodyPr>
            <a:normAutofit/>
          </a:bodyPr>
          <a:lstStyle/>
          <a:p>
            <a:r>
              <a:rPr lang="en-US" altLang="zh-TW" sz="2800" dirty="0" smtClean="0"/>
              <a:t>Now the cost defines a quadratic form            involving inner products of the embedding vectors and the symmetric            matrix</a:t>
            </a:r>
          </a:p>
          <a:p>
            <a:endParaRPr lang="en-US" altLang="zh-TW" sz="2800" dirty="0" smtClean="0"/>
          </a:p>
          <a:p>
            <a:pPr>
              <a:buNone/>
            </a:pPr>
            <a:r>
              <a:rPr lang="en-US" altLang="zh-TW" sz="2800" dirty="0" smtClean="0"/>
              <a:t>	where       is 1 if           and 0 otherwise.</a:t>
            </a:r>
          </a:p>
          <a:p>
            <a:r>
              <a:rPr lang="en-US" altLang="zh-TW" sz="2800" dirty="0" smtClean="0"/>
              <a:t>The optimal embedding, up to a global rotation of the embedding space, is found by computing the bottom d+1 eigenvectors of this matrix</a:t>
            </a:r>
          </a:p>
        </p:txBody>
      </p:sp>
      <p:graphicFrame>
        <p:nvGraphicFramePr>
          <p:cNvPr id="1030" name="Object 6"/>
          <p:cNvGraphicFramePr>
            <a:graphicFrameLocks noChangeAspect="1"/>
          </p:cNvGraphicFramePr>
          <p:nvPr/>
        </p:nvGraphicFramePr>
        <p:xfrm>
          <a:off x="3214678" y="3571876"/>
          <a:ext cx="712852" cy="428628"/>
        </p:xfrm>
        <a:graphic>
          <a:graphicData uri="http://schemas.openxmlformats.org/presentationml/2006/ole">
            <p:oleObj spid="_x0000_s13314" name="方程式" r:id="rId3" imgW="317160" imgH="190440" progId="Equation.3">
              <p:embed/>
            </p:oleObj>
          </a:graphicData>
        </a:graphic>
      </p:graphicFrame>
      <p:graphicFrame>
        <p:nvGraphicFramePr>
          <p:cNvPr id="1031" name="Object 7"/>
          <p:cNvGraphicFramePr>
            <a:graphicFrameLocks noChangeAspect="1"/>
          </p:cNvGraphicFramePr>
          <p:nvPr/>
        </p:nvGraphicFramePr>
        <p:xfrm>
          <a:off x="2643174" y="3000372"/>
          <a:ext cx="2962275" cy="533400"/>
        </p:xfrm>
        <a:graphic>
          <a:graphicData uri="http://schemas.openxmlformats.org/presentationml/2006/ole">
            <p:oleObj spid="_x0000_s13315" name="方程式" r:id="rId4" imgW="1904760" imgH="342720" progId="Equation.3">
              <p:embed/>
            </p:oleObj>
          </a:graphicData>
        </a:graphic>
      </p:graphicFrame>
      <p:graphicFrame>
        <p:nvGraphicFramePr>
          <p:cNvPr id="1032" name="Object 8"/>
          <p:cNvGraphicFramePr>
            <a:graphicFrameLocks noChangeAspect="1"/>
          </p:cNvGraphicFramePr>
          <p:nvPr/>
        </p:nvGraphicFramePr>
        <p:xfrm>
          <a:off x="6429388" y="1617653"/>
          <a:ext cx="2114550" cy="454025"/>
        </p:xfrm>
        <a:graphic>
          <a:graphicData uri="http://schemas.openxmlformats.org/presentationml/2006/ole">
            <p:oleObj spid="_x0000_s13316" name="方程式" r:id="rId5" imgW="1358640" imgH="291960" progId="Equation.3">
              <p:embed/>
            </p:oleObj>
          </a:graphicData>
        </a:graphic>
      </p:graphicFrame>
      <p:graphicFrame>
        <p:nvGraphicFramePr>
          <p:cNvPr id="1033" name="Object 9"/>
          <p:cNvGraphicFramePr>
            <a:graphicFrameLocks noChangeAspect="1"/>
          </p:cNvGraphicFramePr>
          <p:nvPr/>
        </p:nvGraphicFramePr>
        <p:xfrm>
          <a:off x="3673915" y="2500306"/>
          <a:ext cx="826647" cy="357190"/>
        </p:xfrm>
        <a:graphic>
          <a:graphicData uri="http://schemas.openxmlformats.org/presentationml/2006/ole">
            <p:oleObj spid="_x0000_s13317" name="方程式" r:id="rId6" imgW="419040" imgH="177480" progId="Equation.3">
              <p:embed/>
            </p:oleObj>
          </a:graphicData>
        </a:graphic>
      </p:graphicFrame>
      <p:graphicFrame>
        <p:nvGraphicFramePr>
          <p:cNvPr id="56328" name="Object 8"/>
          <p:cNvGraphicFramePr>
            <a:graphicFrameLocks noChangeAspect="1"/>
          </p:cNvGraphicFramePr>
          <p:nvPr/>
        </p:nvGraphicFramePr>
        <p:xfrm>
          <a:off x="1928794" y="3500438"/>
          <a:ext cx="357190" cy="456263"/>
        </p:xfrm>
        <a:graphic>
          <a:graphicData uri="http://schemas.openxmlformats.org/presentationml/2006/ole">
            <p:oleObj spid="_x0000_s13318" name="方程式" r:id="rId7" imgW="139680" imgH="177480" progId="Equation.3">
              <p:embed/>
            </p:oleObj>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b="1" dirty="0" smtClean="0"/>
              <a:t>algorithm</a:t>
            </a:r>
            <a:endParaRPr lang="zh-TW" altLang="en-US" sz="3600" b="1" dirty="0"/>
          </a:p>
        </p:txBody>
      </p:sp>
      <p:sp>
        <p:nvSpPr>
          <p:cNvPr id="3" name="內容版面配置區 2"/>
          <p:cNvSpPr>
            <a:spLocks noGrp="1"/>
          </p:cNvSpPr>
          <p:nvPr>
            <p:ph idx="1"/>
          </p:nvPr>
        </p:nvSpPr>
        <p:spPr/>
        <p:txBody>
          <a:bodyPr>
            <a:normAutofit/>
          </a:bodyPr>
          <a:lstStyle/>
          <a:p>
            <a:r>
              <a:rPr lang="en-US" altLang="zh-TW" sz="2800" dirty="0" smtClean="0"/>
              <a:t>For such implementations of LLE, the algorithm has only one free parameter: the number of neighbors, </a:t>
            </a:r>
            <a:r>
              <a:rPr lang="en-US" altLang="zh-TW" sz="2800" i="1" dirty="0" smtClean="0"/>
              <a:t>K.</a:t>
            </a:r>
            <a:endParaRPr lang="zh-TW" altLang="en-US" sz="2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b="1" dirty="0" smtClean="0"/>
              <a:t>algorithm</a:t>
            </a:r>
            <a:endParaRPr lang="zh-TW" altLang="en-US" sz="3600" b="1" dirty="0"/>
          </a:p>
        </p:txBody>
      </p:sp>
      <p:sp>
        <p:nvSpPr>
          <p:cNvPr id="3" name="內容版面配置區 2"/>
          <p:cNvSpPr>
            <a:spLocks noGrp="1"/>
          </p:cNvSpPr>
          <p:nvPr>
            <p:ph idx="1"/>
          </p:nvPr>
        </p:nvSpPr>
        <p:spPr/>
        <p:txBody>
          <a:bodyPr>
            <a:normAutofit/>
          </a:bodyPr>
          <a:lstStyle/>
          <a:p>
            <a:r>
              <a:rPr lang="en-US" altLang="zh-TW" sz="2800" dirty="0" smtClean="0"/>
              <a:t>For such implementations of LLE, the algorithm has only one free parameter: the number of neighbors, </a:t>
            </a:r>
            <a:r>
              <a:rPr lang="en-US" altLang="zh-TW" sz="2800" i="1" dirty="0" smtClean="0"/>
              <a:t>K.</a:t>
            </a:r>
            <a:endParaRPr lang="zh-TW" altLang="en-US" sz="2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smtClean="0"/>
              <a:t>Effect of neighborhood size on LLE.</a:t>
            </a:r>
            <a:endParaRPr lang="zh-TW" altLang="en-US" sz="3600" dirty="0"/>
          </a:p>
        </p:txBody>
      </p:sp>
      <p:sp>
        <p:nvSpPr>
          <p:cNvPr id="3" name="內容版面配置區 2"/>
          <p:cNvSpPr>
            <a:spLocks noGrp="1"/>
          </p:cNvSpPr>
          <p:nvPr>
            <p:ph idx="1"/>
          </p:nvPr>
        </p:nvSpPr>
        <p:spPr/>
        <p:txBody>
          <a:bodyPr/>
          <a:lstStyle/>
          <a:p>
            <a:endParaRPr lang="zh-TW" altLang="en-US"/>
          </a:p>
        </p:txBody>
      </p:sp>
      <p:pic>
        <p:nvPicPr>
          <p:cNvPr id="55298" name="Picture 2"/>
          <p:cNvPicPr>
            <a:picLocks noChangeAspect="1" noChangeArrowheads="1"/>
          </p:cNvPicPr>
          <p:nvPr/>
        </p:nvPicPr>
        <p:blipFill>
          <a:blip r:embed="rId2" cstate="print"/>
          <a:srcRect/>
          <a:stretch>
            <a:fillRect/>
          </a:stretch>
        </p:blipFill>
        <p:spPr bwMode="auto">
          <a:xfrm>
            <a:off x="1285852" y="1643050"/>
            <a:ext cx="6553200" cy="4381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b="1" dirty="0" smtClean="0"/>
              <a:t>example</a:t>
            </a:r>
            <a:endParaRPr lang="zh-TW" altLang="en-US" sz="3600" b="1" dirty="0"/>
          </a:p>
        </p:txBody>
      </p:sp>
      <p:sp>
        <p:nvSpPr>
          <p:cNvPr id="3" name="內容版面配置區 2"/>
          <p:cNvSpPr>
            <a:spLocks noGrp="1"/>
          </p:cNvSpPr>
          <p:nvPr>
            <p:ph idx="1"/>
          </p:nvPr>
        </p:nvSpPr>
        <p:spPr/>
        <p:txBody>
          <a:bodyPr>
            <a:normAutofit/>
          </a:bodyPr>
          <a:lstStyle/>
          <a:p>
            <a:r>
              <a:rPr lang="en-US" altLang="zh-TW" sz="2800" dirty="0" smtClean="0"/>
              <a:t>Coherent structure in </a:t>
            </a:r>
            <a:r>
              <a:rPr lang="en-US" altLang="zh-TW" sz="2800" dirty="0" err="1" smtClean="0"/>
              <a:t>th</a:t>
            </a:r>
            <a:r>
              <a:rPr lang="en-US" altLang="zh-TW" sz="2800" dirty="0" smtClean="0"/>
              <a:t> Note how LLE </a:t>
            </a:r>
            <a:r>
              <a:rPr lang="en-US" altLang="zh-TW" sz="2800" dirty="0" err="1" smtClean="0"/>
              <a:t>colocates</a:t>
            </a:r>
            <a:endParaRPr lang="en-US" altLang="zh-TW" sz="2800" dirty="0" smtClean="0"/>
          </a:p>
          <a:p>
            <a:r>
              <a:rPr lang="en-US" altLang="zh-TW" sz="2800" dirty="0" smtClean="0"/>
              <a:t>                                            words with similar contexts</a:t>
            </a:r>
          </a:p>
          <a:p>
            <a:r>
              <a:rPr lang="en-US" altLang="zh-TW" sz="2800" dirty="0" smtClean="0"/>
              <a:t>                                             in this continuous semantic                           </a:t>
            </a:r>
            <a:r>
              <a:rPr lang="en-US" altLang="zh-TW" sz="2800" dirty="0" err="1" smtClean="0"/>
              <a:t>fd</a:t>
            </a:r>
            <a:r>
              <a:rPr lang="en-US" altLang="zh-TW" sz="2800" dirty="0" smtClean="0"/>
              <a:t>                                         space.</a:t>
            </a:r>
            <a:endParaRPr lang="zh-TW" altLang="en-US" sz="2800" dirty="0"/>
          </a:p>
        </p:txBody>
      </p:sp>
      <p:pic>
        <p:nvPicPr>
          <p:cNvPr id="46082" name="Picture 2"/>
          <p:cNvPicPr>
            <a:picLocks noChangeAspect="1" noChangeArrowheads="1"/>
          </p:cNvPicPr>
          <p:nvPr/>
        </p:nvPicPr>
        <p:blipFill>
          <a:blip r:embed="rId2" cstate="print"/>
          <a:srcRect/>
          <a:stretch>
            <a:fillRect/>
          </a:stretch>
        </p:blipFill>
        <p:spPr bwMode="auto">
          <a:xfrm>
            <a:off x="0" y="1714488"/>
            <a:ext cx="4381500" cy="4714908"/>
          </a:xfrm>
          <a:prstGeom prst="rect">
            <a:avLst/>
          </a:prstGeom>
          <a:noFill/>
          <a:ln w="9525">
            <a:noFill/>
            <a:miter lim="800000"/>
            <a:headEnd/>
            <a:tailEnd/>
          </a:ln>
        </p:spPr>
      </p:pic>
      <p:pic>
        <p:nvPicPr>
          <p:cNvPr id="46083" name="Picture 3"/>
          <p:cNvPicPr>
            <a:picLocks noChangeAspect="1" noChangeArrowheads="1"/>
          </p:cNvPicPr>
          <p:nvPr/>
        </p:nvPicPr>
        <p:blipFill>
          <a:blip r:embed="rId3" cstate="print"/>
          <a:srcRect/>
          <a:stretch>
            <a:fillRect/>
          </a:stretch>
        </p:blipFill>
        <p:spPr bwMode="auto">
          <a:xfrm>
            <a:off x="4500562" y="3509984"/>
            <a:ext cx="4419600" cy="2990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b="1" dirty="0" smtClean="0"/>
              <a:t>algorithm</a:t>
            </a:r>
            <a:endParaRPr lang="zh-TW" altLang="en-US" sz="3600" b="1" dirty="0"/>
          </a:p>
        </p:txBody>
      </p:sp>
      <p:sp>
        <p:nvSpPr>
          <p:cNvPr id="3" name="內容版面配置區 2"/>
          <p:cNvSpPr>
            <a:spLocks noGrp="1"/>
          </p:cNvSpPr>
          <p:nvPr>
            <p:ph idx="1"/>
          </p:nvPr>
        </p:nvSpPr>
        <p:spPr/>
        <p:txBody>
          <a:bodyPr>
            <a:normAutofit/>
          </a:bodyPr>
          <a:lstStyle/>
          <a:p>
            <a:endParaRPr lang="zh-TW" altLang="en-US" sz="2800" dirty="0"/>
          </a:p>
        </p:txBody>
      </p:sp>
      <p:pic>
        <p:nvPicPr>
          <p:cNvPr id="47106" name="Picture 2"/>
          <p:cNvPicPr>
            <a:picLocks noChangeAspect="1" noChangeArrowheads="1"/>
          </p:cNvPicPr>
          <p:nvPr/>
        </p:nvPicPr>
        <p:blipFill>
          <a:blip r:embed="rId2" cstate="print"/>
          <a:srcRect/>
          <a:stretch>
            <a:fillRect/>
          </a:stretch>
        </p:blipFill>
        <p:spPr bwMode="auto">
          <a:xfrm>
            <a:off x="1428728" y="142898"/>
            <a:ext cx="6248400" cy="6572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sz="3600" b="1" dirty="0" smtClean="0"/>
              <a:t>Conclusion</a:t>
            </a:r>
            <a:endParaRPr lang="zh-TW" altLang="en-US" sz="3600" b="1" dirty="0"/>
          </a:p>
        </p:txBody>
      </p:sp>
      <p:sp>
        <p:nvSpPr>
          <p:cNvPr id="3" name="內容版面配置區 2"/>
          <p:cNvSpPr>
            <a:spLocks noGrp="1"/>
          </p:cNvSpPr>
          <p:nvPr>
            <p:ph idx="1"/>
          </p:nvPr>
        </p:nvSpPr>
        <p:spPr/>
        <p:txBody>
          <a:bodyPr>
            <a:normAutofit lnSpcReduction="10000"/>
          </a:bodyPr>
          <a:lstStyle/>
          <a:p>
            <a:r>
              <a:rPr lang="en-US" altLang="zh-TW" sz="2800" dirty="0" smtClean="0"/>
              <a:t>LLE is likely to be even more useful in combination with other methods in data analysis and statistical learning.</a:t>
            </a:r>
          </a:p>
          <a:p>
            <a:endParaRPr lang="en-US" altLang="zh-TW" sz="2800" dirty="0" smtClean="0"/>
          </a:p>
          <a:p>
            <a:r>
              <a:rPr lang="en-US" altLang="zh-TW" sz="2800" dirty="0" smtClean="0"/>
              <a:t>Perhaps the greatest potential lies in applying LLE to diverse problems beyond those considered here.</a:t>
            </a:r>
          </a:p>
          <a:p>
            <a:endParaRPr lang="en-US" altLang="zh-TW" sz="2800" dirty="0" smtClean="0"/>
          </a:p>
          <a:p>
            <a:r>
              <a:rPr lang="en-US" altLang="zh-TW" sz="2800" dirty="0" smtClean="0"/>
              <a:t>Given the broad appeal of traditional methods, such as PCA and MDS, the algorithm should find widespread use in many areas of science.</a:t>
            </a:r>
            <a:endParaRPr lang="zh-TW" altLang="en-US" sz="28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Appendix</a:t>
            </a:r>
            <a:endParaRPr lang="zh-TW" altLang="en-US" dirty="0"/>
          </a:p>
        </p:txBody>
      </p:sp>
      <p:graphicFrame>
        <p:nvGraphicFramePr>
          <p:cNvPr id="60418" name="Object 2"/>
          <p:cNvGraphicFramePr>
            <a:graphicFrameLocks noChangeAspect="1"/>
          </p:cNvGraphicFramePr>
          <p:nvPr/>
        </p:nvGraphicFramePr>
        <p:xfrm>
          <a:off x="1714480" y="1785926"/>
          <a:ext cx="5157788" cy="985837"/>
        </p:xfrm>
        <a:graphic>
          <a:graphicData uri="http://schemas.openxmlformats.org/presentationml/2006/ole">
            <p:oleObj spid="_x0000_s6146" name="方程式" r:id="rId3" imgW="3314520" imgH="634680" progId="Equation.3">
              <p:embed/>
            </p:oleObj>
          </a:graphicData>
        </a:graphic>
      </p:graphicFrame>
      <p:graphicFrame>
        <p:nvGraphicFramePr>
          <p:cNvPr id="60419" name="Object 3"/>
          <p:cNvGraphicFramePr>
            <a:graphicFrameLocks noChangeAspect="1"/>
          </p:cNvGraphicFramePr>
          <p:nvPr/>
        </p:nvGraphicFramePr>
        <p:xfrm>
          <a:off x="2428860" y="3000372"/>
          <a:ext cx="3149600" cy="411162"/>
        </p:xfrm>
        <a:graphic>
          <a:graphicData uri="http://schemas.openxmlformats.org/presentationml/2006/ole">
            <p:oleObj spid="_x0000_s6147" name="方程式" r:id="rId4" imgW="1942920" imgH="253800" progId="Equation.3">
              <p:embed/>
            </p:oleObj>
          </a:graphicData>
        </a:graphic>
      </p:graphicFrame>
      <p:graphicFrame>
        <p:nvGraphicFramePr>
          <p:cNvPr id="60420" name="Object 4"/>
          <p:cNvGraphicFramePr>
            <a:graphicFrameLocks noChangeAspect="1"/>
          </p:cNvGraphicFramePr>
          <p:nvPr/>
        </p:nvGraphicFramePr>
        <p:xfrm>
          <a:off x="2857488" y="3571876"/>
          <a:ext cx="2162175" cy="1355725"/>
        </p:xfrm>
        <a:graphic>
          <a:graphicData uri="http://schemas.openxmlformats.org/presentationml/2006/ole">
            <p:oleObj spid="_x0000_s6148" name="方程式" r:id="rId5" imgW="1333440" imgH="838080" progId="Equation.3">
              <p:embed/>
            </p:oleObj>
          </a:graphicData>
        </a:graphic>
      </p:graphicFrame>
      <p:graphicFrame>
        <p:nvGraphicFramePr>
          <p:cNvPr id="60422" name="Object 6"/>
          <p:cNvGraphicFramePr>
            <a:graphicFrameLocks noChangeAspect="1"/>
          </p:cNvGraphicFramePr>
          <p:nvPr/>
        </p:nvGraphicFramePr>
        <p:xfrm>
          <a:off x="3071802" y="5000636"/>
          <a:ext cx="1257300" cy="1316038"/>
        </p:xfrm>
        <a:graphic>
          <a:graphicData uri="http://schemas.openxmlformats.org/presentationml/2006/ole">
            <p:oleObj spid="_x0000_s6149" name="方程式" r:id="rId6" imgW="774360" imgH="812520" progId="Equation.3">
              <p:embed/>
            </p:oleObj>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b="1" dirty="0" smtClean="0"/>
              <a:t>outline</a:t>
            </a:r>
            <a:endParaRPr lang="zh-TW" altLang="en-US" sz="3600" dirty="0"/>
          </a:p>
        </p:txBody>
      </p:sp>
      <p:sp>
        <p:nvSpPr>
          <p:cNvPr id="3" name="內容版面配置區 2"/>
          <p:cNvSpPr>
            <a:spLocks noGrp="1"/>
          </p:cNvSpPr>
          <p:nvPr>
            <p:ph idx="1"/>
          </p:nvPr>
        </p:nvSpPr>
        <p:spPr/>
        <p:txBody>
          <a:bodyPr>
            <a:normAutofit/>
          </a:bodyPr>
          <a:lstStyle/>
          <a:p>
            <a:r>
              <a:rPr lang="en-US" altLang="zh-TW" sz="2800" dirty="0" smtClean="0"/>
              <a:t>Introduction</a:t>
            </a:r>
          </a:p>
          <a:p>
            <a:r>
              <a:rPr lang="en-US" altLang="zh-TW" sz="2800" dirty="0" smtClean="0"/>
              <a:t>Algorithm</a:t>
            </a:r>
          </a:p>
          <a:p>
            <a:r>
              <a:rPr lang="en-US" altLang="zh-TW" sz="2800" dirty="0" smtClean="0"/>
              <a:t>Examples</a:t>
            </a:r>
          </a:p>
          <a:p>
            <a:r>
              <a:rPr lang="en-US" altLang="zh-TW" sz="2800" dirty="0" smtClean="0"/>
              <a:t>Conclusion</a:t>
            </a:r>
            <a:endParaRPr lang="zh-TW" altLang="en-US"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Appendix</a:t>
            </a:r>
            <a:endParaRPr lang="zh-TW" altLang="en-US" dirty="0"/>
          </a:p>
        </p:txBody>
      </p:sp>
      <p:graphicFrame>
        <p:nvGraphicFramePr>
          <p:cNvPr id="58370" name="Object 2"/>
          <p:cNvGraphicFramePr>
            <a:graphicFrameLocks noChangeAspect="1"/>
          </p:cNvGraphicFramePr>
          <p:nvPr/>
        </p:nvGraphicFramePr>
        <p:xfrm>
          <a:off x="214282" y="1785926"/>
          <a:ext cx="5068887" cy="3668712"/>
        </p:xfrm>
        <a:graphic>
          <a:graphicData uri="http://schemas.openxmlformats.org/presentationml/2006/ole">
            <p:oleObj spid="_x0000_s16386" name="方程式" r:id="rId3" imgW="3124080" imgH="2260440" progId="Equation.3">
              <p:embed/>
            </p:oleObj>
          </a:graphicData>
        </a:graphic>
      </p:graphicFrame>
      <p:graphicFrame>
        <p:nvGraphicFramePr>
          <p:cNvPr id="59395" name="Object 3"/>
          <p:cNvGraphicFramePr>
            <a:graphicFrameLocks noChangeAspect="1"/>
          </p:cNvGraphicFramePr>
          <p:nvPr/>
        </p:nvGraphicFramePr>
        <p:xfrm>
          <a:off x="285720" y="5643578"/>
          <a:ext cx="2962275" cy="947737"/>
        </p:xfrm>
        <a:graphic>
          <a:graphicData uri="http://schemas.openxmlformats.org/presentationml/2006/ole">
            <p:oleObj spid="_x0000_s16387" name="方程式" r:id="rId4" imgW="1904760" imgH="609480" progId="Equation.3">
              <p:embed/>
            </p:oleObj>
          </a:graphicData>
        </a:graphic>
      </p:graphicFrame>
      <p:graphicFrame>
        <p:nvGraphicFramePr>
          <p:cNvPr id="59396" name="Object 4"/>
          <p:cNvGraphicFramePr>
            <a:graphicFrameLocks noChangeAspect="1"/>
          </p:cNvGraphicFramePr>
          <p:nvPr/>
        </p:nvGraphicFramePr>
        <p:xfrm>
          <a:off x="5786438" y="1714500"/>
          <a:ext cx="3005137" cy="698500"/>
        </p:xfrm>
        <a:graphic>
          <a:graphicData uri="http://schemas.openxmlformats.org/presentationml/2006/ole">
            <p:oleObj spid="_x0000_s16388" name="方程式" r:id="rId5" imgW="1854000" imgH="431640" progId="Equation.3">
              <p:embed/>
            </p:oleObj>
          </a:graphicData>
        </a:graphic>
      </p:graphicFrame>
      <p:graphicFrame>
        <p:nvGraphicFramePr>
          <p:cNvPr id="59397" name="Object 5"/>
          <p:cNvGraphicFramePr>
            <a:graphicFrameLocks noChangeAspect="1"/>
          </p:cNvGraphicFramePr>
          <p:nvPr/>
        </p:nvGraphicFramePr>
        <p:xfrm>
          <a:off x="5786446" y="2643182"/>
          <a:ext cx="2428875" cy="636587"/>
        </p:xfrm>
        <a:graphic>
          <a:graphicData uri="http://schemas.openxmlformats.org/presentationml/2006/ole">
            <p:oleObj spid="_x0000_s16389" name="方程式" r:id="rId6" imgW="1498320" imgH="393480" progId="Equation.3">
              <p:embed/>
            </p:oleObj>
          </a:graphicData>
        </a:graphic>
      </p:graphicFrame>
      <p:graphicFrame>
        <p:nvGraphicFramePr>
          <p:cNvPr id="59398" name="Object 6"/>
          <p:cNvGraphicFramePr>
            <a:graphicFrameLocks noChangeAspect="1"/>
          </p:cNvGraphicFramePr>
          <p:nvPr/>
        </p:nvGraphicFramePr>
        <p:xfrm>
          <a:off x="5786446" y="3571876"/>
          <a:ext cx="1111250" cy="636587"/>
        </p:xfrm>
        <a:graphic>
          <a:graphicData uri="http://schemas.openxmlformats.org/presentationml/2006/ole">
            <p:oleObj spid="_x0000_s16390" name="方程式" r:id="rId7" imgW="685800" imgH="393480" progId="Equation.3">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b="1" dirty="0" smtClean="0"/>
              <a:t>introduction</a:t>
            </a:r>
            <a:endParaRPr lang="zh-TW" altLang="en-US" sz="3600" dirty="0"/>
          </a:p>
        </p:txBody>
      </p:sp>
      <p:sp>
        <p:nvSpPr>
          <p:cNvPr id="3" name="內容版面配置區 2"/>
          <p:cNvSpPr>
            <a:spLocks noGrp="1"/>
          </p:cNvSpPr>
          <p:nvPr>
            <p:ph idx="1"/>
          </p:nvPr>
        </p:nvSpPr>
        <p:spPr/>
        <p:txBody>
          <a:bodyPr>
            <a:normAutofit lnSpcReduction="10000"/>
          </a:bodyPr>
          <a:lstStyle/>
          <a:p>
            <a:r>
              <a:rPr lang="en-US" altLang="zh-TW" sz="2800" dirty="0" smtClean="0"/>
              <a:t>How do we judge similarity? </a:t>
            </a:r>
          </a:p>
          <a:p>
            <a:pPr lvl="1"/>
            <a:r>
              <a:rPr lang="en-US" altLang="zh-TW" sz="2400" dirty="0" smtClean="0"/>
              <a:t>Our mental representations of the world are formed by processing large numbers of sensory inputs— including, for example, the pixel intensities of images, the power spectra of sounds, and the joint angles of articulated bodies.</a:t>
            </a:r>
          </a:p>
          <a:p>
            <a:endParaRPr lang="en-US" altLang="zh-TW" sz="2800" dirty="0" smtClean="0"/>
          </a:p>
          <a:p>
            <a:r>
              <a:rPr lang="en-US" altLang="zh-TW" sz="2800" dirty="0" smtClean="0"/>
              <a:t>While complex stimuli of this form can be represented by points in a </a:t>
            </a:r>
            <a:r>
              <a:rPr lang="en-US" altLang="zh-TW" sz="2800" dirty="0" smtClean="0">
                <a:solidFill>
                  <a:srgbClr val="FF0000"/>
                </a:solidFill>
              </a:rPr>
              <a:t>high-dimensional</a:t>
            </a:r>
            <a:r>
              <a:rPr lang="en-US" altLang="zh-TW" sz="2800" dirty="0" smtClean="0"/>
              <a:t> vector space, they typically have a much more compact description.</a:t>
            </a:r>
            <a:endParaRPr lang="zh-TW" altLang="en-US"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sz="3600" b="1" dirty="0" smtClean="0"/>
              <a:t>the curse of dimensionality</a:t>
            </a:r>
            <a:endParaRPr lang="zh-TW" altLang="en-US" sz="3600" b="1" dirty="0"/>
          </a:p>
        </p:txBody>
      </p:sp>
      <p:sp>
        <p:nvSpPr>
          <p:cNvPr id="3" name="內容版面配置區 2"/>
          <p:cNvSpPr>
            <a:spLocks noGrp="1"/>
          </p:cNvSpPr>
          <p:nvPr>
            <p:ph idx="1"/>
          </p:nvPr>
        </p:nvSpPr>
        <p:spPr/>
        <p:txBody>
          <a:bodyPr>
            <a:normAutofit/>
          </a:bodyPr>
          <a:lstStyle/>
          <a:p>
            <a:r>
              <a:rPr lang="en-US" sz="2800" dirty="0" smtClean="0"/>
              <a:t>Hughes effect</a:t>
            </a:r>
          </a:p>
          <a:p>
            <a:endParaRPr lang="en-US" altLang="zh-TW" sz="2800" dirty="0" smtClean="0"/>
          </a:p>
          <a:p>
            <a:r>
              <a:rPr lang="en-US" altLang="zh-TW" sz="2800" dirty="0" smtClean="0"/>
              <a:t>The problem caused by the exponential increase in volume associated with adding extra dimensions to a (mathematical) space.</a:t>
            </a:r>
            <a:endParaRPr lang="zh-TW" altLang="en-US" sz="2800" dirty="0"/>
          </a:p>
        </p:txBody>
      </p:sp>
      <p:sp>
        <p:nvSpPr>
          <p:cNvPr id="4" name="文字方塊 3"/>
          <p:cNvSpPr txBox="1"/>
          <p:nvPr/>
        </p:nvSpPr>
        <p:spPr>
          <a:xfrm>
            <a:off x="7000892" y="5786454"/>
            <a:ext cx="1101071" cy="369332"/>
          </a:xfrm>
          <a:prstGeom prst="rect">
            <a:avLst/>
          </a:prstGeom>
          <a:noFill/>
        </p:spPr>
        <p:txBody>
          <a:bodyPr wrap="none" rtlCol="0">
            <a:spAutoFit/>
          </a:bodyPr>
          <a:lstStyle/>
          <a:p>
            <a:r>
              <a:rPr lang="en-US" altLang="zh-TW" dirty="0" smtClean="0"/>
              <a:t>From wiki</a:t>
            </a:r>
            <a:endParaRPr lang="zh-TW"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3600" b="1" dirty="0" smtClean="0"/>
              <a:t>The problem of nonlinear dimensionality reduction</a:t>
            </a:r>
            <a:endParaRPr lang="zh-TW" altLang="en-US" sz="3600" b="1" dirty="0"/>
          </a:p>
        </p:txBody>
      </p:sp>
      <p:sp>
        <p:nvSpPr>
          <p:cNvPr id="3" name="內容版面配置區 2"/>
          <p:cNvSpPr>
            <a:spLocks noGrp="1"/>
          </p:cNvSpPr>
          <p:nvPr>
            <p:ph idx="1"/>
          </p:nvPr>
        </p:nvSpPr>
        <p:spPr/>
        <p:txBody>
          <a:bodyPr>
            <a:normAutofit/>
          </a:bodyPr>
          <a:lstStyle/>
          <a:p>
            <a:r>
              <a:rPr lang="en-US" altLang="zh-TW" sz="2800" dirty="0" smtClean="0"/>
              <a:t>An unsupervised learning </a:t>
            </a:r>
          </a:p>
          <a:p>
            <a:pPr>
              <a:buNone/>
            </a:pPr>
            <a:r>
              <a:rPr lang="en-US" altLang="zh-TW" sz="2800" dirty="0" smtClean="0"/>
              <a:t>	algorithm must discover </a:t>
            </a:r>
          </a:p>
          <a:p>
            <a:pPr>
              <a:buNone/>
            </a:pPr>
            <a:r>
              <a:rPr lang="en-US" altLang="zh-TW" sz="2800" dirty="0" smtClean="0"/>
              <a:t>    the global internal </a:t>
            </a:r>
            <a:r>
              <a:rPr lang="en-US" altLang="zh-TW" sz="2800" dirty="0" err="1" smtClean="0"/>
              <a:t>coordi</a:t>
            </a:r>
            <a:r>
              <a:rPr lang="en-US" altLang="zh-TW" sz="2800" dirty="0" smtClean="0"/>
              <a:t>-</a:t>
            </a:r>
          </a:p>
          <a:p>
            <a:pPr>
              <a:buNone/>
            </a:pPr>
            <a:r>
              <a:rPr lang="en-US" altLang="zh-TW" sz="2800" dirty="0" smtClean="0"/>
              <a:t>    </a:t>
            </a:r>
            <a:r>
              <a:rPr lang="en-US" altLang="zh-TW" sz="2800" dirty="0" err="1" smtClean="0"/>
              <a:t>nates</a:t>
            </a:r>
            <a:r>
              <a:rPr lang="en-US" altLang="zh-TW" sz="2800" dirty="0" smtClean="0"/>
              <a:t>  of the manifold </a:t>
            </a:r>
          </a:p>
          <a:p>
            <a:pPr>
              <a:buNone/>
            </a:pPr>
            <a:r>
              <a:rPr lang="en-US" altLang="zh-TW" sz="2800" dirty="0" smtClean="0"/>
              <a:t>    without external signals </a:t>
            </a:r>
          </a:p>
          <a:p>
            <a:pPr>
              <a:buNone/>
            </a:pPr>
            <a:r>
              <a:rPr lang="en-US" altLang="zh-TW" sz="2800" dirty="0" smtClean="0"/>
              <a:t>    that suggest  how the data </a:t>
            </a:r>
          </a:p>
          <a:p>
            <a:pPr>
              <a:buNone/>
            </a:pPr>
            <a:r>
              <a:rPr lang="en-US" altLang="zh-TW" sz="2800" dirty="0" smtClean="0"/>
              <a:t>    should be embedded in </a:t>
            </a:r>
          </a:p>
          <a:p>
            <a:pPr>
              <a:buNone/>
            </a:pPr>
            <a:r>
              <a:rPr lang="en-US" altLang="zh-TW" sz="2800" dirty="0" smtClean="0"/>
              <a:t>    two dimensions.</a:t>
            </a:r>
            <a:endParaRPr lang="zh-TW" altLang="en-US" sz="2800" dirty="0"/>
          </a:p>
        </p:txBody>
      </p:sp>
      <p:pic>
        <p:nvPicPr>
          <p:cNvPr id="56322" name="Picture 2"/>
          <p:cNvPicPr>
            <a:picLocks noChangeAspect="1" noChangeArrowheads="1"/>
          </p:cNvPicPr>
          <p:nvPr/>
        </p:nvPicPr>
        <p:blipFill>
          <a:blip r:embed="rId2" cstate="print"/>
          <a:srcRect/>
          <a:stretch>
            <a:fillRect/>
          </a:stretch>
        </p:blipFill>
        <p:spPr bwMode="auto">
          <a:xfrm>
            <a:off x="4714876" y="1643050"/>
            <a:ext cx="4412201" cy="475773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b="1" dirty="0" smtClean="0"/>
              <a:t>manifold</a:t>
            </a:r>
            <a:endParaRPr lang="zh-TW" altLang="en-US" sz="3600" b="1" dirty="0"/>
          </a:p>
        </p:txBody>
      </p:sp>
      <p:sp>
        <p:nvSpPr>
          <p:cNvPr id="3" name="內容版面配置區 2"/>
          <p:cNvSpPr>
            <a:spLocks noGrp="1"/>
          </p:cNvSpPr>
          <p:nvPr>
            <p:ph idx="1"/>
          </p:nvPr>
        </p:nvSpPr>
        <p:spPr/>
        <p:txBody>
          <a:bodyPr>
            <a:normAutofit fontScale="92500" lnSpcReduction="10000"/>
          </a:bodyPr>
          <a:lstStyle/>
          <a:p>
            <a:r>
              <a:rPr lang="en-US" altLang="zh-TW" sz="2800" dirty="0" smtClean="0"/>
              <a:t>In mathematics, more specifically in differential geometry and topology, a </a:t>
            </a:r>
            <a:r>
              <a:rPr lang="en-US" altLang="zh-TW" sz="2800" b="1" dirty="0" smtClean="0"/>
              <a:t>manifold</a:t>
            </a:r>
            <a:r>
              <a:rPr lang="en-US" altLang="zh-TW" sz="2800" dirty="0" smtClean="0"/>
              <a:t> is a mathematical space that on a small enough scale resembles the Euclidean space of a specific dimension, called the dimension of the manifold</a:t>
            </a:r>
          </a:p>
          <a:p>
            <a:endParaRPr lang="en-US" altLang="zh-TW" sz="2800" dirty="0" smtClean="0"/>
          </a:p>
          <a:p>
            <a:r>
              <a:rPr lang="en-US" altLang="zh-TW" sz="2800" dirty="0" smtClean="0"/>
              <a:t>The concept of manifolds is central to many parts of geometry and modern mathematical physics because it allows more </a:t>
            </a:r>
            <a:r>
              <a:rPr lang="en-US" altLang="zh-TW" sz="2800" dirty="0" smtClean="0">
                <a:solidFill>
                  <a:srgbClr val="FF0000"/>
                </a:solidFill>
              </a:rPr>
              <a:t>complicated</a:t>
            </a:r>
            <a:r>
              <a:rPr lang="en-US" altLang="zh-TW" sz="2800" dirty="0" smtClean="0"/>
              <a:t> structures to be expressed and understood in terms of the relatively well-understood properties of </a:t>
            </a:r>
            <a:r>
              <a:rPr lang="en-US" altLang="zh-TW" sz="2800" dirty="0" smtClean="0">
                <a:solidFill>
                  <a:srgbClr val="FF0000"/>
                </a:solidFill>
              </a:rPr>
              <a:t>simpler</a:t>
            </a:r>
            <a:r>
              <a:rPr lang="en-US" altLang="zh-TW" sz="2800" dirty="0" smtClean="0"/>
              <a:t> spaces.</a:t>
            </a:r>
            <a:endParaRPr lang="zh-TW" altLang="en-US" sz="2800" dirty="0"/>
          </a:p>
        </p:txBody>
      </p:sp>
      <p:sp>
        <p:nvSpPr>
          <p:cNvPr id="4" name="文字方塊 3"/>
          <p:cNvSpPr txBox="1"/>
          <p:nvPr/>
        </p:nvSpPr>
        <p:spPr>
          <a:xfrm>
            <a:off x="7072330" y="5857892"/>
            <a:ext cx="1101071" cy="369332"/>
          </a:xfrm>
          <a:prstGeom prst="rect">
            <a:avLst/>
          </a:prstGeom>
          <a:noFill/>
        </p:spPr>
        <p:txBody>
          <a:bodyPr wrap="none" rtlCol="0">
            <a:spAutoFit/>
          </a:bodyPr>
          <a:lstStyle/>
          <a:p>
            <a:r>
              <a:rPr lang="en-US" altLang="zh-TW" dirty="0" smtClean="0"/>
              <a:t>From wiki</a:t>
            </a:r>
            <a:endParaRPr lang="zh-TW"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b="1" dirty="0" smtClean="0"/>
              <a:t>introduction</a:t>
            </a:r>
            <a:endParaRPr lang="zh-TW" altLang="en-US" sz="3600" b="1" dirty="0"/>
          </a:p>
        </p:txBody>
      </p:sp>
      <p:sp>
        <p:nvSpPr>
          <p:cNvPr id="3" name="內容版面配置區 2"/>
          <p:cNvSpPr>
            <a:spLocks noGrp="1"/>
          </p:cNvSpPr>
          <p:nvPr>
            <p:ph idx="1"/>
          </p:nvPr>
        </p:nvSpPr>
        <p:spPr/>
        <p:txBody>
          <a:bodyPr>
            <a:normAutofit lnSpcReduction="10000"/>
          </a:bodyPr>
          <a:lstStyle/>
          <a:p>
            <a:r>
              <a:rPr lang="en-US" altLang="zh-TW" sz="2800" dirty="0" smtClean="0"/>
              <a:t>Coherent structure in the world leads to strong correlations between inputs (such as between neighboring pixels in images), generating observations that lie on or close to a smooth low-dimensional manifold.</a:t>
            </a:r>
          </a:p>
          <a:p>
            <a:endParaRPr lang="en-US" altLang="zh-TW" sz="2800" dirty="0" smtClean="0"/>
          </a:p>
          <a:p>
            <a:r>
              <a:rPr lang="en-US" altLang="zh-TW" sz="2800" dirty="0" smtClean="0"/>
              <a:t>To compare and classify such observations—in effect, to reason about the world—depends crucially on</a:t>
            </a:r>
            <a:r>
              <a:rPr lang="en-US" altLang="zh-TW" sz="2800" dirty="0" smtClean="0">
                <a:solidFill>
                  <a:srgbClr val="FF0000"/>
                </a:solidFill>
              </a:rPr>
              <a:t> modeling the nonlinear geometry of these low-dimensional manifolds</a:t>
            </a:r>
            <a:r>
              <a:rPr lang="en-US" altLang="zh-TW" sz="2800" dirty="0" smtClean="0"/>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sz="3600" b="1" dirty="0" smtClean="0"/>
              <a:t>introduction</a:t>
            </a:r>
            <a:endParaRPr lang="zh-TW" altLang="en-US" sz="3600" b="1" dirty="0"/>
          </a:p>
        </p:txBody>
      </p:sp>
      <p:sp>
        <p:nvSpPr>
          <p:cNvPr id="3" name="內容版面配置區 2"/>
          <p:cNvSpPr>
            <a:spLocks noGrp="1"/>
          </p:cNvSpPr>
          <p:nvPr>
            <p:ph idx="1"/>
          </p:nvPr>
        </p:nvSpPr>
        <p:spPr/>
        <p:txBody>
          <a:bodyPr>
            <a:normAutofit/>
          </a:bodyPr>
          <a:lstStyle/>
          <a:p>
            <a:r>
              <a:rPr lang="en-US" altLang="zh-TW" sz="2800" dirty="0" smtClean="0"/>
              <a:t>The color coding illustrates the neighborhood preserving mapping discovered by LLE</a:t>
            </a:r>
          </a:p>
          <a:p>
            <a:r>
              <a:rPr lang="en-US" altLang="zh-TW" sz="2800" dirty="0" smtClean="0"/>
              <a:t>Unlike LLE, projections of the data by principal component analysis (PCA) or classical MDS map faraway data points to nearby points in the plane, failing to identify the underlying structure of the manifold</a:t>
            </a:r>
            <a:endParaRPr lang="zh-TW" altLang="en-US" sz="2800" dirty="0"/>
          </a:p>
        </p:txBody>
      </p:sp>
      <p:pic>
        <p:nvPicPr>
          <p:cNvPr id="2051" name="Picture 3"/>
          <p:cNvPicPr>
            <a:picLocks noChangeAspect="1" noChangeArrowheads="1"/>
          </p:cNvPicPr>
          <p:nvPr/>
        </p:nvPicPr>
        <p:blipFill>
          <a:blip r:embed="rId2" cstate="print"/>
          <a:srcRect/>
          <a:stretch>
            <a:fillRect/>
          </a:stretch>
        </p:blipFill>
        <p:spPr bwMode="auto">
          <a:xfrm>
            <a:off x="2500298" y="4286256"/>
            <a:ext cx="6072230" cy="2349648"/>
          </a:xfrm>
          <a:prstGeom prst="rect">
            <a:avLst/>
          </a:prstGeom>
          <a:noFill/>
          <a:ln w="9525">
            <a:noFill/>
            <a:miter lim="800000"/>
            <a:headEnd/>
            <a:tailEnd/>
          </a:ln>
        </p:spPr>
      </p:pic>
      <p:pic>
        <p:nvPicPr>
          <p:cNvPr id="21505" name="Picture 1"/>
          <p:cNvPicPr>
            <a:picLocks noChangeAspect="1" noChangeArrowheads="1"/>
          </p:cNvPicPr>
          <p:nvPr/>
        </p:nvPicPr>
        <p:blipFill>
          <a:blip r:embed="rId3" cstate="print"/>
          <a:srcRect/>
          <a:stretch>
            <a:fillRect/>
          </a:stretch>
        </p:blipFill>
        <p:spPr bwMode="auto">
          <a:xfrm>
            <a:off x="285720" y="4714884"/>
            <a:ext cx="2143140" cy="19869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996</Words>
  <Application>Microsoft Office PowerPoint</Application>
  <PresentationFormat>如螢幕大小 (4:3)</PresentationFormat>
  <Paragraphs>131</Paragraphs>
  <Slides>30</Slides>
  <Notes>1</Notes>
  <HiddenSlides>0</HiddenSlides>
  <MMClips>0</MMClips>
  <ScaleCrop>false</ScaleCrop>
  <HeadingPairs>
    <vt:vector size="6" baseType="variant">
      <vt:variant>
        <vt:lpstr>佈景主題</vt:lpstr>
      </vt:variant>
      <vt:variant>
        <vt:i4>1</vt:i4>
      </vt:variant>
      <vt:variant>
        <vt:lpstr>內嵌 OLE 伺服程式</vt:lpstr>
      </vt:variant>
      <vt:variant>
        <vt:i4>2</vt:i4>
      </vt:variant>
      <vt:variant>
        <vt:lpstr>投影片標題</vt:lpstr>
      </vt:variant>
      <vt:variant>
        <vt:i4>30</vt:i4>
      </vt:variant>
    </vt:vector>
  </HeadingPairs>
  <TitlesOfParts>
    <vt:vector size="33" baseType="lpstr">
      <vt:lpstr>Office 佈景主題</vt:lpstr>
      <vt:lpstr>方程式</vt:lpstr>
      <vt:lpstr>Microsoft 方程式編輯器 3.0</vt:lpstr>
      <vt:lpstr>Nonlinear Dimensionality Reduction by Locally Linear Embedding</vt:lpstr>
      <vt:lpstr>In Memoriam</vt:lpstr>
      <vt:lpstr>outline</vt:lpstr>
      <vt:lpstr>introduction</vt:lpstr>
      <vt:lpstr>the curse of dimensionality</vt:lpstr>
      <vt:lpstr>The problem of nonlinear dimensionality reduction</vt:lpstr>
      <vt:lpstr>manifold</vt:lpstr>
      <vt:lpstr>introduction</vt:lpstr>
      <vt:lpstr>introduction</vt:lpstr>
      <vt:lpstr>introduction</vt:lpstr>
      <vt:lpstr>algorithm</vt:lpstr>
      <vt:lpstr>algorithm-step1</vt:lpstr>
      <vt:lpstr>algorithm-step 2</vt:lpstr>
      <vt:lpstr>algorithm-step 2</vt:lpstr>
      <vt:lpstr>algorithm: a least-squares problem</vt:lpstr>
      <vt:lpstr>algorithm: a least-squares problem</vt:lpstr>
      <vt:lpstr>algorithm</vt:lpstr>
      <vt:lpstr>algorithm</vt:lpstr>
      <vt:lpstr>algorithm-step3</vt:lpstr>
      <vt:lpstr>algorithm-step3</vt:lpstr>
      <vt:lpstr>algorithm: a Eigenvalue problem</vt:lpstr>
      <vt:lpstr>algorithm: a Eigenvalue problem</vt:lpstr>
      <vt:lpstr>algorithm</vt:lpstr>
      <vt:lpstr>algorithm</vt:lpstr>
      <vt:lpstr>Effect of neighborhood size on LLE.</vt:lpstr>
      <vt:lpstr>example</vt:lpstr>
      <vt:lpstr>algorithm</vt:lpstr>
      <vt:lpstr>Conclusion</vt:lpstr>
      <vt:lpstr>Appendix</vt:lpstr>
      <vt:lpstr>Appendix</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Nonlinear Dimensionality Reduction by Locally Linear Embedding</dc:title>
  <dc:creator>ytlo</dc:creator>
  <cp:lastModifiedBy>ytlo</cp:lastModifiedBy>
  <cp:revision>1</cp:revision>
  <dcterms:created xsi:type="dcterms:W3CDTF">2010-05-09T20:10:04Z</dcterms:created>
  <dcterms:modified xsi:type="dcterms:W3CDTF">2010-05-09T20:14:42Z</dcterms:modified>
</cp:coreProperties>
</file>