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96" r:id="rId6"/>
    <p:sldId id="297" r:id="rId7"/>
    <p:sldId id="269" r:id="rId8"/>
    <p:sldId id="25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69603-037E-4495-B3B8-F8BAFD09FA1F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E82F92B-C56B-4954-9CC4-CFEC9B098310}">
      <dgm:prSet phldrT="[文本]"/>
      <dgm:spPr/>
      <dgm:t>
        <a:bodyPr/>
        <a:lstStyle/>
        <a:p>
          <a:r>
            <a:rPr lang="zh-CN" altLang="en-US" b="0">
              <a:latin typeface="微软雅黑" panose="020B0503020204020204" pitchFamily="34" charset="-122"/>
              <a:ea typeface="微软雅黑" panose="020B0503020204020204" pitchFamily="34" charset="-122"/>
            </a:rPr>
            <a:t>跨平台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70FA7-83DD-4652-92A3-775C821596EE}" type="parTrans" cxnId="{0F34388C-EB0C-4CAC-BE8E-6973BBD89808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16E56E-FB02-4DFA-8759-00E54C03EF8B}" type="sibTrans" cxnId="{0F34388C-EB0C-4CAC-BE8E-6973BBD89808}">
      <dgm:prSet/>
      <dgm:spPr/>
      <dgm:t>
        <a:bodyPr/>
        <a:lstStyle/>
        <a:p>
          <a:r>
            <a:rPr lang="zh-CN" altLang="en-US" b="0">
              <a:latin typeface="微软雅黑" panose="020B0503020204020204" pitchFamily="34" charset="-122"/>
              <a:ea typeface="微软雅黑" panose="020B0503020204020204" pitchFamily="34" charset="-122"/>
            </a:rPr>
            <a:t>初学者语言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AB31E-8CF1-4ED9-96E1-F2D07377B063}">
      <dgm:prSet phldrT="[文本]"/>
      <dgm:spPr/>
      <dgm:t>
        <a:bodyPr/>
        <a:lstStyle/>
        <a:p>
          <a:r>
            <a:rPr lang="zh-CN" altLang="en-US" b="0">
              <a:latin typeface="微软雅黑" panose="020B0503020204020204" pitchFamily="34" charset="-122"/>
              <a:ea typeface="微软雅黑" panose="020B0503020204020204" pitchFamily="34" charset="-122"/>
            </a:rPr>
            <a:t>内置电池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6D73FE-10D4-48F3-8B47-CA5EA0F7E9A9}" type="parTrans" cxnId="{643DC6E4-9C1A-4953-AAE8-BE63ABE69AB8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73CCA7-67E2-40AA-B5BC-6FFE34005C5D}" type="sibTrans" cxnId="{643DC6E4-9C1A-4953-AAE8-BE63ABE69AB8}">
      <dgm:prSet/>
      <dgm:spPr/>
      <dgm:t>
        <a:bodyPr/>
        <a:lstStyle/>
        <a:p>
          <a:r>
            <a:rPr lang="zh-CN" altLang="en-US" b="0">
              <a:latin typeface="微软雅黑" panose="020B0503020204020204" pitchFamily="34" charset="-122"/>
              <a:ea typeface="微软雅黑" panose="020B0503020204020204" pitchFamily="34" charset="-122"/>
            </a:rPr>
            <a:t>胶水语言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23CBC3-165F-4DBE-8367-46F15AC921A1}" type="pres">
      <dgm:prSet presAssocID="{53D69603-037E-4495-B3B8-F8BAFD09FA1F}" presName="Name0" presStyleCnt="0">
        <dgm:presLayoutVars>
          <dgm:chMax/>
          <dgm:chPref/>
          <dgm:dir/>
          <dgm:animLvl val="lvl"/>
        </dgm:presLayoutVars>
      </dgm:prSet>
      <dgm:spPr/>
    </dgm:pt>
    <dgm:pt modelId="{8E60C02F-6D6E-4B77-8551-0144A6F40B02}" type="pres">
      <dgm:prSet presAssocID="{0E82F92B-C56B-4954-9CC4-CFEC9B098310}" presName="composite" presStyleCnt="0"/>
      <dgm:spPr/>
    </dgm:pt>
    <dgm:pt modelId="{B96EBE11-F4C4-4C29-A09C-781B2A5E4126}" type="pres">
      <dgm:prSet presAssocID="{0E82F92B-C56B-4954-9CC4-CFEC9B09831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2950EA0-0490-4B78-95A9-6E2735BA9585}" type="pres">
      <dgm:prSet presAssocID="{0E82F92B-C56B-4954-9CC4-CFEC9B098310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9B79607-8305-4DA3-9706-738FC06E38BE}" type="pres">
      <dgm:prSet presAssocID="{0E82F92B-C56B-4954-9CC4-CFEC9B098310}" presName="BalanceSpacing" presStyleCnt="0"/>
      <dgm:spPr/>
    </dgm:pt>
    <dgm:pt modelId="{E7A0F624-D05E-4555-9F19-A0AEDE586BC6}" type="pres">
      <dgm:prSet presAssocID="{0E82F92B-C56B-4954-9CC4-CFEC9B098310}" presName="BalanceSpacing1" presStyleCnt="0"/>
      <dgm:spPr/>
    </dgm:pt>
    <dgm:pt modelId="{FD05C1CD-705A-4824-9457-A9F7988636F5}" type="pres">
      <dgm:prSet presAssocID="{D516E56E-FB02-4DFA-8759-00E54C03EF8B}" presName="Accent1Text" presStyleLbl="node1" presStyleIdx="1" presStyleCnt="4"/>
      <dgm:spPr/>
    </dgm:pt>
    <dgm:pt modelId="{12D28761-026B-4037-81C0-363936A7BA0A}" type="pres">
      <dgm:prSet presAssocID="{D516E56E-FB02-4DFA-8759-00E54C03EF8B}" presName="spaceBetweenRectangles" presStyleCnt="0"/>
      <dgm:spPr/>
    </dgm:pt>
    <dgm:pt modelId="{97E7C8A6-439F-4B94-8FD5-54674B8035EB}" type="pres">
      <dgm:prSet presAssocID="{EE1AB31E-8CF1-4ED9-96E1-F2D07377B063}" presName="composite" presStyleCnt="0"/>
      <dgm:spPr/>
    </dgm:pt>
    <dgm:pt modelId="{26D50CA6-D553-41A9-95E7-916D7E4F53CF}" type="pres">
      <dgm:prSet presAssocID="{EE1AB31E-8CF1-4ED9-96E1-F2D07377B06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E23227F-A414-4813-A457-CAE0DB37E84F}" type="pres">
      <dgm:prSet presAssocID="{EE1AB31E-8CF1-4ED9-96E1-F2D07377B06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27E334F-6563-45DC-868D-51912311F8CB}" type="pres">
      <dgm:prSet presAssocID="{EE1AB31E-8CF1-4ED9-96E1-F2D07377B063}" presName="BalanceSpacing" presStyleCnt="0"/>
      <dgm:spPr/>
    </dgm:pt>
    <dgm:pt modelId="{6E9B1739-EC6A-4962-AFED-3C1544E28BCA}" type="pres">
      <dgm:prSet presAssocID="{EE1AB31E-8CF1-4ED9-96E1-F2D07377B063}" presName="BalanceSpacing1" presStyleCnt="0"/>
      <dgm:spPr/>
    </dgm:pt>
    <dgm:pt modelId="{09F9C0A8-0320-42D2-911D-1BFDB05CCA3B}" type="pres">
      <dgm:prSet presAssocID="{4073CCA7-67E2-40AA-B5BC-6FFE34005C5D}" presName="Accent1Text" presStyleLbl="node1" presStyleIdx="3" presStyleCnt="4"/>
      <dgm:spPr/>
    </dgm:pt>
  </dgm:ptLst>
  <dgm:cxnLst>
    <dgm:cxn modelId="{E751FC08-53AD-4DB3-8B76-7913700C6C2F}" type="presOf" srcId="{D516E56E-FB02-4DFA-8759-00E54C03EF8B}" destId="{FD05C1CD-705A-4824-9457-A9F7988636F5}" srcOrd="0" destOrd="0" presId="urn:microsoft.com/office/officeart/2008/layout/AlternatingHexagons"/>
    <dgm:cxn modelId="{BDE74D2F-37AA-4E1F-954E-C559599A20F8}" type="presOf" srcId="{4073CCA7-67E2-40AA-B5BC-6FFE34005C5D}" destId="{09F9C0A8-0320-42D2-911D-1BFDB05CCA3B}" srcOrd="0" destOrd="0" presId="urn:microsoft.com/office/officeart/2008/layout/AlternatingHexagons"/>
    <dgm:cxn modelId="{079FCC78-8331-4192-B37B-D481CFF9DA57}" type="presOf" srcId="{53D69603-037E-4495-B3B8-F8BAFD09FA1F}" destId="{1323CBC3-165F-4DBE-8367-46F15AC921A1}" srcOrd="0" destOrd="0" presId="urn:microsoft.com/office/officeart/2008/layout/AlternatingHexagons"/>
    <dgm:cxn modelId="{0F34388C-EB0C-4CAC-BE8E-6973BBD89808}" srcId="{53D69603-037E-4495-B3B8-F8BAFD09FA1F}" destId="{0E82F92B-C56B-4954-9CC4-CFEC9B098310}" srcOrd="0" destOrd="0" parTransId="{F8270FA7-83DD-4652-92A3-775C821596EE}" sibTransId="{D516E56E-FB02-4DFA-8759-00E54C03EF8B}"/>
    <dgm:cxn modelId="{595D20D3-C947-4751-A9EB-D0111197296D}" type="presOf" srcId="{0E82F92B-C56B-4954-9CC4-CFEC9B098310}" destId="{B96EBE11-F4C4-4C29-A09C-781B2A5E4126}" srcOrd="0" destOrd="0" presId="urn:microsoft.com/office/officeart/2008/layout/AlternatingHexagons"/>
    <dgm:cxn modelId="{643DC6E4-9C1A-4953-AAE8-BE63ABE69AB8}" srcId="{53D69603-037E-4495-B3B8-F8BAFD09FA1F}" destId="{EE1AB31E-8CF1-4ED9-96E1-F2D07377B063}" srcOrd="1" destOrd="0" parTransId="{2B6D73FE-10D4-48F3-8B47-CA5EA0F7E9A9}" sibTransId="{4073CCA7-67E2-40AA-B5BC-6FFE34005C5D}"/>
    <dgm:cxn modelId="{337067FB-DD45-4D9C-9448-B86F1E8A930C}" type="presOf" srcId="{EE1AB31E-8CF1-4ED9-96E1-F2D07377B063}" destId="{26D50CA6-D553-41A9-95E7-916D7E4F53CF}" srcOrd="0" destOrd="0" presId="urn:microsoft.com/office/officeart/2008/layout/AlternatingHexagons"/>
    <dgm:cxn modelId="{DC6A709F-76B1-46A2-937E-557A59835BE4}" type="presParOf" srcId="{1323CBC3-165F-4DBE-8367-46F15AC921A1}" destId="{8E60C02F-6D6E-4B77-8551-0144A6F40B02}" srcOrd="0" destOrd="0" presId="urn:microsoft.com/office/officeart/2008/layout/AlternatingHexagons"/>
    <dgm:cxn modelId="{65C2D0C5-76E1-44D8-9F9F-AE8C2ED0E7BE}" type="presParOf" srcId="{8E60C02F-6D6E-4B77-8551-0144A6F40B02}" destId="{B96EBE11-F4C4-4C29-A09C-781B2A5E4126}" srcOrd="0" destOrd="0" presId="urn:microsoft.com/office/officeart/2008/layout/AlternatingHexagons"/>
    <dgm:cxn modelId="{A07470E9-2D3E-4BF4-88AB-EA8351C49F0B}" type="presParOf" srcId="{8E60C02F-6D6E-4B77-8551-0144A6F40B02}" destId="{62950EA0-0490-4B78-95A9-6E2735BA9585}" srcOrd="1" destOrd="0" presId="urn:microsoft.com/office/officeart/2008/layout/AlternatingHexagons"/>
    <dgm:cxn modelId="{722AB47C-222E-4FB6-B6A9-AC4E79548351}" type="presParOf" srcId="{8E60C02F-6D6E-4B77-8551-0144A6F40B02}" destId="{19B79607-8305-4DA3-9706-738FC06E38BE}" srcOrd="2" destOrd="0" presId="urn:microsoft.com/office/officeart/2008/layout/AlternatingHexagons"/>
    <dgm:cxn modelId="{29BD9AB4-DBB5-4F80-8287-6982352C4B28}" type="presParOf" srcId="{8E60C02F-6D6E-4B77-8551-0144A6F40B02}" destId="{E7A0F624-D05E-4555-9F19-A0AEDE586BC6}" srcOrd="3" destOrd="0" presId="urn:microsoft.com/office/officeart/2008/layout/AlternatingHexagons"/>
    <dgm:cxn modelId="{AF22E0F7-EFB3-491D-9980-9F474BFF49E2}" type="presParOf" srcId="{8E60C02F-6D6E-4B77-8551-0144A6F40B02}" destId="{FD05C1CD-705A-4824-9457-A9F7988636F5}" srcOrd="4" destOrd="0" presId="urn:microsoft.com/office/officeart/2008/layout/AlternatingHexagons"/>
    <dgm:cxn modelId="{556FC179-A68C-4A5E-A550-63867503D641}" type="presParOf" srcId="{1323CBC3-165F-4DBE-8367-46F15AC921A1}" destId="{12D28761-026B-4037-81C0-363936A7BA0A}" srcOrd="1" destOrd="0" presId="urn:microsoft.com/office/officeart/2008/layout/AlternatingHexagons"/>
    <dgm:cxn modelId="{0D284456-2E9E-4AB0-B045-DC1A21EC34DC}" type="presParOf" srcId="{1323CBC3-165F-4DBE-8367-46F15AC921A1}" destId="{97E7C8A6-439F-4B94-8FD5-54674B8035EB}" srcOrd="2" destOrd="0" presId="urn:microsoft.com/office/officeart/2008/layout/AlternatingHexagons"/>
    <dgm:cxn modelId="{2E8D567C-075C-4D9C-B302-107BE6824C43}" type="presParOf" srcId="{97E7C8A6-439F-4B94-8FD5-54674B8035EB}" destId="{26D50CA6-D553-41A9-95E7-916D7E4F53CF}" srcOrd="0" destOrd="0" presId="urn:microsoft.com/office/officeart/2008/layout/AlternatingHexagons"/>
    <dgm:cxn modelId="{7BC6C271-3861-492A-B797-EFCAEC84349D}" type="presParOf" srcId="{97E7C8A6-439F-4B94-8FD5-54674B8035EB}" destId="{6E23227F-A414-4813-A457-CAE0DB37E84F}" srcOrd="1" destOrd="0" presId="urn:microsoft.com/office/officeart/2008/layout/AlternatingHexagons"/>
    <dgm:cxn modelId="{CE9A1E35-BDFE-4D2C-826D-D0F7A30AE1F4}" type="presParOf" srcId="{97E7C8A6-439F-4B94-8FD5-54674B8035EB}" destId="{027E334F-6563-45DC-868D-51912311F8CB}" srcOrd="2" destOrd="0" presId="urn:microsoft.com/office/officeart/2008/layout/AlternatingHexagons"/>
    <dgm:cxn modelId="{55B7463C-9EFA-47AE-8B03-5032E4BEBC4B}" type="presParOf" srcId="{97E7C8A6-439F-4B94-8FD5-54674B8035EB}" destId="{6E9B1739-EC6A-4962-AFED-3C1544E28BCA}" srcOrd="3" destOrd="0" presId="urn:microsoft.com/office/officeart/2008/layout/AlternatingHexagons"/>
    <dgm:cxn modelId="{2995D2C3-2BB8-4537-9748-F58DFF9C282A}" type="presParOf" srcId="{97E7C8A6-439F-4B94-8FD5-54674B8035EB}" destId="{09F9C0A8-0320-42D2-911D-1BFDB05CCA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69603-037E-4495-B3B8-F8BAFD09FA1F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0E82F92B-C56B-4954-9CC4-CFEC9B098310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交互式语言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70FA7-83DD-4652-92A3-775C821596EE}" type="parTrans" cxnId="{0F34388C-EB0C-4CAC-BE8E-6973BBD8980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16E56E-FB02-4DFA-8759-00E54C03EF8B}" type="sibTrans" cxnId="{0F34388C-EB0C-4CAC-BE8E-6973BBD89808}">
      <dgm:prSet custT="1"/>
      <dgm:spPr/>
      <dgm:t>
        <a:bodyPr/>
        <a:lstStyle/>
        <a:p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解释型语言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AB31E-8CF1-4ED9-96E1-F2D07377B063}">
      <dgm:prSet phldrT="[文本]" custT="1"/>
      <dgm:spPr>
        <a:solidFill>
          <a:srgbClr val="7030A0"/>
        </a:solidFill>
      </dgm:spPr>
      <dgm:t>
        <a:bodyPr/>
        <a:lstStyle/>
        <a:p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面向对象语言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6D73FE-10D4-48F3-8B47-CA5EA0F7E9A9}" type="parTrans" cxnId="{643DC6E4-9C1A-4953-AAE8-BE63ABE69AB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73CCA7-67E2-40AA-B5BC-6FFE34005C5D}" type="sibTrans" cxnId="{643DC6E4-9C1A-4953-AAE8-BE63ABE69AB8}">
      <dgm:prSet custT="1"/>
      <dgm:spPr>
        <a:solidFill>
          <a:srgbClr val="002060"/>
        </a:solidFill>
      </dgm:spPr>
      <dgm:t>
        <a:bodyPr/>
        <a:lstStyle/>
        <a:p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初学者的语言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23CBC3-165F-4DBE-8367-46F15AC921A1}" type="pres">
      <dgm:prSet presAssocID="{53D69603-037E-4495-B3B8-F8BAFD09FA1F}" presName="Name0" presStyleCnt="0">
        <dgm:presLayoutVars>
          <dgm:chMax/>
          <dgm:chPref/>
          <dgm:dir/>
          <dgm:animLvl val="lvl"/>
        </dgm:presLayoutVars>
      </dgm:prSet>
      <dgm:spPr/>
    </dgm:pt>
    <dgm:pt modelId="{8E60C02F-6D6E-4B77-8551-0144A6F40B02}" type="pres">
      <dgm:prSet presAssocID="{0E82F92B-C56B-4954-9CC4-CFEC9B098310}" presName="composite" presStyleCnt="0"/>
      <dgm:spPr/>
    </dgm:pt>
    <dgm:pt modelId="{B96EBE11-F4C4-4C29-A09C-781B2A5E4126}" type="pres">
      <dgm:prSet presAssocID="{0E82F92B-C56B-4954-9CC4-CFEC9B09831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2950EA0-0490-4B78-95A9-6E2735BA9585}" type="pres">
      <dgm:prSet presAssocID="{0E82F92B-C56B-4954-9CC4-CFEC9B098310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9B79607-8305-4DA3-9706-738FC06E38BE}" type="pres">
      <dgm:prSet presAssocID="{0E82F92B-C56B-4954-9CC4-CFEC9B098310}" presName="BalanceSpacing" presStyleCnt="0"/>
      <dgm:spPr/>
    </dgm:pt>
    <dgm:pt modelId="{E7A0F624-D05E-4555-9F19-A0AEDE586BC6}" type="pres">
      <dgm:prSet presAssocID="{0E82F92B-C56B-4954-9CC4-CFEC9B098310}" presName="BalanceSpacing1" presStyleCnt="0"/>
      <dgm:spPr/>
    </dgm:pt>
    <dgm:pt modelId="{FD05C1CD-705A-4824-9457-A9F7988636F5}" type="pres">
      <dgm:prSet presAssocID="{D516E56E-FB02-4DFA-8759-00E54C03EF8B}" presName="Accent1Text" presStyleLbl="node1" presStyleIdx="1" presStyleCnt="4"/>
      <dgm:spPr/>
    </dgm:pt>
    <dgm:pt modelId="{12D28761-026B-4037-81C0-363936A7BA0A}" type="pres">
      <dgm:prSet presAssocID="{D516E56E-FB02-4DFA-8759-00E54C03EF8B}" presName="spaceBetweenRectangles" presStyleCnt="0"/>
      <dgm:spPr/>
    </dgm:pt>
    <dgm:pt modelId="{97E7C8A6-439F-4B94-8FD5-54674B8035EB}" type="pres">
      <dgm:prSet presAssocID="{EE1AB31E-8CF1-4ED9-96E1-F2D07377B063}" presName="composite" presStyleCnt="0"/>
      <dgm:spPr/>
    </dgm:pt>
    <dgm:pt modelId="{26D50CA6-D553-41A9-95E7-916D7E4F53CF}" type="pres">
      <dgm:prSet presAssocID="{EE1AB31E-8CF1-4ED9-96E1-F2D07377B06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E23227F-A414-4813-A457-CAE0DB37E84F}" type="pres">
      <dgm:prSet presAssocID="{EE1AB31E-8CF1-4ED9-96E1-F2D07377B06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27E334F-6563-45DC-868D-51912311F8CB}" type="pres">
      <dgm:prSet presAssocID="{EE1AB31E-8CF1-4ED9-96E1-F2D07377B063}" presName="BalanceSpacing" presStyleCnt="0"/>
      <dgm:spPr/>
    </dgm:pt>
    <dgm:pt modelId="{6E9B1739-EC6A-4962-AFED-3C1544E28BCA}" type="pres">
      <dgm:prSet presAssocID="{EE1AB31E-8CF1-4ED9-96E1-F2D07377B063}" presName="BalanceSpacing1" presStyleCnt="0"/>
      <dgm:spPr/>
    </dgm:pt>
    <dgm:pt modelId="{09F9C0A8-0320-42D2-911D-1BFDB05CCA3B}" type="pres">
      <dgm:prSet presAssocID="{4073CCA7-67E2-40AA-B5BC-6FFE34005C5D}" presName="Accent1Text" presStyleLbl="node1" presStyleIdx="3" presStyleCnt="4"/>
      <dgm:spPr/>
    </dgm:pt>
  </dgm:ptLst>
  <dgm:cxnLst>
    <dgm:cxn modelId="{E751FC08-53AD-4DB3-8B76-7913700C6C2F}" type="presOf" srcId="{D516E56E-FB02-4DFA-8759-00E54C03EF8B}" destId="{FD05C1CD-705A-4824-9457-A9F7988636F5}" srcOrd="0" destOrd="0" presId="urn:microsoft.com/office/officeart/2008/layout/AlternatingHexagons"/>
    <dgm:cxn modelId="{BDE74D2F-37AA-4E1F-954E-C559599A20F8}" type="presOf" srcId="{4073CCA7-67E2-40AA-B5BC-6FFE34005C5D}" destId="{09F9C0A8-0320-42D2-911D-1BFDB05CCA3B}" srcOrd="0" destOrd="0" presId="urn:microsoft.com/office/officeart/2008/layout/AlternatingHexagons"/>
    <dgm:cxn modelId="{079FCC78-8331-4192-B37B-D481CFF9DA57}" type="presOf" srcId="{53D69603-037E-4495-B3B8-F8BAFD09FA1F}" destId="{1323CBC3-165F-4DBE-8367-46F15AC921A1}" srcOrd="0" destOrd="0" presId="urn:microsoft.com/office/officeart/2008/layout/AlternatingHexagons"/>
    <dgm:cxn modelId="{0F34388C-EB0C-4CAC-BE8E-6973BBD89808}" srcId="{53D69603-037E-4495-B3B8-F8BAFD09FA1F}" destId="{0E82F92B-C56B-4954-9CC4-CFEC9B098310}" srcOrd="0" destOrd="0" parTransId="{F8270FA7-83DD-4652-92A3-775C821596EE}" sibTransId="{D516E56E-FB02-4DFA-8759-00E54C03EF8B}"/>
    <dgm:cxn modelId="{595D20D3-C947-4751-A9EB-D0111197296D}" type="presOf" srcId="{0E82F92B-C56B-4954-9CC4-CFEC9B098310}" destId="{B96EBE11-F4C4-4C29-A09C-781B2A5E4126}" srcOrd="0" destOrd="0" presId="urn:microsoft.com/office/officeart/2008/layout/AlternatingHexagons"/>
    <dgm:cxn modelId="{643DC6E4-9C1A-4953-AAE8-BE63ABE69AB8}" srcId="{53D69603-037E-4495-B3B8-F8BAFD09FA1F}" destId="{EE1AB31E-8CF1-4ED9-96E1-F2D07377B063}" srcOrd="1" destOrd="0" parTransId="{2B6D73FE-10D4-48F3-8B47-CA5EA0F7E9A9}" sibTransId="{4073CCA7-67E2-40AA-B5BC-6FFE34005C5D}"/>
    <dgm:cxn modelId="{337067FB-DD45-4D9C-9448-B86F1E8A930C}" type="presOf" srcId="{EE1AB31E-8CF1-4ED9-96E1-F2D07377B063}" destId="{26D50CA6-D553-41A9-95E7-916D7E4F53CF}" srcOrd="0" destOrd="0" presId="urn:microsoft.com/office/officeart/2008/layout/AlternatingHexagons"/>
    <dgm:cxn modelId="{DC6A709F-76B1-46A2-937E-557A59835BE4}" type="presParOf" srcId="{1323CBC3-165F-4DBE-8367-46F15AC921A1}" destId="{8E60C02F-6D6E-4B77-8551-0144A6F40B02}" srcOrd="0" destOrd="0" presId="urn:microsoft.com/office/officeart/2008/layout/AlternatingHexagons"/>
    <dgm:cxn modelId="{65C2D0C5-76E1-44D8-9F9F-AE8C2ED0E7BE}" type="presParOf" srcId="{8E60C02F-6D6E-4B77-8551-0144A6F40B02}" destId="{B96EBE11-F4C4-4C29-A09C-781B2A5E4126}" srcOrd="0" destOrd="0" presId="urn:microsoft.com/office/officeart/2008/layout/AlternatingHexagons"/>
    <dgm:cxn modelId="{A07470E9-2D3E-4BF4-88AB-EA8351C49F0B}" type="presParOf" srcId="{8E60C02F-6D6E-4B77-8551-0144A6F40B02}" destId="{62950EA0-0490-4B78-95A9-6E2735BA9585}" srcOrd="1" destOrd="0" presId="urn:microsoft.com/office/officeart/2008/layout/AlternatingHexagons"/>
    <dgm:cxn modelId="{722AB47C-222E-4FB6-B6A9-AC4E79548351}" type="presParOf" srcId="{8E60C02F-6D6E-4B77-8551-0144A6F40B02}" destId="{19B79607-8305-4DA3-9706-738FC06E38BE}" srcOrd="2" destOrd="0" presId="urn:microsoft.com/office/officeart/2008/layout/AlternatingHexagons"/>
    <dgm:cxn modelId="{29BD9AB4-DBB5-4F80-8287-6982352C4B28}" type="presParOf" srcId="{8E60C02F-6D6E-4B77-8551-0144A6F40B02}" destId="{E7A0F624-D05E-4555-9F19-A0AEDE586BC6}" srcOrd="3" destOrd="0" presId="urn:microsoft.com/office/officeart/2008/layout/AlternatingHexagons"/>
    <dgm:cxn modelId="{AF22E0F7-EFB3-491D-9980-9F474BFF49E2}" type="presParOf" srcId="{8E60C02F-6D6E-4B77-8551-0144A6F40B02}" destId="{FD05C1CD-705A-4824-9457-A9F7988636F5}" srcOrd="4" destOrd="0" presId="urn:microsoft.com/office/officeart/2008/layout/AlternatingHexagons"/>
    <dgm:cxn modelId="{556FC179-A68C-4A5E-A550-63867503D641}" type="presParOf" srcId="{1323CBC3-165F-4DBE-8367-46F15AC921A1}" destId="{12D28761-026B-4037-81C0-363936A7BA0A}" srcOrd="1" destOrd="0" presId="urn:microsoft.com/office/officeart/2008/layout/AlternatingHexagons"/>
    <dgm:cxn modelId="{0D284456-2E9E-4AB0-B045-DC1A21EC34DC}" type="presParOf" srcId="{1323CBC3-165F-4DBE-8367-46F15AC921A1}" destId="{97E7C8A6-439F-4B94-8FD5-54674B8035EB}" srcOrd="2" destOrd="0" presId="urn:microsoft.com/office/officeart/2008/layout/AlternatingHexagons"/>
    <dgm:cxn modelId="{2E8D567C-075C-4D9C-B302-107BE6824C43}" type="presParOf" srcId="{97E7C8A6-439F-4B94-8FD5-54674B8035EB}" destId="{26D50CA6-D553-41A9-95E7-916D7E4F53CF}" srcOrd="0" destOrd="0" presId="urn:microsoft.com/office/officeart/2008/layout/AlternatingHexagons"/>
    <dgm:cxn modelId="{7BC6C271-3861-492A-B797-EFCAEC84349D}" type="presParOf" srcId="{97E7C8A6-439F-4B94-8FD5-54674B8035EB}" destId="{6E23227F-A414-4813-A457-CAE0DB37E84F}" srcOrd="1" destOrd="0" presId="urn:microsoft.com/office/officeart/2008/layout/AlternatingHexagons"/>
    <dgm:cxn modelId="{CE9A1E35-BDFE-4D2C-826D-D0F7A30AE1F4}" type="presParOf" srcId="{97E7C8A6-439F-4B94-8FD5-54674B8035EB}" destId="{027E334F-6563-45DC-868D-51912311F8CB}" srcOrd="2" destOrd="0" presId="urn:microsoft.com/office/officeart/2008/layout/AlternatingHexagons"/>
    <dgm:cxn modelId="{55B7463C-9EFA-47AE-8B03-5032E4BEBC4B}" type="presParOf" srcId="{97E7C8A6-439F-4B94-8FD5-54674B8035EB}" destId="{6E9B1739-EC6A-4962-AFED-3C1544E28BCA}" srcOrd="3" destOrd="0" presId="urn:microsoft.com/office/officeart/2008/layout/AlternatingHexagons"/>
    <dgm:cxn modelId="{2995D2C3-2BB8-4537-9748-F58DFF9C282A}" type="presParOf" srcId="{97E7C8A6-439F-4B94-8FD5-54674B8035EB}" destId="{09F9C0A8-0320-42D2-911D-1BFDB05CCA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EBE11-F4C4-4C29-A09C-781B2A5E4126}">
      <dsp:nvSpPr>
        <dsp:cNvPr id="0" name=""/>
        <dsp:cNvSpPr/>
      </dsp:nvSpPr>
      <dsp:spPr>
        <a:xfrm rot="5400000">
          <a:off x="3197679" y="643408"/>
          <a:ext cx="2100143" cy="18271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跨平台</a:t>
          </a:r>
          <a:endParaRPr lang="zh-CN" altLang="en-US" sz="3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618915" y="834171"/>
        <a:ext cx="1257671" cy="1445599"/>
      </dsp:txXfrm>
    </dsp:sp>
    <dsp:sp modelId="{62950EA0-0490-4B78-95A9-6E2735BA9585}">
      <dsp:nvSpPr>
        <dsp:cNvPr id="0" name=""/>
        <dsp:cNvSpPr/>
      </dsp:nvSpPr>
      <dsp:spPr>
        <a:xfrm>
          <a:off x="5216757" y="926927"/>
          <a:ext cx="2343760" cy="126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C1CD-705A-4824-9457-A9F7988636F5}">
      <dsp:nvSpPr>
        <dsp:cNvPr id="0" name=""/>
        <dsp:cNvSpPr/>
      </dsp:nvSpPr>
      <dsp:spPr>
        <a:xfrm rot="5400000">
          <a:off x="1224383" y="643408"/>
          <a:ext cx="2100143" cy="18271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185698"/>
                <a:satOff val="3596"/>
                <a:lumOff val="4445"/>
                <a:alphaOff val="0"/>
                <a:shade val="100000"/>
                <a:satMod val="137000"/>
              </a:schemeClr>
            </a:gs>
            <a:gs pos="71000">
              <a:schemeClr val="accent4">
                <a:hueOff val="185698"/>
                <a:satOff val="3596"/>
                <a:lumOff val="4445"/>
                <a:alphaOff val="0"/>
                <a:shade val="98000"/>
                <a:satMod val="137000"/>
              </a:schemeClr>
            </a:gs>
            <a:gs pos="100000">
              <a:schemeClr val="accent4">
                <a:hueOff val="185698"/>
                <a:satOff val="3596"/>
                <a:lumOff val="444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初学者语言</a:t>
          </a:r>
          <a:endParaRPr lang="zh-CN" altLang="en-US" sz="3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645619" y="834171"/>
        <a:ext cx="1257671" cy="1445599"/>
      </dsp:txXfrm>
    </dsp:sp>
    <dsp:sp modelId="{26D50CA6-D553-41A9-95E7-916D7E4F53CF}">
      <dsp:nvSpPr>
        <dsp:cNvPr id="0" name=""/>
        <dsp:cNvSpPr/>
      </dsp:nvSpPr>
      <dsp:spPr>
        <a:xfrm rot="5400000">
          <a:off x="2207251" y="2426010"/>
          <a:ext cx="2100143" cy="18271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371395"/>
                <a:satOff val="7192"/>
                <a:lumOff val="8889"/>
                <a:alphaOff val="0"/>
                <a:shade val="100000"/>
                <a:satMod val="137000"/>
              </a:schemeClr>
            </a:gs>
            <a:gs pos="71000">
              <a:schemeClr val="accent4">
                <a:hueOff val="371395"/>
                <a:satOff val="7192"/>
                <a:lumOff val="8889"/>
                <a:alphaOff val="0"/>
                <a:shade val="98000"/>
                <a:satMod val="137000"/>
              </a:schemeClr>
            </a:gs>
            <a:gs pos="100000">
              <a:schemeClr val="accent4">
                <a:hueOff val="371395"/>
                <a:satOff val="7192"/>
                <a:lumOff val="8889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内置电池</a:t>
          </a:r>
          <a:endParaRPr lang="zh-CN" altLang="en-US" sz="3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628487" y="2616773"/>
        <a:ext cx="1257671" cy="1445599"/>
      </dsp:txXfrm>
    </dsp:sp>
    <dsp:sp modelId="{6E23227F-A414-4813-A457-CAE0DB37E84F}">
      <dsp:nvSpPr>
        <dsp:cNvPr id="0" name=""/>
        <dsp:cNvSpPr/>
      </dsp:nvSpPr>
      <dsp:spPr>
        <a:xfrm>
          <a:off x="0" y="2709529"/>
          <a:ext cx="2268155" cy="126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9C0A8-0320-42D2-911D-1BFDB05CCA3B}">
      <dsp:nvSpPr>
        <dsp:cNvPr id="0" name=""/>
        <dsp:cNvSpPr/>
      </dsp:nvSpPr>
      <dsp:spPr>
        <a:xfrm rot="5400000">
          <a:off x="4180546" y="2426010"/>
          <a:ext cx="2100143" cy="18271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557093"/>
                <a:satOff val="10788"/>
                <a:lumOff val="13334"/>
                <a:alphaOff val="0"/>
                <a:shade val="100000"/>
                <a:satMod val="137000"/>
              </a:schemeClr>
            </a:gs>
            <a:gs pos="71000">
              <a:schemeClr val="accent4">
                <a:hueOff val="557093"/>
                <a:satOff val="10788"/>
                <a:lumOff val="13334"/>
                <a:alphaOff val="0"/>
                <a:shade val="98000"/>
                <a:satMod val="137000"/>
              </a:schemeClr>
            </a:gs>
            <a:gs pos="100000">
              <a:schemeClr val="accent4">
                <a:hueOff val="557093"/>
                <a:satOff val="10788"/>
                <a:lumOff val="13334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胶水语言</a:t>
          </a:r>
          <a:endParaRPr lang="zh-CN" altLang="en-US" sz="3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601782" y="2616773"/>
        <a:ext cx="1257671" cy="144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EBE11-F4C4-4C29-A09C-781B2A5E4126}">
      <dsp:nvSpPr>
        <dsp:cNvPr id="0" name=""/>
        <dsp:cNvSpPr/>
      </dsp:nvSpPr>
      <dsp:spPr>
        <a:xfrm rot="5400000">
          <a:off x="3015082" y="746470"/>
          <a:ext cx="1980220" cy="1722791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交互式语言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412264" y="926340"/>
        <a:ext cx="1185855" cy="1363052"/>
      </dsp:txXfrm>
    </dsp:sp>
    <dsp:sp modelId="{62950EA0-0490-4B78-95A9-6E2735BA9585}">
      <dsp:nvSpPr>
        <dsp:cNvPr id="0" name=""/>
        <dsp:cNvSpPr/>
      </dsp:nvSpPr>
      <dsp:spPr>
        <a:xfrm>
          <a:off x="4918866" y="1013800"/>
          <a:ext cx="2209925" cy="118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C1CD-705A-4824-9457-A9F7988636F5}">
      <dsp:nvSpPr>
        <dsp:cNvPr id="0" name=""/>
        <dsp:cNvSpPr/>
      </dsp:nvSpPr>
      <dsp:spPr>
        <a:xfrm rot="5400000">
          <a:off x="1154468" y="746470"/>
          <a:ext cx="1980220" cy="172279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37000"/>
              </a:schemeClr>
            </a:gs>
            <a:gs pos="71000">
              <a:schemeClr val="accent1">
                <a:alpha val="90000"/>
                <a:hueOff val="0"/>
                <a:satOff val="0"/>
                <a:lumOff val="0"/>
                <a:alphaOff val="-13333"/>
                <a:shade val="98000"/>
                <a:satMod val="137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解释型语言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551650" y="926340"/>
        <a:ext cx="1185855" cy="1363052"/>
      </dsp:txXfrm>
    </dsp:sp>
    <dsp:sp modelId="{26D50CA6-D553-41A9-95E7-916D7E4F53CF}">
      <dsp:nvSpPr>
        <dsp:cNvPr id="0" name=""/>
        <dsp:cNvSpPr/>
      </dsp:nvSpPr>
      <dsp:spPr>
        <a:xfrm rot="5400000">
          <a:off x="2081211" y="2427281"/>
          <a:ext cx="1980220" cy="1722791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面向对象语言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478393" y="2607151"/>
        <a:ext cx="1185855" cy="1363052"/>
      </dsp:txXfrm>
    </dsp:sp>
    <dsp:sp modelId="{6E23227F-A414-4813-A457-CAE0DB37E84F}">
      <dsp:nvSpPr>
        <dsp:cNvPr id="0" name=""/>
        <dsp:cNvSpPr/>
      </dsp:nvSpPr>
      <dsp:spPr>
        <a:xfrm>
          <a:off x="0" y="2694611"/>
          <a:ext cx="2138637" cy="118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9C0A8-0320-42D2-911D-1BFDB05CCA3B}">
      <dsp:nvSpPr>
        <dsp:cNvPr id="0" name=""/>
        <dsp:cNvSpPr/>
      </dsp:nvSpPr>
      <dsp:spPr>
        <a:xfrm rot="5400000">
          <a:off x="3941825" y="2427281"/>
          <a:ext cx="1980220" cy="1722791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初学者的语言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339007" y="2607151"/>
        <a:ext cx="1185855" cy="1363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章  </a:t>
            </a:r>
            <a:r>
              <a:rPr lang="en-US" altLang="zh-CN" sz="2800"/>
              <a:t>Python</a:t>
            </a:r>
            <a:r>
              <a:rPr lang="zh-CN" altLang="en-US" sz="2800"/>
              <a:t>基础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04FBCB-7ECA-4F4F-8B72-AA01C684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103A8463-BF86-42AC-BE4E-B66859E9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9982200" cy="580871"/>
          </a:xfrm>
        </p:spPr>
        <p:txBody>
          <a:bodyPr rtlCol="0">
            <a:normAutofit/>
          </a:bodyPr>
          <a:lstStyle/>
          <a:p>
            <a:r>
              <a:rPr lang="zh-CN" altLang="zh-CN"/>
              <a:t>运算符和表达式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FD69751-B1C0-4F0D-8588-1A8284336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84539"/>
              </p:ext>
            </p:extLst>
          </p:nvPr>
        </p:nvGraphicFramePr>
        <p:xfrm>
          <a:off x="1104900" y="2059619"/>
          <a:ext cx="9980682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635">
                  <a:extLst>
                    <a:ext uri="{9D8B030D-6E8A-4147-A177-3AD203B41FA5}">
                      <a16:colId xmlns:a16="http://schemas.microsoft.com/office/drawing/2014/main" val="1047007930"/>
                    </a:ext>
                  </a:extLst>
                </a:gridCol>
                <a:gridCol w="1022611">
                  <a:extLst>
                    <a:ext uri="{9D8B030D-6E8A-4147-A177-3AD203B41FA5}">
                      <a16:colId xmlns:a16="http://schemas.microsoft.com/office/drawing/2014/main" val="3078117936"/>
                    </a:ext>
                  </a:extLst>
                </a:gridCol>
                <a:gridCol w="1193447">
                  <a:extLst>
                    <a:ext uri="{9D8B030D-6E8A-4147-A177-3AD203B41FA5}">
                      <a16:colId xmlns:a16="http://schemas.microsoft.com/office/drawing/2014/main" val="3876107392"/>
                    </a:ext>
                  </a:extLst>
                </a:gridCol>
                <a:gridCol w="2558933">
                  <a:extLst>
                    <a:ext uri="{9D8B030D-6E8A-4147-A177-3AD203B41FA5}">
                      <a16:colId xmlns:a16="http://schemas.microsoft.com/office/drawing/2014/main" val="3285227661"/>
                    </a:ext>
                  </a:extLst>
                </a:gridCol>
                <a:gridCol w="4017056">
                  <a:extLst>
                    <a:ext uri="{9D8B030D-6E8A-4147-A177-3AD203B41FA5}">
                      <a16:colId xmlns:a16="http://schemas.microsoft.com/office/drawing/2014/main" val="24488248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运算符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结果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79212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n1+n2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已知</a:t>
                      </a:r>
                      <a:r>
                        <a:rPr lang="en-US" sz="1600" kern="100">
                          <a:effectLst/>
                        </a:rPr>
                        <a:t>n1=5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n2=2.8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n3=3</a:t>
                      </a:r>
                      <a:r>
                        <a:rPr lang="zh-CN" sz="1600" kern="100">
                          <a:effectLst/>
                        </a:rPr>
                        <a:t>，下同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67988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减法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n1-n2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7427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乘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n1*n2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14.0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3722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除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n1/n2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1.7857142857142858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结果为浮点数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152653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整除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n1//n2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向下取整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64007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n1%n3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n3</a:t>
                      </a:r>
                      <a:r>
                        <a:rPr lang="zh-CN" sz="1600" kern="100">
                          <a:effectLst/>
                        </a:rPr>
                        <a:t>不能为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7918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n1**n3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的</a:t>
                      </a: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次方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947159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自增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n1+=1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(1)</a:t>
                      </a:r>
                      <a:r>
                        <a:rPr lang="zh-CN" sz="1600" kern="100">
                          <a:effectLst/>
                        </a:rPr>
                        <a:t>等同于：</a:t>
                      </a:r>
                      <a:r>
                        <a:rPr lang="en-US" sz="1600" kern="100">
                          <a:effectLst/>
                        </a:rPr>
                        <a:t>n1 = n1 +1</a:t>
                      </a:r>
                      <a:endParaRPr lang="zh-CN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(2)Python</a:t>
                      </a:r>
                      <a:r>
                        <a:rPr lang="zh-CN" sz="1600" kern="100">
                          <a:effectLst/>
                        </a:rPr>
                        <a:t>中没有</a:t>
                      </a:r>
                      <a:r>
                        <a:rPr lang="en-US" sz="1600" kern="100">
                          <a:effectLst/>
                        </a:rPr>
                        <a:t>++</a:t>
                      </a:r>
                      <a:r>
                        <a:rPr lang="zh-CN" sz="1600" kern="100">
                          <a:effectLst/>
                        </a:rPr>
                        <a:t>，自增用</a:t>
                      </a:r>
                      <a:r>
                        <a:rPr lang="en-US" sz="1600" kern="100">
                          <a:effectLst/>
                        </a:rPr>
                        <a:t>+=</a:t>
                      </a:r>
                      <a:endParaRPr lang="zh-CN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(3)</a:t>
                      </a:r>
                      <a:r>
                        <a:rPr lang="zh-CN" sz="1600" kern="100">
                          <a:effectLst/>
                        </a:rPr>
                        <a:t>其他运算符也可以与</a:t>
                      </a:r>
                      <a:r>
                        <a:rPr lang="en-US" sz="1600" kern="100">
                          <a:effectLst/>
                        </a:rPr>
                        <a:t>=</a:t>
                      </a:r>
                      <a:r>
                        <a:rPr lang="zh-CN" sz="1600" kern="100">
                          <a:effectLst/>
                        </a:rPr>
                        <a:t>组合起来，实现自操作，如</a:t>
                      </a:r>
                      <a:r>
                        <a:rPr lang="en-US" sz="1600" kern="100">
                          <a:effectLst/>
                        </a:rPr>
                        <a:t>-=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/=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%=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6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2FBA0089-6E2C-4F9C-AD29-9E8A3A58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9982200" cy="580871"/>
          </a:xfrm>
        </p:spPr>
        <p:txBody>
          <a:bodyPr rtlCol="0"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行和缩进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E7FA52F6-2261-4E34-BD05-9F79F22C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488" y="2139095"/>
            <a:ext cx="8407400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不使用大括号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来确定语句块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以缩进表示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同一级别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的语句块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缩进的空白数量是可变的，但是所有代码块语句必须包含相同的缩进空白数量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E081F1-8268-4FE0-B273-C2A13573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713195"/>
            <a:ext cx="60372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166F16-DDB2-497A-9D6D-DEF42BD8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31" y="5082576"/>
            <a:ext cx="7269162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91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B76C331C-B244-412B-B56D-CEB126DD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2206471" cy="580871"/>
          </a:xfrm>
        </p:spPr>
        <p:txBody>
          <a:bodyPr rtlCol="0">
            <a:normAutofit/>
          </a:bodyPr>
          <a:lstStyle/>
          <a:p>
            <a:r>
              <a:rPr lang="zh-CN" altLang="en-US"/>
              <a:t>条件判断语句</a:t>
            </a:r>
            <a:r>
              <a:rPr lang="en-US" altLang="zh-CN"/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">
            <a:extLst>
              <a:ext uri="{FF2B5EF4-FFF2-40B4-BE49-F238E27FC236}">
                <a16:creationId xmlns:a16="http://schemas.microsoft.com/office/drawing/2014/main" id="{834C8DAC-8EBB-4D6D-B908-D431FFEFAA94}"/>
              </a:ext>
            </a:extLst>
          </p:cNvPr>
          <p:cNvSpPr/>
          <p:nvPr/>
        </p:nvSpPr>
        <p:spPr>
          <a:xfrm>
            <a:off x="3311371" y="2059619"/>
            <a:ext cx="2268538" cy="68421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输入成绩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DBC59116-2CF8-4279-A0A1-EE468DE72400}"/>
              </a:ext>
            </a:extLst>
          </p:cNvPr>
          <p:cNvSpPr/>
          <p:nvPr/>
        </p:nvSpPr>
        <p:spPr>
          <a:xfrm>
            <a:off x="3276446" y="3320094"/>
            <a:ext cx="2343150" cy="895350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&lt;60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CC9D8D-AB08-4FE8-BCAF-27C7CC5F3B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444846" y="2743831"/>
            <a:ext cx="317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A343FF-AB62-4596-8D58-1992C8EDF32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448021" y="4215444"/>
            <a:ext cx="14288" cy="874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圆角矩形 11">
            <a:extLst>
              <a:ext uri="{FF2B5EF4-FFF2-40B4-BE49-F238E27FC236}">
                <a16:creationId xmlns:a16="http://schemas.microsoft.com/office/drawing/2014/main" id="{C79F43C1-B66F-4647-A9DD-2B9D35517A42}"/>
              </a:ext>
            </a:extLst>
          </p:cNvPr>
          <p:cNvSpPr/>
          <p:nvPr/>
        </p:nvSpPr>
        <p:spPr>
          <a:xfrm>
            <a:off x="3290734" y="5090156"/>
            <a:ext cx="2341562" cy="7731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打印该成绩不及格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6DEF8B9D-FF97-428D-BBE7-6BCBA5092830}"/>
              </a:ext>
            </a:extLst>
          </p:cNvPr>
          <p:cNvSpPr txBox="1"/>
          <p:nvPr/>
        </p:nvSpPr>
        <p:spPr>
          <a:xfrm>
            <a:off x="4370234" y="4394831"/>
            <a:ext cx="5318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7BA8B56-4A79-42CB-B536-F1AE831D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021" y="3053741"/>
            <a:ext cx="2514600" cy="82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3308" bIns="133308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88"/>
                </a:solidFill>
                <a:latin typeface="Menlo"/>
              </a:rPr>
              <a:t>if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判断条件</a:t>
            </a:r>
            <a:r>
              <a:rPr lang="zh-CN" altLang="zh-CN" sz="1800">
                <a:solidFill>
                  <a:srgbClr val="FF0000"/>
                </a:solidFill>
                <a:latin typeface="Menlo"/>
              </a:rPr>
              <a:t>：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6600"/>
                </a:solidFill>
                <a:latin typeface="Menlo"/>
              </a:rPr>
              <a:t>       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执行语句</a:t>
            </a:r>
            <a:r>
              <a:rPr lang="en-US" altLang="zh-CN" sz="1800">
                <a:solidFill>
                  <a:srgbClr val="666600"/>
                </a:solidFill>
                <a:latin typeface="Menlo"/>
              </a:rPr>
              <a:t>1</a:t>
            </a:r>
            <a:r>
              <a:rPr lang="zh-CN" altLang="zh-CN" sz="1800">
                <a:solidFill>
                  <a:srgbClr val="666600"/>
                </a:solidFill>
                <a:latin typeface="方正大黑简体"/>
              </a:rPr>
              <a:t>……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6259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B76C331C-B244-412B-B56D-CEB126DD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2206471" cy="580871"/>
          </a:xfrm>
        </p:spPr>
        <p:txBody>
          <a:bodyPr rtlCol="0">
            <a:normAutofit/>
          </a:bodyPr>
          <a:lstStyle/>
          <a:p>
            <a:r>
              <a:rPr lang="zh-CN" altLang="en-US"/>
              <a:t>条件判断语句</a:t>
            </a:r>
            <a:r>
              <a:rPr lang="en-US" altLang="zh-CN"/>
              <a:t>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">
            <a:extLst>
              <a:ext uri="{FF2B5EF4-FFF2-40B4-BE49-F238E27FC236}">
                <a16:creationId xmlns:a16="http://schemas.microsoft.com/office/drawing/2014/main" id="{DDBC6545-B0FA-4E8E-9920-81B590FF897B}"/>
              </a:ext>
            </a:extLst>
          </p:cNvPr>
          <p:cNvSpPr/>
          <p:nvPr/>
        </p:nvSpPr>
        <p:spPr>
          <a:xfrm>
            <a:off x="2654686" y="2197731"/>
            <a:ext cx="2084387" cy="788987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输入成绩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B32948DA-5EF0-4CB0-AD32-0DE22C18404D}"/>
              </a:ext>
            </a:extLst>
          </p:cNvPr>
          <p:cNvSpPr/>
          <p:nvPr/>
        </p:nvSpPr>
        <p:spPr>
          <a:xfrm>
            <a:off x="2632461" y="3559806"/>
            <a:ext cx="2154237" cy="1030287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&lt;60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3D976C-A85D-4DF9-8CA8-CEBE9B6E829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697673" y="2986718"/>
            <a:ext cx="12700" cy="573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3A432B-397F-4D0A-AB5D-7ECC3B8FE82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3708786" y="4590093"/>
            <a:ext cx="1587" cy="54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圆角矩形 11">
            <a:extLst>
              <a:ext uri="{FF2B5EF4-FFF2-40B4-BE49-F238E27FC236}">
                <a16:creationId xmlns:a16="http://schemas.microsoft.com/office/drawing/2014/main" id="{ADD36E51-D843-4AC8-AE37-315C6EA6C32E}"/>
              </a:ext>
            </a:extLst>
          </p:cNvPr>
          <p:cNvSpPr/>
          <p:nvPr/>
        </p:nvSpPr>
        <p:spPr>
          <a:xfrm>
            <a:off x="2799148" y="5137781"/>
            <a:ext cx="1820863" cy="89217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打印该成绩不及格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4B474081-8A93-443A-83A4-687AC6035019}"/>
              </a:ext>
            </a:extLst>
          </p:cNvPr>
          <p:cNvSpPr/>
          <p:nvPr/>
        </p:nvSpPr>
        <p:spPr>
          <a:xfrm>
            <a:off x="5440748" y="5137781"/>
            <a:ext cx="1800225" cy="89217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打印该成绩及格</a:t>
            </a:r>
          </a:p>
        </p:txBody>
      </p:sp>
      <p:cxnSp>
        <p:nvCxnSpPr>
          <p:cNvPr id="19" name="肘形连接符 6">
            <a:extLst>
              <a:ext uri="{FF2B5EF4-FFF2-40B4-BE49-F238E27FC236}">
                <a16:creationId xmlns:a16="http://schemas.microsoft.com/office/drawing/2014/main" id="{2715F3B6-A395-4571-B0A4-FF41BEBB2192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>
            <a:off x="4786698" y="4074156"/>
            <a:ext cx="1554163" cy="106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6">
            <a:extLst>
              <a:ext uri="{FF2B5EF4-FFF2-40B4-BE49-F238E27FC236}">
                <a16:creationId xmlns:a16="http://schemas.microsoft.com/office/drawing/2014/main" id="{98270D32-CB6C-4F14-AE6D-2668622B846E}"/>
              </a:ext>
            </a:extLst>
          </p:cNvPr>
          <p:cNvSpPr txBox="1"/>
          <p:nvPr/>
        </p:nvSpPr>
        <p:spPr>
          <a:xfrm>
            <a:off x="5074036" y="3559806"/>
            <a:ext cx="5302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A07B1005-FA3D-4428-9421-D49D3249E792}"/>
              </a:ext>
            </a:extLst>
          </p:cNvPr>
          <p:cNvSpPr txBox="1"/>
          <p:nvPr/>
        </p:nvSpPr>
        <p:spPr>
          <a:xfrm>
            <a:off x="3718311" y="4590093"/>
            <a:ext cx="5302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A97FECA-C397-4C50-B7C4-9D2F3DA9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698" y="2121105"/>
            <a:ext cx="2514600" cy="137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3308" bIns="133308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88"/>
                </a:solidFill>
                <a:latin typeface="Menlo"/>
              </a:rPr>
              <a:t>if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判断条件</a:t>
            </a:r>
            <a:r>
              <a:rPr lang="zh-CN" altLang="zh-CN" sz="1800">
                <a:solidFill>
                  <a:srgbClr val="FF0000"/>
                </a:solidFill>
                <a:latin typeface="Menlo"/>
              </a:rPr>
              <a:t>：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6600"/>
                </a:solidFill>
                <a:latin typeface="Menlo"/>
              </a:rPr>
              <a:t>       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执行语句</a:t>
            </a:r>
            <a:r>
              <a:rPr lang="en-US" altLang="zh-CN" sz="1800">
                <a:solidFill>
                  <a:srgbClr val="666600"/>
                </a:solidFill>
                <a:latin typeface="Menlo"/>
              </a:rPr>
              <a:t>1</a:t>
            </a:r>
            <a:r>
              <a:rPr lang="zh-CN" altLang="zh-CN" sz="1800">
                <a:solidFill>
                  <a:srgbClr val="666600"/>
                </a:solidFill>
                <a:latin typeface="方正大黑简体"/>
              </a:rPr>
              <a:t>……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88"/>
                </a:solidFill>
                <a:latin typeface="Menlo"/>
              </a:rPr>
              <a:t>e</a:t>
            </a:r>
            <a:r>
              <a:rPr lang="zh-CN" altLang="zh-CN" sz="1800">
                <a:solidFill>
                  <a:srgbClr val="000088"/>
                </a:solidFill>
                <a:latin typeface="Menlo"/>
              </a:rPr>
              <a:t>l</a:t>
            </a:r>
            <a:r>
              <a:rPr lang="en-US" altLang="zh-CN" sz="1800">
                <a:solidFill>
                  <a:srgbClr val="000088"/>
                </a:solidFill>
                <a:latin typeface="Menlo"/>
              </a:rPr>
              <a:t>se </a:t>
            </a:r>
            <a:r>
              <a:rPr lang="zh-CN" altLang="zh-CN" sz="1800">
                <a:solidFill>
                  <a:srgbClr val="FF0000"/>
                </a:solidFill>
                <a:latin typeface="Menlo"/>
              </a:rPr>
              <a:t>：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zh-CN" altLang="en-US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Menlo"/>
              </a:rPr>
              <a:t>       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执行语句</a:t>
            </a:r>
            <a:r>
              <a:rPr lang="en-US" altLang="zh-CN" sz="1800">
                <a:solidFill>
                  <a:srgbClr val="666600"/>
                </a:solidFill>
                <a:latin typeface="Menlo"/>
              </a:rPr>
              <a:t>2</a:t>
            </a:r>
            <a:r>
              <a:rPr lang="zh-CN" altLang="zh-CN" sz="1800">
                <a:solidFill>
                  <a:srgbClr val="666600"/>
                </a:solidFill>
                <a:latin typeface="方正大黑简体"/>
              </a:rPr>
              <a:t>……</a:t>
            </a:r>
            <a:endParaRPr lang="en-US" altLang="zh-CN" sz="1800">
              <a:solidFill>
                <a:srgbClr val="666600"/>
              </a:solidFill>
              <a:latin typeface="方正大黑简体"/>
            </a:endParaRPr>
          </a:p>
        </p:txBody>
      </p:sp>
    </p:spTree>
    <p:extLst>
      <p:ext uri="{BB962C8B-B14F-4D97-AF65-F5344CB8AC3E}">
        <p14:creationId xmlns:p14="http://schemas.microsoft.com/office/powerpoint/2010/main" val="19135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B76C331C-B244-412B-B56D-CEB126DD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2206471" cy="580871"/>
          </a:xfrm>
        </p:spPr>
        <p:txBody>
          <a:bodyPr rtlCol="0">
            <a:normAutofit/>
          </a:bodyPr>
          <a:lstStyle/>
          <a:p>
            <a:r>
              <a:rPr lang="zh-CN" altLang="en-US"/>
              <a:t>条件判断语句</a:t>
            </a:r>
            <a:r>
              <a:rPr lang="en-US" altLang="zh-CN"/>
              <a:t>3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7">
            <a:extLst>
              <a:ext uri="{FF2B5EF4-FFF2-40B4-BE49-F238E27FC236}">
                <a16:creationId xmlns:a16="http://schemas.microsoft.com/office/drawing/2014/main" id="{704873FE-8EC0-438E-B4CD-1199D32CEFAF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2868073"/>
            <a:ext cx="8928100" cy="3340100"/>
            <a:chOff x="974691" y="1326856"/>
            <a:chExt cx="7234800" cy="2273147"/>
          </a:xfrm>
        </p:grpSpPr>
        <p:sp>
          <p:nvSpPr>
            <p:cNvPr id="14" name="圆角矩形 1">
              <a:extLst>
                <a:ext uri="{FF2B5EF4-FFF2-40B4-BE49-F238E27FC236}">
                  <a16:creationId xmlns:a16="http://schemas.microsoft.com/office/drawing/2014/main" id="{3BB04023-5A75-4B86-9D83-6FD092B72DA4}"/>
                </a:ext>
              </a:extLst>
            </p:cNvPr>
            <p:cNvSpPr/>
            <p:nvPr/>
          </p:nvSpPr>
          <p:spPr>
            <a:xfrm>
              <a:off x="974691" y="1326856"/>
              <a:ext cx="1296707" cy="54127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输入成绩</a:t>
              </a:r>
            </a:p>
          </p:txBody>
        </p: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8CE809D1-9D01-478D-B319-093CCB5D7273}"/>
                </a:ext>
              </a:extLst>
            </p:cNvPr>
            <p:cNvSpPr/>
            <p:nvPr/>
          </p:nvSpPr>
          <p:spPr>
            <a:xfrm>
              <a:off x="1140639" y="2329461"/>
              <a:ext cx="964812" cy="467811"/>
            </a:xfrm>
            <a:prstGeom prst="diamon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&gt;90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A1D050D-F9C4-43A0-BBBA-466E5ECA512A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1623044" y="1868133"/>
              <a:ext cx="0" cy="4613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2A3CBC5-6C8B-4974-9140-C2E9F75887EF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1623044" y="2797271"/>
              <a:ext cx="0" cy="4732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8" name="圆角矩形 11">
              <a:extLst>
                <a:ext uri="{FF2B5EF4-FFF2-40B4-BE49-F238E27FC236}">
                  <a16:creationId xmlns:a16="http://schemas.microsoft.com/office/drawing/2014/main" id="{3D534AAB-A659-4972-868F-FE3E6921CEA9}"/>
                </a:ext>
              </a:extLst>
            </p:cNvPr>
            <p:cNvSpPr/>
            <p:nvPr/>
          </p:nvSpPr>
          <p:spPr>
            <a:xfrm>
              <a:off x="1301441" y="3270483"/>
              <a:ext cx="643208" cy="30683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</a:t>
              </a: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F71A3630-F8AE-422B-816C-63B46C72289E}"/>
                </a:ext>
              </a:extLst>
            </p:cNvPr>
            <p:cNvSpPr txBox="1"/>
            <p:nvPr/>
          </p:nvSpPr>
          <p:spPr>
            <a:xfrm>
              <a:off x="1220397" y="2827522"/>
              <a:ext cx="388497" cy="272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04226862-2AAB-4015-B274-DE0C51A67A2B}"/>
                </a:ext>
              </a:extLst>
            </p:cNvPr>
            <p:cNvSpPr txBox="1"/>
            <p:nvPr/>
          </p:nvSpPr>
          <p:spPr>
            <a:xfrm>
              <a:off x="2234092" y="2221421"/>
              <a:ext cx="388497" cy="272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sp>
          <p:nvSpPr>
            <p:cNvPr id="21" name="菱形 20">
              <a:extLst>
                <a:ext uri="{FF2B5EF4-FFF2-40B4-BE49-F238E27FC236}">
                  <a16:creationId xmlns:a16="http://schemas.microsoft.com/office/drawing/2014/main" id="{147ACA1E-4BD0-4591-B173-AF1A676AEDFD}"/>
                </a:ext>
              </a:extLst>
            </p:cNvPr>
            <p:cNvSpPr/>
            <p:nvPr/>
          </p:nvSpPr>
          <p:spPr>
            <a:xfrm>
              <a:off x="2649604" y="2329461"/>
              <a:ext cx="964812" cy="467811"/>
            </a:xfrm>
            <a:prstGeom prst="diamon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&gt;80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64">
              <a:extLst>
                <a:ext uri="{FF2B5EF4-FFF2-40B4-BE49-F238E27FC236}">
                  <a16:creationId xmlns:a16="http://schemas.microsoft.com/office/drawing/2014/main" id="{9A849977-32C9-48DF-855F-BD4E2757EC80}"/>
                </a:ext>
              </a:extLst>
            </p:cNvPr>
            <p:cNvSpPr/>
            <p:nvPr/>
          </p:nvSpPr>
          <p:spPr>
            <a:xfrm>
              <a:off x="2810406" y="3287770"/>
              <a:ext cx="643208" cy="305751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良好</a:t>
              </a:r>
            </a:p>
          </p:txBody>
        </p:sp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EB703856-0137-46A9-B9BB-7DB4806D5280}"/>
                </a:ext>
              </a:extLst>
            </p:cNvPr>
            <p:cNvSpPr/>
            <p:nvPr/>
          </p:nvSpPr>
          <p:spPr>
            <a:xfrm>
              <a:off x="4171434" y="2332702"/>
              <a:ext cx="964812" cy="467810"/>
            </a:xfrm>
            <a:prstGeom prst="diamon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&gt;70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66">
              <a:extLst>
                <a:ext uri="{FF2B5EF4-FFF2-40B4-BE49-F238E27FC236}">
                  <a16:creationId xmlns:a16="http://schemas.microsoft.com/office/drawing/2014/main" id="{654694A8-C69E-43FD-954D-ADD8ECD66AD4}"/>
                </a:ext>
              </a:extLst>
            </p:cNvPr>
            <p:cNvSpPr/>
            <p:nvPr/>
          </p:nvSpPr>
          <p:spPr>
            <a:xfrm>
              <a:off x="4332235" y="3270483"/>
              <a:ext cx="643208" cy="30683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合格</a:t>
              </a: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289BA39D-D311-4401-B471-EF66DC34EC7C}"/>
                </a:ext>
              </a:extLst>
            </p:cNvPr>
            <p:cNvSpPr/>
            <p:nvPr/>
          </p:nvSpPr>
          <p:spPr>
            <a:xfrm>
              <a:off x="5667534" y="2331622"/>
              <a:ext cx="1112750" cy="466730"/>
            </a:xfrm>
            <a:prstGeom prst="diamon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&gt;=60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68">
              <a:extLst>
                <a:ext uri="{FF2B5EF4-FFF2-40B4-BE49-F238E27FC236}">
                  <a16:creationId xmlns:a16="http://schemas.microsoft.com/office/drawing/2014/main" id="{3881EFB4-0988-42A9-9A85-638CDB0E8037}"/>
                </a:ext>
              </a:extLst>
            </p:cNvPr>
            <p:cNvSpPr/>
            <p:nvPr/>
          </p:nvSpPr>
          <p:spPr>
            <a:xfrm>
              <a:off x="5902949" y="3293171"/>
              <a:ext cx="643208" cy="30683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及格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574C89C-AF79-4DD9-BACC-2648AB1E988F}"/>
                </a:ext>
              </a:extLst>
            </p:cNvPr>
            <p:cNvCxnSpPr>
              <a:stCxn id="15" idx="3"/>
              <a:endCxn id="21" idx="1"/>
            </p:cNvCxnSpPr>
            <p:nvPr/>
          </p:nvCxnSpPr>
          <p:spPr>
            <a:xfrm flipV="1">
              <a:off x="2105451" y="2562826"/>
              <a:ext cx="5441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390AE96-F365-4EC7-A4E3-569AF1A34139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3132010" y="2797271"/>
              <a:ext cx="0" cy="490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9" name="TextBox 76">
              <a:extLst>
                <a:ext uri="{FF2B5EF4-FFF2-40B4-BE49-F238E27FC236}">
                  <a16:creationId xmlns:a16="http://schemas.microsoft.com/office/drawing/2014/main" id="{64AEA309-CFF2-463C-A2C9-27F27E99E15B}"/>
                </a:ext>
              </a:extLst>
            </p:cNvPr>
            <p:cNvSpPr txBox="1"/>
            <p:nvPr/>
          </p:nvSpPr>
          <p:spPr>
            <a:xfrm>
              <a:off x="2666328" y="2880461"/>
              <a:ext cx="388497" cy="272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30" name="TextBox 77">
              <a:extLst>
                <a:ext uri="{FF2B5EF4-FFF2-40B4-BE49-F238E27FC236}">
                  <a16:creationId xmlns:a16="http://schemas.microsoft.com/office/drawing/2014/main" id="{A6E93DAC-9930-4EB6-ABD0-F38AE33E3A59}"/>
                </a:ext>
              </a:extLst>
            </p:cNvPr>
            <p:cNvSpPr txBox="1"/>
            <p:nvPr/>
          </p:nvSpPr>
          <p:spPr>
            <a:xfrm>
              <a:off x="3755921" y="2221421"/>
              <a:ext cx="389784" cy="272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8DF6591-ABD3-41B6-BC1D-83A499421C8E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>
              <a:off x="3614415" y="2562826"/>
              <a:ext cx="557018" cy="4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7CB94DA-E247-430C-869C-2CE0EF3E6612}"/>
                </a:ext>
              </a:extLst>
            </p:cNvPr>
            <p:cNvCxnSpPr>
              <a:cxnSpLocks/>
            </p:cNvCxnSpPr>
            <p:nvPr/>
          </p:nvCxnSpPr>
          <p:spPr>
            <a:xfrm>
              <a:off x="4649980" y="2800512"/>
              <a:ext cx="0" cy="4699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9D372AC6-D7D9-48F8-A3F4-D46B60FB87B1}"/>
                </a:ext>
              </a:extLst>
            </p:cNvPr>
            <p:cNvSpPr txBox="1"/>
            <p:nvPr/>
          </p:nvSpPr>
          <p:spPr>
            <a:xfrm>
              <a:off x="4184298" y="2881542"/>
              <a:ext cx="388497" cy="2733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34" name="TextBox 85">
              <a:extLst>
                <a:ext uri="{FF2B5EF4-FFF2-40B4-BE49-F238E27FC236}">
                  <a16:creationId xmlns:a16="http://schemas.microsoft.com/office/drawing/2014/main" id="{FAEE2602-2185-4451-8E7F-66A51EC97001}"/>
                </a:ext>
              </a:extLst>
            </p:cNvPr>
            <p:cNvSpPr txBox="1"/>
            <p:nvPr/>
          </p:nvSpPr>
          <p:spPr>
            <a:xfrm>
              <a:off x="5277751" y="2221421"/>
              <a:ext cx="389783" cy="272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81402AA-EC42-4672-980E-09AB6056ADAE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5136245" y="2564986"/>
              <a:ext cx="531289" cy="21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2269FDF-2876-4A6F-9CFB-094CABCB93CD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224553" y="2798351"/>
              <a:ext cx="0" cy="494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7" name="TextBox 90">
              <a:extLst>
                <a:ext uri="{FF2B5EF4-FFF2-40B4-BE49-F238E27FC236}">
                  <a16:creationId xmlns:a16="http://schemas.microsoft.com/office/drawing/2014/main" id="{00D4C3A8-6E35-419F-9523-E22DF9BB7F79}"/>
                </a:ext>
              </a:extLst>
            </p:cNvPr>
            <p:cNvSpPr txBox="1"/>
            <p:nvPr/>
          </p:nvSpPr>
          <p:spPr>
            <a:xfrm>
              <a:off x="5758870" y="2888024"/>
              <a:ext cx="388497" cy="272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38" name="TextBox 93">
              <a:extLst>
                <a:ext uri="{FF2B5EF4-FFF2-40B4-BE49-F238E27FC236}">
                  <a16:creationId xmlns:a16="http://schemas.microsoft.com/office/drawing/2014/main" id="{136EF7A6-C46E-4C15-8A0A-E7C8B7B920B7}"/>
                </a:ext>
              </a:extLst>
            </p:cNvPr>
            <p:cNvSpPr txBox="1"/>
            <p:nvPr/>
          </p:nvSpPr>
          <p:spPr>
            <a:xfrm>
              <a:off x="6892202" y="2221421"/>
              <a:ext cx="389784" cy="272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7EF7AE6-E9FA-4407-9AEF-F77E714ED9D7}"/>
                </a:ext>
              </a:extLst>
            </p:cNvPr>
            <p:cNvCxnSpPr>
              <a:stCxn id="25" idx="3"/>
              <a:endCxn id="40" idx="1"/>
            </p:cNvCxnSpPr>
            <p:nvPr/>
          </p:nvCxnSpPr>
          <p:spPr>
            <a:xfrm flipV="1">
              <a:off x="6780284" y="2562826"/>
              <a:ext cx="627771" cy="21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0" name="圆角矩形 96">
              <a:extLst>
                <a:ext uri="{FF2B5EF4-FFF2-40B4-BE49-F238E27FC236}">
                  <a16:creationId xmlns:a16="http://schemas.microsoft.com/office/drawing/2014/main" id="{171DCB6F-2D7D-44E1-857B-988F5BC55DA4}"/>
                </a:ext>
              </a:extLst>
            </p:cNvPr>
            <p:cNvSpPr/>
            <p:nvPr/>
          </p:nvSpPr>
          <p:spPr>
            <a:xfrm>
              <a:off x="7408055" y="2410491"/>
              <a:ext cx="801436" cy="305751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不及格</a:t>
              </a:r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D3C9A8E-72BD-4056-BEF5-CBF716B49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0" y="1508786"/>
            <a:ext cx="2514600" cy="248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3308" bIns="133308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88"/>
                </a:solidFill>
                <a:latin typeface="Menlo"/>
              </a:rPr>
              <a:t>if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判断条件</a:t>
            </a:r>
            <a:r>
              <a:rPr lang="en-US" altLang="zh-CN" sz="1800">
                <a:solidFill>
                  <a:srgbClr val="666600"/>
                </a:solidFill>
                <a:latin typeface="Menlo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Menlo"/>
              </a:rPr>
              <a:t>：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6600"/>
                </a:solidFill>
                <a:latin typeface="Menlo"/>
              </a:rPr>
              <a:t>       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执行语句</a:t>
            </a:r>
            <a:r>
              <a:rPr lang="zh-CN" altLang="zh-CN" sz="1800">
                <a:solidFill>
                  <a:srgbClr val="666600"/>
                </a:solidFill>
                <a:latin typeface="方正大黑简体"/>
              </a:rPr>
              <a:t>……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88"/>
                </a:solidFill>
                <a:latin typeface="Menlo"/>
              </a:rPr>
              <a:t>e</a:t>
            </a:r>
            <a:r>
              <a:rPr lang="zh-CN" altLang="zh-CN" sz="1800">
                <a:solidFill>
                  <a:srgbClr val="000088"/>
                </a:solidFill>
                <a:latin typeface="Menlo"/>
              </a:rPr>
              <a:t>l</a:t>
            </a:r>
            <a:r>
              <a:rPr lang="en-US" altLang="zh-CN" sz="1800">
                <a:solidFill>
                  <a:srgbClr val="000088"/>
                </a:solidFill>
                <a:latin typeface="Menlo"/>
              </a:rPr>
              <a:t>if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判断条件</a:t>
            </a:r>
            <a:r>
              <a:rPr lang="en-US" altLang="zh-CN" sz="1800">
                <a:solidFill>
                  <a:srgbClr val="666600"/>
                </a:solidFill>
                <a:latin typeface="Menlo"/>
              </a:rPr>
              <a:t>2</a:t>
            </a:r>
            <a:r>
              <a:rPr lang="zh-CN" altLang="zh-CN" sz="1800">
                <a:solidFill>
                  <a:srgbClr val="FF0000"/>
                </a:solidFill>
                <a:latin typeface="Menlo"/>
              </a:rPr>
              <a:t>：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Menlo"/>
              </a:rPr>
              <a:t>       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执行语句</a:t>
            </a:r>
            <a:r>
              <a:rPr lang="zh-CN" altLang="zh-CN" sz="1800">
                <a:solidFill>
                  <a:srgbClr val="666600"/>
                </a:solidFill>
                <a:latin typeface="方正大黑简体"/>
              </a:rPr>
              <a:t>……</a:t>
            </a:r>
            <a:endParaRPr lang="en-US" altLang="zh-CN" sz="1800">
              <a:solidFill>
                <a:srgbClr val="666600"/>
              </a:solidFill>
              <a:latin typeface="方正大黑简体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88"/>
                </a:solidFill>
                <a:latin typeface="Menlo"/>
              </a:rPr>
              <a:t>e</a:t>
            </a:r>
            <a:r>
              <a:rPr lang="zh-CN" altLang="zh-CN" sz="1800">
                <a:solidFill>
                  <a:srgbClr val="000088"/>
                </a:solidFill>
                <a:latin typeface="Menlo"/>
              </a:rPr>
              <a:t>l</a:t>
            </a:r>
            <a:r>
              <a:rPr lang="en-US" altLang="zh-CN" sz="1800">
                <a:solidFill>
                  <a:srgbClr val="000088"/>
                </a:solidFill>
                <a:latin typeface="Menlo"/>
              </a:rPr>
              <a:t>if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判断条件</a:t>
            </a:r>
            <a:r>
              <a:rPr lang="en-US" altLang="zh-CN" sz="1800">
                <a:solidFill>
                  <a:srgbClr val="666600"/>
                </a:solidFill>
                <a:latin typeface="Menlo"/>
              </a:rPr>
              <a:t>3</a:t>
            </a:r>
            <a:r>
              <a:rPr lang="zh-CN" altLang="zh-CN" sz="1800">
                <a:solidFill>
                  <a:srgbClr val="FF0000"/>
                </a:solidFill>
                <a:latin typeface="Menlo"/>
              </a:rPr>
              <a:t>：</a:t>
            </a:r>
            <a:r>
              <a:rPr lang="zh-CN" altLang="zh-CN" sz="1800">
                <a:solidFill>
                  <a:srgbClr val="000000"/>
                </a:solidFill>
                <a:latin typeface="Menlo"/>
              </a:rPr>
              <a:t> </a:t>
            </a:r>
            <a:endParaRPr lang="en-US" altLang="zh-CN" sz="1800">
              <a:solidFill>
                <a:srgbClr val="000000"/>
              </a:solidFill>
              <a:latin typeface="Menlo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Menlo"/>
              </a:rPr>
              <a:t>       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执行语句</a:t>
            </a:r>
            <a:r>
              <a:rPr lang="zh-CN" altLang="zh-CN" sz="1800">
                <a:solidFill>
                  <a:srgbClr val="666600"/>
                </a:solidFill>
                <a:latin typeface="方正大黑简体"/>
              </a:rPr>
              <a:t>……</a:t>
            </a:r>
            <a:endParaRPr lang="en-US" altLang="zh-CN" sz="1800">
              <a:solidFill>
                <a:srgbClr val="666600"/>
              </a:solidFill>
              <a:latin typeface="方正大黑简体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88"/>
                </a:solidFill>
                <a:latin typeface="Menlo"/>
              </a:rPr>
              <a:t>else</a:t>
            </a:r>
            <a:r>
              <a:rPr lang="en-US" altLang="zh-CN" sz="1800">
                <a:solidFill>
                  <a:srgbClr val="FF0000"/>
                </a:solidFill>
                <a:latin typeface="方正大黑简体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latin typeface="方正大黑简体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"/>
              </a:rPr>
              <a:t>       </a:t>
            </a:r>
            <a:r>
              <a:rPr lang="zh-CN" altLang="zh-CN" sz="1800">
                <a:solidFill>
                  <a:srgbClr val="666600"/>
                </a:solidFill>
                <a:latin typeface="Menlo"/>
              </a:rPr>
              <a:t>执行语句</a:t>
            </a:r>
            <a:r>
              <a:rPr lang="zh-CN" altLang="zh-CN" sz="1800">
                <a:solidFill>
                  <a:srgbClr val="666600"/>
                </a:solidFill>
                <a:latin typeface="方正大黑简体"/>
              </a:rPr>
              <a:t>……</a:t>
            </a:r>
            <a:endParaRPr lang="zh-CN" altLang="zh-CN" sz="1800">
              <a:latin typeface="方正大黑简体"/>
            </a:endParaRPr>
          </a:p>
        </p:txBody>
      </p:sp>
    </p:spTree>
    <p:extLst>
      <p:ext uri="{BB962C8B-B14F-4D97-AF65-F5344CB8AC3E}">
        <p14:creationId xmlns:p14="http://schemas.microsoft.com/office/powerpoint/2010/main" val="39157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B76C331C-B244-412B-B56D-CEB126DD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2206471" cy="580871"/>
          </a:xfrm>
        </p:spPr>
        <p:txBody>
          <a:bodyPr rtlCol="0">
            <a:normAutofit/>
          </a:bodyPr>
          <a:lstStyle/>
          <a:p>
            <a:r>
              <a:rPr lang="en-US" altLang="zh-CN"/>
              <a:t>w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hile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1">
            <a:extLst>
              <a:ext uri="{FF2B5EF4-FFF2-40B4-BE49-F238E27FC236}">
                <a16:creationId xmlns:a16="http://schemas.microsoft.com/office/drawing/2014/main" id="{08F92B62-7CBE-4088-94EE-42368F817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700708"/>
            <a:ext cx="8064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1&gt;: #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条件为真时，执行缩进的语句，否则跳过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b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2">
            <a:extLst>
              <a:ext uri="{FF2B5EF4-FFF2-40B4-BE49-F238E27FC236}">
                <a16:creationId xmlns:a16="http://schemas.microsoft.com/office/drawing/2014/main" id="{58DD6F30-7D92-4389-9D1F-F6B9CAF24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56" y="4798382"/>
            <a:ext cx="777716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当循环条件为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时，执行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中的语句块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循环表达式的值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时，跳出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b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8">
            <a:extLst>
              <a:ext uri="{FF2B5EF4-FFF2-40B4-BE49-F238E27FC236}">
                <a16:creationId xmlns:a16="http://schemas.microsoft.com/office/drawing/2014/main" id="{0C124BE8-1834-4247-B303-DC00399D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018" y="402844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7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B76C331C-B244-412B-B56D-CEB126DD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2206471" cy="580871"/>
          </a:xfrm>
        </p:spPr>
        <p:txBody>
          <a:bodyPr rtlCol="0">
            <a:norm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2BD8AD33-5B2E-490A-AD7F-2F1A6AA9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2059619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目标对象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对象集合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b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 #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循环未被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终止则执行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块中的语句</a:t>
            </a:r>
            <a:b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C3D294FA-F9E2-463B-B866-354F5406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364669"/>
            <a:ext cx="8064500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当执行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循环时，会逐个将对象集合中的元素赋给</a:t>
            </a:r>
            <a:b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目标对象，然后为每个元素执行循环体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如果离开循环体前没有执行过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语句（即对象集合中的每个元素都被访问过了），则会执行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b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741EEB-B496-4FE1-9C88-5920AF665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371696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5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B76C331C-B244-412B-B56D-CEB126DD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en-US" altLang="zh-CN" b="1"/>
              <a:t>b</a:t>
            </a: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reak</a:t>
            </a:r>
            <a:r>
              <a:rPr lang="zh-CN" altLang="en-US" b="1"/>
              <a:t>和</a:t>
            </a:r>
            <a:r>
              <a:rPr lang="en-US" altLang="zh-CN" b="1"/>
              <a:t>continue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F6C555B2-AF5A-487C-BC22-D198A9D6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18" y="2059619"/>
            <a:ext cx="3209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用来终止循环语句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ttp://www.runoob.com/wp-content/uploads/2013/11/cpp_break_statement.jpg">
            <a:extLst>
              <a:ext uri="{FF2B5EF4-FFF2-40B4-BE49-F238E27FC236}">
                <a16:creationId xmlns:a16="http://schemas.microsoft.com/office/drawing/2014/main" id="{928D6A39-11D8-459D-BD42-7F7F26DD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63" y="2885243"/>
            <a:ext cx="2839778" cy="32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7">
            <a:extLst>
              <a:ext uri="{FF2B5EF4-FFF2-40B4-BE49-F238E27FC236}">
                <a16:creationId xmlns:a16="http://schemas.microsoft.com/office/drawing/2014/main" id="{5F1B7972-DC21-4814-AD8B-036FFFC1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51" y="2040098"/>
            <a:ext cx="4023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用来跳出</a:t>
            </a:r>
            <a:r>
              <a:rPr kumimoji="1"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</a:t>
            </a:r>
            <a:r>
              <a:rPr kumimoji="1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cpp_continue_statement">
            <a:extLst>
              <a:ext uri="{FF2B5EF4-FFF2-40B4-BE49-F238E27FC236}">
                <a16:creationId xmlns:a16="http://schemas.microsoft.com/office/drawing/2014/main" id="{FD01D247-9782-4BCD-8D78-02D483C0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361" y="2885243"/>
            <a:ext cx="2840839" cy="32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1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/>
              <a:t>内置数据结构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8C31D5-2A85-4463-AD44-F0D0E1E2B049}"/>
              </a:ext>
            </a:extLst>
          </p:cNvPr>
          <p:cNvSpPr/>
          <p:nvPr/>
        </p:nvSpPr>
        <p:spPr>
          <a:xfrm>
            <a:off x="1316853" y="2138169"/>
            <a:ext cx="9522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列表是一组元素的集合，可以实现元素的添加、删除、修改、查找等操作。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DAB16E-84F0-466A-BB8A-18ADB9997EB6}"/>
              </a:ext>
            </a:extLst>
          </p:cNvPr>
          <p:cNvSpPr/>
          <p:nvPr/>
        </p:nvSpPr>
        <p:spPr>
          <a:xfrm>
            <a:off x="1485530" y="2586051"/>
            <a:ext cx="851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cathy = ["cathy",10,138.5,True,None]    #cathy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的个人信息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 = [90,100,98,95]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各科成绩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 = list("cathy")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list()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函数初始化一个列表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print(name)     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输出结果：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['c','a','t','h','y']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D7249C-8BAA-4270-AAB0-52318492C9CE}"/>
              </a:ext>
            </a:extLst>
          </p:cNvPr>
          <p:cNvSpPr/>
          <p:nvPr/>
        </p:nvSpPr>
        <p:spPr>
          <a:xfrm>
            <a:off x="1485530" y="4313499"/>
            <a:ext cx="6096000" cy="13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列表内元素用方括号（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）包裹。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列表内不同元素之间使用逗号（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）分隔。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列表内可以包含任何数据类型，也可以包括另一个列表。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函数生成一个列表。</a:t>
            </a:r>
          </a:p>
        </p:txBody>
      </p:sp>
    </p:spTree>
    <p:extLst>
      <p:ext uri="{BB962C8B-B14F-4D97-AF65-F5344CB8AC3E}">
        <p14:creationId xmlns:p14="http://schemas.microsoft.com/office/powerpoint/2010/main" val="35080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/>
              <a:t>内置数据结构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16B2A0-01F0-496A-A5D4-8E1E4D9DC8B7}"/>
              </a:ext>
            </a:extLst>
          </p:cNvPr>
          <p:cNvSpPr/>
          <p:nvPr/>
        </p:nvSpPr>
        <p:spPr>
          <a:xfrm>
            <a:off x="1316853" y="2059619"/>
            <a:ext cx="9265329" cy="312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字典是一种非常常见的“键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值”（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）映射结构，它为每一个元素分配一个唯一的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，你无需关心位置，通过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就可以获取对应的值。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score1 = {"math":90,"chinese":100,"english":98,"PE":95}#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成绩字典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print(score1["chinese"])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字典内元素用大括号（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）包裹。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key:value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的形式存储一个元素，如“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"math":90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”，字符串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是分数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字典内不同键值对之间采用逗号（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）分隔。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字典是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无序的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，字典中的元素是通过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来访问的，如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score1["chinese"]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得到语文成绩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72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403022"/>
            <a:ext cx="9980682" cy="770139"/>
          </a:xfrm>
        </p:spPr>
        <p:txBody>
          <a:bodyPr rtlCol="0"/>
          <a:lstStyle/>
          <a:p>
            <a:pPr rt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2B0A2384-4491-4084-AB22-97783D10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72" y="3142696"/>
            <a:ext cx="2868544" cy="3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4">
            <a:extLst>
              <a:ext uri="{FF2B5EF4-FFF2-40B4-BE49-F238E27FC236}">
                <a16:creationId xmlns:a16="http://schemas.microsoft.com/office/drawing/2014/main" id="{3F65B6EB-3B41-4DCA-B035-8050CAB0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82" y="2044950"/>
            <a:ext cx="8340066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的创始人为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Guido van Rossum</a:t>
            </a:r>
            <a:r>
              <a:rPr lang="zh-CN" altLang="en-US" sz="2000"/>
              <a:t>（吉多</a:t>
            </a:r>
            <a:r>
              <a:rPr lang="en-US" altLang="zh-CN" sz="2000"/>
              <a:t>·</a:t>
            </a:r>
            <a:r>
              <a:rPr lang="zh-CN" altLang="en-US" sz="2000"/>
              <a:t>范罗苏姆）。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年圣诞节期间，在阿姆斯特丹，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Guido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为了打发圣诞节的无趣，决心开发一个新的脚本解释程序，做为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ABC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语言的一种继承。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之所以选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（大蟒蛇的意思）作为该编程语言的名字，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是因为他是一个叫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Monty 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的喜剧团体的爱好者。</a:t>
            </a:r>
          </a:p>
        </p:txBody>
      </p:sp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01349053-6538-4E78-A331-6D33AAD1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543437"/>
            <a:ext cx="9982200" cy="770138"/>
          </a:xfrm>
        </p:spPr>
        <p:txBody>
          <a:bodyPr rtlCol="0"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起源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6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/>
              <a:t>内置数据结构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元组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4E6942-DD5C-4CD4-9666-CE1E53BA5BF8}"/>
              </a:ext>
            </a:extLst>
          </p:cNvPr>
          <p:cNvSpPr/>
          <p:nvPr/>
        </p:nvSpPr>
        <p:spPr>
          <a:xfrm>
            <a:off x="1281343" y="2059619"/>
            <a:ext cx="10215240" cy="3997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元组和列表最大的区别就是不可变的特性，即元组的值一旦确定了，就无法进行任何改动，包括修改、新增和删除。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sex1 = ("male","female")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使用括号生成并初始化元组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sex2 = tuple(["male","female"])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从列表初始化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sex3 = ("male",)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只有一个元素时，后面也要加逗号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sex4 = "male","female"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默认是元组类型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("male","female")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元组中元素的访问方法和列表一样，都可以使用下标和切片。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圆括号（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）代表元组，方括号（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）代表列表，大括号（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）代表字典。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初始化只包含一个元素的元组时，也必须在元素后加上逗号，如变量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直接用逗号分隔多个元素的赋值默认是元组，如变量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sex4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元组内的数据一旦被初始化，就不能更改。</a:t>
            </a:r>
          </a:p>
        </p:txBody>
      </p:sp>
    </p:spTree>
    <p:extLst>
      <p:ext uri="{BB962C8B-B14F-4D97-AF65-F5344CB8AC3E}">
        <p14:creationId xmlns:p14="http://schemas.microsoft.com/office/powerpoint/2010/main" val="20144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函数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BDF042-D0D5-47E6-BFCB-73D7220FB7F7}"/>
              </a:ext>
            </a:extLst>
          </p:cNvPr>
          <p:cNvSpPr/>
          <p:nvPr/>
        </p:nvSpPr>
        <p:spPr>
          <a:xfrm>
            <a:off x="1236955" y="1861170"/>
            <a:ext cx="991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函数是组织好的，可重复使用的，用来实现单一或相关联功能的代码段。它有一个入口，用于输入数据，有一个出口，用于输出结果。当然，根据实际需求，入口和出口是可以省略的。</a:t>
            </a:r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05BE4124-501E-4FBD-BD20-EC4B986D13B5}"/>
              </a:ext>
            </a:extLst>
          </p:cNvPr>
          <p:cNvSpPr/>
          <p:nvPr/>
        </p:nvSpPr>
        <p:spPr bwMode="auto">
          <a:xfrm>
            <a:off x="4883264" y="3596842"/>
            <a:ext cx="2143140" cy="257176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4000">
                <a:solidFill>
                  <a:srgbClr val="00B0F0"/>
                </a:solidFill>
                <a:latin typeface="方正大黑简体" pitchFamily="2" charset="-122"/>
              </a:rPr>
              <a:t>功能    模块</a:t>
            </a:r>
          </a:p>
        </p:txBody>
      </p:sp>
      <p:sp>
        <p:nvSpPr>
          <p:cNvPr id="6" name="右箭头 17">
            <a:extLst>
              <a:ext uri="{FF2B5EF4-FFF2-40B4-BE49-F238E27FC236}">
                <a16:creationId xmlns:a16="http://schemas.microsoft.com/office/drawing/2014/main" id="{89E222A2-F160-4ACD-ADC9-9E1AD0AF79A8}"/>
              </a:ext>
            </a:extLst>
          </p:cNvPr>
          <p:cNvSpPr/>
          <p:nvPr/>
        </p:nvSpPr>
        <p:spPr bwMode="auto">
          <a:xfrm>
            <a:off x="3025876" y="4239784"/>
            <a:ext cx="1571636" cy="128588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latin typeface="方正大黑简体" pitchFamily="2" charset="-122"/>
              </a:rPr>
              <a:t>输入数据</a:t>
            </a:r>
          </a:p>
        </p:txBody>
      </p:sp>
      <p:sp>
        <p:nvSpPr>
          <p:cNvPr id="7" name="右箭头 18">
            <a:extLst>
              <a:ext uri="{FF2B5EF4-FFF2-40B4-BE49-F238E27FC236}">
                <a16:creationId xmlns:a16="http://schemas.microsoft.com/office/drawing/2014/main" id="{A997A19C-4A1C-412B-B115-935E1ACBA1B7}"/>
              </a:ext>
            </a:extLst>
          </p:cNvPr>
          <p:cNvSpPr/>
          <p:nvPr/>
        </p:nvSpPr>
        <p:spPr bwMode="auto">
          <a:xfrm>
            <a:off x="7455032" y="4168346"/>
            <a:ext cx="1643074" cy="128588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latin typeface="方正大黑简体" pitchFamily="2" charset="-122"/>
              </a:rPr>
              <a:t>输出结果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39AA441E-EB83-462E-A706-70F5CD266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955" y="2747627"/>
            <a:ext cx="56765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大黑简体"/>
                <a:cs typeface="方正大黑简体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单一的功能封装为一个独立的模块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给出入口数据，模块根据入口数据得到相应出口数据</a:t>
            </a:r>
          </a:p>
        </p:txBody>
      </p:sp>
    </p:spTree>
    <p:extLst>
      <p:ext uri="{BB962C8B-B14F-4D97-AF65-F5344CB8AC3E}">
        <p14:creationId xmlns:p14="http://schemas.microsoft.com/office/powerpoint/2010/main" val="17554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函数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E255D2-5101-43ED-B0C8-A360DF3BDE2C}"/>
              </a:ext>
            </a:extLst>
          </p:cNvPr>
          <p:cNvSpPr/>
          <p:nvPr/>
        </p:nvSpPr>
        <p:spPr>
          <a:xfrm>
            <a:off x="1254710" y="2059619"/>
            <a:ext cx="8599504" cy="16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函数以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关键字开头，后接函数名、圆括号（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）和冒号（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与变量的命名规则一样，函数名包含英文、数字以及下划线，但不能以数字开头。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函数名后的圆括号内用于定义参数（也可以没有参数）。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功能代码块必须缩进。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结束函数，并将返回值传给调用方。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2168CF-A1F2-48D2-B4A2-912594EAC4C4}"/>
              </a:ext>
            </a:extLst>
          </p:cNvPr>
          <p:cNvSpPr/>
          <p:nvPr/>
        </p:nvSpPr>
        <p:spPr>
          <a:xfrm>
            <a:off x="2177988" y="42030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is_leap(year):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函数定义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(year % 4 == 0 and year % 100 != 0) or (year % 4 == 0 and year % 400 == 0):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1#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闰年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0#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非闰年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zh-CN" b="1"/>
              <a:t>迭代器（</a:t>
            </a:r>
            <a:r>
              <a:rPr lang="en-US" altLang="zh-CN" b="1"/>
              <a:t>iterator</a:t>
            </a:r>
            <a:r>
              <a:rPr lang="zh-CN" altLang="zh-CN" b="1"/>
              <a:t>）</a:t>
            </a:r>
          </a:p>
          <a:p>
            <a:pPr marL="0" indent="0">
              <a:buNone/>
            </a:pP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E7A0CE-12AC-4076-8C58-42E09F18F90F}"/>
              </a:ext>
            </a:extLst>
          </p:cNvPr>
          <p:cNvSpPr/>
          <p:nvPr/>
        </p:nvSpPr>
        <p:spPr>
          <a:xfrm>
            <a:off x="1219200" y="2158322"/>
            <a:ext cx="9866382" cy="34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迭代器相当于一个函数，每次调用都可以通过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next()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函数返回下一个值，如果迭代结束了，则抛出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StopIteration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异常。从遍历的角度看这和列表没什么区别，但它占用内存更少，因为不需要一下就生成整个列表。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能够使用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循环逐项遍历数据的对象，我们把它叫做</a:t>
            </a:r>
            <a:r>
              <a:rPr lang="zh-CN" altLang="zh-CN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可迭代对象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。例如列表、字典和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rang()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函数都是可迭代对象。可以通过内置的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iter()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函数来获取对应的</a:t>
            </a:r>
            <a:r>
              <a:rPr lang="zh-CN" altLang="zh-CN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迭代器对象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。如下代码所示，使用迭代器获取列表中的每个元素。</a:t>
            </a:r>
            <a:endParaRPr lang="en-US" altLang="zh-CN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cathy = ["cathy",10,138.5,True,None]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iter1 = iter(cathy)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生成迭代器对象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print(next(iter1))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得到第一个值：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"cathy"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print(next(iter1))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得到下一个值：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zh-CN" b="1"/>
              <a:t>生成器（</a:t>
            </a:r>
            <a:r>
              <a:rPr lang="en-US" altLang="zh-CN" b="1"/>
              <a:t>Generator</a:t>
            </a:r>
            <a:r>
              <a:rPr lang="zh-CN" altLang="zh-CN" b="1"/>
              <a:t>）</a:t>
            </a:r>
          </a:p>
          <a:p>
            <a:pPr marL="0" indent="0">
              <a:buNone/>
            </a:pP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80DEE9-6E42-4B33-B547-CFFEA78FB37C}"/>
              </a:ext>
            </a:extLst>
          </p:cNvPr>
          <p:cNvSpPr/>
          <p:nvPr/>
        </p:nvSpPr>
        <p:spPr>
          <a:xfrm>
            <a:off x="1104899" y="2299315"/>
            <a:ext cx="9980681" cy="133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中，把使用了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yield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的函数称为生成器（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generator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）。生成器是一种特殊的迭代器，它形式上和函数很像，只是把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换成了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yield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。函数在遇到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关键字时，会返回值并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结束函数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。而生成器在遇到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yield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关键字时，会返回迭代器对象，但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不会立即结束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，而是保存当前的位置，下次执行时会从当前位置继续执行。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44044-8A51-4B7C-99D3-0079DEA9A13A}"/>
              </a:ext>
            </a:extLst>
          </p:cNvPr>
          <p:cNvSpPr/>
          <p:nvPr/>
        </p:nvSpPr>
        <p:spPr>
          <a:xfrm>
            <a:off x="1104899" y="5278707"/>
            <a:ext cx="10382806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0 1 1 2 3 5 8 13 21 34 55 89 144 233 377 610 987 1597 2584 4181</a:t>
            </a:r>
            <a:endParaRPr lang="zh-CN" altLang="zh-CN" sz="12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F64E26-A978-434C-8AD4-3AF9B75EB605}"/>
              </a:ext>
            </a:extLst>
          </p:cNvPr>
          <p:cNvSpPr/>
          <p:nvPr/>
        </p:nvSpPr>
        <p:spPr>
          <a:xfrm>
            <a:off x="1236954" y="4277687"/>
            <a:ext cx="984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斐波那契数列，它以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开头，后面的数是前两个数的和，下面展示的是前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个斐波那契数列的数据。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A8ABC8-B340-4EE9-A679-FB1022033C0D}"/>
              </a:ext>
            </a:extLst>
          </p:cNvPr>
          <p:cNvSpPr txBox="1">
            <a:spLocks/>
          </p:cNvSpPr>
          <p:nvPr/>
        </p:nvSpPr>
        <p:spPr>
          <a:xfrm>
            <a:off x="1726707" y="2067113"/>
            <a:ext cx="4203576" cy="1268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>
                <a:latin typeface="+mn-ea"/>
              </a:rPr>
              <a:t>类是客观世界中事物的抽象</a:t>
            </a:r>
            <a:endParaRPr lang="en-US" altLang="zh-CN" sz="180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>
                <a:latin typeface="+mn-ea"/>
              </a:rPr>
              <a:t>对象是类实例化后的实体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69BCD3-58C9-41D2-BE6B-EA2F0A5E2066}"/>
              </a:ext>
            </a:extLst>
          </p:cNvPr>
          <p:cNvSpPr/>
          <p:nvPr/>
        </p:nvSpPr>
        <p:spPr>
          <a:xfrm>
            <a:off x="3853890" y="3501990"/>
            <a:ext cx="2664296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汽车模块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09BD9D-B5D4-46DE-B4C1-3A67757AC1D0}"/>
              </a:ext>
            </a:extLst>
          </p:cNvPr>
          <p:cNvSpPr/>
          <p:nvPr/>
        </p:nvSpPr>
        <p:spPr>
          <a:xfrm>
            <a:off x="1909674" y="530219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汽车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7EA43-CCDD-449C-96A9-E1998A31AC7F}"/>
              </a:ext>
            </a:extLst>
          </p:cNvPr>
          <p:cNvSpPr/>
          <p:nvPr/>
        </p:nvSpPr>
        <p:spPr>
          <a:xfrm>
            <a:off x="4753990" y="530219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汽车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A33E3F-8E4C-49B0-8B10-7CCD643BB0AC}"/>
              </a:ext>
            </a:extLst>
          </p:cNvPr>
          <p:cNvSpPr/>
          <p:nvPr/>
        </p:nvSpPr>
        <p:spPr>
          <a:xfrm>
            <a:off x="7598306" y="530219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汽车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8660DA-BA2A-4310-ADE0-D481FC573131}"/>
              </a:ext>
            </a:extLst>
          </p:cNvPr>
          <p:cNvCxnSpPr>
            <a:stCxn id="5" idx="2"/>
          </p:cNvCxnSpPr>
          <p:nvPr/>
        </p:nvCxnSpPr>
        <p:spPr>
          <a:xfrm flipH="1">
            <a:off x="3061802" y="4222070"/>
            <a:ext cx="2124236" cy="108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62348C-C283-42D7-8912-E071D888251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271409" y="4222070"/>
            <a:ext cx="3299005" cy="108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DF3D53-1405-4F7C-89A2-721D88B9970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186038" y="4222070"/>
            <a:ext cx="540060" cy="108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235B8DB-91A0-4404-86D1-58D0A4C954F8}"/>
              </a:ext>
            </a:extLst>
          </p:cNvPr>
          <p:cNvSpPr txBox="1"/>
          <p:nvPr/>
        </p:nvSpPr>
        <p:spPr>
          <a:xfrm>
            <a:off x="2808176" y="46062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52B628-776B-4CC7-BCCD-E28C1DCD06A3}"/>
              </a:ext>
            </a:extLst>
          </p:cNvPr>
          <p:cNvSpPr txBox="1"/>
          <p:nvPr/>
        </p:nvSpPr>
        <p:spPr>
          <a:xfrm>
            <a:off x="4467757" y="47908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15F68D-17C6-48C5-9436-2E98646D5980}"/>
              </a:ext>
            </a:extLst>
          </p:cNvPr>
          <p:cNvSpPr txBox="1"/>
          <p:nvPr/>
        </p:nvSpPr>
        <p:spPr>
          <a:xfrm>
            <a:off x="7483216" y="4449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4068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/>
      <p:bldP spid="14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033B8F-2BDF-4F8A-822B-98F76CA059E3}"/>
              </a:ext>
            </a:extLst>
          </p:cNvPr>
          <p:cNvSpPr/>
          <p:nvPr/>
        </p:nvSpPr>
        <p:spPr>
          <a:xfrm>
            <a:off x="782714" y="2542759"/>
            <a:ext cx="5493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People:#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定义人的类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构造函数，生成类的对象时自动调用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__init__(self,my_name,my_age,my_sex):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self.name = my_name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self.age = my_age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self.sex = my_sex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方法：获取姓名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get_name(self):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self.name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方法：输出信息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get_information(self):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print("name:%s,age:%d,sex:%s"%(self.name,self.age,self.sex))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DCCCDB-8488-4482-BFD1-0D5868890A2F}"/>
              </a:ext>
            </a:extLst>
          </p:cNvPr>
          <p:cNvSpPr/>
          <p:nvPr/>
        </p:nvSpPr>
        <p:spPr>
          <a:xfrm>
            <a:off x="6095241" y="1637585"/>
            <a:ext cx="5850384" cy="484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关键字定义一个类，后接类名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，类名后面接冒号（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__init__()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方法是一种特殊的方法，被称为类的构造函数或初始化方法，当创建了这个类的实例时就会调用该方法。注意，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两边分别有两个下划线。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代表类的实例。在定义类的方法时，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要作为参数传递进来，虽然在调用时不必传入相应的参数。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类的属性有：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。使用属性时要前面要加上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类的方法有：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get_name(self)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get_information(self)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。注意，这里要有参数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类的方法与普通的函数只有一个区别，它们必须有一个额外的第一个参数名称，按照惯例它是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47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1A07E6-D116-47A5-B982-1827BC2E4CD2}"/>
              </a:ext>
            </a:extLst>
          </p:cNvPr>
          <p:cNvSpPr/>
          <p:nvPr/>
        </p:nvSpPr>
        <p:spPr>
          <a:xfrm>
            <a:off x="553374" y="3429000"/>
            <a:ext cx="703703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Student(People):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__init__(self,stu_name,stu_age,stu_sex,stu_class):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People.__init__(self,stu_name,stu_age,stu_sex)#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初始化父类属性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self.my_class = stu_class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班级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输出学生信息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get_information(self):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print("name:%s,age:%d,sex:%s,class:%s"%(self.name,self.age,self.sex,self.my_class))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__name__ == "__main__":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cathy = Student("cathy",10,"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女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三年二班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name:cathy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age:10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sex: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女，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class: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三年二班</a:t>
            </a:r>
            <a:b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cathy.get_information()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B63D9D-D287-429A-B08A-9AD542A944C8}"/>
              </a:ext>
            </a:extLst>
          </p:cNvPr>
          <p:cNvSpPr/>
          <p:nvPr/>
        </p:nvSpPr>
        <p:spPr>
          <a:xfrm>
            <a:off x="6377127" y="1644896"/>
            <a:ext cx="5137212" cy="293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为学生类的类名，圆括号内是继承的父类。这样，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类就继承了父类所有的属性和方法。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在构造函数中，为学生类新增了一个属性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my_class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，其余属性自动从父类继承而来。不过，需要调用父类的构造函数来初始化父类的属性。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新增的方法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get_information(self)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用于输出学生的信息。</a:t>
            </a:r>
          </a:p>
        </p:txBody>
      </p:sp>
    </p:spTree>
    <p:extLst>
      <p:ext uri="{BB962C8B-B14F-4D97-AF65-F5344CB8AC3E}">
        <p14:creationId xmlns:p14="http://schemas.microsoft.com/office/powerpoint/2010/main" val="24505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/>
              <a:t>文件与异常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文件操作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BA4E17-FCBD-4BDC-85BB-7D0961538391}"/>
              </a:ext>
            </a:extLst>
          </p:cNvPr>
          <p:cNvSpPr/>
          <p:nvPr/>
        </p:nvSpPr>
        <p:spPr>
          <a:xfrm>
            <a:off x="1341315" y="2182813"/>
            <a:ext cx="86264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打开一个文件的函数为内置函数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文件语法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file_object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=open(filename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r’,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=-1)</a:t>
            </a:r>
          </a:p>
          <a:p>
            <a:pPr marL="342900" indent="-342900">
              <a:buFont typeface="Wingdings" panose="05000000000000000000" pitchFamily="2" charset="2"/>
              <a:buChar char="u"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：要打开的文件的名字，可以是相对路径也可以是绝对路径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：可选参数，文件打开的模式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：可选参数，缓冲区的大小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67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/>
              <a:t>文件与异常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文件操作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33ABC9C0-1733-4216-9C78-E6E4B2B82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98" y="2680502"/>
            <a:ext cx="784225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0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403022"/>
            <a:ext cx="9980682" cy="770139"/>
          </a:xfrm>
        </p:spPr>
        <p:txBody>
          <a:bodyPr rtlCol="0"/>
          <a:lstStyle/>
          <a:p>
            <a:pPr rt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F604DDA-430B-4F03-8FE2-4A72C6043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053098"/>
              </p:ext>
            </p:extLst>
          </p:nvPr>
        </p:nvGraphicFramePr>
        <p:xfrm>
          <a:off x="2195179" y="1753743"/>
          <a:ext cx="756051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13">
            <a:extLst>
              <a:ext uri="{FF2B5EF4-FFF2-40B4-BE49-F238E27FC236}">
                <a16:creationId xmlns:a16="http://schemas.microsoft.com/office/drawing/2014/main" id="{9DA72118-6A10-4B42-8A00-864D4C0D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543437"/>
            <a:ext cx="9982200" cy="770138"/>
          </a:xfrm>
        </p:spPr>
        <p:txBody>
          <a:bodyPr rtlCol="0"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9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/>
              <a:t>文件与异常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文件操作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E22195AC-2D16-488F-BCDA-22F4847F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67" y="2059619"/>
            <a:ext cx="796131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2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/>
              <a:t>文件与异常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6D938F3E-C8AA-448E-87FD-6F8C8474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3990883" cy="58087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9257F-547D-4961-8C7D-D493F422FDBF}"/>
              </a:ext>
            </a:extLst>
          </p:cNvPr>
          <p:cNvSpPr/>
          <p:nvPr/>
        </p:nvSpPr>
        <p:spPr>
          <a:xfrm>
            <a:off x="1330412" y="2180539"/>
            <a:ext cx="542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try…except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结构捕获异常，并对异常做出处理。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搭建</a:t>
            </a:r>
            <a:r>
              <a:rPr lang="en-US" altLang="zh-CN"/>
              <a:t>Python</a:t>
            </a:r>
            <a:r>
              <a:rPr lang="zh-CN" altLang="en-US"/>
              <a:t>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/>
              <a:t>Anaconda</a:t>
            </a:r>
            <a:r>
              <a:rPr lang="zh-CN" altLang="zh-CN" b="1"/>
              <a:t>介绍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367EC4-D4E0-4A11-AC9E-57F7A1C96EDD}"/>
              </a:ext>
            </a:extLst>
          </p:cNvPr>
          <p:cNvSpPr/>
          <p:nvPr/>
        </p:nvSpPr>
        <p:spPr>
          <a:xfrm>
            <a:off x="1104900" y="2582003"/>
            <a:ext cx="9715461" cy="112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是最受欢迎的数据科学</a:t>
            </a:r>
            <a:r>
              <a:rPr lang="en-US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发行版，它集成了</a:t>
            </a:r>
            <a:r>
              <a:rPr lang="en-US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环境，包含了一千多个</a:t>
            </a:r>
            <a:r>
              <a:rPr lang="en-US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Python/R</a:t>
            </a:r>
            <a:r>
              <a:rPr lang="zh-CN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数据科学包，并能有效地管理包、依赖项和环境，更重要的是它包含了</a:t>
            </a:r>
            <a:r>
              <a:rPr lang="en-US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框架的各种依赖包，因此以后安装</a:t>
            </a:r>
            <a:r>
              <a:rPr lang="en-US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sz="2000" kern="10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框架时，基本不会出现任何问题。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15E2F-B863-4BC3-9683-D7B91831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70" y="4419492"/>
            <a:ext cx="2994291" cy="16766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A9004D-5030-4399-AAB2-C5C1D093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375" y="4419493"/>
            <a:ext cx="3531365" cy="16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搭建</a:t>
            </a:r>
            <a:r>
              <a:rPr lang="en-US" altLang="zh-CN"/>
              <a:t>Python</a:t>
            </a:r>
            <a:r>
              <a:rPr lang="zh-CN" altLang="en-US"/>
              <a:t>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063753"/>
          </a:xfrm>
        </p:spPr>
        <p:txBody>
          <a:bodyPr rtlCol="0">
            <a:normAutofit/>
          </a:bodyPr>
          <a:lstStyle/>
          <a:p>
            <a:r>
              <a:rPr lang="zh-CN" altLang="zh-CN" b="1"/>
              <a:t>下载</a:t>
            </a:r>
            <a:r>
              <a:rPr lang="en-US" altLang="zh-CN" b="1"/>
              <a:t>Anaconda</a:t>
            </a: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u="sng"/>
              <a:t>https://www.anaconda.com/distribution/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zh-CN" b="1"/>
              <a:t>安装</a:t>
            </a:r>
            <a:r>
              <a:rPr lang="en-US" altLang="zh-CN" b="1"/>
              <a:t>Anaconda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254A6-1184-4C27-889C-185E4EDA03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3448" y="3813470"/>
            <a:ext cx="3692494" cy="27111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151B0B-89B1-4461-804B-CB46C0478311}"/>
              </a:ext>
            </a:extLst>
          </p:cNvPr>
          <p:cNvSpPr/>
          <p:nvPr/>
        </p:nvSpPr>
        <p:spPr>
          <a:xfrm>
            <a:off x="1390676" y="2880350"/>
            <a:ext cx="5755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https://mirrors.tuna.tsinghua.edu.cn/anaconda/archive/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安装</a:t>
            </a:r>
            <a:r>
              <a:rPr lang="en-US" altLang="zh-CN"/>
              <a:t>PyCharm</a:t>
            </a:r>
            <a:r>
              <a:rPr lang="zh-CN" altLang="en-US"/>
              <a:t>集成开发环境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478748"/>
            <a:ext cx="9982200" cy="1666783"/>
          </a:xfrm>
        </p:spPr>
        <p:txBody>
          <a:bodyPr rtlCol="0"/>
          <a:lstStyle/>
          <a:p>
            <a:r>
              <a:rPr lang="en-US" altLang="zh-CN" b="1"/>
              <a:t>PyCharm</a:t>
            </a:r>
            <a:r>
              <a:rPr lang="zh-CN" altLang="en-US" b="1"/>
              <a:t>介绍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46367D-B638-4102-B7ED-A0B1039A5176}"/>
              </a:ext>
            </a:extLst>
          </p:cNvPr>
          <p:cNvSpPr/>
          <p:nvPr/>
        </p:nvSpPr>
        <p:spPr>
          <a:xfrm>
            <a:off x="1104900" y="2250371"/>
            <a:ext cx="9690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编程的集成开发环境（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），带有一整套可以帮助用户在使用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语言开发时提高效率的工具，比如调试、语法高亮、项目管理、代码跳转、智能提示、自动完成、单元测试和版本控制等。当然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对于专业的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Python Web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开发，也提供了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Django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框架（用于开发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Python Web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的框架）的支持。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E3B0EA-47D2-42BD-BE8B-225A9F69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392" y="4029228"/>
            <a:ext cx="2476190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安装</a:t>
            </a:r>
            <a:r>
              <a:rPr lang="en-US" altLang="zh-CN"/>
              <a:t>PyCharm</a:t>
            </a:r>
            <a:r>
              <a:rPr lang="zh-CN" altLang="en-US"/>
              <a:t>集成开发环境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478748"/>
            <a:ext cx="9982200" cy="1666783"/>
          </a:xfrm>
        </p:spPr>
        <p:txBody>
          <a:bodyPr rtlCol="0">
            <a:noAutofit/>
          </a:bodyPr>
          <a:lstStyle/>
          <a:p>
            <a:r>
              <a:rPr lang="zh-CN" altLang="zh-CN" b="1"/>
              <a:t>下载</a:t>
            </a:r>
            <a:r>
              <a:rPr lang="en-US" altLang="zh-CN" b="1"/>
              <a:t>PyCharm</a:t>
            </a:r>
          </a:p>
          <a:p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/>
          </a:p>
          <a:p>
            <a:r>
              <a:rPr lang="zh-CN" altLang="zh-CN" b="1"/>
              <a:t>安装</a:t>
            </a:r>
            <a:r>
              <a:rPr lang="en-US" altLang="zh-CN" b="1"/>
              <a:t>PyCharm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DE30D0-4FEC-4F46-9F6A-58F27E37F917}"/>
              </a:ext>
            </a:extLst>
          </p:cNvPr>
          <p:cNvSpPr/>
          <p:nvPr/>
        </p:nvSpPr>
        <p:spPr>
          <a:xfrm>
            <a:off x="1450019" y="1942807"/>
            <a:ext cx="658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https://www.jetbrains.com/pycharm/download/#section=windows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8BA7E-B91F-4C7B-BE9D-ED1CC4E19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9803" y="3323085"/>
            <a:ext cx="4410876" cy="32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7A0579F-933A-40BC-980A-89B5A6F19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335067"/>
              </p:ext>
            </p:extLst>
          </p:nvPr>
        </p:nvGraphicFramePr>
        <p:xfrm>
          <a:off x="2531604" y="1393970"/>
          <a:ext cx="712879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95F0CC3-F39C-4C2E-9A6A-4A1B5E0A320F}"/>
              </a:ext>
            </a:extLst>
          </p:cNvPr>
          <p:cNvSpPr txBox="1"/>
          <p:nvPr/>
        </p:nvSpPr>
        <p:spPr>
          <a:xfrm>
            <a:off x="7589838" y="2647411"/>
            <a:ext cx="27241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互动执行你写的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B46EEB-EC2C-4952-9029-5D397511761B}"/>
              </a:ext>
            </a:extLst>
          </p:cNvPr>
          <p:cNvSpPr txBox="1"/>
          <p:nvPr/>
        </p:nvSpPr>
        <p:spPr>
          <a:xfrm>
            <a:off x="1847850" y="1645698"/>
            <a:ext cx="25923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没有了编译这个环节。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4A5CF5-1AF6-4F06-A885-5FF503722D8C}"/>
              </a:ext>
            </a:extLst>
          </p:cNvPr>
          <p:cNvSpPr txBox="1"/>
          <p:nvPr/>
        </p:nvSpPr>
        <p:spPr>
          <a:xfrm>
            <a:off x="1852613" y="4525423"/>
            <a:ext cx="29559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支持面向对象的风格或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代码封装在对象的编程技术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B2530D8C-432F-40FA-A0C0-4AB2A170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5533486"/>
            <a:ext cx="2551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简单易学，功能强大</a:t>
            </a:r>
          </a:p>
        </p:txBody>
      </p:sp>
    </p:spTree>
    <p:extLst>
      <p:ext uri="{BB962C8B-B14F-4D97-AF65-F5344CB8AC3E}">
        <p14:creationId xmlns:p14="http://schemas.microsoft.com/office/powerpoint/2010/main" val="25388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F5C0AF17-4F16-427C-9EF2-2F739F37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209" y="2059619"/>
            <a:ext cx="807461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方正大黑简体"/>
                <a:cs typeface="方正大黑简体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+mj-lt"/>
              </a:rPr>
              <a:t>计算机在工作过程中所产生的数据，都是在“内存”中存储和读取的</a:t>
            </a:r>
            <a:r>
              <a:rPr lang="zh-CN" altLang="en-US" sz="1800"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+mj-lt"/>
              </a:rPr>
              <a:t>“内存”类似于工厂的仓库，数据作为零件存储在仓库（内存）中不同的地方</a:t>
            </a:r>
            <a:r>
              <a:rPr lang="zh-CN" altLang="en-US" sz="1800">
                <a:latin typeface="+mj-lt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内容占位符 13">
            <a:extLst>
              <a:ext uri="{FF2B5EF4-FFF2-40B4-BE49-F238E27FC236}">
                <a16:creationId xmlns:a16="http://schemas.microsoft.com/office/drawing/2014/main" id="{DCD27136-CF09-46F4-98F7-287980F6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8748"/>
            <a:ext cx="9982200" cy="58087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变量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646CC8-0249-4D63-8232-2C0C0114ADB0}"/>
              </a:ext>
            </a:extLst>
          </p:cNvPr>
          <p:cNvSpPr/>
          <p:nvPr/>
        </p:nvSpPr>
        <p:spPr>
          <a:xfrm>
            <a:off x="909591" y="3321054"/>
            <a:ext cx="6716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 = "cathy"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，存储姓名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 = 10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，存储年龄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138.5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，存储身高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is_student = True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is_student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，存储是否是学生的标记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score1 = None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socre1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，存储成绩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99F96A-2416-4C22-A440-BC40703E70FE}"/>
              </a:ext>
            </a:extLst>
          </p:cNvPr>
          <p:cNvSpPr/>
          <p:nvPr/>
        </p:nvSpPr>
        <p:spPr>
          <a:xfrm>
            <a:off x="1219755" y="5334248"/>
            <a:ext cx="6096000" cy="13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变量名包含英文、数字以及下划线，但不能以数字开头。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”用来给变量赋值，如变量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cathy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变量在使用前必须赋值。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”代表行内注释。</a:t>
            </a:r>
          </a:p>
        </p:txBody>
      </p:sp>
    </p:spTree>
    <p:extLst>
      <p:ext uri="{BB962C8B-B14F-4D97-AF65-F5344CB8AC3E}">
        <p14:creationId xmlns:p14="http://schemas.microsoft.com/office/powerpoint/2010/main" val="15708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2003</Words>
  <Application>Microsoft Office PowerPoint</Application>
  <PresentationFormat>宽屏</PresentationFormat>
  <Paragraphs>270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Calibri</vt:lpstr>
      <vt:lpstr>Menlo</vt:lpstr>
      <vt:lpstr>Times New Roman</vt:lpstr>
      <vt:lpstr>Wingdings</vt:lpstr>
      <vt:lpstr>方正大黑简体</vt:lpstr>
      <vt:lpstr>学术文献 16x9</vt:lpstr>
      <vt:lpstr>《从零开始学Scrapy网络爬虫》</vt:lpstr>
      <vt:lpstr>Python简史</vt:lpstr>
      <vt:lpstr>Python简史</vt:lpstr>
      <vt:lpstr>搭建Python环境</vt:lpstr>
      <vt:lpstr>搭建Python环境</vt:lpstr>
      <vt:lpstr>安装PyCharm集成开发环境</vt:lpstr>
      <vt:lpstr>安装PyCharm集成开发环境</vt:lpstr>
      <vt:lpstr>Python基本语法</vt:lpstr>
      <vt:lpstr>Python基本语法</vt:lpstr>
      <vt:lpstr>Python基本语法</vt:lpstr>
      <vt:lpstr>Python基本语法</vt:lpstr>
      <vt:lpstr>Python基本语法</vt:lpstr>
      <vt:lpstr>Python基本语法</vt:lpstr>
      <vt:lpstr>Python基本语法</vt:lpstr>
      <vt:lpstr>Python基本语法</vt:lpstr>
      <vt:lpstr>Python基本语法</vt:lpstr>
      <vt:lpstr>Python基本语法</vt:lpstr>
      <vt:lpstr>Python内置数据结构</vt:lpstr>
      <vt:lpstr>Python内置数据结构</vt:lpstr>
      <vt:lpstr>Python内置数据结构</vt:lpstr>
      <vt:lpstr>Python模块化设计</vt:lpstr>
      <vt:lpstr>Python模块化设计</vt:lpstr>
      <vt:lpstr>Python模块化设计</vt:lpstr>
      <vt:lpstr>Python模块化设计</vt:lpstr>
      <vt:lpstr>Python模块化设计</vt:lpstr>
      <vt:lpstr>Python模块化设计</vt:lpstr>
      <vt:lpstr>Python模块化设计</vt:lpstr>
      <vt:lpstr>Python文件与异常</vt:lpstr>
      <vt:lpstr>Python文件与异常</vt:lpstr>
      <vt:lpstr>Python文件与异常</vt:lpstr>
      <vt:lpstr>Python文件与异常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2019-07-24T07:02:56Z</dcterms:created>
  <dcterms:modified xsi:type="dcterms:W3CDTF">2019-09-26T07:37:16Z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