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3" r:id="rId6"/>
    <p:sldId id="281" r:id="rId7"/>
    <p:sldId id="279" r:id="rId8"/>
    <p:sldId id="274" r:id="rId9"/>
    <p:sldId id="280" r:id="rId10"/>
    <p:sldId id="275" r:id="rId11"/>
    <p:sldId id="282" r:id="rId12"/>
    <p:sldId id="283" r:id="rId13"/>
    <p:sldId id="284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2019/9/26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81487" y="2787196"/>
            <a:ext cx="6606037" cy="854185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《</a:t>
            </a:r>
            <a:r>
              <a:rPr lang="zh-CN" altLang="en-US" sz="4000"/>
              <a:t>从零开始学</a:t>
            </a:r>
            <a:r>
              <a:rPr lang="en-US" altLang="zh-CN" sz="4000" cap="none"/>
              <a:t>Scrapy</a:t>
            </a:r>
            <a:r>
              <a:rPr lang="zh-CN" altLang="en-US" sz="4000"/>
              <a:t>网络爬虫</a:t>
            </a:r>
            <a:r>
              <a:rPr lang="en-US" altLang="zh-CN" sz="4000"/>
              <a:t>》</a:t>
            </a:r>
            <a:endParaRPr 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042757" y="3986646"/>
            <a:ext cx="5704272" cy="95556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/>
              <a:t>第</a:t>
            </a:r>
            <a:r>
              <a:rPr lang="en-US" altLang="zh-CN" sz="2800"/>
              <a:t>10</a:t>
            </a:r>
            <a:r>
              <a:rPr lang="zh-CN" altLang="en-US" sz="2800"/>
              <a:t>章  文件和图片下载</a:t>
            </a:r>
            <a:endParaRPr 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D76ED1-4AAE-41D9-A026-75553EB7D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92">
            <a:off x="7324079" y="1241025"/>
            <a:ext cx="4375951" cy="43759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项目案例：爬取摄图网图片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834DEE-39DF-470F-A4BB-F5BA2760FC20}"/>
              </a:ext>
            </a:extLst>
          </p:cNvPr>
          <p:cNvSpPr/>
          <p:nvPr/>
        </p:nvSpPr>
        <p:spPr>
          <a:xfrm>
            <a:off x="1104900" y="1596408"/>
            <a:ext cx="1612778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项目需求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749160-CC9C-4CCA-8F76-F8B1A6C08636}"/>
              </a:ext>
            </a:extLst>
          </p:cNvPr>
          <p:cNvSpPr/>
          <p:nvPr/>
        </p:nvSpPr>
        <p:spPr>
          <a:xfrm>
            <a:off x="1387876" y="2361983"/>
            <a:ext cx="6096000" cy="229383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下载摄图网中分类为“照片”的所有图片。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下载后的图片名称不变。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相同主题的图片放于同一文件夹中，且文件夹按照主题命名。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每张图片同时生成两张大小不同的缩略图。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忽略尺寸过小的图片（高或宽低于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像素）。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图片下载到本地后，存储的形式如图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10-13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E599F3-FEDB-4259-AE09-7BF9BE48D9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63684" y="3932017"/>
            <a:ext cx="5274310" cy="19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5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文件下载</a:t>
            </a:r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6B86B9-1342-4DB1-9AF5-4C0F0395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106" y="3866618"/>
            <a:ext cx="6650669" cy="27544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8E7D051-3EEF-464D-A393-EF1AF66142DD}"/>
              </a:ext>
            </a:extLst>
          </p:cNvPr>
          <p:cNvSpPr/>
          <p:nvPr/>
        </p:nvSpPr>
        <p:spPr>
          <a:xfrm>
            <a:off x="589994" y="1508206"/>
            <a:ext cx="9980681" cy="701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基于文件下载在爬虫中的普遍性和实用性，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提供了文件管道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FilesPipeline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用于实现文件的下载。你也可以扩展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FilesPipeline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，实现自定义的文件管道功能。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30E53F-696C-4C66-BD7F-93DA64328854}"/>
              </a:ext>
            </a:extLst>
          </p:cNvPr>
          <p:cNvSpPr/>
          <p:nvPr/>
        </p:nvSpPr>
        <p:spPr>
          <a:xfrm>
            <a:off x="589994" y="2477247"/>
            <a:ext cx="10318062" cy="403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Spider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中，将想要下载的文件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地址保存到一个列表中，并赋给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file_urls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字段中（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item[“file_urls”]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引擎将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传入到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FilesPipeline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管道中。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FilesPipeline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后，会读取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file_urls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的字段（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item[“file_urls”]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），再根据获得的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地址下载文件。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FilesPipeline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管道中处于</a:t>
            </a:r>
            <a:endParaRPr lang="en-US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“锁定”状态，直到所有文件全部下载完</a:t>
            </a:r>
            <a:endParaRPr lang="en-US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（或者某种原因下载失败）。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AutoNum type="arabicPeriod" startAt="4"/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所有文件下载完后，会将各个文件下载</a:t>
            </a:r>
            <a:endParaRPr lang="en-US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的结果信息收集到一个列表中，</a:t>
            </a:r>
            <a:endParaRPr lang="en-US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并赋给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files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字段中（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item[“files”]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下载的信息主要包含以下内容：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文件下载的路径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文件的校验和（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Checksum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文件下载</a:t>
            </a:r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549A8CC-5C5D-4C60-AB6E-99A3F88CC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51898"/>
              </p:ext>
            </p:extLst>
          </p:nvPr>
        </p:nvGraphicFramePr>
        <p:xfrm>
          <a:off x="2533875" y="2962900"/>
          <a:ext cx="7122732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3146">
                  <a:extLst>
                    <a:ext uri="{9D8B030D-6E8A-4147-A177-3AD203B41FA5}">
                      <a16:colId xmlns:a16="http://schemas.microsoft.com/office/drawing/2014/main" val="2743281827"/>
                    </a:ext>
                  </a:extLst>
                </a:gridCol>
                <a:gridCol w="4679586">
                  <a:extLst>
                    <a:ext uri="{9D8B030D-6E8A-4147-A177-3AD203B41FA5}">
                      <a16:colId xmlns:a16="http://schemas.microsoft.com/office/drawing/2014/main" val="625728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FilesPipeline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62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导入路径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scrapy.pipelines.files.FilesPipeline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6823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默认</a:t>
                      </a:r>
                      <a:r>
                        <a:rPr lang="en-US" sz="1800" kern="100">
                          <a:effectLst/>
                        </a:rPr>
                        <a:t>URL</a:t>
                      </a:r>
                      <a:r>
                        <a:rPr lang="zh-CN" sz="1800" kern="100">
                          <a:effectLst/>
                        </a:rPr>
                        <a:t>键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file_urls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670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默认结果键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232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自定义</a:t>
                      </a:r>
                      <a:r>
                        <a:rPr lang="en-US" sz="1800" kern="100">
                          <a:effectLst/>
                        </a:rPr>
                        <a:t>URL</a:t>
                      </a:r>
                      <a:r>
                        <a:rPr lang="zh-CN" sz="1800" kern="100">
                          <a:effectLst/>
                        </a:rPr>
                        <a:t>键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FILES_URLS_FIELD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19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自定义结果键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FILES_RESULT_FIELD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314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下载目录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FILES_STORE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108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文件有效期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FILES_EXPIRES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599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重定向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MEDIA_ALLOW_REDIRECTS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996429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B03AF82-6E40-48E8-ADE2-21895BBAEB6C}"/>
              </a:ext>
            </a:extLst>
          </p:cNvPr>
          <p:cNvSpPr/>
          <p:nvPr/>
        </p:nvSpPr>
        <p:spPr>
          <a:xfrm>
            <a:off x="1104900" y="1779518"/>
            <a:ext cx="2956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文件管道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FilesPipeline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38535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44480" y="85078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项目案例：爬取</a:t>
            </a:r>
            <a:r>
              <a:rPr lang="en-US" altLang="zh-CN"/>
              <a:t>seaborn</a:t>
            </a:r>
            <a:r>
              <a:rPr lang="zh-CN" altLang="zh-CN"/>
              <a:t>案例源文件</a:t>
            </a:r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5E6F5-9B3C-484A-90AA-3CA0321DBBBC}"/>
              </a:ext>
            </a:extLst>
          </p:cNvPr>
          <p:cNvSpPr/>
          <p:nvPr/>
        </p:nvSpPr>
        <p:spPr>
          <a:xfrm>
            <a:off x="1023892" y="1488308"/>
            <a:ext cx="101012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人工智能、大数据领域的学习者和开发者，对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seaborn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一定不会感到陌生。它是一个免费的、基于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的数据统计可视化库，它提供的高级界面，能够绘制极富吸引力且信息丰富的统计图形。图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就是通过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seaborn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展示的统计图形。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41CC06-DECD-493C-BF1D-C635BCA5CB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5417" y="3572207"/>
            <a:ext cx="5898219" cy="13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7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44480" y="85078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项目案例：爬取</a:t>
            </a:r>
            <a:r>
              <a:rPr lang="en-US" altLang="zh-CN"/>
              <a:t>seaborn</a:t>
            </a:r>
            <a:r>
              <a:rPr lang="zh-CN" altLang="zh-CN"/>
              <a:t>案例源文件</a:t>
            </a:r>
            <a:endParaRPr lang="en-US"/>
          </a:p>
        </p:txBody>
      </p:sp>
      <p:pic>
        <p:nvPicPr>
          <p:cNvPr id="1026" name="图片 140">
            <a:extLst>
              <a:ext uri="{FF2B5EF4-FFF2-40B4-BE49-F238E27FC236}">
                <a16:creationId xmlns:a16="http://schemas.microsoft.com/office/drawing/2014/main" id="{C05DDB2F-8985-43F6-9D3C-7213D6B21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80" y="3367579"/>
            <a:ext cx="4193961" cy="264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60">
            <a:extLst>
              <a:ext uri="{FF2B5EF4-FFF2-40B4-BE49-F238E27FC236}">
                <a16:creationId xmlns:a16="http://schemas.microsoft.com/office/drawing/2014/main" id="{BEDA041E-3EF2-4768-A9CE-90B33E845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27" y="3429000"/>
            <a:ext cx="4526435" cy="257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5585EC9-2B8D-45B2-80BB-E0B89A85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98" y="1473980"/>
            <a:ext cx="101505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seaborn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的网址为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http://seaborn.pydata.org/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。在其官方网站上提供了许多的应用案例，每个案例都附有源码文件，供使用者下载参考。应用案例展示的网址为：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http://seaborn.pydata.org/examples/index.html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下图左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所示，该页面展示了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幅由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seaborn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实现的应用案例图形。</a:t>
            </a: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25886CE-4CD1-4B31-85FC-14E4B412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71" y="2674309"/>
            <a:ext cx="101505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点击下图左某个应用案例图形，就会跳转到该应用案例的详细页，如下图右所示。详细页中展示了案例图形、源码文件下载链接和源代码。</a:t>
            </a: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1C7180E-D61E-4F07-AE8C-1E893CF8A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" y="84189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3410B2-46BB-46A8-A0E8-B36282B5B59B}"/>
              </a:ext>
            </a:extLst>
          </p:cNvPr>
          <p:cNvSpPr/>
          <p:nvPr/>
        </p:nvSpPr>
        <p:spPr>
          <a:xfrm>
            <a:off x="865271" y="6089106"/>
            <a:ext cx="10259891" cy="701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本项目要求实现将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seaborn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中所有应用案例的源文件下载到本地。而源文件的下载链接，就是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上图右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标有箭头的地方。</a:t>
            </a:r>
          </a:p>
        </p:txBody>
      </p:sp>
    </p:spTree>
    <p:extLst>
      <p:ext uri="{BB962C8B-B14F-4D97-AF65-F5344CB8AC3E}">
        <p14:creationId xmlns:p14="http://schemas.microsoft.com/office/powerpoint/2010/main" val="293152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44480" y="85078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项目案例：爬取</a:t>
            </a:r>
            <a:r>
              <a:rPr lang="en-US" altLang="zh-CN"/>
              <a:t>seaborn</a:t>
            </a:r>
            <a:r>
              <a:rPr lang="zh-CN" altLang="zh-CN"/>
              <a:t>案例源文件</a:t>
            </a: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1C7180E-D61E-4F07-AE8C-1E893CF8A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" y="84189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3410B2-46BB-46A8-A0E8-B36282B5B59B}"/>
              </a:ext>
            </a:extLst>
          </p:cNvPr>
          <p:cNvSpPr/>
          <p:nvPr/>
        </p:nvSpPr>
        <p:spPr>
          <a:xfrm>
            <a:off x="877279" y="1614761"/>
            <a:ext cx="1617348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技术分析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EBE5039-C824-407D-BBB6-E90219A5E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151" y="24622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493E023-033A-4354-A687-6357395396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046697"/>
              </p:ext>
            </p:extLst>
          </p:nvPr>
        </p:nvGraphicFramePr>
        <p:xfrm>
          <a:off x="1949904" y="2791460"/>
          <a:ext cx="8292192" cy="2576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8296478" imgH="2559476" progId="Visio.Drawing.11">
                  <p:embed/>
                </p:oleObj>
              </mc:Choice>
              <mc:Fallback>
                <p:oleObj name="Visio" r:id="rId3" imgW="8296478" imgH="255947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904" y="2791460"/>
                        <a:ext cx="8292192" cy="2576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829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图片下载</a:t>
            </a: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A0BBBD-A9FF-44AD-94DC-272797643380}"/>
              </a:ext>
            </a:extLst>
          </p:cNvPr>
          <p:cNvSpPr/>
          <p:nvPr/>
        </p:nvSpPr>
        <p:spPr>
          <a:xfrm>
            <a:off x="1104900" y="1706012"/>
            <a:ext cx="9980682" cy="133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还提供了图片管道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ImagesPipeline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用于实现图片的下载。你也可以扩展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ImagesPipeline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，实现自定义的图片管道功能。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图片也是文件，下载图片的本质也是下载文件，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ImagesPipeline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FilesPipeline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，使用上和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FilesPipeline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基本一致，只是在使用的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字段和配置选项上有所差别，如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表所示。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1CDACB0-BCF7-47C8-9C45-785DE6924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66907"/>
              </p:ext>
            </p:extLst>
          </p:nvPr>
        </p:nvGraphicFramePr>
        <p:xfrm>
          <a:off x="1426464" y="3504438"/>
          <a:ext cx="9482329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6419">
                  <a:extLst>
                    <a:ext uri="{9D8B030D-6E8A-4147-A177-3AD203B41FA5}">
                      <a16:colId xmlns:a16="http://schemas.microsoft.com/office/drawing/2014/main" val="2743281827"/>
                    </a:ext>
                  </a:extLst>
                </a:gridCol>
                <a:gridCol w="3574926">
                  <a:extLst>
                    <a:ext uri="{9D8B030D-6E8A-4147-A177-3AD203B41FA5}">
                      <a16:colId xmlns:a16="http://schemas.microsoft.com/office/drawing/2014/main" val="625728782"/>
                    </a:ext>
                  </a:extLst>
                </a:gridCol>
                <a:gridCol w="4040984">
                  <a:extLst>
                    <a:ext uri="{9D8B030D-6E8A-4147-A177-3AD203B41FA5}">
                      <a16:colId xmlns:a16="http://schemas.microsoft.com/office/drawing/2014/main" val="2704522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FilesPipeline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ImagesPipeline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62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导入路径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scrapy.pipelines.files.FilesPipeline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scrapy.pipelines.images. ImagesPipeline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6823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默认</a:t>
                      </a:r>
                      <a:r>
                        <a:rPr lang="en-US" sz="1800" kern="100">
                          <a:effectLst/>
                        </a:rPr>
                        <a:t>URL</a:t>
                      </a:r>
                      <a:r>
                        <a:rPr lang="zh-CN" sz="1800" kern="100">
                          <a:effectLst/>
                        </a:rPr>
                        <a:t>键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file_urls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image_urls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670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默认结果键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images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232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自定义</a:t>
                      </a:r>
                      <a:r>
                        <a:rPr lang="en-US" sz="1800" kern="100">
                          <a:effectLst/>
                        </a:rPr>
                        <a:t>URL</a:t>
                      </a:r>
                      <a:r>
                        <a:rPr lang="zh-CN" sz="1800" kern="100">
                          <a:effectLst/>
                        </a:rPr>
                        <a:t>键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FILES_URLS_FIELD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IMAGES_URLS_FIELD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19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自定义结果键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FILES_RESULT_FIELD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IMAGES_RESULT_FIELD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314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下载目录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FILES_STORE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IMAGES_STORE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108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文件有效期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FILES_EXPIRES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IMAGES_EXPIRES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599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重定向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MEDIA_ALLOW_REDIRECTS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7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图片下载</a:t>
            </a:r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E5DAE2-9432-4626-B0D4-7DA4561591B2}"/>
              </a:ext>
            </a:extLst>
          </p:cNvPr>
          <p:cNvSpPr/>
          <p:nvPr/>
        </p:nvSpPr>
        <p:spPr>
          <a:xfrm>
            <a:off x="879610" y="1322639"/>
            <a:ext cx="10431262" cy="5535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ImagesPipeline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还有自己独有的配置选项。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生成图像缩略图。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ImagesPipeline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可以自动创建下载图像的缩略图。要使用此功能，只需在配置文件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settings.py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中设置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IMAGES_THUMBS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，它是一个字典，可以设置多种尺寸的缩略图，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为存储图片的文件夹名称，值是缩略图尺寸，实现代码如下所示：</a:t>
            </a: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IMAGES_THUMBS = {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'small': (50, 50),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'big': (270, 270),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该功能启用后，图像管道将使用以下格式创建每个指定大小的缩略图：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&lt;IMAGES_STORE&gt;/thumbs/&lt;size_name&gt;/&lt;image_id&gt;.jpg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&lt;size_name&gt;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是指定的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IMAGES_THUMBS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字典的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small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等），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&lt;image_id&gt;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是图像网址的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SHA1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哈希值。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过滤尺寸过小图像。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在配置文件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settings.py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中设置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IMAGES_MIN_HEIGHT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IMAGES_MIN_WIDTH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来过滤尺寸过小的图像。</a:t>
            </a: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IMAGES_MIN_HEIGHT = 110 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图像最小高度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IMAGES_MIN_WIDTH = 110 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图像最小宽度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66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项目案例：爬取摄图网图片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834DEE-39DF-470F-A4BB-F5BA2760FC20}"/>
              </a:ext>
            </a:extLst>
          </p:cNvPr>
          <p:cNvSpPr/>
          <p:nvPr/>
        </p:nvSpPr>
        <p:spPr>
          <a:xfrm>
            <a:off x="970624" y="1516509"/>
            <a:ext cx="10114957" cy="701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摄图网是一家专注于正版摄影高清图片素材下载的图库作品网站，提供手绘插画、海报、科技、建筑、风景、美食、家居、外景等好看的图片设计素材。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A2D0E-BBF2-40B0-967D-8E1156FC25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501" y="2396807"/>
            <a:ext cx="5274310" cy="20643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92D161-C23B-4182-9C39-C1198EA111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52818" y="3735646"/>
            <a:ext cx="5274310" cy="26714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F78773-A805-4826-8DE1-2AA1E9C6685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95008" y="2866261"/>
            <a:ext cx="5274310" cy="247523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C5DBF50-50AA-49E8-ACAC-C1303B171F3E}"/>
              </a:ext>
            </a:extLst>
          </p:cNvPr>
          <p:cNvSpPr/>
          <p:nvPr/>
        </p:nvSpPr>
        <p:spPr>
          <a:xfrm>
            <a:off x="7604312" y="2142669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http://699pic.com/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Microsoft Office PowerPoint</Application>
  <PresentationFormat>宽屏</PresentationFormat>
  <Paragraphs>100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Arial</vt:lpstr>
      <vt:lpstr>Times New Roman</vt:lpstr>
      <vt:lpstr>Wingdings</vt:lpstr>
      <vt:lpstr>学术文献 16x9</vt:lpstr>
      <vt:lpstr>Visio</vt:lpstr>
      <vt:lpstr>《从零开始学Scrapy网络爬虫》</vt:lpstr>
      <vt:lpstr>文件下载</vt:lpstr>
      <vt:lpstr>文件下载</vt:lpstr>
      <vt:lpstr>项目案例：爬取seaborn案例源文件</vt:lpstr>
      <vt:lpstr>项目案例：爬取seaborn案例源文件</vt:lpstr>
      <vt:lpstr>项目案例：爬取seaborn案例源文件</vt:lpstr>
      <vt:lpstr>图片下载</vt:lpstr>
      <vt:lpstr>图片下载</vt:lpstr>
      <vt:lpstr>项目案例：爬取摄图网图片</vt:lpstr>
      <vt:lpstr>项目案例：爬取摄图网图片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2019-07-24T08:53:01Z</dcterms:created>
  <dcterms:modified xsi:type="dcterms:W3CDTF">2019-09-26T08:53:13Z</dcterms:modified>
</cp:coreProperties>
</file>