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5" r:id="rId6"/>
    <p:sldId id="271" r:id="rId7"/>
    <p:sldId id="272" r:id="rId8"/>
    <p:sldId id="273" r:id="rId9"/>
    <p:sldId id="284" r:id="rId10"/>
    <p:sldId id="276" r:id="rId11"/>
    <p:sldId id="274" r:id="rId12"/>
    <p:sldId id="285" r:id="rId13"/>
    <p:sldId id="277" r:id="rId14"/>
    <p:sldId id="278" r:id="rId15"/>
    <p:sldId id="279" r:id="rId16"/>
    <p:sldId id="280" r:id="rId17"/>
    <p:sldId id="282" r:id="rId18"/>
    <p:sldId id="283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2019/9/26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X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operatingsyste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481487" y="2787196"/>
            <a:ext cx="6606037" cy="854185"/>
          </a:xfrm>
        </p:spPr>
        <p:txBody>
          <a:bodyPr>
            <a:normAutofit fontScale="90000"/>
          </a:bodyPr>
          <a:lstStyle/>
          <a:p>
            <a:r>
              <a:rPr lang="en-US" altLang="zh-CN" sz="4000"/>
              <a:t>《</a:t>
            </a:r>
            <a:r>
              <a:rPr lang="zh-CN" altLang="en-US" sz="4000"/>
              <a:t>从零开始学</a:t>
            </a:r>
            <a:r>
              <a:rPr lang="en-US" altLang="zh-CN" sz="4000" cap="none"/>
              <a:t>Scrapy</a:t>
            </a:r>
            <a:r>
              <a:rPr lang="zh-CN" altLang="en-US" sz="4000"/>
              <a:t>网络爬虫</a:t>
            </a:r>
            <a:r>
              <a:rPr lang="en-US" altLang="zh-CN" sz="4000"/>
              <a:t>》</a:t>
            </a:r>
            <a:endParaRPr lang="en-US" sz="40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042757" y="3986646"/>
            <a:ext cx="5704272" cy="955565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/>
              <a:t>第</a:t>
            </a:r>
            <a:r>
              <a:rPr lang="en-US" altLang="zh-CN" sz="2800"/>
              <a:t>2</a:t>
            </a:r>
            <a:r>
              <a:rPr lang="zh-CN" altLang="en-US" sz="2800"/>
              <a:t>章  网络爬虫基础</a:t>
            </a:r>
            <a:endParaRPr lang="en-US" sz="2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FE80BDC-38AD-4843-9AED-47FB6C0AA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92">
            <a:off x="7324079" y="1241025"/>
            <a:ext cx="4375951" cy="43759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网页基础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770138"/>
          </a:xfrm>
        </p:spPr>
        <p:txBody>
          <a:bodyPr rtlCol="0"/>
          <a:lstStyle/>
          <a:p>
            <a:r>
              <a:rPr lang="en-US" altLang="zh-CN" b="1"/>
              <a:t>CSS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527D3B-45CC-4F00-A3C7-C1A708CBAA0F}"/>
              </a:ext>
            </a:extLst>
          </p:cNvPr>
          <p:cNvSpPr/>
          <p:nvPr/>
        </p:nvSpPr>
        <p:spPr>
          <a:xfrm>
            <a:off x="911042" y="2137100"/>
            <a:ext cx="10837849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HTML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定义了网页的结构，但是只有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页面的布局并不美观，可能只是简单的节点元素的排列，为了让网页看起来更好看一些，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的帮助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CSS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，全称叫作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Cascading Style Sheets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，即层叠样式表。“层叠”是指当在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中引用了数个样式文件，并且样式发生冲突时，浏览器能依据层叠顺序处理。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的“开发者工具”查看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</a:p>
          <a:p>
            <a:pPr>
              <a:lnSpc>
                <a:spcPct val="15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659CC887-D04E-4D32-8A0D-4005F3898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75" y="3562643"/>
            <a:ext cx="4980930" cy="321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0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网页基础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770138"/>
          </a:xfrm>
        </p:spPr>
        <p:txBody>
          <a:bodyPr rtlCol="0"/>
          <a:lstStyle/>
          <a:p>
            <a:r>
              <a:rPr lang="en-US" altLang="zh-CN" b="1"/>
              <a:t>JavaScript</a:t>
            </a:r>
          </a:p>
          <a:p>
            <a:pPr marL="0" indent="0">
              <a:buNone/>
            </a:pP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68B93D-997A-40BE-85DC-CB99BE798C20}"/>
              </a:ext>
            </a:extLst>
          </p:cNvPr>
          <p:cNvSpPr/>
          <p:nvPr/>
        </p:nvSpPr>
        <p:spPr>
          <a:xfrm>
            <a:off x="804510" y="2067750"/>
            <a:ext cx="10837849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JavaScript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，简称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，是一种脚本语言。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配合使用，提供给用户的只是一种静态信息，缺乏交互性。我们在网页里可能会看到一些交互和动画效果，如下载进度条、提示框、轮播图等，这通常就是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的功劳。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58872BB3-C839-41BE-981D-7BFC88A18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92" y="3183838"/>
            <a:ext cx="51530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6A2711F-253F-46AD-9B3C-C4D004350768}"/>
              </a:ext>
            </a:extLst>
          </p:cNvPr>
          <p:cNvSpPr/>
          <p:nvPr/>
        </p:nvSpPr>
        <p:spPr>
          <a:xfrm>
            <a:off x="954978" y="3683773"/>
            <a:ext cx="550925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的“开发者工具”查看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</a:p>
        </p:txBody>
      </p:sp>
    </p:spTree>
    <p:extLst>
      <p:ext uri="{BB962C8B-B14F-4D97-AF65-F5344CB8AC3E}">
        <p14:creationId xmlns:p14="http://schemas.microsoft.com/office/powerpoint/2010/main" val="34559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66450D5-9DA6-41F1-A2B3-12124A351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660" y="2394031"/>
            <a:ext cx="5041752" cy="4387769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网页基础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770138"/>
          </a:xfrm>
        </p:spPr>
        <p:txBody>
          <a:bodyPr rtlCol="0"/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节点和节点</a:t>
            </a:r>
            <a:r>
              <a:rPr lang="zh-CN" altLang="en-US" b="1"/>
              <a:t>树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5F6ED3-24F3-47E9-B7D3-5561638840C8}"/>
              </a:ext>
            </a:extLst>
          </p:cNvPr>
          <p:cNvSpPr/>
          <p:nvPr/>
        </p:nvSpPr>
        <p:spPr>
          <a:xfrm>
            <a:off x="455206" y="2005606"/>
            <a:ext cx="11472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中，所有标签定义的内容都是节点，它们构成了一个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HTML DOM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树。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69DA29-BC9B-40F9-B1F7-6C345B6D508F}"/>
              </a:ext>
            </a:extLst>
          </p:cNvPr>
          <p:cNvSpPr/>
          <p:nvPr/>
        </p:nvSpPr>
        <p:spPr>
          <a:xfrm>
            <a:off x="1104900" y="2797376"/>
            <a:ext cx="5535597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HTML DOM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标准，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文档中的所有内容都是节点。</a:t>
            </a:r>
          </a:p>
          <a:p>
            <a:pPr marL="342900" lvl="0" indent="-342900" latinLnBrk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整个文档是一个文档节点；</a:t>
            </a:r>
          </a:p>
          <a:p>
            <a:pPr marL="342900" lvl="0" indent="-342900" latinLnBrk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元素是元素节点；</a:t>
            </a:r>
          </a:p>
          <a:p>
            <a:pPr marL="342900" lvl="0" indent="-342900" latinLnBrk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元素内的文本是文本节点；</a:t>
            </a:r>
          </a:p>
          <a:p>
            <a:pPr marL="342900" lvl="0" indent="-342900" latinLnBrk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属性是属性节点；</a:t>
            </a:r>
          </a:p>
          <a:p>
            <a:pPr marL="342900" lvl="0" indent="-342900" latinLnBrk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注释是注释节点。</a:t>
            </a:r>
          </a:p>
        </p:txBody>
      </p:sp>
    </p:spTree>
    <p:extLst>
      <p:ext uri="{BB962C8B-B14F-4D97-AF65-F5344CB8AC3E}">
        <p14:creationId xmlns:p14="http://schemas.microsoft.com/office/powerpoint/2010/main" val="42158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提取网页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770138"/>
          </a:xfrm>
        </p:spPr>
        <p:txBody>
          <a:bodyPr rtlCol="0"/>
          <a:lstStyle/>
          <a:p>
            <a:r>
              <a:rPr lang="en-US" altLang="zh-CN" b="1"/>
              <a:t>XPath</a:t>
            </a:r>
            <a:endParaRPr lang="zh-cn" altLang="zh-CN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4595C2-747C-4AFD-AEF8-AA6CF9EA34C2}"/>
              </a:ext>
            </a:extLst>
          </p:cNvPr>
          <p:cNvSpPr/>
          <p:nvPr/>
        </p:nvSpPr>
        <p:spPr>
          <a:xfrm>
            <a:off x="1219199" y="2102435"/>
            <a:ext cx="10090951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XPath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全称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ML 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Path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Language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XML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路径语言。它是一门在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文档中查找信息的语言。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结构类似，也可以在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中查找信息。</a:t>
            </a:r>
          </a:p>
        </p:txBody>
      </p:sp>
      <p:sp>
        <p:nvSpPr>
          <p:cNvPr id="9" name="内容占位符 13">
            <a:extLst>
              <a:ext uri="{FF2B5EF4-FFF2-40B4-BE49-F238E27FC236}">
                <a16:creationId xmlns:a16="http://schemas.microsoft.com/office/drawing/2014/main" id="{61DC128B-221F-4DFE-9D75-CA1D54BDDE98}"/>
              </a:ext>
            </a:extLst>
          </p:cNvPr>
          <p:cNvSpPr txBox="1">
            <a:spLocks/>
          </p:cNvSpPr>
          <p:nvPr/>
        </p:nvSpPr>
        <p:spPr>
          <a:xfrm>
            <a:off x="1103382" y="3284339"/>
            <a:ext cx="9982200" cy="7701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en-US" altLang="zh-CN" b="1"/>
              <a:t>XPath</a:t>
            </a:r>
            <a:r>
              <a:rPr lang="zh-CN" altLang="en-US" b="1"/>
              <a:t>安装</a:t>
            </a:r>
            <a:endParaRPr lang="zh-cn" altLang="zh-CN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36A899-6703-41D9-80C1-798063B4195D}"/>
              </a:ext>
            </a:extLst>
          </p:cNvPr>
          <p:cNvSpPr/>
          <p:nvPr/>
        </p:nvSpPr>
        <p:spPr>
          <a:xfrm>
            <a:off x="1552833" y="3732797"/>
            <a:ext cx="1984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&gt;pip install lxml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内容占位符 13">
            <a:extLst>
              <a:ext uri="{FF2B5EF4-FFF2-40B4-BE49-F238E27FC236}">
                <a16:creationId xmlns:a16="http://schemas.microsoft.com/office/drawing/2014/main" id="{AA7C251A-6032-4797-B39E-F3EF3EDDA1FA}"/>
              </a:ext>
            </a:extLst>
          </p:cNvPr>
          <p:cNvSpPr txBox="1">
            <a:spLocks/>
          </p:cNvSpPr>
          <p:nvPr/>
        </p:nvSpPr>
        <p:spPr>
          <a:xfrm>
            <a:off x="1103382" y="4583409"/>
            <a:ext cx="9982200" cy="7701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zh-CN" altLang="en-US" b="1"/>
              <a:t>导入</a:t>
            </a:r>
            <a:r>
              <a:rPr lang="en-US" altLang="zh-CN" b="1"/>
              <a:t>Xpath</a:t>
            </a:r>
            <a:r>
              <a:rPr lang="zh-CN" altLang="en-US" b="1"/>
              <a:t>库</a:t>
            </a:r>
            <a:endParaRPr lang="zh-cn" altLang="zh-CN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1588E7-B733-4565-9DDD-B60B78520CA3}"/>
              </a:ext>
            </a:extLst>
          </p:cNvPr>
          <p:cNvSpPr/>
          <p:nvPr/>
        </p:nvSpPr>
        <p:spPr>
          <a:xfrm>
            <a:off x="1476652" y="4968478"/>
            <a:ext cx="7489794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24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导入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lxml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库的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etree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lxml import etree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movies.html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文件，返回一个节点树的对象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html_selector = etree.parse("movies.html",etree.HTMLParser())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9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提取网页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770138"/>
          </a:xfrm>
        </p:spPr>
        <p:txBody>
          <a:bodyPr rtlCol="0"/>
          <a:lstStyle/>
          <a:p>
            <a:r>
              <a:rPr lang="en-US" altLang="zh-CN" b="1"/>
              <a:t>XPath</a:t>
            </a:r>
            <a:r>
              <a:rPr lang="zh-CN" altLang="en-US" b="1"/>
              <a:t>常用路径表达式</a:t>
            </a:r>
            <a:endParaRPr lang="zh-cn" altLang="zh-CN" b="1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E6C012D-A422-436A-BCFD-7312E0DCA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540031"/>
              </p:ext>
            </p:extLst>
          </p:nvPr>
        </p:nvGraphicFramePr>
        <p:xfrm>
          <a:off x="1603004" y="2817351"/>
          <a:ext cx="8984473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0263">
                  <a:extLst>
                    <a:ext uri="{9D8B030D-6E8A-4147-A177-3AD203B41FA5}">
                      <a16:colId xmlns:a16="http://schemas.microsoft.com/office/drawing/2014/main" val="3943032305"/>
                    </a:ext>
                  </a:extLst>
                </a:gridCol>
                <a:gridCol w="4604867">
                  <a:extLst>
                    <a:ext uri="{9D8B030D-6E8A-4147-A177-3AD203B41FA5}">
                      <a16:colId xmlns:a16="http://schemas.microsoft.com/office/drawing/2014/main" val="1530815085"/>
                    </a:ext>
                  </a:extLst>
                </a:gridCol>
                <a:gridCol w="2849343">
                  <a:extLst>
                    <a:ext uri="{9D8B030D-6E8A-4147-A177-3AD203B41FA5}">
                      <a16:colId xmlns:a16="http://schemas.microsoft.com/office/drawing/2014/main" val="35535825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表达式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示例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0952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nodename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选取此节点的所有子节点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div,p,h1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6766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从根节点选取（描述绝对路径）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/html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5841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//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不考虑位置，选取页面中所有子孙节点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//div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062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.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选取当前节点（描述相对路径）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./div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35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..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选取当前节点的父节点（描述相对路径）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h1/../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524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@</a:t>
                      </a:r>
                      <a:r>
                        <a:rPr lang="zh-CN" sz="1800" kern="100">
                          <a:effectLst/>
                        </a:rPr>
                        <a:t>属性名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选取属性的值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@href,@id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2709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text()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获取元素中的文本节点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//h1/text()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5254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64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提取网页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770138"/>
          </a:xfrm>
        </p:spPr>
        <p:txBody>
          <a:bodyPr rtlCol="0"/>
          <a:lstStyle/>
          <a:p>
            <a:r>
              <a:rPr lang="en-US" altLang="zh-CN" b="1"/>
              <a:t>XPath</a:t>
            </a:r>
            <a:r>
              <a:rPr lang="zh-CN" altLang="en-US" b="1"/>
              <a:t>常用带谓语的路径表达式</a:t>
            </a:r>
            <a:endParaRPr lang="zh-cn" altLang="zh-CN" b="1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75A1792-030C-4BF8-BAB6-A374DA28D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85039"/>
              </p:ext>
            </p:extLst>
          </p:nvPr>
        </p:nvGraphicFramePr>
        <p:xfrm>
          <a:off x="1505350" y="2797376"/>
          <a:ext cx="9179781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8059">
                  <a:extLst>
                    <a:ext uri="{9D8B030D-6E8A-4147-A177-3AD203B41FA5}">
                      <a16:colId xmlns:a16="http://schemas.microsoft.com/office/drawing/2014/main" val="1119677875"/>
                    </a:ext>
                  </a:extLst>
                </a:gridCol>
                <a:gridCol w="4449361">
                  <a:extLst>
                    <a:ext uri="{9D8B030D-6E8A-4147-A177-3AD203B41FA5}">
                      <a16:colId xmlns:a16="http://schemas.microsoft.com/office/drawing/2014/main" val="2909253767"/>
                    </a:ext>
                  </a:extLst>
                </a:gridCol>
                <a:gridCol w="2382361">
                  <a:extLst>
                    <a:ext uri="{9D8B030D-6E8A-4147-A177-3AD203B41FA5}">
                      <a16:colId xmlns:a16="http://schemas.microsoft.com/office/drawing/2014/main" val="36559371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谓语表达式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说明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结果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885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//div[@id='content']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选取属性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r>
                        <a:rPr lang="zh-CN" sz="1800" kern="100">
                          <a:effectLst/>
                        </a:rPr>
                        <a:t>为</a:t>
                      </a:r>
                      <a:r>
                        <a:rPr lang="en-US" sz="1800" kern="100">
                          <a:effectLst/>
                        </a:rPr>
                        <a:t>content</a:t>
                      </a:r>
                      <a:r>
                        <a:rPr lang="zh-CN" sz="1800" kern="100">
                          <a:effectLst/>
                        </a:rPr>
                        <a:t>的</a:t>
                      </a:r>
                      <a:r>
                        <a:rPr lang="en-US" sz="1800" kern="100">
                          <a:effectLst/>
                        </a:rPr>
                        <a:t>div</a:t>
                      </a:r>
                      <a:r>
                        <a:rPr lang="zh-CN" sz="1800" kern="100">
                          <a:effectLst/>
                        </a:rPr>
                        <a:t>元素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[&lt;Element div at 0x179ec884cc8&gt;]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0930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//div[@class]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选取所有带有属性</a:t>
                      </a:r>
                      <a:r>
                        <a:rPr lang="en-US" sz="1800" kern="100">
                          <a:effectLst/>
                        </a:rPr>
                        <a:t>class</a:t>
                      </a:r>
                      <a:r>
                        <a:rPr lang="zh-CN" sz="1800" kern="100">
                          <a:effectLst/>
                        </a:rPr>
                        <a:t>的</a:t>
                      </a:r>
                      <a:r>
                        <a:rPr lang="en-US" sz="1800" kern="100">
                          <a:effectLst/>
                        </a:rPr>
                        <a:t>div</a:t>
                      </a:r>
                      <a:r>
                        <a:rPr lang="zh-CN" sz="1800" kern="100">
                          <a:effectLst/>
                        </a:rPr>
                        <a:t>元素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[&lt;Element div at 0x17398837cc8&gt;]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032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//div/p[1]/text()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选取</a:t>
                      </a:r>
                      <a:r>
                        <a:rPr lang="en-US" sz="1800" kern="100">
                          <a:effectLst/>
                        </a:rPr>
                        <a:t>div</a:t>
                      </a:r>
                      <a:r>
                        <a:rPr lang="zh-CN" sz="1800" kern="100">
                          <a:effectLst/>
                        </a:rPr>
                        <a:t>节点中的第一个</a:t>
                      </a:r>
                      <a:r>
                        <a:rPr lang="en-US" sz="1800" kern="100">
                          <a:effectLst/>
                        </a:rPr>
                        <a:t>p</a:t>
                      </a:r>
                      <a:r>
                        <a:rPr lang="zh-CN" sz="1800" kern="100">
                          <a:effectLst/>
                        </a:rPr>
                        <a:t>元素的文本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['1.</a:t>
                      </a:r>
                      <a:r>
                        <a:rPr lang="zh-CN" sz="1800" kern="100">
                          <a:effectLst/>
                        </a:rPr>
                        <a:t>肖申克的救赎</a:t>
                      </a:r>
                      <a:r>
                        <a:rPr lang="en-US" sz="1800" kern="100">
                          <a:effectLst/>
                        </a:rPr>
                        <a:t>']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4473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//div/p[2]/text()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选取</a:t>
                      </a:r>
                      <a:r>
                        <a:rPr lang="en-US" sz="1800" kern="100">
                          <a:effectLst/>
                        </a:rPr>
                        <a:t>div</a:t>
                      </a:r>
                      <a:r>
                        <a:rPr lang="zh-CN" sz="1800" kern="100">
                          <a:effectLst/>
                        </a:rPr>
                        <a:t>节点中的第二个</a:t>
                      </a:r>
                      <a:r>
                        <a:rPr lang="en-US" sz="1800" kern="100">
                          <a:effectLst/>
                        </a:rPr>
                        <a:t>p</a:t>
                      </a:r>
                      <a:r>
                        <a:rPr lang="zh-CN" sz="1800" kern="100">
                          <a:effectLst/>
                        </a:rPr>
                        <a:t>元素的文本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['2.</a:t>
                      </a:r>
                      <a:r>
                        <a:rPr lang="zh-CN" sz="1800" kern="100">
                          <a:effectLst/>
                        </a:rPr>
                        <a:t>霸王别姬</a:t>
                      </a:r>
                      <a:r>
                        <a:rPr lang="en-US" sz="1800" kern="100">
                          <a:effectLst/>
                        </a:rPr>
                        <a:t>']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48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//div/p[last()]/text()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选取</a:t>
                      </a:r>
                      <a:r>
                        <a:rPr lang="en-US" sz="1800" kern="100">
                          <a:effectLst/>
                        </a:rPr>
                        <a:t>div</a:t>
                      </a:r>
                      <a:r>
                        <a:rPr lang="zh-CN" sz="1800" kern="100">
                          <a:effectLst/>
                        </a:rPr>
                        <a:t>节点中的最后一个</a:t>
                      </a:r>
                      <a:r>
                        <a:rPr lang="en-US" sz="1800" kern="100">
                          <a:effectLst/>
                        </a:rPr>
                        <a:t>p</a:t>
                      </a:r>
                      <a:r>
                        <a:rPr lang="zh-CN" sz="1800" kern="100">
                          <a:effectLst/>
                        </a:rPr>
                        <a:t>元素的文本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['2.</a:t>
                      </a:r>
                      <a:r>
                        <a:rPr lang="zh-CN" sz="1800" kern="100">
                          <a:effectLst/>
                        </a:rPr>
                        <a:t>霸王别姬</a:t>
                      </a:r>
                      <a:r>
                        <a:rPr lang="en-US" sz="1800" kern="100">
                          <a:effectLst/>
                        </a:rPr>
                        <a:t>']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47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54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5E79F2-2FF7-481C-A197-79BBC06F1509}"/>
              </a:ext>
            </a:extLst>
          </p:cNvPr>
          <p:cNvSpPr/>
          <p:nvPr/>
        </p:nvSpPr>
        <p:spPr>
          <a:xfrm>
            <a:off x="846361" y="1528586"/>
            <a:ext cx="10319221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我们把在浏览器的地址栏里输入的网址叫做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全称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niform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esource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ocator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统一资源定位符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用于确定分散在互联网中各种资源的位置和访问方式。例如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百度的地址为：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https://www.baidu.com/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它包含了：</a:t>
            </a:r>
          </a:p>
          <a:p>
            <a:pPr marL="342900" lvl="0" indent="-342900" latin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访问协议：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HTTPS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，用于确定数据传输的方式。</a:t>
            </a:r>
          </a:p>
          <a:p>
            <a:pPr marL="342900" lvl="0" indent="-342900" latin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服务器名称：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www.baidu.com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，网站地址。</a:t>
            </a:r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4C05673D-5C18-41B9-AB17-7E3FFA196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71" y="4872115"/>
            <a:ext cx="5403386" cy="161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6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E9B947-6DB2-4A4F-9EF3-490FF5C716C4}"/>
              </a:ext>
            </a:extLst>
          </p:cNvPr>
          <p:cNvSpPr/>
          <p:nvPr/>
        </p:nvSpPr>
        <p:spPr>
          <a:xfrm>
            <a:off x="1029656" y="2921168"/>
            <a:ext cx="6092825" cy="14229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淘宝网：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https://www.taobao.com/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当当网：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http://www.dangdang.com/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B575C52-214F-4634-BA68-3397FA0D0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824" y="4473607"/>
            <a:ext cx="8628063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33ADA9B-4B56-4CB2-A501-9D06AC4156F8}"/>
              </a:ext>
            </a:extLst>
          </p:cNvPr>
          <p:cNvSpPr/>
          <p:nvPr/>
        </p:nvSpPr>
        <p:spPr>
          <a:xfrm>
            <a:off x="590504" y="1484784"/>
            <a:ext cx="11009404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网页是通过什么方式传送给用户并能正常展示的呢？显然，它们都必须遵循一定的规则。这种规则就是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协议。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经常上网的人对这两个协议一定不陌生。</a:t>
            </a:r>
          </a:p>
        </p:txBody>
      </p:sp>
    </p:spTree>
    <p:extLst>
      <p:ext uri="{BB962C8B-B14F-4D97-AF65-F5344CB8AC3E}">
        <p14:creationId xmlns:p14="http://schemas.microsoft.com/office/powerpoint/2010/main" val="144873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3F56D3-8AAE-4E2E-B2EA-FC3AD7D98A8B}"/>
              </a:ext>
            </a:extLst>
          </p:cNvPr>
          <p:cNvSpPr/>
          <p:nvPr/>
        </p:nvSpPr>
        <p:spPr>
          <a:xfrm>
            <a:off x="1013131" y="1622597"/>
            <a:ext cx="10164220" cy="4106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全称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yper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ext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ransfer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rotocol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，即超文本传输协议。是用于从网络中传输超文本到本地浏览器的传输协议，是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中应用最为广泛的一种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网络协议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atinLnBrk="1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协议以明文方式发送内容，不提供任何方式的数据加密。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全称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yper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ext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T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ransfer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rotocol over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ecure Socket Layer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，即安全套接字层超文本传输协议。是以安全为目标的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通道，简单讲是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的安全版。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的基础上加入了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协议，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依靠证书来验证服务器的身份，并对浏览器和服务器之间的通信加密。</a:t>
            </a:r>
          </a:p>
        </p:txBody>
      </p:sp>
    </p:spTree>
    <p:extLst>
      <p:ext uri="{BB962C8B-B14F-4D97-AF65-F5344CB8AC3E}">
        <p14:creationId xmlns:p14="http://schemas.microsoft.com/office/powerpoint/2010/main" val="138609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770138"/>
          </a:xfrm>
        </p:spPr>
        <p:txBody>
          <a:bodyPr rtlCol="0"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请求过程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FA1C8CA0-A368-420F-BAE4-0C990963F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001" y="2100306"/>
            <a:ext cx="5053157" cy="217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3">
            <a:extLst>
              <a:ext uri="{FF2B5EF4-FFF2-40B4-BE49-F238E27FC236}">
                <a16:creationId xmlns:a16="http://schemas.microsoft.com/office/drawing/2014/main" id="{3787915F-189D-4D11-BAF4-2CC57A90AA99}"/>
              </a:ext>
            </a:extLst>
          </p:cNvPr>
          <p:cNvSpPr txBox="1"/>
          <p:nvPr/>
        </p:nvSpPr>
        <p:spPr>
          <a:xfrm>
            <a:off x="1272893" y="2416946"/>
            <a:ext cx="8111964" cy="2951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请求方法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常见的请求方法有两种：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请求的网址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User-Agent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请求头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请求体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一般承载的内容是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请求中的表单数据，而对于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请求，请求体则为空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4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770138"/>
          </a:xfrm>
        </p:spPr>
        <p:txBody>
          <a:bodyPr rtlCol="0"/>
          <a:lstStyle/>
          <a:p>
            <a:r>
              <a:rPr lang="zh-CN" altLang="en-US" b="1"/>
              <a:t>常见请求头信息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3A8ECCC-FBF6-46FE-8991-A12176689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418457"/>
              </p:ext>
            </p:extLst>
          </p:nvPr>
        </p:nvGraphicFramePr>
        <p:xfrm>
          <a:off x="2182921" y="2272683"/>
          <a:ext cx="81280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404">
                  <a:extLst>
                    <a:ext uri="{9D8B030D-6E8A-4147-A177-3AD203B41FA5}">
                      <a16:colId xmlns:a16="http://schemas.microsoft.com/office/drawing/2014/main" val="2004664660"/>
                    </a:ext>
                  </a:extLst>
                </a:gridCol>
                <a:gridCol w="5907596">
                  <a:extLst>
                    <a:ext uri="{9D8B030D-6E8A-4147-A177-3AD203B41FA5}">
                      <a16:colId xmlns:a16="http://schemas.microsoft.com/office/drawing/2014/main" val="2038659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请求头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1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浏览器端可以接受的媒体类型。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96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Accept-Encoding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浏览器接受的编码方式。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38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Accept-Language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浏览器所接受的语言种类。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表示是否需要持久连接。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23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网站为了辨别用户身份、进行会话跟踪而储存在用户本地的数据（通常经过加密），由网站服务器创建。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9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指定被请求资源的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主机和端口号，通常从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中提取出来。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8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User-Agent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告诉网站服务器，客户端使用的</a:t>
                      </a:r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操作系统知识库"/>
                        </a:rPr>
                        <a:t>操作系统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和浏览器的名称和版本、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版本、浏览器渲染引擎、浏览器语言等。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9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61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770138"/>
          </a:xfrm>
        </p:spPr>
        <p:txBody>
          <a:bodyPr rtlCol="0"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b="1"/>
              <a:t>响应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FA1C8CA0-A368-420F-BAE4-0C990963F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41" y="4355234"/>
            <a:ext cx="5053157" cy="217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B4344D89-1B91-42BF-9448-F8A9AD92DA72}"/>
              </a:ext>
            </a:extLst>
          </p:cNvPr>
          <p:cNvSpPr txBox="1"/>
          <p:nvPr/>
        </p:nvSpPr>
        <p:spPr>
          <a:xfrm>
            <a:off x="1284056" y="2094586"/>
            <a:ext cx="8384731" cy="25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响应状态码（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Response Status Code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代表服务器正常响应，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404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代表页面未找到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响应头（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Response Headers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包含了服务器对请求的应答信息，如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Content-Type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Set-Cookie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响应体（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Response Body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包含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响应的正文数据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，如网页的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45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网页基础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770138"/>
          </a:xfrm>
        </p:spPr>
        <p:txBody>
          <a:bodyPr rtlCol="0"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3EE0BD-2C9B-44E6-A6AD-1D572CDEA921}"/>
              </a:ext>
            </a:extLst>
          </p:cNvPr>
          <p:cNvSpPr/>
          <p:nvPr/>
        </p:nvSpPr>
        <p:spPr>
          <a:xfrm>
            <a:off x="1168494" y="2218671"/>
            <a:ext cx="10837849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HTML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是用来描述网页的一种语言，全称叫做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Hyper Text Markup Language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，即超文本标记语言。网页包括文字、按钮、图片和视频等各种复杂的元素，其基础架构就是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浏览器的“开发者工具”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源代码。</a:t>
            </a: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AE10F18D-17DB-44B3-AB0B-204D1C8AE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663" y="3413543"/>
            <a:ext cx="49815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9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网页基础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770138"/>
          </a:xfrm>
        </p:spPr>
        <p:txBody>
          <a:bodyPr rtlCol="0"/>
          <a:lstStyle/>
          <a:p>
            <a:r>
              <a:rPr lang="zh-CN" altLang="en-US" b="1"/>
              <a:t>网页结构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C50FBC-6F5C-48E8-AEF8-5D9447D3402F}"/>
              </a:ext>
            </a:extLst>
          </p:cNvPr>
          <p:cNvSpPr/>
          <p:nvPr/>
        </p:nvSpPr>
        <p:spPr>
          <a:xfrm>
            <a:off x="837460" y="225748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&lt;!DOCTYPE html&gt;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&lt;html lang="en"&gt;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&lt;head&gt;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&lt;meta charset="UTF-8"&gt;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&lt;title&gt;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电影排行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&lt;/title&gt;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&lt;/head&gt;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&lt;body&gt;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&lt;div id="content"&gt;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&lt;h1&gt;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电影排行榜单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&lt;/h1&gt;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&lt;div class="m_list"&gt;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&lt;p&gt;1.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肖申克的救赎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&lt;/p&gt;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&lt;p&gt;2.</a:t>
            </a:r>
            <a:r>
              <a:rPr lang="zh-CN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霸王别姬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&lt;/p&gt;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&lt;/div&gt;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&lt;/div&gt;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&lt;/body&gt;</a:t>
            </a:r>
            <a:b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&lt;/html&gt;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C71795-82C1-4026-9A7C-9639ABCC37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40281" y="2905334"/>
            <a:ext cx="4273550" cy="25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5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1148</Words>
  <Application>Microsoft Office PowerPoint</Application>
  <PresentationFormat>宽屏</PresentationFormat>
  <Paragraphs>141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微软雅黑</vt:lpstr>
      <vt:lpstr>Times New Roman</vt:lpstr>
      <vt:lpstr>Wingdings</vt:lpstr>
      <vt:lpstr>学术文献 16x9</vt:lpstr>
      <vt:lpstr>《从零开始学Scrapy网络爬虫》</vt:lpstr>
      <vt:lpstr>HTTP基本原理</vt:lpstr>
      <vt:lpstr>HTTP基本原理</vt:lpstr>
      <vt:lpstr>HTTP基本原理</vt:lpstr>
      <vt:lpstr>HTTP基本原理</vt:lpstr>
      <vt:lpstr>HTTP基本原理</vt:lpstr>
      <vt:lpstr>HTTP基本原理</vt:lpstr>
      <vt:lpstr>网页基础</vt:lpstr>
      <vt:lpstr>网页基础</vt:lpstr>
      <vt:lpstr>网页基础</vt:lpstr>
      <vt:lpstr>网页基础</vt:lpstr>
      <vt:lpstr>网页基础</vt:lpstr>
      <vt:lpstr>使用XPath提取网页</vt:lpstr>
      <vt:lpstr>使用XPath提取网页</vt:lpstr>
      <vt:lpstr>使用XPath提取网页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2019-07-24T07:02:56Z</dcterms:created>
  <dcterms:modified xsi:type="dcterms:W3CDTF">2019-09-26T07:46:10Z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