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3" r:id="rId6"/>
    <p:sldId id="274" r:id="rId7"/>
    <p:sldId id="275" r:id="rId8"/>
    <p:sldId id="276" r:id="rId9"/>
    <p:sldId id="278" r:id="rId10"/>
    <p:sldId id="289" r:id="rId11"/>
    <p:sldId id="279" r:id="rId12"/>
    <p:sldId id="290" r:id="rId13"/>
    <p:sldId id="288" r:id="rId14"/>
    <p:sldId id="277" r:id="rId15"/>
    <p:sldId id="280" r:id="rId16"/>
    <p:sldId id="281" r:id="rId17"/>
    <p:sldId id="282" r:id="rId18"/>
    <p:sldId id="291" r:id="rId19"/>
    <p:sldId id="283" r:id="rId20"/>
    <p:sldId id="286" r:id="rId21"/>
    <p:sldId id="284" r:id="rId22"/>
    <p:sldId id="285" r:id="rId23"/>
    <p:sldId id="28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4</a:t>
            </a:r>
            <a:r>
              <a:rPr lang="zh-CN" altLang="en-US" sz="2800"/>
              <a:t>章  </a:t>
            </a:r>
            <a:r>
              <a:rPr lang="en-US" altLang="zh-CN" sz="2800"/>
              <a:t>Scrapy</a:t>
            </a:r>
            <a:r>
              <a:rPr lang="zh-CN" altLang="en-US" sz="2800"/>
              <a:t>网络爬虫基础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8BFA65-AFD1-4ADE-B2DB-51770785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BF716F-1729-40E8-B606-6A979BF4D551}"/>
              </a:ext>
            </a:extLst>
          </p:cNvPr>
          <p:cNvSpPr/>
          <p:nvPr/>
        </p:nvSpPr>
        <p:spPr>
          <a:xfrm>
            <a:off x="1064396" y="1748513"/>
            <a:ext cx="10061690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全称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ascading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tyle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heets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，即层叠样式表，用于表现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的样式。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表达式的语法比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简洁，但是功能不如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强大，大多作为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的辅助。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644DE92-AD1B-413F-BDF1-47894C3F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89925"/>
              </p:ext>
            </p:extLst>
          </p:nvPr>
        </p:nvGraphicFramePr>
        <p:xfrm>
          <a:off x="1104900" y="2487281"/>
          <a:ext cx="9980683" cy="4252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623">
                  <a:extLst>
                    <a:ext uri="{9D8B030D-6E8A-4147-A177-3AD203B41FA5}">
                      <a16:colId xmlns:a16="http://schemas.microsoft.com/office/drawing/2014/main" val="3859876682"/>
                    </a:ext>
                  </a:extLst>
                </a:gridCol>
                <a:gridCol w="5859347">
                  <a:extLst>
                    <a:ext uri="{9D8B030D-6E8A-4147-A177-3AD203B41FA5}">
                      <a16:colId xmlns:a16="http://schemas.microsoft.com/office/drawing/2014/main" val="4096067956"/>
                    </a:ext>
                  </a:extLst>
                </a:gridCol>
                <a:gridCol w="2050713">
                  <a:extLst>
                    <a:ext uri="{9D8B030D-6E8A-4147-A177-3AD203B41FA5}">
                      <a16:colId xmlns:a16="http://schemas.microsoft.com/office/drawing/2014/main" val="1890687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示例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9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选取所有元素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9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div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E1,E2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E1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E2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div,p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677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E1&gt;E2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E1</a:t>
                      </a:r>
                      <a:r>
                        <a:rPr lang="zh-CN" sz="1600" kern="100">
                          <a:effectLst/>
                        </a:rPr>
                        <a:t>的子元素</a:t>
                      </a:r>
                      <a:r>
                        <a:rPr lang="en-US" sz="1600" kern="100">
                          <a:effectLst/>
                        </a:rPr>
                        <a:t>E2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div&gt;h1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641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E1 E2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E1</a:t>
                      </a:r>
                      <a:r>
                        <a:rPr lang="zh-CN" sz="1600" kern="100">
                          <a:effectLst/>
                        </a:rPr>
                        <a:t>子孙中的</a:t>
                      </a:r>
                      <a:r>
                        <a:rPr lang="en-US" sz="1600" kern="100">
                          <a:effectLst/>
                        </a:rPr>
                        <a:t>E2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div h1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461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.class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CLASS</a:t>
                      </a:r>
                      <a:r>
                        <a:rPr lang="zh-CN" sz="1600" kern="100">
                          <a:effectLst/>
                        </a:rPr>
                        <a:t>属性的值为</a:t>
                      </a:r>
                      <a:r>
                        <a:rPr lang="en-US" sz="1600" kern="100">
                          <a:effectLst/>
                        </a:rPr>
                        <a:t>class</a:t>
                      </a:r>
                      <a:r>
                        <a:rPr lang="zh-CN" sz="1600" kern="100">
                          <a:effectLst/>
                        </a:rPr>
                        <a:t>的元素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.author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471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属性的值为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的元素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.name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28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[ATTR]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选取包含</a:t>
                      </a:r>
                      <a:r>
                        <a:rPr lang="en-US" sz="1600" kern="100">
                          <a:effectLst/>
                        </a:rPr>
                        <a:t>ATTR</a:t>
                      </a:r>
                      <a:r>
                        <a:rPr lang="zh-CN" sz="1600" kern="100">
                          <a:effectLst/>
                        </a:rPr>
                        <a:t>属性的元素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[href]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66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[ATTR=VALUE]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选取属性</a:t>
                      </a:r>
                      <a:r>
                        <a:rPr lang="en-US" sz="1600" kern="100">
                          <a:effectLst/>
                        </a:rPr>
                        <a:t>ATTR</a:t>
                      </a:r>
                      <a:r>
                        <a:rPr lang="zh-CN" sz="1600" kern="100">
                          <a:effectLst/>
                        </a:rPr>
                        <a:t>的值为</a:t>
                      </a:r>
                      <a:r>
                        <a:rPr lang="en-US" sz="1600" kern="100">
                          <a:effectLst/>
                        </a:rPr>
                        <a:t>VALUE</a:t>
                      </a:r>
                      <a:r>
                        <a:rPr lang="zh-CN" sz="1600" kern="100">
                          <a:effectLst/>
                        </a:rPr>
                        <a:t>的元素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[class=author]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13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E:nth-child(n)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元素且该元素是其父元素的第</a:t>
                      </a:r>
                      <a:r>
                        <a:rPr lang="en-US" sz="1600" kern="100">
                          <a:effectLst/>
                        </a:rPr>
                        <a:t>n</a:t>
                      </a:r>
                      <a:r>
                        <a:rPr lang="zh-CN" sz="1600" kern="100">
                          <a:effectLst/>
                        </a:rPr>
                        <a:t>个子元素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p:nth-child(1)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34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E:nth-last-child(n)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选取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元素且该元素是其父元素的倒数第</a:t>
                      </a:r>
                      <a:r>
                        <a:rPr lang="en-US" sz="1600" kern="100">
                          <a:effectLst/>
                        </a:rPr>
                        <a:t>n</a:t>
                      </a:r>
                      <a:r>
                        <a:rPr lang="zh-CN" sz="1600" kern="100">
                          <a:effectLst/>
                        </a:rPr>
                        <a:t>个子元素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p:nth-last-child(1)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37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E::text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元素的文本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h1::text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0586"/>
                  </a:ext>
                </a:extLst>
              </a:tr>
            </a:tbl>
          </a:graphicData>
        </a:graphic>
      </p:graphicFrame>
      <p:sp>
        <p:nvSpPr>
          <p:cNvPr id="8" name="标题 12">
            <a:extLst>
              <a:ext uri="{FF2B5EF4-FFF2-40B4-BE49-F238E27FC236}">
                <a16:creationId xmlns:a16="http://schemas.microsoft.com/office/drawing/2014/main" id="{1483DB73-5DCA-47C2-AF72-423E3E267124}"/>
              </a:ext>
            </a:extLst>
          </p:cNvPr>
          <p:cNvSpPr txBox="1">
            <a:spLocks/>
          </p:cNvSpPr>
          <p:nvPr/>
        </p:nvSpPr>
        <p:spPr>
          <a:xfrm>
            <a:off x="1266178" y="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/>
          </a:p>
        </p:txBody>
      </p: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20030995-41C9-498F-A002-DA4B6DE7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20699"/>
            <a:ext cx="4603442" cy="41503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Response</a:t>
            </a:r>
            <a:r>
              <a:rPr lang="zh-CN" altLang="en-US" b="1"/>
              <a:t>与</a:t>
            </a:r>
            <a:r>
              <a:rPr lang="en-US" altLang="zh-CN" b="1"/>
              <a:t>CSS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Item</a:t>
            </a:r>
            <a:r>
              <a:rPr lang="zh-CN" altLang="en-US"/>
              <a:t>封装数据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75AD60-6D50-43B2-AB20-5F8D5347267A}"/>
              </a:ext>
            </a:extLst>
          </p:cNvPr>
          <p:cNvSpPr/>
          <p:nvPr/>
        </p:nvSpPr>
        <p:spPr>
          <a:xfrm>
            <a:off x="988380" y="1772264"/>
            <a:ext cx="10428303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前面，我们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从页面中提取数据的方法，并且将提取出来的字段保存于字典中。字典使用虽然方便，但也有它的缺陷：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字段名拼写容易出错且无法检测到这些错误。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返回的数据类型无法确保一致性。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不便于将数据传递给其他组件（如传递给用于数据处理的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组件）。</a:t>
            </a:r>
          </a:p>
        </p:txBody>
      </p:sp>
    </p:spTree>
    <p:extLst>
      <p:ext uri="{BB962C8B-B14F-4D97-AF65-F5344CB8AC3E}">
        <p14:creationId xmlns:p14="http://schemas.microsoft.com/office/powerpoint/2010/main" val="37327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Item</a:t>
            </a:r>
            <a:r>
              <a:rPr lang="zh-CN" altLang="en-US"/>
              <a:t>封装数据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2118DF-3E3B-4840-832C-2033D1831DB6}"/>
              </a:ext>
            </a:extLst>
          </p:cNvPr>
          <p:cNvSpPr/>
          <p:nvPr/>
        </p:nvSpPr>
        <p:spPr>
          <a:xfrm>
            <a:off x="1104899" y="1631919"/>
            <a:ext cx="9980681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对象是一个简单的容器，用于收集抓取到的数据，其提供了类似于字典（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dictionary-like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，并具有用于声明可用字段的简单语法。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C4EEDD-DA9C-4273-8A93-972D25155C1B}"/>
              </a:ext>
            </a:extLst>
          </p:cNvPr>
          <p:cNvSpPr/>
          <p:nvPr/>
        </p:nvSpPr>
        <p:spPr>
          <a:xfrm>
            <a:off x="810828" y="3006533"/>
            <a:ext cx="48176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scrapy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保存小说热销榜字段数据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QidianHotItem(scrapy.Item):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 define the fields for your item here like: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name = scrapy.Field()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小说名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author = scrapy.Field()#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type = scrapy.Field()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form = scrapy.Field()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D3551-4113-47FA-9EC9-087DD39E4955}"/>
              </a:ext>
            </a:extLst>
          </p:cNvPr>
          <p:cNvSpPr/>
          <p:nvPr/>
        </p:nvSpPr>
        <p:spPr>
          <a:xfrm>
            <a:off x="5758648" y="3173053"/>
            <a:ext cx="6096000" cy="2532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QidianHotItem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为小说的各个字段名。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scrapy.Field()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对象，赋给各自的字段。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对象用于指定每个字段的元数据，并且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Field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对象对接受的数据没有任何限制。因此，在定义属性字段时，无需考虑它的数据类型，使用起来非常方便。</a:t>
            </a:r>
          </a:p>
        </p:txBody>
      </p:sp>
    </p:spTree>
    <p:extLst>
      <p:ext uri="{BB962C8B-B14F-4D97-AF65-F5344CB8AC3E}">
        <p14:creationId xmlns:p14="http://schemas.microsoft.com/office/powerpoint/2010/main" val="31448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ItemLoader</a:t>
            </a:r>
            <a:r>
              <a:rPr lang="zh-CN" altLang="en-US"/>
              <a:t>填充数据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CFACAD-67FF-4156-904A-71B26B30A0E2}"/>
              </a:ext>
            </a:extLst>
          </p:cNvPr>
          <p:cNvSpPr/>
          <p:nvPr/>
        </p:nvSpPr>
        <p:spPr>
          <a:xfrm>
            <a:off x="1104900" y="1483617"/>
            <a:ext cx="9980682" cy="197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目前为止我们爬取的数据的字段较少，但是当项目很大，提取的字段数以百计时，数据的提取规则也会越来越多，再加上还要对提取到的数据做转换处理，代码就会变得庞大，维护起来十分困难。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为了解决这个问题，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提供了项目加载器（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ItemLoader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）这样一个填充容器。通过填充容器，可以配置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中各个字段的提取规则，并通过函数分析原始数据，最后对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字段赋值，使用起来非常便捷。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63315F-0A76-4200-86F9-EDF0820AB2FF}"/>
              </a:ext>
            </a:extLst>
          </p:cNvPr>
          <p:cNvSpPr/>
          <p:nvPr/>
        </p:nvSpPr>
        <p:spPr>
          <a:xfrm>
            <a:off x="1104900" y="3967270"/>
            <a:ext cx="8066843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ItemLoader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提供保存抓取到数据的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容器，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需要手动将数据保存于容器中。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Itemloader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提供的是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填充容器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的机制。</a:t>
            </a:r>
          </a:p>
        </p:txBody>
      </p:sp>
    </p:spTree>
    <p:extLst>
      <p:ext uri="{BB962C8B-B14F-4D97-AF65-F5344CB8AC3E}">
        <p14:creationId xmlns:p14="http://schemas.microsoft.com/office/powerpoint/2010/main" val="23132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pipeline</a:t>
            </a:r>
            <a:r>
              <a:rPr lang="zh-CN" altLang="en-US"/>
              <a:t>处理数据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FDBD58-7FF3-47EC-8AE1-A66A9E550CEB}"/>
              </a:ext>
            </a:extLst>
          </p:cNvPr>
          <p:cNvSpPr/>
          <p:nvPr/>
        </p:nvSpPr>
        <p:spPr>
          <a:xfrm>
            <a:off x="1547673" y="2600632"/>
            <a:ext cx="6096000" cy="21172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清理数据。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验证数据的有效性。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查重并丢弃。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将数据按照自定义的格式存储到文件中。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将数据保存到数据库中。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C4099-5D89-4EF6-88D7-56EA38163659}"/>
              </a:ext>
            </a:extLst>
          </p:cNvPr>
          <p:cNvSpPr/>
          <p:nvPr/>
        </p:nvSpPr>
        <p:spPr>
          <a:xfrm>
            <a:off x="1104900" y="1506895"/>
            <a:ext cx="998068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Spider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将收集到的数据封装为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Item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后，它将会被传递到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Item Pipeline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（项目管道）组件中等待进一步处理。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pipeline</a:t>
            </a:r>
            <a:r>
              <a:rPr lang="zh-CN" altLang="en-US"/>
              <a:t>处理数据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3CCC08D8-2F37-4719-8F91-3F099A7C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20699"/>
            <a:ext cx="4603442" cy="41503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编写自己的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Item Pipeline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78E8BA-17F8-47AA-9E7B-69F4119A73B5}"/>
              </a:ext>
            </a:extLst>
          </p:cNvPr>
          <p:cNvSpPr/>
          <p:nvPr/>
        </p:nvSpPr>
        <p:spPr>
          <a:xfrm>
            <a:off x="1104900" y="2012246"/>
            <a:ext cx="10347294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编写自己的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Item Pipeline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组件，其实很简单，它只是一个实现了几个简单方法的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类。当你建立一个项目后，这个类就已经帮你创建好了。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874533-50D7-4B8C-96C5-0D1DEC6DFDE7}"/>
              </a:ext>
            </a:extLst>
          </p:cNvPr>
          <p:cNvSpPr/>
          <p:nvPr/>
        </p:nvSpPr>
        <p:spPr>
          <a:xfrm>
            <a:off x="262148" y="3584672"/>
            <a:ext cx="4531794" cy="2862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1143000" lvl="2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Item Pipeline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3FDE27-736F-44A9-9A8E-EBD448470667}"/>
              </a:ext>
            </a:extLst>
          </p:cNvPr>
          <p:cNvSpPr/>
          <p:nvPr/>
        </p:nvSpPr>
        <p:spPr>
          <a:xfrm>
            <a:off x="1104899" y="4057053"/>
            <a:ext cx="10214129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 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是可选组件，默认关闭，要想激活它，只需在配置文件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中启用被注释掉的代码即可。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DCFE98-4067-45A5-9C95-B0401A4353D7}"/>
              </a:ext>
            </a:extLst>
          </p:cNvPr>
          <p:cNvSpPr/>
          <p:nvPr/>
        </p:nvSpPr>
        <p:spPr>
          <a:xfrm>
            <a:off x="1156851" y="5066583"/>
            <a:ext cx="9876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Configure item pipelines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See https://doc.scrapy.org/en/latest/topics/item-pipeline.html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ITEM_PIPELINES = {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'qidian_hot.pipelines.QidianHotPipeline': 300,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项目案例：</a:t>
            </a:r>
            <a:r>
              <a:rPr lang="zh-CN" altLang="zh-CN"/>
              <a:t>爬取链家网二手房信息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39221-1571-4226-B4F0-B4EEC59F3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899" y="2768724"/>
            <a:ext cx="4996180" cy="2971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E4B140-5B40-4587-8639-E465FE6A2838}"/>
              </a:ext>
            </a:extLst>
          </p:cNvPr>
          <p:cNvSpPr/>
          <p:nvPr/>
        </p:nvSpPr>
        <p:spPr>
          <a:xfrm>
            <a:off x="1104899" y="1569998"/>
            <a:ext cx="9980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爬取链家网中苏州市二手房交易数据并保存于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CSV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A3387E-9966-4AEA-9A5A-6F8ABE800D9E}"/>
              </a:ext>
            </a:extLst>
          </p:cNvPr>
          <p:cNvSpPr/>
          <p:nvPr/>
        </p:nvSpPr>
        <p:spPr>
          <a:xfrm>
            <a:off x="7982506" y="2809593"/>
            <a:ext cx="1685277" cy="293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房屋名称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房屋户型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建筑面积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房屋朝向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装修情况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有无电梯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房屋总价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房屋单价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房屋产权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D0DF6A-BE93-4555-8E5B-730FABEC7BD9}"/>
              </a:ext>
            </a:extLst>
          </p:cNvPr>
          <p:cNvSpPr/>
          <p:nvPr/>
        </p:nvSpPr>
        <p:spPr>
          <a:xfrm>
            <a:off x="1466597" y="215150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https://su.lianjia.com/ershoufang/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项目案例：</a:t>
            </a:r>
            <a:r>
              <a:rPr lang="zh-CN" altLang="zh-CN"/>
              <a:t>爬取链家网二手房信息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E4B140-5B40-4587-8639-E465FE6A2838}"/>
              </a:ext>
            </a:extLst>
          </p:cNvPr>
          <p:cNvSpPr/>
          <p:nvPr/>
        </p:nvSpPr>
        <p:spPr>
          <a:xfrm>
            <a:off x="1104899" y="1569998"/>
            <a:ext cx="9980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爬取链家网中苏州市二手房交易数据并保存于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CSV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04E599-1E6A-4238-B991-E6802FAA7035}"/>
              </a:ext>
            </a:extLst>
          </p:cNvPr>
          <p:cNvSpPr/>
          <p:nvPr/>
        </p:nvSpPr>
        <p:spPr>
          <a:xfrm>
            <a:off x="1104899" y="2336166"/>
            <a:ext cx="9980680" cy="16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房屋面积、总价和单价只需要具体的数字，不需要单位名称。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删除字段不全的房屋数据，如有的房屋朝向会显示“暂无数据”，应该剔除。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文件中的数据，字段要按照如下顺序排列：房屋名称，房屋户型，建筑面积，房屋朝向，装修情况，有无电梯，房屋总价，房屋单价，房屋产权。</a:t>
            </a:r>
          </a:p>
        </p:txBody>
      </p:sp>
    </p:spTree>
    <p:extLst>
      <p:ext uri="{BB962C8B-B14F-4D97-AF65-F5344CB8AC3E}">
        <p14:creationId xmlns:p14="http://schemas.microsoft.com/office/powerpoint/2010/main" val="17621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/>
              <a:t>爬取链家网二手房信息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7CC301-DAA2-448B-9829-9B832C5990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386" y="1659015"/>
            <a:ext cx="4996180" cy="297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3791B-EF0E-481F-9FA6-8A382D5365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8476" y="3200400"/>
            <a:ext cx="5274310" cy="25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/>
              <a:t>爬取链家网二手房信息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1BD0BE-791F-4787-B33A-CDC735F7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20" y="2015231"/>
            <a:ext cx="5746186" cy="4395056"/>
          </a:xfrm>
          <a:prstGeom prst="rect">
            <a:avLst/>
          </a:prstGeom>
        </p:spPr>
      </p:pic>
      <p:sp>
        <p:nvSpPr>
          <p:cNvPr id="6" name="内容占位符 13">
            <a:extLst>
              <a:ext uri="{FF2B5EF4-FFF2-40B4-BE49-F238E27FC236}">
                <a16:creationId xmlns:a16="http://schemas.microsoft.com/office/drawing/2014/main" id="{7EA27135-AA6A-4595-A9A3-E0151186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流程图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9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回顾：</a:t>
            </a:r>
            <a:r>
              <a:rPr lang="en-US" altLang="zh-CN" b="1"/>
              <a:t>Spider</a:t>
            </a:r>
            <a:r>
              <a:rPr lang="zh-CN" altLang="en-US" b="1"/>
              <a:t>与引擎交互过程</a:t>
            </a:r>
            <a:endParaRPr lang="en-US" altLang="zh-CN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B8A91-F875-417A-B684-DB90683F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0692"/>
            <a:ext cx="4914900" cy="35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/>
              <a:t>爬取链家网二手房信息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DEA39A-FCE1-4482-AAAD-379893B78A39}"/>
              </a:ext>
            </a:extLst>
          </p:cNvPr>
          <p:cNvSpPr/>
          <p:nvPr/>
        </p:nvSpPr>
        <p:spPr>
          <a:xfrm>
            <a:off x="2671166" y="1741131"/>
            <a:ext cx="3546164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&gt;scrapy startproject lianjia_home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60A3FD7A-050F-4698-938B-F066C9C7C514}"/>
              </a:ext>
            </a:extLst>
          </p:cNvPr>
          <p:cNvSpPr txBox="1">
            <a:spLocks/>
          </p:cNvSpPr>
          <p:nvPr/>
        </p:nvSpPr>
        <p:spPr>
          <a:xfrm>
            <a:off x="1193677" y="1759597"/>
            <a:ext cx="4780995" cy="4927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b="1"/>
              <a:t>创建项目</a:t>
            </a:r>
            <a:endParaRPr lang="en-US" altLang="zh-CN" b="1"/>
          </a:p>
          <a:p>
            <a:r>
              <a:rPr lang="zh-CN" altLang="en-US" b="1"/>
              <a:t>使用</a:t>
            </a:r>
            <a:r>
              <a:rPr lang="en-US" altLang="zh-CN" b="1"/>
              <a:t>Item</a:t>
            </a:r>
            <a:r>
              <a:rPr lang="zh-CN" altLang="en-US" b="1"/>
              <a:t>封装数据</a:t>
            </a:r>
            <a:endParaRPr lang="en-US" altLang="zh-CN" b="1"/>
          </a:p>
          <a:p>
            <a:r>
              <a:rPr lang="zh-CN" altLang="zh-CN" b="1"/>
              <a:t>创建</a:t>
            </a:r>
            <a:r>
              <a:rPr lang="en-US" altLang="zh-CN" b="1"/>
              <a:t>Spider</a:t>
            </a:r>
            <a:r>
              <a:rPr lang="zh-CN" altLang="zh-CN" b="1"/>
              <a:t>源文件及</a:t>
            </a:r>
            <a:r>
              <a:rPr lang="en-US" altLang="zh-CN" b="1"/>
              <a:t>Spider</a:t>
            </a:r>
            <a:r>
              <a:rPr lang="zh-CN" altLang="zh-CN" b="1"/>
              <a:t>类</a:t>
            </a:r>
            <a:endParaRPr lang="en-US" altLang="zh-CN" b="1"/>
          </a:p>
          <a:p>
            <a:r>
              <a:rPr lang="zh-CN" altLang="zh-CN" b="1"/>
              <a:t>获取初始请求（</a:t>
            </a:r>
            <a:r>
              <a:rPr lang="en-US" altLang="zh-CN" b="1"/>
              <a:t>start_requests()</a:t>
            </a:r>
            <a:r>
              <a:rPr lang="zh-CN" altLang="zh-CN" b="1"/>
              <a:t>）</a:t>
            </a:r>
            <a:endParaRPr lang="en-US" altLang="zh-CN" b="1"/>
          </a:p>
          <a:p>
            <a:r>
              <a:rPr lang="zh-CN" altLang="zh-CN" b="1"/>
              <a:t>实现主页面解析函数（</a:t>
            </a:r>
            <a:r>
              <a:rPr lang="en-US" altLang="zh-CN" b="1"/>
              <a:t>parse()</a:t>
            </a:r>
            <a:r>
              <a:rPr lang="zh-CN" altLang="zh-CN" b="1"/>
              <a:t>）</a:t>
            </a:r>
            <a:endParaRPr lang="zh-CN" altLang="zh-CN"/>
          </a:p>
          <a:p>
            <a:r>
              <a:rPr lang="zh-CN" altLang="zh-CN" b="1"/>
              <a:t>实现详细页解析函数</a:t>
            </a:r>
            <a:endParaRPr lang="en-US" altLang="zh-CN" b="1"/>
          </a:p>
          <a:p>
            <a:r>
              <a:rPr lang="zh-CN" altLang="zh-CN" b="1"/>
              <a:t>使用</a:t>
            </a:r>
            <a:r>
              <a:rPr lang="en-US" altLang="zh-CN" b="1"/>
              <a:t>Pipeline</a:t>
            </a:r>
            <a:r>
              <a:rPr lang="zh-CN" altLang="zh-CN" b="1"/>
              <a:t>实现数据的处理</a:t>
            </a:r>
            <a:endParaRPr lang="en-US" altLang="zh-CN" b="1"/>
          </a:p>
          <a:p>
            <a:r>
              <a:rPr lang="zh-CN" altLang="zh-CN" b="1"/>
              <a:t>启用</a:t>
            </a:r>
            <a:r>
              <a:rPr lang="en-US" altLang="zh-CN" b="1"/>
              <a:t>Pipeline</a:t>
            </a:r>
          </a:p>
          <a:p>
            <a:r>
              <a:rPr lang="zh-CN" altLang="zh-CN" b="1"/>
              <a:t>运行爬虫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48008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2401780" cy="41503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实现爬虫的过程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CBCB29-FC65-4144-9D6D-FAA558CC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11" y="2801950"/>
            <a:ext cx="7352381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zh-CN" altLang="zh-CN" b="1"/>
              <a:t>重写</a:t>
            </a:r>
            <a:r>
              <a:rPr lang="en-US" altLang="zh-CN" b="1"/>
              <a:t>start_requests()</a:t>
            </a:r>
            <a:r>
              <a:rPr lang="zh-CN" altLang="zh-CN" b="1"/>
              <a:t>方法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D44B49-4FE7-4FF2-810B-109AA66B13F1}"/>
              </a:ext>
            </a:extLst>
          </p:cNvPr>
          <p:cNvSpPr/>
          <p:nvPr/>
        </p:nvSpPr>
        <p:spPr>
          <a:xfrm>
            <a:off x="1201445" y="2377644"/>
            <a:ext cx="10082073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如何避免爬虫被网站识别出来导致被禁呢？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引擎是怎么知道要将下载好的页面发送给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方法而不是其他方法？能否自定义这个方法？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D8288F-60E8-4FE3-A69F-AE2EDEA95D4F}"/>
              </a:ext>
            </a:extLst>
          </p:cNvPr>
          <p:cNvSpPr/>
          <p:nvPr/>
        </p:nvSpPr>
        <p:spPr>
          <a:xfrm>
            <a:off x="1104900" y="4065971"/>
            <a:ext cx="9859022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第一个问题的答案是可以重写（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override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start_requests()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方法，手动生成一个功能更强大的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对象。因为伪装浏览器、自动登录等功能都是在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对象中设置的。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第二个问题的答案是引擎之所以能自动定位，是因为在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对象中，指定了解析数据的回调函数，而默认情况下，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指定的解析函数就是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2771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Request</a:t>
            </a:r>
            <a:r>
              <a:rPr lang="zh-CN" altLang="zh-CN" b="1"/>
              <a:t>对象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42754F-4FD8-47A8-9FBE-54CCA5C172BE}"/>
              </a:ext>
            </a:extLst>
          </p:cNvPr>
          <p:cNvSpPr/>
          <p:nvPr/>
        </p:nvSpPr>
        <p:spPr>
          <a:xfrm>
            <a:off x="970624" y="2015231"/>
            <a:ext cx="10818921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用来描述一个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请求，它通常在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中生成并由下载器执行。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的定义形式为：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class scrapy.http.Request(url[,callback,method='GET',headers,body,cookies,meta,encoding='utf-8',priority=0,dont_filter=False,errback])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Request</a:t>
            </a:r>
            <a:r>
              <a:rPr lang="zh-CN" altLang="zh-CN" b="1"/>
              <a:t>对象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5ACFA8-9511-40D1-A44D-BF6886BD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56220"/>
              </p:ext>
            </p:extLst>
          </p:nvPr>
        </p:nvGraphicFramePr>
        <p:xfrm>
          <a:off x="3584174" y="1793240"/>
          <a:ext cx="8128000" cy="498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156">
                  <a:extLst>
                    <a:ext uri="{9D8B030D-6E8A-4147-A177-3AD203B41FA5}">
                      <a16:colId xmlns:a16="http://schemas.microsoft.com/office/drawing/2014/main" val="3631679137"/>
                    </a:ext>
                  </a:extLst>
                </a:gridCol>
                <a:gridCol w="6873844">
                  <a:extLst>
                    <a:ext uri="{9D8B030D-6E8A-4147-A177-3AD203B41FA5}">
                      <a16:colId xmlns:a16="http://schemas.microsoft.com/office/drawing/2014/main" val="2348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CN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请求的网址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0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请求的方法，如“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”、“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”、“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”等，默认为“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”，必须大写。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的请求体，类型为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的请求头，字典型。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8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值，字典型或列表型，可以实现自动登录的效果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请求的编码方式，默认为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9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指定回调函数，即确定页面解析函数，默认为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parse()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9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字典类型，用于数据的传递。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请求的优先级，默认为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，优先级高的请求优先下载。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1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dont_filter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如果对同一个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多次提交相同请求，可以使用此项来忽略重复的请求，避免重复下载，默认为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errback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在处理请求时引发任何异常时调用的函数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使用选择器提取数据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6D6419-D79A-4B8D-825F-18EDE53034A5}"/>
              </a:ext>
            </a:extLst>
          </p:cNvPr>
          <p:cNvSpPr/>
          <p:nvPr/>
        </p:nvSpPr>
        <p:spPr>
          <a:xfrm>
            <a:off x="1104899" y="2015231"/>
            <a:ext cx="10595869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提取数据有自己的一套机制，被称作选择器（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Selector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类），它能够自由“选择”由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XPath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表达式指定的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文档的某些部分。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的选择器短小简洁、解析快、准确性高，使用其内置的方法可以快速地定位和提取数据。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F09AE7-704E-4E82-B017-C537C7FD4476}"/>
              </a:ext>
            </a:extLst>
          </p:cNvPr>
          <p:cNvSpPr/>
          <p:nvPr/>
        </p:nvSpPr>
        <p:spPr>
          <a:xfrm>
            <a:off x="1702946" y="3429000"/>
            <a:ext cx="4699887" cy="294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定位数据：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xpath(query)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/>
              <a:t>css(query)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US" altLang="zh-CN"/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/>
              <a:t>提取数据</a:t>
            </a:r>
            <a:r>
              <a:rPr lang="zh-CN" altLang="en-US" b="1"/>
              <a:t>：</a:t>
            </a:r>
            <a:endParaRPr lang="en-US" altLang="zh-CN" b="1"/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extract_first()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SelectorList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独有的方法）</a:t>
            </a: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re(regex)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re_first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SelectorList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独有的方法）</a:t>
            </a:r>
          </a:p>
        </p:txBody>
      </p:sp>
    </p:spTree>
    <p:extLst>
      <p:ext uri="{BB962C8B-B14F-4D97-AF65-F5344CB8AC3E}">
        <p14:creationId xmlns:p14="http://schemas.microsoft.com/office/powerpoint/2010/main" val="2091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Response</a:t>
            </a:r>
            <a:r>
              <a:rPr lang="zh-CN" altLang="zh-CN" b="1"/>
              <a:t>对象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5ACFA8-9511-40D1-A44D-BF6886BD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98427"/>
              </p:ext>
            </p:extLst>
          </p:nvPr>
        </p:nvGraphicFramePr>
        <p:xfrm>
          <a:off x="3539786" y="3991746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156">
                  <a:extLst>
                    <a:ext uri="{9D8B030D-6E8A-4147-A177-3AD203B41FA5}">
                      <a16:colId xmlns:a16="http://schemas.microsoft.com/office/drawing/2014/main" val="3631679137"/>
                    </a:ext>
                  </a:extLst>
                </a:gridCol>
                <a:gridCol w="6873844">
                  <a:extLst>
                    <a:ext uri="{9D8B030D-6E8A-4147-A177-3AD203B41FA5}">
                      <a16:colId xmlns:a16="http://schemas.microsoft.com/office/drawing/2014/main" val="2348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zh-CN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，只读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0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响应的状态码，如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响应体。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的响应头，字典型。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8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用于接收传递的数据。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4085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5B4F0D8-D2B0-446F-9C8E-50C5178FCF84}"/>
              </a:ext>
            </a:extLst>
          </p:cNvPr>
          <p:cNvSpPr/>
          <p:nvPr/>
        </p:nvSpPr>
        <p:spPr>
          <a:xfrm>
            <a:off x="1104899" y="2083978"/>
            <a:ext cx="1074678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用来描述一个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响应，它只是一个基类。当下载器下载完网页后，下载器根据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响应头部的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自动创建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的子类对象。子类主要有：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TextResponse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HtmlResponse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XmlResponse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</a:t>
            </a:r>
            <a:r>
              <a:rPr lang="en-US" altLang="zh-CN"/>
              <a:t>Spider</a:t>
            </a:r>
            <a:r>
              <a:rPr lang="zh-CN" altLang="en-US"/>
              <a:t>提取数据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en-US" altLang="zh-CN" b="1"/>
              <a:t>Response</a:t>
            </a:r>
            <a:r>
              <a:rPr lang="zh-CN" altLang="en-US" b="1"/>
              <a:t>与</a:t>
            </a:r>
            <a:r>
              <a:rPr lang="en-US" altLang="zh-CN" b="1"/>
              <a:t>Xpath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D5E66-4073-45F0-A985-283A40267DF6}"/>
              </a:ext>
            </a:extLst>
          </p:cNvPr>
          <p:cNvSpPr/>
          <p:nvPr/>
        </p:nvSpPr>
        <p:spPr>
          <a:xfrm>
            <a:off x="1174810" y="4153336"/>
            <a:ext cx="10055441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查询十分普遍，因此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对象提供了两个实用的快捷方式，它们能自动创建选择器并调用选择器的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方法来定位数据。简化后的方法如下所示：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response.xpath(query)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response.css(query)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4A752-5D9F-4E31-B793-19F5F7418BFE}"/>
              </a:ext>
            </a:extLst>
          </p:cNvPr>
          <p:cNvSpPr/>
          <p:nvPr/>
        </p:nvSpPr>
        <p:spPr>
          <a:xfrm>
            <a:off x="1174809" y="2252469"/>
            <a:ext cx="10055441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接收封装有网页信息的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对象，这时就可以使用下面的方法实现对数据的定位。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response.selector.xpath(query)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response.selector.css(query)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宽屏</PresentationFormat>
  <Paragraphs>190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Times New Roman</vt:lpstr>
      <vt:lpstr>Wingdings</vt:lpstr>
      <vt:lpstr>学术文献 16x9</vt:lpstr>
      <vt:lpstr>《从零开始学Scrapy网络爬虫》</vt:lpstr>
      <vt:lpstr>使用Spider提取数据</vt:lpstr>
      <vt:lpstr>使用Spider提取数据</vt:lpstr>
      <vt:lpstr>使用Spider提取数据</vt:lpstr>
      <vt:lpstr>使用Spider提取数据</vt:lpstr>
      <vt:lpstr>使用Spider提取数据</vt:lpstr>
      <vt:lpstr>使用Spider提取数据</vt:lpstr>
      <vt:lpstr>使用Spider提取数据</vt:lpstr>
      <vt:lpstr>使用Spider提取数据</vt:lpstr>
      <vt:lpstr>PowerPoint 演示文稿</vt:lpstr>
      <vt:lpstr>使用Item封装数据</vt:lpstr>
      <vt:lpstr>使用Item封装数据</vt:lpstr>
      <vt:lpstr>使用ItemLoader填充数据</vt:lpstr>
      <vt:lpstr>使用pipeline处理数据</vt:lpstr>
      <vt:lpstr>使用pipeline处理数据</vt:lpstr>
      <vt:lpstr>项目案例：爬取链家网二手房信息</vt:lpstr>
      <vt:lpstr>项目案例：爬取链家网二手房信息</vt:lpstr>
      <vt:lpstr>项目案例:爬取链家网二手房信息</vt:lpstr>
      <vt:lpstr>项目案例:爬取链家网二手房信息</vt:lpstr>
      <vt:lpstr>项目案例:爬取链家网二手房信息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2019-09-26T08:07:48Z</dcterms:modified>
</cp:coreProperties>
</file>