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4" r:id="rId15"/>
    <p:sldId id="285" r:id="rId16"/>
    <p:sldId id="286" r:id="rId17"/>
    <p:sldId id="311" r:id="rId18"/>
    <p:sldId id="282" r:id="rId19"/>
    <p:sldId id="287" r:id="rId20"/>
    <p:sldId id="289" r:id="rId21"/>
    <p:sldId id="290" r:id="rId22"/>
    <p:sldId id="293" r:id="rId23"/>
    <p:sldId id="294" r:id="rId24"/>
    <p:sldId id="295" r:id="rId25"/>
    <p:sldId id="296" r:id="rId26"/>
    <p:sldId id="297" r:id="rId27"/>
    <p:sldId id="298" r:id="rId28"/>
    <p:sldId id="291" r:id="rId29"/>
    <p:sldId id="299" r:id="rId30"/>
    <p:sldId id="300" r:id="rId31"/>
    <p:sldId id="310" r:id="rId32"/>
    <p:sldId id="312" r:id="rId33"/>
    <p:sldId id="313" r:id="rId34"/>
    <p:sldId id="292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4" r:id="rId4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.mysql.com/downloads/windows/installer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81487" y="2787196"/>
            <a:ext cx="6606037" cy="85418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《</a:t>
            </a:r>
            <a:r>
              <a:rPr lang="zh-CN" altLang="en-US" sz="4000"/>
              <a:t>从零开始学</a:t>
            </a:r>
            <a:r>
              <a:rPr lang="en-US" altLang="zh-CN" sz="4000" cap="none"/>
              <a:t>Scrapy</a:t>
            </a:r>
            <a:r>
              <a:rPr lang="zh-CN" altLang="en-US" sz="4000"/>
              <a:t>网络爬虫</a:t>
            </a:r>
            <a:r>
              <a:rPr lang="en-US" altLang="zh-CN" sz="4000"/>
              <a:t>》</a:t>
            </a:r>
            <a:endParaRPr 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042757" y="3986646"/>
            <a:ext cx="5704272" cy="95556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/>
              <a:t>第</a:t>
            </a:r>
            <a:r>
              <a:rPr lang="en-US" altLang="zh-CN" sz="2800"/>
              <a:t>5</a:t>
            </a:r>
            <a:r>
              <a:rPr lang="zh-CN" altLang="en-US" sz="2800"/>
              <a:t>章  数据库存储</a:t>
            </a:r>
            <a:endParaRPr 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37B073-9A64-440E-945E-8E9054EB9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92">
            <a:off x="7324079" y="1241025"/>
            <a:ext cx="4375951" cy="4375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MySQL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操作</a:t>
            </a:r>
            <a:r>
              <a:rPr lang="en-US" altLang="zh-CN" b="1"/>
              <a:t>MySQL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4EE4E7-0D1A-4A0D-9F13-AD7A7AABB4E8}"/>
              </a:ext>
            </a:extLst>
          </p:cNvPr>
          <p:cNvSpPr/>
          <p:nvPr/>
        </p:nvSpPr>
        <p:spPr>
          <a:xfrm>
            <a:off x="1032769" y="2122809"/>
            <a:ext cx="6096000" cy="33637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数据库服务器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调用方法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MySQLdb.connect(db,host,user,password,charset)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。对应的参数有：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：数据库名。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：主机。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：用户名。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password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：密码。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charset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：编码格式。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899819-EB33-42FA-8028-60F1A3CAE1D7}"/>
              </a:ext>
            </a:extLst>
          </p:cNvPr>
          <p:cNvSpPr/>
          <p:nvPr/>
        </p:nvSpPr>
        <p:spPr>
          <a:xfrm>
            <a:off x="3633926" y="5235868"/>
            <a:ext cx="7818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MySQLdb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MySQLdb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db_conn = MySQLdb.connect(db="qidian",host="localhost",user="root",password="1234",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charset="utf8")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6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MySQL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操作</a:t>
            </a:r>
            <a:r>
              <a:rPr lang="en-US" altLang="zh-CN" b="1"/>
              <a:t>MySQL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8083BE-EEB9-4FF6-A08A-3952FA6FEC03}"/>
              </a:ext>
            </a:extLst>
          </p:cNvPr>
          <p:cNvSpPr/>
          <p:nvPr/>
        </p:nvSpPr>
        <p:spPr>
          <a:xfrm>
            <a:off x="1104900" y="2393650"/>
            <a:ext cx="9716980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获取操作游标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Connection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cursor()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方法，获取操作游标，实现代码如下所示：</a:t>
            </a:r>
          </a:p>
          <a:p>
            <a:pPr marL="26924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db_cursor = db_conn.cursor()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MySQL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操作</a:t>
            </a:r>
            <a:r>
              <a:rPr lang="en-US" altLang="zh-CN" b="1"/>
              <a:t>MySQL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1A714B-EEAB-42CD-8A56-D6327886A4A9}"/>
              </a:ext>
            </a:extLst>
          </p:cNvPr>
          <p:cNvSpPr/>
          <p:nvPr/>
        </p:nvSpPr>
        <p:spPr>
          <a:xfrm>
            <a:off x="1104900" y="2210541"/>
            <a:ext cx="10285150" cy="417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Cursor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execute()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方法，执行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语句，实现对数据库的增删改查操作，代码如下所示：</a:t>
            </a: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14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新增数据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sql='insert into hot(name,author,type,form)values("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道君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未知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仙侠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连载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")'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db_cursor.execute(sql)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修改数据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sql='update hot set author = "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跃千愁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where name="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道君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"'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db_cursor.execute(sql)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查询表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hot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为仙侠的数据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sql='select * from hot where type="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仙侠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"'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db_cursor.execute(sql)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删除表中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为仙侠的数据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sql='delete from hot where type="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仙侠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"'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db_cursor.execute(sql)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6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MySQL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操作</a:t>
            </a:r>
            <a:r>
              <a:rPr lang="en-US" altLang="zh-CN" b="1"/>
              <a:t>MySQL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A3905-A99E-4252-856D-A0EF5063F1BA}"/>
              </a:ext>
            </a:extLst>
          </p:cNvPr>
          <p:cNvSpPr/>
          <p:nvPr/>
        </p:nvSpPr>
        <p:spPr>
          <a:xfrm>
            <a:off x="1113964" y="1905371"/>
            <a:ext cx="10116475" cy="502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回滚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db_conn.rollback()#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回滚操作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需要注意的是，回滚操作一定要在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commit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之前执行，否则就无法恢复了。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提交数据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Connection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commit()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方法实现数据的提交。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db_conn.commit()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关闭游标及数据库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当执行完对数据库的所有操作后，不要忘了关闭游标和数据库对象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db_cursor.close()#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关闭游标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db_conn.close()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关闭数据库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MySQL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项目案例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8A1C23-DBB8-4B46-8085-704B99A64865}"/>
              </a:ext>
            </a:extLst>
          </p:cNvPr>
          <p:cNvSpPr/>
          <p:nvPr/>
        </p:nvSpPr>
        <p:spPr>
          <a:xfrm>
            <a:off x="1192567" y="2314414"/>
            <a:ext cx="9389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以起点中文网小说热销榜项目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qidian_hot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为例，将爬取到的小说信息存储于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772E85-37B4-4777-AFF5-C5345E33BE61}"/>
              </a:ext>
            </a:extLst>
          </p:cNvPr>
          <p:cNvSpPr/>
          <p:nvPr/>
        </p:nvSpPr>
        <p:spPr>
          <a:xfrm>
            <a:off x="1192567" y="3068373"/>
            <a:ext cx="5746990" cy="378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数据库信息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新建</a:t>
            </a:r>
            <a:r>
              <a:rPr lang="en-US" altLang="zh-CN"/>
              <a:t>MySQLPipeline</a:t>
            </a:r>
            <a:r>
              <a:rPr lang="zh-CN" altLang="zh-CN"/>
              <a:t>类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连接</a:t>
            </a:r>
            <a:r>
              <a:rPr lang="en-US" altLang="zh-CN"/>
              <a:t>MySQL</a:t>
            </a:r>
            <a:r>
              <a:rPr lang="zh-CN" altLang="zh-CN"/>
              <a:t>数据库服务器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将数据存储于</a:t>
            </a:r>
            <a:r>
              <a:rPr lang="en-US" altLang="zh-CN"/>
              <a:t>MySQL</a:t>
            </a:r>
            <a:r>
              <a:rPr lang="zh-CN" altLang="zh-CN"/>
              <a:t>数据库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执行数据库关闭工作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启用</a:t>
            </a:r>
            <a:r>
              <a:rPr lang="en-US" altLang="zh-CN"/>
              <a:t>MySQLPipeline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运行爬虫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查看结果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80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413769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/>
              <a:t>NoSQL</a:t>
            </a:r>
            <a:r>
              <a:rPr lang="zh-CN" altLang="zh-CN"/>
              <a:t>概述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8FB38B-42A9-47A3-A045-0E2E966BA5EE}"/>
              </a:ext>
            </a:extLst>
          </p:cNvPr>
          <p:cNvSpPr/>
          <p:nvPr/>
        </p:nvSpPr>
        <p:spPr>
          <a:xfrm>
            <a:off x="1104900" y="1756065"/>
            <a:ext cx="9980682" cy="502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NoSQL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全称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Only SQL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，意即“不仅仅是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泛指非关系型数据库。传统的关系型数据库使用的是固定模式，并将数据分割到各个表中。然而，对大数据集来说，数据量太大使其难以存放在单一服务器中，此时就需要扩展到多个服务器中。不过，关系型数据库对这种扩展的支持并不够好，因为在查询多个表时，数据可能在不同的服务器中。再者，从网络中爬取的数据，不可避免地会存在数据缺失、结构变化的情况。而具有固定模式的关系型数据库很难适应这种情况。相反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NoSQL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具有高性能、高可用性和高伸缩性的特点，可用于超大规模数据的存储，而且无需固定的模式，无需多余操作就可以横向扩展。在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NoSQL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中，有多种方式可以实现非固定模式和横向发展的功能，它们分别是：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列数据存储：如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Hbase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面向文档存储：如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键值对存储：如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图形存储：如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Neo4j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SQL</a:t>
            </a:r>
            <a:r>
              <a:rPr lang="zh-CN" altLang="en-US" b="1"/>
              <a:t>与</a:t>
            </a:r>
            <a:r>
              <a:rPr lang="en-US" altLang="zh-CN" b="1"/>
              <a:t>MongoDB</a:t>
            </a:r>
            <a:r>
              <a:rPr lang="zh-CN" altLang="en-US" b="1"/>
              <a:t>中的术语</a:t>
            </a:r>
            <a:endParaRPr lang="en-US" altLang="zh-CN" b="1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4AF2AFE-A4AD-437E-93F2-9F60393C5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91928"/>
              </p:ext>
            </p:extLst>
          </p:nvPr>
        </p:nvGraphicFramePr>
        <p:xfrm>
          <a:off x="2201390" y="2893107"/>
          <a:ext cx="7448638" cy="2535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8675">
                  <a:extLst>
                    <a:ext uri="{9D8B030D-6E8A-4147-A177-3AD203B41FA5}">
                      <a16:colId xmlns:a16="http://schemas.microsoft.com/office/drawing/2014/main" val="180019563"/>
                    </a:ext>
                  </a:extLst>
                </a:gridCol>
                <a:gridCol w="2163840">
                  <a:extLst>
                    <a:ext uri="{9D8B030D-6E8A-4147-A177-3AD203B41FA5}">
                      <a16:colId xmlns:a16="http://schemas.microsoft.com/office/drawing/2014/main" val="2401465747"/>
                    </a:ext>
                  </a:extLst>
                </a:gridCol>
                <a:gridCol w="1653856">
                  <a:extLst>
                    <a:ext uri="{9D8B030D-6E8A-4147-A177-3AD203B41FA5}">
                      <a16:colId xmlns:a16="http://schemas.microsoft.com/office/drawing/2014/main" val="3782791987"/>
                    </a:ext>
                  </a:extLst>
                </a:gridCol>
                <a:gridCol w="2362267">
                  <a:extLst>
                    <a:ext uri="{9D8B030D-6E8A-4147-A177-3AD203B41FA5}">
                      <a16:colId xmlns:a16="http://schemas.microsoft.com/office/drawing/2014/main" val="235560670"/>
                    </a:ext>
                  </a:extLst>
                </a:gridCol>
              </a:tblGrid>
              <a:tr h="3169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SQL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MongoDB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18321"/>
                  </a:ext>
                </a:extLst>
              </a:tr>
              <a:tr h="316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术语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英文术语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术语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英文术语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453204"/>
                  </a:ext>
                </a:extLst>
              </a:tr>
              <a:tr h="316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数据库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database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数据库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database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221122"/>
                  </a:ext>
                </a:extLst>
              </a:tr>
              <a:tr h="316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表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table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集合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collection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845524"/>
                  </a:ext>
                </a:extLst>
              </a:tr>
              <a:tr h="316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行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row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document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126201"/>
                  </a:ext>
                </a:extLst>
              </a:tr>
              <a:tr h="316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列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column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6431845"/>
                  </a:ext>
                </a:extLst>
              </a:tr>
              <a:tr h="316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索引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index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索引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index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275533"/>
                  </a:ext>
                </a:extLst>
              </a:tr>
              <a:tr h="316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主键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primary key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主键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primary key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664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5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MongoDB</a:t>
            </a:r>
            <a:r>
              <a:rPr lang="zh-CN" altLang="en-US" b="1"/>
              <a:t>下载和安装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B5049E-AAEC-4C07-972A-0B2702B1663F}"/>
              </a:ext>
            </a:extLst>
          </p:cNvPr>
          <p:cNvSpPr/>
          <p:nvPr/>
        </p:nvSpPr>
        <p:spPr>
          <a:xfrm>
            <a:off x="1633343" y="2268248"/>
            <a:ext cx="5427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https://www.mongodb.com/download-center/community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A6B8A5-975E-4610-852C-B4F5258975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78441" y="3167608"/>
            <a:ext cx="5274310" cy="29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Python</a:t>
            </a:r>
            <a:r>
              <a:rPr lang="zh-CN" altLang="en-US" b="1"/>
              <a:t>访问</a:t>
            </a:r>
            <a:r>
              <a:rPr lang="en-US" altLang="zh-CN" b="1"/>
              <a:t>MongoDB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5DCEC4-CA90-459A-B8D4-7F40AADE5C86}"/>
              </a:ext>
            </a:extLst>
          </p:cNvPr>
          <p:cNvSpPr/>
          <p:nvPr/>
        </p:nvSpPr>
        <p:spPr>
          <a:xfrm>
            <a:off x="811937" y="2210541"/>
            <a:ext cx="9122176" cy="87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安装访问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所使用的第三方库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pymongo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pip install pymongo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19F06A-9347-4773-A33C-733ADA18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3659190"/>
            <a:ext cx="5314286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Python</a:t>
            </a:r>
            <a:r>
              <a:rPr lang="zh-CN" altLang="en-US" b="1"/>
              <a:t>访问</a:t>
            </a:r>
            <a:r>
              <a:rPr lang="en-US" altLang="zh-CN" b="1"/>
              <a:t>MongoDB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34C915-4E70-4423-B7C7-1D45BF1C5AB3}"/>
              </a:ext>
            </a:extLst>
          </p:cNvPr>
          <p:cNvSpPr/>
          <p:nvPr/>
        </p:nvSpPr>
        <p:spPr>
          <a:xfrm>
            <a:off x="1104899" y="2145520"/>
            <a:ext cx="10098719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数据库服务器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调用方法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pymongo.MongoClient()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数据库服务器。连接的地址默认为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localhost:27017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，也可以手动设置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port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pymongo#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pymongo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方式一：使用默认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port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db_client = pymongo.MongoClient()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方式二：自定义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port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db_client = pymongo.MongoClient(host="localhost",port=27017)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方式三：使用标准的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连接语法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db_client = pymongo.MongoClient('mongodb://localhost:27017/')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8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MySQL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关系型数据库概述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8E2872-D6CF-4298-BF90-0B7AD615BF70}"/>
              </a:ext>
            </a:extLst>
          </p:cNvPr>
          <p:cNvSpPr/>
          <p:nvPr/>
        </p:nvSpPr>
        <p:spPr>
          <a:xfrm>
            <a:off x="1104899" y="2210541"/>
            <a:ext cx="9980681" cy="16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关系型数据库，是建立在关系模型基础上的数据库。简单讲，它由多张能互相联结的二维表格组成，每一行是一条记录，每一列是一个字段，而表就是某个实体的集合，它展现的形式类似于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中常见的表格。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像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SQLite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Oracle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 Server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DB2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等都属于关系型数据库。本节我们主要介绍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数据库的用法。</a:t>
            </a:r>
          </a:p>
        </p:txBody>
      </p:sp>
    </p:spTree>
    <p:extLst>
      <p:ext uri="{BB962C8B-B14F-4D97-AF65-F5344CB8AC3E}">
        <p14:creationId xmlns:p14="http://schemas.microsoft.com/office/powerpoint/2010/main" val="13731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Python</a:t>
            </a:r>
            <a:r>
              <a:rPr lang="zh-CN" altLang="en-US" b="1"/>
              <a:t>访问</a:t>
            </a:r>
            <a:r>
              <a:rPr lang="en-US" altLang="zh-CN" b="1"/>
              <a:t>MongoDB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8C259A-0407-4A93-B182-1DE581C9F14B}"/>
              </a:ext>
            </a:extLst>
          </p:cNvPr>
          <p:cNvSpPr/>
          <p:nvPr/>
        </p:nvSpPr>
        <p:spPr>
          <a:xfrm>
            <a:off x="1192567" y="2210541"/>
            <a:ext cx="6096000" cy="17045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指定数据库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可以建立多个数据库，因此需要指定要操作的数据库。以下代码指定了名称为“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qidian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”的数据库：</a:t>
            </a:r>
          </a:p>
          <a:p>
            <a:pPr marL="26924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 = db_client["qidian"]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Python</a:t>
            </a:r>
            <a:r>
              <a:rPr lang="zh-CN" altLang="en-US" b="1"/>
              <a:t>访问</a:t>
            </a:r>
            <a:r>
              <a:rPr lang="en-US" altLang="zh-CN" b="1"/>
              <a:t>MongoDB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6FFBE2-6B09-4DC2-8D2C-4356F8DB7BD3}"/>
              </a:ext>
            </a:extLst>
          </p:cNvPr>
          <p:cNvSpPr/>
          <p:nvPr/>
        </p:nvSpPr>
        <p:spPr>
          <a:xfrm>
            <a:off x="1104900" y="2447962"/>
            <a:ext cx="10240762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指定集合（相当于关系型数据库中的表）。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中一个数据库可以包含多个集合，这跟关系型数据库中一个数据库有多个表是同一个道理。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也需要指定要操作的集合。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db_collection = db["hot"]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440403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Python</a:t>
            </a:r>
            <a:r>
              <a:rPr lang="zh-CN" altLang="en-US" b="1"/>
              <a:t>访问</a:t>
            </a:r>
            <a:r>
              <a:rPr lang="en-US" altLang="zh-CN" b="1"/>
              <a:t>MongoDB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3D4F47-AEAB-4AA3-BA13-ABFC9D627F38}"/>
              </a:ext>
            </a:extLst>
          </p:cNvPr>
          <p:cNvSpPr/>
          <p:nvPr/>
        </p:nvSpPr>
        <p:spPr>
          <a:xfrm>
            <a:off x="1018693" y="1825469"/>
            <a:ext cx="10153095" cy="502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插入文档</a:t>
            </a:r>
            <a:endParaRPr lang="en-US" altLang="zh-CN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zh-CN" altLang="en-US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插入与条件匹配的单个文档。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如果想添加一个小说文档到集合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中，可以先将数据存储于字典中，如下所示：</a:t>
            </a:r>
          </a:p>
          <a:p>
            <a:pPr marL="26924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novel={'name': '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太初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名称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'author': '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高楼大厦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'form': '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连载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形式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'type': '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玄幻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然后调用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db_collection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insert_one()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方法将新文档插入到集合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中，实现代码如下所示：</a:t>
            </a:r>
          </a:p>
          <a:p>
            <a:pPr marL="26924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 = db_collection.insert_one(novel)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print(result)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print(result.inserted_id)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Python</a:t>
            </a:r>
            <a:r>
              <a:rPr lang="zh-CN" altLang="en-US" b="1"/>
              <a:t>访问</a:t>
            </a:r>
            <a:r>
              <a:rPr lang="en-US" altLang="zh-CN" b="1"/>
              <a:t>MongoDB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634FD3-49D2-4C02-81FD-4CFFEA692A74}"/>
              </a:ext>
            </a:extLst>
          </p:cNvPr>
          <p:cNvSpPr/>
          <p:nvPr/>
        </p:nvSpPr>
        <p:spPr>
          <a:xfrm>
            <a:off x="1041645" y="2210541"/>
            <a:ext cx="10170851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插入与条件匹配的所有文档。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还可以使用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insert_many()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方法，一次插入多个文档，实现代码如下所示：</a:t>
            </a: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novel1={'name': '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丰碑杨门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名称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'author': '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圣诞稻草人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'form': '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连载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形式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'type': '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历史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novel2={'name': '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帝国的崛起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名称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'author': '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终极侧位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'form': '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连载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形式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'type': '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都市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 = db_collection.insert_many([novel1,novel2])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print(result)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0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Python</a:t>
            </a:r>
            <a:r>
              <a:rPr lang="zh-CN" altLang="en-US" b="1"/>
              <a:t>访问</a:t>
            </a:r>
            <a:r>
              <a:rPr lang="en-US" altLang="zh-CN" b="1"/>
              <a:t>MongoDB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06DB8C-8F09-4535-A11F-BAC5946153AD}"/>
              </a:ext>
            </a:extLst>
          </p:cNvPr>
          <p:cNvSpPr/>
          <p:nvPr/>
        </p:nvSpPr>
        <p:spPr>
          <a:xfrm>
            <a:off x="1104900" y="2150395"/>
            <a:ext cx="9980681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查询文档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可以使用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find_one()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find()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方法查询集合中的文档记录。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find_one()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方法返回单个文档记录，而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find()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方法则返回一个游标对象，用于查询多个文档记录。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377F98-E3D9-4CE5-920E-E2812A8D1B53}"/>
              </a:ext>
            </a:extLst>
          </p:cNvPr>
          <p:cNvSpPr/>
          <p:nvPr/>
        </p:nvSpPr>
        <p:spPr>
          <a:xfrm>
            <a:off x="926236" y="36828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 = db_collection.find_one({"name":"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帝国的崛起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"})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print(result)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CE29E8-56E2-4C2A-ABC8-494E498064ED}"/>
              </a:ext>
            </a:extLst>
          </p:cNvPr>
          <p:cNvSpPr/>
          <p:nvPr/>
        </p:nvSpPr>
        <p:spPr>
          <a:xfrm>
            <a:off x="1194379" y="4810279"/>
            <a:ext cx="306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cursor = db_collection.find({})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E19B87-DC56-4DEE-8CB5-6C225209586A}"/>
              </a:ext>
            </a:extLst>
          </p:cNvPr>
          <p:cNvSpPr/>
          <p:nvPr/>
        </p:nvSpPr>
        <p:spPr>
          <a:xfrm>
            <a:off x="1194379" y="5660675"/>
            <a:ext cx="4370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cursor = db_collection.find({"type":"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历史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"})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3830C0-5AC1-4F16-B215-9B8A3CC6E801}"/>
              </a:ext>
            </a:extLst>
          </p:cNvPr>
          <p:cNvSpPr/>
          <p:nvPr/>
        </p:nvSpPr>
        <p:spPr>
          <a:xfrm>
            <a:off x="1104899" y="2248272"/>
            <a:ext cx="9980681" cy="4194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更新文档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可以使用集合的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update_one()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update_many()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方法实现文档的更新。前者仅更新一个文档；后者可以批量更新多个文档。更新文档的格式如下所示：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&lt; operator&gt;: { &lt;field1&gt;: &lt;value1&gt;, ... },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&lt; operator&gt;: { &lt;field2&gt;: &lt;value2&gt;, ... },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...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文档中的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operator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提供的更新操作符，用于指明更新的方式。例如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$set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表示修改字段值；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$unset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表示删除指定字段；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$rename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表示重命名字段。</a:t>
            </a:r>
          </a:p>
        </p:txBody>
      </p:sp>
      <p:sp>
        <p:nvSpPr>
          <p:cNvPr id="7" name="内容占位符 13">
            <a:extLst>
              <a:ext uri="{FF2B5EF4-FFF2-40B4-BE49-F238E27FC236}">
                <a16:creationId xmlns:a16="http://schemas.microsoft.com/office/drawing/2014/main" id="{4E86604B-E955-4662-AC7A-A1578FEDD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Python</a:t>
            </a:r>
            <a:r>
              <a:rPr lang="zh-CN" altLang="en-US" b="1"/>
              <a:t>访问</a:t>
            </a:r>
            <a:r>
              <a:rPr lang="en-US" altLang="zh-CN" b="1"/>
              <a:t>MongoDB</a:t>
            </a:r>
            <a:r>
              <a:rPr lang="zh-CN" altLang="en-US" b="1"/>
              <a:t>数据库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82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7" name="内容占位符 13">
            <a:extLst>
              <a:ext uri="{FF2B5EF4-FFF2-40B4-BE49-F238E27FC236}">
                <a16:creationId xmlns:a16="http://schemas.microsoft.com/office/drawing/2014/main" id="{4E86604B-E955-4662-AC7A-A1578FEDD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Python</a:t>
            </a:r>
            <a:r>
              <a:rPr lang="zh-CN" altLang="en-US" b="1"/>
              <a:t>访问</a:t>
            </a:r>
            <a:r>
              <a:rPr lang="en-US" altLang="zh-CN" b="1"/>
              <a:t>MongoDB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BB1D38-1AB1-49A0-8DFC-38D4037A49E3}"/>
              </a:ext>
            </a:extLst>
          </p:cNvPr>
          <p:cNvSpPr/>
          <p:nvPr/>
        </p:nvSpPr>
        <p:spPr>
          <a:xfrm>
            <a:off x="1104900" y="2210541"/>
            <a:ext cx="9980682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删除文档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可以使用集合的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delete_one()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delete_many()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方法实现文档的删除。前者仅删除一个文档；后者可以批量删除多个文档。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48966E-211B-47B6-A9B0-7BAB75F9FA56}"/>
              </a:ext>
            </a:extLst>
          </p:cNvPr>
          <p:cNvSpPr/>
          <p:nvPr/>
        </p:nvSpPr>
        <p:spPr>
          <a:xfrm>
            <a:off x="1104900" y="3697508"/>
            <a:ext cx="503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result = db_collection.delete_one({"name":"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太初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"})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93443F-E859-45B6-805C-D9481B00F488}"/>
              </a:ext>
            </a:extLst>
          </p:cNvPr>
          <p:cNvSpPr/>
          <p:nvPr/>
        </p:nvSpPr>
        <p:spPr>
          <a:xfrm>
            <a:off x="1104900" y="4267558"/>
            <a:ext cx="5113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result = db_collection.delete_many({"type":"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历史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"})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7" name="内容占位符 13">
            <a:extLst>
              <a:ext uri="{FF2B5EF4-FFF2-40B4-BE49-F238E27FC236}">
                <a16:creationId xmlns:a16="http://schemas.microsoft.com/office/drawing/2014/main" id="{4E86604B-E955-4662-AC7A-A1578FEDD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Python</a:t>
            </a:r>
            <a:r>
              <a:rPr lang="zh-CN" altLang="en-US" b="1"/>
              <a:t>访问</a:t>
            </a:r>
            <a:r>
              <a:rPr lang="en-US" altLang="zh-CN" b="1"/>
              <a:t>MongoDB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BCC9E0-22E2-4823-B2B0-3DFE4264320A}"/>
              </a:ext>
            </a:extLst>
          </p:cNvPr>
          <p:cNvSpPr/>
          <p:nvPr/>
        </p:nvSpPr>
        <p:spPr>
          <a:xfrm>
            <a:off x="1104899" y="2544569"/>
            <a:ext cx="9903411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关闭数据库。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当执行完对数据库的所有操作后，不要忘了关闭数据库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db_client.close()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7" name="内容占位符 13">
            <a:extLst>
              <a:ext uri="{FF2B5EF4-FFF2-40B4-BE49-F238E27FC236}">
                <a16:creationId xmlns:a16="http://schemas.microsoft.com/office/drawing/2014/main" id="{4E86604B-E955-4662-AC7A-A1578FEDD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项目案例</a:t>
            </a:r>
            <a:endParaRPr lang="en-US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985607-D9C4-4D70-96C7-9378DC2EDC0D}"/>
              </a:ext>
            </a:extLst>
          </p:cNvPr>
          <p:cNvSpPr/>
          <p:nvPr/>
        </p:nvSpPr>
        <p:spPr>
          <a:xfrm>
            <a:off x="1104900" y="2210541"/>
            <a:ext cx="9699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以起点中文网小说热销榜项目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qidian_hot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为例，将爬取到的小说信息存储于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MongoDB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49A8C0-DCAB-4149-ACB7-BE53AB50BC28}"/>
              </a:ext>
            </a:extLst>
          </p:cNvPr>
          <p:cNvSpPr/>
          <p:nvPr/>
        </p:nvSpPr>
        <p:spPr>
          <a:xfrm>
            <a:off x="1266833" y="2820881"/>
            <a:ext cx="3852337" cy="3372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数据库信息。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/>
              <a:t>新建</a:t>
            </a:r>
            <a:r>
              <a:rPr lang="en-US" altLang="zh-CN"/>
              <a:t>MongoDBPipeline</a:t>
            </a:r>
            <a:r>
              <a:rPr lang="zh-CN" altLang="zh-CN"/>
              <a:t>类。</a:t>
            </a:r>
            <a:endParaRPr lang="en-US" altLang="zh-CN"/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/>
              <a:t>连接</a:t>
            </a:r>
            <a:r>
              <a:rPr lang="en-US" altLang="zh-CN"/>
              <a:t>MongoDB</a:t>
            </a:r>
            <a:r>
              <a:rPr lang="zh-CN" altLang="zh-CN"/>
              <a:t>数据库服务器。</a:t>
            </a:r>
            <a:endParaRPr lang="en-US" altLang="zh-CN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将数据存储于</a:t>
            </a:r>
            <a:r>
              <a:rPr lang="en-US" altLang="zh-CN"/>
              <a:t>MongoDB</a:t>
            </a:r>
            <a:r>
              <a:rPr lang="zh-CN" altLang="zh-CN"/>
              <a:t>数据库。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执行数据库关闭工作。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启用</a:t>
            </a:r>
            <a:r>
              <a:rPr lang="en-US" altLang="zh-CN"/>
              <a:t>MongoDBPipeline</a:t>
            </a:r>
            <a:endParaRPr lang="zh-CN" altLang="zh-CN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运行爬虫。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/>
              <a:t>查看</a:t>
            </a:r>
            <a:r>
              <a:rPr lang="en-US" altLang="zh-CN"/>
              <a:t>MongoDB</a:t>
            </a:r>
            <a:r>
              <a:rPr lang="zh-CN" altLang="zh-CN"/>
              <a:t>中的数据。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3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F73BC6-81D7-4010-8EE2-6550CA8B5BB2}"/>
              </a:ext>
            </a:extLst>
          </p:cNvPr>
          <p:cNvSpPr/>
          <p:nvPr/>
        </p:nvSpPr>
        <p:spPr>
          <a:xfrm>
            <a:off x="1104899" y="1752885"/>
            <a:ext cx="4253280" cy="3693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可视化工具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MongoDB Compass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730837-DAF1-40B6-B9AD-E752C4AA36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2350" y="4115662"/>
            <a:ext cx="5274310" cy="23031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D3A986B-8B90-40AB-BF47-830EDEB8BE55}"/>
              </a:ext>
            </a:extLst>
          </p:cNvPr>
          <p:cNvSpPr/>
          <p:nvPr/>
        </p:nvSpPr>
        <p:spPr>
          <a:xfrm>
            <a:off x="1104899" y="2574220"/>
            <a:ext cx="9980681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MongoDB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提供了一个操作数据库的可视化工具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MongoDB Compass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。在安装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MongoDB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时默认会一并安装。不过会有安装不成功的情况，这时可到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MongoDB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官方网站上下载安装。下载地址为</a:t>
            </a:r>
            <a:r>
              <a:rPr lang="en-US" altLang="zh-CN" u="sng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https://www.mongodb.com/download-center/compass</a:t>
            </a:r>
            <a:r>
              <a:rPr lang="zh-CN" altLang="zh-CN" u="sng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zh-CN" altLang="en-US"/>
              <a:t>下载和安装</a:t>
            </a:r>
            <a:r>
              <a:rPr lang="en-US" altLang="zh-CN"/>
              <a:t>MySQL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官方下载地址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4045DC-CF05-4572-828B-3AEB27CB751A}"/>
              </a:ext>
            </a:extLst>
          </p:cNvPr>
          <p:cNvSpPr/>
          <p:nvPr/>
        </p:nvSpPr>
        <p:spPr>
          <a:xfrm>
            <a:off x="1695004" y="2210541"/>
            <a:ext cx="5055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https://dev.mysql.com/downloads/windows/installer/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8671CE-D5A4-4983-A3E9-6B41E424BA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04900" y="3429000"/>
            <a:ext cx="5517842" cy="25989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55F435F-FA08-4018-BE88-F52B31DF9DC5}"/>
              </a:ext>
            </a:extLst>
          </p:cNvPr>
          <p:cNvSpPr/>
          <p:nvPr/>
        </p:nvSpPr>
        <p:spPr>
          <a:xfrm>
            <a:off x="7227716" y="5419363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MSI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格式的安装文件下载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MongoDB</a:t>
            </a:r>
            <a:r>
              <a:rPr lang="zh-CN" altLang="en-US"/>
              <a:t>数据库</a:t>
            </a:r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47F316-E546-4F75-AEF1-F4E9437DBF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84972" y="3617252"/>
            <a:ext cx="5274310" cy="279654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011D1B-0588-4B58-B766-1495F9EBECE5}"/>
              </a:ext>
            </a:extLst>
          </p:cNvPr>
          <p:cNvSpPr/>
          <p:nvPr/>
        </p:nvSpPr>
        <p:spPr>
          <a:xfrm>
            <a:off x="1104899" y="2583403"/>
            <a:ext cx="945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下载安装完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MongoDB Compass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可视化工具后，打开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MongoDB Compass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，查看数据。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55770E-83F3-4DDC-9D41-35AF30DBF3B7}"/>
              </a:ext>
            </a:extLst>
          </p:cNvPr>
          <p:cNvSpPr/>
          <p:nvPr/>
        </p:nvSpPr>
        <p:spPr>
          <a:xfrm>
            <a:off x="1104899" y="1752885"/>
            <a:ext cx="4253280" cy="3693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可视化工具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MongoDB Compass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8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Redis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Redis</a:t>
            </a:r>
            <a:r>
              <a:rPr lang="zh-CN" altLang="en-US" b="1"/>
              <a:t>的下载和安装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F94B1E-C394-4C41-A094-EF9CD74B2EA2}"/>
              </a:ext>
            </a:extLst>
          </p:cNvPr>
          <p:cNvSpPr/>
          <p:nvPr/>
        </p:nvSpPr>
        <p:spPr>
          <a:xfrm>
            <a:off x="1649874" y="2210541"/>
            <a:ext cx="589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Windows</a:t>
            </a:r>
            <a:r>
              <a:rPr lang="zh-CN" altLang="zh-CN"/>
              <a:t>版</a:t>
            </a:r>
            <a:r>
              <a:rPr lang="zh-CN" altLang="en-US"/>
              <a:t>：</a:t>
            </a:r>
            <a:r>
              <a:rPr lang="en-US" altLang="zh-CN" u="sng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https://github.com/MSOpenTech/redis/releases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DB24C4-F145-458B-850B-8AEE23F854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2645" y="3343762"/>
            <a:ext cx="5274310" cy="22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Redis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配置</a:t>
            </a:r>
            <a:r>
              <a:rPr lang="en-US" altLang="zh-CN" b="1"/>
              <a:t>Redis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93DD3A-589C-437F-ABA9-817C9766128A}"/>
              </a:ext>
            </a:extLst>
          </p:cNvPr>
          <p:cNvSpPr/>
          <p:nvPr/>
        </p:nvSpPr>
        <p:spPr>
          <a:xfrm>
            <a:off x="1104900" y="1959736"/>
            <a:ext cx="8732668" cy="4898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配置可访问的主机（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 127.0.0.1 192.168.64.100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配置多个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之间用空格分开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 0.0.0.0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接受任何网络的连接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配置监听端口（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port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默认的监听端口为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6379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，可以配置自定义的端口号。</a:t>
            </a: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port 6379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配置密码（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requirepass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requirepass foobared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配置超时时间（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timeout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timeout 0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最大内存容量（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maxmemory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最大的内存容量，注意单位是字节。</a:t>
            </a: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maxmemory &lt;bytes&gt;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配置数据库的数量（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databases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配置数据库的数量，默认的数据库数量是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个，数据库的名称为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db0~db15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databases 16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Redis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Python</a:t>
            </a:r>
            <a:r>
              <a:rPr lang="zh-CN" altLang="en-US" b="1"/>
              <a:t>访问</a:t>
            </a:r>
            <a:r>
              <a:rPr lang="en-US" altLang="zh-CN" b="1"/>
              <a:t>Redis</a:t>
            </a:r>
            <a:r>
              <a:rPr lang="zh-CN" altLang="en-US" b="1"/>
              <a:t>数据库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DB2FFC-72AB-4007-98F7-3021A9A3DD06}"/>
              </a:ext>
            </a:extLst>
          </p:cNvPr>
          <p:cNvSpPr/>
          <p:nvPr/>
        </p:nvSpPr>
        <p:spPr>
          <a:xfrm>
            <a:off x="917359" y="2210541"/>
            <a:ext cx="6096000" cy="38254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安装访问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所需要的第三方库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redis-py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C11814-C814-4F5D-93F4-FBB978D290E4}"/>
              </a:ext>
            </a:extLst>
          </p:cNvPr>
          <p:cNvSpPr/>
          <p:nvPr/>
        </p:nvSpPr>
        <p:spPr>
          <a:xfrm>
            <a:off x="1454397" y="2732121"/>
            <a:ext cx="3015569" cy="39126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15000"/>
              </a:lnSpc>
            </a:pPr>
            <a:r>
              <a:rPr lang="sv-SE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-U redis==2.10.6</a:t>
            </a:r>
            <a:endParaRPr lang="zh-CN" altLang="en-US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Redis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Redis</a:t>
            </a:r>
            <a:r>
              <a:rPr lang="zh-CN" altLang="en-US" b="1"/>
              <a:t>操作</a:t>
            </a:r>
            <a:endParaRPr lang="en-US" altLang="zh-CN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180905-1187-40BF-9B36-41E25E64506C}"/>
              </a:ext>
            </a:extLst>
          </p:cNvPr>
          <p:cNvSpPr/>
          <p:nvPr/>
        </p:nvSpPr>
        <p:spPr>
          <a:xfrm>
            <a:off x="1104899" y="1938385"/>
            <a:ext cx="9980681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数据库服务器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redis-py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库提供两个类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StrictRedis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来实现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的命令操作。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StrictRedis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实现了大部分官方的语法和命令，而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StrictRedis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的子类，用于向后兼容旧版本的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redis-py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。这里使用官方推荐的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StrictRedis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类实现相关操作。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29869E-0D1C-4028-B6BF-EC9B06A8C043}"/>
              </a:ext>
            </a:extLst>
          </p:cNvPr>
          <p:cNvSpPr/>
          <p:nvPr/>
        </p:nvSpPr>
        <p:spPr>
          <a:xfrm>
            <a:off x="1104899" y="382663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redis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#host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主机，端口是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6379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，数据库索引为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，密码为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foobared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= redis.StrictRedis(host='localhost', port=6379,db=0,password="foobared")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将键值对存入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"name"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"cathy"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r.set('name', "cathy")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取出键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对应的值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print(r['name'])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print(r.get('name'))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Redis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Redis</a:t>
            </a:r>
            <a:r>
              <a:rPr lang="zh-CN" altLang="en-US" b="1"/>
              <a:t>操作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A3BF4C-EDFA-4F63-A17F-E71D9F1E6FD6}"/>
              </a:ext>
            </a:extLst>
          </p:cNvPr>
          <p:cNvSpPr/>
          <p:nvPr/>
        </p:nvSpPr>
        <p:spPr>
          <a:xfrm>
            <a:off x="1104901" y="1991601"/>
            <a:ext cx="9980681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）操作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中最基本的键值对存储形式。它在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中是二进制安全的，这意味着它可以接受任何格式的数据，如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JPEG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图像数据或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信息等。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00677B-F478-4471-8D41-F8C3608A73ED}"/>
              </a:ext>
            </a:extLst>
          </p:cNvPr>
          <p:cNvSpPr/>
          <p:nvPr/>
        </p:nvSpPr>
        <p:spPr>
          <a:xfrm>
            <a:off x="881849" y="3338327"/>
            <a:ext cx="94251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redis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StrictRedis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= redis.StrictRedis(host='localhost',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主机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port=6379,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db=0,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数据库索引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password="foobared",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密码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decode_responses=True)#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设置解码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r.set('name', "cathy")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将值为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"cathy"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的字符串赋给键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r.set("age",10) 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赋给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r.setnx("height",1.50)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如果键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不存在，则赋给值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1.50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r.mset({"score1":100,"score2":98})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批量设置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Redis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Redis</a:t>
            </a:r>
            <a:r>
              <a:rPr lang="zh-CN" altLang="en-US" b="1"/>
              <a:t>操作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DE4CA3-8876-4571-9D21-6105B01BBC1D}"/>
              </a:ext>
            </a:extLst>
          </p:cNvPr>
          <p:cNvSpPr/>
          <p:nvPr/>
        </p:nvSpPr>
        <p:spPr>
          <a:xfrm>
            <a:off x="1104899" y="2106725"/>
            <a:ext cx="9980681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）操作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中的列表是一个双向链表，可以在链表左右分别操作，即支持双向存储。有时也把列表看成一个队列，实现先进先出的功能，所以很多时候将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用作消息队列。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7F6D73-EA24-4939-A4DD-BF0469B44222}"/>
              </a:ext>
            </a:extLst>
          </p:cNvPr>
          <p:cNvSpPr/>
          <p:nvPr/>
        </p:nvSpPr>
        <p:spPr>
          <a:xfrm>
            <a:off x="801949" y="3578129"/>
            <a:ext cx="102037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r.lpush("student","cathy",10)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向键为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的列表头部添加值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"cathy"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r.rpush("student",1.50, "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女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向键为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的列表尾部添加值身高和性别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print(r.lrange("student",0,3))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获取列表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中索引范围是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0~3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的列表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r.lset("student",1,9) 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向键为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中索引为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的位置赋值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r.lpop("student")   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返回并删除列表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中的首元素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r.rpop("student")   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返回并删除列表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中的尾元素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r.llen("student")    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列表长度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print(r.lrange("student",0,-1))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获取列表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中的所有数据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4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Redis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Redis</a:t>
            </a:r>
            <a:r>
              <a:rPr lang="zh-CN" altLang="en-US" b="1"/>
              <a:t>操作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EF3E4F-3624-4441-9A3B-D8A53F889F5A}"/>
              </a:ext>
            </a:extLst>
          </p:cNvPr>
          <p:cNvSpPr/>
          <p:nvPr/>
        </p:nvSpPr>
        <p:spPr>
          <a:xfrm>
            <a:off x="1015014" y="2098330"/>
            <a:ext cx="6096000" cy="87645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无序集合（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）操作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是由非重复的字符串元素组成的无序集合。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389EE9-8982-4638-80D1-F669B592A0BD}"/>
              </a:ext>
            </a:extLst>
          </p:cNvPr>
          <p:cNvSpPr/>
          <p:nvPr/>
        </p:nvSpPr>
        <p:spPr>
          <a:xfrm>
            <a:off x="1307977" y="3135709"/>
            <a:ext cx="85817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"cathy"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"tom"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"terry"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"lili"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"tom"5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个元素添加到键为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的集合中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r.sadd("names","cathy","tom","terry","lili","tom") 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r.scard("names")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获取键为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的集合中元素个数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r.srem("names","tom")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从键为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的集合中删除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"tom"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r.spop("names")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从键为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的集合中随机删除并返回该元素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"terry"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从键为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的集合中转移到键为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names1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的集合中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r.smove("names","names1","terry") 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r.sismember("names","cathy")#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"cathy"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是否是键为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的集合中的元素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r.srandmember("names")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随机获取键为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的集合中的一个元素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print(r.smembers("names"))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获取键为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的集合中所有元素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Redis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Redis</a:t>
            </a:r>
            <a:r>
              <a:rPr lang="zh-CN" altLang="en-US" b="1"/>
              <a:t>操作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DCD895-7B6C-4B55-B16F-AFA4F103556D}"/>
              </a:ext>
            </a:extLst>
          </p:cNvPr>
          <p:cNvSpPr/>
          <p:nvPr/>
        </p:nvSpPr>
        <p:spPr>
          <a:xfrm>
            <a:off x="1015014" y="2016641"/>
            <a:ext cx="10070568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散列表（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）操作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的散列表可以看成是具有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Key-Value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键值对的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容器。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Key-Value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结构中，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也可以存储散列表，而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可以理解为散列表的表名。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B942AE-45ED-4F19-8E09-35163484358B}"/>
              </a:ext>
            </a:extLst>
          </p:cNvPr>
          <p:cNvSpPr/>
          <p:nvPr/>
        </p:nvSpPr>
        <p:spPr>
          <a:xfrm>
            <a:off x="722050" y="3397961"/>
            <a:ext cx="83420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name,value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cathy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的键值对添加到键为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散列表中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r.hset("stu","name","cathy")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r.hmset("stu",{"age":10,"height":1.50})#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批量添加键值对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r.hsetnx("stu","score",100)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score=100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的键值对不存在，则添加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r.hget("stu","name")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获取散列表中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r.hmget("stu",["name","age"])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获取散列表中多个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对应的值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r.hexists("stu","name")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的值是否存在，此处为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r.hdel("stu","score")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的键值对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r.hlen("stu")      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获取散列表中键值对个数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r.hkeys("stu")    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获取散列表中所有的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3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Redis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Redis</a:t>
            </a:r>
            <a:r>
              <a:rPr lang="zh-CN" altLang="en-US" b="1"/>
              <a:t>操作</a:t>
            </a:r>
            <a:endParaRPr lang="en-US" altLang="zh-CN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D4028D-7E16-472A-80ED-58A5F00733B0}"/>
              </a:ext>
            </a:extLst>
          </p:cNvPr>
          <p:cNvSpPr/>
          <p:nvPr/>
        </p:nvSpPr>
        <p:spPr>
          <a:xfrm>
            <a:off x="970624" y="2210541"/>
            <a:ext cx="10206361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有序集合（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Storted Set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）操作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与无序集合（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）一样，有序集合也是由非重复的字符串元素组成的。为了实现对集合中元素的排序，有序集合中每个元素都有一个与其关联的浮点值，称为“分数”。有序集合中的元素按照以下规则进行排序。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3159CD-CBAE-4EC4-AFED-46ABEC0C3E56}"/>
              </a:ext>
            </a:extLst>
          </p:cNvPr>
          <p:cNvSpPr/>
          <p:nvPr/>
        </p:nvSpPr>
        <p:spPr>
          <a:xfrm>
            <a:off x="1225451" y="3993903"/>
            <a:ext cx="9860131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如果元素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和元素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的“分数”不同，则按“分数”的大小排序。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如果元素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和元素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的“分数”相同，则按元素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和元素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在字典中的排序排列。</a:t>
            </a:r>
          </a:p>
        </p:txBody>
      </p:sp>
    </p:spTree>
    <p:extLst>
      <p:ext uri="{BB962C8B-B14F-4D97-AF65-F5344CB8AC3E}">
        <p14:creationId xmlns:p14="http://schemas.microsoft.com/office/powerpoint/2010/main" val="167305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MySQL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开启</a:t>
            </a:r>
            <a:r>
              <a:rPr lang="en-US" altLang="zh-CN" b="1"/>
              <a:t>MySQL</a:t>
            </a:r>
            <a:r>
              <a:rPr lang="zh-CN" altLang="en-US" b="1"/>
              <a:t>服务</a:t>
            </a:r>
            <a:endParaRPr lang="en-US" altLang="zh-CN" b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69F92B-C6C3-45E4-8637-5D3350B955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2350" y="3301130"/>
            <a:ext cx="5274310" cy="285242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B24991B-218C-441B-A435-AF966641A205}"/>
              </a:ext>
            </a:extLst>
          </p:cNvPr>
          <p:cNvSpPr/>
          <p:nvPr/>
        </p:nvSpPr>
        <p:spPr>
          <a:xfrm>
            <a:off x="1236954" y="2127500"/>
            <a:ext cx="9848627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到“计算机管理”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“服务和应用程序”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“服务”中确认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服务是否处于运行状态。如果还未启动，可以选择“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MySQL80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”，右击，在弹出菜单中选择“启动”来启动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Redis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项目案例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56151C-994C-4790-92F7-E4EA8EF01E73}"/>
              </a:ext>
            </a:extLst>
          </p:cNvPr>
          <p:cNvSpPr/>
          <p:nvPr/>
        </p:nvSpPr>
        <p:spPr>
          <a:xfrm>
            <a:off x="1361242" y="2314414"/>
            <a:ext cx="9496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以起点中文网小说热销榜项目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qidian_hot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为例，将爬取到的小说信息存储于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664353-0759-4CEF-A3BD-952D32561122}"/>
              </a:ext>
            </a:extLst>
          </p:cNvPr>
          <p:cNvSpPr/>
          <p:nvPr/>
        </p:nvSpPr>
        <p:spPr>
          <a:xfrm>
            <a:off x="1361242" y="3235456"/>
            <a:ext cx="5282215" cy="21276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在配置文件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settings.py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中添加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的配置信息。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在</a:t>
            </a:r>
            <a:r>
              <a:rPr lang="en-US" altLang="zh-CN"/>
              <a:t>pipelines.py</a:t>
            </a:r>
            <a:r>
              <a:rPr lang="zh-CN" altLang="zh-CN"/>
              <a:t>中新增</a:t>
            </a:r>
            <a:r>
              <a:rPr lang="en-US" altLang="zh-CN"/>
              <a:t>RedisPipeline</a:t>
            </a:r>
            <a:r>
              <a:rPr lang="zh-CN" altLang="zh-CN"/>
              <a:t>类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启用</a:t>
            </a:r>
            <a:r>
              <a:rPr lang="en-US" altLang="zh-CN"/>
              <a:t>RedisPipeline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运行爬虫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/>
              <a:t>使用</a:t>
            </a:r>
            <a:r>
              <a:rPr lang="en-US" altLang="zh-CN"/>
              <a:t>Redis</a:t>
            </a:r>
            <a:r>
              <a:rPr lang="zh-CN" altLang="zh-CN"/>
              <a:t>可视化工具查看结果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5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Redis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/>
              <a:t>Redis Desktop Manager</a:t>
            </a:r>
            <a:r>
              <a:rPr lang="zh-CN" altLang="en-US" b="1"/>
              <a:t>可视化工具</a:t>
            </a:r>
            <a:endParaRPr lang="en-US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10D69D-F9E0-4415-92C8-3012E4F6D7AF}"/>
              </a:ext>
            </a:extLst>
          </p:cNvPr>
          <p:cNvSpPr/>
          <p:nvPr/>
        </p:nvSpPr>
        <p:spPr>
          <a:xfrm>
            <a:off x="1104900" y="2061812"/>
            <a:ext cx="10302906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 Desktop Manager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是一款简单快速、跨平台的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可视化工具，可以通过它很方便地查看存储于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数据库中的数据。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525638-3FEA-44CD-B502-CB4C5F9C95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113" y="3277790"/>
            <a:ext cx="5410687" cy="31610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6D07E2-41F2-4F80-A0E0-D9265AE8C3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04987" y="3277790"/>
            <a:ext cx="5274310" cy="31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MySQL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数据库管理工具</a:t>
            </a:r>
            <a:r>
              <a:rPr lang="en-US" altLang="zh-CN" b="1"/>
              <a:t>-Navicat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63183B-B84C-4E1F-9D84-E9BD7D29E77A}"/>
              </a:ext>
            </a:extLst>
          </p:cNvPr>
          <p:cNvSpPr/>
          <p:nvPr/>
        </p:nvSpPr>
        <p:spPr>
          <a:xfrm>
            <a:off x="1104899" y="2210541"/>
            <a:ext cx="9980681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Navicat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是一个强大的数据库管理和设计工具，支持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macOS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。通过直观的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GUI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（图形用户界面），让用户简单地管理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 Server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Oracle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等数据库。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E36F07-C5DE-4C89-B9FF-EEBEA798F0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9361" y="4564388"/>
            <a:ext cx="5274310" cy="183070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021609F-5674-46C0-9FFE-09D905D9E028}"/>
              </a:ext>
            </a:extLst>
          </p:cNvPr>
          <p:cNvSpPr/>
          <p:nvPr/>
        </p:nvSpPr>
        <p:spPr>
          <a:xfrm>
            <a:off x="1307490" y="3521970"/>
            <a:ext cx="6424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Navicat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官方下载地址为：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https://www.navicat.com.cn/products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MySQL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Navicat</a:t>
            </a:r>
            <a:r>
              <a:rPr lang="zh-CN" altLang="en-US" b="1"/>
              <a:t>连接</a:t>
            </a:r>
            <a:r>
              <a:rPr lang="en-US" altLang="zh-CN" b="1"/>
              <a:t>MySQL</a:t>
            </a:r>
            <a:r>
              <a:rPr lang="zh-CN" altLang="en-US" b="1"/>
              <a:t>数据库</a:t>
            </a:r>
            <a:endParaRPr lang="en-US" altLang="zh-CN" b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2A04C3-F85B-4172-B20B-851F1059E8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2350" y="2484548"/>
            <a:ext cx="4490085" cy="35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MySQL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Navicat</a:t>
            </a:r>
            <a:r>
              <a:rPr lang="zh-CN" altLang="en-US" b="1"/>
              <a:t>新建数据库和表</a:t>
            </a:r>
            <a:endParaRPr lang="en-US" altLang="zh-CN" b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ECB18A-0A91-4F87-BDAD-2F3BC2A666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4900" y="2490457"/>
            <a:ext cx="4218940" cy="3723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B799D2-DD39-44FF-BEC1-5DE5F9468D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6434" y="3429000"/>
            <a:ext cx="527431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MySQL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9079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Python</a:t>
            </a:r>
            <a:r>
              <a:rPr lang="zh-CN" altLang="zh-CN" b="1"/>
              <a:t>访问</a:t>
            </a:r>
            <a:r>
              <a:rPr lang="en-US" altLang="zh-CN" b="1"/>
              <a:t>MySQL</a:t>
            </a:r>
            <a:r>
              <a:rPr lang="zh-CN" altLang="zh-CN" b="1"/>
              <a:t>数据库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80BD02-1F75-433E-BDBF-C1B30BB239D2}"/>
              </a:ext>
            </a:extLst>
          </p:cNvPr>
          <p:cNvSpPr/>
          <p:nvPr/>
        </p:nvSpPr>
        <p:spPr>
          <a:xfrm>
            <a:off x="1104900" y="2090813"/>
            <a:ext cx="9980682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安装访问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所使用的第三方库。根据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版本的不同，所使用的第三方库也不一样，如下所示：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Python2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MySQLdb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Python3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mysqlclient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79B8CA-0186-4BAC-80C3-0603700022EB}"/>
              </a:ext>
            </a:extLst>
          </p:cNvPr>
          <p:cNvSpPr/>
          <p:nvPr/>
        </p:nvSpPr>
        <p:spPr>
          <a:xfrm>
            <a:off x="1104900" y="4061079"/>
            <a:ext cx="2404826" cy="3693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mysqlclient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D91D80-8DB6-455A-AB70-393C9D180FEB}"/>
              </a:ext>
            </a:extLst>
          </p:cNvPr>
          <p:cNvSpPr/>
          <p:nvPr/>
        </p:nvSpPr>
        <p:spPr>
          <a:xfrm>
            <a:off x="1104900" y="4693158"/>
            <a:ext cx="2508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mysqlclient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1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altLang="zh-CN"/>
              <a:t>MySQL</a:t>
            </a:r>
            <a:r>
              <a:rPr lang="zh-CN" altLang="en-US"/>
              <a:t>数据库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数据库操作流程图</a:t>
            </a:r>
            <a:endParaRPr lang="en-US" altLang="zh-CN" b="1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E1FB78-55FB-48BD-81F7-21578048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974" y="2210541"/>
            <a:ext cx="6433651" cy="39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2466</Words>
  <Application>Microsoft Office PowerPoint</Application>
  <PresentationFormat>宽屏</PresentationFormat>
  <Paragraphs>287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等线</vt:lpstr>
      <vt:lpstr>微软雅黑</vt:lpstr>
      <vt:lpstr>Times New Roman</vt:lpstr>
      <vt:lpstr>Wingdings</vt:lpstr>
      <vt:lpstr>学术文献 16x9</vt:lpstr>
      <vt:lpstr>《从零开始学Scrapy网络爬虫》</vt:lpstr>
      <vt:lpstr>MySQL数据库</vt:lpstr>
      <vt:lpstr>下载和安装MySQL数据库</vt:lpstr>
      <vt:lpstr>MySQL数据库</vt:lpstr>
      <vt:lpstr>MySQL数据库</vt:lpstr>
      <vt:lpstr>MySQL数据库</vt:lpstr>
      <vt:lpstr>MySQL数据库</vt:lpstr>
      <vt:lpstr>MySQL数据库</vt:lpstr>
      <vt:lpstr>MySQL数据库</vt:lpstr>
      <vt:lpstr>MySQL数据库</vt:lpstr>
      <vt:lpstr>MySQL数据库</vt:lpstr>
      <vt:lpstr>MySQL数据库</vt:lpstr>
      <vt:lpstr>MySQL数据库</vt:lpstr>
      <vt:lpstr>MySQL数据库</vt:lpstr>
      <vt:lpstr>MongoDB数据库</vt:lpstr>
      <vt:lpstr>MongoDB数据库</vt:lpstr>
      <vt:lpstr>MongoDB数据库</vt:lpstr>
      <vt:lpstr>MongoDB数据库</vt:lpstr>
      <vt:lpstr>MongoDB数据库</vt:lpstr>
      <vt:lpstr>MongoDB数据库</vt:lpstr>
      <vt:lpstr>MongoDB数据库</vt:lpstr>
      <vt:lpstr>MongoDB数据库</vt:lpstr>
      <vt:lpstr>MongoDB数据库</vt:lpstr>
      <vt:lpstr>MongoDB数据库</vt:lpstr>
      <vt:lpstr>MongoDB数据库</vt:lpstr>
      <vt:lpstr>MongoDB数据库</vt:lpstr>
      <vt:lpstr>MongoDB数据库</vt:lpstr>
      <vt:lpstr>MongoDB数据库</vt:lpstr>
      <vt:lpstr>MongoDB数据库</vt:lpstr>
      <vt:lpstr>MongoDB数据库</vt:lpstr>
      <vt:lpstr>Redis数据库</vt:lpstr>
      <vt:lpstr>Redis数据库</vt:lpstr>
      <vt:lpstr>Redis数据库</vt:lpstr>
      <vt:lpstr>Redis数据库</vt:lpstr>
      <vt:lpstr>Redis数据库</vt:lpstr>
      <vt:lpstr>Redis数据库</vt:lpstr>
      <vt:lpstr>Redis数据库</vt:lpstr>
      <vt:lpstr>Redis数据库</vt:lpstr>
      <vt:lpstr>Redis数据库</vt:lpstr>
      <vt:lpstr>Redis数据库</vt:lpstr>
      <vt:lpstr>Redis数据库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2019-07-24T08:53:01Z</dcterms:created>
  <dcterms:modified xsi:type="dcterms:W3CDTF">2019-09-26T08:22:39Z</dcterms:modified>
</cp:coreProperties>
</file>