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98" r:id="rId6"/>
    <p:sldId id="273" r:id="rId7"/>
    <p:sldId id="279" r:id="rId8"/>
    <p:sldId id="274" r:id="rId9"/>
    <p:sldId id="275" r:id="rId10"/>
    <p:sldId id="280" r:id="rId11"/>
    <p:sldId id="281" r:id="rId12"/>
    <p:sldId id="282" r:id="rId13"/>
    <p:sldId id="283" r:id="rId14"/>
    <p:sldId id="284" r:id="rId15"/>
    <p:sldId id="285" r:id="rId16"/>
    <p:sldId id="276" r:id="rId17"/>
    <p:sldId id="297" r:id="rId18"/>
    <p:sldId id="277" r:id="rId19"/>
    <p:sldId id="299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5984" autoAdjust="0"/>
  </p:normalViewPr>
  <p:slideViewPr>
    <p:cSldViewPr snapToGrid="0" showGuides="1">
      <p:cViewPr varScale="1">
        <p:scale>
          <a:sx n="98" d="100"/>
          <a:sy n="98" d="100"/>
        </p:scale>
        <p:origin x="10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http://phantomjs.org/download.html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588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http://phantomjs.org/download.html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22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outiao.com/ch/news_ho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ore.docker.com/editions/community/docker-ce-desktop-windows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042757" y="3986646"/>
            <a:ext cx="5704272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7</a:t>
            </a:r>
            <a:r>
              <a:rPr lang="zh-CN" altLang="en-US" sz="2800"/>
              <a:t>章  动态渲染页面的</a:t>
            </a:r>
            <a:r>
              <a:rPr lang="zh-CN" altLang="zh-CN" sz="2800"/>
              <a:t>爬取</a:t>
            </a:r>
            <a:endParaRPr 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DE0C2F-7009-446C-9610-1417FC914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Selenium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Selenium</a:t>
            </a:r>
            <a:r>
              <a:rPr lang="zh-CN" altLang="zh-CN" b="1"/>
              <a:t>语法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276387-4351-4BD4-8F34-293CEC638226}"/>
              </a:ext>
            </a:extLst>
          </p:cNvPr>
          <p:cNvSpPr/>
          <p:nvPr/>
        </p:nvSpPr>
        <p:spPr>
          <a:xfrm>
            <a:off x="1041647" y="2210541"/>
            <a:ext cx="9980682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页面交互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Selenium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可以模拟用户对页面执行一系列操作，如输入数据、清除数据、单击按钮等。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4DC87A-542F-4698-84BE-FB20CFEF23A2}"/>
              </a:ext>
            </a:extLst>
          </p:cNvPr>
          <p:cNvSpPr/>
          <p:nvPr/>
        </p:nvSpPr>
        <p:spPr>
          <a:xfrm>
            <a:off x="1104900" y="3429000"/>
            <a:ext cx="96282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selenium import webdriver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selenium.webdriver.common.keys import Keys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 = webdriver.Chrome()   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浏览器对象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driver.get("https://www.suning.com/")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请求页面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 = driver.find_element_by_id("searchKeywords")#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查找节点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input.clear()                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清除输入框中默认文字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input.send_keys("iphone")      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输入框中输入“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iphone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input.send_keys(Keys.RETURN)    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回车功能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Selenium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Selenium</a:t>
            </a:r>
            <a:r>
              <a:rPr lang="zh-CN" altLang="zh-CN" b="1"/>
              <a:t>语法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D7E4B5-9E6F-400A-BDC0-95FA3B068358}"/>
              </a:ext>
            </a:extLst>
          </p:cNvPr>
          <p:cNvSpPr/>
          <p:nvPr/>
        </p:nvSpPr>
        <p:spPr>
          <a:xfrm>
            <a:off x="1104900" y="2325424"/>
            <a:ext cx="10178618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Selenium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并未提供所有的页面交互操作方法，例如爬虫中用得最多的下拉页面（用于加载更多内容）。不过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Selenium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execute_script()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方法，用于执行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，这样我们就可以通过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代码实现这些操作了。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6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Selenium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Selenium</a:t>
            </a:r>
            <a:r>
              <a:rPr lang="zh-CN" altLang="zh-CN" b="1"/>
              <a:t>语法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0B0B4-C748-4991-8F92-FF290EC027AD}"/>
              </a:ext>
            </a:extLst>
          </p:cNvPr>
          <p:cNvSpPr/>
          <p:nvPr/>
        </p:nvSpPr>
        <p:spPr>
          <a:xfrm>
            <a:off x="1015013" y="1963534"/>
            <a:ext cx="10295138" cy="4615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等待页面加载完成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Selenium</a:t>
            </a:r>
            <a:r>
              <a:rPr lang="zh-CN" altLang="zh-CN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中跟超时和等待有关的方法主要有三个。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等待超时</a:t>
            </a:r>
            <a:r>
              <a:rPr lang="zh-CN" altLang="en-US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set_page_load_timeout()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driver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set_page_load_timeout()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方法用于设置页面完全加载的超时时间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隐式等待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implicitly_wait()</a:t>
            </a: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隐式等待的方法为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implicitly_wait()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，用于设定一个数据加载的最长等待时间。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显式等待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WebDriverWait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显性等待使用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Selenium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WebDriverWait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类，配合该类的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until()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方法，就能够根据判断条件而进行灵活地等待了。</a:t>
            </a:r>
          </a:p>
        </p:txBody>
      </p:sp>
    </p:spTree>
    <p:extLst>
      <p:ext uri="{BB962C8B-B14F-4D97-AF65-F5344CB8AC3E}">
        <p14:creationId xmlns:p14="http://schemas.microsoft.com/office/powerpoint/2010/main" val="30139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项目案例：</a:t>
            </a:r>
            <a:r>
              <a:rPr lang="zh-CN" altLang="zh-CN"/>
              <a:t>爬取今日头条热点新闻</a:t>
            </a:r>
            <a:endParaRPr lang="en-US" altLang="zh-CN" b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C075C-A50C-475A-A407-4096BD75C2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10231" y="3892516"/>
            <a:ext cx="5274310" cy="24650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A64EA43-917D-4709-BC3B-F8C4E94D6FF6}"/>
              </a:ext>
            </a:extLst>
          </p:cNvPr>
          <p:cNvSpPr/>
          <p:nvPr/>
        </p:nvSpPr>
        <p:spPr>
          <a:xfrm>
            <a:off x="1104900" y="1474216"/>
            <a:ext cx="9980682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今日头条热点新闻的页面如图所示，网址为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https://www.toutiao.com/ch/news_hot/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页面默认显示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条热点新闻信息，将页面拉到最底端，会再加载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条信息。因此，如果想要查看更多热点新闻，就必须不断下拉页面。本项目希望使用网络爬虫技术，将尽量多的热点新闻爬取下来保存于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爬取的字段有：新闻标题、新闻来源和评论数。</a:t>
            </a:r>
          </a:p>
        </p:txBody>
      </p:sp>
    </p:spTree>
    <p:extLst>
      <p:ext uri="{BB962C8B-B14F-4D97-AF65-F5344CB8AC3E}">
        <p14:creationId xmlns:p14="http://schemas.microsoft.com/office/powerpoint/2010/main" val="24378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项目案例：</a:t>
            </a:r>
            <a:r>
              <a:rPr lang="zh-CN" altLang="zh-CN"/>
              <a:t>爬取今日头条热点新闻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67284C-C914-4B8D-9127-4BDB4F3411CA}"/>
              </a:ext>
            </a:extLst>
          </p:cNvPr>
          <p:cNvSpPr/>
          <p:nvPr/>
        </p:nvSpPr>
        <p:spPr>
          <a:xfrm>
            <a:off x="4674895" y="5743521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Scrapy+Selenium+PhantomJS</a:t>
            </a:r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8E5D2A7-816B-4B9C-8D13-8C7D74CB7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605175"/>
              </p:ext>
            </p:extLst>
          </p:nvPr>
        </p:nvGraphicFramePr>
        <p:xfrm>
          <a:off x="2356375" y="2101173"/>
          <a:ext cx="7479250" cy="308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7678593" imgH="3167928" progId="Visio.Drawing.11">
                  <p:embed/>
                </p:oleObj>
              </mc:Choice>
              <mc:Fallback>
                <p:oleObj name="Visio" r:id="rId4" imgW="7678593" imgH="316792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375" y="2101173"/>
                        <a:ext cx="7479250" cy="3083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8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Splash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Splash</a:t>
            </a:r>
            <a:r>
              <a:rPr lang="zh-CN" altLang="zh-CN" b="1"/>
              <a:t>介绍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E39DD5-75F6-40DD-A035-3C7C867E0EE4}"/>
              </a:ext>
            </a:extLst>
          </p:cNvPr>
          <p:cNvSpPr/>
          <p:nvPr/>
        </p:nvSpPr>
        <p:spPr>
          <a:xfrm>
            <a:off x="1104899" y="2199590"/>
            <a:ext cx="10551481" cy="377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官方推荐的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渲染服务，是一个带有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API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的轻量级浏览器，同时它对接了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Twisted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库。利用它，我们同样可以实现动态渲染页面的抓取。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支持以下功能：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异步方式并行处理多个网页的渲染过程。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获取渲染后的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源代码或屏幕截图。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通过关闭图片渲染或者使用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Adblock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规则来加快页面渲染速度。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可执行特定的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脚本。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Lua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脚本来控制页面的渲染过程。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获取渲染的详细过程并通过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Archive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）格式呈现。</a:t>
            </a:r>
          </a:p>
        </p:txBody>
      </p:sp>
    </p:spTree>
    <p:extLst>
      <p:ext uri="{BB962C8B-B14F-4D97-AF65-F5344CB8AC3E}">
        <p14:creationId xmlns:p14="http://schemas.microsoft.com/office/powerpoint/2010/main" val="12391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Splash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Splash</a:t>
            </a:r>
            <a:r>
              <a:rPr lang="zh-CN" altLang="zh-CN" b="1"/>
              <a:t>介绍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E39DD5-75F6-40DD-A035-3C7C867E0EE4}"/>
              </a:ext>
            </a:extLst>
          </p:cNvPr>
          <p:cNvSpPr/>
          <p:nvPr/>
        </p:nvSpPr>
        <p:spPr>
          <a:xfrm>
            <a:off x="1104899" y="2199590"/>
            <a:ext cx="10551481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前，需要安装以下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个工具或模块。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的渲染服务，带有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API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的轻量级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：一种容器引擎，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中安装和运行。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Scrapy-Splash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：实现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的模块。</a:t>
            </a:r>
          </a:p>
        </p:txBody>
      </p:sp>
    </p:spTree>
    <p:extLst>
      <p:ext uri="{BB962C8B-B14F-4D97-AF65-F5344CB8AC3E}">
        <p14:creationId xmlns:p14="http://schemas.microsoft.com/office/powerpoint/2010/main" val="22573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Splash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b="1"/>
              <a:t>安装</a:t>
            </a:r>
            <a:r>
              <a:rPr lang="en-US" altLang="zh-CN" b="1"/>
              <a:t>Splash</a:t>
            </a:r>
            <a:r>
              <a:rPr lang="zh-CN" altLang="en-US" b="1"/>
              <a:t>的前提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E39DD5-75F6-40DD-A035-3C7C867E0EE4}"/>
              </a:ext>
            </a:extLst>
          </p:cNvPr>
          <p:cNvSpPr/>
          <p:nvPr/>
        </p:nvSpPr>
        <p:spPr>
          <a:xfrm>
            <a:off x="1397863" y="2709879"/>
            <a:ext cx="10551481" cy="1019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的渲染服务，带有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API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的轻量级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：一种容器引擎，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中安装和运行。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Scrapy-Splash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：实现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的模块。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C17455-D13E-4871-BD49-64FA6D199075}"/>
              </a:ext>
            </a:extLst>
          </p:cNvPr>
          <p:cNvSpPr/>
          <p:nvPr/>
        </p:nvSpPr>
        <p:spPr>
          <a:xfrm>
            <a:off x="892388" y="2182319"/>
            <a:ext cx="5339923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前，需要安装以下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个工具或模块。</a:t>
            </a:r>
          </a:p>
        </p:txBody>
      </p:sp>
    </p:spTree>
    <p:extLst>
      <p:ext uri="{BB962C8B-B14F-4D97-AF65-F5344CB8AC3E}">
        <p14:creationId xmlns:p14="http://schemas.microsoft.com/office/powerpoint/2010/main" val="121871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Splash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Splash</a:t>
            </a:r>
            <a:r>
              <a:rPr lang="zh-CN" altLang="en-US" b="1"/>
              <a:t>环境搭建</a:t>
            </a:r>
            <a:endParaRPr lang="en-US" altLang="zh-CN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8A8959-9F64-4E00-9E6F-39B22C252BFE}"/>
              </a:ext>
            </a:extLst>
          </p:cNvPr>
          <p:cNvSpPr/>
          <p:nvPr/>
        </p:nvSpPr>
        <p:spPr>
          <a:xfrm>
            <a:off x="1104901" y="2058344"/>
            <a:ext cx="9980681" cy="294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下载和安装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为例。不同的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的安装包不一样，主要分为两种：</a:t>
            </a:r>
          </a:p>
          <a:p>
            <a:pPr lvl="0" algn="just" latinLnBrk="1">
              <a:lnSpc>
                <a:spcPct val="150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Windows10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专业版及企业版（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位）：下载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for Windows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。官方下载地址为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https://store.docker.com/editions/community/docker-ce-desktop-windows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 algn="just" latinLnBrk="1">
              <a:lnSpc>
                <a:spcPct val="150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版本：下载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toolbox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。这是一个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工具集，官方下载地址为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https://docs.docker.com/toolbox/overview/#ready-to-get-started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。国内可以使用阿里云的镜像来下载，下载地址为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http://mirrors.aliyun.com/docker-toolbox/windows/docker-toolbox/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989846-6E9C-45A9-B668-016C49D1CB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51465" y="4933905"/>
            <a:ext cx="3983602" cy="17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Splash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Splash</a:t>
            </a:r>
            <a:r>
              <a:rPr lang="zh-CN" altLang="en-US" b="1"/>
              <a:t>环境搭建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DC4E4F-E507-4083-BAC4-6B96E360B9A2}"/>
              </a:ext>
            </a:extLst>
          </p:cNvPr>
          <p:cNvSpPr/>
          <p:nvPr/>
        </p:nvSpPr>
        <p:spPr>
          <a:xfrm>
            <a:off x="1321767" y="2019270"/>
            <a:ext cx="1540806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A18FE9-23B7-4EE5-8FA1-5CE662CA0D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95923" y="1670959"/>
            <a:ext cx="5274310" cy="26638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D299D7-4880-44C9-9D1D-B768DAC1AC66}"/>
              </a:ext>
            </a:extLst>
          </p:cNvPr>
          <p:cNvSpPr/>
          <p:nvPr/>
        </p:nvSpPr>
        <p:spPr>
          <a:xfrm>
            <a:off x="1321767" y="2925785"/>
            <a:ext cx="4031468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拉取和开启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输入如下命令，就可以拉取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镜像了：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 pull scrapinghub/splash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4C88E0-C1EF-41B5-B6BB-CD96D17C3A13}"/>
              </a:ext>
            </a:extLst>
          </p:cNvPr>
          <p:cNvSpPr/>
          <p:nvPr/>
        </p:nvSpPr>
        <p:spPr>
          <a:xfrm>
            <a:off x="1321767" y="5347241"/>
            <a:ext cx="8301627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4.Scrapy-Splash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成功安装后，最后就要安装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库了，命令如下：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scrapy-splash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D4C3FE-DA8A-4A4B-9303-1F8588631F89}"/>
              </a:ext>
            </a:extLst>
          </p:cNvPr>
          <p:cNvSpPr/>
          <p:nvPr/>
        </p:nvSpPr>
        <p:spPr>
          <a:xfrm>
            <a:off x="1608307" y="4656346"/>
            <a:ext cx="947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打开浏览器输入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http://192.168.199.100:8050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Docker for Windows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http://localhost:8050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9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问题</a:t>
            </a: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B922F6-D71F-4113-B36C-DE21B9554835}"/>
              </a:ext>
            </a:extLst>
          </p:cNvPr>
          <p:cNvSpPr/>
          <p:nvPr/>
        </p:nvSpPr>
        <p:spPr>
          <a:xfrm>
            <a:off x="1014920" y="1625876"/>
            <a:ext cx="10070662" cy="2538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在上一章中，我们掌握了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Ajax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的分析和抓取方法。但是很快发现，很多接口地址既冗长又复杂，有的还经过加密甚至还有时效性。例如今日头条的新闻信息的接口地址为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https://www.toutiao.com/api/pc/feed/?category=news_hot&amp;utm_source=toutiao&amp;widen=1&amp;max_behot_time=0&amp;max_behot_time_tmp=0&amp;tadrequire=true&amp;as=A195DBDC06ADC25&amp;cp=5BC65DAC62854E1&amp;_signature=ZtN.cQAAPRnM.D.xF5yhvGbTf2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，从中很难找出规律，也就无法爬取更多的新闻信息。网站之所以这么做，无非是想避免爬虫等工具的侵扰，进一步加大爬虫的难度。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Splash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Splash</a:t>
            </a:r>
            <a:r>
              <a:rPr lang="zh-CN" altLang="en-US" b="1"/>
              <a:t>模块介绍</a:t>
            </a:r>
            <a:endParaRPr lang="en-US" altLang="zh-CN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377DDA-8827-4B16-B514-D8DEF44C5288}"/>
              </a:ext>
            </a:extLst>
          </p:cNvPr>
          <p:cNvSpPr/>
          <p:nvPr/>
        </p:nvSpPr>
        <p:spPr>
          <a:xfrm>
            <a:off x="1104899" y="2210541"/>
            <a:ext cx="9246463" cy="1601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导航（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Navigation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splash:go()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该方法用于请求某个连接，类似于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请求。用法如下：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ok, reason = splash:go{url, baseurl=nil, headers=nil, http_method="GET", body=nil, formdata=nil}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F6FBAD-7E99-4410-85C3-025383231A1D}"/>
              </a:ext>
            </a:extLst>
          </p:cNvPr>
          <p:cNvSpPr/>
          <p:nvPr/>
        </p:nvSpPr>
        <p:spPr>
          <a:xfrm>
            <a:off x="1104899" y="3915575"/>
            <a:ext cx="10214130" cy="1975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splash:set_user_agent()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该方法用于设置请求头中的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User-Agent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splash:init_cookies()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splash:add_cookie()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splash:get_cookies()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splash:clear_cookies() 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splash:delete_cookies()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这几种方法，都是用于对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的操作，它们分别对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执行初始化、新增、获取、清除、删除操作。</a:t>
            </a:r>
          </a:p>
        </p:txBody>
      </p:sp>
    </p:spTree>
    <p:extLst>
      <p:ext uri="{BB962C8B-B14F-4D97-AF65-F5344CB8AC3E}">
        <p14:creationId xmlns:p14="http://schemas.microsoft.com/office/powerpoint/2010/main" val="217591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Splash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Splash</a:t>
            </a:r>
            <a:r>
              <a:rPr lang="zh-CN" altLang="en-US" b="1"/>
              <a:t>模块介绍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01F6A6-C845-4AF0-9952-5A813C91FED9}"/>
              </a:ext>
            </a:extLst>
          </p:cNvPr>
          <p:cNvSpPr/>
          <p:nvPr/>
        </p:nvSpPr>
        <p:spPr>
          <a:xfrm>
            <a:off x="1104899" y="2113107"/>
            <a:ext cx="9980681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延迟（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Delays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splash:wait()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该方法用于设置页面的等待时间。使用方法如下：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ok, reason = splash:wait{time, cancel_on_redirect=false, cancel_on_error=true}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13E3FC-55FF-4DC9-9158-6FCD564B6D65}"/>
              </a:ext>
            </a:extLst>
          </p:cNvPr>
          <p:cNvSpPr/>
          <p:nvPr/>
        </p:nvSpPr>
        <p:spPr>
          <a:xfrm>
            <a:off x="1104899" y="3688908"/>
            <a:ext cx="10073195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splash:call_later()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该方法会在给定的延迟时间后调用回调函数。使用方法如下：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timer = splash:call_later(callback, delay)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Splash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Splash</a:t>
            </a:r>
            <a:r>
              <a:rPr lang="zh-CN" altLang="en-US" b="1"/>
              <a:t>模块介绍</a:t>
            </a:r>
            <a:endParaRPr lang="en-US" altLang="zh-CN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F4898F-1040-4EEF-A00C-E70EBEECA1B9}"/>
              </a:ext>
            </a:extLst>
          </p:cNvPr>
          <p:cNvSpPr/>
          <p:nvPr/>
        </p:nvSpPr>
        <p:spPr>
          <a:xfrm>
            <a:off x="1104900" y="2210541"/>
            <a:ext cx="10502282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从页面中提取信息（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Extracting information from a page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splash:html()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该方法用于获取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页面源码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splash:url()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该方法用于获取当前正在访问的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splash:evaljs()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该方法用于执行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代码并返回最后一条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语句返回的结果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splash:select()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splash:select_all()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Splash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Splash</a:t>
            </a:r>
            <a:r>
              <a:rPr lang="zh-CN" altLang="en-US" b="1"/>
              <a:t>模块介绍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80A9FE-5E35-410F-B760-1678F7CD0DE4}"/>
              </a:ext>
            </a:extLst>
          </p:cNvPr>
          <p:cNvSpPr/>
          <p:nvPr/>
        </p:nvSpPr>
        <p:spPr>
          <a:xfrm>
            <a:off x="1236956" y="2210541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截图（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Screenshots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splash:png()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/>
              <a:t>获取</a:t>
            </a:r>
            <a:r>
              <a:rPr lang="en-US" altLang="zh-CN"/>
              <a:t>PNG</a:t>
            </a:r>
            <a:r>
              <a:rPr lang="zh-CN" altLang="zh-CN"/>
              <a:t>格式的网页截图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splash:jpeg()</a:t>
            </a:r>
            <a:r>
              <a:rPr lang="zh-CN" altLang="en-US"/>
              <a:t>：</a:t>
            </a:r>
            <a:r>
              <a:rPr lang="zh-CN" altLang="zh-CN"/>
              <a:t>获取</a:t>
            </a:r>
            <a:r>
              <a:rPr lang="en-US" altLang="zh-CN"/>
              <a:t>JPEG</a:t>
            </a:r>
            <a:r>
              <a:rPr lang="zh-CN" altLang="zh-CN"/>
              <a:t>格式的网页截图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F99126-5910-4FA7-BC91-FF9FD8CE71D1}"/>
              </a:ext>
            </a:extLst>
          </p:cNvPr>
          <p:cNvSpPr/>
          <p:nvPr/>
        </p:nvSpPr>
        <p:spPr>
          <a:xfrm>
            <a:off x="1236956" y="3641031"/>
            <a:ext cx="6096000" cy="7039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网络相关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splash:har()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/>
              <a:t>获取页面加载过程描述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1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Splash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Splash</a:t>
            </a:r>
            <a:r>
              <a:rPr lang="zh-CN" altLang="en-US" b="1"/>
              <a:t>模块介绍</a:t>
            </a:r>
            <a:endParaRPr lang="en-US" altLang="zh-CN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6BB847-6778-4D1B-83C3-ABE58F3E3AEC}"/>
              </a:ext>
            </a:extLst>
          </p:cNvPr>
          <p:cNvSpPr/>
          <p:nvPr/>
        </p:nvSpPr>
        <p:spPr>
          <a:xfrm>
            <a:off x="1104899" y="2170591"/>
            <a:ext cx="10151985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页面交互（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Interacting with a page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splash:runjs()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evaljs()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方法类似，也用于在页面中执行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代码。不过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runjs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方法更多地用于执行某些动作或声明某些方法。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splash:mouse_click()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实现在网页中触发鼠标单击事件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splash:send_keys()</a:t>
            </a:r>
            <a:r>
              <a:rPr lang="zh-CN" altLang="zh-CN"/>
              <a:t>和</a:t>
            </a:r>
            <a:r>
              <a:rPr lang="en-US" altLang="zh-CN"/>
              <a:t>splash:send_text()</a:t>
            </a:r>
            <a:endParaRPr lang="zh-CN" altLang="zh-CN"/>
          </a:p>
          <a:p>
            <a:r>
              <a:rPr lang="en-US" altLang="zh-CN"/>
              <a:t>    send_keys()</a:t>
            </a:r>
            <a:r>
              <a:rPr lang="zh-CN" altLang="zh-CN"/>
              <a:t>方法实现在网页中触发键盘事件，传递的参数为键盘发送的键的字符串。</a:t>
            </a:r>
            <a:r>
              <a:rPr lang="en-US" altLang="zh-CN"/>
              <a:t>send_text()</a:t>
            </a:r>
            <a:r>
              <a:rPr lang="zh-CN" altLang="zh-CN"/>
              <a:t>方法实现将文字输入到输入框等控件中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6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Splash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Splash</a:t>
            </a:r>
            <a:r>
              <a:rPr lang="zh-CN" altLang="en-US" b="1"/>
              <a:t>模块介绍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6E9CB2-6EE1-4360-9970-2401F83454D8}"/>
              </a:ext>
            </a:extLst>
          </p:cNvPr>
          <p:cNvSpPr/>
          <p:nvPr/>
        </p:nvSpPr>
        <p:spPr>
          <a:xfrm>
            <a:off x="1041646" y="2210541"/>
            <a:ext cx="6096000" cy="15604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7.HTTP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Making HTTP requests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splash:http_get()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该方法实现发送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 GET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请求并返回响应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splash:http_post()</a:t>
            </a:r>
            <a:endParaRPr lang="zh-CN" altLang="zh-CN"/>
          </a:p>
          <a:p>
            <a:r>
              <a:rPr lang="zh-CN" altLang="zh-CN"/>
              <a:t>该方法实现发送</a:t>
            </a:r>
            <a:r>
              <a:rPr lang="en-US" altLang="zh-CN"/>
              <a:t>HTTP POST</a:t>
            </a:r>
            <a:r>
              <a:rPr lang="zh-CN" altLang="zh-CN"/>
              <a:t>请求并返回响应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Splash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Splash</a:t>
            </a:r>
            <a:r>
              <a:rPr lang="zh-CN" altLang="en-US" b="1"/>
              <a:t>模块介绍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83522-DC57-469B-8F7F-B45A36615EFE}"/>
              </a:ext>
            </a:extLst>
          </p:cNvPr>
          <p:cNvSpPr/>
          <p:nvPr/>
        </p:nvSpPr>
        <p:spPr>
          <a:xfrm>
            <a:off x="1104900" y="2320436"/>
            <a:ext cx="9980682" cy="2599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浏览相关的属性（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Browsing Options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对象还包含跟浏览相关的属性，主要有：</a:t>
            </a:r>
          </a:p>
          <a:p>
            <a:pPr marL="285750" lvl="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splash.js_enabled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设置是否可执行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表示允许（默认值），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表示禁止。</a:t>
            </a:r>
          </a:p>
          <a:p>
            <a:pPr marL="285750" lvl="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splash.private_mode_enabled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设置是否允许私有模式。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表示允许（默认值），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表示禁止。</a:t>
            </a:r>
          </a:p>
          <a:p>
            <a:pPr marL="285750" lvl="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splash.images_enabled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设置图片是否可加载。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表示允许（默认值），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表示禁止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1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项目案例：爬取</a:t>
            </a:r>
            <a:r>
              <a:rPr lang="en-US" altLang="zh-CN"/>
              <a:t>1</a:t>
            </a:r>
            <a:r>
              <a:rPr lang="zh-CN" altLang="zh-CN"/>
              <a:t>号店中的</a:t>
            </a:r>
            <a:r>
              <a:rPr lang="en-US" altLang="zh-CN"/>
              <a:t>iphone</a:t>
            </a:r>
            <a:r>
              <a:rPr lang="zh-CN" altLang="zh-CN"/>
              <a:t>手机信息</a:t>
            </a: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746D76-C0E8-4ED7-B194-40B7F86556D5}"/>
              </a:ext>
            </a:extLst>
          </p:cNvPr>
          <p:cNvSpPr/>
          <p:nvPr/>
        </p:nvSpPr>
        <p:spPr>
          <a:xfrm>
            <a:off x="943992" y="1439228"/>
            <a:ext cx="10141590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号店的首页如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下图左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所示，网址为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http://www.yhd.com/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。在页面的搜索栏中输入“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iphone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”，回车，就会跳转到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iphone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手机的商品销售页面，网址为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http://search.yhd.com/c0-0/kiphone/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下图右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所示。页面默认显示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条手机信息，将页面往下拉，会不断加载更多手机信息，一页最多有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iphone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手机的商品信息。本项目希望使用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Splash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，将尽量多的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iphone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商品销售信息爬取下来保存于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文件中。爬取的字段有：商品标题、价格、好评率和店铺名称。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094D14-B66D-480B-A938-38AD2A52F4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3992" y="4196030"/>
            <a:ext cx="5274310" cy="2022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48D8CB-E00B-4700-8E5B-4173559343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14668" y="3814077"/>
            <a:ext cx="5274310" cy="278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Selenium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Selenium</a:t>
            </a:r>
            <a:r>
              <a:rPr lang="zh-CN" altLang="zh-CN" b="1"/>
              <a:t>安装</a:t>
            </a:r>
            <a:endParaRPr lang="en-US" altLang="zh-CN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3B79DF3-12E4-4CC4-B446-9BFA43311A52}"/>
              </a:ext>
            </a:extLst>
          </p:cNvPr>
          <p:cNvSpPr/>
          <p:nvPr/>
        </p:nvSpPr>
        <p:spPr>
          <a:xfrm>
            <a:off x="1104900" y="2210541"/>
            <a:ext cx="8580638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支持的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Selenium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命令安装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Selenium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selenium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Selenium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Selenium</a:t>
            </a:r>
            <a:r>
              <a:rPr lang="zh-CN" altLang="zh-CN" b="1"/>
              <a:t>安装</a:t>
            </a:r>
            <a:endParaRPr lang="en-US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E806BD-ED01-4C6D-AB18-80A34BA142B3}"/>
              </a:ext>
            </a:extLst>
          </p:cNvPr>
          <p:cNvSpPr/>
          <p:nvPr/>
        </p:nvSpPr>
        <p:spPr>
          <a:xfrm>
            <a:off x="1104900" y="2141737"/>
            <a:ext cx="10134230" cy="189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安装浏览器驱动程序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需要下载一个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Selenium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调用浏览器的驱动文件。我们以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浏览器为例，看一下下载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浏览器的驱动文件的步骤。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浏览器的版本。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首先要查看当前安装的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浏览器的版本，以便下载与浏览器版本对应的驱动文件。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浏览器，点击菜单中的“帮助”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“关于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Google Chrome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”，查看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的版本号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C4706C-C014-473F-A7FF-0F64B8E7E0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63838" y="4795736"/>
            <a:ext cx="4636300" cy="17653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7171F0-34F1-4466-91CD-B2848A0AC10A}"/>
              </a:ext>
            </a:extLst>
          </p:cNvPr>
          <p:cNvSpPr/>
          <p:nvPr/>
        </p:nvSpPr>
        <p:spPr>
          <a:xfrm>
            <a:off x="1104900" y="4199137"/>
            <a:ext cx="5947653" cy="1975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Chromedriver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Chromedriver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的下载地址如下所示：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官方下载地址：</a:t>
            </a:r>
            <a:r>
              <a:rPr lang="en-US" altLang="zh-CN" u="sng" kern="1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https://chromedriver.storage.googleapis.com/index.html</a:t>
            </a:r>
            <a:r>
              <a:rPr lang="zh-CN" altLang="zh-CN" u="sng" kern="1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其他下载地址：</a:t>
            </a:r>
            <a:r>
              <a:rPr lang="en-US" altLang="zh-CN" u="sng" kern="1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http://npm.taobao.org/mirrors/chromedriver/</a:t>
            </a:r>
            <a:r>
              <a:rPr lang="zh-CN" altLang="zh-CN" u="sng" kern="1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8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Selenium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99FBC6-8403-42B0-9487-56CB61E400EE}"/>
              </a:ext>
            </a:extLst>
          </p:cNvPr>
          <p:cNvSpPr/>
          <p:nvPr/>
        </p:nvSpPr>
        <p:spPr>
          <a:xfrm>
            <a:off x="1104901" y="2696676"/>
            <a:ext cx="9980681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配置环境变量。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需要将驱动文件配置到环境变量中。在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下，将下载得到的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chromedriver.exe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文件放到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Anaconda3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Scripts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目录下就可以了</a:t>
            </a:r>
            <a:endParaRPr lang="zh-CN" altLang="en-US"/>
          </a:p>
        </p:txBody>
      </p:sp>
      <p:sp>
        <p:nvSpPr>
          <p:cNvPr id="7" name="内容占位符 13">
            <a:extLst>
              <a:ext uri="{FF2B5EF4-FFF2-40B4-BE49-F238E27FC236}">
                <a16:creationId xmlns:a16="http://schemas.microsoft.com/office/drawing/2014/main" id="{E54A85E5-4C43-4968-B511-61BE8305008A}"/>
              </a:ext>
            </a:extLst>
          </p:cNvPr>
          <p:cNvSpPr txBox="1">
            <a:spLocks/>
          </p:cNvSpPr>
          <p:nvPr/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 b="1"/>
              <a:t>Selenium</a:t>
            </a:r>
            <a:r>
              <a:rPr lang="zh-CN" altLang="zh-CN" b="1"/>
              <a:t>安装</a:t>
            </a:r>
            <a:endParaRPr lang="en-US" altLang="zh-CN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D4EF5-F00A-4D97-90B8-48A22F94BC4A}"/>
              </a:ext>
            </a:extLst>
          </p:cNvPr>
          <p:cNvSpPr/>
          <p:nvPr/>
        </p:nvSpPr>
        <p:spPr>
          <a:xfrm>
            <a:off x="1104900" y="2141737"/>
            <a:ext cx="10134230" cy="38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安装浏览器驱动程序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6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Selenium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Selenium</a:t>
            </a:r>
            <a:r>
              <a:rPr lang="zh-CN" altLang="zh-CN" b="1"/>
              <a:t>语法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196A31-9D66-4589-AF77-B1DD3C5A9624}"/>
              </a:ext>
            </a:extLst>
          </p:cNvPr>
          <p:cNvSpPr/>
          <p:nvPr/>
        </p:nvSpPr>
        <p:spPr>
          <a:xfrm>
            <a:off x="1032768" y="2005527"/>
            <a:ext cx="10052813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声明浏览器对象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Selenium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支持很多浏览器，如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Chrome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Firefox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Opera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Safari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等；也支持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Android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BlackBerry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等手机端的浏览器；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F119FD-322E-4896-AF55-C62AA9754B07}"/>
              </a:ext>
            </a:extLst>
          </p:cNvPr>
          <p:cNvSpPr/>
          <p:nvPr/>
        </p:nvSpPr>
        <p:spPr>
          <a:xfrm>
            <a:off x="2533095" y="3679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selenium import webdriver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 = webdriver.Chrome()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浏览器对象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 = webdriver.ie()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浏览器对象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 = webdriver.firefox()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firefox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浏览器对象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 = webdriver.phantomjs()#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phantomjs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浏览器对象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 = webdriver.safari()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safari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浏览器对象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5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Selenium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Selenium</a:t>
            </a:r>
            <a:r>
              <a:rPr lang="zh-CN" altLang="zh-CN" b="1"/>
              <a:t>语法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F898F1-B9F5-455C-9AD1-B5AE1EF90F0A}"/>
              </a:ext>
            </a:extLst>
          </p:cNvPr>
          <p:cNvSpPr/>
          <p:nvPr/>
        </p:nvSpPr>
        <p:spPr>
          <a:xfrm>
            <a:off x="1104900" y="2287117"/>
            <a:ext cx="8953500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访问页面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首先想到的就是使用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在浏览器中打开一个链接，可以使用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get()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方法实现：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driver.get("https://www.suning.com/")#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请求页面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5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Selenium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Selenium</a:t>
            </a:r>
            <a:r>
              <a:rPr lang="zh-CN" altLang="zh-CN" b="1"/>
              <a:t>语法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C2DAB2-D431-4F80-AD50-54A2A1BEFB5E}"/>
              </a:ext>
            </a:extLst>
          </p:cNvPr>
          <p:cNvSpPr/>
          <p:nvPr/>
        </p:nvSpPr>
        <p:spPr>
          <a:xfrm>
            <a:off x="1104900" y="2210541"/>
            <a:ext cx="9548304" cy="1601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获取页面代码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访问页面后，就可以使用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page_source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属性获取页面的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HMTL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代码了：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获取代码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HTML=driver.page_source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Selenium</a:t>
            </a:r>
            <a:r>
              <a:rPr lang="zh-CN" altLang="zh-CN"/>
              <a:t>实现动态页面爬取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527095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altLang="zh-CN" b="1"/>
              <a:t>Selenium</a:t>
            </a:r>
            <a:r>
              <a:rPr lang="zh-CN" altLang="zh-CN" b="1"/>
              <a:t>语法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55093B-5F62-4980-9D78-F4D3E6CD294C}"/>
              </a:ext>
            </a:extLst>
          </p:cNvPr>
          <p:cNvSpPr/>
          <p:nvPr/>
        </p:nvSpPr>
        <p:spPr>
          <a:xfrm>
            <a:off x="989677" y="1832265"/>
            <a:ext cx="10365050" cy="502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定位元素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当获取到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代码后，就需要定位到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的各个元素，以便提取数据或者对该元素执行诸如输入、点击等操作。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WebDriver 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提供了大量的方法查询页面中的节点，这些方法形如：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find_element_by_*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Selenium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查找单个节点的方法。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find_element_by_id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find_element_by_name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find_element_by_xpath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xpath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选择器查找。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find_element_by_link_text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：通过链接的文本查找（完全匹配）。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find_element_by_partial_link_text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：通过链接的文本查找（部分匹配）。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find_element_by_tag_name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：通过标签名查找。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find_element_by_class_name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find_element_by_css_selector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选择器查找。</a:t>
            </a:r>
          </a:p>
        </p:txBody>
      </p:sp>
    </p:spTree>
    <p:extLst>
      <p:ext uri="{BB962C8B-B14F-4D97-AF65-F5344CB8AC3E}">
        <p14:creationId xmlns:p14="http://schemas.microsoft.com/office/powerpoint/2010/main" val="358057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2386</Words>
  <Application>Microsoft Office PowerPoint</Application>
  <PresentationFormat>宽屏</PresentationFormat>
  <Paragraphs>189</Paragraphs>
  <Slides>27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宋体</vt:lpstr>
      <vt:lpstr>微软雅黑</vt:lpstr>
      <vt:lpstr>Arial</vt:lpstr>
      <vt:lpstr>Times New Roman</vt:lpstr>
      <vt:lpstr>Wingdings</vt:lpstr>
      <vt:lpstr>学术文献 16x9</vt:lpstr>
      <vt:lpstr>Visio</vt:lpstr>
      <vt:lpstr>《从零开始学Scrapy网络爬虫》</vt:lpstr>
      <vt:lpstr>问题</vt:lpstr>
      <vt:lpstr>Selenium实现动态页面爬取</vt:lpstr>
      <vt:lpstr>Selenium实现动态页面爬取</vt:lpstr>
      <vt:lpstr>Selenium实现动态页面爬取</vt:lpstr>
      <vt:lpstr>Selenium实现动态页面爬取</vt:lpstr>
      <vt:lpstr>Selenium实现动态页面爬取</vt:lpstr>
      <vt:lpstr>Selenium实现动态页面爬取</vt:lpstr>
      <vt:lpstr>Selenium实现动态页面爬取</vt:lpstr>
      <vt:lpstr>Selenium实现动态页面爬取</vt:lpstr>
      <vt:lpstr>Selenium实现动态页面爬取</vt:lpstr>
      <vt:lpstr>Selenium实现动态页面爬取</vt:lpstr>
      <vt:lpstr>项目案例：爬取今日头条热点新闻</vt:lpstr>
      <vt:lpstr>项目案例：爬取今日头条热点新闻</vt:lpstr>
      <vt:lpstr>Splash实现动态页面爬取</vt:lpstr>
      <vt:lpstr>Splash实现动态页面爬取</vt:lpstr>
      <vt:lpstr>Splash实现动态页面爬取</vt:lpstr>
      <vt:lpstr>Splash实现动态页面爬取</vt:lpstr>
      <vt:lpstr>Splash实现动态页面爬取</vt:lpstr>
      <vt:lpstr>Splash实现动态页面爬取</vt:lpstr>
      <vt:lpstr>Splash实现动态页面爬取</vt:lpstr>
      <vt:lpstr>Splash实现动态页面爬取</vt:lpstr>
      <vt:lpstr>Splash实现动态页面爬取</vt:lpstr>
      <vt:lpstr>Splash实现动态页面爬取</vt:lpstr>
      <vt:lpstr>Splash实现动态页面爬取</vt:lpstr>
      <vt:lpstr>Splash实现动态页面爬取</vt:lpstr>
      <vt:lpstr>项目案例：爬取1号店中的iphone手机信息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2019-07-24T08:53:01Z</dcterms:created>
  <dcterms:modified xsi:type="dcterms:W3CDTF">2019-09-26T08:33:29Z</dcterms:modified>
</cp:coreProperties>
</file>