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85" r:id="rId17"/>
    <p:sldId id="282" r:id="rId18"/>
    <p:sldId id="286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2019/9/26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81487" y="2787196"/>
            <a:ext cx="6606037" cy="854185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《</a:t>
            </a:r>
            <a:r>
              <a:rPr lang="zh-CN" altLang="en-US" sz="4000"/>
              <a:t>从零开始学</a:t>
            </a:r>
            <a:r>
              <a:rPr lang="en-US" altLang="zh-CN" sz="4000" cap="none"/>
              <a:t>Scrapy</a:t>
            </a:r>
            <a:r>
              <a:rPr lang="zh-CN" altLang="en-US" sz="4000"/>
              <a:t>网络爬虫</a:t>
            </a:r>
            <a:r>
              <a:rPr lang="en-US" altLang="zh-CN" sz="4000"/>
              <a:t>》</a:t>
            </a:r>
            <a:endParaRPr 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042757" y="3986646"/>
            <a:ext cx="5704272" cy="95556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/>
              <a:t>第</a:t>
            </a:r>
            <a:r>
              <a:rPr lang="en-US" altLang="zh-CN" sz="2800"/>
              <a:t>9</a:t>
            </a:r>
            <a:r>
              <a:rPr lang="zh-CN" altLang="en-US" sz="2800"/>
              <a:t>章  突破反爬虫技术</a:t>
            </a:r>
            <a:endParaRPr 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A09B3F-6401-49A2-A091-724618E0F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92">
            <a:off x="7324079" y="1241025"/>
            <a:ext cx="4375951" cy="43759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HTTP</a:t>
            </a:r>
            <a:r>
              <a:rPr lang="zh-CN" altLang="zh-CN"/>
              <a:t>代理服务器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n"/>
            </a:pPr>
            <a:r>
              <a:rPr lang="en-US" altLang="zh-CN"/>
              <a:t>HTTP</a:t>
            </a:r>
            <a:r>
              <a:rPr lang="zh-CN" altLang="en-US"/>
              <a:t>代理服务器</a:t>
            </a:r>
            <a:endParaRPr lang="zh-CN" altLang="zh-CN"/>
          </a:p>
        </p:txBody>
      </p:sp>
      <p:pic>
        <p:nvPicPr>
          <p:cNvPr id="5" name="图片 4" descr="C:\Users\tao\Desktop\117096-20160506050828872-1129779106.png">
            <a:extLst>
              <a:ext uri="{FF2B5EF4-FFF2-40B4-BE49-F238E27FC236}">
                <a16:creationId xmlns:a16="http://schemas.microsoft.com/office/drawing/2014/main" id="{DF8CD8E9-63F3-4DD9-A56B-6AAEE85D59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094" y="3556547"/>
            <a:ext cx="5970443" cy="30306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1E150A7-7671-4A55-AE62-AF05287D5FB4}"/>
              </a:ext>
            </a:extLst>
          </p:cNvPr>
          <p:cNvSpPr/>
          <p:nvPr/>
        </p:nvSpPr>
        <p:spPr>
          <a:xfrm>
            <a:off x="1023890" y="2031261"/>
            <a:ext cx="10061691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代理服务器，英文全称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HTTP Proxy Server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。其功能就是代理网络用户去取得网络信息。形象地说，它是客户端浏览器和网站服务器之间的信息中转站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有了它，浏览器不是直接访问网站服务器获取页面，而是将请求发送给代理服务器，由代理服务器访问网站服务器并将返回的页面信息传送给浏览器。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02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HTTP</a:t>
            </a:r>
            <a:r>
              <a:rPr lang="zh-CN" altLang="zh-CN"/>
              <a:t>代理服务器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使用</a:t>
            </a:r>
            <a:r>
              <a:rPr lang="en-US" altLang="zh-CN"/>
              <a:t>HTTP</a:t>
            </a:r>
            <a:r>
              <a:rPr lang="zh-CN" altLang="en-US"/>
              <a:t>代理服务器的好处</a:t>
            </a:r>
            <a:endParaRPr lang="zh-CN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EA2465-26F4-42AB-90A3-718C8ECF05C5}"/>
              </a:ext>
            </a:extLst>
          </p:cNvPr>
          <p:cNvSpPr/>
          <p:nvPr/>
        </p:nvSpPr>
        <p:spPr>
          <a:xfrm>
            <a:off x="1192566" y="2326868"/>
            <a:ext cx="9980681" cy="294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避免被禁封。将爬虫请求委托给多个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代理服务器，能有效避免因为单一的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地址被网站探测到进而被禁封。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提高访问速度。受硬件和网络环境限制，单机爬虫的效率不会太高，使用多个代理服务器同时执行爬虫请求，能显著提高爬虫效率。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突破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封锁。基于某些原因，有很多网站是被限制访问的，如某大学教育网内部资源。这时，可以使用教育网内地址段的代理服务器来访问，如要访问某国外网站，可以换一个国外的代理服务器试试。</a:t>
            </a:r>
          </a:p>
        </p:txBody>
      </p:sp>
    </p:spTree>
    <p:extLst>
      <p:ext uri="{BB962C8B-B14F-4D97-AF65-F5344CB8AC3E}">
        <p14:creationId xmlns:p14="http://schemas.microsoft.com/office/powerpoint/2010/main" val="16067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HTTP</a:t>
            </a:r>
            <a:r>
              <a:rPr lang="zh-CN" altLang="zh-CN"/>
              <a:t>代理服务器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获取代理服务器的途径</a:t>
            </a:r>
            <a:endParaRPr lang="zh-CN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2DB103-F980-4781-9A18-16B453D70ED3}"/>
              </a:ext>
            </a:extLst>
          </p:cNvPr>
          <p:cNvSpPr/>
          <p:nvPr/>
        </p:nvSpPr>
        <p:spPr>
          <a:xfrm>
            <a:off x="1104900" y="2510309"/>
            <a:ext cx="8371643" cy="357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自行搭建代理服务器。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可以购买阿里云或者腾讯云服务器，自行搭建代理服务器。这种方式的优点是可靠、稳定；缺点是资金、时间和技术成本都比较高。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</a:pP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AutoNum type="arabicPeriod" startAt="2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使用免费代理服务器。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上有许多免费的代理服务器供大家使用，搜索“代理”就能找到不少代理服务平台，这些平台一般都会提供免费代理服务器信息。这种方式的优点是免费、省心、省力；缺点是代理服务器有效期短、不稳定、不可控。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HTTP</a:t>
            </a:r>
            <a:r>
              <a:rPr lang="zh-CN" altLang="zh-CN"/>
              <a:t>代理服务器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获取代理服务器的途径</a:t>
            </a:r>
            <a:endParaRPr lang="zh-CN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2DB103-F980-4781-9A18-16B453D70ED3}"/>
              </a:ext>
            </a:extLst>
          </p:cNvPr>
          <p:cNvSpPr/>
          <p:nvPr/>
        </p:nvSpPr>
        <p:spPr>
          <a:xfrm>
            <a:off x="923277" y="2101936"/>
            <a:ext cx="10162305" cy="294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 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购买付费代理服务器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付费代理服务平衡了上述两种方案，即在花费较少资金的情况下，提供可靠、稳定、时效较长的代理服务器。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以下为部分免费和付费代理服务平台：</a:t>
            </a:r>
          </a:p>
          <a:p>
            <a:pPr marL="342900" lvl="0" indent="-342900" algn="just" latinLnBrk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西刺代理：网址为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https://www.xicidaili.com/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。提供免费代理，不提供付费代理服务。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快代理：网址为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https://www.kuaidaili.com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。提供免费代理和付费代理服务。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讯代理：网址为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http://www.xdaili.cn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。只提供付费代理服务。</a:t>
            </a:r>
          </a:p>
        </p:txBody>
      </p:sp>
    </p:spTree>
    <p:extLst>
      <p:ext uri="{BB962C8B-B14F-4D97-AF65-F5344CB8AC3E}">
        <p14:creationId xmlns:p14="http://schemas.microsoft.com/office/powerpoint/2010/main" val="194761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HTTP</a:t>
            </a:r>
            <a:r>
              <a:rPr lang="zh-CN" altLang="zh-CN"/>
              <a:t>代理服务器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获取免费</a:t>
            </a:r>
            <a:r>
              <a:rPr lang="en-US" altLang="zh-CN"/>
              <a:t>HTTP</a:t>
            </a:r>
            <a:r>
              <a:rPr lang="zh-CN" altLang="en-US"/>
              <a:t>代理服务器</a:t>
            </a:r>
            <a:endParaRPr lang="zh-CN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6BB656-B2D7-4594-8066-9FA9236F70CC}"/>
              </a:ext>
            </a:extLst>
          </p:cNvPr>
          <p:cNvSpPr/>
          <p:nvPr/>
        </p:nvSpPr>
        <p:spPr>
          <a:xfrm>
            <a:off x="1284687" y="2268248"/>
            <a:ext cx="4029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西刺代理（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https://www.xicidaili.com/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E3BD28-AE9C-4BCE-B80C-DCBE0DFCD5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5028" y="3338029"/>
            <a:ext cx="5274310" cy="2268220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30B465-09F6-43C6-910F-DDCBAC431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39804"/>
              </p:ext>
            </p:extLst>
          </p:nvPr>
        </p:nvGraphicFramePr>
        <p:xfrm>
          <a:off x="6392663" y="4097057"/>
          <a:ext cx="556555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460">
                  <a:extLst>
                    <a:ext uri="{9D8B030D-6E8A-4147-A177-3AD203B41FA5}">
                      <a16:colId xmlns:a16="http://schemas.microsoft.com/office/drawing/2014/main" val="4037805165"/>
                    </a:ext>
                  </a:extLst>
                </a:gridCol>
                <a:gridCol w="1112446">
                  <a:extLst>
                    <a:ext uri="{9D8B030D-6E8A-4147-A177-3AD203B41FA5}">
                      <a16:colId xmlns:a16="http://schemas.microsoft.com/office/drawing/2014/main" val="597168414"/>
                    </a:ext>
                  </a:extLst>
                </a:gridCol>
                <a:gridCol w="1819923">
                  <a:extLst>
                    <a:ext uri="{9D8B030D-6E8A-4147-A177-3AD203B41FA5}">
                      <a16:colId xmlns:a16="http://schemas.microsoft.com/office/drawing/2014/main" val="2712137238"/>
                    </a:ext>
                  </a:extLst>
                </a:gridCol>
                <a:gridCol w="1180730">
                  <a:extLst>
                    <a:ext uri="{9D8B030D-6E8A-4147-A177-3AD203B41FA5}">
                      <a16:colId xmlns:a16="http://schemas.microsoft.com/office/drawing/2014/main" val="1892129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代理类型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隐藏</a:t>
                      </a:r>
                      <a:r>
                        <a:rPr lang="en-US" sz="1800" kern="100">
                          <a:effectLst/>
                        </a:rPr>
                        <a:t>IP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隐藏代理服务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隐蔽度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181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透明代理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64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匿名代理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一般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4353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混淆代理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使用假</a:t>
                      </a:r>
                      <a:r>
                        <a:rPr lang="en-US" sz="1800" kern="100">
                          <a:effectLst/>
                        </a:rPr>
                        <a:t>IP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4552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高匿代理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106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06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使用</a:t>
            </a:r>
            <a:r>
              <a:rPr lang="en-US" altLang="zh-CN"/>
              <a:t>HTTP</a:t>
            </a:r>
            <a:r>
              <a:rPr lang="zh-CN" altLang="zh-CN"/>
              <a:t>代理服务器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实现随机代理</a:t>
            </a:r>
            <a:endParaRPr lang="zh-CN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9854EE-5683-44AF-8186-0754E00B6CDF}"/>
              </a:ext>
            </a:extLst>
          </p:cNvPr>
          <p:cNvSpPr/>
          <p:nvPr/>
        </p:nvSpPr>
        <p:spPr>
          <a:xfrm>
            <a:off x="961747" y="2210541"/>
            <a:ext cx="10304015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将免费可用的代理服务器信息保存到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数据库后，所有的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爬虫项目就可以使用它们了。需要注意的是，一个爬虫项目的所有请求不能委托给固定的一个代理服务器，因为目标网站依然会监测到同一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频繁访问的异常现象。比较好的做法是每次请求时，随机指定一个代理服务器，将请求分散到多个代理服务器中。</a:t>
            </a:r>
          </a:p>
        </p:txBody>
      </p:sp>
    </p:spTree>
    <p:extLst>
      <p:ext uri="{BB962C8B-B14F-4D97-AF65-F5344CB8AC3E}">
        <p14:creationId xmlns:p14="http://schemas.microsoft.com/office/powerpoint/2010/main" val="38904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突破反爬虫的措施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降低请求频率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13C25D-FFDB-4E9F-A062-EA530BDAE8B8}"/>
              </a:ext>
            </a:extLst>
          </p:cNvPr>
          <p:cNvSpPr/>
          <p:nvPr/>
        </p:nvSpPr>
        <p:spPr>
          <a:xfrm>
            <a:off x="1104900" y="2273028"/>
            <a:ext cx="9980682" cy="294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降低请求频率的做法，不仅仅是为了避开网站的侦测，更重要的是体现出了一个爬虫专家基本的素质。我们应该对能够获取免费数据心怀感恩，而不是恶意攻击网站，致其带来很大的带宽压力，甚至瘫痪。毕竟还是有许多网站，对爬虫还是比较宽容的。</a:t>
            </a:r>
          </a:p>
          <a:p>
            <a:pPr indent="266700" algn="just" latinLnBrk="1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框架来说，设置请求的频率（即下载延迟时间）非常简单。在配置文件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settings.py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中设置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DOWNLOAD_DELAY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即可，以下代码设置下载延迟时间为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秒，即两次请求间隔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秒。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DOWNLOAD_DELAY = 3#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设置下载延迟时间为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突破反爬虫的措施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0" indent="0" algn="just">
              <a:lnSpc>
                <a:spcPct val="115000"/>
              </a:lnSpc>
              <a:buClr>
                <a:srgbClr val="000000"/>
              </a:buClr>
              <a:buNone/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 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修改请求头</a:t>
            </a:r>
          </a:p>
          <a:p>
            <a:pPr marL="342900" indent="-342900" algn="just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endParaRPr lang="zh-CN" altLang="zh-CN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E18AA26-8DC7-45B3-8722-02719873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14693"/>
              </p:ext>
            </p:extLst>
          </p:nvPr>
        </p:nvGraphicFramePr>
        <p:xfrm>
          <a:off x="2491851" y="3059578"/>
          <a:ext cx="7752980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5922">
                  <a:extLst>
                    <a:ext uri="{9D8B030D-6E8A-4147-A177-3AD203B41FA5}">
                      <a16:colId xmlns:a16="http://schemas.microsoft.com/office/drawing/2014/main" val="264971453"/>
                    </a:ext>
                  </a:extLst>
                </a:gridCol>
                <a:gridCol w="5897058">
                  <a:extLst>
                    <a:ext uri="{9D8B030D-6E8A-4147-A177-3AD203B41FA5}">
                      <a16:colId xmlns:a16="http://schemas.microsoft.com/office/drawing/2014/main" val="2577997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属性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内容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8437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Host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www.baidu.com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2571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Connection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Keep-Alive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380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Accept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text/html,application/xhtml+xml,application/xml;q=0.9,image/webp,image/apng,*/*;q=0.8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193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User-Agent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Mozilla/5.0 (Windows NT 10.0; Win64; x64) AppleWebKit/537.36 (KHTML, like Gecko) Chrome/70.0.3538.102 Safari/537.36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364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Accept-Encoding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gzip, deflate, br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561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Accept-Language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zh-CN,zh;q=0.9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382759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325C71EB-5B26-4BFB-9AE7-18B1DA169535}"/>
              </a:ext>
            </a:extLst>
          </p:cNvPr>
          <p:cNvSpPr/>
          <p:nvPr/>
        </p:nvSpPr>
        <p:spPr>
          <a:xfrm>
            <a:off x="1201445" y="2210541"/>
            <a:ext cx="9416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网站可能会对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请求头的每个属性做“是否具有人性”的检查。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突破反爬虫的措施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algn="just">
              <a:lnSpc>
                <a:spcPct val="115000"/>
              </a:lnSpc>
              <a:buClr>
                <a:srgbClr val="000000"/>
              </a:buClr>
              <a:buNone/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 </a:t>
            </a:r>
            <a:r>
              <a:rPr lang="zh-CN" altLang="zh-CN" b="1"/>
              <a:t>禁用</a:t>
            </a:r>
            <a:r>
              <a:rPr lang="en-US" altLang="zh-CN" b="1"/>
              <a:t>Cookie</a:t>
            </a:r>
            <a:endParaRPr lang="zh-CN" altLang="zh-CN"/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None/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D9094D-F1BA-4D29-9D6A-F8F62AF0F0A1}"/>
              </a:ext>
            </a:extLst>
          </p:cNvPr>
          <p:cNvSpPr/>
          <p:nvPr/>
        </p:nvSpPr>
        <p:spPr>
          <a:xfrm>
            <a:off x="1104899" y="2135052"/>
            <a:ext cx="9980681" cy="4197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有些网站会通过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来发现爬虫的轨迹。网站会通过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跟踪你的访问过程，如果发现了爬虫异常行为就会中断你的访问，比如极为快速地填写表单，或者浏览大量页面。 虽然这些行为可以通过关闭并重新连接或者改变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地址来伪装（本章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9.3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节会讲到），但是如果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暴露了你的身份，再多努力也是白费。因此，如果不是特殊需要（如第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章中需要保持持续登录的状态，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还是需要的），可以禁用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，这样网站就无法通过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来侦测到爬虫了。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中禁止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功能也非常简单，在配置文件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settings.py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COOKIES_ENABLED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即可（默认是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），如下代码所示：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Disable cookies (enabled by default)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COOKIES_ENABLED = False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6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en-US"/>
              <a:t>突破反爬虫的措施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algn="just">
              <a:lnSpc>
                <a:spcPct val="115000"/>
              </a:lnSpc>
              <a:buClr>
                <a:srgbClr val="000000"/>
              </a:buClr>
              <a:buNone/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 </a:t>
            </a:r>
            <a:r>
              <a:rPr lang="zh-CN" altLang="zh-CN" b="1"/>
              <a:t>伪装成随机浏览器</a:t>
            </a:r>
            <a:endParaRPr lang="zh-CN" altLang="zh-CN"/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None/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652F30-3086-4342-990B-07AA8F15679D}"/>
              </a:ext>
            </a:extLst>
          </p:cNvPr>
          <p:cNvSpPr/>
          <p:nvPr/>
        </p:nvSpPr>
        <p:spPr>
          <a:xfrm>
            <a:off x="1104900" y="2139920"/>
            <a:ext cx="9980682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前面章节，我们都是通过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User-Agent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将爬虫伪装成固定浏览器，但是对于警觉性高的网站，会侦测到这一反常现象，即持续访问网站的是同一种浏览器。因此，每次请求时，可以随机伪装成不同类型的浏览器。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中的中间件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UserAgentMiddleware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就是专门用于设置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User-Agent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60B63FFC-022C-4B53-8177-9967F26AF44A}"/>
              </a:ext>
            </a:extLst>
          </p:cNvPr>
          <p:cNvSpPr txBox="1">
            <a:spLocks/>
          </p:cNvSpPr>
          <p:nvPr/>
        </p:nvSpPr>
        <p:spPr>
          <a:xfrm>
            <a:off x="1104900" y="3794751"/>
            <a:ext cx="4914900" cy="6103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rgbClr val="000000"/>
              </a:buClr>
              <a:buNone/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 </a:t>
            </a:r>
            <a:r>
              <a:rPr lang="zh-CN" altLang="zh-CN" b="1"/>
              <a:t>更换</a:t>
            </a:r>
            <a:r>
              <a:rPr lang="en-US" altLang="zh-CN" b="1"/>
              <a:t>IP</a:t>
            </a:r>
            <a:r>
              <a:rPr lang="zh-CN" altLang="zh-CN" b="1"/>
              <a:t>地址</a:t>
            </a:r>
            <a:endParaRPr lang="zh-CN" altLang="zh-CN"/>
          </a:p>
          <a:p>
            <a:pPr marL="0" indent="0" algn="just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E8CAE1-0F59-4F27-B704-D4805A57A2D5}"/>
              </a:ext>
            </a:extLst>
          </p:cNvPr>
          <p:cNvSpPr/>
          <p:nvPr/>
        </p:nvSpPr>
        <p:spPr>
          <a:xfrm>
            <a:off x="1104899" y="4413967"/>
            <a:ext cx="9980681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建立网络爬虫的第一原则是：所有信息都可以伪造。你可以使用非本人的邮箱发送邮件，通过命令自动化控制鼠标的行为，或者通过某个浏览器耗费网站流量来吓唬网管。但是有一件事是不能作假的，那就是你的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地址。封杀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地址这种行为，也许是网站的最后一步棋，不过有效。本章也会详细讲解避免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地址被封杀的方法：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代理。</a:t>
            </a:r>
          </a:p>
        </p:txBody>
      </p:sp>
    </p:spTree>
    <p:extLst>
      <p:ext uri="{BB962C8B-B14F-4D97-AF65-F5344CB8AC3E}">
        <p14:creationId xmlns:p14="http://schemas.microsoft.com/office/powerpoint/2010/main" val="140239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伪装成不同浏览器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n"/>
            </a:pPr>
            <a:r>
              <a:rPr lang="en-US" altLang="zh-CN"/>
              <a:t>UserAgentMiddleware</a:t>
            </a:r>
            <a:r>
              <a:rPr lang="zh-CN" altLang="zh-CN"/>
              <a:t>中间件介绍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1230A9-610E-432D-9C86-0B4980AFF5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3801" y="2383981"/>
            <a:ext cx="5890704" cy="38570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A9FC443-AB5E-41BD-80B2-431A5CB8F2D9}"/>
              </a:ext>
            </a:extLst>
          </p:cNvPr>
          <p:cNvSpPr/>
          <p:nvPr/>
        </p:nvSpPr>
        <p:spPr>
          <a:xfrm>
            <a:off x="4972975" y="4248098"/>
            <a:ext cx="914400" cy="723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伪装成不同浏览器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实现伪装成不同浏览器功能</a:t>
            </a:r>
            <a:endParaRPr lang="zh-CN" altLang="zh-CN"/>
          </a:p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EBAF6F-65FE-4145-92DE-52DDB902F687}"/>
              </a:ext>
            </a:extLst>
          </p:cNvPr>
          <p:cNvSpPr/>
          <p:nvPr/>
        </p:nvSpPr>
        <p:spPr>
          <a:xfrm>
            <a:off x="1104900" y="2280630"/>
            <a:ext cx="10089842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设定浏览器列表。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首先需要定义各种不同类型的浏览器，统一保存于一个列表中。我们将其定义在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settings.py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43F573-A246-4BB8-8DA5-92BEDED577FA}"/>
              </a:ext>
            </a:extLst>
          </p:cNvPr>
          <p:cNvSpPr/>
          <p:nvPr/>
        </p:nvSpPr>
        <p:spPr>
          <a:xfrm>
            <a:off x="917358" y="3501499"/>
            <a:ext cx="96381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MY_USER_AGENT = [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"Mozilla/4.0 (compatible; MSIE 6.0; Windows NT 5.1; SV1; AcooBrowser; .NET CLR 1.1.4322; .NET CLR 2.0.50727)",\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"Mozilla/4.0 (compatible; MSIE 7.0; Windows NT 6.0; Acoo Browser; SLCC1; .NET CLR 2.0.50727; Media Center PC 5.0; .NET CLR 3.0.04506)",\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“Mozilla/4.0 (compatible; MSIE 7.0; AOL 9.5; AOLBuild 4337.35; Windows NT 5.1; .NET CLR 1.1.4322; .NET CLR 2.0.50727)”,\.......]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E9C53-DA0C-47D7-81AE-776FED6FD86B}"/>
              </a:ext>
            </a:extLst>
          </p:cNvPr>
          <p:cNvSpPr/>
          <p:nvPr/>
        </p:nvSpPr>
        <p:spPr>
          <a:xfrm>
            <a:off x="917357" y="5141014"/>
            <a:ext cx="10089841" cy="1272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settings.py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中设置固定浏览器代码删除或注释掉。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Crawl responsibly by identifying yourself (and your website) on the user-agent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strike="sngStrike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USER_AGENT = "Mozilla/5.0 (Windows NT 10.0;Win64; x64) " \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strike="sngStrike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"AppleWebKit/537.36 (KHTML, like Gecko) " \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strike="sngStrike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"Chrome/68.0.3440.106 Safari/537.36"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1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伪装成不同浏览器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实现伪装成不同浏览器功能</a:t>
            </a:r>
            <a:endParaRPr lang="zh-CN" altLang="zh-CN"/>
          </a:p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6A9C27-6F35-4B2D-9F28-C6E763E776A3}"/>
              </a:ext>
            </a:extLst>
          </p:cNvPr>
          <p:cNvSpPr/>
          <p:nvPr/>
        </p:nvSpPr>
        <p:spPr>
          <a:xfrm>
            <a:off x="1104900" y="2108830"/>
            <a:ext cx="3627916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UserAgentMiddleware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4459D8-F403-4E35-8D55-20F05FF17B14}"/>
              </a:ext>
            </a:extLst>
          </p:cNvPr>
          <p:cNvSpPr/>
          <p:nvPr/>
        </p:nvSpPr>
        <p:spPr>
          <a:xfrm>
            <a:off x="890725" y="2580147"/>
            <a:ext cx="108011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UserAgentMiddleware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组件模块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scrapy.downloadermiddlewares.useragent import UserAgentMiddleware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random#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导入随机模块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qidian_hot.settings import MY_USER_AGENT#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导入浏览器列表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定义类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QidianHotUserAgentMiddleware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，用于设置随机设置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user-agent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继承于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UserAgentMiddleware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QidianHotUserAgentMiddleware(UserAgentMiddleware):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请求函数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def process_request(self, request, spider):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模块的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choice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函数从列表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MY_USER_AGENT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中随机获取一个浏览器类型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agent = random.choice(list(MY_USER_AGENT))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print("user-agent:",agent)#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User-Agent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附加到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Reqeust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headers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request.headers.setdefault('User-Agent', agent)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伪装成不同浏览器</a:t>
            </a:r>
            <a:endParaRPr lang="en-US"/>
          </a:p>
        </p:txBody>
      </p:sp>
      <p:sp>
        <p:nvSpPr>
          <p:cNvPr id="10" name="内容占位符 13">
            <a:extLst>
              <a:ext uri="{FF2B5EF4-FFF2-40B4-BE49-F238E27FC236}">
                <a16:creationId xmlns:a16="http://schemas.microsoft.com/office/drawing/2014/main" id="{6DAC3827-BDCC-4F0A-8C09-3B19AB1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1"/>
            <a:ext cx="4914900" cy="610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n"/>
            </a:pPr>
            <a:r>
              <a:rPr lang="zh-CN" altLang="en-US"/>
              <a:t>实现伪装成不同浏览器功能</a:t>
            </a:r>
            <a:endParaRPr lang="zh-CN" altLang="zh-CN"/>
          </a:p>
          <a:p>
            <a:pPr lvl="0"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D68C4B-1E87-4975-B1C0-BB7E466ABFE3}"/>
              </a:ext>
            </a:extLst>
          </p:cNvPr>
          <p:cNvSpPr/>
          <p:nvPr/>
        </p:nvSpPr>
        <p:spPr>
          <a:xfrm>
            <a:off x="1104899" y="2283495"/>
            <a:ext cx="9980681" cy="2709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启用中间件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QidianHotUserAgentMiddleware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settings.py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中，启用中间件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QidianHotUserAgentMiddleware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Enable or disable downloader middlewares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See https://doc.scrapy.org/en/latest/topics/downloader-middleware.html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DOWNLOADER_MIDDLEWARES = {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'qidian_hot.middlewares.QidianHotDownloaderMiddleware': None,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'qidian_hot.middlewares.QidianHotUserAgentMiddleware': 100,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1493</Words>
  <Application>Microsoft Office PowerPoint</Application>
  <PresentationFormat>宽屏</PresentationFormat>
  <Paragraphs>113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宋体</vt:lpstr>
      <vt:lpstr>微软雅黑</vt:lpstr>
      <vt:lpstr>Times New Roman</vt:lpstr>
      <vt:lpstr>Wingdings</vt:lpstr>
      <vt:lpstr>学术文献 16x9</vt:lpstr>
      <vt:lpstr>《从零开始学Scrapy网络爬虫》</vt:lpstr>
      <vt:lpstr>突破反爬虫的措施</vt:lpstr>
      <vt:lpstr>突破反爬虫的措施</vt:lpstr>
      <vt:lpstr>突破反爬虫的措施</vt:lpstr>
      <vt:lpstr>突破反爬虫的措施</vt:lpstr>
      <vt:lpstr>伪装成不同浏览器</vt:lpstr>
      <vt:lpstr>伪装成不同浏览器</vt:lpstr>
      <vt:lpstr>伪装成不同浏览器</vt:lpstr>
      <vt:lpstr>伪装成不同浏览器</vt:lpstr>
      <vt:lpstr>使用HTTP代理服务器</vt:lpstr>
      <vt:lpstr>使用HTTP代理服务器</vt:lpstr>
      <vt:lpstr>使用HTTP代理服务器</vt:lpstr>
      <vt:lpstr>使用HTTP代理服务器</vt:lpstr>
      <vt:lpstr>使用HTTP代理服务器</vt:lpstr>
      <vt:lpstr>使用HTTP代理服务器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2019-07-24T08:53:01Z</dcterms:created>
  <dcterms:modified xsi:type="dcterms:W3CDTF">2019-09-26T08:52:17Z</dcterms:modified>
</cp:coreProperties>
</file>