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358" r:id="rId3"/>
    <p:sldId id="362" r:id="rId4"/>
    <p:sldId id="361" r:id="rId5"/>
    <p:sldId id="356" r:id="rId6"/>
    <p:sldId id="359" r:id="rId7"/>
    <p:sldId id="355" r:id="rId8"/>
    <p:sldId id="357" r:id="rId9"/>
    <p:sldId id="291" r:id="rId10"/>
    <p:sldId id="363" r:id="rId11"/>
    <p:sldId id="364" r:id="rId12"/>
    <p:sldId id="367" r:id="rId13"/>
    <p:sldId id="365" r:id="rId14"/>
    <p:sldId id="366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1"/>
    <a:srgbClr val="FFC000"/>
    <a:srgbClr val="FFFFFF"/>
    <a:srgbClr val="D9D9D9"/>
    <a:srgbClr val="FFD03B"/>
    <a:srgbClr val="E7E6E6"/>
    <a:srgbClr val="FFDE75"/>
    <a:srgbClr val="FFF9E5"/>
    <a:srgbClr val="3A3A3A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3" autoAdjust="0"/>
    <p:restoredTop sz="93898" autoAdjust="0"/>
  </p:normalViewPr>
  <p:slideViewPr>
    <p:cSldViewPr snapToGrid="0" showGuides="1">
      <p:cViewPr varScale="1">
        <p:scale>
          <a:sx n="134" d="100"/>
          <a:sy n="134" d="100"/>
        </p:scale>
        <p:origin x="208" y="1840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4/18/21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Work Done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4FB956-125B-FF46-A6BF-09C815C7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64425"/>
              </p:ext>
            </p:extLst>
          </p:nvPr>
        </p:nvGraphicFramePr>
        <p:xfrm>
          <a:off x="1362063" y="1736201"/>
          <a:ext cx="9557029" cy="44099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0967">
                  <a:extLst>
                    <a:ext uri="{9D8B030D-6E8A-4147-A177-3AD203B41FA5}">
                      <a16:colId xmlns:a16="http://schemas.microsoft.com/office/drawing/2014/main" val="245531435"/>
                    </a:ext>
                  </a:extLst>
                </a:gridCol>
                <a:gridCol w="6256062">
                  <a:extLst>
                    <a:ext uri="{9D8B030D-6E8A-4147-A177-3AD203B41FA5}">
                      <a16:colId xmlns:a16="http://schemas.microsoft.com/office/drawing/2014/main" val="671005670"/>
                    </a:ext>
                  </a:extLst>
                </a:gridCol>
              </a:tblGrid>
              <a:tr h="7059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680406495"/>
                  </a:ext>
                </a:extLst>
              </a:tr>
              <a:tr h="75261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Corpus Collection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Web crawler written to obtain financial news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Stock data downloaded from Yahoo Finance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475834042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Pre-processing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event tuples from news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structural event embeddings from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Calculate technical indicators from stock data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021736227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Combine event embeddings and tuples as feature vectors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589294429"/>
                  </a:ext>
                </a:extLst>
              </a:tr>
              <a:tr h="28145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 Model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Write LSTM prediction model to do stock movement classification using news features and stock data from the past 5 days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93628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481F3C-58F5-2F4B-8204-5CF059D1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2426079"/>
            <a:ext cx="1860550" cy="100042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F2F9841-598E-A546-A97E-15BCFAC98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4713855"/>
            <a:ext cx="3006725" cy="101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6A39E-D94B-8949-9614-0909FAE26F93}"/>
              </a:ext>
            </a:extLst>
          </p:cNvPr>
          <p:cNvSpPr/>
          <p:nvPr/>
        </p:nvSpPr>
        <p:spPr>
          <a:xfrm>
            <a:off x="1343443" y="1902859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Old: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57E64-3802-D74B-A0E5-04CE0C2DC66E}"/>
              </a:ext>
            </a:extLst>
          </p:cNvPr>
          <p:cNvSpPr/>
          <p:nvPr/>
        </p:nvSpPr>
        <p:spPr>
          <a:xfrm>
            <a:off x="1343442" y="4053373"/>
            <a:ext cx="968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New: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009B7-2F3D-0D45-9BB4-5DAEC3009DD2}"/>
              </a:ext>
            </a:extLst>
          </p:cNvPr>
          <p:cNvSpPr/>
          <p:nvPr/>
        </p:nvSpPr>
        <p:spPr>
          <a:xfrm>
            <a:off x="5224796" y="2164469"/>
            <a:ext cx="5848020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 relation space proposed in reference paper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TransR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87DBD-16A1-7E4C-9053-AA0406858E02}"/>
              </a:ext>
            </a:extLst>
          </p:cNvPr>
          <p:cNvSpPr/>
          <p:nvPr/>
        </p:nvSpPr>
        <p:spPr>
          <a:xfrm>
            <a:off x="5224796" y="4489318"/>
            <a:ext cx="6056092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proposed relation space, using dynamic mapping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TransD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 (2)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0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Experimental Settings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AA19A2-2B9D-D240-8E30-2527070CD2AD}"/>
              </a:ext>
            </a:extLst>
          </p:cNvPr>
          <p:cNvSpPr/>
          <p:nvPr/>
        </p:nvSpPr>
        <p:spPr>
          <a:xfrm>
            <a:off x="1457254" y="2006084"/>
            <a:ext cx="8753615" cy="320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 from the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(‘TransR’) and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(‘TransD’) embeddings were compared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 main settings for each: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LSTM: </a:t>
            </a:r>
            <a:r>
              <a:rPr lang="en-US" sz="2000" dirty="0">
                <a:cs typeface="Calibri" panose="020F0502020204030204" pitchFamily="34" charset="0"/>
              </a:rPr>
              <a:t>Only stock data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KG_LSTM: </a:t>
            </a:r>
            <a:r>
              <a:rPr lang="en-US" sz="2000" dirty="0">
                <a:cs typeface="Calibri" panose="020F0502020204030204" pitchFamily="34" charset="0"/>
              </a:rPr>
              <a:t>Both stock data and KG embeddings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Hybrid_LSTM: </a:t>
            </a:r>
            <a:r>
              <a:rPr lang="en-US" sz="2000" dirty="0">
                <a:cs typeface="Calibri" panose="020F0502020204030204" pitchFamily="34" charset="0"/>
              </a:rPr>
              <a:t>Stock data, KG embeddings, Headline embeddings were used</a:t>
            </a:r>
          </a:p>
        </p:txBody>
      </p:sp>
    </p:spTree>
    <p:extLst>
      <p:ext uri="{BB962C8B-B14F-4D97-AF65-F5344CB8AC3E}">
        <p14:creationId xmlns:p14="http://schemas.microsoft.com/office/powerpoint/2010/main" val="42206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4B5EAA-EBB6-9846-B3E7-85FF8C2B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22977"/>
            <a:ext cx="8124825" cy="44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Problem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1C9E35-9B29-CC49-BAF3-76E81175C891}"/>
              </a:ext>
            </a:extLst>
          </p:cNvPr>
          <p:cNvSpPr/>
          <p:nvPr/>
        </p:nvSpPr>
        <p:spPr>
          <a:xfrm>
            <a:off x="1074614" y="1787267"/>
            <a:ext cx="9613571" cy="143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Efficient-market hypothesis (EMH):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prices reflect all currently available information and any price changes that are not based on newly revealed information are inherently unpredictable.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93E69-65C4-E941-947C-675B509371A1}"/>
              </a:ext>
            </a:extLst>
          </p:cNvPr>
          <p:cNvSpPr/>
          <p:nvPr/>
        </p:nvSpPr>
        <p:spPr>
          <a:xfrm>
            <a:off x="1074614" y="3846352"/>
            <a:ext cx="941979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cs typeface="Calibri" panose="020F0502020204030204" pitchFamily="34" charset="0"/>
              </a:rPr>
              <a:t>S</a:t>
            </a:r>
            <a:r>
              <a:rPr lang="en-US" dirty="0"/>
              <a:t>tock prediction using news sentiment is a popular topic since: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Financial news is a common source of new information on stock companies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There are proven technologies to extract sentiment from textual sources (e.g. NLP)</a:t>
            </a:r>
          </a:p>
        </p:txBody>
      </p:sp>
    </p:spTree>
    <p:extLst>
      <p:ext uri="{BB962C8B-B14F-4D97-AF65-F5344CB8AC3E}">
        <p14:creationId xmlns:p14="http://schemas.microsoft.com/office/powerpoint/2010/main" val="29880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Timeline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57F9F0-D0BB-BC47-95D3-468F580501AE}"/>
              </a:ext>
            </a:extLst>
          </p:cNvPr>
          <p:cNvCxnSpPr>
            <a:cxnSpLocks/>
          </p:cNvCxnSpPr>
          <p:nvPr/>
        </p:nvCxnSpPr>
        <p:spPr>
          <a:xfrm>
            <a:off x="2137637" y="1846966"/>
            <a:ext cx="0" cy="389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3D475E-6C9A-0E4E-948A-4E2E0199E533}"/>
              </a:ext>
            </a:extLst>
          </p:cNvPr>
          <p:cNvSpPr/>
          <p:nvPr/>
        </p:nvSpPr>
        <p:spPr>
          <a:xfrm>
            <a:off x="2249250" y="2008986"/>
            <a:ext cx="5673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financial prediction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B1C38-81EC-4648-9606-D4A3A05978AD}"/>
              </a:ext>
            </a:extLst>
          </p:cNvPr>
          <p:cNvSpPr/>
          <p:nvPr/>
        </p:nvSpPr>
        <p:spPr>
          <a:xfrm>
            <a:off x="2387935" y="2438357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These use simple NLP that captures named entities and </a:t>
            </a:r>
            <a:r>
              <a:rPr lang="en-US" sz="1600" dirty="0"/>
              <a:t>term-level </a:t>
            </a:r>
            <a:r>
              <a:rPr lang="en-US" sz="1600" dirty="0">
                <a:solidFill>
                  <a:srgbClr val="000000"/>
                </a:solidFill>
              </a:rPr>
              <a:t>features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6FE25-63CF-C74E-B700-5542FF5BDF1F}"/>
              </a:ext>
            </a:extLst>
          </p:cNvPr>
          <p:cNvSpPr/>
          <p:nvPr/>
        </p:nvSpPr>
        <p:spPr>
          <a:xfrm>
            <a:off x="2249249" y="3483281"/>
            <a:ext cx="6858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Deep learning models (e.g. CNN) that learns from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B703-272D-054D-963D-BC4AF861658E}"/>
              </a:ext>
            </a:extLst>
          </p:cNvPr>
          <p:cNvSpPr/>
          <p:nvPr/>
        </p:nvSpPr>
        <p:spPr>
          <a:xfrm>
            <a:off x="2249249" y="4957576"/>
            <a:ext cx="6816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knowledge graph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techniques to learn from 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189A1-5542-5A41-B07E-58941507476F}"/>
              </a:ext>
            </a:extLst>
          </p:cNvPr>
          <p:cNvSpPr/>
          <p:nvPr/>
        </p:nvSpPr>
        <p:spPr>
          <a:xfrm>
            <a:off x="2437389" y="3989711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E.g. Input = { Actor = </a:t>
            </a:r>
            <a:r>
              <a:rPr lang="en-US" sz="1600" i="1" dirty="0">
                <a:solidFill>
                  <a:srgbClr val="000000"/>
                </a:solidFill>
              </a:rPr>
              <a:t>Microsoft</a:t>
            </a:r>
            <a:r>
              <a:rPr lang="en-US" sz="1600" dirty="0">
                <a:solidFill>
                  <a:srgbClr val="000000"/>
                </a:solidFill>
              </a:rPr>
              <a:t>, Action = </a:t>
            </a:r>
            <a:r>
              <a:rPr lang="en-US" sz="1600" i="1" dirty="0">
                <a:solidFill>
                  <a:srgbClr val="000000"/>
                </a:solidFill>
              </a:rPr>
              <a:t>sues</a:t>
            </a:r>
            <a:r>
              <a:rPr lang="en-US" sz="1600" dirty="0">
                <a:solidFill>
                  <a:srgbClr val="000000"/>
                </a:solidFill>
              </a:rPr>
              <a:t>, Object = </a:t>
            </a:r>
            <a:r>
              <a:rPr lang="en-US" sz="1600" i="1" dirty="0">
                <a:solidFill>
                  <a:srgbClr val="000000"/>
                </a:solidFill>
              </a:rPr>
              <a:t>Barnes and Noble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024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Background Work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A2592C-1028-3D48-8E5E-824E3E6F17C1}"/>
              </a:ext>
            </a:extLst>
          </p:cNvPr>
          <p:cNvSpPr/>
          <p:nvPr/>
        </p:nvSpPr>
        <p:spPr>
          <a:xfrm>
            <a:off x="995289" y="4518419"/>
            <a:ext cx="5100711" cy="5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Yang Liu, Qingguo Zeng, Joaqu´ın Ordieres Mer´e, and Huanrui Yang. Anticipating stock market of the renowned companies: A knowledge graph approach. Complexity, 2019.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46E17-B301-0941-B7B4-16053A67406E}"/>
              </a:ext>
            </a:extLst>
          </p:cNvPr>
          <p:cNvSpPr/>
          <p:nvPr/>
        </p:nvSpPr>
        <p:spPr>
          <a:xfrm>
            <a:off x="1499508" y="1952783"/>
            <a:ext cx="471156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Events were captured from financial news headlines, which were then used to build a knowledge graph of stock-event tuples, e.g. </a:t>
            </a:r>
            <a:r>
              <a:rPr lang="en-US" i="1" dirty="0">
                <a:cs typeface="Calibri" panose="020F0502020204030204" pitchFamily="34" charset="0"/>
              </a:rPr>
              <a:t>Chinese writers’ group, sues, Apple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302C9-C585-9B49-8BC9-522247386552}"/>
              </a:ext>
            </a:extLst>
          </p:cNvPr>
          <p:cNvSpPr/>
          <p:nvPr/>
        </p:nvSpPr>
        <p:spPr>
          <a:xfrm>
            <a:off x="951168" y="4205837"/>
            <a:ext cx="5144832" cy="12838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71C496C-90DB-2949-837B-1E7BED86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27" y="1469868"/>
            <a:ext cx="4263383" cy="47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Problem Statements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EF18D-E5C5-4042-896D-9668CDF7515E}"/>
              </a:ext>
            </a:extLst>
          </p:cNvPr>
          <p:cNvSpPr txBox="1"/>
          <p:nvPr/>
        </p:nvSpPr>
        <p:spPr>
          <a:xfrm>
            <a:off x="1730291" y="3229765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5379-4EE6-8D4A-9EC2-C9B9D08E8D0C}"/>
              </a:ext>
            </a:extLst>
          </p:cNvPr>
          <p:cNvSpPr txBox="1"/>
          <p:nvPr/>
        </p:nvSpPr>
        <p:spPr>
          <a:xfrm>
            <a:off x="1711367" y="1369713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E313-B37E-5046-82C3-FDEA67571054}"/>
              </a:ext>
            </a:extLst>
          </p:cNvPr>
          <p:cNvSpPr txBox="1"/>
          <p:nvPr/>
        </p:nvSpPr>
        <p:spPr>
          <a:xfrm>
            <a:off x="2210953" y="2121770"/>
            <a:ext cx="8250756" cy="315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Many news headlines were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because they could not fit tuple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Headlines such as ”What is next for Apple’s board?” were filtered out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currently unknown how TransE embeddings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results from the combined LSTM + TransE Model were shown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5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Main Contributions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C270B5-BE42-CD4E-8EC2-CB37DC68F7DC}"/>
              </a:ext>
            </a:extLst>
          </p:cNvPr>
          <p:cNvSpPr txBox="1"/>
          <p:nvPr/>
        </p:nvSpPr>
        <p:spPr>
          <a:xfrm>
            <a:off x="1333304" y="2255120"/>
            <a:ext cx="99252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 different strategy to scalp news, looking for keywords related to the company stock from a keyword set 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e.g. a proper keyword set for Apple Inc may be (</a:t>
            </a:r>
            <a:r>
              <a:rPr lang="en-US" sz="1600" i="1" dirty="0"/>
              <a:t>apple</a:t>
            </a:r>
            <a:r>
              <a:rPr lang="en-US" sz="1600" dirty="0"/>
              <a:t>, </a:t>
            </a:r>
            <a:r>
              <a:rPr lang="en-US" sz="1600" i="1" dirty="0"/>
              <a:t>technology</a:t>
            </a:r>
            <a:r>
              <a:rPr lang="en-US" sz="1600" dirty="0"/>
              <a:t>, </a:t>
            </a:r>
            <a:r>
              <a:rPr lang="en-US" sz="1600" i="1" dirty="0"/>
              <a:t>smart phone</a:t>
            </a:r>
            <a:r>
              <a:rPr lang="en-US" sz="1600" dirty="0"/>
              <a:t>, </a:t>
            </a:r>
            <a:r>
              <a:rPr lang="en-US" sz="1600" i="1" dirty="0"/>
              <a:t>WWDC</a:t>
            </a:r>
            <a:r>
              <a:rPr lang="en-US" sz="1600" dirty="0"/>
              <a:t>, </a:t>
            </a:r>
            <a:r>
              <a:rPr lang="en-US" sz="1600" i="1" dirty="0"/>
              <a:t>tablet</a:t>
            </a:r>
            <a:r>
              <a:rPr lang="en-US" sz="1600" dirty="0"/>
              <a:t>, </a:t>
            </a:r>
            <a:r>
              <a:rPr lang="en-US" sz="1600" i="1" dirty="0"/>
              <a:t>Tim Cook</a:t>
            </a:r>
            <a:r>
              <a:rPr lang="en-US" sz="1600" dirty="0"/>
              <a:t>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Comparing with the reference work, in which only news with the title contains ’Apple’ was selected, our strategy can scalp more useful news related to the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330A0-0DB2-E641-A09E-BB2F15C5A313}"/>
              </a:ext>
            </a:extLst>
          </p:cNvPr>
          <p:cNvSpPr txBox="1"/>
          <p:nvPr/>
        </p:nvSpPr>
        <p:spPr>
          <a:xfrm>
            <a:off x="1333303" y="4752675"/>
            <a:ext cx="99252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alternative embeddings Word2vec+TransR and Word2vec+TransD to improve event representation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Results across different combinations of techniques were compared to explore their impacts on the task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5E851-C122-EE4F-9E27-7E1FF6158F32}"/>
              </a:ext>
            </a:extLst>
          </p:cNvPr>
          <p:cNvSpPr txBox="1"/>
          <p:nvPr/>
        </p:nvSpPr>
        <p:spPr>
          <a:xfrm>
            <a:off x="629264" y="409095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47849-6431-084C-BFE0-B0E08FE53903}"/>
              </a:ext>
            </a:extLst>
          </p:cNvPr>
          <p:cNvSpPr txBox="1"/>
          <p:nvPr/>
        </p:nvSpPr>
        <p:spPr>
          <a:xfrm>
            <a:off x="629264" y="15934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8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887811-6F90-3C4D-8DE4-4F68378E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3" y="1549545"/>
            <a:ext cx="4443361" cy="4910100"/>
          </a:xfrm>
          <a:prstGeom prst="rect">
            <a:avLst/>
          </a:prstGeom>
        </p:spPr>
      </p:pic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6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All Changes to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DE37F03-9AE6-1D4F-8D55-FAF385C60AB9}"/>
              </a:ext>
            </a:extLst>
          </p:cNvPr>
          <p:cNvSpPr/>
          <p:nvPr/>
        </p:nvSpPr>
        <p:spPr>
          <a:xfrm>
            <a:off x="4693113" y="2307194"/>
            <a:ext cx="1913579" cy="789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E0D4FC-EA27-A546-A9D8-6B893E9CC992}"/>
              </a:ext>
            </a:extLst>
          </p:cNvPr>
          <p:cNvSpPr/>
          <p:nvPr/>
        </p:nvSpPr>
        <p:spPr>
          <a:xfrm>
            <a:off x="4208665" y="3761751"/>
            <a:ext cx="1318659" cy="2209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FD907-66BD-7B47-8519-2DE1493CA394}"/>
              </a:ext>
            </a:extLst>
          </p:cNvPr>
          <p:cNvSpPr txBox="1"/>
          <p:nvPr/>
        </p:nvSpPr>
        <p:spPr>
          <a:xfrm>
            <a:off x="6667027" y="1574293"/>
            <a:ext cx="3199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#2</a:t>
            </a:r>
          </a:p>
          <a:p>
            <a:pPr>
              <a:spcAft>
                <a:spcPts val="1200"/>
              </a:spcAft>
            </a:pPr>
            <a:r>
              <a:rPr lang="en-US" dirty="0"/>
              <a:t>Using LSTM of 5 days, to capture temporal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A9CFA-6EB6-EB45-88AA-734192F7AECE}"/>
              </a:ext>
            </a:extLst>
          </p:cNvPr>
          <p:cNvSpPr txBox="1"/>
          <p:nvPr/>
        </p:nvSpPr>
        <p:spPr>
          <a:xfrm>
            <a:off x="797600" y="3386218"/>
            <a:ext cx="33754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#1</a:t>
            </a:r>
          </a:p>
          <a:p>
            <a:pPr>
              <a:spcAft>
                <a:spcPts val="1200"/>
              </a:spcAft>
            </a:pPr>
            <a:r>
              <a:rPr lang="en-US" dirty="0"/>
              <a:t>Using universal sentence encoder, to avoid costly manual labeling of news sentiment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8F78B7-3BCC-CD4C-A99F-8BE27553A60A}"/>
              </a:ext>
            </a:extLst>
          </p:cNvPr>
          <p:cNvSpPr/>
          <p:nvPr/>
        </p:nvSpPr>
        <p:spPr>
          <a:xfrm>
            <a:off x="7726982" y="4063327"/>
            <a:ext cx="375449" cy="2113415"/>
          </a:xfrm>
          <a:prstGeom prst="rightBrace">
            <a:avLst>
              <a:gd name="adj1" fmla="val 8333"/>
              <a:gd name="adj2" fmla="val 51587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5D8B0-72AC-EB48-854D-41300FED2BD1}"/>
              </a:ext>
            </a:extLst>
          </p:cNvPr>
          <p:cNvSpPr txBox="1"/>
          <p:nvPr/>
        </p:nvSpPr>
        <p:spPr>
          <a:xfrm>
            <a:off x="8428414" y="4150538"/>
            <a:ext cx="2876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Main Contributions            (From Prev. Slide)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1. Different data scalping method to extract more news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2. Alternative KG embedding methods were explored</a:t>
            </a:r>
          </a:p>
        </p:txBody>
      </p:sp>
    </p:spTree>
    <p:extLst>
      <p:ext uri="{BB962C8B-B14F-4D97-AF65-F5344CB8AC3E}">
        <p14:creationId xmlns:p14="http://schemas.microsoft.com/office/powerpoint/2010/main" val="2030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3966B7-B85F-A34C-9247-E18F5EEC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/>
              <a:t>Proposed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5F952-7A2F-A246-83D2-7A1DD7B706B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D8C455-560D-594D-9AF0-FC5F687E37D5}"/>
              </a:ext>
            </a:extLst>
          </p:cNvPr>
          <p:cNvSpPr/>
          <p:nvPr/>
        </p:nvSpPr>
        <p:spPr>
          <a:xfrm>
            <a:off x="484405" y="4913125"/>
            <a:ext cx="1265197" cy="4600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Stock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74D909-B3C5-3F4B-9E4B-F8DE38237418}"/>
              </a:ext>
            </a:extLst>
          </p:cNvPr>
          <p:cNvSpPr/>
          <p:nvPr/>
        </p:nvSpPr>
        <p:spPr>
          <a:xfrm>
            <a:off x="484869" y="2969550"/>
            <a:ext cx="1249081" cy="4542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News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E94C-2B88-6947-801F-90148F73D93C}"/>
              </a:ext>
            </a:extLst>
          </p:cNvPr>
          <p:cNvSpPr/>
          <p:nvPr/>
        </p:nvSpPr>
        <p:spPr>
          <a:xfrm>
            <a:off x="10553707" y="2617694"/>
            <a:ext cx="667869" cy="213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8E59F-C0C2-434F-B20E-A7E1F57A6BD1}"/>
              </a:ext>
            </a:extLst>
          </p:cNvPr>
          <p:cNvSpPr/>
          <p:nvPr/>
        </p:nvSpPr>
        <p:spPr>
          <a:xfrm>
            <a:off x="10634638" y="287767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9E9F3-E503-D74B-BA5E-71B5A256E40A}"/>
              </a:ext>
            </a:extLst>
          </p:cNvPr>
          <p:cNvSpPr/>
          <p:nvPr/>
        </p:nvSpPr>
        <p:spPr>
          <a:xfrm>
            <a:off x="10641111" y="392059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BDE552-FA0B-1E47-BF73-796ED4038A83}"/>
              </a:ext>
            </a:extLst>
          </p:cNvPr>
          <p:cNvSpPr/>
          <p:nvPr/>
        </p:nvSpPr>
        <p:spPr>
          <a:xfrm>
            <a:off x="2103553" y="2071750"/>
            <a:ext cx="1249080" cy="4542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Tuple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2DFC8C-D1BF-C14E-8D71-3C26B53149AE}"/>
              </a:ext>
            </a:extLst>
          </p:cNvPr>
          <p:cNvSpPr/>
          <p:nvPr/>
        </p:nvSpPr>
        <p:spPr>
          <a:xfrm>
            <a:off x="7749986" y="1354784"/>
            <a:ext cx="729652" cy="3019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Vector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BE8576C-07C5-1942-A764-393A8E6A2A8E}"/>
              </a:ext>
            </a:extLst>
          </p:cNvPr>
          <p:cNvSpPr/>
          <p:nvPr/>
        </p:nvSpPr>
        <p:spPr>
          <a:xfrm>
            <a:off x="9279223" y="1354784"/>
            <a:ext cx="480984" cy="465942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534FC8D-667A-7A47-A176-FC191893AFCC}"/>
              </a:ext>
            </a:extLst>
          </p:cNvPr>
          <p:cNvSpPr/>
          <p:nvPr/>
        </p:nvSpPr>
        <p:spPr>
          <a:xfrm>
            <a:off x="4781075" y="2034989"/>
            <a:ext cx="1249080" cy="454211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TransE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35C6FD-7AA1-374A-8756-6279B9A69359}"/>
              </a:ext>
            </a:extLst>
          </p:cNvPr>
          <p:cNvSpPr/>
          <p:nvPr/>
        </p:nvSpPr>
        <p:spPr>
          <a:xfrm>
            <a:off x="3901007" y="1122918"/>
            <a:ext cx="331694" cy="17264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C5EB60-AE1C-D644-8F59-2AAB95C800F8}"/>
              </a:ext>
            </a:extLst>
          </p:cNvPr>
          <p:cNvSpPr/>
          <p:nvPr/>
        </p:nvSpPr>
        <p:spPr>
          <a:xfrm>
            <a:off x="3962413" y="1266354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611AF5-4904-0C43-A2C9-1D8E699D546E}"/>
              </a:ext>
            </a:extLst>
          </p:cNvPr>
          <p:cNvSpPr/>
          <p:nvPr/>
        </p:nvSpPr>
        <p:spPr>
          <a:xfrm>
            <a:off x="3962413" y="1562190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378B85-B34F-0C4A-ACDD-2F3BEF9A6081}"/>
              </a:ext>
            </a:extLst>
          </p:cNvPr>
          <p:cNvSpPr/>
          <p:nvPr/>
        </p:nvSpPr>
        <p:spPr>
          <a:xfrm>
            <a:off x="3962413" y="1887528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414EC-8434-5C4B-AC29-BE07C5D691F7}"/>
              </a:ext>
            </a:extLst>
          </p:cNvPr>
          <p:cNvSpPr/>
          <p:nvPr/>
        </p:nvSpPr>
        <p:spPr>
          <a:xfrm>
            <a:off x="3962413" y="2555399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96CAA-B4E1-064F-9C26-CCCC0AA2697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49602" y="5143161"/>
            <a:ext cx="241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141212-A1DB-6140-9801-DABF406A5BC7}"/>
              </a:ext>
            </a:extLst>
          </p:cNvPr>
          <p:cNvCxnSpPr>
            <a:cxnSpLocks/>
          </p:cNvCxnSpPr>
          <p:nvPr/>
        </p:nvCxnSpPr>
        <p:spPr>
          <a:xfrm>
            <a:off x="8537806" y="2918501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11C2F8-B513-664E-B8A6-E7EAA52B5D98}"/>
              </a:ext>
            </a:extLst>
          </p:cNvPr>
          <p:cNvCxnSpPr>
            <a:cxnSpLocks/>
          </p:cNvCxnSpPr>
          <p:nvPr/>
        </p:nvCxnSpPr>
        <p:spPr>
          <a:xfrm>
            <a:off x="9828724" y="3696248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68CBBB-A92B-F143-9A1C-A37AF0EC9E1D}"/>
              </a:ext>
            </a:extLst>
          </p:cNvPr>
          <p:cNvCxnSpPr>
            <a:cxnSpLocks/>
          </p:cNvCxnSpPr>
          <p:nvPr/>
        </p:nvCxnSpPr>
        <p:spPr>
          <a:xfrm>
            <a:off x="3388954" y="2271060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7C9181-F1BF-DE4E-8157-00B51DD7E669}"/>
              </a:ext>
            </a:extLst>
          </p:cNvPr>
          <p:cNvSpPr/>
          <p:nvPr/>
        </p:nvSpPr>
        <p:spPr>
          <a:xfrm>
            <a:off x="2903664" y="3586976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B39939-4113-594F-93DA-96D4426D1E3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1733950" y="2298856"/>
            <a:ext cx="369603" cy="897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38708CA-FA21-B44E-8F98-FF5425526979}"/>
              </a:ext>
            </a:extLst>
          </p:cNvPr>
          <p:cNvSpPr/>
          <p:nvPr/>
        </p:nvSpPr>
        <p:spPr>
          <a:xfrm>
            <a:off x="3004499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96F8B7D-B261-C940-9BBA-A9F2C800B79A}"/>
              </a:ext>
            </a:extLst>
          </p:cNvPr>
          <p:cNvSpPr/>
          <p:nvPr/>
        </p:nvSpPr>
        <p:spPr>
          <a:xfrm>
            <a:off x="3266715" y="3655705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525F3A6-D32D-D641-AEB0-CCD5414C5D57}"/>
              </a:ext>
            </a:extLst>
          </p:cNvPr>
          <p:cNvSpPr/>
          <p:nvPr/>
        </p:nvSpPr>
        <p:spPr>
          <a:xfrm>
            <a:off x="3525092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D54F49-52B7-8E46-8315-5D0464201FAE}"/>
              </a:ext>
            </a:extLst>
          </p:cNvPr>
          <p:cNvSpPr/>
          <p:nvPr/>
        </p:nvSpPr>
        <p:spPr>
          <a:xfrm>
            <a:off x="3784308" y="364473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3D034A-F1FF-FC48-9E87-A34340E404DC}"/>
              </a:ext>
            </a:extLst>
          </p:cNvPr>
          <p:cNvSpPr/>
          <p:nvPr/>
        </p:nvSpPr>
        <p:spPr>
          <a:xfrm>
            <a:off x="4042685" y="364472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8C9DDF-BD88-574C-93E1-6D039FCAF608}"/>
              </a:ext>
            </a:extLst>
          </p:cNvPr>
          <p:cNvSpPr/>
          <p:nvPr/>
        </p:nvSpPr>
        <p:spPr>
          <a:xfrm>
            <a:off x="4907658" y="366467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A5A41E-CE5F-2F45-9096-ADE06DF1521B}"/>
              </a:ext>
            </a:extLst>
          </p:cNvPr>
          <p:cNvSpPr txBox="1"/>
          <p:nvPr/>
        </p:nvSpPr>
        <p:spPr>
          <a:xfrm>
            <a:off x="3667519" y="801549"/>
            <a:ext cx="787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word2vec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75FDBE-D928-DF43-BE63-F1B6D6E21BAB}"/>
              </a:ext>
            </a:extLst>
          </p:cNvPr>
          <p:cNvSpPr txBox="1"/>
          <p:nvPr/>
        </p:nvSpPr>
        <p:spPr>
          <a:xfrm>
            <a:off x="3047976" y="4007111"/>
            <a:ext cx="19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Universal Sentence Encoding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8F5746-F1F7-E742-9F25-56DD0F86778C}"/>
              </a:ext>
            </a:extLst>
          </p:cNvPr>
          <p:cNvSpPr txBox="1"/>
          <p:nvPr/>
        </p:nvSpPr>
        <p:spPr>
          <a:xfrm>
            <a:off x="4321343" y="361017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3B1915-7AE9-7540-A1A8-AB012C419220}"/>
              </a:ext>
            </a:extLst>
          </p:cNvPr>
          <p:cNvSpPr txBox="1"/>
          <p:nvPr/>
        </p:nvSpPr>
        <p:spPr>
          <a:xfrm>
            <a:off x="3919959" y="2190020"/>
            <a:ext cx="369332" cy="23339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/>
              <a:t>….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07CB23-BE38-8943-AAF2-2417D679EB4E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1733950" y="3196656"/>
            <a:ext cx="1169714" cy="554496"/>
          </a:xfrm>
          <a:prstGeom prst="bentConnector3">
            <a:avLst>
              <a:gd name="adj1" fmla="val 155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49CDC6-ACB6-FB47-AD1D-CAD32650B0DA}"/>
              </a:ext>
            </a:extLst>
          </p:cNvPr>
          <p:cNvCxnSpPr>
            <a:cxnSpLocks/>
          </p:cNvCxnSpPr>
          <p:nvPr/>
        </p:nvCxnSpPr>
        <p:spPr>
          <a:xfrm>
            <a:off x="5272345" y="3752305"/>
            <a:ext cx="130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F28587-D045-F542-9820-37895D38DABA}"/>
              </a:ext>
            </a:extLst>
          </p:cNvPr>
          <p:cNvCxnSpPr>
            <a:cxnSpLocks/>
          </p:cNvCxnSpPr>
          <p:nvPr/>
        </p:nvCxnSpPr>
        <p:spPr>
          <a:xfrm>
            <a:off x="7119432" y="2882915"/>
            <a:ext cx="56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4A1A47-1A63-EE47-9DEA-B2DCB9AC6EA5}"/>
              </a:ext>
            </a:extLst>
          </p:cNvPr>
          <p:cNvCxnSpPr>
            <a:cxnSpLocks/>
          </p:cNvCxnSpPr>
          <p:nvPr/>
        </p:nvCxnSpPr>
        <p:spPr>
          <a:xfrm>
            <a:off x="4289291" y="2298856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5531B691-2925-4346-A8DC-0263CD24D214}"/>
              </a:ext>
            </a:extLst>
          </p:cNvPr>
          <p:cNvSpPr/>
          <p:nvPr/>
        </p:nvSpPr>
        <p:spPr>
          <a:xfrm>
            <a:off x="6638448" y="1354784"/>
            <a:ext cx="480984" cy="3019859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Fully Connected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7C2E41-F183-DF48-9F7D-F7FF6E17594C}"/>
              </a:ext>
            </a:extLst>
          </p:cNvPr>
          <p:cNvCxnSpPr>
            <a:cxnSpLocks/>
          </p:cNvCxnSpPr>
          <p:nvPr/>
        </p:nvCxnSpPr>
        <p:spPr>
          <a:xfrm>
            <a:off x="6096000" y="2283715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6D20C3D-33A5-9848-91B3-6C813472D25B}"/>
              </a:ext>
            </a:extLst>
          </p:cNvPr>
          <p:cNvSpPr/>
          <p:nvPr/>
        </p:nvSpPr>
        <p:spPr>
          <a:xfrm>
            <a:off x="4215148" y="4988320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00EDEBE-4653-D441-807F-843A374438A4}"/>
              </a:ext>
            </a:extLst>
          </p:cNvPr>
          <p:cNvSpPr/>
          <p:nvPr/>
        </p:nvSpPr>
        <p:spPr>
          <a:xfrm>
            <a:off x="4315983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11C858E-594C-BB43-BA7A-B88CF297F480}"/>
              </a:ext>
            </a:extLst>
          </p:cNvPr>
          <p:cNvSpPr/>
          <p:nvPr/>
        </p:nvSpPr>
        <p:spPr>
          <a:xfrm>
            <a:off x="4578199" y="5057049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1B598F4-520B-1B4B-9D66-F9671BE05B0F}"/>
              </a:ext>
            </a:extLst>
          </p:cNvPr>
          <p:cNvSpPr/>
          <p:nvPr/>
        </p:nvSpPr>
        <p:spPr>
          <a:xfrm>
            <a:off x="4836576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D416F1-323B-F54E-A342-CE516017BA4E}"/>
              </a:ext>
            </a:extLst>
          </p:cNvPr>
          <p:cNvSpPr/>
          <p:nvPr/>
        </p:nvSpPr>
        <p:spPr>
          <a:xfrm>
            <a:off x="5095792" y="504607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C64F7F9-8007-584E-AC8B-9B39F0313C8B}"/>
              </a:ext>
            </a:extLst>
          </p:cNvPr>
          <p:cNvSpPr/>
          <p:nvPr/>
        </p:nvSpPr>
        <p:spPr>
          <a:xfrm>
            <a:off x="5354169" y="504607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A01498-0761-A248-833B-30EAA93F6123}"/>
              </a:ext>
            </a:extLst>
          </p:cNvPr>
          <p:cNvSpPr/>
          <p:nvPr/>
        </p:nvSpPr>
        <p:spPr>
          <a:xfrm>
            <a:off x="6219142" y="506601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8530E-52E3-6546-BB41-1DBAFD9EF7F6}"/>
              </a:ext>
            </a:extLst>
          </p:cNvPr>
          <p:cNvSpPr txBox="1"/>
          <p:nvPr/>
        </p:nvSpPr>
        <p:spPr>
          <a:xfrm>
            <a:off x="4676810" y="5408455"/>
            <a:ext cx="138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Technical Indicators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C7331-B8B5-884F-A797-46C96A9085C9}"/>
              </a:ext>
            </a:extLst>
          </p:cNvPr>
          <p:cNvSpPr txBox="1"/>
          <p:nvPr/>
        </p:nvSpPr>
        <p:spPr>
          <a:xfrm>
            <a:off x="5632827" y="501152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1B4BC94-078B-B04E-8104-D16C877F739D}"/>
              </a:ext>
            </a:extLst>
          </p:cNvPr>
          <p:cNvCxnSpPr>
            <a:cxnSpLocks/>
          </p:cNvCxnSpPr>
          <p:nvPr/>
        </p:nvCxnSpPr>
        <p:spPr>
          <a:xfrm>
            <a:off x="6544969" y="5122651"/>
            <a:ext cx="265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47B66C-8C81-D64F-976B-7B5D9623A0D3}"/>
              </a:ext>
            </a:extLst>
          </p:cNvPr>
          <p:cNvSpPr txBox="1"/>
          <p:nvPr/>
        </p:nvSpPr>
        <p:spPr>
          <a:xfrm>
            <a:off x="10544879" y="1866854"/>
            <a:ext cx="66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Layer</a:t>
            </a:r>
          </a:p>
          <a:p>
            <a:pPr algn="ctr"/>
            <a:r>
              <a:rPr lang="en-US" sz="1200" dirty="0"/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6592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645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 (Headings)</vt:lpstr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Koa Jun Long</dc:creator>
  <cp:lastModifiedBy>Kelvin Koa Jun Long</cp:lastModifiedBy>
  <cp:revision>96</cp:revision>
  <cp:lastPrinted>2021-02-07T13:42:24Z</cp:lastPrinted>
  <dcterms:created xsi:type="dcterms:W3CDTF">2021-02-07T04:19:20Z</dcterms:created>
  <dcterms:modified xsi:type="dcterms:W3CDTF">2021-04-18T15:06:21Z</dcterms:modified>
</cp:coreProperties>
</file>