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2c7d2a941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2c7d2a941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2cbf45c3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2cbf45c3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2c7d2a941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2c7d2a941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2cbf59b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2cbf59b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2c7d2a9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2c7d2a9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2c7d2a9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2c7d2a9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2cbf45c3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2cbf45c3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2c7d2a9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2c7d2a9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2c7d2a94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2c7d2a94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2c7d2a9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2c7d2a9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2c7d2a94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2c7d2a9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odyfatprediction.shinyapps.io/yelp_data_dashboard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290975" y="3178275"/>
            <a:ext cx="40659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Group 2: Xingyu Tang, Feiyun Yan, Kai Shukla</a:t>
            </a:r>
            <a:endParaRPr sz="133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52525" y="770125"/>
            <a:ext cx="2372400" cy="1761000"/>
          </a:xfrm>
          <a:prstGeom prst="rect">
            <a:avLst/>
          </a:prstGeom>
          <a:solidFill>
            <a:srgbClr val="D61C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90975" y="352050"/>
            <a:ext cx="4065900" cy="19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How to Make a Successful Business </a:t>
            </a:r>
            <a:endParaRPr b="1" sz="3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652525" y="2231175"/>
            <a:ext cx="4685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—--Based on Yelp Data</a:t>
            </a:r>
            <a:endParaRPr sz="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 App</a:t>
            </a:r>
            <a:endParaRPr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https://bodyfatprediction.shinyapps.io/yelp_data_dashboard/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70820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74710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target: Apply our model to all categories of business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any category of business (denoted as </a:t>
            </a: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𝓗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★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which attributes are significant and what time has more customers through decision tree model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Conclude which aspect </a:t>
            </a: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𝓗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needs to be improved according to beta values of typical emotional words through LDA model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2633375" y="2164550"/>
            <a:ext cx="3726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40"/>
              <a:t>Thank you</a:t>
            </a:r>
            <a:endParaRPr sz="48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 Business</a:t>
            </a:r>
            <a:endParaRPr/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729625" y="3172900"/>
            <a:ext cx="7688100" cy="18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business with mean rating of 3.5 or greater with more than a 100 reviews.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business meeting this criteria has a 2.5 times greater chance of staying open.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Bars in the US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Attribute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Operating Days &amp;  hours.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Location (Shiny app on California Data)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Based on Attributes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5" y="2183250"/>
            <a:ext cx="3000000" cy="225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6250" y="2183250"/>
            <a:ext cx="3000000" cy="223693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5896250" y="1996100"/>
            <a:ext cx="3000000" cy="26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Focused</a:t>
            </a:r>
            <a:r>
              <a:rPr b="1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Bars in the U.S.</a:t>
            </a:r>
            <a:endParaRPr b="1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attributes we’re interested</a:t>
            </a:r>
            <a:endParaRPr b="1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least 70% bars have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engineering: transform to factor vectors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imputation</a:t>
            </a:r>
            <a:endParaRPr b="1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data: assume this bar doesn’t have this attribute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127725" y="1321813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Jacknife Method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175" y="2646737"/>
            <a:ext cx="4993551" cy="249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900" y="77700"/>
            <a:ext cx="5392299" cy="26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5062950" y="2401800"/>
            <a:ext cx="1590300" cy="329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27725" y="4228625"/>
            <a:ext cx="3392400" cy="61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Proper price range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Think highly of alcohol quality and types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2" name="Google Shape;122;p17"/>
          <p:cNvCxnSpPr/>
          <p:nvPr/>
        </p:nvCxnSpPr>
        <p:spPr>
          <a:xfrm flipH="1">
            <a:off x="3391825" y="2687075"/>
            <a:ext cx="1551300" cy="1455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7"/>
          <p:cNvSpPr/>
          <p:nvPr/>
        </p:nvSpPr>
        <p:spPr>
          <a:xfrm>
            <a:off x="5855375" y="4715525"/>
            <a:ext cx="530700" cy="3849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3465425" y="2374050"/>
            <a:ext cx="411900" cy="3849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3970850" y="2374050"/>
            <a:ext cx="284100" cy="384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2615500" y="2374050"/>
            <a:ext cx="776400" cy="384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65375" y="2687075"/>
            <a:ext cx="2376600" cy="1305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Sensitively spot changings of times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Catch up with the tendency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127725" y="1706725"/>
            <a:ext cx="2205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Significant =&gt; Larger Reduced Score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 rot="10800000">
            <a:off x="2686050" y="3618525"/>
            <a:ext cx="2930100" cy="1122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7"/>
          <p:cNvCxnSpPr/>
          <p:nvPr/>
        </p:nvCxnSpPr>
        <p:spPr>
          <a:xfrm flipH="1">
            <a:off x="2685950" y="2891475"/>
            <a:ext cx="684600" cy="498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175" y="649325"/>
            <a:ext cx="4373150" cy="439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Based on Review Words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222875" y="20248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Cloud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265050" y="2508050"/>
            <a:ext cx="42558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Advantages: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Help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us extract general customers’ comments quickly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Disadvantages: 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Difficult to give specific suggestions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9" name="Google Shape;139;p18"/>
          <p:cNvCxnSpPr/>
          <p:nvPr/>
        </p:nvCxnSpPr>
        <p:spPr>
          <a:xfrm flipH="1">
            <a:off x="7509450" y="675975"/>
            <a:ext cx="819300" cy="172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8"/>
          <p:cNvCxnSpPr/>
          <p:nvPr/>
        </p:nvCxnSpPr>
        <p:spPr>
          <a:xfrm flipH="1" rot="10800000">
            <a:off x="7888350" y="2682275"/>
            <a:ext cx="111600" cy="830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8"/>
          <p:cNvCxnSpPr/>
          <p:nvPr/>
        </p:nvCxnSpPr>
        <p:spPr>
          <a:xfrm flipH="1" rot="10800000">
            <a:off x="5204950" y="3244350"/>
            <a:ext cx="765900" cy="166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8"/>
          <p:cNvCxnSpPr/>
          <p:nvPr/>
        </p:nvCxnSpPr>
        <p:spPr>
          <a:xfrm>
            <a:off x="5880925" y="700950"/>
            <a:ext cx="836400" cy="1620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225" y="557150"/>
            <a:ext cx="6360775" cy="435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/>
          <p:nvPr/>
        </p:nvSpPr>
        <p:spPr>
          <a:xfrm>
            <a:off x="3043900" y="1392900"/>
            <a:ext cx="317400" cy="204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5009100" y="1033200"/>
            <a:ext cx="317400" cy="204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6912875" y="1597800"/>
            <a:ext cx="317400" cy="204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7980500" y="378975"/>
            <a:ext cx="8193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</a:t>
            </a:r>
            <a:endParaRPr b="1" sz="13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6093575" y="378975"/>
            <a:ext cx="8193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</a:t>
            </a:r>
            <a:endParaRPr b="1" sz="13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3" name="Google Shape;153;p19"/>
          <p:cNvCxnSpPr/>
          <p:nvPr/>
        </p:nvCxnSpPr>
        <p:spPr>
          <a:xfrm flipH="1" rot="10800000">
            <a:off x="6136975" y="665800"/>
            <a:ext cx="143400" cy="92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9"/>
          <p:cNvCxnSpPr/>
          <p:nvPr/>
        </p:nvCxnSpPr>
        <p:spPr>
          <a:xfrm flipH="1" rot="10800000">
            <a:off x="7965775" y="665800"/>
            <a:ext cx="143400" cy="92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9"/>
          <p:cNvSpPr/>
          <p:nvPr/>
        </p:nvSpPr>
        <p:spPr>
          <a:xfrm>
            <a:off x="6679800" y="1033200"/>
            <a:ext cx="655500" cy="420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4851000" y="1566600"/>
            <a:ext cx="655500" cy="236100"/>
          </a:xfrm>
          <a:prstGeom prst="ellipse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4622400" y="1905000"/>
            <a:ext cx="762300" cy="278700"/>
          </a:xfrm>
          <a:prstGeom prst="ellipse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84000" y="1864025"/>
            <a:ext cx="25398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Assumption:</a:t>
            </a:r>
            <a:endParaRPr b="1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negative words one topic has, more negative this topic is.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99975" y="14922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LDA Model</a:t>
            </a:r>
            <a:endParaRPr/>
          </a:p>
        </p:txBody>
      </p:sp>
      <p:cxnSp>
        <p:nvCxnSpPr>
          <p:cNvPr id="160" name="Google Shape;160;p19"/>
          <p:cNvCxnSpPr>
            <a:endCxn id="161" idx="0"/>
          </p:cNvCxnSpPr>
          <p:nvPr/>
        </p:nvCxnSpPr>
        <p:spPr>
          <a:xfrm flipH="1">
            <a:off x="1323300" y="1751150"/>
            <a:ext cx="3369600" cy="14259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9"/>
          <p:cNvCxnSpPr>
            <a:endCxn id="161" idx="0"/>
          </p:cNvCxnSpPr>
          <p:nvPr/>
        </p:nvCxnSpPr>
        <p:spPr>
          <a:xfrm flipH="1">
            <a:off x="1323300" y="2232650"/>
            <a:ext cx="3205800" cy="9444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9"/>
          <p:cNvSpPr txBox="1"/>
          <p:nvPr/>
        </p:nvSpPr>
        <p:spPr>
          <a:xfrm>
            <a:off x="84000" y="3177050"/>
            <a:ext cx="2478600" cy="798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Improvements</a:t>
            </a:r>
            <a:r>
              <a:rPr b="1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of Making Wings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Service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3" name="Google Shape;163;p19"/>
          <p:cNvCxnSpPr>
            <a:endCxn id="164" idx="0"/>
          </p:cNvCxnSpPr>
          <p:nvPr/>
        </p:nvCxnSpPr>
        <p:spPr>
          <a:xfrm flipH="1">
            <a:off x="1915350" y="1316750"/>
            <a:ext cx="4601400" cy="2880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9"/>
          <p:cNvSpPr txBox="1"/>
          <p:nvPr/>
        </p:nvSpPr>
        <p:spPr>
          <a:xfrm>
            <a:off x="978300" y="4196750"/>
            <a:ext cx="1874100" cy="798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</a:t>
            </a:r>
            <a:r>
              <a:rPr b="1"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s:</a:t>
            </a:r>
            <a:endParaRPr b="1"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Cheese &amp; Tacos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Advice to Visitor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325" y="360775"/>
            <a:ext cx="4708526" cy="470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4">
            <a:alphaModFix/>
          </a:blip>
          <a:srcRect b="0" l="0" r="17884" t="0"/>
          <a:stretch/>
        </p:blipFill>
        <p:spPr>
          <a:xfrm>
            <a:off x="308400" y="360775"/>
            <a:ext cx="3938926" cy="479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1"/>
          <p:cNvGrpSpPr/>
          <p:nvPr/>
        </p:nvGrpSpPr>
        <p:grpSpPr>
          <a:xfrm>
            <a:off x="38013" y="1248250"/>
            <a:ext cx="9052975" cy="3593850"/>
            <a:chOff x="139650" y="579825"/>
            <a:chExt cx="9052975" cy="3593850"/>
          </a:xfrm>
        </p:grpSpPr>
        <p:sp>
          <p:nvSpPr>
            <p:cNvPr id="178" name="Google Shape;178;p21"/>
            <p:cNvSpPr/>
            <p:nvPr/>
          </p:nvSpPr>
          <p:spPr>
            <a:xfrm>
              <a:off x="4143600" y="579825"/>
              <a:ext cx="856800" cy="68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Open Hours &lt;= 25.5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1813925" y="1302525"/>
              <a:ext cx="1173300" cy="37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Week&lt;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= 5.5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6396975" y="1265325"/>
              <a:ext cx="1173300" cy="450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Week &lt;= 6.5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640625" y="1793725"/>
              <a:ext cx="1173300" cy="37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Week &lt;= 1.5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139650" y="2571750"/>
              <a:ext cx="944700" cy="1273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Open hours &lt;=21.5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Rating = 3.717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2583750" y="2599225"/>
              <a:ext cx="856800" cy="1273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Open Hours &lt;= 2.5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Rating = 3.709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5175025" y="1842013"/>
              <a:ext cx="1173300" cy="450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Week &lt;= 1.5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7627000" y="1743275"/>
              <a:ext cx="1342500" cy="791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Number of bars open &lt;= 10273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7129975" y="2817675"/>
              <a:ext cx="856800" cy="135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Open Hours &lt;= 45.5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Rating =3.755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8335825" y="2817675"/>
              <a:ext cx="856800" cy="135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Open Hours &lt;= 34.5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Rating = 3.802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4678000" y="2571750"/>
              <a:ext cx="856800" cy="135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Open Hours &lt;= 34.5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Rating = 3.829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6190775" y="2571750"/>
              <a:ext cx="856800" cy="135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Open Hours &lt;= 28.5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Rating = 3.879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2821738" y="1796225"/>
              <a:ext cx="1074600" cy="68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Open Hours &lt;= 8.5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1339300" y="2571750"/>
              <a:ext cx="856800" cy="1273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Open Hours &lt;= 13.5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Rating = 3.801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3630875" y="2613150"/>
              <a:ext cx="856800" cy="1273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Open Hours &lt;= 19.5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Rating = 3.603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93" name="Google Shape;193;p21"/>
            <p:cNvCxnSpPr>
              <a:stCxn id="178" idx="1"/>
              <a:endCxn id="179" idx="0"/>
            </p:cNvCxnSpPr>
            <p:nvPr/>
          </p:nvCxnSpPr>
          <p:spPr>
            <a:xfrm flipH="1">
              <a:off x="2400600" y="922575"/>
              <a:ext cx="1743000" cy="3801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21"/>
            <p:cNvCxnSpPr>
              <a:stCxn id="178" idx="3"/>
              <a:endCxn id="180" idx="0"/>
            </p:cNvCxnSpPr>
            <p:nvPr/>
          </p:nvCxnSpPr>
          <p:spPr>
            <a:xfrm>
              <a:off x="5000400" y="922575"/>
              <a:ext cx="1983300" cy="3429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21"/>
            <p:cNvCxnSpPr>
              <a:stCxn id="180" idx="3"/>
              <a:endCxn id="185" idx="0"/>
            </p:cNvCxnSpPr>
            <p:nvPr/>
          </p:nvCxnSpPr>
          <p:spPr>
            <a:xfrm>
              <a:off x="7570275" y="1490625"/>
              <a:ext cx="728100" cy="2526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21"/>
            <p:cNvCxnSpPr>
              <a:stCxn id="180" idx="1"/>
              <a:endCxn id="184" idx="0"/>
            </p:cNvCxnSpPr>
            <p:nvPr/>
          </p:nvCxnSpPr>
          <p:spPr>
            <a:xfrm flipH="1">
              <a:off x="5761575" y="1490625"/>
              <a:ext cx="635400" cy="3513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21"/>
            <p:cNvCxnSpPr>
              <a:stCxn id="179" idx="1"/>
              <a:endCxn id="181" idx="0"/>
            </p:cNvCxnSpPr>
            <p:nvPr/>
          </p:nvCxnSpPr>
          <p:spPr>
            <a:xfrm flipH="1">
              <a:off x="1227425" y="1490625"/>
              <a:ext cx="586500" cy="303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21"/>
            <p:cNvCxnSpPr>
              <a:stCxn id="179" idx="3"/>
              <a:endCxn id="190" idx="0"/>
            </p:cNvCxnSpPr>
            <p:nvPr/>
          </p:nvCxnSpPr>
          <p:spPr>
            <a:xfrm>
              <a:off x="2987225" y="1490625"/>
              <a:ext cx="371700" cy="3057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21"/>
            <p:cNvCxnSpPr>
              <a:stCxn id="181" idx="1"/>
              <a:endCxn id="182" idx="0"/>
            </p:cNvCxnSpPr>
            <p:nvPr/>
          </p:nvCxnSpPr>
          <p:spPr>
            <a:xfrm flipH="1">
              <a:off x="612125" y="1981825"/>
              <a:ext cx="28500" cy="5898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21"/>
            <p:cNvCxnSpPr>
              <a:stCxn id="181" idx="3"/>
              <a:endCxn id="191" idx="0"/>
            </p:cNvCxnSpPr>
            <p:nvPr/>
          </p:nvCxnSpPr>
          <p:spPr>
            <a:xfrm flipH="1">
              <a:off x="1767725" y="1981825"/>
              <a:ext cx="46200" cy="589800"/>
            </a:xfrm>
            <a:prstGeom prst="bentConnector4">
              <a:avLst>
                <a:gd fmla="val -515422" name="adj1"/>
                <a:gd fmla="val 65957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1"/>
            <p:cNvCxnSpPr>
              <a:stCxn id="190" idx="1"/>
              <a:endCxn id="183" idx="0"/>
            </p:cNvCxnSpPr>
            <p:nvPr/>
          </p:nvCxnSpPr>
          <p:spPr>
            <a:xfrm>
              <a:off x="2821738" y="2138975"/>
              <a:ext cx="190500" cy="460200"/>
            </a:xfrm>
            <a:prstGeom prst="bentConnector4">
              <a:avLst>
                <a:gd fmla="val -125000" name="adj1"/>
                <a:gd fmla="val 87245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21"/>
            <p:cNvCxnSpPr>
              <a:stCxn id="190" idx="3"/>
              <a:endCxn id="192" idx="0"/>
            </p:cNvCxnSpPr>
            <p:nvPr/>
          </p:nvCxnSpPr>
          <p:spPr>
            <a:xfrm>
              <a:off x="3896338" y="2138975"/>
              <a:ext cx="162900" cy="4743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21"/>
            <p:cNvCxnSpPr>
              <a:stCxn id="184" idx="1"/>
              <a:endCxn id="188" idx="0"/>
            </p:cNvCxnSpPr>
            <p:nvPr/>
          </p:nvCxnSpPr>
          <p:spPr>
            <a:xfrm flipH="1">
              <a:off x="5106325" y="2067313"/>
              <a:ext cx="68700" cy="5043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21"/>
            <p:cNvCxnSpPr>
              <a:stCxn id="184" idx="3"/>
              <a:endCxn id="189" idx="0"/>
            </p:cNvCxnSpPr>
            <p:nvPr/>
          </p:nvCxnSpPr>
          <p:spPr>
            <a:xfrm>
              <a:off x="6348325" y="2067313"/>
              <a:ext cx="270900" cy="5043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21"/>
            <p:cNvCxnSpPr>
              <a:stCxn id="185" idx="1"/>
              <a:endCxn id="186" idx="0"/>
            </p:cNvCxnSpPr>
            <p:nvPr/>
          </p:nvCxnSpPr>
          <p:spPr>
            <a:xfrm flipH="1">
              <a:off x="7558300" y="2138975"/>
              <a:ext cx="68700" cy="6786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21"/>
            <p:cNvCxnSpPr>
              <a:stCxn id="185" idx="3"/>
              <a:endCxn id="187" idx="0"/>
            </p:cNvCxnSpPr>
            <p:nvPr/>
          </p:nvCxnSpPr>
          <p:spPr>
            <a:xfrm flipH="1">
              <a:off x="8764300" y="2138975"/>
              <a:ext cx="205200" cy="678600"/>
            </a:xfrm>
            <a:prstGeom prst="bentConnector4">
              <a:avLst>
                <a:gd fmla="val -116045" name="adj1"/>
                <a:gd fmla="val 7916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