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91A226-6644-4330-B412-76B03CC49044}">
  <a:tblStyle styleId="{5F91A226-6644-4330-B412-76B03CC4904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regular.fntdata"/><Relationship Id="rId21" Type="http://schemas.openxmlformats.org/officeDocument/2006/relationships/slide" Target="slides/slide15.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8b284f9ba1_0_1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8b284f9ba1_0_1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8b284f9ba1_0_1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8b284f9ba1_0_1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8b284f9ba1_0_1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8b284f9ba1_0_1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8d1f20759e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8d1f20759e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8b284f9ba1_0_1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8b284f9ba1_0_1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c883ccbb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c883ccbb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8ba02e2d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8ba02e2d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d096d473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8d096d473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d096d473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d096d473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8d1f20759e_2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8d1f20759e_2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8d096d473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8d096d473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8d011f401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8d011f401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c883ccbb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c883ccbb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8b284f9ba1_0_1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8b284f9ba1_0_1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en.wikipedia.org/wiki/File:How_to_get_rid_of_body_fat.jpg" TargetMode="External"/><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pickpik.com/fight-box-unfair-weak-strong-small-132293" TargetMode="External"/><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needpix.com/photo/822434/lose-weight-fat-slim-diet-loss-losing-weight-dieting-obesity-slimming" TargetMode="Externa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commons.wikimedia.org/wiki/File:Discussion.png" TargetMode="Externa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Body Fat Study</a:t>
            </a:r>
            <a:endParaRPr/>
          </a:p>
        </p:txBody>
      </p:sp>
      <p:sp>
        <p:nvSpPr>
          <p:cNvPr id="87" name="Google Shape;87;p13"/>
          <p:cNvSpPr txBox="1"/>
          <p:nvPr>
            <p:ph idx="1" type="subTitle"/>
          </p:nvPr>
        </p:nvSpPr>
        <p:spPr>
          <a:xfrm>
            <a:off x="729626" y="3113550"/>
            <a:ext cx="4327500" cy="600600"/>
          </a:xfrm>
          <a:prstGeom prst="rect">
            <a:avLst/>
          </a:prstGeom>
        </p:spPr>
        <p:txBody>
          <a:bodyPr anchorCtr="0" anchor="t" bIns="91425" lIns="91425" spcFirstLastPara="1" rIns="91425" wrap="square" tIns="91425">
            <a:noAutofit/>
          </a:bodyPr>
          <a:lstStyle/>
          <a:p>
            <a:pPr indent="-306070" lvl="0" marL="457200" rtl="0" algn="l">
              <a:lnSpc>
                <a:spcPct val="80000"/>
              </a:lnSpc>
              <a:spcBef>
                <a:spcPts val="0"/>
              </a:spcBef>
              <a:spcAft>
                <a:spcPts val="0"/>
              </a:spcAft>
              <a:buSzPts val="1220"/>
              <a:buChar char="-"/>
            </a:pPr>
            <a:r>
              <a:rPr lang="en" sz="1220"/>
              <a:t>STAT679 Module 2</a:t>
            </a:r>
            <a:endParaRPr sz="1220"/>
          </a:p>
          <a:p>
            <a:pPr indent="-306070" lvl="0" marL="457200" rtl="0" algn="l">
              <a:lnSpc>
                <a:spcPct val="80000"/>
              </a:lnSpc>
              <a:spcBef>
                <a:spcPts val="0"/>
              </a:spcBef>
              <a:spcAft>
                <a:spcPts val="0"/>
              </a:spcAft>
              <a:buSzPts val="1220"/>
              <a:buChar char="-"/>
            </a:pPr>
            <a:r>
              <a:rPr lang="en" sz="1220"/>
              <a:t>Group 1:  Feiyun Yan, Ziang Zeng, Srivats Kumar Tharanilath</a:t>
            </a:r>
            <a:endParaRPr sz="1220"/>
          </a:p>
        </p:txBody>
      </p:sp>
      <p:pic>
        <p:nvPicPr>
          <p:cNvPr id="88" name="Google Shape;88;p13">
            <a:hlinkClick r:id="rId3"/>
          </p:cNvPr>
          <p:cNvPicPr preferRelativeResize="0"/>
          <p:nvPr/>
        </p:nvPicPr>
        <p:blipFill rotWithShape="1">
          <a:blip r:embed="rId4">
            <a:alphaModFix/>
          </a:blip>
          <a:srcRect b="0" l="0" r="33342" t="0"/>
          <a:stretch/>
        </p:blipFill>
        <p:spPr>
          <a:xfrm>
            <a:off x="5100100" y="468875"/>
            <a:ext cx="4043901" cy="46746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Properties of Final Model</a:t>
            </a:r>
            <a:endParaRPr/>
          </a:p>
        </p:txBody>
      </p:sp>
      <p:sp>
        <p:nvSpPr>
          <p:cNvPr id="148" name="Google Shape;148;p22"/>
          <p:cNvSpPr txBox="1"/>
          <p:nvPr>
            <p:ph idx="1" type="body"/>
          </p:nvPr>
        </p:nvSpPr>
        <p:spPr>
          <a:xfrm>
            <a:off x="68230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Some important </a:t>
            </a:r>
            <a:r>
              <a:rPr lang="en" sz="1500"/>
              <a:t>statistical properties of of the final model:</a:t>
            </a:r>
            <a:endParaRPr sz="1500"/>
          </a:p>
          <a:p>
            <a:pPr indent="-323850" lvl="0" marL="914400" rtl="0" algn="l">
              <a:spcBef>
                <a:spcPts val="1200"/>
              </a:spcBef>
              <a:spcAft>
                <a:spcPts val="0"/>
              </a:spcAft>
              <a:buSzPts val="1500"/>
              <a:buChar char="●"/>
            </a:pPr>
            <a:r>
              <a:rPr lang="en" sz="1500"/>
              <a:t>An R-squared value of 0.691</a:t>
            </a:r>
            <a:endParaRPr sz="1500"/>
          </a:p>
          <a:p>
            <a:pPr indent="-323850" lvl="0" marL="914400" rtl="0" algn="l">
              <a:spcBef>
                <a:spcPts val="0"/>
              </a:spcBef>
              <a:spcAft>
                <a:spcPts val="0"/>
              </a:spcAft>
              <a:buSzPts val="1500"/>
              <a:buChar char="●"/>
            </a:pPr>
            <a:r>
              <a:rPr lang="en" sz="1500"/>
              <a:t>An MSE value of 18.03</a:t>
            </a:r>
            <a:endParaRPr sz="1500"/>
          </a:p>
          <a:p>
            <a:pPr indent="0" lvl="0" marL="0" rtl="0" algn="l">
              <a:spcBef>
                <a:spcPts val="1200"/>
              </a:spcBef>
              <a:spcAft>
                <a:spcPts val="1200"/>
              </a:spcAft>
              <a:buNone/>
            </a:pPr>
            <a:r>
              <a:rPr lang="en" sz="1500"/>
              <a:t>While evaluating the estimated values that the model predicts we find that a one unit change in the Waist/Hip Ratio can lead to a 70 unit change in the body fat and similarly a one unit change in the Adiposity can lead to a 0.75 change in the body fat.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a:t>
            </a:r>
            <a:endParaRPr/>
          </a:p>
        </p:txBody>
      </p:sp>
      <p:sp>
        <p:nvSpPr>
          <p:cNvPr id="154" name="Google Shape;154;p23"/>
          <p:cNvSpPr txBox="1"/>
          <p:nvPr>
            <p:ph idx="1" type="body"/>
          </p:nvPr>
        </p:nvSpPr>
        <p:spPr>
          <a:xfrm>
            <a:off x="984100" y="2078875"/>
            <a:ext cx="2913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We built a shiny app to predict the body fat as a 3d plot based on the model we have used. Here the red dot represents any input we may feed it in the Shiny App</a:t>
            </a:r>
            <a:endParaRPr sz="1600"/>
          </a:p>
        </p:txBody>
      </p:sp>
      <p:pic>
        <p:nvPicPr>
          <p:cNvPr id="155" name="Google Shape;155;p23"/>
          <p:cNvPicPr preferRelativeResize="0"/>
          <p:nvPr/>
        </p:nvPicPr>
        <p:blipFill rotWithShape="1">
          <a:blip r:embed="rId3">
            <a:alphaModFix/>
          </a:blip>
          <a:srcRect b="0" l="17783" r="0" t="0"/>
          <a:stretch/>
        </p:blipFill>
        <p:spPr>
          <a:xfrm>
            <a:off x="4048625" y="965750"/>
            <a:ext cx="5016150" cy="3275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Diagnostics</a:t>
            </a:r>
            <a:endParaRPr/>
          </a:p>
        </p:txBody>
      </p:sp>
      <p:sp>
        <p:nvSpPr>
          <p:cNvPr id="161" name="Google Shape;161;p24"/>
          <p:cNvSpPr txBox="1"/>
          <p:nvPr>
            <p:ph idx="1" type="body"/>
          </p:nvPr>
        </p:nvSpPr>
        <p:spPr>
          <a:xfrm>
            <a:off x="653250" y="1903850"/>
            <a:ext cx="3918900" cy="2538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1018"/>
              <a:buNone/>
            </a:pPr>
            <a:r>
              <a:rPr lang="en" sz="1502"/>
              <a:t>We can see the that the first plot clearly shows that the residuals and fitted values as the Shapiro normality test gives us a p-value of 0.2937. This confirms our assumption that the residuals are independent and normally distributed. The Normal Q-Q plot is also an almost perfect line helps us confirm that the residuals are normally distributed. </a:t>
            </a:r>
            <a:endParaRPr sz="1502"/>
          </a:p>
        </p:txBody>
      </p:sp>
      <p:pic>
        <p:nvPicPr>
          <p:cNvPr id="162" name="Google Shape;162;p24"/>
          <p:cNvPicPr preferRelativeResize="0"/>
          <p:nvPr/>
        </p:nvPicPr>
        <p:blipFill>
          <a:blip r:embed="rId3">
            <a:alphaModFix/>
          </a:blip>
          <a:stretch>
            <a:fillRect/>
          </a:stretch>
        </p:blipFill>
        <p:spPr>
          <a:xfrm>
            <a:off x="4572003" y="640262"/>
            <a:ext cx="4544675" cy="3862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Diagnostics</a:t>
            </a:r>
            <a:endParaRPr/>
          </a:p>
        </p:txBody>
      </p:sp>
      <p:sp>
        <p:nvSpPr>
          <p:cNvPr id="168" name="Google Shape;168;p25"/>
          <p:cNvSpPr txBox="1"/>
          <p:nvPr>
            <p:ph idx="1" type="body"/>
          </p:nvPr>
        </p:nvSpPr>
        <p:spPr>
          <a:xfrm>
            <a:off x="587250" y="1853850"/>
            <a:ext cx="3599700" cy="2891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rgbClr val="000000"/>
              </a:buClr>
              <a:buSzPts val="523"/>
              <a:buFont typeface="Arial"/>
              <a:buNone/>
            </a:pPr>
            <a:r>
              <a:rPr lang="en" sz="1399"/>
              <a:t>We however can observe some points that fall outside the Cook’s distance of the Residual vs Leverage plot. This means that the data either wasn’t cleaned fully as a result of which that point has leverage. Eliminating this point we found that the R-squared increased to 0.6977. We also tested for multicollinearity. We did so by calculating the VIF value which was found to be 1.778. This low enough for us to conclude that there is no multicollinearity in the given model</a:t>
            </a:r>
            <a:endParaRPr sz="1399"/>
          </a:p>
          <a:p>
            <a:pPr indent="0" lvl="0" marL="0" rtl="0" algn="l">
              <a:spcBef>
                <a:spcPts val="1200"/>
              </a:spcBef>
              <a:spcAft>
                <a:spcPts val="1200"/>
              </a:spcAft>
              <a:buSzPts val="523"/>
              <a:buNone/>
            </a:pPr>
            <a:r>
              <a:t/>
            </a:r>
            <a:endParaRPr sz="517"/>
          </a:p>
        </p:txBody>
      </p:sp>
      <p:pic>
        <p:nvPicPr>
          <p:cNvPr id="169" name="Google Shape;169;p25"/>
          <p:cNvPicPr preferRelativeResize="0"/>
          <p:nvPr/>
        </p:nvPicPr>
        <p:blipFill>
          <a:blip r:embed="rId3">
            <a:alphaModFix/>
          </a:blip>
          <a:stretch>
            <a:fillRect/>
          </a:stretch>
        </p:blipFill>
        <p:spPr>
          <a:xfrm>
            <a:off x="4572003" y="640262"/>
            <a:ext cx="4544675" cy="3862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Strengths and Weaknesses</a:t>
            </a:r>
            <a:endParaRPr/>
          </a:p>
        </p:txBody>
      </p:sp>
      <p:sp>
        <p:nvSpPr>
          <p:cNvPr id="175" name="Google Shape;175;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Strengths</a:t>
            </a:r>
            <a:endParaRPr b="1" sz="1500"/>
          </a:p>
          <a:p>
            <a:pPr indent="-311150" lvl="1" marL="914400" rtl="0" algn="l">
              <a:spcBef>
                <a:spcPts val="0"/>
              </a:spcBef>
              <a:spcAft>
                <a:spcPts val="0"/>
              </a:spcAft>
              <a:buSzPts val="1300"/>
              <a:buChar char="○"/>
            </a:pPr>
            <a:r>
              <a:rPr lang="en" sz="1300"/>
              <a:t>Model is simple</a:t>
            </a:r>
            <a:endParaRPr sz="1300"/>
          </a:p>
          <a:p>
            <a:pPr indent="-311150" lvl="1" marL="914400" rtl="0" algn="l">
              <a:spcBef>
                <a:spcPts val="0"/>
              </a:spcBef>
              <a:spcAft>
                <a:spcPts val="0"/>
              </a:spcAft>
              <a:buSzPts val="1300"/>
              <a:buChar char="○"/>
            </a:pPr>
            <a:r>
              <a:rPr lang="en" sz="1300"/>
              <a:t>Model is very robust since we did bootstrap for 100 times and we still have R-squared of 0.68</a:t>
            </a:r>
            <a:endParaRPr sz="1300"/>
          </a:p>
          <a:p>
            <a:pPr indent="-323850" lvl="0" marL="457200" rtl="0" algn="l">
              <a:spcBef>
                <a:spcPts val="0"/>
              </a:spcBef>
              <a:spcAft>
                <a:spcPts val="0"/>
              </a:spcAft>
              <a:buSzPts val="1500"/>
              <a:buChar char="●"/>
            </a:pPr>
            <a:r>
              <a:rPr b="1" lang="en" sz="1500"/>
              <a:t>Weaknesses</a:t>
            </a:r>
            <a:endParaRPr b="1" sz="1500"/>
          </a:p>
          <a:p>
            <a:pPr indent="-311150" lvl="1" marL="914400" rtl="0" algn="l">
              <a:spcBef>
                <a:spcPts val="0"/>
              </a:spcBef>
              <a:spcAft>
                <a:spcPts val="0"/>
              </a:spcAft>
              <a:buSzPts val="1300"/>
              <a:buChar char="○"/>
            </a:pPr>
            <a:r>
              <a:rPr lang="en" sz="1300"/>
              <a:t>R </a:t>
            </a:r>
            <a:r>
              <a:rPr lang="en" sz="1300"/>
              <a:t>square value is high but still not enough</a:t>
            </a:r>
            <a:endParaRPr sz="1300"/>
          </a:p>
          <a:p>
            <a:pPr indent="-311150" lvl="1" marL="914400" rtl="0" algn="l">
              <a:spcBef>
                <a:spcPts val="0"/>
              </a:spcBef>
              <a:spcAft>
                <a:spcPts val="0"/>
              </a:spcAft>
              <a:buSzPts val="1300"/>
              <a:buChar char="○"/>
            </a:pPr>
            <a:r>
              <a:rPr lang="en" sz="1300"/>
              <a:t>We use R-squared as our primary predictor, however this possibly will not work for any future models that are more complex and have more predictors</a:t>
            </a:r>
            <a:endParaRPr b="1" sz="1300"/>
          </a:p>
        </p:txBody>
      </p:sp>
      <p:pic>
        <p:nvPicPr>
          <p:cNvPr id="176" name="Google Shape;176;p26">
            <a:hlinkClick r:id="rId3"/>
          </p:cNvPr>
          <p:cNvPicPr preferRelativeResize="0"/>
          <p:nvPr/>
        </p:nvPicPr>
        <p:blipFill>
          <a:blip r:embed="rId4">
            <a:alphaModFix/>
          </a:blip>
          <a:stretch>
            <a:fillRect/>
          </a:stretch>
        </p:blipFill>
        <p:spPr>
          <a:xfrm>
            <a:off x="6536050" y="624675"/>
            <a:ext cx="2098251" cy="1329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ctrTitle"/>
          </p:nvPr>
        </p:nvSpPr>
        <p:spPr>
          <a:xfrm>
            <a:off x="2472925" y="2195450"/>
            <a:ext cx="4065600" cy="1249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94" name="Google Shape;94;p14"/>
          <p:cNvSpPr txBox="1"/>
          <p:nvPr>
            <p:ph idx="1" type="body"/>
          </p:nvPr>
        </p:nvSpPr>
        <p:spPr>
          <a:xfrm>
            <a:off x="727650" y="2006450"/>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lang="en" sz="1500"/>
              <a:t>Identifying</a:t>
            </a:r>
            <a:r>
              <a:rPr lang="en" sz="1500"/>
              <a:t> the outlier by checking Siri formula and BMI formula</a:t>
            </a:r>
            <a:endParaRPr sz="1500"/>
          </a:p>
          <a:p>
            <a:pPr indent="-323850" lvl="0" marL="457200" rtl="0" algn="l">
              <a:spcBef>
                <a:spcPts val="0"/>
              </a:spcBef>
              <a:spcAft>
                <a:spcPts val="0"/>
              </a:spcAft>
              <a:buSzPts val="1500"/>
              <a:buAutoNum type="arabicPeriod"/>
            </a:pPr>
            <a:r>
              <a:rPr lang="en" sz="1500"/>
              <a:t>Recover the body fat through density and remove the near-zero and negative observation</a:t>
            </a:r>
            <a:endParaRPr sz="1500"/>
          </a:p>
          <a:p>
            <a:pPr indent="-323850" lvl="0" marL="457200" rtl="0" algn="l">
              <a:spcBef>
                <a:spcPts val="0"/>
              </a:spcBef>
              <a:spcAft>
                <a:spcPts val="0"/>
              </a:spcAft>
              <a:buSzPts val="1500"/>
              <a:buAutoNum type="arabicPeriod"/>
            </a:pPr>
            <a:r>
              <a:rPr lang="en" sz="1500"/>
              <a:t>Delete the observation with </a:t>
            </a:r>
            <a:r>
              <a:rPr lang="en" sz="1500"/>
              <a:t>unreasonable body fat (No. 216)</a:t>
            </a:r>
            <a:endParaRPr sz="1500"/>
          </a:p>
          <a:p>
            <a:pPr indent="-323850" lvl="0" marL="457200" rtl="0" algn="l">
              <a:spcBef>
                <a:spcPts val="0"/>
              </a:spcBef>
              <a:spcAft>
                <a:spcPts val="0"/>
              </a:spcAft>
              <a:buSzPts val="1500"/>
              <a:buAutoNum type="arabicPeriod"/>
            </a:pPr>
            <a:r>
              <a:rPr lang="en" sz="1500"/>
              <a:t>Remove irrelevant variable: IDNO</a:t>
            </a:r>
            <a:r>
              <a:rPr lang="en" sz="1500"/>
              <a:t>, redundant variable:</a:t>
            </a:r>
            <a:r>
              <a:rPr lang="en" sz="1500"/>
              <a:t>’DENSITY’,’WEIGHT’,’HEIGHT’</a:t>
            </a:r>
            <a:endParaRPr sz="1500"/>
          </a:p>
          <a:p>
            <a:pPr indent="457200" lvl="0" marL="0" rtl="0" algn="l">
              <a:spcBef>
                <a:spcPts val="1200"/>
              </a:spcBef>
              <a:spcAft>
                <a:spcPts val="0"/>
              </a:spcAft>
              <a:buNone/>
            </a:pPr>
            <a:r>
              <a:t/>
            </a:r>
            <a:endParaRPr/>
          </a:p>
          <a:p>
            <a:pPr indent="457200" lvl="0" marL="0" rtl="0" algn="l">
              <a:spcBef>
                <a:spcPts val="1200"/>
              </a:spcBef>
              <a:spcAft>
                <a:spcPts val="1200"/>
              </a:spcAft>
              <a:buNone/>
            </a:pPr>
            <a:r>
              <a:t/>
            </a:r>
            <a:endParaRPr/>
          </a:p>
        </p:txBody>
      </p:sp>
      <p:pic>
        <p:nvPicPr>
          <p:cNvPr id="95" name="Google Shape;95;p14">
            <a:hlinkClick r:id="rId3"/>
          </p:cNvPr>
          <p:cNvPicPr preferRelativeResize="0"/>
          <p:nvPr/>
        </p:nvPicPr>
        <p:blipFill>
          <a:blip r:embed="rId4">
            <a:alphaModFix/>
          </a:blip>
          <a:stretch>
            <a:fillRect/>
          </a:stretch>
        </p:blipFill>
        <p:spPr>
          <a:xfrm>
            <a:off x="4992075" y="3422674"/>
            <a:ext cx="4189299" cy="1764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sp>
        <p:nvSpPr>
          <p:cNvPr id="101" name="Google Shape;101;p15"/>
          <p:cNvSpPr txBox="1"/>
          <p:nvPr>
            <p:ph idx="1" type="body"/>
          </p:nvPr>
        </p:nvSpPr>
        <p:spPr>
          <a:xfrm>
            <a:off x="729450" y="2078875"/>
            <a:ext cx="7688700" cy="25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Predictors use to build our model.</a:t>
            </a:r>
            <a:endParaRPr sz="1500"/>
          </a:p>
          <a:p>
            <a:pPr indent="-323850" lvl="1" marL="914400" rtl="0" algn="l">
              <a:spcBef>
                <a:spcPts val="0"/>
              </a:spcBef>
              <a:spcAft>
                <a:spcPts val="0"/>
              </a:spcAft>
              <a:buSzPts val="1500"/>
              <a:buChar char="○"/>
            </a:pPr>
            <a:r>
              <a:rPr b="1" lang="en" sz="1500"/>
              <a:t>BMI(Adiposity</a:t>
            </a:r>
            <a:r>
              <a:rPr lang="en" sz="1500"/>
              <a:t>):</a:t>
            </a:r>
            <a:endParaRPr sz="1500"/>
          </a:p>
          <a:p>
            <a:pPr indent="0" lvl="0" marL="914400" rtl="0" algn="l">
              <a:spcBef>
                <a:spcPts val="1200"/>
              </a:spcBef>
              <a:spcAft>
                <a:spcPts val="0"/>
              </a:spcAft>
              <a:buNone/>
            </a:pPr>
            <a:r>
              <a:rPr lang="en" sz="1500"/>
              <a:t>As a traditional indicator of body fat, we found that BMI continues to be one of the best predictor for us to use in our model to predict the Body Fat</a:t>
            </a:r>
            <a:endParaRPr sz="1500"/>
          </a:p>
          <a:p>
            <a:pPr indent="-323850" lvl="1" marL="914400" rtl="0" algn="l">
              <a:spcBef>
                <a:spcPts val="1200"/>
              </a:spcBef>
              <a:spcAft>
                <a:spcPts val="0"/>
              </a:spcAft>
              <a:buSzPts val="1500"/>
              <a:buChar char="○"/>
            </a:pPr>
            <a:r>
              <a:rPr b="1" lang="en" sz="1500"/>
              <a:t>Abdomen/Hip ratio:</a:t>
            </a:r>
            <a:endParaRPr b="1" sz="1500"/>
          </a:p>
          <a:p>
            <a:pPr indent="0" lvl="0" marL="914400" rtl="0" algn="l">
              <a:spcBef>
                <a:spcPts val="1200"/>
              </a:spcBef>
              <a:spcAft>
                <a:spcPts val="1200"/>
              </a:spcAft>
              <a:buNone/>
            </a:pPr>
            <a:r>
              <a:rPr lang="en" sz="1500"/>
              <a:t>I</a:t>
            </a:r>
            <a:r>
              <a:rPr lang="en" sz="1500"/>
              <a:t>n recent years, we found that clinics use Waist/Hip ratio to try and predict the body fat. This is because the body tends to store fat around the abdomen and the hip circumference is a good measure of the skeleton.</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We have decided to use a linear model to predict </a:t>
            </a:r>
            <a:r>
              <a:rPr lang="en" sz="1500"/>
              <a:t>body fat</a:t>
            </a:r>
            <a:r>
              <a:rPr lang="en" sz="1500"/>
              <a:t>. For the purposes of this model we will assume that the residuals are independent and normally distributed and do not depend on response variables.   The final model we chose was :</a:t>
            </a:r>
            <a:endParaRPr sz="1500"/>
          </a:p>
          <a:p>
            <a:pPr indent="0" lvl="0" marL="0" rtl="0" algn="ctr">
              <a:spcBef>
                <a:spcPts val="1200"/>
              </a:spcBef>
              <a:spcAft>
                <a:spcPts val="0"/>
              </a:spcAft>
              <a:buNone/>
            </a:pPr>
            <a:r>
              <a:rPr lang="en" sz="1500"/>
              <a:t>Y = β</a:t>
            </a:r>
            <a:r>
              <a:rPr lang="en" sz="1000"/>
              <a:t>0</a:t>
            </a:r>
            <a:r>
              <a:rPr lang="en" sz="1500"/>
              <a:t> + β</a:t>
            </a:r>
            <a:r>
              <a:rPr lang="en" sz="1000"/>
              <a:t>1</a:t>
            </a:r>
            <a:r>
              <a:rPr lang="en" sz="1500"/>
              <a:t>X</a:t>
            </a:r>
            <a:r>
              <a:rPr lang="en" sz="1000"/>
              <a:t>1</a:t>
            </a:r>
            <a:r>
              <a:rPr lang="en" sz="1500"/>
              <a:t> + β</a:t>
            </a:r>
            <a:r>
              <a:rPr lang="en" sz="1000"/>
              <a:t>2</a:t>
            </a:r>
            <a:r>
              <a:rPr lang="en" sz="1500"/>
              <a:t>X</a:t>
            </a:r>
            <a:r>
              <a:rPr lang="en" sz="1000"/>
              <a:t>2</a:t>
            </a:r>
            <a:r>
              <a:rPr lang="en" sz="1500"/>
              <a:t> + ϵ</a:t>
            </a:r>
            <a:endParaRPr sz="1500"/>
          </a:p>
          <a:p>
            <a:pPr indent="0" lvl="0" marL="0" rtl="0" algn="l">
              <a:spcBef>
                <a:spcPts val="1200"/>
              </a:spcBef>
              <a:spcAft>
                <a:spcPts val="1200"/>
              </a:spcAft>
              <a:buNone/>
            </a:pPr>
            <a:r>
              <a:rPr lang="en" sz="1500"/>
              <a:t>Here </a:t>
            </a:r>
            <a:r>
              <a:rPr lang="en" sz="1500"/>
              <a:t>β</a:t>
            </a:r>
            <a:r>
              <a:rPr lang="en" sz="1000"/>
              <a:t>0</a:t>
            </a:r>
            <a:r>
              <a:rPr lang="en" sz="1500"/>
              <a:t> is the value of the intercept, β</a:t>
            </a:r>
            <a:r>
              <a:rPr lang="en" sz="1000"/>
              <a:t>1</a:t>
            </a:r>
            <a:r>
              <a:rPr lang="en" sz="1500"/>
              <a:t> is the coefficient of Waist/Hip and β</a:t>
            </a:r>
            <a:r>
              <a:rPr lang="en" sz="1000"/>
              <a:t>2</a:t>
            </a:r>
            <a:r>
              <a:rPr lang="en" sz="1500"/>
              <a:t> is the coefficient of Adiposity. We used a t test to check if the coefficients of our model our significant. However after testing we found that the p-value was less than 0.05 which means our our model is reasonable.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A1A1A"/>
                </a:solidFill>
              </a:rPr>
              <a:t>Modeling</a:t>
            </a:r>
            <a:endParaRPr/>
          </a:p>
        </p:txBody>
      </p:sp>
      <p:sp>
        <p:nvSpPr>
          <p:cNvPr id="113" name="Google Shape;113;p17"/>
          <p:cNvSpPr txBox="1"/>
          <p:nvPr>
            <p:ph idx="1" type="body"/>
          </p:nvPr>
        </p:nvSpPr>
        <p:spPr>
          <a:xfrm>
            <a:off x="729450" y="2078875"/>
            <a:ext cx="30900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the best regression tree we have found based on the cross validation error. </a:t>
            </a:r>
            <a:endParaRPr/>
          </a:p>
        </p:txBody>
      </p:sp>
      <p:pic>
        <p:nvPicPr>
          <p:cNvPr id="114" name="Google Shape;114;p17"/>
          <p:cNvPicPr preferRelativeResize="0"/>
          <p:nvPr/>
        </p:nvPicPr>
        <p:blipFill>
          <a:blip r:embed="rId3">
            <a:alphaModFix/>
          </a:blip>
          <a:stretch>
            <a:fillRect/>
          </a:stretch>
        </p:blipFill>
        <p:spPr>
          <a:xfrm>
            <a:off x="4036350" y="1076000"/>
            <a:ext cx="5156025" cy="3369735"/>
          </a:xfrm>
          <a:prstGeom prst="rect">
            <a:avLst/>
          </a:prstGeom>
          <a:noFill/>
          <a:ln>
            <a:noFill/>
          </a:ln>
        </p:spPr>
      </p:pic>
      <p:pic>
        <p:nvPicPr>
          <p:cNvPr id="115" name="Google Shape;115;p17"/>
          <p:cNvPicPr preferRelativeResize="0"/>
          <p:nvPr/>
        </p:nvPicPr>
        <p:blipFill>
          <a:blip r:embed="rId4">
            <a:alphaModFix/>
          </a:blip>
          <a:stretch>
            <a:fillRect/>
          </a:stretch>
        </p:blipFill>
        <p:spPr>
          <a:xfrm rot="5400000">
            <a:off x="410524" y="865938"/>
            <a:ext cx="3727874" cy="3883925"/>
          </a:xfrm>
          <a:prstGeom prst="rect">
            <a:avLst/>
          </a:prstGeom>
          <a:noFill/>
          <a:ln>
            <a:noFill/>
          </a:ln>
        </p:spPr>
      </p:pic>
      <p:sp>
        <p:nvSpPr>
          <p:cNvPr id="116" name="Google Shape;116;p17"/>
          <p:cNvSpPr/>
          <p:nvPr/>
        </p:nvSpPr>
        <p:spPr>
          <a:xfrm>
            <a:off x="3112175" y="1668800"/>
            <a:ext cx="254700" cy="25863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3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sp>
        <p:nvSpPr>
          <p:cNvPr id="122" name="Google Shape;122;p18"/>
          <p:cNvSpPr txBox="1"/>
          <p:nvPr>
            <p:ph idx="1" type="body"/>
          </p:nvPr>
        </p:nvSpPr>
        <p:spPr>
          <a:xfrm>
            <a:off x="152825" y="1911325"/>
            <a:ext cx="4732200" cy="2926500"/>
          </a:xfrm>
          <a:prstGeom prst="rect">
            <a:avLst/>
          </a:prstGeom>
        </p:spPr>
        <p:txBody>
          <a:bodyPr anchorCtr="0" anchor="t" bIns="91425" lIns="91425" spcFirstLastPara="1" rIns="91425" wrap="square" tIns="91425">
            <a:normAutofit fontScale="92500" lnSpcReduction="10000"/>
          </a:bodyPr>
          <a:lstStyle/>
          <a:p>
            <a:pPr indent="-316706" lvl="0" marL="457200" rtl="0" algn="l">
              <a:spcBef>
                <a:spcPts val="0"/>
              </a:spcBef>
              <a:spcAft>
                <a:spcPts val="0"/>
              </a:spcAft>
              <a:buSzPct val="100000"/>
              <a:buChar char="●"/>
            </a:pPr>
            <a:r>
              <a:rPr b="1" lang="en" sz="1500"/>
              <a:t>Candidate Model 1</a:t>
            </a:r>
            <a:r>
              <a:rPr b="1" lang="en" sz="1500"/>
              <a:t>: (Linear model with Thigh)</a:t>
            </a:r>
            <a:endParaRPr b="1" sz="1500"/>
          </a:p>
          <a:p>
            <a:pPr indent="-316706" lvl="1" marL="914400" rtl="0" algn="l">
              <a:spcBef>
                <a:spcPts val="0"/>
              </a:spcBef>
              <a:spcAft>
                <a:spcPts val="0"/>
              </a:spcAft>
              <a:buSzPct val="100000"/>
              <a:buChar char="○"/>
            </a:pPr>
            <a:r>
              <a:rPr lang="en" sz="1500"/>
              <a:t>BODYFAT ~  Waist-to-hip-ratio* + THIGH</a:t>
            </a:r>
            <a:endParaRPr sz="1500"/>
          </a:p>
          <a:p>
            <a:pPr indent="-316706" lvl="0" marL="457200" rtl="0" algn="l">
              <a:spcBef>
                <a:spcPts val="0"/>
              </a:spcBef>
              <a:spcAft>
                <a:spcPts val="0"/>
              </a:spcAft>
              <a:buSzPct val="100000"/>
              <a:buChar char="●"/>
            </a:pPr>
            <a:r>
              <a:rPr b="1" lang="en" sz="1500"/>
              <a:t>Candidate Model 2: </a:t>
            </a:r>
            <a:r>
              <a:rPr b="1" lang="en" sz="1500"/>
              <a:t>(Linear model with Chest</a:t>
            </a:r>
            <a:r>
              <a:rPr b="1" lang="en" sz="1500"/>
              <a:t>)</a:t>
            </a:r>
            <a:endParaRPr b="1" sz="1500"/>
          </a:p>
          <a:p>
            <a:pPr indent="-316706" lvl="1" marL="914400" rtl="0" algn="l">
              <a:spcBef>
                <a:spcPts val="0"/>
              </a:spcBef>
              <a:spcAft>
                <a:spcPts val="0"/>
              </a:spcAft>
              <a:buSzPct val="100000"/>
              <a:buChar char="○"/>
            </a:pPr>
            <a:r>
              <a:rPr lang="en" sz="1500"/>
              <a:t>BODYFAT ~  Waist-to-hip-ratio* + CHEST</a:t>
            </a:r>
            <a:endParaRPr b="1" sz="1500"/>
          </a:p>
          <a:p>
            <a:pPr indent="-316706" lvl="0" marL="457200" rtl="0" algn="l">
              <a:spcBef>
                <a:spcPts val="0"/>
              </a:spcBef>
              <a:spcAft>
                <a:spcPts val="0"/>
              </a:spcAft>
              <a:buSzPct val="100000"/>
              <a:buChar char="●"/>
            </a:pPr>
            <a:r>
              <a:rPr b="1" lang="en" sz="1500"/>
              <a:t>Candidate Model 3: (Linear model with Neck)</a:t>
            </a:r>
            <a:endParaRPr b="1" sz="1500"/>
          </a:p>
          <a:p>
            <a:pPr indent="-316706" lvl="1" marL="914400" rtl="0" algn="l">
              <a:spcBef>
                <a:spcPts val="0"/>
              </a:spcBef>
              <a:spcAft>
                <a:spcPts val="0"/>
              </a:spcAft>
              <a:buSzPct val="100000"/>
              <a:buChar char="○"/>
            </a:pPr>
            <a:r>
              <a:rPr lang="en" sz="1500"/>
              <a:t>BODYFAT ~  Waist-to-hip-ratio* + NECK</a:t>
            </a:r>
            <a:endParaRPr b="1" sz="1500"/>
          </a:p>
          <a:p>
            <a:pPr indent="-316706" lvl="0" marL="457200" rtl="0" algn="l">
              <a:spcBef>
                <a:spcPts val="0"/>
              </a:spcBef>
              <a:spcAft>
                <a:spcPts val="0"/>
              </a:spcAft>
              <a:buSzPct val="100000"/>
              <a:buChar char="●"/>
            </a:pPr>
            <a:r>
              <a:rPr b="1" lang="en" sz="1500"/>
              <a:t>Candidate </a:t>
            </a:r>
            <a:r>
              <a:rPr b="1" lang="en" sz="1500"/>
              <a:t>Model 4: (Regression tree </a:t>
            </a:r>
            <a:r>
              <a:rPr lang="en" sz="1500"/>
              <a:t>cp=0.021</a:t>
            </a:r>
            <a:r>
              <a:rPr b="1" lang="en" sz="1500"/>
              <a:t>)</a:t>
            </a:r>
            <a:endParaRPr b="1" sz="1500"/>
          </a:p>
          <a:p>
            <a:pPr indent="-316706" lvl="0" marL="457200" rtl="0" algn="l">
              <a:spcBef>
                <a:spcPts val="0"/>
              </a:spcBef>
              <a:spcAft>
                <a:spcPts val="0"/>
              </a:spcAft>
              <a:buSzPct val="100000"/>
              <a:buChar char="●"/>
            </a:pPr>
            <a:r>
              <a:rPr b="1" lang="en" sz="1500"/>
              <a:t>Candidate Model 5: (Linear model with Adiposity)</a:t>
            </a:r>
            <a:endParaRPr b="1" sz="1500"/>
          </a:p>
          <a:p>
            <a:pPr indent="-316706" lvl="1" marL="914400" rtl="0" algn="l">
              <a:spcBef>
                <a:spcPts val="0"/>
              </a:spcBef>
              <a:spcAft>
                <a:spcPts val="0"/>
              </a:spcAft>
              <a:buSzPct val="100000"/>
              <a:buChar char="○"/>
            </a:pPr>
            <a:r>
              <a:rPr lang="en" sz="1500"/>
              <a:t>BODYFAT ~  ADIPOSITY + Waist-to-hip-ratio</a:t>
            </a:r>
            <a:endParaRPr sz="1500"/>
          </a:p>
          <a:p>
            <a:pPr indent="0" lvl="0" marL="0" rtl="0" algn="l">
              <a:spcBef>
                <a:spcPts val="1200"/>
              </a:spcBef>
              <a:spcAft>
                <a:spcPts val="0"/>
              </a:spcAft>
              <a:buNone/>
            </a:pPr>
            <a:r>
              <a:rPr lang="en" sz="1500"/>
              <a:t>*Note: Waist-to-hip-ratio = ABDOMEN / HIP</a:t>
            </a:r>
            <a:endParaRPr sz="1500"/>
          </a:p>
          <a:p>
            <a:pPr indent="0" lvl="0" marL="0" rtl="0" algn="l">
              <a:spcBef>
                <a:spcPts val="1200"/>
              </a:spcBef>
              <a:spcAft>
                <a:spcPts val="1200"/>
              </a:spcAft>
              <a:buNone/>
            </a:pPr>
            <a:r>
              <a:t/>
            </a:r>
            <a:endParaRPr sz="1500"/>
          </a:p>
        </p:txBody>
      </p:sp>
      <p:pic>
        <p:nvPicPr>
          <p:cNvPr id="123" name="Google Shape;123;p18"/>
          <p:cNvPicPr preferRelativeResize="0"/>
          <p:nvPr/>
        </p:nvPicPr>
        <p:blipFill>
          <a:blip r:embed="rId3">
            <a:alphaModFix/>
          </a:blip>
          <a:stretch>
            <a:fillRect/>
          </a:stretch>
        </p:blipFill>
        <p:spPr>
          <a:xfrm>
            <a:off x="4746050" y="1395426"/>
            <a:ext cx="4086750" cy="3292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7650" y="601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graphicFrame>
        <p:nvGraphicFramePr>
          <p:cNvPr id="129" name="Google Shape;129;p19"/>
          <p:cNvGraphicFramePr/>
          <p:nvPr/>
        </p:nvGraphicFramePr>
        <p:xfrm>
          <a:off x="955800" y="1450675"/>
          <a:ext cx="3000000" cy="3000000"/>
        </p:xfrm>
        <a:graphic>
          <a:graphicData uri="http://schemas.openxmlformats.org/drawingml/2006/table">
            <a:tbl>
              <a:tblPr>
                <a:noFill/>
                <a:tableStyleId>{5F91A226-6644-4330-B412-76B03CC49044}</a:tableStyleId>
              </a:tblPr>
              <a:tblGrid>
                <a:gridCol w="2926425"/>
                <a:gridCol w="1240775"/>
                <a:gridCol w="966300"/>
                <a:gridCol w="1098300"/>
                <a:gridCol w="1202050"/>
              </a:tblGrid>
              <a:tr h="602450">
                <a:tc>
                  <a:txBody>
                    <a:bodyPr/>
                    <a:lstStyle/>
                    <a:p>
                      <a:pPr indent="0" lvl="0" marL="0" rtl="0" algn="l">
                        <a:spcBef>
                          <a:spcPts val="0"/>
                        </a:spcBef>
                        <a:spcAft>
                          <a:spcPts val="0"/>
                        </a:spcAft>
                        <a:buNone/>
                      </a:pPr>
                      <a:r>
                        <a:rPr lang="en"/>
                        <a:t>Model</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a:t>R Squared (Training)</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a:t>MSE (Training)</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a:t>R Squared (Testing)</a:t>
                      </a:r>
                      <a:endParaRPr/>
                    </a:p>
                    <a:p>
                      <a:pPr indent="0" lvl="0" marL="0" rtl="0" algn="l">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a:t>MSE (Testing)</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FA8DC"/>
                    </a:solidFill>
                  </a:tcPr>
                </a:tc>
              </a:tr>
              <a:tr h="563550">
                <a:tc>
                  <a:txBody>
                    <a:bodyPr/>
                    <a:lstStyle/>
                    <a:p>
                      <a:pPr indent="0" lvl="0" marL="0" rtl="0" algn="l">
                        <a:spcBef>
                          <a:spcPts val="0"/>
                        </a:spcBef>
                        <a:spcAft>
                          <a:spcPts val="0"/>
                        </a:spcAft>
                        <a:buNone/>
                      </a:pPr>
                      <a:r>
                        <a:rPr lang="en"/>
                        <a:t>BODYFAT ~ Waist-to-hip-ratio + THIGH</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a:t>0.710</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a:t>21.75</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a:t>0.606</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a:t>23.51</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r>
              <a:tr h="544700">
                <a:tc>
                  <a:txBody>
                    <a:bodyPr/>
                    <a:lstStyle/>
                    <a:p>
                      <a:pPr indent="0" lvl="0" marL="0" rtl="0" algn="l">
                        <a:spcBef>
                          <a:spcPts val="0"/>
                        </a:spcBef>
                        <a:spcAft>
                          <a:spcPts val="0"/>
                        </a:spcAft>
                        <a:buNone/>
                      </a:pPr>
                      <a:r>
                        <a:rPr lang="en"/>
                        <a:t>BODYFAT ~  Waist-to-hip-ratio + NECK</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a:t>0.627</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a:t>16.89</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a:t>0.598</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a:t>23.20</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r>
              <a:tr h="610700">
                <a:tc>
                  <a:txBody>
                    <a:bodyPr/>
                    <a:lstStyle/>
                    <a:p>
                      <a:pPr indent="0" lvl="0" marL="0" rtl="0" algn="l">
                        <a:spcBef>
                          <a:spcPts val="0"/>
                        </a:spcBef>
                        <a:spcAft>
                          <a:spcPts val="0"/>
                        </a:spcAft>
                        <a:buNone/>
                      </a:pPr>
                      <a:r>
                        <a:rPr lang="en"/>
                        <a:t>BODYFAT ~  CHEST + Waist-to-hip-ratio</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a:t>0.667</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a:t>19.42</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a:t>0.593</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a:t>23.80</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r>
              <a:tr h="629575">
                <a:tc>
                  <a:txBody>
                    <a:bodyPr/>
                    <a:lstStyle/>
                    <a:p>
                      <a:pPr indent="0" lvl="0" marL="0" rtl="0" algn="l">
                        <a:spcBef>
                          <a:spcPts val="0"/>
                        </a:spcBef>
                        <a:spcAft>
                          <a:spcPts val="0"/>
                        </a:spcAft>
                        <a:buNone/>
                      </a:pPr>
                      <a:r>
                        <a:rPr lang="en"/>
                        <a:t>BODYFAT ~  ADIPOSITY + Waist-to-hip-ratio</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a:t>0.691</a:t>
                      </a:r>
                      <a:endParaRPr/>
                    </a:p>
                    <a:p>
                      <a:pPr indent="0" lvl="0" marL="0" rtl="0" algn="l">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a:t>18.03</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a:t>0.655</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a:t>20.21</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of Results</a:t>
            </a:r>
            <a:endParaRPr/>
          </a:p>
        </p:txBody>
      </p:sp>
      <p:sp>
        <p:nvSpPr>
          <p:cNvPr id="135" name="Google Shape;135;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500"/>
              <a:t>The primary criterion by which we evaluated the model was the R-squared value. It is a reliable measure to assess how good the fitting of a model is. We found that while the R-squared value of the first model was generally better than our final </a:t>
            </a:r>
            <a:r>
              <a:rPr lang="en" sz="1500"/>
              <a:t>model on the training data</a:t>
            </a:r>
            <a:r>
              <a:rPr lang="en" sz="1500"/>
              <a:t>, we would find that it would have a much lower value on the testing data. </a:t>
            </a:r>
            <a:r>
              <a:rPr lang="en" sz="1500"/>
              <a:t>This outcome indicates that this model tends to overfit the data.</a:t>
            </a:r>
            <a:r>
              <a:rPr lang="en" sz="1500"/>
              <a:t> We can see that this shows our model is more robust that the one where we use THIGH.</a:t>
            </a:r>
            <a:endParaRPr sz="1500"/>
          </a:p>
          <a:p>
            <a:pPr indent="457200" lvl="0" marL="0" rtl="0" algn="l">
              <a:spcBef>
                <a:spcPts val="1200"/>
              </a:spcBef>
              <a:spcAft>
                <a:spcPts val="1200"/>
              </a:spcAft>
              <a:buNone/>
            </a:pPr>
            <a:r>
              <a:rPr lang="en" sz="1500"/>
              <a:t>We would also find that NECK underperforms generally. This would be the case with the Regression Tree approach as well given how it generally had bad results with an R-squared of 0.5 on the testing data.</a:t>
            </a:r>
            <a:endParaRPr sz="1500"/>
          </a:p>
        </p:txBody>
      </p:sp>
      <p:pic>
        <p:nvPicPr>
          <p:cNvPr id="136" name="Google Shape;136;p20">
            <a:hlinkClick r:id="rId3"/>
          </p:cNvPr>
          <p:cNvPicPr preferRelativeResize="0"/>
          <p:nvPr/>
        </p:nvPicPr>
        <p:blipFill>
          <a:blip r:embed="rId4">
            <a:alphaModFix/>
          </a:blip>
          <a:stretch>
            <a:fillRect/>
          </a:stretch>
        </p:blipFill>
        <p:spPr>
          <a:xfrm>
            <a:off x="6690550" y="704900"/>
            <a:ext cx="2257000" cy="1373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Model</a:t>
            </a:r>
            <a:endParaRPr/>
          </a:p>
        </p:txBody>
      </p:sp>
      <p:sp>
        <p:nvSpPr>
          <p:cNvPr id="142" name="Google Shape;142;p21"/>
          <p:cNvSpPr txBox="1"/>
          <p:nvPr>
            <p:ph idx="1" type="body"/>
          </p:nvPr>
        </p:nvSpPr>
        <p:spPr>
          <a:xfrm>
            <a:off x="727650" y="2057225"/>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500"/>
              <a:t>BODYFAT = -65.06 +70.47(Waist/Hip ratio) + 0.7456(Adiposity)</a:t>
            </a:r>
            <a:endParaRPr sz="1500"/>
          </a:p>
          <a:p>
            <a:pPr indent="0" lvl="0" marL="0" rtl="0" algn="l">
              <a:spcBef>
                <a:spcPts val="1200"/>
              </a:spcBef>
              <a:spcAft>
                <a:spcPts val="1200"/>
              </a:spcAft>
              <a:buNone/>
            </a:pPr>
            <a:r>
              <a:rPr lang="en" sz="1500"/>
              <a:t>It follows the model design as stated earlier i.e  </a:t>
            </a:r>
            <a:r>
              <a:rPr lang="en" sz="1600"/>
              <a:t>Y = β</a:t>
            </a:r>
            <a:r>
              <a:rPr lang="en" sz="1100"/>
              <a:t>0</a:t>
            </a:r>
            <a:r>
              <a:rPr lang="en" sz="1600"/>
              <a:t> + β</a:t>
            </a:r>
            <a:r>
              <a:rPr lang="en" sz="1000"/>
              <a:t>1</a:t>
            </a:r>
            <a:r>
              <a:rPr lang="en" sz="1600"/>
              <a:t>X</a:t>
            </a:r>
            <a:r>
              <a:rPr lang="en" sz="1000"/>
              <a:t>1 </a:t>
            </a:r>
            <a:r>
              <a:rPr lang="en" sz="1600"/>
              <a:t>+ β</a:t>
            </a:r>
            <a:r>
              <a:rPr lang="en" sz="1100"/>
              <a:t>2</a:t>
            </a:r>
            <a:r>
              <a:rPr lang="en" sz="1600"/>
              <a:t>X</a:t>
            </a:r>
            <a:r>
              <a:rPr lang="en" sz="1100"/>
              <a:t>2</a:t>
            </a:r>
            <a:r>
              <a:rPr lang="en" sz="1600"/>
              <a:t> + ϵ where β</a:t>
            </a:r>
            <a:r>
              <a:rPr lang="en" sz="1100"/>
              <a:t>0</a:t>
            </a:r>
            <a:r>
              <a:rPr lang="en" sz="1600"/>
              <a:t>  is the intercept, β</a:t>
            </a:r>
            <a:r>
              <a:rPr lang="en" sz="1100"/>
              <a:t>1</a:t>
            </a:r>
            <a:r>
              <a:rPr lang="en" sz="1600"/>
              <a:t> is the coefficient of Waist/Hip ratio and β</a:t>
            </a:r>
            <a:r>
              <a:rPr lang="en" sz="1100"/>
              <a:t>2</a:t>
            </a:r>
            <a:r>
              <a:rPr lang="en" sz="1600"/>
              <a:t> is the coefficient of adiposity. All of these have a p-value lower than 2e-16 which is less than 0.05.</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