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0" r:id="rId11"/>
    <p:sldId id="271" r:id="rId12"/>
    <p:sldId id="265" r:id="rId13"/>
    <p:sldId id="266" r:id="rId14"/>
    <p:sldId id="267" r:id="rId15"/>
    <p:sldId id="268" r:id="rId16"/>
    <p:sldId id="269"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葛 宇龙" initials="葛" lastIdx="1" clrIdx="0">
    <p:extLst>
      <p:ext uri="{19B8F6BF-5375-455C-9EA6-DF929625EA0E}">
        <p15:presenceInfo xmlns:p15="http://schemas.microsoft.com/office/powerpoint/2012/main" userId="dc980cc6b41701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000"/>
    <a:srgbClr val="FF33CC"/>
    <a:srgbClr val="99FF66"/>
    <a:srgbClr val="669900"/>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BA03F-7D2E-41C5-8460-192C7A4B3A55}" v="1005" dt="2018-10-24T04:50:36.08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3721" autoAdjust="0"/>
  </p:normalViewPr>
  <p:slideViewPr>
    <p:cSldViewPr>
      <p:cViewPr varScale="1">
        <p:scale>
          <a:sx n="107" d="100"/>
          <a:sy n="107" d="100"/>
        </p:scale>
        <p:origin x="852" y="102"/>
      </p:cViewPr>
      <p:guideLst>
        <p:guide orient="horz" pos="213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11ABD-C8CA-45BD-AFCC-B3E5D2CB9CBB}" type="datetimeFigureOut">
              <a:rPr lang="zh-CN" altLang="en-US" smtClean="0"/>
              <a:t>2019/1/15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F2165-BE9F-47B3-88A9-44244C3BC7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userDrawn="1"/>
        </p:nvSpPr>
        <p:spPr>
          <a:xfrm>
            <a:off x="689325" y="5245642"/>
            <a:ext cx="7200000" cy="144000"/>
          </a:xfrm>
          <a:prstGeom prst="rect">
            <a:avLst/>
          </a:prstGeom>
          <a:gradFill flip="none" rotWithShape="1">
            <a:gsLst>
              <a:gs pos="20000">
                <a:srgbClr val="0070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17150" y="5314894"/>
            <a:ext cx="5220000" cy="14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1484784"/>
            <a:ext cx="7772400" cy="1872208"/>
          </a:xfrm>
        </p:spPr>
        <p:txBody>
          <a:bodyPr>
            <a:normAutofit/>
          </a:bodyPr>
          <a:lstStyle>
            <a:lvl1pPr>
              <a:defRPr sz="3600" b="0" baseline="0">
                <a:solidFill>
                  <a:srgbClr val="0070C0"/>
                </a:solidFill>
                <a:latin typeface="Arial Unicode MS" panose="020B0604020202020204" pitchFamily="34" charset="-122"/>
                <a:ea typeface="黑体" panose="02010609060101010101" pitchFamily="49" charset="-122"/>
              </a:defRPr>
            </a:lvl1pPr>
          </a:lstStyle>
          <a:p>
            <a:r>
              <a:rPr lang="en-US" altLang="zh-CN"/>
              <a:t>Click to edit Master title style</a:t>
            </a:r>
            <a:endParaRPr lang="zh-CN" altLang="en-US" dirty="0"/>
          </a:p>
        </p:txBody>
      </p:sp>
      <p:sp>
        <p:nvSpPr>
          <p:cNvPr id="4" name="日期占位符 3"/>
          <p:cNvSpPr>
            <a:spLocks noGrp="1"/>
          </p:cNvSpPr>
          <p:nvPr>
            <p:ph type="dt" sz="half" idx="10"/>
          </p:nvPr>
        </p:nvSpPr>
        <p:spPr/>
        <p:txBody>
          <a:bodyPr/>
          <a:lstStyle/>
          <a:p>
            <a:fld id="{2AB74B39-8B8D-4AFC-97B3-EED06B52A9D1}" type="datetime1">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C5823B-8CA8-4514-B4CF-AB75C2ECDFC9}" type="slidenum">
              <a:rPr lang="zh-CN" altLang="en-US" smtClean="0"/>
              <a:t>‹#›</a:t>
            </a:fld>
            <a:endParaRPr lang="zh-CN" altLang="en-US"/>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5851" r="28653" b="58909"/>
          <a:stretch>
            <a:fillRect/>
          </a:stretch>
        </p:blipFill>
        <p:spPr>
          <a:xfrm>
            <a:off x="7092280" y="3789062"/>
            <a:ext cx="1453477" cy="14449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副标题 2"/>
          <p:cNvSpPr>
            <a:spLocks noGrp="1"/>
          </p:cNvSpPr>
          <p:nvPr>
            <p:ph type="subTitle" idx="1"/>
          </p:nvPr>
        </p:nvSpPr>
        <p:spPr>
          <a:xfrm>
            <a:off x="1371600" y="3501008"/>
            <a:ext cx="6400800" cy="1728192"/>
          </a:xfrm>
        </p:spPr>
        <p:txBody>
          <a:bodyPr>
            <a:normAutofit/>
          </a:bodyPr>
          <a:lstStyle>
            <a:lvl1pPr marL="0" indent="0" algn="ctr">
              <a:buNone/>
              <a:defRPr sz="3000" baseline="0">
                <a:solidFill>
                  <a:schemeClr val="bg1">
                    <a:lumMod val="50000"/>
                  </a:schemeClr>
                </a:solidFill>
                <a:latin typeface="Arial Unicode MS" panose="020B0604020202020204" pitchFamily="34"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rot="5400000">
            <a:off x="-3286314" y="3248205"/>
            <a:ext cx="6860445" cy="359145"/>
            <a:chOff x="528943" y="1448784"/>
            <a:chExt cx="8755039" cy="149644"/>
          </a:xfrm>
        </p:grpSpPr>
        <p:sp>
          <p:nvSpPr>
            <p:cNvPr id="9" name="矩形 8"/>
            <p:cNvSpPr/>
            <p:nvPr userDrawn="1"/>
          </p:nvSpPr>
          <p:spPr>
            <a:xfrm>
              <a:off x="528943" y="1448784"/>
              <a:ext cx="8604448" cy="144000"/>
            </a:xfrm>
            <a:prstGeom prst="rect">
              <a:avLst/>
            </a:prstGeom>
            <a:gradFill>
              <a:gsLst>
                <a:gs pos="45000">
                  <a:srgbClr val="0070C0"/>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4816124" y="1470928"/>
              <a:ext cx="4467858" cy="12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395536" y="274638"/>
            <a:ext cx="8496944" cy="778098"/>
          </a:xfrm>
        </p:spPr>
        <p:txBody>
          <a:bodyPr>
            <a:normAutofit/>
          </a:bodyPr>
          <a:lstStyle>
            <a:lvl1pPr algn="l">
              <a:defRPr sz="2800" b="0" baseline="0">
                <a:solidFill>
                  <a:srgbClr val="0070C0"/>
                </a:solidFill>
                <a:latin typeface="Arial Unicode MS" panose="020B0604020202020204" pitchFamily="34" charset="-122"/>
                <a:ea typeface="黑体" panose="02010609060101010101" pitchFamily="49" charset="-122"/>
              </a:defRPr>
            </a:lvl1pPr>
          </a:lstStyle>
          <a:p>
            <a:r>
              <a:rPr lang="en-US" altLang="zh-CN"/>
              <a:t>Click to edit Master title style</a:t>
            </a:r>
            <a:endParaRPr lang="zh-CN" altLang="en-US" dirty="0"/>
          </a:p>
        </p:txBody>
      </p:sp>
      <p:sp>
        <p:nvSpPr>
          <p:cNvPr id="3" name="内容占位符 2"/>
          <p:cNvSpPr>
            <a:spLocks noGrp="1"/>
          </p:cNvSpPr>
          <p:nvPr>
            <p:ph idx="1"/>
          </p:nvPr>
        </p:nvSpPr>
        <p:spPr>
          <a:xfrm>
            <a:off x="395536" y="1196752"/>
            <a:ext cx="8496944" cy="5256584"/>
          </a:xfrm>
        </p:spPr>
        <p:txBody>
          <a:bodyPr>
            <a:normAutofit/>
          </a:bodyPr>
          <a:lstStyle>
            <a:lvl1pPr>
              <a:buClr>
                <a:srgbClr val="C00000"/>
              </a:buClr>
              <a:buFont typeface="Wingdings" panose="05000000000000000000" pitchFamily="2" charset="2"/>
              <a:buChar char="l"/>
              <a:defRPr sz="2000" baseline="0">
                <a:latin typeface="Arial Unicode MS" panose="020B0604020202020204" pitchFamily="34" charset="-122"/>
                <a:ea typeface="黑体" panose="02010609060101010101" pitchFamily="49" charset="-122"/>
              </a:defRPr>
            </a:lvl1pPr>
            <a:lvl2pPr>
              <a:defRPr sz="1800" baseline="0">
                <a:latin typeface="Arial Unicode MS" panose="020B0604020202020204" pitchFamily="34" charset="-122"/>
                <a:ea typeface="黑体" panose="02010609060101010101" pitchFamily="49" charset="-122"/>
              </a:defRPr>
            </a:lvl2pPr>
            <a:lvl3pPr>
              <a:defRPr sz="1800" baseline="0">
                <a:latin typeface="Arial Unicode MS" panose="020B0604020202020204" pitchFamily="34" charset="-122"/>
                <a:ea typeface="黑体" panose="02010609060101010101" pitchFamily="49" charset="-122"/>
              </a:defRPr>
            </a:lvl3pPr>
            <a:lvl4pPr>
              <a:defRPr sz="2000" baseline="0">
                <a:latin typeface="Arial Unicode MS" panose="020B0604020202020204" pitchFamily="34" charset="-122"/>
                <a:ea typeface="黑体" panose="02010609060101010101" pitchFamily="49" charset="-122"/>
              </a:defRPr>
            </a:lvl4pPr>
            <a:lvl5pPr>
              <a:defRPr sz="2000" baseline="0">
                <a:latin typeface="Arial Unicode MS" panose="020B0604020202020204" pitchFamily="34" charset="-122"/>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p:txBody>
      </p:sp>
      <p:sp>
        <p:nvSpPr>
          <p:cNvPr id="4" name="日期占位符 3"/>
          <p:cNvSpPr>
            <a:spLocks noGrp="1"/>
          </p:cNvSpPr>
          <p:nvPr>
            <p:ph type="dt" sz="half" idx="10"/>
          </p:nvPr>
        </p:nvSpPr>
        <p:spPr/>
        <p:txBody>
          <a:bodyPr/>
          <a:lstStyle/>
          <a:p>
            <a:fld id="{9D456517-C819-48A8-BD3A-B44DBDB5A50A}" type="datetime1">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8" name="椭圆 7"/>
          <p:cNvSpPr/>
          <p:nvPr userDrawn="1"/>
        </p:nvSpPr>
        <p:spPr>
          <a:xfrm>
            <a:off x="-68564" y="190674"/>
            <a:ext cx="451640" cy="451640"/>
          </a:xfrm>
          <a:prstGeom prst="ellipse">
            <a:avLst/>
          </a:prstGeom>
          <a:gradFill flip="none" rotWithShape="1">
            <a:gsLst>
              <a:gs pos="0">
                <a:schemeClr val="bg1">
                  <a:lumMod val="75000"/>
                </a:schemeClr>
              </a:gs>
              <a:gs pos="53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6" name="灯片编号占位符 5"/>
          <p:cNvSpPr>
            <a:spLocks noGrp="1"/>
          </p:cNvSpPr>
          <p:nvPr>
            <p:ph type="sldNum" sz="quarter" idx="12"/>
          </p:nvPr>
        </p:nvSpPr>
        <p:spPr>
          <a:xfrm>
            <a:off x="-102170" y="205376"/>
            <a:ext cx="518853" cy="422236"/>
          </a:xfrm>
        </p:spPr>
        <p:txBody>
          <a:bodyPr/>
          <a:lstStyle>
            <a:lvl1pPr algn="ctr">
              <a:defRPr sz="1000" b="1">
                <a:solidFill>
                  <a:srgbClr val="0070C0"/>
                </a:solidFill>
                <a:latin typeface="Arial" panose="020B0604020202020204" pitchFamily="34" charset="0"/>
                <a:ea typeface="Arial Unicode MS" panose="020B0604020202020204" pitchFamily="34" charset="-122"/>
                <a:cs typeface="Arial" panose="020B0604020202020204" pitchFamily="34" charset="0"/>
              </a:defRPr>
            </a:lvl1pPr>
          </a:lstStyle>
          <a:p>
            <a:fld id="{ECC5823B-8CA8-4514-B4CF-AB75C2ECDFC9}" type="slidenum">
              <a:rPr lang="zh-CN" altLang="en-US" smtClean="0"/>
              <a:t>‹#›</a:t>
            </a:fld>
            <a:endParaRPr lang="zh-CN" alt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5851" r="28653" b="58909"/>
          <a:stretch>
            <a:fillRect/>
          </a:stretch>
        </p:blipFill>
        <p:spPr>
          <a:xfrm>
            <a:off x="8537768" y="6244503"/>
            <a:ext cx="502901" cy="499951"/>
          </a:xfrm>
          <a:prstGeom prst="roundRect">
            <a:avLst>
              <a:gd name="adj" fmla="val 8594"/>
            </a:avLst>
          </a:prstGeom>
          <a:solidFill>
            <a:srgbClr val="FFFFFF">
              <a:shade val="85000"/>
            </a:srgbClr>
          </a:solidFill>
          <a:ln>
            <a:noFill/>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D80A0-91FA-4D9A-BA9B-8D360792D08E}" type="datetime1">
              <a:rPr lang="zh-CN" altLang="en-US" smtClean="0"/>
              <a:t>2019/1/15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5823B-8CA8-4514-B4CF-AB75C2ECDF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64D1D-FA50-49C9-A33B-75999C62410D}"/>
              </a:ext>
            </a:extLst>
          </p:cNvPr>
          <p:cNvSpPr>
            <a:spLocks noGrp="1"/>
          </p:cNvSpPr>
          <p:nvPr>
            <p:ph type="ctrTitle"/>
          </p:nvPr>
        </p:nvSpPr>
        <p:spPr/>
        <p:txBody>
          <a:bodyPr/>
          <a:lstStyle/>
          <a:p>
            <a:r>
              <a:rPr lang="zh-CN" altLang="en-US" dirty="0"/>
              <a:t>二轮模型</a:t>
            </a:r>
            <a:r>
              <a:rPr lang="en-US" altLang="zh-CN" dirty="0"/>
              <a:t>——ABS</a:t>
            </a:r>
            <a:endParaRPr lang="en-US" dirty="0"/>
          </a:p>
        </p:txBody>
      </p:sp>
    </p:spTree>
    <p:extLst>
      <p:ext uri="{BB962C8B-B14F-4D97-AF65-F5344CB8AC3E}">
        <p14:creationId xmlns:p14="http://schemas.microsoft.com/office/powerpoint/2010/main" val="1157328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7ECE5-1E27-4D05-8674-AC3B1BBE1E7A}"/>
              </a:ext>
            </a:extLst>
          </p:cNvPr>
          <p:cNvSpPr>
            <a:spLocks noGrp="1"/>
          </p:cNvSpPr>
          <p:nvPr>
            <p:ph type="title"/>
          </p:nvPr>
        </p:nvSpPr>
        <p:spPr/>
        <p:txBody>
          <a:bodyPr/>
          <a:lstStyle/>
          <a:p>
            <a:r>
              <a:rPr lang="zh-CN" altLang="en-US" dirty="0"/>
              <a:t>实车实验结果（低附着）</a:t>
            </a:r>
            <a:endParaRPr lang="en-US" dirty="0"/>
          </a:p>
        </p:txBody>
      </p:sp>
      <p:sp>
        <p:nvSpPr>
          <p:cNvPr id="4" name="灯片编号占位符 3">
            <a:extLst>
              <a:ext uri="{FF2B5EF4-FFF2-40B4-BE49-F238E27FC236}">
                <a16:creationId xmlns:a16="http://schemas.microsoft.com/office/drawing/2014/main" id="{93533E73-5552-40B1-884C-36A2CCE82391}"/>
              </a:ext>
            </a:extLst>
          </p:cNvPr>
          <p:cNvSpPr>
            <a:spLocks noGrp="1"/>
          </p:cNvSpPr>
          <p:nvPr>
            <p:ph type="sldNum" sz="quarter" idx="12"/>
          </p:nvPr>
        </p:nvSpPr>
        <p:spPr/>
        <p:txBody>
          <a:bodyPr/>
          <a:lstStyle/>
          <a:p>
            <a:fld id="{ECC5823B-8CA8-4514-B4CF-AB75C2ECDFC9}" type="slidenum">
              <a:rPr lang="zh-CN" altLang="en-US" smtClean="0"/>
              <a:t>10</a:t>
            </a:fld>
            <a:endParaRPr lang="zh-CN" altLang="en-US" dirty="0"/>
          </a:p>
        </p:txBody>
      </p:sp>
      <p:pic>
        <p:nvPicPr>
          <p:cNvPr id="7" name="内容占位符 4">
            <a:extLst>
              <a:ext uri="{FF2B5EF4-FFF2-40B4-BE49-F238E27FC236}">
                <a16:creationId xmlns:a16="http://schemas.microsoft.com/office/drawing/2014/main" id="{3AA70D75-7EBF-4E3B-A04D-9AE9447D03EA}"/>
              </a:ext>
            </a:extLst>
          </p:cNvPr>
          <p:cNvPicPr>
            <a:picLocks noChangeAspect="1"/>
          </p:cNvPicPr>
          <p:nvPr/>
        </p:nvPicPr>
        <p:blipFill>
          <a:blip r:embed="rId2"/>
          <a:stretch>
            <a:fillRect/>
          </a:stretch>
        </p:blipFill>
        <p:spPr>
          <a:xfrm>
            <a:off x="971600" y="908720"/>
            <a:ext cx="7242337" cy="5026025"/>
          </a:xfrm>
          <a:prstGeom prst="rect">
            <a:avLst/>
          </a:prstGeom>
        </p:spPr>
      </p:pic>
      <p:sp>
        <p:nvSpPr>
          <p:cNvPr id="8" name="文本框 7">
            <a:extLst>
              <a:ext uri="{FF2B5EF4-FFF2-40B4-BE49-F238E27FC236}">
                <a16:creationId xmlns:a16="http://schemas.microsoft.com/office/drawing/2014/main" id="{2848A33A-3DB7-40FE-9113-11A641811B1A}"/>
              </a:ext>
            </a:extLst>
          </p:cNvPr>
          <p:cNvSpPr txBox="1"/>
          <p:nvPr/>
        </p:nvSpPr>
        <p:spPr>
          <a:xfrm>
            <a:off x="827584" y="6237312"/>
            <a:ext cx="5262979" cy="369332"/>
          </a:xfrm>
          <a:prstGeom prst="rect">
            <a:avLst/>
          </a:prstGeom>
          <a:noFill/>
        </p:spPr>
        <p:txBody>
          <a:bodyPr wrap="none" rtlCol="0">
            <a:spAutoFit/>
          </a:bodyPr>
          <a:lstStyle/>
          <a:p>
            <a:r>
              <a:rPr lang="zh-CN" altLang="en-US" dirty="0"/>
              <a:t>制动压力在零上少量连续‘震动’，减速均匀性强</a:t>
            </a:r>
            <a:endParaRPr lang="en-US" dirty="0"/>
          </a:p>
        </p:txBody>
      </p:sp>
    </p:spTree>
    <p:extLst>
      <p:ext uri="{BB962C8B-B14F-4D97-AF65-F5344CB8AC3E}">
        <p14:creationId xmlns:p14="http://schemas.microsoft.com/office/powerpoint/2010/main" val="1318776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FCA82-E7E1-413D-B5EB-0F4E9D990929}"/>
              </a:ext>
            </a:extLst>
          </p:cNvPr>
          <p:cNvSpPr>
            <a:spLocks noGrp="1"/>
          </p:cNvSpPr>
          <p:nvPr>
            <p:ph type="title"/>
          </p:nvPr>
        </p:nvSpPr>
        <p:spPr/>
        <p:txBody>
          <a:bodyPr/>
          <a:lstStyle/>
          <a:p>
            <a:r>
              <a:rPr lang="zh-CN" altLang="en-US" dirty="0"/>
              <a:t>实车实验结果（低附着）</a:t>
            </a:r>
            <a:endParaRPr lang="en-US" dirty="0"/>
          </a:p>
        </p:txBody>
      </p:sp>
      <p:sp>
        <p:nvSpPr>
          <p:cNvPr id="4" name="灯片编号占位符 3">
            <a:extLst>
              <a:ext uri="{FF2B5EF4-FFF2-40B4-BE49-F238E27FC236}">
                <a16:creationId xmlns:a16="http://schemas.microsoft.com/office/drawing/2014/main" id="{94D9FF99-00FD-4BE1-911B-655379EEFAD9}"/>
              </a:ext>
            </a:extLst>
          </p:cNvPr>
          <p:cNvSpPr>
            <a:spLocks noGrp="1"/>
          </p:cNvSpPr>
          <p:nvPr>
            <p:ph type="sldNum" sz="quarter" idx="12"/>
          </p:nvPr>
        </p:nvSpPr>
        <p:spPr/>
        <p:txBody>
          <a:bodyPr/>
          <a:lstStyle/>
          <a:p>
            <a:fld id="{ECC5823B-8CA8-4514-B4CF-AB75C2ECDFC9}" type="slidenum">
              <a:rPr lang="zh-CN" altLang="en-US" smtClean="0"/>
              <a:t>11</a:t>
            </a:fld>
            <a:endParaRPr lang="zh-CN" altLang="en-US" dirty="0"/>
          </a:p>
        </p:txBody>
      </p:sp>
      <p:pic>
        <p:nvPicPr>
          <p:cNvPr id="5" name="内容占位符 4">
            <a:extLst>
              <a:ext uri="{FF2B5EF4-FFF2-40B4-BE49-F238E27FC236}">
                <a16:creationId xmlns:a16="http://schemas.microsoft.com/office/drawing/2014/main" id="{37F82F48-447A-46C7-913C-48E686575B47}"/>
              </a:ext>
            </a:extLst>
          </p:cNvPr>
          <p:cNvPicPr>
            <a:picLocks noChangeAspect="1"/>
          </p:cNvPicPr>
          <p:nvPr/>
        </p:nvPicPr>
        <p:blipFill>
          <a:blip r:embed="rId2"/>
          <a:stretch>
            <a:fillRect/>
          </a:stretch>
        </p:blipFill>
        <p:spPr>
          <a:xfrm>
            <a:off x="971600" y="923255"/>
            <a:ext cx="7227565" cy="5026025"/>
          </a:xfrm>
          <a:prstGeom prst="rect">
            <a:avLst/>
          </a:prstGeom>
        </p:spPr>
      </p:pic>
      <p:sp>
        <p:nvSpPr>
          <p:cNvPr id="6" name="文本框 5">
            <a:extLst>
              <a:ext uri="{FF2B5EF4-FFF2-40B4-BE49-F238E27FC236}">
                <a16:creationId xmlns:a16="http://schemas.microsoft.com/office/drawing/2014/main" id="{02BFB61E-7656-4D9A-8A4F-64BD9B2973B0}"/>
              </a:ext>
            </a:extLst>
          </p:cNvPr>
          <p:cNvSpPr txBox="1"/>
          <p:nvPr/>
        </p:nvSpPr>
        <p:spPr>
          <a:xfrm>
            <a:off x="827584" y="6237312"/>
            <a:ext cx="5262979" cy="369332"/>
          </a:xfrm>
          <a:prstGeom prst="rect">
            <a:avLst/>
          </a:prstGeom>
          <a:noFill/>
        </p:spPr>
        <p:txBody>
          <a:bodyPr wrap="none" rtlCol="0">
            <a:spAutoFit/>
          </a:bodyPr>
          <a:lstStyle/>
          <a:p>
            <a:r>
              <a:rPr lang="zh-CN" altLang="en-US" dirty="0"/>
              <a:t>制动压力出现长且稳定的周期平台，减速均匀性弱</a:t>
            </a:r>
            <a:endParaRPr lang="en-US" dirty="0"/>
          </a:p>
        </p:txBody>
      </p:sp>
    </p:spTree>
    <p:extLst>
      <p:ext uri="{BB962C8B-B14F-4D97-AF65-F5344CB8AC3E}">
        <p14:creationId xmlns:p14="http://schemas.microsoft.com/office/powerpoint/2010/main" val="118428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12AA5-52E8-4817-970B-CDE2E28FE4D4}"/>
              </a:ext>
            </a:extLst>
          </p:cNvPr>
          <p:cNvSpPr>
            <a:spLocks noGrp="1"/>
          </p:cNvSpPr>
          <p:nvPr>
            <p:ph type="title"/>
          </p:nvPr>
        </p:nvSpPr>
        <p:spPr/>
        <p:txBody>
          <a:bodyPr/>
          <a:lstStyle/>
          <a:p>
            <a:r>
              <a:rPr lang="zh-CN" altLang="en-US" dirty="0"/>
              <a:t>仿真结果展示</a:t>
            </a:r>
            <a:r>
              <a:rPr lang="en-US" altLang="zh-CN" dirty="0"/>
              <a:t>——</a:t>
            </a:r>
            <a:r>
              <a:rPr lang="zh-CN" altLang="en-US" dirty="0"/>
              <a:t>四轮高附</a:t>
            </a:r>
            <a:endParaRPr lang="en-US" dirty="0"/>
          </a:p>
        </p:txBody>
      </p:sp>
      <p:sp>
        <p:nvSpPr>
          <p:cNvPr id="4" name="灯片编号占位符 3">
            <a:extLst>
              <a:ext uri="{FF2B5EF4-FFF2-40B4-BE49-F238E27FC236}">
                <a16:creationId xmlns:a16="http://schemas.microsoft.com/office/drawing/2014/main" id="{CEE71FA3-C865-4767-AE9B-3BA34FF8DD35}"/>
              </a:ext>
            </a:extLst>
          </p:cNvPr>
          <p:cNvSpPr>
            <a:spLocks noGrp="1"/>
          </p:cNvSpPr>
          <p:nvPr>
            <p:ph type="sldNum" sz="quarter" idx="12"/>
          </p:nvPr>
        </p:nvSpPr>
        <p:spPr/>
        <p:txBody>
          <a:bodyPr/>
          <a:lstStyle/>
          <a:p>
            <a:fld id="{ECC5823B-8CA8-4514-B4CF-AB75C2ECDFC9}" type="slidenum">
              <a:rPr lang="zh-CN" altLang="en-US" smtClean="0"/>
              <a:t>12</a:t>
            </a:fld>
            <a:endParaRPr lang="zh-CN" altLang="en-US" dirty="0"/>
          </a:p>
        </p:txBody>
      </p:sp>
      <p:pic>
        <p:nvPicPr>
          <p:cNvPr id="5" name="图片 4">
            <a:extLst>
              <a:ext uri="{FF2B5EF4-FFF2-40B4-BE49-F238E27FC236}">
                <a16:creationId xmlns:a16="http://schemas.microsoft.com/office/drawing/2014/main" id="{8ADA2FF9-1847-4037-8B51-A1339EA40182}"/>
              </a:ext>
            </a:extLst>
          </p:cNvPr>
          <p:cNvPicPr>
            <a:picLocks noChangeAspect="1"/>
          </p:cNvPicPr>
          <p:nvPr/>
        </p:nvPicPr>
        <p:blipFill>
          <a:blip r:embed="rId2"/>
          <a:stretch>
            <a:fillRect/>
          </a:stretch>
        </p:blipFill>
        <p:spPr>
          <a:xfrm>
            <a:off x="611560" y="908720"/>
            <a:ext cx="3600400" cy="2880320"/>
          </a:xfrm>
          <a:prstGeom prst="rect">
            <a:avLst/>
          </a:prstGeom>
        </p:spPr>
      </p:pic>
      <p:pic>
        <p:nvPicPr>
          <p:cNvPr id="6" name="图片 5">
            <a:extLst>
              <a:ext uri="{FF2B5EF4-FFF2-40B4-BE49-F238E27FC236}">
                <a16:creationId xmlns:a16="http://schemas.microsoft.com/office/drawing/2014/main" id="{87F1BE84-2F02-4073-866F-AF872CE0782C}"/>
              </a:ext>
            </a:extLst>
          </p:cNvPr>
          <p:cNvPicPr>
            <a:picLocks noChangeAspect="1"/>
          </p:cNvPicPr>
          <p:nvPr/>
        </p:nvPicPr>
        <p:blipFill>
          <a:blip r:embed="rId3"/>
          <a:stretch>
            <a:fillRect/>
          </a:stretch>
        </p:blipFill>
        <p:spPr>
          <a:xfrm>
            <a:off x="4648894" y="905399"/>
            <a:ext cx="3667522" cy="2899227"/>
          </a:xfrm>
          <a:prstGeom prst="rect">
            <a:avLst/>
          </a:prstGeom>
        </p:spPr>
      </p:pic>
      <p:pic>
        <p:nvPicPr>
          <p:cNvPr id="7" name="图片 6">
            <a:extLst>
              <a:ext uri="{FF2B5EF4-FFF2-40B4-BE49-F238E27FC236}">
                <a16:creationId xmlns:a16="http://schemas.microsoft.com/office/drawing/2014/main" id="{3215D0B6-1ACF-4E82-AF3D-212F111BC805}"/>
              </a:ext>
            </a:extLst>
          </p:cNvPr>
          <p:cNvPicPr>
            <a:picLocks noChangeAspect="1"/>
          </p:cNvPicPr>
          <p:nvPr/>
        </p:nvPicPr>
        <p:blipFill>
          <a:blip r:embed="rId4"/>
          <a:stretch>
            <a:fillRect/>
          </a:stretch>
        </p:blipFill>
        <p:spPr>
          <a:xfrm>
            <a:off x="611560" y="3901422"/>
            <a:ext cx="3600400" cy="2767938"/>
          </a:xfrm>
          <a:prstGeom prst="rect">
            <a:avLst/>
          </a:prstGeom>
        </p:spPr>
      </p:pic>
      <p:pic>
        <p:nvPicPr>
          <p:cNvPr id="8" name="图片 7">
            <a:extLst>
              <a:ext uri="{FF2B5EF4-FFF2-40B4-BE49-F238E27FC236}">
                <a16:creationId xmlns:a16="http://schemas.microsoft.com/office/drawing/2014/main" id="{FCA26809-8B1F-44B2-85B6-423D97A24E77}"/>
              </a:ext>
            </a:extLst>
          </p:cNvPr>
          <p:cNvPicPr>
            <a:picLocks noChangeAspect="1"/>
          </p:cNvPicPr>
          <p:nvPr/>
        </p:nvPicPr>
        <p:blipFill>
          <a:blip r:embed="rId5"/>
          <a:stretch>
            <a:fillRect/>
          </a:stretch>
        </p:blipFill>
        <p:spPr>
          <a:xfrm>
            <a:off x="4659312" y="3901422"/>
            <a:ext cx="3513088" cy="2755363"/>
          </a:xfrm>
          <a:prstGeom prst="rect">
            <a:avLst/>
          </a:prstGeom>
        </p:spPr>
      </p:pic>
    </p:spTree>
    <p:extLst>
      <p:ext uri="{BB962C8B-B14F-4D97-AF65-F5344CB8AC3E}">
        <p14:creationId xmlns:p14="http://schemas.microsoft.com/office/powerpoint/2010/main" val="108917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33DC9-97AE-4CD5-8D50-E2449EC71FCF}"/>
              </a:ext>
            </a:extLst>
          </p:cNvPr>
          <p:cNvSpPr>
            <a:spLocks noGrp="1"/>
          </p:cNvSpPr>
          <p:nvPr>
            <p:ph type="title"/>
          </p:nvPr>
        </p:nvSpPr>
        <p:spPr/>
        <p:txBody>
          <a:bodyPr/>
          <a:lstStyle/>
          <a:p>
            <a:r>
              <a:rPr lang="zh-CN" altLang="en-US" dirty="0"/>
              <a:t>仿真结果展示</a:t>
            </a:r>
            <a:r>
              <a:rPr lang="en-US" altLang="zh-CN" dirty="0"/>
              <a:t>——</a:t>
            </a:r>
            <a:r>
              <a:rPr lang="zh-CN" altLang="en-US" dirty="0"/>
              <a:t>四轮低附</a:t>
            </a:r>
            <a:endParaRPr lang="en-US" dirty="0"/>
          </a:p>
        </p:txBody>
      </p:sp>
      <p:sp>
        <p:nvSpPr>
          <p:cNvPr id="4" name="灯片编号占位符 3">
            <a:extLst>
              <a:ext uri="{FF2B5EF4-FFF2-40B4-BE49-F238E27FC236}">
                <a16:creationId xmlns:a16="http://schemas.microsoft.com/office/drawing/2014/main" id="{AA76E98A-0471-4BE7-8709-BD94CB501CB1}"/>
              </a:ext>
            </a:extLst>
          </p:cNvPr>
          <p:cNvSpPr>
            <a:spLocks noGrp="1"/>
          </p:cNvSpPr>
          <p:nvPr>
            <p:ph type="sldNum" sz="quarter" idx="12"/>
          </p:nvPr>
        </p:nvSpPr>
        <p:spPr/>
        <p:txBody>
          <a:bodyPr/>
          <a:lstStyle/>
          <a:p>
            <a:fld id="{ECC5823B-8CA8-4514-B4CF-AB75C2ECDFC9}" type="slidenum">
              <a:rPr lang="zh-CN" altLang="en-US" smtClean="0"/>
              <a:t>13</a:t>
            </a:fld>
            <a:endParaRPr lang="zh-CN" altLang="en-US" dirty="0"/>
          </a:p>
        </p:txBody>
      </p:sp>
      <p:pic>
        <p:nvPicPr>
          <p:cNvPr id="5" name="图片 4">
            <a:extLst>
              <a:ext uri="{FF2B5EF4-FFF2-40B4-BE49-F238E27FC236}">
                <a16:creationId xmlns:a16="http://schemas.microsoft.com/office/drawing/2014/main" id="{C5A11E84-185B-4A5B-89A3-FA1AC9EF555C}"/>
              </a:ext>
            </a:extLst>
          </p:cNvPr>
          <p:cNvPicPr>
            <a:picLocks noChangeAspect="1"/>
          </p:cNvPicPr>
          <p:nvPr/>
        </p:nvPicPr>
        <p:blipFill>
          <a:blip r:embed="rId2"/>
          <a:stretch>
            <a:fillRect/>
          </a:stretch>
        </p:blipFill>
        <p:spPr>
          <a:xfrm>
            <a:off x="551762" y="980728"/>
            <a:ext cx="3570366" cy="2808312"/>
          </a:xfrm>
          <a:prstGeom prst="rect">
            <a:avLst/>
          </a:prstGeom>
        </p:spPr>
      </p:pic>
      <p:pic>
        <p:nvPicPr>
          <p:cNvPr id="6" name="图片 5">
            <a:extLst>
              <a:ext uri="{FF2B5EF4-FFF2-40B4-BE49-F238E27FC236}">
                <a16:creationId xmlns:a16="http://schemas.microsoft.com/office/drawing/2014/main" id="{25A08404-526F-4C41-8295-1A0AF510BD0D}"/>
              </a:ext>
            </a:extLst>
          </p:cNvPr>
          <p:cNvPicPr>
            <a:picLocks noChangeAspect="1"/>
          </p:cNvPicPr>
          <p:nvPr/>
        </p:nvPicPr>
        <p:blipFill>
          <a:blip r:embed="rId3"/>
          <a:stretch>
            <a:fillRect/>
          </a:stretch>
        </p:blipFill>
        <p:spPr>
          <a:xfrm>
            <a:off x="4655368" y="980729"/>
            <a:ext cx="3620870" cy="2808312"/>
          </a:xfrm>
          <a:prstGeom prst="rect">
            <a:avLst/>
          </a:prstGeom>
        </p:spPr>
      </p:pic>
      <p:pic>
        <p:nvPicPr>
          <p:cNvPr id="7" name="图片 6">
            <a:extLst>
              <a:ext uri="{FF2B5EF4-FFF2-40B4-BE49-F238E27FC236}">
                <a16:creationId xmlns:a16="http://schemas.microsoft.com/office/drawing/2014/main" id="{1711912B-E0D6-4310-9834-8089285DEA3B}"/>
              </a:ext>
            </a:extLst>
          </p:cNvPr>
          <p:cNvPicPr>
            <a:picLocks noChangeAspect="1"/>
          </p:cNvPicPr>
          <p:nvPr/>
        </p:nvPicPr>
        <p:blipFill>
          <a:blip r:embed="rId4"/>
          <a:stretch>
            <a:fillRect/>
          </a:stretch>
        </p:blipFill>
        <p:spPr>
          <a:xfrm>
            <a:off x="551760" y="3903094"/>
            <a:ext cx="3570367" cy="2809815"/>
          </a:xfrm>
          <a:prstGeom prst="rect">
            <a:avLst/>
          </a:prstGeom>
        </p:spPr>
      </p:pic>
      <p:pic>
        <p:nvPicPr>
          <p:cNvPr id="8" name="图片 7">
            <a:extLst>
              <a:ext uri="{FF2B5EF4-FFF2-40B4-BE49-F238E27FC236}">
                <a16:creationId xmlns:a16="http://schemas.microsoft.com/office/drawing/2014/main" id="{060F85FD-B1DB-42BF-B04D-7679CB2E31B6}"/>
              </a:ext>
            </a:extLst>
          </p:cNvPr>
          <p:cNvPicPr>
            <a:picLocks noChangeAspect="1"/>
          </p:cNvPicPr>
          <p:nvPr/>
        </p:nvPicPr>
        <p:blipFill>
          <a:blip r:embed="rId5"/>
          <a:stretch>
            <a:fillRect/>
          </a:stretch>
        </p:blipFill>
        <p:spPr>
          <a:xfrm>
            <a:off x="4655368" y="3903094"/>
            <a:ext cx="3620870" cy="2886517"/>
          </a:xfrm>
          <a:prstGeom prst="rect">
            <a:avLst/>
          </a:prstGeom>
        </p:spPr>
      </p:pic>
    </p:spTree>
    <p:extLst>
      <p:ext uri="{BB962C8B-B14F-4D97-AF65-F5344CB8AC3E}">
        <p14:creationId xmlns:p14="http://schemas.microsoft.com/office/powerpoint/2010/main" val="1670654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54103-CC39-4CE1-99FC-388FDDBB094A}"/>
              </a:ext>
            </a:extLst>
          </p:cNvPr>
          <p:cNvSpPr>
            <a:spLocks noGrp="1"/>
          </p:cNvSpPr>
          <p:nvPr>
            <p:ph type="title"/>
          </p:nvPr>
        </p:nvSpPr>
        <p:spPr/>
        <p:txBody>
          <a:bodyPr/>
          <a:lstStyle/>
          <a:p>
            <a:r>
              <a:rPr lang="zh-CN" altLang="en-US" dirty="0"/>
              <a:t>仿真结果展示</a:t>
            </a:r>
            <a:r>
              <a:rPr lang="en-US" altLang="zh-CN" dirty="0"/>
              <a:t>——</a:t>
            </a:r>
            <a:r>
              <a:rPr lang="zh-CN" altLang="en-US" dirty="0"/>
              <a:t>四轮奇特附着</a:t>
            </a:r>
            <a:endParaRPr lang="en-US" dirty="0"/>
          </a:p>
        </p:txBody>
      </p:sp>
      <p:sp>
        <p:nvSpPr>
          <p:cNvPr id="4" name="灯片编号占位符 3">
            <a:extLst>
              <a:ext uri="{FF2B5EF4-FFF2-40B4-BE49-F238E27FC236}">
                <a16:creationId xmlns:a16="http://schemas.microsoft.com/office/drawing/2014/main" id="{C6CB32FF-4DA3-48AB-94D5-9C2D84FA18DB}"/>
              </a:ext>
            </a:extLst>
          </p:cNvPr>
          <p:cNvSpPr>
            <a:spLocks noGrp="1"/>
          </p:cNvSpPr>
          <p:nvPr>
            <p:ph type="sldNum" sz="quarter" idx="12"/>
          </p:nvPr>
        </p:nvSpPr>
        <p:spPr/>
        <p:txBody>
          <a:bodyPr/>
          <a:lstStyle/>
          <a:p>
            <a:fld id="{ECC5823B-8CA8-4514-B4CF-AB75C2ECDFC9}" type="slidenum">
              <a:rPr lang="zh-CN" altLang="en-US" smtClean="0"/>
              <a:t>14</a:t>
            </a:fld>
            <a:endParaRPr lang="zh-CN" altLang="en-US" dirty="0"/>
          </a:p>
        </p:txBody>
      </p:sp>
      <p:pic>
        <p:nvPicPr>
          <p:cNvPr id="5" name="图片 4">
            <a:extLst>
              <a:ext uri="{FF2B5EF4-FFF2-40B4-BE49-F238E27FC236}">
                <a16:creationId xmlns:a16="http://schemas.microsoft.com/office/drawing/2014/main" id="{3C8438B8-529D-4DA4-A1EF-E74E27B1A145}"/>
              </a:ext>
            </a:extLst>
          </p:cNvPr>
          <p:cNvPicPr>
            <a:picLocks noChangeAspect="1"/>
          </p:cNvPicPr>
          <p:nvPr/>
        </p:nvPicPr>
        <p:blipFill>
          <a:blip r:embed="rId2"/>
          <a:stretch>
            <a:fillRect/>
          </a:stretch>
        </p:blipFill>
        <p:spPr>
          <a:xfrm>
            <a:off x="611560" y="908720"/>
            <a:ext cx="3528392" cy="2838208"/>
          </a:xfrm>
          <a:prstGeom prst="rect">
            <a:avLst/>
          </a:prstGeom>
        </p:spPr>
      </p:pic>
      <p:pic>
        <p:nvPicPr>
          <p:cNvPr id="6" name="图片 5">
            <a:extLst>
              <a:ext uri="{FF2B5EF4-FFF2-40B4-BE49-F238E27FC236}">
                <a16:creationId xmlns:a16="http://schemas.microsoft.com/office/drawing/2014/main" id="{64390002-DA21-44D5-BFF4-CD7AA068F1EA}"/>
              </a:ext>
            </a:extLst>
          </p:cNvPr>
          <p:cNvPicPr>
            <a:picLocks noChangeAspect="1"/>
          </p:cNvPicPr>
          <p:nvPr/>
        </p:nvPicPr>
        <p:blipFill>
          <a:blip r:embed="rId3"/>
          <a:stretch>
            <a:fillRect/>
          </a:stretch>
        </p:blipFill>
        <p:spPr>
          <a:xfrm>
            <a:off x="4572000" y="908720"/>
            <a:ext cx="3715674" cy="2857651"/>
          </a:xfrm>
          <a:prstGeom prst="rect">
            <a:avLst/>
          </a:prstGeom>
        </p:spPr>
      </p:pic>
      <p:pic>
        <p:nvPicPr>
          <p:cNvPr id="7" name="图片 6">
            <a:extLst>
              <a:ext uri="{FF2B5EF4-FFF2-40B4-BE49-F238E27FC236}">
                <a16:creationId xmlns:a16="http://schemas.microsoft.com/office/drawing/2014/main" id="{40489CBA-15D4-4A70-A439-3C5BE7D6E4B5}"/>
              </a:ext>
            </a:extLst>
          </p:cNvPr>
          <p:cNvPicPr>
            <a:picLocks noChangeAspect="1"/>
          </p:cNvPicPr>
          <p:nvPr/>
        </p:nvPicPr>
        <p:blipFill>
          <a:blip r:embed="rId4"/>
          <a:stretch>
            <a:fillRect/>
          </a:stretch>
        </p:blipFill>
        <p:spPr>
          <a:xfrm>
            <a:off x="611560" y="4012606"/>
            <a:ext cx="3528392" cy="2775296"/>
          </a:xfrm>
          <a:prstGeom prst="rect">
            <a:avLst/>
          </a:prstGeom>
        </p:spPr>
      </p:pic>
      <p:pic>
        <p:nvPicPr>
          <p:cNvPr id="8" name="图片 7">
            <a:extLst>
              <a:ext uri="{FF2B5EF4-FFF2-40B4-BE49-F238E27FC236}">
                <a16:creationId xmlns:a16="http://schemas.microsoft.com/office/drawing/2014/main" id="{CE0318E4-B9B2-4890-9F54-DFBDCFD3049F}"/>
              </a:ext>
            </a:extLst>
          </p:cNvPr>
          <p:cNvPicPr>
            <a:picLocks noChangeAspect="1"/>
          </p:cNvPicPr>
          <p:nvPr/>
        </p:nvPicPr>
        <p:blipFill>
          <a:blip r:embed="rId5"/>
          <a:stretch>
            <a:fillRect/>
          </a:stretch>
        </p:blipFill>
        <p:spPr>
          <a:xfrm>
            <a:off x="4572000" y="3876364"/>
            <a:ext cx="3715674" cy="2898961"/>
          </a:xfrm>
          <a:prstGeom prst="rect">
            <a:avLst/>
          </a:prstGeom>
        </p:spPr>
      </p:pic>
    </p:spTree>
    <p:extLst>
      <p:ext uri="{BB962C8B-B14F-4D97-AF65-F5344CB8AC3E}">
        <p14:creationId xmlns:p14="http://schemas.microsoft.com/office/powerpoint/2010/main" val="42674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F3EEA-2E9E-4E93-B282-D7710FDE0FB6}"/>
              </a:ext>
            </a:extLst>
          </p:cNvPr>
          <p:cNvSpPr>
            <a:spLocks noGrp="1"/>
          </p:cNvSpPr>
          <p:nvPr>
            <p:ph type="title"/>
          </p:nvPr>
        </p:nvSpPr>
        <p:spPr/>
        <p:txBody>
          <a:bodyPr/>
          <a:lstStyle/>
          <a:p>
            <a:r>
              <a:rPr lang="zh-CN" altLang="en-US" dirty="0"/>
              <a:t>仿真结果展示</a:t>
            </a:r>
            <a:r>
              <a:rPr lang="en-US" altLang="zh-CN" dirty="0"/>
              <a:t>——</a:t>
            </a:r>
            <a:r>
              <a:rPr lang="zh-CN" altLang="en-US" dirty="0"/>
              <a:t>其他附着组合（前后轮差异）</a:t>
            </a:r>
            <a:endParaRPr lang="en-US" dirty="0"/>
          </a:p>
        </p:txBody>
      </p:sp>
      <p:sp>
        <p:nvSpPr>
          <p:cNvPr id="4" name="灯片编号占位符 3">
            <a:extLst>
              <a:ext uri="{FF2B5EF4-FFF2-40B4-BE49-F238E27FC236}">
                <a16:creationId xmlns:a16="http://schemas.microsoft.com/office/drawing/2014/main" id="{3695C44C-9932-4297-A793-F44A1F894A64}"/>
              </a:ext>
            </a:extLst>
          </p:cNvPr>
          <p:cNvSpPr>
            <a:spLocks noGrp="1"/>
          </p:cNvSpPr>
          <p:nvPr>
            <p:ph type="sldNum" sz="quarter" idx="12"/>
          </p:nvPr>
        </p:nvSpPr>
        <p:spPr/>
        <p:txBody>
          <a:bodyPr/>
          <a:lstStyle/>
          <a:p>
            <a:fld id="{ECC5823B-8CA8-4514-B4CF-AB75C2ECDFC9}" type="slidenum">
              <a:rPr lang="zh-CN" altLang="en-US" smtClean="0"/>
              <a:t>15</a:t>
            </a:fld>
            <a:endParaRPr lang="zh-CN" altLang="en-US" dirty="0"/>
          </a:p>
        </p:txBody>
      </p:sp>
      <p:sp>
        <p:nvSpPr>
          <p:cNvPr id="5" name="文本框 4">
            <a:extLst>
              <a:ext uri="{FF2B5EF4-FFF2-40B4-BE49-F238E27FC236}">
                <a16:creationId xmlns:a16="http://schemas.microsoft.com/office/drawing/2014/main" id="{311E7F25-5DE0-4B8A-9428-98062C450D0B}"/>
              </a:ext>
            </a:extLst>
          </p:cNvPr>
          <p:cNvSpPr txBox="1"/>
          <p:nvPr/>
        </p:nvSpPr>
        <p:spPr>
          <a:xfrm>
            <a:off x="391725" y="937332"/>
            <a:ext cx="1338828" cy="369332"/>
          </a:xfrm>
          <a:prstGeom prst="rect">
            <a:avLst/>
          </a:prstGeom>
          <a:noFill/>
        </p:spPr>
        <p:txBody>
          <a:bodyPr wrap="none" rtlCol="0">
            <a:spAutoFit/>
          </a:bodyPr>
          <a:lstStyle/>
          <a:p>
            <a:r>
              <a:rPr lang="zh-CN" altLang="en-US" dirty="0"/>
              <a:t>前高后低：</a:t>
            </a:r>
            <a:endParaRPr lang="en-US" dirty="0"/>
          </a:p>
        </p:txBody>
      </p:sp>
      <p:pic>
        <p:nvPicPr>
          <p:cNvPr id="6" name="图片 5">
            <a:extLst>
              <a:ext uri="{FF2B5EF4-FFF2-40B4-BE49-F238E27FC236}">
                <a16:creationId xmlns:a16="http://schemas.microsoft.com/office/drawing/2014/main" id="{13680514-46CC-4976-8C42-BF4838170842}"/>
              </a:ext>
            </a:extLst>
          </p:cNvPr>
          <p:cNvPicPr>
            <a:picLocks noChangeAspect="1"/>
          </p:cNvPicPr>
          <p:nvPr/>
        </p:nvPicPr>
        <p:blipFill>
          <a:blip r:embed="rId2"/>
          <a:stretch>
            <a:fillRect/>
          </a:stretch>
        </p:blipFill>
        <p:spPr>
          <a:xfrm>
            <a:off x="457045" y="1495928"/>
            <a:ext cx="2547016" cy="2066544"/>
          </a:xfrm>
          <a:prstGeom prst="rect">
            <a:avLst/>
          </a:prstGeom>
        </p:spPr>
      </p:pic>
      <p:sp>
        <p:nvSpPr>
          <p:cNvPr id="7" name="文本框 6">
            <a:extLst>
              <a:ext uri="{FF2B5EF4-FFF2-40B4-BE49-F238E27FC236}">
                <a16:creationId xmlns:a16="http://schemas.microsoft.com/office/drawing/2014/main" id="{B1462EA8-D174-4339-BE9A-269D9BE6293E}"/>
              </a:ext>
            </a:extLst>
          </p:cNvPr>
          <p:cNvSpPr txBox="1"/>
          <p:nvPr/>
        </p:nvSpPr>
        <p:spPr>
          <a:xfrm>
            <a:off x="3329587" y="993125"/>
            <a:ext cx="1338828" cy="369332"/>
          </a:xfrm>
          <a:prstGeom prst="rect">
            <a:avLst/>
          </a:prstGeom>
          <a:noFill/>
        </p:spPr>
        <p:txBody>
          <a:bodyPr wrap="none" rtlCol="0">
            <a:spAutoFit/>
          </a:bodyPr>
          <a:lstStyle/>
          <a:p>
            <a:r>
              <a:rPr lang="zh-CN" altLang="en-US" dirty="0"/>
              <a:t>前高后奇：</a:t>
            </a:r>
            <a:endParaRPr lang="en-US" dirty="0"/>
          </a:p>
        </p:txBody>
      </p:sp>
      <p:pic>
        <p:nvPicPr>
          <p:cNvPr id="8" name="图片 7">
            <a:extLst>
              <a:ext uri="{FF2B5EF4-FFF2-40B4-BE49-F238E27FC236}">
                <a16:creationId xmlns:a16="http://schemas.microsoft.com/office/drawing/2014/main" id="{4570717F-DFB2-434C-B600-716B4BDA3038}"/>
              </a:ext>
            </a:extLst>
          </p:cNvPr>
          <p:cNvPicPr>
            <a:picLocks noChangeAspect="1"/>
          </p:cNvPicPr>
          <p:nvPr/>
        </p:nvPicPr>
        <p:blipFill>
          <a:blip r:embed="rId3"/>
          <a:stretch>
            <a:fillRect/>
          </a:stretch>
        </p:blipFill>
        <p:spPr>
          <a:xfrm>
            <a:off x="3374872" y="1506471"/>
            <a:ext cx="2587085" cy="2066545"/>
          </a:xfrm>
          <a:prstGeom prst="rect">
            <a:avLst/>
          </a:prstGeom>
        </p:spPr>
      </p:pic>
      <p:sp>
        <p:nvSpPr>
          <p:cNvPr id="9" name="文本框 8">
            <a:extLst>
              <a:ext uri="{FF2B5EF4-FFF2-40B4-BE49-F238E27FC236}">
                <a16:creationId xmlns:a16="http://schemas.microsoft.com/office/drawing/2014/main" id="{B646C230-EC74-4498-B89D-F79459B762CB}"/>
              </a:ext>
            </a:extLst>
          </p:cNvPr>
          <p:cNvSpPr txBox="1"/>
          <p:nvPr/>
        </p:nvSpPr>
        <p:spPr>
          <a:xfrm>
            <a:off x="6355633" y="998784"/>
            <a:ext cx="1338828" cy="369332"/>
          </a:xfrm>
          <a:prstGeom prst="rect">
            <a:avLst/>
          </a:prstGeom>
          <a:noFill/>
        </p:spPr>
        <p:txBody>
          <a:bodyPr wrap="none" rtlCol="0">
            <a:spAutoFit/>
          </a:bodyPr>
          <a:lstStyle/>
          <a:p>
            <a:r>
              <a:rPr lang="zh-CN" altLang="en-US" dirty="0"/>
              <a:t>前低后高：</a:t>
            </a:r>
            <a:endParaRPr lang="en-US" dirty="0"/>
          </a:p>
        </p:txBody>
      </p:sp>
      <p:pic>
        <p:nvPicPr>
          <p:cNvPr id="10" name="图片 9">
            <a:extLst>
              <a:ext uri="{FF2B5EF4-FFF2-40B4-BE49-F238E27FC236}">
                <a16:creationId xmlns:a16="http://schemas.microsoft.com/office/drawing/2014/main" id="{8DBFD747-E08E-4B74-A661-36AFA914ABAC}"/>
              </a:ext>
            </a:extLst>
          </p:cNvPr>
          <p:cNvPicPr>
            <a:picLocks noChangeAspect="1"/>
          </p:cNvPicPr>
          <p:nvPr/>
        </p:nvPicPr>
        <p:blipFill>
          <a:blip r:embed="rId4"/>
          <a:stretch>
            <a:fillRect/>
          </a:stretch>
        </p:blipFill>
        <p:spPr>
          <a:xfrm>
            <a:off x="6355633" y="1506470"/>
            <a:ext cx="2562307" cy="2066545"/>
          </a:xfrm>
          <a:prstGeom prst="rect">
            <a:avLst/>
          </a:prstGeom>
        </p:spPr>
      </p:pic>
      <p:sp>
        <p:nvSpPr>
          <p:cNvPr id="14" name="文本框 13">
            <a:extLst>
              <a:ext uri="{FF2B5EF4-FFF2-40B4-BE49-F238E27FC236}">
                <a16:creationId xmlns:a16="http://schemas.microsoft.com/office/drawing/2014/main" id="{77BB20C5-8642-492C-A871-B3A8224F18FF}"/>
              </a:ext>
            </a:extLst>
          </p:cNvPr>
          <p:cNvSpPr txBox="1"/>
          <p:nvPr/>
        </p:nvSpPr>
        <p:spPr>
          <a:xfrm>
            <a:off x="389527" y="3728253"/>
            <a:ext cx="1338828" cy="369332"/>
          </a:xfrm>
          <a:prstGeom prst="rect">
            <a:avLst/>
          </a:prstGeom>
          <a:noFill/>
        </p:spPr>
        <p:txBody>
          <a:bodyPr wrap="none" rtlCol="0">
            <a:spAutoFit/>
          </a:bodyPr>
          <a:lstStyle/>
          <a:p>
            <a:r>
              <a:rPr lang="zh-CN" altLang="en-US" dirty="0"/>
              <a:t>前奇后高：</a:t>
            </a:r>
            <a:endParaRPr lang="en-US" dirty="0"/>
          </a:p>
        </p:txBody>
      </p:sp>
      <p:sp>
        <p:nvSpPr>
          <p:cNvPr id="15" name="文本框 14">
            <a:extLst>
              <a:ext uri="{FF2B5EF4-FFF2-40B4-BE49-F238E27FC236}">
                <a16:creationId xmlns:a16="http://schemas.microsoft.com/office/drawing/2014/main" id="{32334675-3743-4C3A-9B42-B46033C0C4B8}"/>
              </a:ext>
            </a:extLst>
          </p:cNvPr>
          <p:cNvSpPr txBox="1"/>
          <p:nvPr/>
        </p:nvSpPr>
        <p:spPr>
          <a:xfrm>
            <a:off x="3327389" y="3784046"/>
            <a:ext cx="1338828" cy="369332"/>
          </a:xfrm>
          <a:prstGeom prst="rect">
            <a:avLst/>
          </a:prstGeom>
          <a:noFill/>
        </p:spPr>
        <p:txBody>
          <a:bodyPr wrap="none" rtlCol="0">
            <a:spAutoFit/>
          </a:bodyPr>
          <a:lstStyle/>
          <a:p>
            <a:r>
              <a:rPr lang="zh-CN" altLang="en-US" dirty="0"/>
              <a:t>前奇后低：</a:t>
            </a:r>
            <a:endParaRPr lang="en-US" dirty="0"/>
          </a:p>
        </p:txBody>
      </p:sp>
      <p:sp>
        <p:nvSpPr>
          <p:cNvPr id="16" name="文本框 15">
            <a:extLst>
              <a:ext uri="{FF2B5EF4-FFF2-40B4-BE49-F238E27FC236}">
                <a16:creationId xmlns:a16="http://schemas.microsoft.com/office/drawing/2014/main" id="{3284355C-D01F-4D2B-885A-91130BD171A8}"/>
              </a:ext>
            </a:extLst>
          </p:cNvPr>
          <p:cNvSpPr txBox="1"/>
          <p:nvPr/>
        </p:nvSpPr>
        <p:spPr>
          <a:xfrm>
            <a:off x="6353435" y="3789705"/>
            <a:ext cx="1338828" cy="369332"/>
          </a:xfrm>
          <a:prstGeom prst="rect">
            <a:avLst/>
          </a:prstGeom>
          <a:noFill/>
        </p:spPr>
        <p:txBody>
          <a:bodyPr wrap="none" rtlCol="0">
            <a:spAutoFit/>
          </a:bodyPr>
          <a:lstStyle/>
          <a:p>
            <a:r>
              <a:rPr lang="zh-CN" altLang="en-US" dirty="0"/>
              <a:t>前低后奇：</a:t>
            </a:r>
            <a:endParaRPr lang="en-US" dirty="0"/>
          </a:p>
        </p:txBody>
      </p:sp>
      <p:pic>
        <p:nvPicPr>
          <p:cNvPr id="17" name="图片 16">
            <a:extLst>
              <a:ext uri="{FF2B5EF4-FFF2-40B4-BE49-F238E27FC236}">
                <a16:creationId xmlns:a16="http://schemas.microsoft.com/office/drawing/2014/main" id="{6B276212-835D-4B8D-B873-BA49BD8EDC82}"/>
              </a:ext>
            </a:extLst>
          </p:cNvPr>
          <p:cNvPicPr>
            <a:picLocks noChangeAspect="1"/>
          </p:cNvPicPr>
          <p:nvPr/>
        </p:nvPicPr>
        <p:blipFill>
          <a:blip r:embed="rId5"/>
          <a:stretch>
            <a:fillRect/>
          </a:stretch>
        </p:blipFill>
        <p:spPr>
          <a:xfrm>
            <a:off x="6393210" y="4153378"/>
            <a:ext cx="2539046" cy="2066545"/>
          </a:xfrm>
          <a:prstGeom prst="rect">
            <a:avLst/>
          </a:prstGeom>
        </p:spPr>
      </p:pic>
      <p:pic>
        <p:nvPicPr>
          <p:cNvPr id="18" name="图片 17">
            <a:extLst>
              <a:ext uri="{FF2B5EF4-FFF2-40B4-BE49-F238E27FC236}">
                <a16:creationId xmlns:a16="http://schemas.microsoft.com/office/drawing/2014/main" id="{0CA83D02-834C-4683-A436-DB6BBCAC25D2}"/>
              </a:ext>
            </a:extLst>
          </p:cNvPr>
          <p:cNvPicPr>
            <a:picLocks noChangeAspect="1"/>
          </p:cNvPicPr>
          <p:nvPr/>
        </p:nvPicPr>
        <p:blipFill>
          <a:blip r:embed="rId6"/>
          <a:stretch>
            <a:fillRect/>
          </a:stretch>
        </p:blipFill>
        <p:spPr>
          <a:xfrm>
            <a:off x="457045" y="4153377"/>
            <a:ext cx="2533152" cy="2056567"/>
          </a:xfrm>
          <a:prstGeom prst="rect">
            <a:avLst/>
          </a:prstGeom>
        </p:spPr>
      </p:pic>
      <p:pic>
        <p:nvPicPr>
          <p:cNvPr id="19" name="图片 18">
            <a:extLst>
              <a:ext uri="{FF2B5EF4-FFF2-40B4-BE49-F238E27FC236}">
                <a16:creationId xmlns:a16="http://schemas.microsoft.com/office/drawing/2014/main" id="{FC201D44-3A7C-40A4-AAD6-6FB5907E155F}"/>
              </a:ext>
            </a:extLst>
          </p:cNvPr>
          <p:cNvPicPr>
            <a:picLocks noChangeAspect="1"/>
          </p:cNvPicPr>
          <p:nvPr/>
        </p:nvPicPr>
        <p:blipFill>
          <a:blip r:embed="rId7"/>
          <a:stretch>
            <a:fillRect/>
          </a:stretch>
        </p:blipFill>
        <p:spPr>
          <a:xfrm>
            <a:off x="3327390" y="4153377"/>
            <a:ext cx="2634568" cy="2118299"/>
          </a:xfrm>
          <a:prstGeom prst="rect">
            <a:avLst/>
          </a:prstGeom>
        </p:spPr>
      </p:pic>
      <p:sp>
        <p:nvSpPr>
          <p:cNvPr id="20" name="文本框 19">
            <a:extLst>
              <a:ext uri="{FF2B5EF4-FFF2-40B4-BE49-F238E27FC236}">
                <a16:creationId xmlns:a16="http://schemas.microsoft.com/office/drawing/2014/main" id="{360BB9F4-8DE4-451F-835B-4BCB19E04662}"/>
              </a:ext>
            </a:extLst>
          </p:cNvPr>
          <p:cNvSpPr txBox="1"/>
          <p:nvPr/>
        </p:nvSpPr>
        <p:spPr>
          <a:xfrm>
            <a:off x="457045" y="6419721"/>
            <a:ext cx="6186309" cy="369332"/>
          </a:xfrm>
          <a:prstGeom prst="rect">
            <a:avLst/>
          </a:prstGeom>
          <a:noFill/>
        </p:spPr>
        <p:txBody>
          <a:bodyPr wrap="none" rtlCol="0">
            <a:spAutoFit/>
          </a:bodyPr>
          <a:lstStyle/>
          <a:p>
            <a:r>
              <a:rPr lang="zh-CN" altLang="en-US" dirty="0">
                <a:solidFill>
                  <a:srgbClr val="FF0000"/>
                </a:solidFill>
              </a:rPr>
              <a:t>以上所有仿真中除改变附着条件外，无其他人工参数干预。</a:t>
            </a:r>
            <a:endParaRPr lang="en-US" dirty="0">
              <a:solidFill>
                <a:srgbClr val="FF0000"/>
              </a:solidFill>
            </a:endParaRPr>
          </a:p>
        </p:txBody>
      </p:sp>
    </p:spTree>
    <p:extLst>
      <p:ext uri="{BB962C8B-B14F-4D97-AF65-F5344CB8AC3E}">
        <p14:creationId xmlns:p14="http://schemas.microsoft.com/office/powerpoint/2010/main" val="3010431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BE4AF-23BE-4AA5-84FD-0CFB2A5D61A4}"/>
              </a:ext>
            </a:extLst>
          </p:cNvPr>
          <p:cNvSpPr>
            <a:spLocks noGrp="1"/>
          </p:cNvSpPr>
          <p:nvPr>
            <p:ph type="title"/>
          </p:nvPr>
        </p:nvSpPr>
        <p:spPr/>
        <p:txBody>
          <a:bodyPr/>
          <a:lstStyle/>
          <a:p>
            <a:r>
              <a:rPr lang="zh-CN" altLang="en-US" dirty="0"/>
              <a:t>结论</a:t>
            </a:r>
            <a:endParaRPr lang="en-US" dirty="0"/>
          </a:p>
        </p:txBody>
      </p:sp>
      <p:sp>
        <p:nvSpPr>
          <p:cNvPr id="3" name="内容占位符 2">
            <a:extLst>
              <a:ext uri="{FF2B5EF4-FFF2-40B4-BE49-F238E27FC236}">
                <a16:creationId xmlns:a16="http://schemas.microsoft.com/office/drawing/2014/main" id="{63B59986-A35A-42FB-A3E9-8F61877D1645}"/>
              </a:ext>
            </a:extLst>
          </p:cNvPr>
          <p:cNvSpPr>
            <a:spLocks noGrp="1"/>
          </p:cNvSpPr>
          <p:nvPr>
            <p:ph idx="1"/>
          </p:nvPr>
        </p:nvSpPr>
        <p:spPr/>
        <p:txBody>
          <a:bodyPr/>
          <a:lstStyle/>
          <a:p>
            <a:r>
              <a:rPr lang="zh-CN" altLang="en-US" dirty="0"/>
              <a:t>路面附着判断和强化的逻辑控制算法的组合在所涉物理环境中收敛性强，有较好的适应性</a:t>
            </a:r>
            <a:endParaRPr lang="en-US" altLang="zh-CN" dirty="0"/>
          </a:p>
          <a:p>
            <a:endParaRPr lang="en-US" dirty="0"/>
          </a:p>
          <a:p>
            <a:r>
              <a:rPr lang="en-US" dirty="0"/>
              <a:t>ABS</a:t>
            </a:r>
            <a:r>
              <a:rPr lang="zh-CN" altLang="en-US" dirty="0"/>
              <a:t>全过程各曲线和试验曲线相似性好，物理环境比较合理</a:t>
            </a:r>
            <a:endParaRPr lang="en-US" altLang="zh-CN" dirty="0"/>
          </a:p>
          <a:p>
            <a:endParaRPr lang="en-US" dirty="0"/>
          </a:p>
          <a:p>
            <a:r>
              <a:rPr lang="zh-CN" altLang="en-US" dirty="0"/>
              <a:t>未考虑对开路面情况，但是应该可以预期算法的强收敛性</a:t>
            </a:r>
            <a:endParaRPr lang="en-US" altLang="zh-CN" dirty="0"/>
          </a:p>
          <a:p>
            <a:endParaRPr lang="en-US" dirty="0"/>
          </a:p>
          <a:p>
            <a:r>
              <a:rPr lang="zh-CN" altLang="en-US" dirty="0"/>
              <a:t>路面识别速度效率较低。对于最优点滑移率较大的情况识别效率较低</a:t>
            </a:r>
            <a:endParaRPr lang="en-US" altLang="zh-CN" dirty="0"/>
          </a:p>
          <a:p>
            <a:endParaRPr lang="en-US" altLang="zh-CN" dirty="0"/>
          </a:p>
          <a:p>
            <a:r>
              <a:rPr lang="zh-CN" altLang="en-US" dirty="0"/>
              <a:t>未考虑制动过程地面附着性态的大幅变化，尚未添加实时的地面附着状态监控（预期可能可能可以通过实时的地面状态监控检测路面滑移率变化）</a:t>
            </a:r>
            <a:endParaRPr lang="en-US" altLang="zh-CN" dirty="0"/>
          </a:p>
          <a:p>
            <a:endParaRPr lang="en-US" dirty="0"/>
          </a:p>
        </p:txBody>
      </p:sp>
      <p:sp>
        <p:nvSpPr>
          <p:cNvPr id="4" name="灯片编号占位符 3">
            <a:extLst>
              <a:ext uri="{FF2B5EF4-FFF2-40B4-BE49-F238E27FC236}">
                <a16:creationId xmlns:a16="http://schemas.microsoft.com/office/drawing/2014/main" id="{54384508-E82B-430D-AE49-23C4EBB14130}"/>
              </a:ext>
            </a:extLst>
          </p:cNvPr>
          <p:cNvSpPr>
            <a:spLocks noGrp="1"/>
          </p:cNvSpPr>
          <p:nvPr>
            <p:ph type="sldNum" sz="quarter" idx="12"/>
          </p:nvPr>
        </p:nvSpPr>
        <p:spPr/>
        <p:txBody>
          <a:bodyPr/>
          <a:lstStyle/>
          <a:p>
            <a:fld id="{ECC5823B-8CA8-4514-B4CF-AB75C2ECDFC9}" type="slidenum">
              <a:rPr lang="zh-CN" altLang="en-US" smtClean="0"/>
              <a:t>16</a:t>
            </a:fld>
            <a:endParaRPr lang="zh-CN" altLang="en-US" dirty="0"/>
          </a:p>
        </p:txBody>
      </p:sp>
    </p:spTree>
    <p:extLst>
      <p:ext uri="{BB962C8B-B14F-4D97-AF65-F5344CB8AC3E}">
        <p14:creationId xmlns:p14="http://schemas.microsoft.com/office/powerpoint/2010/main" val="1121160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47F35-436C-409D-9CD9-4BFCE9F707F7}"/>
              </a:ext>
            </a:extLst>
          </p:cNvPr>
          <p:cNvSpPr>
            <a:spLocks noGrp="1"/>
          </p:cNvSpPr>
          <p:nvPr>
            <p:ph type="title"/>
          </p:nvPr>
        </p:nvSpPr>
        <p:spPr/>
        <p:txBody>
          <a:bodyPr/>
          <a:lstStyle/>
          <a:p>
            <a:r>
              <a:rPr lang="zh-CN" altLang="en-US" dirty="0"/>
              <a:t>源程序</a:t>
            </a:r>
            <a:r>
              <a:rPr lang="en-US" altLang="zh-CN" dirty="0"/>
              <a:t>——MATLAB</a:t>
            </a:r>
            <a:endParaRPr lang="en-US" dirty="0"/>
          </a:p>
        </p:txBody>
      </p:sp>
      <p:sp>
        <p:nvSpPr>
          <p:cNvPr id="4" name="灯片编号占位符 3">
            <a:extLst>
              <a:ext uri="{FF2B5EF4-FFF2-40B4-BE49-F238E27FC236}">
                <a16:creationId xmlns:a16="http://schemas.microsoft.com/office/drawing/2014/main" id="{E8470FB6-2A49-435B-9AA7-0FB50BC895B8}"/>
              </a:ext>
            </a:extLst>
          </p:cNvPr>
          <p:cNvSpPr>
            <a:spLocks noGrp="1"/>
          </p:cNvSpPr>
          <p:nvPr>
            <p:ph type="sldNum" sz="quarter" idx="12"/>
          </p:nvPr>
        </p:nvSpPr>
        <p:spPr/>
        <p:txBody>
          <a:bodyPr/>
          <a:lstStyle/>
          <a:p>
            <a:fld id="{ECC5823B-8CA8-4514-B4CF-AB75C2ECDFC9}" type="slidenum">
              <a:rPr lang="zh-CN" altLang="en-US" smtClean="0"/>
              <a:t>17</a:t>
            </a:fld>
            <a:endParaRPr lang="zh-CN" altLang="en-US" dirty="0"/>
          </a:p>
        </p:txBody>
      </p:sp>
      <p:pic>
        <p:nvPicPr>
          <p:cNvPr id="5" name="图片 4">
            <a:extLst>
              <a:ext uri="{FF2B5EF4-FFF2-40B4-BE49-F238E27FC236}">
                <a16:creationId xmlns:a16="http://schemas.microsoft.com/office/drawing/2014/main" id="{A935CB53-AE91-4337-8AD9-74C0AE55948A}"/>
              </a:ext>
            </a:extLst>
          </p:cNvPr>
          <p:cNvPicPr>
            <a:picLocks noChangeAspect="1"/>
          </p:cNvPicPr>
          <p:nvPr/>
        </p:nvPicPr>
        <p:blipFill>
          <a:blip r:embed="rId2"/>
          <a:stretch>
            <a:fillRect/>
          </a:stretch>
        </p:blipFill>
        <p:spPr>
          <a:xfrm>
            <a:off x="6372200" y="2400707"/>
            <a:ext cx="1724025" cy="2619375"/>
          </a:xfrm>
          <a:prstGeom prst="rect">
            <a:avLst/>
          </a:prstGeom>
        </p:spPr>
      </p:pic>
      <p:pic>
        <p:nvPicPr>
          <p:cNvPr id="6" name="图片 5">
            <a:extLst>
              <a:ext uri="{FF2B5EF4-FFF2-40B4-BE49-F238E27FC236}">
                <a16:creationId xmlns:a16="http://schemas.microsoft.com/office/drawing/2014/main" id="{B6958F83-4DE1-4473-AD73-27F283F0C8FA}"/>
              </a:ext>
            </a:extLst>
          </p:cNvPr>
          <p:cNvPicPr>
            <a:picLocks noChangeAspect="1"/>
          </p:cNvPicPr>
          <p:nvPr/>
        </p:nvPicPr>
        <p:blipFill>
          <a:blip r:embed="rId3"/>
          <a:stretch>
            <a:fillRect/>
          </a:stretch>
        </p:blipFill>
        <p:spPr>
          <a:xfrm>
            <a:off x="467544" y="3029358"/>
            <a:ext cx="1933575" cy="1362075"/>
          </a:xfrm>
          <a:prstGeom prst="rect">
            <a:avLst/>
          </a:prstGeom>
        </p:spPr>
      </p:pic>
      <p:sp>
        <p:nvSpPr>
          <p:cNvPr id="7" name="文本框 6">
            <a:extLst>
              <a:ext uri="{FF2B5EF4-FFF2-40B4-BE49-F238E27FC236}">
                <a16:creationId xmlns:a16="http://schemas.microsoft.com/office/drawing/2014/main" id="{BD34B4BD-2990-4891-A1D6-6F2074D87785}"/>
              </a:ext>
            </a:extLst>
          </p:cNvPr>
          <p:cNvSpPr txBox="1"/>
          <p:nvPr/>
        </p:nvSpPr>
        <p:spPr>
          <a:xfrm>
            <a:off x="467544" y="1121998"/>
            <a:ext cx="1569660" cy="369332"/>
          </a:xfrm>
          <a:prstGeom prst="rect">
            <a:avLst/>
          </a:prstGeom>
          <a:noFill/>
        </p:spPr>
        <p:txBody>
          <a:bodyPr wrap="none" rtlCol="0">
            <a:spAutoFit/>
          </a:bodyPr>
          <a:lstStyle/>
          <a:p>
            <a:r>
              <a:rPr lang="zh-CN" altLang="en-US" dirty="0"/>
              <a:t>无路面识别：</a:t>
            </a:r>
            <a:endParaRPr lang="en-US" dirty="0"/>
          </a:p>
        </p:txBody>
      </p:sp>
      <p:sp>
        <p:nvSpPr>
          <p:cNvPr id="8" name="文本框 7">
            <a:extLst>
              <a:ext uri="{FF2B5EF4-FFF2-40B4-BE49-F238E27FC236}">
                <a16:creationId xmlns:a16="http://schemas.microsoft.com/office/drawing/2014/main" id="{42B30B2E-4F66-45D3-B456-02903E976B5D}"/>
              </a:ext>
            </a:extLst>
          </p:cNvPr>
          <p:cNvSpPr txBox="1"/>
          <p:nvPr/>
        </p:nvSpPr>
        <p:spPr>
          <a:xfrm>
            <a:off x="4041254" y="1018785"/>
            <a:ext cx="2723823" cy="646331"/>
          </a:xfrm>
          <a:prstGeom prst="rect">
            <a:avLst/>
          </a:prstGeom>
          <a:noFill/>
        </p:spPr>
        <p:txBody>
          <a:bodyPr wrap="none" rtlCol="0">
            <a:spAutoFit/>
          </a:bodyPr>
          <a:lstStyle/>
          <a:p>
            <a:r>
              <a:rPr lang="zh-CN" altLang="en-US" dirty="0"/>
              <a:t>含路面识别，判断强化及</a:t>
            </a:r>
            <a:endParaRPr lang="en-US" altLang="zh-CN" dirty="0"/>
          </a:p>
          <a:p>
            <a:r>
              <a:rPr lang="zh-CN" altLang="en-US" dirty="0"/>
              <a:t>物理环境强化：</a:t>
            </a:r>
            <a:endParaRPr lang="en-US" dirty="0"/>
          </a:p>
        </p:txBody>
      </p:sp>
      <p:sp>
        <p:nvSpPr>
          <p:cNvPr id="9" name="文本框 8">
            <a:extLst>
              <a:ext uri="{FF2B5EF4-FFF2-40B4-BE49-F238E27FC236}">
                <a16:creationId xmlns:a16="http://schemas.microsoft.com/office/drawing/2014/main" id="{4DD4FFAB-82A9-4263-BD5E-5F2302806A4C}"/>
              </a:ext>
            </a:extLst>
          </p:cNvPr>
          <p:cNvSpPr txBox="1"/>
          <p:nvPr/>
        </p:nvSpPr>
        <p:spPr>
          <a:xfrm>
            <a:off x="2431461" y="2556233"/>
            <a:ext cx="766557" cy="2308324"/>
          </a:xfrm>
          <a:prstGeom prst="rect">
            <a:avLst/>
          </a:prstGeom>
          <a:noFill/>
        </p:spPr>
        <p:txBody>
          <a:bodyPr wrap="none" rtlCol="0">
            <a:spAutoFit/>
          </a:bodyPr>
          <a:lstStyle/>
          <a:p>
            <a:r>
              <a:rPr lang="en-US" dirty="0"/>
              <a:t>18</a:t>
            </a:r>
            <a:r>
              <a:rPr lang="zh-CN" altLang="en-US" dirty="0"/>
              <a:t>行</a:t>
            </a:r>
            <a:endParaRPr lang="en-US" altLang="zh-CN" dirty="0"/>
          </a:p>
          <a:p>
            <a:r>
              <a:rPr lang="en-US" dirty="0"/>
              <a:t>8</a:t>
            </a:r>
            <a:r>
              <a:rPr lang="zh-CN" altLang="en-US" dirty="0"/>
              <a:t>行</a:t>
            </a:r>
            <a:endParaRPr lang="en-US" altLang="zh-CN" dirty="0"/>
          </a:p>
          <a:p>
            <a:r>
              <a:rPr lang="en-US" dirty="0"/>
              <a:t>63</a:t>
            </a:r>
            <a:r>
              <a:rPr lang="zh-CN" altLang="en-US" dirty="0"/>
              <a:t>行</a:t>
            </a:r>
            <a:endParaRPr lang="en-US" altLang="zh-CN" dirty="0"/>
          </a:p>
          <a:p>
            <a:r>
              <a:rPr lang="en-US" dirty="0"/>
              <a:t>43</a:t>
            </a:r>
            <a:r>
              <a:rPr lang="zh-CN" altLang="en-US" dirty="0"/>
              <a:t>行</a:t>
            </a:r>
            <a:endParaRPr lang="en-US" altLang="zh-CN" dirty="0"/>
          </a:p>
          <a:p>
            <a:r>
              <a:rPr lang="en-US" dirty="0"/>
              <a:t>40</a:t>
            </a:r>
            <a:r>
              <a:rPr lang="zh-CN" altLang="en-US" dirty="0"/>
              <a:t>行</a:t>
            </a:r>
            <a:endParaRPr lang="en-US" altLang="zh-CN" dirty="0"/>
          </a:p>
          <a:p>
            <a:r>
              <a:rPr lang="en-US" dirty="0"/>
              <a:t>123</a:t>
            </a:r>
            <a:r>
              <a:rPr lang="zh-CN" altLang="en-US" dirty="0"/>
              <a:t>行</a:t>
            </a:r>
            <a:endParaRPr lang="en-US" altLang="zh-CN" dirty="0"/>
          </a:p>
          <a:p>
            <a:r>
              <a:rPr lang="en-US" dirty="0"/>
              <a:t>102</a:t>
            </a:r>
            <a:r>
              <a:rPr lang="zh-CN" altLang="en-US" dirty="0"/>
              <a:t>行</a:t>
            </a:r>
            <a:endParaRPr lang="en-US" altLang="zh-CN" dirty="0"/>
          </a:p>
          <a:p>
            <a:r>
              <a:rPr lang="en-US" dirty="0"/>
              <a:t>15</a:t>
            </a:r>
            <a:r>
              <a:rPr lang="zh-CN" altLang="en-US" dirty="0"/>
              <a:t>行</a:t>
            </a:r>
            <a:endParaRPr lang="en-US" dirty="0"/>
          </a:p>
        </p:txBody>
      </p:sp>
      <p:sp>
        <p:nvSpPr>
          <p:cNvPr id="10" name="文本框 9">
            <a:extLst>
              <a:ext uri="{FF2B5EF4-FFF2-40B4-BE49-F238E27FC236}">
                <a16:creationId xmlns:a16="http://schemas.microsoft.com/office/drawing/2014/main" id="{23A8C189-4E36-4241-8845-74B550979991}"/>
              </a:ext>
            </a:extLst>
          </p:cNvPr>
          <p:cNvSpPr txBox="1"/>
          <p:nvPr/>
        </p:nvSpPr>
        <p:spPr>
          <a:xfrm>
            <a:off x="8269939" y="1761193"/>
            <a:ext cx="766557" cy="4247317"/>
          </a:xfrm>
          <a:prstGeom prst="rect">
            <a:avLst/>
          </a:prstGeom>
          <a:noFill/>
        </p:spPr>
        <p:txBody>
          <a:bodyPr wrap="none" rtlCol="0">
            <a:spAutoFit/>
          </a:bodyPr>
          <a:lstStyle/>
          <a:p>
            <a:r>
              <a:rPr lang="en-US" dirty="0"/>
              <a:t>16</a:t>
            </a:r>
            <a:r>
              <a:rPr lang="zh-CN" altLang="en-US" dirty="0"/>
              <a:t>行</a:t>
            </a:r>
            <a:endParaRPr lang="en-US" altLang="zh-CN" dirty="0"/>
          </a:p>
          <a:p>
            <a:r>
              <a:rPr lang="en-US" dirty="0"/>
              <a:t>7</a:t>
            </a:r>
            <a:r>
              <a:rPr lang="zh-CN" altLang="en-US" dirty="0"/>
              <a:t>行</a:t>
            </a:r>
            <a:endParaRPr lang="en-US" altLang="zh-CN" dirty="0"/>
          </a:p>
          <a:p>
            <a:r>
              <a:rPr lang="en-US" dirty="0"/>
              <a:t>57</a:t>
            </a:r>
            <a:r>
              <a:rPr lang="zh-CN" altLang="en-US" dirty="0"/>
              <a:t>行</a:t>
            </a:r>
            <a:endParaRPr lang="en-US" altLang="zh-CN" dirty="0"/>
          </a:p>
          <a:p>
            <a:r>
              <a:rPr lang="en-US" dirty="0"/>
              <a:t>55</a:t>
            </a:r>
            <a:r>
              <a:rPr lang="zh-CN" altLang="en-US" dirty="0"/>
              <a:t>行</a:t>
            </a:r>
            <a:endParaRPr lang="en-US" altLang="zh-CN" dirty="0"/>
          </a:p>
          <a:p>
            <a:r>
              <a:rPr lang="en-US" dirty="0"/>
              <a:t>40</a:t>
            </a:r>
            <a:r>
              <a:rPr lang="zh-CN" altLang="en-US" dirty="0"/>
              <a:t>行</a:t>
            </a:r>
            <a:endParaRPr lang="en-US" altLang="zh-CN" dirty="0"/>
          </a:p>
          <a:p>
            <a:r>
              <a:rPr lang="en-US" dirty="0"/>
              <a:t>40</a:t>
            </a:r>
            <a:r>
              <a:rPr lang="zh-CN" altLang="en-US" dirty="0"/>
              <a:t>行</a:t>
            </a:r>
            <a:endParaRPr lang="en-US" altLang="zh-CN" dirty="0"/>
          </a:p>
          <a:p>
            <a:r>
              <a:rPr lang="en-US" dirty="0"/>
              <a:t>44</a:t>
            </a:r>
            <a:r>
              <a:rPr lang="zh-CN" altLang="en-US" dirty="0"/>
              <a:t>行</a:t>
            </a:r>
            <a:endParaRPr lang="en-US" altLang="zh-CN" dirty="0"/>
          </a:p>
          <a:p>
            <a:r>
              <a:rPr lang="en-US" dirty="0"/>
              <a:t>40</a:t>
            </a:r>
            <a:r>
              <a:rPr lang="zh-CN" altLang="en-US" dirty="0"/>
              <a:t>行</a:t>
            </a:r>
            <a:endParaRPr lang="en-US" altLang="zh-CN" dirty="0"/>
          </a:p>
          <a:p>
            <a:r>
              <a:rPr lang="en-US" dirty="0"/>
              <a:t>42</a:t>
            </a:r>
            <a:r>
              <a:rPr lang="zh-CN" altLang="en-US" dirty="0"/>
              <a:t>行</a:t>
            </a:r>
            <a:endParaRPr lang="en-US" altLang="zh-CN" dirty="0"/>
          </a:p>
          <a:p>
            <a:r>
              <a:rPr lang="en-US" dirty="0"/>
              <a:t>188</a:t>
            </a:r>
            <a:r>
              <a:rPr lang="zh-CN" altLang="en-US" dirty="0"/>
              <a:t>行</a:t>
            </a:r>
            <a:endParaRPr lang="en-US" altLang="zh-CN" dirty="0"/>
          </a:p>
          <a:p>
            <a:r>
              <a:rPr lang="en-US" dirty="0"/>
              <a:t>53</a:t>
            </a:r>
            <a:r>
              <a:rPr lang="zh-CN" altLang="en-US" dirty="0"/>
              <a:t>行</a:t>
            </a:r>
            <a:endParaRPr lang="en-US" altLang="zh-CN" dirty="0"/>
          </a:p>
          <a:p>
            <a:r>
              <a:rPr lang="en-US" dirty="0"/>
              <a:t>107</a:t>
            </a:r>
            <a:r>
              <a:rPr lang="zh-CN" altLang="en-US" dirty="0"/>
              <a:t>行</a:t>
            </a:r>
            <a:endParaRPr lang="en-US" altLang="zh-CN" dirty="0"/>
          </a:p>
          <a:p>
            <a:r>
              <a:rPr lang="en-US" dirty="0"/>
              <a:t>5</a:t>
            </a:r>
            <a:r>
              <a:rPr lang="zh-CN" altLang="en-US" dirty="0"/>
              <a:t>行</a:t>
            </a:r>
            <a:endParaRPr lang="en-US" altLang="zh-CN" dirty="0"/>
          </a:p>
          <a:p>
            <a:r>
              <a:rPr lang="en-US" dirty="0"/>
              <a:t>21</a:t>
            </a:r>
            <a:r>
              <a:rPr lang="zh-CN" altLang="en-US" dirty="0"/>
              <a:t>行</a:t>
            </a:r>
            <a:endParaRPr lang="en-US" altLang="zh-CN" dirty="0"/>
          </a:p>
          <a:p>
            <a:r>
              <a:rPr lang="en-US" dirty="0"/>
              <a:t>15</a:t>
            </a:r>
            <a:r>
              <a:rPr lang="zh-CN" altLang="en-US" dirty="0"/>
              <a:t>行</a:t>
            </a:r>
            <a:endParaRPr lang="en-US" dirty="0"/>
          </a:p>
        </p:txBody>
      </p:sp>
      <p:sp>
        <p:nvSpPr>
          <p:cNvPr id="11" name="矩形: 圆角 10">
            <a:extLst>
              <a:ext uri="{FF2B5EF4-FFF2-40B4-BE49-F238E27FC236}">
                <a16:creationId xmlns:a16="http://schemas.microsoft.com/office/drawing/2014/main" id="{9DC65634-3F20-47C9-AD75-A7F14D366E52}"/>
              </a:ext>
            </a:extLst>
          </p:cNvPr>
          <p:cNvSpPr/>
          <p:nvPr/>
        </p:nvSpPr>
        <p:spPr>
          <a:xfrm>
            <a:off x="6372200" y="2450418"/>
            <a:ext cx="1368152" cy="30174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矩形: 圆角 11">
            <a:extLst>
              <a:ext uri="{FF2B5EF4-FFF2-40B4-BE49-F238E27FC236}">
                <a16:creationId xmlns:a16="http://schemas.microsoft.com/office/drawing/2014/main" id="{440D892D-9861-4660-8DAA-0938AC861221}"/>
              </a:ext>
            </a:extLst>
          </p:cNvPr>
          <p:cNvSpPr/>
          <p:nvPr/>
        </p:nvSpPr>
        <p:spPr>
          <a:xfrm>
            <a:off x="6372200" y="3095252"/>
            <a:ext cx="1440160" cy="7657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矩形: 圆角 12">
            <a:extLst>
              <a:ext uri="{FF2B5EF4-FFF2-40B4-BE49-F238E27FC236}">
                <a16:creationId xmlns:a16="http://schemas.microsoft.com/office/drawing/2014/main" id="{3ECF091F-AE1D-4B76-A086-DB573D77917A}"/>
              </a:ext>
            </a:extLst>
          </p:cNvPr>
          <p:cNvSpPr/>
          <p:nvPr/>
        </p:nvSpPr>
        <p:spPr>
          <a:xfrm>
            <a:off x="6372200" y="4221088"/>
            <a:ext cx="1512168" cy="1703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矩形: 圆角 13">
            <a:extLst>
              <a:ext uri="{FF2B5EF4-FFF2-40B4-BE49-F238E27FC236}">
                <a16:creationId xmlns:a16="http://schemas.microsoft.com/office/drawing/2014/main" id="{4BAC3655-C013-416B-987A-702AB93517F2}"/>
              </a:ext>
            </a:extLst>
          </p:cNvPr>
          <p:cNvSpPr/>
          <p:nvPr/>
        </p:nvSpPr>
        <p:spPr>
          <a:xfrm>
            <a:off x="6372200" y="4050743"/>
            <a:ext cx="1656184" cy="1703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矩形: 圆角 14">
            <a:extLst>
              <a:ext uri="{FF2B5EF4-FFF2-40B4-BE49-F238E27FC236}">
                <a16:creationId xmlns:a16="http://schemas.microsoft.com/office/drawing/2014/main" id="{C3703F6D-334A-4BF7-BF0F-5E0943811F52}"/>
              </a:ext>
            </a:extLst>
          </p:cNvPr>
          <p:cNvSpPr/>
          <p:nvPr/>
        </p:nvSpPr>
        <p:spPr>
          <a:xfrm>
            <a:off x="6372200" y="4535412"/>
            <a:ext cx="1656184" cy="1703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矩形: 圆角 15">
            <a:extLst>
              <a:ext uri="{FF2B5EF4-FFF2-40B4-BE49-F238E27FC236}">
                <a16:creationId xmlns:a16="http://schemas.microsoft.com/office/drawing/2014/main" id="{B6089389-4472-4FD4-A776-2FF21C10BE29}"/>
              </a:ext>
            </a:extLst>
          </p:cNvPr>
          <p:cNvSpPr/>
          <p:nvPr/>
        </p:nvSpPr>
        <p:spPr>
          <a:xfrm>
            <a:off x="6372200" y="4679391"/>
            <a:ext cx="1656184" cy="1703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矩形: 圆角 16">
            <a:extLst>
              <a:ext uri="{FF2B5EF4-FFF2-40B4-BE49-F238E27FC236}">
                <a16:creationId xmlns:a16="http://schemas.microsoft.com/office/drawing/2014/main" id="{985F3FD3-E156-460B-801B-F01590EE9D8B}"/>
              </a:ext>
            </a:extLst>
          </p:cNvPr>
          <p:cNvSpPr/>
          <p:nvPr/>
        </p:nvSpPr>
        <p:spPr>
          <a:xfrm>
            <a:off x="6372200" y="4840028"/>
            <a:ext cx="1656184" cy="1703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9" name="直接箭头连接符 18">
            <a:extLst>
              <a:ext uri="{FF2B5EF4-FFF2-40B4-BE49-F238E27FC236}">
                <a16:creationId xmlns:a16="http://schemas.microsoft.com/office/drawing/2014/main" id="{2F88B59B-1B44-4A08-A5EC-5E857BC07221}"/>
              </a:ext>
            </a:extLst>
          </p:cNvPr>
          <p:cNvCxnSpPr>
            <a:cxnSpLocks/>
            <a:stCxn id="21" idx="3"/>
            <a:endCxn id="11" idx="1"/>
          </p:cNvCxnSpPr>
          <p:nvPr/>
        </p:nvCxnSpPr>
        <p:spPr>
          <a:xfrm>
            <a:off x="5236257" y="2407048"/>
            <a:ext cx="1135943" cy="19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1781F76-8C6C-4E60-BBFE-23F6F9C36921}"/>
              </a:ext>
            </a:extLst>
          </p:cNvPr>
          <p:cNvSpPr txBox="1"/>
          <p:nvPr/>
        </p:nvSpPr>
        <p:spPr>
          <a:xfrm>
            <a:off x="4128261" y="2222382"/>
            <a:ext cx="1107996" cy="369332"/>
          </a:xfrm>
          <a:prstGeom prst="rect">
            <a:avLst/>
          </a:prstGeom>
          <a:noFill/>
        </p:spPr>
        <p:txBody>
          <a:bodyPr wrap="none" rtlCol="0">
            <a:spAutoFit/>
          </a:bodyPr>
          <a:lstStyle/>
          <a:p>
            <a:r>
              <a:rPr lang="zh-CN" altLang="en-US" dirty="0"/>
              <a:t>逻辑分类</a:t>
            </a:r>
            <a:endParaRPr lang="en-US" dirty="0"/>
          </a:p>
        </p:txBody>
      </p:sp>
      <p:cxnSp>
        <p:nvCxnSpPr>
          <p:cNvPr id="23" name="直接箭头连接符 22">
            <a:extLst>
              <a:ext uri="{FF2B5EF4-FFF2-40B4-BE49-F238E27FC236}">
                <a16:creationId xmlns:a16="http://schemas.microsoft.com/office/drawing/2014/main" id="{587DA6B8-42FE-4860-ADF5-90F4E17CB0C0}"/>
              </a:ext>
            </a:extLst>
          </p:cNvPr>
          <p:cNvCxnSpPr>
            <a:cxnSpLocks/>
            <a:endCxn id="12" idx="1"/>
          </p:cNvCxnSpPr>
          <p:nvPr/>
        </p:nvCxnSpPr>
        <p:spPr>
          <a:xfrm>
            <a:off x="5204044" y="3221297"/>
            <a:ext cx="1168156" cy="256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5DDCC48-7107-4862-ADA0-80722D229A1B}"/>
              </a:ext>
            </a:extLst>
          </p:cNvPr>
          <p:cNvSpPr txBox="1"/>
          <p:nvPr/>
        </p:nvSpPr>
        <p:spPr>
          <a:xfrm>
            <a:off x="4181945" y="3029970"/>
            <a:ext cx="1221221" cy="369332"/>
          </a:xfrm>
          <a:prstGeom prst="rect">
            <a:avLst/>
          </a:prstGeom>
          <a:noFill/>
        </p:spPr>
        <p:txBody>
          <a:bodyPr wrap="square" rtlCol="0">
            <a:spAutoFit/>
          </a:bodyPr>
          <a:lstStyle/>
          <a:p>
            <a:r>
              <a:rPr lang="zh-CN" altLang="en-US" dirty="0"/>
              <a:t>魔术公式</a:t>
            </a:r>
            <a:endParaRPr lang="en-US" dirty="0"/>
          </a:p>
        </p:txBody>
      </p:sp>
      <p:cxnSp>
        <p:nvCxnSpPr>
          <p:cNvPr id="28" name="直接箭头连接符 27">
            <a:extLst>
              <a:ext uri="{FF2B5EF4-FFF2-40B4-BE49-F238E27FC236}">
                <a16:creationId xmlns:a16="http://schemas.microsoft.com/office/drawing/2014/main" id="{E8D905AB-97A9-40BC-941D-27496861A3BC}"/>
              </a:ext>
            </a:extLst>
          </p:cNvPr>
          <p:cNvCxnSpPr>
            <a:cxnSpLocks/>
            <a:stCxn id="30" idx="1"/>
            <a:endCxn id="14" idx="1"/>
          </p:cNvCxnSpPr>
          <p:nvPr/>
        </p:nvCxnSpPr>
        <p:spPr>
          <a:xfrm>
            <a:off x="5484960" y="3709441"/>
            <a:ext cx="887240" cy="42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F27AE30-D55B-4A99-9B7C-355EC4CD3070}"/>
              </a:ext>
            </a:extLst>
          </p:cNvPr>
          <p:cNvSpPr txBox="1"/>
          <p:nvPr/>
        </p:nvSpPr>
        <p:spPr>
          <a:xfrm flipH="1">
            <a:off x="3858733" y="3386275"/>
            <a:ext cx="1626227" cy="646331"/>
          </a:xfrm>
          <a:prstGeom prst="rect">
            <a:avLst/>
          </a:prstGeom>
          <a:noFill/>
        </p:spPr>
        <p:txBody>
          <a:bodyPr wrap="square" rtlCol="0">
            <a:spAutoFit/>
          </a:bodyPr>
          <a:lstStyle/>
          <a:p>
            <a:pPr algn="ctr"/>
            <a:r>
              <a:rPr lang="zh-CN" altLang="en-US" dirty="0"/>
              <a:t>主程序</a:t>
            </a:r>
            <a:endParaRPr lang="en-US" altLang="zh-CN" dirty="0"/>
          </a:p>
          <a:p>
            <a:r>
              <a:rPr lang="zh-CN" altLang="en-US" dirty="0"/>
              <a:t>（含物理环境）</a:t>
            </a:r>
            <a:endParaRPr lang="en-US" dirty="0"/>
          </a:p>
        </p:txBody>
      </p:sp>
      <p:cxnSp>
        <p:nvCxnSpPr>
          <p:cNvPr id="34" name="直接箭头连接符 33">
            <a:extLst>
              <a:ext uri="{FF2B5EF4-FFF2-40B4-BE49-F238E27FC236}">
                <a16:creationId xmlns:a16="http://schemas.microsoft.com/office/drawing/2014/main" id="{38661F15-8D78-4DC3-BD24-17E583348610}"/>
              </a:ext>
            </a:extLst>
          </p:cNvPr>
          <p:cNvCxnSpPr>
            <a:cxnSpLocks/>
            <a:stCxn id="36" idx="3"/>
          </p:cNvCxnSpPr>
          <p:nvPr/>
        </p:nvCxnSpPr>
        <p:spPr>
          <a:xfrm>
            <a:off x="5331690" y="4214787"/>
            <a:ext cx="1047188" cy="9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4A8DFBD-B147-4F36-A182-E8CF6759207C}"/>
              </a:ext>
            </a:extLst>
          </p:cNvPr>
          <p:cNvSpPr txBox="1"/>
          <p:nvPr/>
        </p:nvSpPr>
        <p:spPr>
          <a:xfrm>
            <a:off x="4223694" y="4030121"/>
            <a:ext cx="1107996" cy="369332"/>
          </a:xfrm>
          <a:prstGeom prst="rect">
            <a:avLst/>
          </a:prstGeom>
          <a:noFill/>
        </p:spPr>
        <p:txBody>
          <a:bodyPr wrap="none" rtlCol="0">
            <a:spAutoFit/>
          </a:bodyPr>
          <a:lstStyle/>
          <a:p>
            <a:r>
              <a:rPr lang="zh-CN" altLang="en-US" dirty="0"/>
              <a:t>强化控制</a:t>
            </a:r>
            <a:endParaRPr lang="en-US" dirty="0"/>
          </a:p>
        </p:txBody>
      </p:sp>
      <p:cxnSp>
        <p:nvCxnSpPr>
          <p:cNvPr id="40" name="直接箭头连接符 39">
            <a:extLst>
              <a:ext uri="{FF2B5EF4-FFF2-40B4-BE49-F238E27FC236}">
                <a16:creationId xmlns:a16="http://schemas.microsoft.com/office/drawing/2014/main" id="{37B658C1-0794-43D5-8106-6ECE857CB2F8}"/>
              </a:ext>
            </a:extLst>
          </p:cNvPr>
          <p:cNvCxnSpPr>
            <a:cxnSpLocks/>
          </p:cNvCxnSpPr>
          <p:nvPr/>
        </p:nvCxnSpPr>
        <p:spPr>
          <a:xfrm flipV="1">
            <a:off x="5204044" y="4611757"/>
            <a:ext cx="1174834" cy="9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10EF2DA4-0428-433D-BBE9-DD57F5CB2CEF}"/>
              </a:ext>
            </a:extLst>
          </p:cNvPr>
          <p:cNvSpPr txBox="1"/>
          <p:nvPr/>
        </p:nvSpPr>
        <p:spPr>
          <a:xfrm>
            <a:off x="4230372" y="4381014"/>
            <a:ext cx="1215875" cy="646331"/>
          </a:xfrm>
          <a:prstGeom prst="rect">
            <a:avLst/>
          </a:prstGeom>
          <a:noFill/>
        </p:spPr>
        <p:txBody>
          <a:bodyPr wrap="square" rtlCol="0">
            <a:spAutoFit/>
          </a:bodyPr>
          <a:lstStyle/>
          <a:p>
            <a:r>
              <a:rPr lang="zh-CN" altLang="en-US" dirty="0"/>
              <a:t>阻力矩传递函数</a:t>
            </a:r>
            <a:endParaRPr lang="en-US" dirty="0"/>
          </a:p>
        </p:txBody>
      </p:sp>
      <p:cxnSp>
        <p:nvCxnSpPr>
          <p:cNvPr id="43" name="直接箭头连接符 42">
            <a:extLst>
              <a:ext uri="{FF2B5EF4-FFF2-40B4-BE49-F238E27FC236}">
                <a16:creationId xmlns:a16="http://schemas.microsoft.com/office/drawing/2014/main" id="{0AD6951C-F369-478A-B81B-3D5A62872011}"/>
              </a:ext>
            </a:extLst>
          </p:cNvPr>
          <p:cNvCxnSpPr>
            <a:cxnSpLocks/>
          </p:cNvCxnSpPr>
          <p:nvPr/>
        </p:nvCxnSpPr>
        <p:spPr>
          <a:xfrm flipV="1">
            <a:off x="5524736" y="4764467"/>
            <a:ext cx="847464" cy="50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638FC62-C64C-4129-B48F-FFEE0F044040}"/>
              </a:ext>
            </a:extLst>
          </p:cNvPr>
          <p:cNvSpPr txBox="1"/>
          <p:nvPr/>
        </p:nvSpPr>
        <p:spPr>
          <a:xfrm>
            <a:off x="4128186" y="5011833"/>
            <a:ext cx="1569660" cy="646331"/>
          </a:xfrm>
          <a:prstGeom prst="rect">
            <a:avLst/>
          </a:prstGeom>
          <a:noFill/>
        </p:spPr>
        <p:txBody>
          <a:bodyPr wrap="none" rtlCol="0">
            <a:spAutoFit/>
          </a:bodyPr>
          <a:lstStyle/>
          <a:p>
            <a:r>
              <a:rPr lang="zh-CN" altLang="en-US" dirty="0"/>
              <a:t>路面识别及</a:t>
            </a:r>
            <a:endParaRPr lang="en-US" altLang="zh-CN" dirty="0"/>
          </a:p>
          <a:p>
            <a:r>
              <a:rPr lang="zh-CN" altLang="en-US" dirty="0"/>
              <a:t>初始制动激励</a:t>
            </a:r>
            <a:endParaRPr lang="en-US" dirty="0"/>
          </a:p>
        </p:txBody>
      </p:sp>
      <p:cxnSp>
        <p:nvCxnSpPr>
          <p:cNvPr id="46" name="直接箭头连接符 45">
            <a:extLst>
              <a:ext uri="{FF2B5EF4-FFF2-40B4-BE49-F238E27FC236}">
                <a16:creationId xmlns:a16="http://schemas.microsoft.com/office/drawing/2014/main" id="{B76094CB-6374-40A9-8881-CC9910D23CC5}"/>
              </a:ext>
            </a:extLst>
          </p:cNvPr>
          <p:cNvCxnSpPr>
            <a:cxnSpLocks/>
            <a:stCxn id="49" idx="3"/>
          </p:cNvCxnSpPr>
          <p:nvPr/>
        </p:nvCxnSpPr>
        <p:spPr>
          <a:xfrm flipV="1">
            <a:off x="5986400" y="5050015"/>
            <a:ext cx="600645" cy="85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7B95D73-2B7A-454D-B34E-8D0F7BA7B12A}"/>
              </a:ext>
            </a:extLst>
          </p:cNvPr>
          <p:cNvSpPr txBox="1"/>
          <p:nvPr/>
        </p:nvSpPr>
        <p:spPr>
          <a:xfrm>
            <a:off x="3955075" y="5715503"/>
            <a:ext cx="2031325" cy="369332"/>
          </a:xfrm>
          <a:prstGeom prst="rect">
            <a:avLst/>
          </a:prstGeom>
          <a:noFill/>
        </p:spPr>
        <p:txBody>
          <a:bodyPr wrap="none" rtlCol="0">
            <a:spAutoFit/>
          </a:bodyPr>
          <a:lstStyle/>
          <a:p>
            <a:r>
              <a:rPr lang="zh-CN" altLang="en-US" dirty="0"/>
              <a:t>特定制动扭矩输入</a:t>
            </a:r>
            <a:endParaRPr lang="en-US" dirty="0"/>
          </a:p>
        </p:txBody>
      </p:sp>
      <p:sp>
        <p:nvSpPr>
          <p:cNvPr id="60" name="矩形: 圆角 59">
            <a:extLst>
              <a:ext uri="{FF2B5EF4-FFF2-40B4-BE49-F238E27FC236}">
                <a16:creationId xmlns:a16="http://schemas.microsoft.com/office/drawing/2014/main" id="{820DCCBC-2479-4A13-9D09-628087909ECF}"/>
              </a:ext>
            </a:extLst>
          </p:cNvPr>
          <p:cNvSpPr/>
          <p:nvPr/>
        </p:nvSpPr>
        <p:spPr>
          <a:xfrm>
            <a:off x="6387093" y="2885991"/>
            <a:ext cx="1368152" cy="19695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61" name="直接箭头连接符 60">
            <a:extLst>
              <a:ext uri="{FF2B5EF4-FFF2-40B4-BE49-F238E27FC236}">
                <a16:creationId xmlns:a16="http://schemas.microsoft.com/office/drawing/2014/main" id="{1645EC6E-3F9A-475C-A611-BE382DEE4A9C}"/>
              </a:ext>
            </a:extLst>
          </p:cNvPr>
          <p:cNvCxnSpPr>
            <a:cxnSpLocks/>
            <a:stCxn id="63" idx="3"/>
            <a:endCxn id="60" idx="1"/>
          </p:cNvCxnSpPr>
          <p:nvPr/>
        </p:nvCxnSpPr>
        <p:spPr>
          <a:xfrm>
            <a:off x="5347393" y="2839874"/>
            <a:ext cx="1039700" cy="14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6677342D-DC36-46CB-ADC7-89C669D2212B}"/>
              </a:ext>
            </a:extLst>
          </p:cNvPr>
          <p:cNvSpPr txBox="1"/>
          <p:nvPr/>
        </p:nvSpPr>
        <p:spPr>
          <a:xfrm>
            <a:off x="3777733" y="2655208"/>
            <a:ext cx="1569660" cy="369332"/>
          </a:xfrm>
          <a:prstGeom prst="rect">
            <a:avLst/>
          </a:prstGeom>
          <a:noFill/>
        </p:spPr>
        <p:txBody>
          <a:bodyPr wrap="none" rtlCol="0">
            <a:spAutoFit/>
          </a:bodyPr>
          <a:lstStyle/>
          <a:p>
            <a:r>
              <a:rPr lang="zh-CN" altLang="en-US" dirty="0"/>
              <a:t>数值实验函数</a:t>
            </a:r>
            <a:endParaRPr lang="en-US" dirty="0"/>
          </a:p>
        </p:txBody>
      </p:sp>
    </p:spTree>
    <p:extLst>
      <p:ext uri="{BB962C8B-B14F-4D97-AF65-F5344CB8AC3E}">
        <p14:creationId xmlns:p14="http://schemas.microsoft.com/office/powerpoint/2010/main" val="2698243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21" grpId="0"/>
      <p:bldP spid="25" grpId="0"/>
      <p:bldP spid="30" grpId="0"/>
      <p:bldP spid="36" grpId="0"/>
      <p:bldP spid="42" grpId="0"/>
      <p:bldP spid="45" grpId="0"/>
      <p:bldP spid="49" grpId="0"/>
      <p:bldP spid="60"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83EE9-A728-4F2D-981F-C5562C02CBEE}"/>
              </a:ext>
            </a:extLst>
          </p:cNvPr>
          <p:cNvSpPr>
            <a:spLocks noGrp="1"/>
          </p:cNvSpPr>
          <p:nvPr>
            <p:ph type="title"/>
          </p:nvPr>
        </p:nvSpPr>
        <p:spPr/>
        <p:txBody>
          <a:bodyPr/>
          <a:lstStyle/>
          <a:p>
            <a:r>
              <a:rPr lang="zh-CN" altLang="en-US" dirty="0"/>
              <a:t>模型假设</a:t>
            </a:r>
            <a:endParaRPr lang="en-US" dirty="0"/>
          </a:p>
        </p:txBody>
      </p:sp>
      <p:sp>
        <p:nvSpPr>
          <p:cNvPr id="4" name="灯片编号占位符 3">
            <a:extLst>
              <a:ext uri="{FF2B5EF4-FFF2-40B4-BE49-F238E27FC236}">
                <a16:creationId xmlns:a16="http://schemas.microsoft.com/office/drawing/2014/main" id="{66E0AC51-05A1-416B-965D-FAD4F1FD8797}"/>
              </a:ext>
            </a:extLst>
          </p:cNvPr>
          <p:cNvSpPr>
            <a:spLocks noGrp="1"/>
          </p:cNvSpPr>
          <p:nvPr>
            <p:ph type="sldNum" sz="quarter" idx="12"/>
          </p:nvPr>
        </p:nvSpPr>
        <p:spPr/>
        <p:txBody>
          <a:bodyPr/>
          <a:lstStyle/>
          <a:p>
            <a:fld id="{ECC5823B-8CA8-4514-B4CF-AB75C2ECDFC9}" type="slidenum">
              <a:rPr lang="zh-CN" altLang="en-US" smtClean="0"/>
              <a:t>2</a:t>
            </a:fld>
            <a:endParaRPr lang="zh-CN" altLang="en-US" dirty="0"/>
          </a:p>
        </p:txBody>
      </p:sp>
      <p:sp>
        <p:nvSpPr>
          <p:cNvPr id="5" name="矩形 4">
            <a:extLst>
              <a:ext uri="{FF2B5EF4-FFF2-40B4-BE49-F238E27FC236}">
                <a16:creationId xmlns:a16="http://schemas.microsoft.com/office/drawing/2014/main" id="{22D10D49-0E76-4915-8A1F-41012D98CC13}"/>
              </a:ext>
            </a:extLst>
          </p:cNvPr>
          <p:cNvSpPr/>
          <p:nvPr/>
        </p:nvSpPr>
        <p:spPr>
          <a:xfrm>
            <a:off x="556835" y="1172139"/>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三自由度：两车轮，一车体。</a:t>
            </a:r>
            <a:endParaRPr lang="en-US" dirty="0"/>
          </a:p>
        </p:txBody>
      </p:sp>
      <p:sp>
        <p:nvSpPr>
          <p:cNvPr id="7" name="文本框 6">
            <a:extLst>
              <a:ext uri="{FF2B5EF4-FFF2-40B4-BE49-F238E27FC236}">
                <a16:creationId xmlns:a16="http://schemas.microsoft.com/office/drawing/2014/main" id="{852A1857-B9CC-4768-81A9-8D23BBB3A3EB}"/>
              </a:ext>
            </a:extLst>
          </p:cNvPr>
          <p:cNvSpPr txBox="1"/>
          <p:nvPr/>
        </p:nvSpPr>
        <p:spPr>
          <a:xfrm>
            <a:off x="611560" y="2276872"/>
            <a:ext cx="4397358" cy="3693319"/>
          </a:xfrm>
          <a:prstGeom prst="rect">
            <a:avLst/>
          </a:prstGeom>
          <a:noFill/>
        </p:spPr>
        <p:txBody>
          <a:bodyPr wrap="none" rtlCol="0">
            <a:spAutoFit/>
          </a:bodyPr>
          <a:lstStyle/>
          <a:p>
            <a:r>
              <a:rPr lang="zh-CN" altLang="en-US" dirty="0"/>
              <a:t>适用范围假设：</a:t>
            </a:r>
            <a:endParaRPr lang="en-US" altLang="zh-CN" dirty="0"/>
          </a:p>
          <a:p>
            <a:r>
              <a:rPr lang="zh-CN" altLang="en-US" dirty="0"/>
              <a:t>各轮胎正对地面魔术公式近似不变。</a:t>
            </a:r>
            <a:endParaRPr lang="en-US" altLang="zh-CN" dirty="0"/>
          </a:p>
          <a:p>
            <a:r>
              <a:rPr lang="zh-CN" altLang="en-US" dirty="0"/>
              <a:t>车体加速度近似均匀。</a:t>
            </a:r>
            <a:endParaRPr lang="en-US" altLang="zh-CN" dirty="0"/>
          </a:p>
          <a:p>
            <a:r>
              <a:rPr lang="zh-CN" altLang="en-US" dirty="0"/>
              <a:t>车体俯仰一阶振动周期时间可以忽略</a:t>
            </a:r>
            <a:endParaRPr lang="en-US" altLang="zh-CN" dirty="0"/>
          </a:p>
          <a:p>
            <a:r>
              <a:rPr lang="zh-CN" altLang="en-US" dirty="0"/>
              <a:t>，悬架阻尼极大。</a:t>
            </a:r>
            <a:endParaRPr lang="en-US" altLang="zh-CN" dirty="0"/>
          </a:p>
          <a:p>
            <a:endParaRPr lang="en-US" altLang="zh-CN" dirty="0"/>
          </a:p>
          <a:p>
            <a:r>
              <a:rPr lang="zh-CN" altLang="en-US" dirty="0"/>
              <a:t>特点：</a:t>
            </a:r>
            <a:endParaRPr lang="en-US" altLang="zh-CN" dirty="0"/>
          </a:p>
          <a:p>
            <a:r>
              <a:rPr lang="zh-CN" altLang="en-US" dirty="0"/>
              <a:t>二轮模型能分析前后轴载荷转移下的情况</a:t>
            </a:r>
            <a:r>
              <a:rPr lang="en-US" altLang="zh-CN" dirty="0"/>
              <a:t>.</a:t>
            </a:r>
          </a:p>
          <a:p>
            <a:endParaRPr lang="en-US" altLang="zh-CN" dirty="0"/>
          </a:p>
          <a:p>
            <a:r>
              <a:rPr lang="zh-CN" altLang="en-US" dirty="0"/>
              <a:t>在车体悬架参数不明确的条件下，</a:t>
            </a:r>
            <a:endParaRPr lang="en-US" altLang="zh-CN" dirty="0"/>
          </a:p>
          <a:p>
            <a:r>
              <a:rPr lang="zh-CN" altLang="en-US" dirty="0"/>
              <a:t>车身的俯仰与载荷关系较难确定。</a:t>
            </a:r>
            <a:endParaRPr lang="en-US" dirty="0"/>
          </a:p>
          <a:p>
            <a:endParaRPr lang="en-US" altLang="zh-CN" dirty="0"/>
          </a:p>
          <a:p>
            <a:endParaRPr lang="en-US" dirty="0"/>
          </a:p>
        </p:txBody>
      </p:sp>
      <p:pic>
        <p:nvPicPr>
          <p:cNvPr id="9" name="图片 8">
            <a:extLst>
              <a:ext uri="{FF2B5EF4-FFF2-40B4-BE49-F238E27FC236}">
                <a16:creationId xmlns:a16="http://schemas.microsoft.com/office/drawing/2014/main" id="{3A191E12-DD56-44C6-A65C-7FB1F2CF7586}"/>
              </a:ext>
            </a:extLst>
          </p:cNvPr>
          <p:cNvPicPr>
            <a:picLocks noChangeAspect="1"/>
          </p:cNvPicPr>
          <p:nvPr/>
        </p:nvPicPr>
        <p:blipFill>
          <a:blip r:embed="rId2"/>
          <a:stretch>
            <a:fillRect/>
          </a:stretch>
        </p:blipFill>
        <p:spPr>
          <a:xfrm>
            <a:off x="4949097" y="2132856"/>
            <a:ext cx="4185104" cy="3268285"/>
          </a:xfrm>
          <a:prstGeom prst="rect">
            <a:avLst/>
          </a:prstGeom>
        </p:spPr>
      </p:pic>
      <p:sp>
        <p:nvSpPr>
          <p:cNvPr id="11" name="椭圆 10">
            <a:extLst>
              <a:ext uri="{FF2B5EF4-FFF2-40B4-BE49-F238E27FC236}">
                <a16:creationId xmlns:a16="http://schemas.microsoft.com/office/drawing/2014/main" id="{825372CF-6319-4397-9A6A-B20331EBDE8C}"/>
              </a:ext>
            </a:extLst>
          </p:cNvPr>
          <p:cNvSpPr/>
          <p:nvPr/>
        </p:nvSpPr>
        <p:spPr>
          <a:xfrm>
            <a:off x="7524328" y="2276872"/>
            <a:ext cx="1008112" cy="216024"/>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3FE15030-4C73-4994-BD20-7274FFFBC914}"/>
              </a:ext>
            </a:extLst>
          </p:cNvPr>
          <p:cNvCxnSpPr>
            <a:cxnSpLocks/>
          </p:cNvCxnSpPr>
          <p:nvPr/>
        </p:nvCxnSpPr>
        <p:spPr>
          <a:xfrm flipH="1">
            <a:off x="5939433" y="1456859"/>
            <a:ext cx="1440879" cy="139607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C6CF986B-0B35-46A0-AE28-9AF473B468DA}"/>
              </a:ext>
            </a:extLst>
          </p:cNvPr>
          <p:cNvSpPr txBox="1"/>
          <p:nvPr/>
        </p:nvSpPr>
        <p:spPr>
          <a:xfrm>
            <a:off x="6238709" y="1110806"/>
            <a:ext cx="2412268" cy="369332"/>
          </a:xfrm>
          <a:prstGeom prst="rect">
            <a:avLst/>
          </a:prstGeom>
          <a:noFill/>
        </p:spPr>
        <p:txBody>
          <a:bodyPr wrap="square" rtlCol="0">
            <a:spAutoFit/>
          </a:bodyPr>
          <a:lstStyle/>
          <a:p>
            <a:r>
              <a:rPr lang="zh-CN" altLang="en-US" dirty="0"/>
              <a:t>车身加速度均匀性好</a:t>
            </a:r>
            <a:endParaRPr lang="en-US" dirty="0"/>
          </a:p>
        </p:txBody>
      </p:sp>
    </p:spTree>
    <p:extLst>
      <p:ext uri="{BB962C8B-B14F-4D97-AF65-F5344CB8AC3E}">
        <p14:creationId xmlns:p14="http://schemas.microsoft.com/office/powerpoint/2010/main" val="583774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6433F-2497-406E-AF4B-B5DCD9898AFD}"/>
              </a:ext>
            </a:extLst>
          </p:cNvPr>
          <p:cNvSpPr>
            <a:spLocks noGrp="1"/>
          </p:cNvSpPr>
          <p:nvPr>
            <p:ph type="title"/>
          </p:nvPr>
        </p:nvSpPr>
        <p:spPr>
          <a:xfrm>
            <a:off x="395536" y="274638"/>
            <a:ext cx="8496944" cy="778098"/>
          </a:xfrm>
        </p:spPr>
        <p:txBody>
          <a:bodyPr/>
          <a:lstStyle/>
          <a:p>
            <a:r>
              <a:rPr lang="en-US" dirty="0"/>
              <a:t>MATLAB</a:t>
            </a:r>
            <a:r>
              <a:rPr lang="zh-CN" altLang="en-US" dirty="0"/>
              <a:t>建模</a:t>
            </a:r>
            <a:r>
              <a:rPr lang="en-US" altLang="zh-CN" dirty="0"/>
              <a:t>——</a:t>
            </a:r>
            <a:r>
              <a:rPr lang="zh-CN" altLang="en-US" dirty="0"/>
              <a:t>物理环境</a:t>
            </a:r>
            <a:endParaRPr lang="en-US" dirty="0"/>
          </a:p>
        </p:txBody>
      </p:sp>
      <p:sp>
        <p:nvSpPr>
          <p:cNvPr id="4" name="灯片编号占位符 3">
            <a:extLst>
              <a:ext uri="{FF2B5EF4-FFF2-40B4-BE49-F238E27FC236}">
                <a16:creationId xmlns:a16="http://schemas.microsoft.com/office/drawing/2014/main" id="{541591E8-49A6-42AE-B7DF-3F03D27709E4}"/>
              </a:ext>
            </a:extLst>
          </p:cNvPr>
          <p:cNvSpPr>
            <a:spLocks noGrp="1"/>
          </p:cNvSpPr>
          <p:nvPr>
            <p:ph type="sldNum" sz="quarter" idx="12"/>
          </p:nvPr>
        </p:nvSpPr>
        <p:spPr/>
        <p:txBody>
          <a:bodyPr/>
          <a:lstStyle/>
          <a:p>
            <a:fld id="{ECC5823B-8CA8-4514-B4CF-AB75C2ECDFC9}" type="slidenum">
              <a:rPr lang="zh-CN" altLang="en-US" smtClean="0"/>
              <a:t>3</a:t>
            </a:fld>
            <a:endParaRPr lang="zh-CN" altLang="en-US" dirty="0"/>
          </a:p>
        </p:txBody>
      </p:sp>
      <p:sp>
        <p:nvSpPr>
          <p:cNvPr id="6" name="矩形 5">
            <a:extLst>
              <a:ext uri="{FF2B5EF4-FFF2-40B4-BE49-F238E27FC236}">
                <a16:creationId xmlns:a16="http://schemas.microsoft.com/office/drawing/2014/main" id="{C44FCA9D-98FF-4747-9CBE-E1D7196228AB}"/>
              </a:ext>
            </a:extLst>
          </p:cNvPr>
          <p:cNvSpPr/>
          <p:nvPr/>
        </p:nvSpPr>
        <p:spPr>
          <a:xfrm>
            <a:off x="416683" y="980728"/>
            <a:ext cx="3939293" cy="4104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文本框 4">
            <a:extLst>
              <a:ext uri="{FF2B5EF4-FFF2-40B4-BE49-F238E27FC236}">
                <a16:creationId xmlns:a16="http://schemas.microsoft.com/office/drawing/2014/main" id="{8F9EDF47-74E2-4A5F-8D1D-5A9DB8A2B99E}"/>
              </a:ext>
            </a:extLst>
          </p:cNvPr>
          <p:cNvSpPr txBox="1"/>
          <p:nvPr/>
        </p:nvSpPr>
        <p:spPr>
          <a:xfrm>
            <a:off x="441218" y="1124744"/>
            <a:ext cx="1800493" cy="369332"/>
          </a:xfrm>
          <a:prstGeom prst="rect">
            <a:avLst/>
          </a:prstGeom>
          <a:noFill/>
        </p:spPr>
        <p:txBody>
          <a:bodyPr wrap="none" rtlCol="0">
            <a:spAutoFit/>
          </a:bodyPr>
          <a:lstStyle/>
          <a:p>
            <a:r>
              <a:rPr lang="zh-CN" altLang="en-US" dirty="0"/>
              <a:t>车身本构模型：</a:t>
            </a:r>
            <a:endParaRPr lang="en-US" dirty="0"/>
          </a:p>
        </p:txBody>
      </p:sp>
      <p:pic>
        <p:nvPicPr>
          <p:cNvPr id="7" name="图片 6">
            <a:extLst>
              <a:ext uri="{FF2B5EF4-FFF2-40B4-BE49-F238E27FC236}">
                <a16:creationId xmlns:a16="http://schemas.microsoft.com/office/drawing/2014/main" id="{A696D5EB-4691-433F-BFB2-2768EDD41E98}"/>
              </a:ext>
            </a:extLst>
          </p:cNvPr>
          <p:cNvPicPr>
            <a:picLocks noChangeAspect="1"/>
          </p:cNvPicPr>
          <p:nvPr/>
        </p:nvPicPr>
        <p:blipFill>
          <a:blip r:embed="rId2"/>
          <a:stretch>
            <a:fillRect/>
          </a:stretch>
        </p:blipFill>
        <p:spPr>
          <a:xfrm>
            <a:off x="552191" y="1638091"/>
            <a:ext cx="1782313" cy="1413803"/>
          </a:xfrm>
          <a:prstGeom prst="rect">
            <a:avLst/>
          </a:prstGeom>
        </p:spPr>
      </p:pic>
      <p:pic>
        <p:nvPicPr>
          <p:cNvPr id="8" name="图片 7">
            <a:extLst>
              <a:ext uri="{FF2B5EF4-FFF2-40B4-BE49-F238E27FC236}">
                <a16:creationId xmlns:a16="http://schemas.microsoft.com/office/drawing/2014/main" id="{BCDE8F4A-E963-4333-AD6C-416253213BEB}"/>
              </a:ext>
            </a:extLst>
          </p:cNvPr>
          <p:cNvPicPr>
            <a:picLocks noChangeAspect="1"/>
          </p:cNvPicPr>
          <p:nvPr/>
        </p:nvPicPr>
        <p:blipFill>
          <a:blip r:embed="rId3"/>
          <a:stretch>
            <a:fillRect/>
          </a:stretch>
        </p:blipFill>
        <p:spPr>
          <a:xfrm>
            <a:off x="2525984" y="1668674"/>
            <a:ext cx="1464626" cy="1477633"/>
          </a:xfrm>
          <a:prstGeom prst="rect">
            <a:avLst/>
          </a:prstGeom>
        </p:spPr>
      </p:pic>
      <p:sp>
        <p:nvSpPr>
          <p:cNvPr id="9" name="文本框 8">
            <a:extLst>
              <a:ext uri="{FF2B5EF4-FFF2-40B4-BE49-F238E27FC236}">
                <a16:creationId xmlns:a16="http://schemas.microsoft.com/office/drawing/2014/main" id="{E442A32F-4715-4F98-87E6-0385621A3330}"/>
              </a:ext>
            </a:extLst>
          </p:cNvPr>
          <p:cNvSpPr txBox="1"/>
          <p:nvPr/>
        </p:nvSpPr>
        <p:spPr>
          <a:xfrm>
            <a:off x="471576" y="3240721"/>
            <a:ext cx="4108817" cy="1200329"/>
          </a:xfrm>
          <a:prstGeom prst="rect">
            <a:avLst/>
          </a:prstGeom>
          <a:noFill/>
        </p:spPr>
        <p:txBody>
          <a:bodyPr wrap="none" rtlCol="0">
            <a:spAutoFit/>
          </a:bodyPr>
          <a:lstStyle/>
          <a:p>
            <a:r>
              <a:rPr lang="zh-CN" altLang="en-US" dirty="0"/>
              <a:t>考虑惯性力模型。</a:t>
            </a:r>
            <a:endParaRPr lang="en-US" altLang="zh-CN" dirty="0"/>
          </a:p>
          <a:p>
            <a:r>
              <a:rPr lang="zh-CN" altLang="en-US" dirty="0"/>
              <a:t>路面摩擦由魔术公式确定。</a:t>
            </a:r>
            <a:endParaRPr lang="en-US" altLang="zh-CN" dirty="0"/>
          </a:p>
          <a:p>
            <a:r>
              <a:rPr lang="zh-CN" altLang="en-US" dirty="0"/>
              <a:t>唯一可干预参数是轮子的制动阻力矩。</a:t>
            </a:r>
            <a:endParaRPr lang="en-US" altLang="zh-CN" dirty="0"/>
          </a:p>
          <a:p>
            <a:endParaRPr lang="en-US" dirty="0"/>
          </a:p>
        </p:txBody>
      </p:sp>
      <p:sp>
        <p:nvSpPr>
          <p:cNvPr id="10" name="矩形 9">
            <a:extLst>
              <a:ext uri="{FF2B5EF4-FFF2-40B4-BE49-F238E27FC236}">
                <a16:creationId xmlns:a16="http://schemas.microsoft.com/office/drawing/2014/main" id="{A80BACC9-8579-472D-82BA-67ECE4C6436B}"/>
              </a:ext>
            </a:extLst>
          </p:cNvPr>
          <p:cNvSpPr/>
          <p:nvPr/>
        </p:nvSpPr>
        <p:spPr>
          <a:xfrm>
            <a:off x="4443806" y="980728"/>
            <a:ext cx="4610430" cy="41044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文本框 10">
            <a:extLst>
              <a:ext uri="{FF2B5EF4-FFF2-40B4-BE49-F238E27FC236}">
                <a16:creationId xmlns:a16="http://schemas.microsoft.com/office/drawing/2014/main" id="{8500A765-0D57-4DDA-9D7B-06D9C61CFE86}"/>
              </a:ext>
            </a:extLst>
          </p:cNvPr>
          <p:cNvSpPr txBox="1"/>
          <p:nvPr/>
        </p:nvSpPr>
        <p:spPr>
          <a:xfrm>
            <a:off x="4427984" y="980728"/>
            <a:ext cx="2759389" cy="369332"/>
          </a:xfrm>
          <a:prstGeom prst="rect">
            <a:avLst/>
          </a:prstGeom>
          <a:noFill/>
        </p:spPr>
        <p:txBody>
          <a:bodyPr wrap="square" rtlCol="0">
            <a:spAutoFit/>
          </a:bodyPr>
          <a:lstStyle/>
          <a:p>
            <a:r>
              <a:rPr lang="zh-CN" altLang="en-US" dirty="0"/>
              <a:t>固定输入阻力矩实验：</a:t>
            </a:r>
            <a:endParaRPr lang="en-US" dirty="0"/>
          </a:p>
        </p:txBody>
      </p:sp>
      <p:pic>
        <p:nvPicPr>
          <p:cNvPr id="12" name="图片 11">
            <a:extLst>
              <a:ext uri="{FF2B5EF4-FFF2-40B4-BE49-F238E27FC236}">
                <a16:creationId xmlns:a16="http://schemas.microsoft.com/office/drawing/2014/main" id="{5B119810-30E2-4A42-8A1A-C3FCE15AAFD3}"/>
              </a:ext>
            </a:extLst>
          </p:cNvPr>
          <p:cNvPicPr>
            <a:picLocks noChangeAspect="1"/>
          </p:cNvPicPr>
          <p:nvPr/>
        </p:nvPicPr>
        <p:blipFill>
          <a:blip r:embed="rId4"/>
          <a:stretch>
            <a:fillRect/>
          </a:stretch>
        </p:blipFill>
        <p:spPr>
          <a:xfrm>
            <a:off x="4497894" y="1330731"/>
            <a:ext cx="2287933" cy="1773377"/>
          </a:xfrm>
          <a:prstGeom prst="rect">
            <a:avLst/>
          </a:prstGeom>
        </p:spPr>
      </p:pic>
      <p:pic>
        <p:nvPicPr>
          <p:cNvPr id="13" name="图片 12">
            <a:extLst>
              <a:ext uri="{FF2B5EF4-FFF2-40B4-BE49-F238E27FC236}">
                <a16:creationId xmlns:a16="http://schemas.microsoft.com/office/drawing/2014/main" id="{CCE6C409-5351-4A1C-8055-612CA13034E0}"/>
              </a:ext>
            </a:extLst>
          </p:cNvPr>
          <p:cNvPicPr>
            <a:picLocks noChangeAspect="1"/>
          </p:cNvPicPr>
          <p:nvPr/>
        </p:nvPicPr>
        <p:blipFill>
          <a:blip r:embed="rId5"/>
          <a:stretch>
            <a:fillRect/>
          </a:stretch>
        </p:blipFill>
        <p:spPr>
          <a:xfrm>
            <a:off x="6815371" y="1316792"/>
            <a:ext cx="2174981" cy="1773377"/>
          </a:xfrm>
          <a:prstGeom prst="rect">
            <a:avLst/>
          </a:prstGeom>
        </p:spPr>
      </p:pic>
      <p:pic>
        <p:nvPicPr>
          <p:cNvPr id="14" name="图片 13">
            <a:extLst>
              <a:ext uri="{FF2B5EF4-FFF2-40B4-BE49-F238E27FC236}">
                <a16:creationId xmlns:a16="http://schemas.microsoft.com/office/drawing/2014/main" id="{551165EB-D0D3-46BF-B717-1D1B2612D3A3}"/>
              </a:ext>
            </a:extLst>
          </p:cNvPr>
          <p:cNvPicPr>
            <a:picLocks noChangeAspect="1"/>
          </p:cNvPicPr>
          <p:nvPr/>
        </p:nvPicPr>
        <p:blipFill>
          <a:blip r:embed="rId6"/>
          <a:stretch>
            <a:fillRect/>
          </a:stretch>
        </p:blipFill>
        <p:spPr>
          <a:xfrm>
            <a:off x="4500142" y="3188650"/>
            <a:ext cx="2285685" cy="1811992"/>
          </a:xfrm>
          <a:prstGeom prst="rect">
            <a:avLst/>
          </a:prstGeom>
        </p:spPr>
      </p:pic>
      <p:pic>
        <p:nvPicPr>
          <p:cNvPr id="15" name="图片 14">
            <a:extLst>
              <a:ext uri="{FF2B5EF4-FFF2-40B4-BE49-F238E27FC236}">
                <a16:creationId xmlns:a16="http://schemas.microsoft.com/office/drawing/2014/main" id="{85C9F5AF-CC38-4C4F-AC9C-8CD0DF7162C7}"/>
              </a:ext>
            </a:extLst>
          </p:cNvPr>
          <p:cNvPicPr>
            <a:picLocks noChangeAspect="1"/>
          </p:cNvPicPr>
          <p:nvPr/>
        </p:nvPicPr>
        <p:blipFill>
          <a:blip r:embed="rId7"/>
          <a:stretch>
            <a:fillRect/>
          </a:stretch>
        </p:blipFill>
        <p:spPr>
          <a:xfrm>
            <a:off x="6818311" y="3188650"/>
            <a:ext cx="2174981" cy="1697973"/>
          </a:xfrm>
          <a:prstGeom prst="rect">
            <a:avLst/>
          </a:prstGeom>
        </p:spPr>
      </p:pic>
      <p:sp>
        <p:nvSpPr>
          <p:cNvPr id="16" name="文本框 15">
            <a:extLst>
              <a:ext uri="{FF2B5EF4-FFF2-40B4-BE49-F238E27FC236}">
                <a16:creationId xmlns:a16="http://schemas.microsoft.com/office/drawing/2014/main" id="{BB7B7FDF-8FAF-4103-90F1-55B59C5CBDC0}"/>
              </a:ext>
            </a:extLst>
          </p:cNvPr>
          <p:cNvSpPr txBox="1"/>
          <p:nvPr/>
        </p:nvSpPr>
        <p:spPr>
          <a:xfrm>
            <a:off x="2215261" y="5493573"/>
            <a:ext cx="5668539" cy="923330"/>
          </a:xfrm>
          <a:prstGeom prst="rect">
            <a:avLst/>
          </a:prstGeom>
          <a:noFill/>
        </p:spPr>
        <p:txBody>
          <a:bodyPr wrap="none" rtlCol="0">
            <a:spAutoFit/>
          </a:bodyPr>
          <a:lstStyle/>
          <a:p>
            <a:r>
              <a:rPr lang="zh-CN" altLang="en-US" dirty="0"/>
              <a:t>结论：</a:t>
            </a:r>
            <a:endParaRPr lang="en-US" altLang="zh-CN" dirty="0"/>
          </a:p>
          <a:p>
            <a:r>
              <a:rPr lang="en-US" altLang="zh-CN" dirty="0"/>
              <a:t>1.</a:t>
            </a:r>
            <a:r>
              <a:rPr lang="zh-CN" altLang="en-US" dirty="0"/>
              <a:t>载荷转移无法忽视，二轮模型应该被引入。</a:t>
            </a:r>
            <a:endParaRPr lang="en-US" altLang="zh-CN" dirty="0"/>
          </a:p>
          <a:p>
            <a:r>
              <a:rPr lang="en-US" dirty="0"/>
              <a:t>2.</a:t>
            </a:r>
            <a:r>
              <a:rPr lang="zh-CN" altLang="en-US" dirty="0"/>
              <a:t>所给物理条件下，大滑移率条件下摩擦力大幅下降。</a:t>
            </a:r>
            <a:endParaRPr lang="en-US" altLang="zh-CN" dirty="0"/>
          </a:p>
        </p:txBody>
      </p:sp>
      <p:sp>
        <p:nvSpPr>
          <p:cNvPr id="17" name="文本框 16">
            <a:extLst>
              <a:ext uri="{FF2B5EF4-FFF2-40B4-BE49-F238E27FC236}">
                <a16:creationId xmlns:a16="http://schemas.microsoft.com/office/drawing/2014/main" id="{5C7E6683-6FB2-4B9E-ACE5-39A25590E58F}"/>
              </a:ext>
            </a:extLst>
          </p:cNvPr>
          <p:cNvSpPr txBox="1"/>
          <p:nvPr/>
        </p:nvSpPr>
        <p:spPr>
          <a:xfrm>
            <a:off x="651223" y="4332501"/>
            <a:ext cx="3096344" cy="461665"/>
          </a:xfrm>
          <a:prstGeom prst="rect">
            <a:avLst/>
          </a:prstGeom>
          <a:noFill/>
        </p:spPr>
        <p:txBody>
          <a:bodyPr wrap="square" rtlCol="0">
            <a:spAutoFit/>
          </a:bodyPr>
          <a:lstStyle/>
          <a:p>
            <a:r>
              <a:rPr lang="zh-CN" altLang="en-US" sz="1200" i="1" dirty="0">
                <a:solidFill>
                  <a:srgbClr val="FF0000"/>
                </a:solidFill>
              </a:rPr>
              <a:t>特别的：参考所给魔术公式与正压力相关性强，至少要将车重分解到四个轮子才有意义。</a:t>
            </a:r>
            <a:endParaRPr lang="en-US" sz="1200" i="1" dirty="0">
              <a:solidFill>
                <a:srgbClr val="FF0000"/>
              </a:solidFill>
            </a:endParaRPr>
          </a:p>
        </p:txBody>
      </p:sp>
    </p:spTree>
    <p:extLst>
      <p:ext uri="{BB962C8B-B14F-4D97-AF65-F5344CB8AC3E}">
        <p14:creationId xmlns:p14="http://schemas.microsoft.com/office/powerpoint/2010/main" val="1802049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82ACF51-452E-407A-8C44-91FEB7A6E0D0}"/>
              </a:ext>
            </a:extLst>
          </p:cNvPr>
          <p:cNvSpPr/>
          <p:nvPr/>
        </p:nvSpPr>
        <p:spPr>
          <a:xfrm>
            <a:off x="5724128" y="3789040"/>
            <a:ext cx="2301275" cy="2873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A3D9BB11-8C63-4ED3-A235-339C88F5D391}"/>
              </a:ext>
            </a:extLst>
          </p:cNvPr>
          <p:cNvSpPr>
            <a:spLocks noGrp="1"/>
          </p:cNvSpPr>
          <p:nvPr>
            <p:ph type="title"/>
          </p:nvPr>
        </p:nvSpPr>
        <p:spPr/>
        <p:txBody>
          <a:bodyPr/>
          <a:lstStyle/>
          <a:p>
            <a:r>
              <a:rPr lang="en-US" dirty="0"/>
              <a:t>MATLAB</a:t>
            </a:r>
            <a:r>
              <a:rPr lang="zh-CN" altLang="en-US" dirty="0"/>
              <a:t>建模</a:t>
            </a:r>
            <a:r>
              <a:rPr lang="en-US" altLang="zh-CN" dirty="0"/>
              <a:t>——</a:t>
            </a:r>
            <a:r>
              <a:rPr lang="zh-CN" altLang="en-US" dirty="0"/>
              <a:t>逻辑控制</a:t>
            </a:r>
            <a:endParaRPr lang="en-US" dirty="0"/>
          </a:p>
        </p:txBody>
      </p:sp>
      <p:sp>
        <p:nvSpPr>
          <p:cNvPr id="4" name="灯片编号占位符 3">
            <a:extLst>
              <a:ext uri="{FF2B5EF4-FFF2-40B4-BE49-F238E27FC236}">
                <a16:creationId xmlns:a16="http://schemas.microsoft.com/office/drawing/2014/main" id="{2A7CD9F1-012E-4903-8F6B-8A8979C3806B}"/>
              </a:ext>
            </a:extLst>
          </p:cNvPr>
          <p:cNvSpPr>
            <a:spLocks noGrp="1"/>
          </p:cNvSpPr>
          <p:nvPr>
            <p:ph type="sldNum" sz="quarter" idx="12"/>
          </p:nvPr>
        </p:nvSpPr>
        <p:spPr/>
        <p:txBody>
          <a:bodyPr/>
          <a:lstStyle/>
          <a:p>
            <a:fld id="{ECC5823B-8CA8-4514-B4CF-AB75C2ECDFC9}" type="slidenum">
              <a:rPr lang="zh-CN" altLang="en-US" smtClean="0"/>
              <a:t>4</a:t>
            </a:fld>
            <a:endParaRPr lang="zh-CN" altLang="en-US" dirty="0"/>
          </a:p>
        </p:txBody>
      </p:sp>
      <p:sp>
        <p:nvSpPr>
          <p:cNvPr id="6" name="矩形 5">
            <a:extLst>
              <a:ext uri="{FF2B5EF4-FFF2-40B4-BE49-F238E27FC236}">
                <a16:creationId xmlns:a16="http://schemas.microsoft.com/office/drawing/2014/main" id="{845430A3-0D3C-4CB4-84FC-E7F0F3833D24}"/>
              </a:ext>
            </a:extLst>
          </p:cNvPr>
          <p:cNvSpPr/>
          <p:nvPr/>
        </p:nvSpPr>
        <p:spPr>
          <a:xfrm>
            <a:off x="416683" y="1124744"/>
            <a:ext cx="3291221" cy="24653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文本框 6">
            <a:extLst>
              <a:ext uri="{FF2B5EF4-FFF2-40B4-BE49-F238E27FC236}">
                <a16:creationId xmlns:a16="http://schemas.microsoft.com/office/drawing/2014/main" id="{E570AEAA-3569-4B26-BC29-46546733C0C2}"/>
              </a:ext>
            </a:extLst>
          </p:cNvPr>
          <p:cNvSpPr txBox="1"/>
          <p:nvPr/>
        </p:nvSpPr>
        <p:spPr>
          <a:xfrm>
            <a:off x="415273" y="1145646"/>
            <a:ext cx="2419252" cy="369332"/>
          </a:xfrm>
          <a:prstGeom prst="rect">
            <a:avLst/>
          </a:prstGeom>
          <a:noFill/>
        </p:spPr>
        <p:txBody>
          <a:bodyPr wrap="none" rtlCol="0">
            <a:spAutoFit/>
          </a:bodyPr>
          <a:lstStyle/>
          <a:p>
            <a:r>
              <a:rPr lang="zh-CN" altLang="en-US" dirty="0"/>
              <a:t>加速度</a:t>
            </a:r>
            <a:r>
              <a:rPr lang="en-US" altLang="zh-CN" dirty="0"/>
              <a:t>&amp;</a:t>
            </a:r>
            <a:r>
              <a:rPr lang="zh-CN" altLang="en-US" dirty="0"/>
              <a:t>滑移率分级：</a:t>
            </a:r>
            <a:endParaRPr lang="en-US" dirty="0"/>
          </a:p>
        </p:txBody>
      </p:sp>
      <p:pic>
        <p:nvPicPr>
          <p:cNvPr id="8" name="Picture 2" descr="gaofu2">
            <a:extLst>
              <a:ext uri="{FF2B5EF4-FFF2-40B4-BE49-F238E27FC236}">
                <a16:creationId xmlns:a16="http://schemas.microsoft.com/office/drawing/2014/main" id="{1224858A-333D-48F3-ABF6-BB4B07C4F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730" y="1114866"/>
            <a:ext cx="4433499" cy="2674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9690594C-E75D-4194-9020-2EAC18E9AA01}"/>
              </a:ext>
            </a:extLst>
          </p:cNvPr>
          <p:cNvSpPr txBox="1"/>
          <p:nvPr/>
        </p:nvSpPr>
        <p:spPr>
          <a:xfrm>
            <a:off x="467544" y="1735648"/>
            <a:ext cx="3185487" cy="1477328"/>
          </a:xfrm>
          <a:prstGeom prst="rect">
            <a:avLst/>
          </a:prstGeom>
          <a:noFill/>
        </p:spPr>
        <p:txBody>
          <a:bodyPr wrap="none" rtlCol="0">
            <a:spAutoFit/>
          </a:bodyPr>
          <a:lstStyle/>
          <a:p>
            <a:r>
              <a:rPr lang="zh-CN" altLang="en-US" dirty="0"/>
              <a:t>滑移率二级划分，</a:t>
            </a:r>
            <a:endParaRPr lang="en-US" altLang="zh-CN" dirty="0"/>
          </a:p>
          <a:p>
            <a:r>
              <a:rPr lang="zh-CN" altLang="en-US" dirty="0"/>
              <a:t>车轮角加速度四级划分。</a:t>
            </a:r>
            <a:endParaRPr lang="en-US" altLang="zh-CN" dirty="0"/>
          </a:p>
          <a:p>
            <a:endParaRPr lang="en-US" dirty="0"/>
          </a:p>
          <a:p>
            <a:r>
              <a:rPr lang="zh-CN" altLang="en-US" dirty="0"/>
              <a:t>划分原则按照之前固定输入的</a:t>
            </a:r>
            <a:endParaRPr lang="en-US" altLang="zh-CN" dirty="0"/>
          </a:p>
          <a:p>
            <a:r>
              <a:rPr lang="zh-CN" altLang="en-US" dirty="0"/>
              <a:t>实验进行判断。</a:t>
            </a:r>
            <a:endParaRPr lang="en-US" dirty="0"/>
          </a:p>
        </p:txBody>
      </p:sp>
      <p:sp>
        <p:nvSpPr>
          <p:cNvPr id="10" name="矩形 9">
            <a:extLst>
              <a:ext uri="{FF2B5EF4-FFF2-40B4-BE49-F238E27FC236}">
                <a16:creationId xmlns:a16="http://schemas.microsoft.com/office/drawing/2014/main" id="{D38B4958-296C-4015-B1C3-45908BDD3B2D}"/>
              </a:ext>
            </a:extLst>
          </p:cNvPr>
          <p:cNvSpPr/>
          <p:nvPr/>
        </p:nvSpPr>
        <p:spPr>
          <a:xfrm>
            <a:off x="416683" y="3933056"/>
            <a:ext cx="3291221" cy="24653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1" name="文本框 10">
            <a:extLst>
              <a:ext uri="{FF2B5EF4-FFF2-40B4-BE49-F238E27FC236}">
                <a16:creationId xmlns:a16="http://schemas.microsoft.com/office/drawing/2014/main" id="{044197D6-B2E6-4970-9EBF-CA65541015AD}"/>
              </a:ext>
            </a:extLst>
          </p:cNvPr>
          <p:cNvSpPr txBox="1"/>
          <p:nvPr/>
        </p:nvSpPr>
        <p:spPr>
          <a:xfrm>
            <a:off x="415273" y="3933056"/>
            <a:ext cx="1338828" cy="369332"/>
          </a:xfrm>
          <a:prstGeom prst="rect">
            <a:avLst/>
          </a:prstGeom>
          <a:noFill/>
        </p:spPr>
        <p:txBody>
          <a:bodyPr wrap="none" rtlCol="0">
            <a:spAutoFit/>
          </a:bodyPr>
          <a:lstStyle/>
          <a:p>
            <a:r>
              <a:rPr lang="zh-CN" altLang="en-US" dirty="0"/>
              <a:t>分级逻辑：</a:t>
            </a:r>
            <a:endParaRPr lang="en-US" dirty="0"/>
          </a:p>
        </p:txBody>
      </p:sp>
      <p:pic>
        <p:nvPicPr>
          <p:cNvPr id="13" name="图片 12">
            <a:extLst>
              <a:ext uri="{FF2B5EF4-FFF2-40B4-BE49-F238E27FC236}">
                <a16:creationId xmlns:a16="http://schemas.microsoft.com/office/drawing/2014/main" id="{BC8FE65A-17F3-4248-9B10-693889C71090}"/>
              </a:ext>
            </a:extLst>
          </p:cNvPr>
          <p:cNvPicPr>
            <a:picLocks noChangeAspect="1"/>
          </p:cNvPicPr>
          <p:nvPr/>
        </p:nvPicPr>
        <p:blipFill>
          <a:blip r:embed="rId3"/>
          <a:stretch>
            <a:fillRect/>
          </a:stretch>
        </p:blipFill>
        <p:spPr>
          <a:xfrm>
            <a:off x="574569" y="4820853"/>
            <a:ext cx="1179532" cy="786355"/>
          </a:xfrm>
          <a:prstGeom prst="rect">
            <a:avLst/>
          </a:prstGeom>
        </p:spPr>
      </p:pic>
      <p:pic>
        <p:nvPicPr>
          <p:cNvPr id="14" name="图片 13">
            <a:extLst>
              <a:ext uri="{FF2B5EF4-FFF2-40B4-BE49-F238E27FC236}">
                <a16:creationId xmlns:a16="http://schemas.microsoft.com/office/drawing/2014/main" id="{2CBE59C9-CB1B-4F1D-97FF-B80BD4454A8C}"/>
              </a:ext>
            </a:extLst>
          </p:cNvPr>
          <p:cNvPicPr>
            <a:picLocks noChangeAspect="1"/>
          </p:cNvPicPr>
          <p:nvPr/>
        </p:nvPicPr>
        <p:blipFill>
          <a:blip r:embed="rId4"/>
          <a:stretch>
            <a:fillRect/>
          </a:stretch>
        </p:blipFill>
        <p:spPr>
          <a:xfrm>
            <a:off x="2027697" y="4005064"/>
            <a:ext cx="1550120" cy="2284859"/>
          </a:xfrm>
          <a:prstGeom prst="rect">
            <a:avLst/>
          </a:prstGeom>
        </p:spPr>
      </p:pic>
      <p:pic>
        <p:nvPicPr>
          <p:cNvPr id="15" name="图片 14">
            <a:extLst>
              <a:ext uri="{FF2B5EF4-FFF2-40B4-BE49-F238E27FC236}">
                <a16:creationId xmlns:a16="http://schemas.microsoft.com/office/drawing/2014/main" id="{53626561-F5E6-4B67-B31C-A277A9F254E6}"/>
              </a:ext>
            </a:extLst>
          </p:cNvPr>
          <p:cNvPicPr>
            <a:picLocks noChangeAspect="1"/>
          </p:cNvPicPr>
          <p:nvPr/>
        </p:nvPicPr>
        <p:blipFill>
          <a:blip r:embed="rId5"/>
          <a:stretch>
            <a:fillRect/>
          </a:stretch>
        </p:blipFill>
        <p:spPr>
          <a:xfrm>
            <a:off x="5756108" y="3838435"/>
            <a:ext cx="2237314" cy="2776229"/>
          </a:xfrm>
          <a:prstGeom prst="rect">
            <a:avLst/>
          </a:prstGeom>
        </p:spPr>
      </p:pic>
      <p:sp>
        <p:nvSpPr>
          <p:cNvPr id="16" name="箭头: 右 15">
            <a:extLst>
              <a:ext uri="{FF2B5EF4-FFF2-40B4-BE49-F238E27FC236}">
                <a16:creationId xmlns:a16="http://schemas.microsoft.com/office/drawing/2014/main" id="{F619CFCD-AE7A-4BF2-A8D7-448CDC83FBBD}"/>
              </a:ext>
            </a:extLst>
          </p:cNvPr>
          <p:cNvSpPr/>
          <p:nvPr/>
        </p:nvSpPr>
        <p:spPr>
          <a:xfrm>
            <a:off x="3851413" y="5013176"/>
            <a:ext cx="158468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086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19CA5-E6B1-42E9-9759-CC4F13D4266A}"/>
              </a:ext>
            </a:extLst>
          </p:cNvPr>
          <p:cNvSpPr>
            <a:spLocks noGrp="1"/>
          </p:cNvSpPr>
          <p:nvPr>
            <p:ph type="title"/>
          </p:nvPr>
        </p:nvSpPr>
        <p:spPr/>
        <p:txBody>
          <a:bodyPr/>
          <a:lstStyle/>
          <a:p>
            <a:r>
              <a:rPr lang="en-US" dirty="0"/>
              <a:t>MATLAB</a:t>
            </a:r>
            <a:r>
              <a:rPr lang="zh-CN" altLang="en-US" dirty="0"/>
              <a:t>建模</a:t>
            </a:r>
            <a:r>
              <a:rPr lang="en-US" altLang="zh-CN" dirty="0"/>
              <a:t>——</a:t>
            </a:r>
            <a:r>
              <a:rPr lang="zh-CN" altLang="en-US" dirty="0"/>
              <a:t>控制结果</a:t>
            </a:r>
            <a:endParaRPr lang="en-US" dirty="0"/>
          </a:p>
        </p:txBody>
      </p:sp>
      <p:sp>
        <p:nvSpPr>
          <p:cNvPr id="4" name="灯片编号占位符 3">
            <a:extLst>
              <a:ext uri="{FF2B5EF4-FFF2-40B4-BE49-F238E27FC236}">
                <a16:creationId xmlns:a16="http://schemas.microsoft.com/office/drawing/2014/main" id="{F304B834-0965-4792-A269-B0C8E6E1339C}"/>
              </a:ext>
            </a:extLst>
          </p:cNvPr>
          <p:cNvSpPr>
            <a:spLocks noGrp="1"/>
          </p:cNvSpPr>
          <p:nvPr>
            <p:ph type="sldNum" sz="quarter" idx="12"/>
          </p:nvPr>
        </p:nvSpPr>
        <p:spPr/>
        <p:txBody>
          <a:bodyPr/>
          <a:lstStyle/>
          <a:p>
            <a:fld id="{ECC5823B-8CA8-4514-B4CF-AB75C2ECDFC9}" type="slidenum">
              <a:rPr lang="zh-CN" altLang="en-US" smtClean="0"/>
              <a:t>5</a:t>
            </a:fld>
            <a:endParaRPr lang="zh-CN" altLang="en-US" dirty="0"/>
          </a:p>
        </p:txBody>
      </p:sp>
      <p:sp>
        <p:nvSpPr>
          <p:cNvPr id="5" name="文本框 4">
            <a:extLst>
              <a:ext uri="{FF2B5EF4-FFF2-40B4-BE49-F238E27FC236}">
                <a16:creationId xmlns:a16="http://schemas.microsoft.com/office/drawing/2014/main" id="{33073C2B-905A-478D-8A5C-8E70B6A60A7B}"/>
              </a:ext>
            </a:extLst>
          </p:cNvPr>
          <p:cNvSpPr txBox="1"/>
          <p:nvPr/>
        </p:nvSpPr>
        <p:spPr>
          <a:xfrm>
            <a:off x="5652120" y="340521"/>
            <a:ext cx="2565126" cy="646331"/>
          </a:xfrm>
          <a:prstGeom prst="rect">
            <a:avLst/>
          </a:prstGeom>
          <a:noFill/>
        </p:spPr>
        <p:txBody>
          <a:bodyPr wrap="none" rtlCol="0">
            <a:spAutoFit/>
          </a:bodyPr>
          <a:lstStyle/>
          <a:p>
            <a:r>
              <a:rPr lang="zh-CN" altLang="en-US" dirty="0"/>
              <a:t>物理环境计算步长：</a:t>
            </a:r>
            <a:r>
              <a:rPr lang="en-US" altLang="zh-CN" dirty="0"/>
              <a:t>e-5</a:t>
            </a:r>
          </a:p>
          <a:p>
            <a:r>
              <a:rPr lang="zh-CN" altLang="en-US" dirty="0"/>
              <a:t>控制器步长：</a:t>
            </a:r>
            <a:r>
              <a:rPr lang="en-US" altLang="zh-CN" dirty="0"/>
              <a:t>e-2</a:t>
            </a:r>
            <a:endParaRPr lang="en-US" dirty="0"/>
          </a:p>
        </p:txBody>
      </p:sp>
      <p:pic>
        <p:nvPicPr>
          <p:cNvPr id="6" name="图片 5">
            <a:extLst>
              <a:ext uri="{FF2B5EF4-FFF2-40B4-BE49-F238E27FC236}">
                <a16:creationId xmlns:a16="http://schemas.microsoft.com/office/drawing/2014/main" id="{23B2DD76-92CC-4077-A7BC-AB0DC4A34513}"/>
              </a:ext>
            </a:extLst>
          </p:cNvPr>
          <p:cNvPicPr>
            <a:picLocks noChangeAspect="1"/>
          </p:cNvPicPr>
          <p:nvPr/>
        </p:nvPicPr>
        <p:blipFill>
          <a:blip r:embed="rId2"/>
          <a:stretch>
            <a:fillRect/>
          </a:stretch>
        </p:blipFill>
        <p:spPr>
          <a:xfrm>
            <a:off x="452506" y="1052736"/>
            <a:ext cx="3593032" cy="2930167"/>
          </a:xfrm>
          <a:prstGeom prst="rect">
            <a:avLst/>
          </a:prstGeom>
        </p:spPr>
      </p:pic>
      <p:pic>
        <p:nvPicPr>
          <p:cNvPr id="7" name="图片 6">
            <a:extLst>
              <a:ext uri="{FF2B5EF4-FFF2-40B4-BE49-F238E27FC236}">
                <a16:creationId xmlns:a16="http://schemas.microsoft.com/office/drawing/2014/main" id="{3FEDC466-ECCB-4AD6-9575-0FD8C62FA280}"/>
              </a:ext>
            </a:extLst>
          </p:cNvPr>
          <p:cNvPicPr>
            <a:picLocks noChangeAspect="1"/>
          </p:cNvPicPr>
          <p:nvPr/>
        </p:nvPicPr>
        <p:blipFill>
          <a:blip r:embed="rId3"/>
          <a:stretch>
            <a:fillRect/>
          </a:stretch>
        </p:blipFill>
        <p:spPr>
          <a:xfrm>
            <a:off x="4585030" y="1052735"/>
            <a:ext cx="3765684" cy="2675672"/>
          </a:xfrm>
          <a:prstGeom prst="rect">
            <a:avLst/>
          </a:prstGeom>
        </p:spPr>
      </p:pic>
      <p:pic>
        <p:nvPicPr>
          <p:cNvPr id="8" name="图片 7">
            <a:extLst>
              <a:ext uri="{FF2B5EF4-FFF2-40B4-BE49-F238E27FC236}">
                <a16:creationId xmlns:a16="http://schemas.microsoft.com/office/drawing/2014/main" id="{1781FC88-B5FC-422D-9773-904770855BDF}"/>
              </a:ext>
            </a:extLst>
          </p:cNvPr>
          <p:cNvPicPr>
            <a:picLocks noChangeAspect="1"/>
          </p:cNvPicPr>
          <p:nvPr/>
        </p:nvPicPr>
        <p:blipFill>
          <a:blip r:embed="rId4"/>
          <a:stretch>
            <a:fillRect/>
          </a:stretch>
        </p:blipFill>
        <p:spPr>
          <a:xfrm>
            <a:off x="466334" y="4028469"/>
            <a:ext cx="3580910" cy="2770684"/>
          </a:xfrm>
          <a:prstGeom prst="rect">
            <a:avLst/>
          </a:prstGeom>
        </p:spPr>
      </p:pic>
      <p:pic>
        <p:nvPicPr>
          <p:cNvPr id="9" name="图片 8">
            <a:extLst>
              <a:ext uri="{FF2B5EF4-FFF2-40B4-BE49-F238E27FC236}">
                <a16:creationId xmlns:a16="http://schemas.microsoft.com/office/drawing/2014/main" id="{6FCB2A8F-B580-4B35-A042-AAA0131A2E24}"/>
              </a:ext>
            </a:extLst>
          </p:cNvPr>
          <p:cNvPicPr>
            <a:picLocks noChangeAspect="1"/>
          </p:cNvPicPr>
          <p:nvPr/>
        </p:nvPicPr>
        <p:blipFill>
          <a:blip r:embed="rId5"/>
          <a:stretch>
            <a:fillRect/>
          </a:stretch>
        </p:blipFill>
        <p:spPr>
          <a:xfrm>
            <a:off x="4572000" y="3794291"/>
            <a:ext cx="3765684" cy="3004862"/>
          </a:xfrm>
          <a:prstGeom prst="rect">
            <a:avLst/>
          </a:prstGeom>
        </p:spPr>
      </p:pic>
    </p:spTree>
    <p:extLst>
      <p:ext uri="{BB962C8B-B14F-4D97-AF65-F5344CB8AC3E}">
        <p14:creationId xmlns:p14="http://schemas.microsoft.com/office/powerpoint/2010/main" val="1253673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94D88-5603-4B90-B051-96B1425859CE}"/>
              </a:ext>
            </a:extLst>
          </p:cNvPr>
          <p:cNvSpPr>
            <a:spLocks noGrp="1"/>
          </p:cNvSpPr>
          <p:nvPr>
            <p:ph type="title"/>
          </p:nvPr>
        </p:nvSpPr>
        <p:spPr/>
        <p:txBody>
          <a:bodyPr/>
          <a:lstStyle/>
          <a:p>
            <a:r>
              <a:rPr lang="zh-CN" altLang="en-US" dirty="0"/>
              <a:t>问题分析</a:t>
            </a:r>
            <a:endParaRPr lang="en-US" dirty="0"/>
          </a:p>
        </p:txBody>
      </p:sp>
      <p:sp>
        <p:nvSpPr>
          <p:cNvPr id="4" name="灯片编号占位符 3">
            <a:extLst>
              <a:ext uri="{FF2B5EF4-FFF2-40B4-BE49-F238E27FC236}">
                <a16:creationId xmlns:a16="http://schemas.microsoft.com/office/drawing/2014/main" id="{24E99BA4-0A53-4D6A-A29E-492FC48C3DF3}"/>
              </a:ext>
            </a:extLst>
          </p:cNvPr>
          <p:cNvSpPr>
            <a:spLocks noGrp="1"/>
          </p:cNvSpPr>
          <p:nvPr>
            <p:ph type="sldNum" sz="quarter" idx="12"/>
          </p:nvPr>
        </p:nvSpPr>
        <p:spPr/>
        <p:txBody>
          <a:bodyPr/>
          <a:lstStyle/>
          <a:p>
            <a:fld id="{ECC5823B-8CA8-4514-B4CF-AB75C2ECDFC9}" type="slidenum">
              <a:rPr lang="zh-CN" altLang="en-US" smtClean="0"/>
              <a:t>6</a:t>
            </a:fld>
            <a:endParaRPr lang="zh-CN" altLang="en-US" dirty="0"/>
          </a:p>
        </p:txBody>
      </p:sp>
      <p:sp>
        <p:nvSpPr>
          <p:cNvPr id="5" name="文本框 4">
            <a:extLst>
              <a:ext uri="{FF2B5EF4-FFF2-40B4-BE49-F238E27FC236}">
                <a16:creationId xmlns:a16="http://schemas.microsoft.com/office/drawing/2014/main" id="{24B12CB0-9D5A-4103-8232-9B0EA6FE861E}"/>
              </a:ext>
            </a:extLst>
          </p:cNvPr>
          <p:cNvSpPr txBox="1"/>
          <p:nvPr/>
        </p:nvSpPr>
        <p:spPr>
          <a:xfrm>
            <a:off x="589262" y="1306232"/>
            <a:ext cx="3821880" cy="1477328"/>
          </a:xfrm>
          <a:prstGeom prst="rect">
            <a:avLst/>
          </a:prstGeom>
          <a:noFill/>
        </p:spPr>
        <p:txBody>
          <a:bodyPr wrap="none" rtlCol="0">
            <a:spAutoFit/>
          </a:bodyPr>
          <a:lstStyle/>
          <a:p>
            <a:r>
              <a:rPr lang="en-US" dirty="0"/>
              <a:t>1.</a:t>
            </a:r>
            <a:r>
              <a:rPr lang="zh-CN" altLang="en-US" dirty="0"/>
              <a:t>油压传递线性化，不符合实际。</a:t>
            </a:r>
            <a:endParaRPr lang="en-US" altLang="zh-CN" dirty="0"/>
          </a:p>
          <a:p>
            <a:r>
              <a:rPr lang="en-US" dirty="0"/>
              <a:t>2.</a:t>
            </a:r>
            <a:r>
              <a:rPr lang="zh-CN" altLang="en-US" dirty="0"/>
              <a:t>初始制动过于保守，制动效率低。</a:t>
            </a:r>
            <a:endParaRPr lang="en-US" altLang="zh-CN" dirty="0"/>
          </a:p>
          <a:p>
            <a:r>
              <a:rPr lang="en-US" dirty="0"/>
              <a:t>3.</a:t>
            </a:r>
            <a:r>
              <a:rPr lang="zh-CN" altLang="en-US" dirty="0"/>
              <a:t>无外界扰动。</a:t>
            </a:r>
            <a:endParaRPr lang="en-US" altLang="zh-CN" dirty="0"/>
          </a:p>
          <a:p>
            <a:r>
              <a:rPr lang="en-US" dirty="0"/>
              <a:t>4.</a:t>
            </a:r>
            <a:r>
              <a:rPr lang="zh-CN" altLang="en-US" dirty="0"/>
              <a:t>对低附路面控制稳定性较差。</a:t>
            </a:r>
            <a:endParaRPr lang="en-US" altLang="zh-CN" dirty="0"/>
          </a:p>
          <a:p>
            <a:r>
              <a:rPr lang="en-US" dirty="0"/>
              <a:t>5.</a:t>
            </a:r>
            <a:r>
              <a:rPr lang="zh-CN" altLang="en-US" dirty="0"/>
              <a:t>无法对不同的路面进行识别。</a:t>
            </a:r>
            <a:endParaRPr lang="en-US" dirty="0"/>
          </a:p>
        </p:txBody>
      </p:sp>
      <p:pic>
        <p:nvPicPr>
          <p:cNvPr id="6" name="图片 5">
            <a:extLst>
              <a:ext uri="{FF2B5EF4-FFF2-40B4-BE49-F238E27FC236}">
                <a16:creationId xmlns:a16="http://schemas.microsoft.com/office/drawing/2014/main" id="{7675C467-6F5A-4751-8670-A04719451438}"/>
              </a:ext>
            </a:extLst>
          </p:cNvPr>
          <p:cNvPicPr/>
          <p:nvPr/>
        </p:nvPicPr>
        <p:blipFill>
          <a:blip r:embed="rId2"/>
          <a:stretch>
            <a:fillRect/>
          </a:stretch>
        </p:blipFill>
        <p:spPr>
          <a:xfrm>
            <a:off x="5148064" y="4041995"/>
            <a:ext cx="3224425" cy="2543853"/>
          </a:xfrm>
          <a:prstGeom prst="rect">
            <a:avLst/>
          </a:prstGeom>
        </p:spPr>
      </p:pic>
      <p:pic>
        <p:nvPicPr>
          <p:cNvPr id="7" name="图片 6">
            <a:extLst>
              <a:ext uri="{FF2B5EF4-FFF2-40B4-BE49-F238E27FC236}">
                <a16:creationId xmlns:a16="http://schemas.microsoft.com/office/drawing/2014/main" id="{6472E2B8-F0C9-4440-9D43-B5A46254CE4B}"/>
              </a:ext>
            </a:extLst>
          </p:cNvPr>
          <p:cNvPicPr>
            <a:picLocks noChangeAspect="1"/>
          </p:cNvPicPr>
          <p:nvPr/>
        </p:nvPicPr>
        <p:blipFill>
          <a:blip r:embed="rId3"/>
          <a:stretch>
            <a:fillRect/>
          </a:stretch>
        </p:blipFill>
        <p:spPr>
          <a:xfrm>
            <a:off x="5148064" y="760557"/>
            <a:ext cx="3008401" cy="2327712"/>
          </a:xfrm>
          <a:prstGeom prst="rect">
            <a:avLst/>
          </a:prstGeom>
        </p:spPr>
      </p:pic>
      <p:sp>
        <p:nvSpPr>
          <p:cNvPr id="8" name="文本框 7">
            <a:extLst>
              <a:ext uri="{FF2B5EF4-FFF2-40B4-BE49-F238E27FC236}">
                <a16:creationId xmlns:a16="http://schemas.microsoft.com/office/drawing/2014/main" id="{47A03266-6CC9-4D40-ABC4-E9ECF4886E06}"/>
              </a:ext>
            </a:extLst>
          </p:cNvPr>
          <p:cNvSpPr txBox="1"/>
          <p:nvPr/>
        </p:nvSpPr>
        <p:spPr>
          <a:xfrm>
            <a:off x="5079737" y="416494"/>
            <a:ext cx="1569660" cy="369332"/>
          </a:xfrm>
          <a:prstGeom prst="rect">
            <a:avLst/>
          </a:prstGeom>
          <a:noFill/>
        </p:spPr>
        <p:txBody>
          <a:bodyPr wrap="none" rtlCol="0">
            <a:spAutoFit/>
          </a:bodyPr>
          <a:lstStyle/>
          <a:p>
            <a:r>
              <a:rPr lang="zh-CN" altLang="en-US" dirty="0"/>
              <a:t>阻力矩特性：</a:t>
            </a:r>
            <a:endParaRPr lang="en-US" dirty="0"/>
          </a:p>
        </p:txBody>
      </p:sp>
      <p:sp>
        <p:nvSpPr>
          <p:cNvPr id="9" name="文本框 8">
            <a:extLst>
              <a:ext uri="{FF2B5EF4-FFF2-40B4-BE49-F238E27FC236}">
                <a16:creationId xmlns:a16="http://schemas.microsoft.com/office/drawing/2014/main" id="{C5E970BF-835B-4804-9B0A-C048486512C4}"/>
              </a:ext>
            </a:extLst>
          </p:cNvPr>
          <p:cNvSpPr txBox="1"/>
          <p:nvPr/>
        </p:nvSpPr>
        <p:spPr>
          <a:xfrm>
            <a:off x="5079737" y="3643039"/>
            <a:ext cx="2262158" cy="369332"/>
          </a:xfrm>
          <a:prstGeom prst="rect">
            <a:avLst/>
          </a:prstGeom>
          <a:noFill/>
        </p:spPr>
        <p:txBody>
          <a:bodyPr wrap="none" rtlCol="0">
            <a:spAutoFit/>
          </a:bodyPr>
          <a:lstStyle/>
          <a:p>
            <a:r>
              <a:rPr lang="zh-CN" altLang="en-US" dirty="0"/>
              <a:t>低附路面控制结果：</a:t>
            </a:r>
            <a:endParaRPr lang="en-US" dirty="0"/>
          </a:p>
        </p:txBody>
      </p:sp>
      <p:sp>
        <p:nvSpPr>
          <p:cNvPr id="10" name="文本框 9">
            <a:extLst>
              <a:ext uri="{FF2B5EF4-FFF2-40B4-BE49-F238E27FC236}">
                <a16:creationId xmlns:a16="http://schemas.microsoft.com/office/drawing/2014/main" id="{7122E054-EC34-4EEB-81BB-5977DA113B88}"/>
              </a:ext>
            </a:extLst>
          </p:cNvPr>
          <p:cNvSpPr txBox="1"/>
          <p:nvPr/>
        </p:nvSpPr>
        <p:spPr>
          <a:xfrm>
            <a:off x="497837" y="4041995"/>
            <a:ext cx="4052713" cy="2031325"/>
          </a:xfrm>
          <a:prstGeom prst="rect">
            <a:avLst/>
          </a:prstGeom>
          <a:noFill/>
        </p:spPr>
        <p:txBody>
          <a:bodyPr wrap="none" rtlCol="0">
            <a:spAutoFit/>
          </a:bodyPr>
          <a:lstStyle/>
          <a:p>
            <a:r>
              <a:rPr lang="zh-CN" altLang="en-US" dirty="0"/>
              <a:t>期望：</a:t>
            </a:r>
            <a:endParaRPr lang="en-US" altLang="zh-CN" dirty="0"/>
          </a:p>
          <a:p>
            <a:r>
              <a:rPr lang="en-US" dirty="0"/>
              <a:t>1.</a:t>
            </a:r>
            <a:r>
              <a:rPr lang="zh-CN" altLang="en-US" dirty="0"/>
              <a:t>增加阻力矩传递函数使其非线性化。</a:t>
            </a:r>
            <a:endParaRPr lang="en-US" altLang="zh-CN" dirty="0"/>
          </a:p>
          <a:p>
            <a:r>
              <a:rPr lang="en-US" altLang="zh-CN" dirty="0"/>
              <a:t>2.</a:t>
            </a:r>
            <a:r>
              <a:rPr lang="zh-CN" altLang="en-US" dirty="0"/>
              <a:t>提高初始制动效率。</a:t>
            </a:r>
            <a:endParaRPr lang="en-US" altLang="zh-CN" dirty="0"/>
          </a:p>
          <a:p>
            <a:r>
              <a:rPr lang="en-US" altLang="zh-CN" dirty="0"/>
              <a:t>3.</a:t>
            </a:r>
            <a:r>
              <a:rPr lang="zh-CN" altLang="en-US" dirty="0"/>
              <a:t>增加地面附着扰动。</a:t>
            </a:r>
            <a:endParaRPr lang="en-US" altLang="zh-CN" dirty="0"/>
          </a:p>
          <a:p>
            <a:r>
              <a:rPr lang="en-US" altLang="zh-CN" dirty="0"/>
              <a:t>4.</a:t>
            </a:r>
            <a:r>
              <a:rPr lang="zh-CN" altLang="en-US" dirty="0"/>
              <a:t>提高控制判断的稳定性。</a:t>
            </a:r>
            <a:endParaRPr lang="en-US" altLang="zh-CN" dirty="0"/>
          </a:p>
          <a:p>
            <a:r>
              <a:rPr lang="en-US" altLang="zh-CN" dirty="0"/>
              <a:t>5.</a:t>
            </a:r>
            <a:r>
              <a:rPr lang="zh-CN" altLang="en-US" dirty="0"/>
              <a:t>增加路面识别功能。</a:t>
            </a:r>
            <a:endParaRPr lang="en-US" altLang="zh-CN" dirty="0"/>
          </a:p>
          <a:p>
            <a:endParaRPr lang="en-US" altLang="zh-CN" dirty="0"/>
          </a:p>
        </p:txBody>
      </p:sp>
    </p:spTree>
    <p:extLst>
      <p:ext uri="{BB962C8B-B14F-4D97-AF65-F5344CB8AC3E}">
        <p14:creationId xmlns:p14="http://schemas.microsoft.com/office/powerpoint/2010/main" val="3918942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666BE-6F91-4D2E-8E14-6D405828A102}"/>
              </a:ext>
            </a:extLst>
          </p:cNvPr>
          <p:cNvSpPr>
            <a:spLocks noGrp="1"/>
          </p:cNvSpPr>
          <p:nvPr>
            <p:ph type="title"/>
          </p:nvPr>
        </p:nvSpPr>
        <p:spPr/>
        <p:txBody>
          <a:bodyPr/>
          <a:lstStyle/>
          <a:p>
            <a:r>
              <a:rPr lang="zh-CN" altLang="en-US" dirty="0"/>
              <a:t>物理环境强化</a:t>
            </a:r>
            <a:endParaRPr lang="en-US" dirty="0"/>
          </a:p>
        </p:txBody>
      </p:sp>
      <p:sp>
        <p:nvSpPr>
          <p:cNvPr id="4" name="灯片编号占位符 3">
            <a:extLst>
              <a:ext uri="{FF2B5EF4-FFF2-40B4-BE49-F238E27FC236}">
                <a16:creationId xmlns:a16="http://schemas.microsoft.com/office/drawing/2014/main" id="{CCA82DE1-EEC1-4DF9-8BD5-614BC042423C}"/>
              </a:ext>
            </a:extLst>
          </p:cNvPr>
          <p:cNvSpPr>
            <a:spLocks noGrp="1"/>
          </p:cNvSpPr>
          <p:nvPr>
            <p:ph type="sldNum" sz="quarter" idx="12"/>
          </p:nvPr>
        </p:nvSpPr>
        <p:spPr/>
        <p:txBody>
          <a:bodyPr/>
          <a:lstStyle/>
          <a:p>
            <a:fld id="{ECC5823B-8CA8-4514-B4CF-AB75C2ECDFC9}" type="slidenum">
              <a:rPr lang="zh-CN" altLang="en-US" smtClean="0"/>
              <a:t>7</a:t>
            </a:fld>
            <a:endParaRPr lang="zh-CN" altLang="en-US" dirty="0"/>
          </a:p>
        </p:txBody>
      </p:sp>
      <p:sp>
        <p:nvSpPr>
          <p:cNvPr id="5" name="文本框 4">
            <a:extLst>
              <a:ext uri="{FF2B5EF4-FFF2-40B4-BE49-F238E27FC236}">
                <a16:creationId xmlns:a16="http://schemas.microsoft.com/office/drawing/2014/main" id="{A0486EC5-B7DC-4940-AEA0-114F11D34E55}"/>
              </a:ext>
            </a:extLst>
          </p:cNvPr>
          <p:cNvSpPr txBox="1"/>
          <p:nvPr/>
        </p:nvSpPr>
        <p:spPr>
          <a:xfrm>
            <a:off x="395536" y="1048217"/>
            <a:ext cx="2799164" cy="646331"/>
          </a:xfrm>
          <a:prstGeom prst="rect">
            <a:avLst/>
          </a:prstGeom>
          <a:noFill/>
        </p:spPr>
        <p:txBody>
          <a:bodyPr wrap="none" rtlCol="0">
            <a:spAutoFit/>
          </a:bodyPr>
          <a:lstStyle/>
          <a:p>
            <a:r>
              <a:rPr lang="zh-CN" altLang="en-US" dirty="0"/>
              <a:t>阻力矩传递函数：</a:t>
            </a:r>
            <a:endParaRPr lang="en-US" altLang="zh-CN" dirty="0"/>
          </a:p>
          <a:p>
            <a:r>
              <a:rPr lang="zh-CN" altLang="en-US" dirty="0"/>
              <a:t>按照</a:t>
            </a:r>
            <a:r>
              <a:rPr lang="en-US" altLang="zh-CN" dirty="0"/>
              <a:t>1/x</a:t>
            </a:r>
            <a:r>
              <a:rPr lang="zh-CN" altLang="en-US" dirty="0"/>
              <a:t>型曲线进行强化。</a:t>
            </a:r>
            <a:endParaRPr lang="en-US" dirty="0"/>
          </a:p>
        </p:txBody>
      </p:sp>
      <p:pic>
        <p:nvPicPr>
          <p:cNvPr id="6" name="图片 5">
            <a:extLst>
              <a:ext uri="{FF2B5EF4-FFF2-40B4-BE49-F238E27FC236}">
                <a16:creationId xmlns:a16="http://schemas.microsoft.com/office/drawing/2014/main" id="{E2B93973-3F25-45CC-ADB6-40EFC089966F}"/>
              </a:ext>
            </a:extLst>
          </p:cNvPr>
          <p:cNvPicPr>
            <a:picLocks noChangeAspect="1"/>
          </p:cNvPicPr>
          <p:nvPr/>
        </p:nvPicPr>
        <p:blipFill>
          <a:blip r:embed="rId2"/>
          <a:stretch>
            <a:fillRect/>
          </a:stretch>
        </p:blipFill>
        <p:spPr>
          <a:xfrm>
            <a:off x="4202812" y="836712"/>
            <a:ext cx="4761676" cy="2736304"/>
          </a:xfrm>
          <a:prstGeom prst="rect">
            <a:avLst/>
          </a:prstGeom>
        </p:spPr>
      </p:pic>
      <p:pic>
        <p:nvPicPr>
          <p:cNvPr id="7" name="图片 6">
            <a:extLst>
              <a:ext uri="{FF2B5EF4-FFF2-40B4-BE49-F238E27FC236}">
                <a16:creationId xmlns:a16="http://schemas.microsoft.com/office/drawing/2014/main" id="{DB9101EF-1B3F-4F8F-A568-A9006160EB36}"/>
              </a:ext>
            </a:extLst>
          </p:cNvPr>
          <p:cNvPicPr>
            <a:picLocks noChangeAspect="1"/>
          </p:cNvPicPr>
          <p:nvPr/>
        </p:nvPicPr>
        <p:blipFill>
          <a:blip r:embed="rId3"/>
          <a:stretch>
            <a:fillRect/>
          </a:stretch>
        </p:blipFill>
        <p:spPr>
          <a:xfrm>
            <a:off x="581225" y="1694548"/>
            <a:ext cx="2427785" cy="1878468"/>
          </a:xfrm>
          <a:prstGeom prst="rect">
            <a:avLst/>
          </a:prstGeom>
        </p:spPr>
      </p:pic>
      <p:sp>
        <p:nvSpPr>
          <p:cNvPr id="8" name="箭头: 右 7">
            <a:extLst>
              <a:ext uri="{FF2B5EF4-FFF2-40B4-BE49-F238E27FC236}">
                <a16:creationId xmlns:a16="http://schemas.microsoft.com/office/drawing/2014/main" id="{FD07BEB3-5560-41EE-BCD9-547D0774A267}"/>
              </a:ext>
            </a:extLst>
          </p:cNvPr>
          <p:cNvSpPr/>
          <p:nvPr/>
        </p:nvSpPr>
        <p:spPr>
          <a:xfrm>
            <a:off x="3194699" y="2420888"/>
            <a:ext cx="801237"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635B7DF7-9789-429F-82F7-09703E36B4F7}"/>
              </a:ext>
            </a:extLst>
          </p:cNvPr>
          <p:cNvSpPr txBox="1"/>
          <p:nvPr/>
        </p:nvSpPr>
        <p:spPr>
          <a:xfrm>
            <a:off x="581225" y="4005064"/>
            <a:ext cx="1800493" cy="369332"/>
          </a:xfrm>
          <a:prstGeom prst="rect">
            <a:avLst/>
          </a:prstGeom>
          <a:noFill/>
        </p:spPr>
        <p:txBody>
          <a:bodyPr wrap="none" rtlCol="0">
            <a:spAutoFit/>
          </a:bodyPr>
          <a:lstStyle/>
          <a:p>
            <a:r>
              <a:rPr lang="zh-CN" altLang="en-US" dirty="0"/>
              <a:t>路面噪声强化：</a:t>
            </a:r>
            <a:endParaRPr lang="en-US" dirty="0"/>
          </a:p>
        </p:txBody>
      </p:sp>
      <p:pic>
        <p:nvPicPr>
          <p:cNvPr id="10" name="图片 9">
            <a:extLst>
              <a:ext uri="{FF2B5EF4-FFF2-40B4-BE49-F238E27FC236}">
                <a16:creationId xmlns:a16="http://schemas.microsoft.com/office/drawing/2014/main" id="{3534AAD8-2D86-4641-BD0A-430AB8C69CCA}"/>
              </a:ext>
            </a:extLst>
          </p:cNvPr>
          <p:cNvPicPr>
            <a:picLocks noChangeAspect="1"/>
          </p:cNvPicPr>
          <p:nvPr/>
        </p:nvPicPr>
        <p:blipFill>
          <a:blip r:embed="rId4"/>
          <a:stretch>
            <a:fillRect/>
          </a:stretch>
        </p:blipFill>
        <p:spPr>
          <a:xfrm>
            <a:off x="683568" y="4438886"/>
            <a:ext cx="5324475" cy="361950"/>
          </a:xfrm>
          <a:prstGeom prst="rect">
            <a:avLst/>
          </a:prstGeom>
        </p:spPr>
      </p:pic>
      <p:sp>
        <p:nvSpPr>
          <p:cNvPr id="11" name="椭圆 10">
            <a:extLst>
              <a:ext uri="{FF2B5EF4-FFF2-40B4-BE49-F238E27FC236}">
                <a16:creationId xmlns:a16="http://schemas.microsoft.com/office/drawing/2014/main" id="{FED9CD93-70E0-4FC3-A71F-6B821B1CDCF0}"/>
              </a:ext>
            </a:extLst>
          </p:cNvPr>
          <p:cNvSpPr/>
          <p:nvPr/>
        </p:nvSpPr>
        <p:spPr>
          <a:xfrm>
            <a:off x="4644008" y="4365104"/>
            <a:ext cx="1364035" cy="42933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2" name="图片 11">
            <a:extLst>
              <a:ext uri="{FF2B5EF4-FFF2-40B4-BE49-F238E27FC236}">
                <a16:creationId xmlns:a16="http://schemas.microsoft.com/office/drawing/2014/main" id="{28717D7B-2F32-4348-A4DE-A065DCDFE900}"/>
              </a:ext>
            </a:extLst>
          </p:cNvPr>
          <p:cNvPicPr>
            <a:picLocks noChangeAspect="1"/>
          </p:cNvPicPr>
          <p:nvPr/>
        </p:nvPicPr>
        <p:blipFill>
          <a:blip r:embed="rId5"/>
          <a:stretch>
            <a:fillRect/>
          </a:stretch>
        </p:blipFill>
        <p:spPr>
          <a:xfrm>
            <a:off x="4139952" y="4871909"/>
            <a:ext cx="4078830" cy="1814810"/>
          </a:xfrm>
          <a:prstGeom prst="rect">
            <a:avLst/>
          </a:prstGeom>
        </p:spPr>
      </p:pic>
      <p:pic>
        <p:nvPicPr>
          <p:cNvPr id="13" name="图片 12">
            <a:extLst>
              <a:ext uri="{FF2B5EF4-FFF2-40B4-BE49-F238E27FC236}">
                <a16:creationId xmlns:a16="http://schemas.microsoft.com/office/drawing/2014/main" id="{9AEB3D9A-CB22-45F1-91B8-981B9AC4CA6F}"/>
              </a:ext>
            </a:extLst>
          </p:cNvPr>
          <p:cNvPicPr>
            <a:picLocks noChangeAspect="1"/>
          </p:cNvPicPr>
          <p:nvPr/>
        </p:nvPicPr>
        <p:blipFill>
          <a:blip r:embed="rId6"/>
          <a:stretch>
            <a:fillRect/>
          </a:stretch>
        </p:blipFill>
        <p:spPr>
          <a:xfrm>
            <a:off x="621161" y="4871909"/>
            <a:ext cx="2313846" cy="1811652"/>
          </a:xfrm>
          <a:prstGeom prst="rect">
            <a:avLst/>
          </a:prstGeom>
        </p:spPr>
      </p:pic>
      <p:sp>
        <p:nvSpPr>
          <p:cNvPr id="14" name="箭头: 右 13">
            <a:extLst>
              <a:ext uri="{FF2B5EF4-FFF2-40B4-BE49-F238E27FC236}">
                <a16:creationId xmlns:a16="http://schemas.microsoft.com/office/drawing/2014/main" id="{C151F15A-F929-48B1-85D0-467B7F140997}"/>
              </a:ext>
            </a:extLst>
          </p:cNvPr>
          <p:cNvSpPr/>
          <p:nvPr/>
        </p:nvSpPr>
        <p:spPr>
          <a:xfrm>
            <a:off x="3131840" y="5666706"/>
            <a:ext cx="864096" cy="498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791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BB89E-B479-4043-A341-EEE184421995}"/>
              </a:ext>
            </a:extLst>
          </p:cNvPr>
          <p:cNvSpPr>
            <a:spLocks noGrp="1"/>
          </p:cNvSpPr>
          <p:nvPr>
            <p:ph type="title"/>
          </p:nvPr>
        </p:nvSpPr>
        <p:spPr/>
        <p:txBody>
          <a:bodyPr/>
          <a:lstStyle/>
          <a:p>
            <a:r>
              <a:rPr lang="zh-CN" altLang="en-US" dirty="0"/>
              <a:t>逻辑修正</a:t>
            </a:r>
            <a:r>
              <a:rPr lang="en-US" altLang="zh-CN" dirty="0"/>
              <a:t>&amp;</a:t>
            </a:r>
            <a:r>
              <a:rPr lang="zh-CN" altLang="en-US" dirty="0"/>
              <a:t>路面识别（含初始制动效能提高）</a:t>
            </a:r>
            <a:endParaRPr lang="en-US" dirty="0"/>
          </a:p>
        </p:txBody>
      </p:sp>
      <p:sp>
        <p:nvSpPr>
          <p:cNvPr id="4" name="灯片编号占位符 3">
            <a:extLst>
              <a:ext uri="{FF2B5EF4-FFF2-40B4-BE49-F238E27FC236}">
                <a16:creationId xmlns:a16="http://schemas.microsoft.com/office/drawing/2014/main" id="{B0D50B47-2926-43C8-8511-8BC0FF14B88D}"/>
              </a:ext>
            </a:extLst>
          </p:cNvPr>
          <p:cNvSpPr>
            <a:spLocks noGrp="1"/>
          </p:cNvSpPr>
          <p:nvPr>
            <p:ph type="sldNum" sz="quarter" idx="12"/>
          </p:nvPr>
        </p:nvSpPr>
        <p:spPr/>
        <p:txBody>
          <a:bodyPr/>
          <a:lstStyle/>
          <a:p>
            <a:fld id="{ECC5823B-8CA8-4514-B4CF-AB75C2ECDFC9}" type="slidenum">
              <a:rPr lang="zh-CN" altLang="en-US" smtClean="0"/>
              <a:t>8</a:t>
            </a:fld>
            <a:endParaRPr lang="zh-CN" altLang="en-US" dirty="0"/>
          </a:p>
        </p:txBody>
      </p:sp>
      <p:sp>
        <p:nvSpPr>
          <p:cNvPr id="5" name="文本框 4">
            <a:extLst>
              <a:ext uri="{FF2B5EF4-FFF2-40B4-BE49-F238E27FC236}">
                <a16:creationId xmlns:a16="http://schemas.microsoft.com/office/drawing/2014/main" id="{BFC29530-EDAA-4CEC-A933-485A429EEAEE}"/>
              </a:ext>
            </a:extLst>
          </p:cNvPr>
          <p:cNvSpPr txBox="1"/>
          <p:nvPr/>
        </p:nvSpPr>
        <p:spPr>
          <a:xfrm>
            <a:off x="416683" y="3789040"/>
            <a:ext cx="4515357" cy="2585323"/>
          </a:xfrm>
          <a:prstGeom prst="rect">
            <a:avLst/>
          </a:prstGeom>
          <a:noFill/>
        </p:spPr>
        <p:txBody>
          <a:bodyPr wrap="square" rtlCol="0">
            <a:spAutoFit/>
          </a:bodyPr>
          <a:lstStyle/>
          <a:p>
            <a:r>
              <a:rPr lang="zh-CN" altLang="en-US" dirty="0"/>
              <a:t>识别原理：</a:t>
            </a:r>
            <a:endParaRPr lang="en-US" altLang="zh-CN" dirty="0"/>
          </a:p>
          <a:p>
            <a:r>
              <a:rPr lang="zh-CN" altLang="en-US" dirty="0"/>
              <a:t>由初始连续制动及车轮固有物理特征计算摩擦系数极大值，记录极大位置的滑移率和轮加速度。</a:t>
            </a:r>
            <a:endParaRPr lang="en-US" altLang="zh-CN" dirty="0"/>
          </a:p>
          <a:p>
            <a:r>
              <a:rPr lang="zh-CN" altLang="en-US" dirty="0"/>
              <a:t>认为此时滑移率为分级滑移率界限，此时轮加速度和加速度分级界限取值成线性比例（</a:t>
            </a:r>
            <a:r>
              <a:rPr lang="en-US" altLang="zh-CN" dirty="0"/>
              <a:t>k</a:t>
            </a:r>
            <a:r>
              <a:rPr lang="zh-CN" altLang="en-US" dirty="0"/>
              <a:t>）关系。</a:t>
            </a:r>
            <a:r>
              <a:rPr lang="en-US" altLang="zh-CN" dirty="0"/>
              <a:t>K</a:t>
            </a:r>
            <a:r>
              <a:rPr lang="zh-CN" altLang="en-US" dirty="0"/>
              <a:t>是可调参数。</a:t>
            </a:r>
            <a:endParaRPr lang="en-US" altLang="zh-CN" dirty="0"/>
          </a:p>
          <a:p>
            <a:r>
              <a:rPr lang="zh-CN" altLang="en-US" dirty="0"/>
              <a:t>考虑到噪声信号，退出路面识别控制的条件为更新的摩擦系数小于原最大值的</a:t>
            </a:r>
            <a:r>
              <a:rPr lang="en-US" altLang="zh-CN" dirty="0"/>
              <a:t>95%</a:t>
            </a:r>
            <a:r>
              <a:rPr lang="zh-CN" altLang="en-US" dirty="0"/>
              <a:t>。</a:t>
            </a:r>
            <a:endParaRPr lang="en-US" dirty="0"/>
          </a:p>
        </p:txBody>
      </p:sp>
      <p:sp>
        <p:nvSpPr>
          <p:cNvPr id="6" name="文本框 5">
            <a:extLst>
              <a:ext uri="{FF2B5EF4-FFF2-40B4-BE49-F238E27FC236}">
                <a16:creationId xmlns:a16="http://schemas.microsoft.com/office/drawing/2014/main" id="{FD76C81A-7F4F-4E5D-872E-5501EF748B78}"/>
              </a:ext>
            </a:extLst>
          </p:cNvPr>
          <p:cNvSpPr txBox="1"/>
          <p:nvPr/>
        </p:nvSpPr>
        <p:spPr>
          <a:xfrm>
            <a:off x="416683" y="980728"/>
            <a:ext cx="2723823" cy="923330"/>
          </a:xfrm>
          <a:prstGeom prst="rect">
            <a:avLst/>
          </a:prstGeom>
          <a:noFill/>
        </p:spPr>
        <p:txBody>
          <a:bodyPr wrap="none" rtlCol="0">
            <a:spAutoFit/>
          </a:bodyPr>
          <a:lstStyle/>
          <a:p>
            <a:r>
              <a:rPr lang="zh-CN" altLang="en-US" dirty="0"/>
              <a:t>逻辑修正：</a:t>
            </a:r>
            <a:endParaRPr lang="en-US" altLang="zh-CN" dirty="0"/>
          </a:p>
          <a:p>
            <a:r>
              <a:rPr lang="zh-CN" altLang="en-US" dirty="0"/>
              <a:t>增强滑移率控制，</a:t>
            </a:r>
            <a:endParaRPr lang="en-US" altLang="zh-CN" dirty="0"/>
          </a:p>
          <a:p>
            <a:r>
              <a:rPr lang="zh-CN" altLang="en-US" dirty="0"/>
              <a:t>增加滑移率增减压门限。</a:t>
            </a:r>
            <a:endParaRPr lang="en-US" altLang="zh-CN" dirty="0"/>
          </a:p>
        </p:txBody>
      </p:sp>
      <p:pic>
        <p:nvPicPr>
          <p:cNvPr id="7" name="图片 6">
            <a:extLst>
              <a:ext uri="{FF2B5EF4-FFF2-40B4-BE49-F238E27FC236}">
                <a16:creationId xmlns:a16="http://schemas.microsoft.com/office/drawing/2014/main" id="{CCA1E146-1EA4-4A98-8CC6-56BFB5F31DEC}"/>
              </a:ext>
            </a:extLst>
          </p:cNvPr>
          <p:cNvPicPr>
            <a:picLocks noChangeAspect="1"/>
          </p:cNvPicPr>
          <p:nvPr/>
        </p:nvPicPr>
        <p:blipFill>
          <a:blip r:embed="rId2"/>
          <a:stretch>
            <a:fillRect/>
          </a:stretch>
        </p:blipFill>
        <p:spPr>
          <a:xfrm>
            <a:off x="3347864" y="1003931"/>
            <a:ext cx="5400600" cy="2531531"/>
          </a:xfrm>
          <a:prstGeom prst="rect">
            <a:avLst/>
          </a:prstGeom>
        </p:spPr>
      </p:pic>
      <p:pic>
        <p:nvPicPr>
          <p:cNvPr id="8" name="图片 7">
            <a:extLst>
              <a:ext uri="{FF2B5EF4-FFF2-40B4-BE49-F238E27FC236}">
                <a16:creationId xmlns:a16="http://schemas.microsoft.com/office/drawing/2014/main" id="{C62DB1BC-958C-461B-88EC-155AF14BB48E}"/>
              </a:ext>
            </a:extLst>
          </p:cNvPr>
          <p:cNvPicPr>
            <a:picLocks noChangeAspect="1"/>
          </p:cNvPicPr>
          <p:nvPr/>
        </p:nvPicPr>
        <p:blipFill>
          <a:blip r:embed="rId3"/>
          <a:stretch>
            <a:fillRect/>
          </a:stretch>
        </p:blipFill>
        <p:spPr>
          <a:xfrm>
            <a:off x="4834020" y="4264755"/>
            <a:ext cx="4086225" cy="1714500"/>
          </a:xfrm>
          <a:prstGeom prst="rect">
            <a:avLst/>
          </a:prstGeom>
        </p:spPr>
      </p:pic>
      <p:sp>
        <p:nvSpPr>
          <p:cNvPr id="9" name="椭圆 8">
            <a:extLst>
              <a:ext uri="{FF2B5EF4-FFF2-40B4-BE49-F238E27FC236}">
                <a16:creationId xmlns:a16="http://schemas.microsoft.com/office/drawing/2014/main" id="{4B4ECBE6-964B-4735-8A6D-40A62F2359E9}"/>
              </a:ext>
            </a:extLst>
          </p:cNvPr>
          <p:cNvSpPr/>
          <p:nvPr/>
        </p:nvSpPr>
        <p:spPr>
          <a:xfrm>
            <a:off x="5796136" y="980728"/>
            <a:ext cx="2931181" cy="21602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椭圆 9">
            <a:extLst>
              <a:ext uri="{FF2B5EF4-FFF2-40B4-BE49-F238E27FC236}">
                <a16:creationId xmlns:a16="http://schemas.microsoft.com/office/drawing/2014/main" id="{D69B8CDE-B068-4EF9-B087-547F69D674B3}"/>
              </a:ext>
            </a:extLst>
          </p:cNvPr>
          <p:cNvSpPr/>
          <p:nvPr/>
        </p:nvSpPr>
        <p:spPr>
          <a:xfrm>
            <a:off x="4716016" y="2526959"/>
            <a:ext cx="1368152" cy="21602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696252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259D5-480F-4567-808E-53DEAAD42B2F}"/>
              </a:ext>
            </a:extLst>
          </p:cNvPr>
          <p:cNvSpPr>
            <a:spLocks noGrp="1"/>
          </p:cNvSpPr>
          <p:nvPr>
            <p:ph type="title"/>
          </p:nvPr>
        </p:nvSpPr>
        <p:spPr/>
        <p:txBody>
          <a:bodyPr/>
          <a:lstStyle/>
          <a:p>
            <a:r>
              <a:rPr lang="zh-CN" altLang="en-US" dirty="0"/>
              <a:t>附着选择</a:t>
            </a:r>
            <a:endParaRPr lang="en-US" dirty="0"/>
          </a:p>
        </p:txBody>
      </p:sp>
      <p:sp>
        <p:nvSpPr>
          <p:cNvPr id="4" name="灯片编号占位符 3">
            <a:extLst>
              <a:ext uri="{FF2B5EF4-FFF2-40B4-BE49-F238E27FC236}">
                <a16:creationId xmlns:a16="http://schemas.microsoft.com/office/drawing/2014/main" id="{908E017C-5C1D-4B69-9829-D5E9887BE39D}"/>
              </a:ext>
            </a:extLst>
          </p:cNvPr>
          <p:cNvSpPr>
            <a:spLocks noGrp="1"/>
          </p:cNvSpPr>
          <p:nvPr>
            <p:ph type="sldNum" sz="quarter" idx="12"/>
          </p:nvPr>
        </p:nvSpPr>
        <p:spPr/>
        <p:txBody>
          <a:bodyPr/>
          <a:lstStyle/>
          <a:p>
            <a:fld id="{ECC5823B-8CA8-4514-B4CF-AB75C2ECDFC9}" type="slidenum">
              <a:rPr lang="zh-CN" altLang="en-US" smtClean="0"/>
              <a:t>9</a:t>
            </a:fld>
            <a:endParaRPr lang="zh-CN" altLang="en-US" dirty="0"/>
          </a:p>
        </p:txBody>
      </p:sp>
      <p:sp>
        <p:nvSpPr>
          <p:cNvPr id="5" name="文本框 4">
            <a:extLst>
              <a:ext uri="{FF2B5EF4-FFF2-40B4-BE49-F238E27FC236}">
                <a16:creationId xmlns:a16="http://schemas.microsoft.com/office/drawing/2014/main" id="{17E17729-9C75-4442-907C-86C762027BE9}"/>
              </a:ext>
            </a:extLst>
          </p:cNvPr>
          <p:cNvSpPr txBox="1"/>
          <p:nvPr/>
        </p:nvSpPr>
        <p:spPr>
          <a:xfrm>
            <a:off x="416683" y="1023356"/>
            <a:ext cx="5277407" cy="923330"/>
          </a:xfrm>
          <a:prstGeom prst="rect">
            <a:avLst/>
          </a:prstGeom>
          <a:noFill/>
        </p:spPr>
        <p:txBody>
          <a:bodyPr wrap="none" rtlCol="0">
            <a:spAutoFit/>
          </a:bodyPr>
          <a:lstStyle/>
          <a:p>
            <a:r>
              <a:rPr lang="zh-CN" altLang="en-US" dirty="0"/>
              <a:t>由参考魔术公式只能得到一套参数，</a:t>
            </a:r>
            <a:endParaRPr lang="en-US" altLang="zh-CN" dirty="0"/>
          </a:p>
          <a:p>
            <a:r>
              <a:rPr lang="zh-CN" altLang="en-US" dirty="0"/>
              <a:t>其只能输出一套</a:t>
            </a:r>
            <a:r>
              <a:rPr lang="en-US" altLang="zh-CN" dirty="0"/>
              <a:t>μ-λ-</a:t>
            </a:r>
            <a:r>
              <a:rPr lang="en-US" altLang="zh-CN" dirty="0" err="1"/>
              <a:t>Fz</a:t>
            </a:r>
            <a:r>
              <a:rPr lang="zh-CN" altLang="en-US" dirty="0"/>
              <a:t>曲线，当</a:t>
            </a:r>
            <a:r>
              <a:rPr lang="en-US" altLang="zh-CN" dirty="0" err="1"/>
              <a:t>Fz</a:t>
            </a:r>
            <a:r>
              <a:rPr lang="en-US" altLang="zh-CN" dirty="0"/>
              <a:t>=2000,3500,5000N</a:t>
            </a:r>
          </a:p>
          <a:p>
            <a:r>
              <a:rPr lang="zh-CN" altLang="en-US" dirty="0"/>
              <a:t>结果如下：</a:t>
            </a:r>
            <a:endParaRPr lang="en-US" dirty="0"/>
          </a:p>
        </p:txBody>
      </p:sp>
      <p:pic>
        <p:nvPicPr>
          <p:cNvPr id="7" name="图片 6">
            <a:extLst>
              <a:ext uri="{FF2B5EF4-FFF2-40B4-BE49-F238E27FC236}">
                <a16:creationId xmlns:a16="http://schemas.microsoft.com/office/drawing/2014/main" id="{D7C11800-D246-462A-8980-A9E76ED1366A}"/>
              </a:ext>
            </a:extLst>
          </p:cNvPr>
          <p:cNvPicPr>
            <a:picLocks noChangeAspect="1"/>
          </p:cNvPicPr>
          <p:nvPr/>
        </p:nvPicPr>
        <p:blipFill>
          <a:blip r:embed="rId2"/>
          <a:stretch>
            <a:fillRect/>
          </a:stretch>
        </p:blipFill>
        <p:spPr>
          <a:xfrm>
            <a:off x="1836378" y="1702820"/>
            <a:ext cx="3178100" cy="2442252"/>
          </a:xfrm>
          <a:prstGeom prst="rect">
            <a:avLst/>
          </a:prstGeom>
        </p:spPr>
      </p:pic>
      <p:pic>
        <p:nvPicPr>
          <p:cNvPr id="8" name="图片 7">
            <a:extLst>
              <a:ext uri="{FF2B5EF4-FFF2-40B4-BE49-F238E27FC236}">
                <a16:creationId xmlns:a16="http://schemas.microsoft.com/office/drawing/2014/main" id="{301A367B-86B7-4146-9107-3C267FEA8F1F}"/>
              </a:ext>
            </a:extLst>
          </p:cNvPr>
          <p:cNvPicPr>
            <a:picLocks noChangeAspect="1"/>
          </p:cNvPicPr>
          <p:nvPr/>
        </p:nvPicPr>
        <p:blipFill>
          <a:blip r:embed="rId3"/>
          <a:stretch>
            <a:fillRect/>
          </a:stretch>
        </p:blipFill>
        <p:spPr>
          <a:xfrm>
            <a:off x="6226485" y="1944236"/>
            <a:ext cx="1066800" cy="2028825"/>
          </a:xfrm>
          <a:prstGeom prst="rect">
            <a:avLst/>
          </a:prstGeom>
        </p:spPr>
      </p:pic>
      <p:sp>
        <p:nvSpPr>
          <p:cNvPr id="9" name="文本框 8">
            <a:extLst>
              <a:ext uri="{FF2B5EF4-FFF2-40B4-BE49-F238E27FC236}">
                <a16:creationId xmlns:a16="http://schemas.microsoft.com/office/drawing/2014/main" id="{0D63129F-D788-44FA-BABE-A85EFA00E1B5}"/>
              </a:ext>
            </a:extLst>
          </p:cNvPr>
          <p:cNvSpPr txBox="1"/>
          <p:nvPr/>
        </p:nvSpPr>
        <p:spPr>
          <a:xfrm>
            <a:off x="430466" y="4224905"/>
            <a:ext cx="3647152" cy="1477328"/>
          </a:xfrm>
          <a:prstGeom prst="rect">
            <a:avLst/>
          </a:prstGeom>
          <a:noFill/>
        </p:spPr>
        <p:txBody>
          <a:bodyPr wrap="none" rtlCol="0">
            <a:spAutoFit/>
          </a:bodyPr>
          <a:lstStyle/>
          <a:p>
            <a:r>
              <a:rPr lang="zh-CN" altLang="en-US" dirty="0"/>
              <a:t>希望简单有效的增加多工况情况，</a:t>
            </a:r>
            <a:endParaRPr lang="en-US" altLang="zh-CN" dirty="0"/>
          </a:p>
          <a:p>
            <a:r>
              <a:rPr lang="zh-CN" altLang="en-US" dirty="0"/>
              <a:t>为了验证模型。</a:t>
            </a:r>
            <a:endParaRPr lang="en-US" altLang="zh-CN" dirty="0"/>
          </a:p>
          <a:p>
            <a:r>
              <a:rPr lang="zh-CN" altLang="en-US" dirty="0"/>
              <a:t>经过数值实验：</a:t>
            </a:r>
            <a:endParaRPr lang="en-US" altLang="zh-CN" dirty="0"/>
          </a:p>
          <a:p>
            <a:r>
              <a:rPr lang="zh-CN" altLang="en-US" dirty="0"/>
              <a:t>下设置低附路面和特殊路面，</a:t>
            </a:r>
            <a:endParaRPr lang="en-US" altLang="zh-CN" dirty="0"/>
          </a:p>
          <a:p>
            <a:r>
              <a:rPr lang="zh-CN" altLang="en-US" dirty="0"/>
              <a:t>由如下所示设置得到（</a:t>
            </a:r>
            <a:r>
              <a:rPr lang="en-US" altLang="zh-CN" dirty="0"/>
              <a:t>5000N</a:t>
            </a:r>
            <a:r>
              <a:rPr lang="zh-CN" altLang="en-US" dirty="0"/>
              <a:t>）：</a:t>
            </a:r>
            <a:endParaRPr lang="en-US" dirty="0"/>
          </a:p>
        </p:txBody>
      </p:sp>
      <p:sp>
        <p:nvSpPr>
          <p:cNvPr id="10" name="文本框 9">
            <a:extLst>
              <a:ext uri="{FF2B5EF4-FFF2-40B4-BE49-F238E27FC236}">
                <a16:creationId xmlns:a16="http://schemas.microsoft.com/office/drawing/2014/main" id="{D51A136F-5565-40D8-B8CF-ED5A5091701B}"/>
              </a:ext>
            </a:extLst>
          </p:cNvPr>
          <p:cNvSpPr txBox="1"/>
          <p:nvPr/>
        </p:nvSpPr>
        <p:spPr>
          <a:xfrm>
            <a:off x="395536" y="5709449"/>
            <a:ext cx="1128579" cy="923330"/>
          </a:xfrm>
          <a:prstGeom prst="rect">
            <a:avLst/>
          </a:prstGeom>
          <a:noFill/>
        </p:spPr>
        <p:txBody>
          <a:bodyPr wrap="none" rtlCol="0">
            <a:spAutoFit/>
          </a:bodyPr>
          <a:lstStyle/>
          <a:p>
            <a:r>
              <a:rPr lang="en-US" altLang="zh-CN" dirty="0"/>
              <a:t>High</a:t>
            </a:r>
            <a:r>
              <a:rPr lang="zh-CN" altLang="en-US" dirty="0"/>
              <a:t>：</a:t>
            </a:r>
            <a:endParaRPr lang="en-US" altLang="zh-CN" dirty="0"/>
          </a:p>
          <a:p>
            <a:r>
              <a:rPr lang="en-US" altLang="zh-CN" dirty="0"/>
              <a:t>Low</a:t>
            </a:r>
            <a:r>
              <a:rPr lang="zh-CN" altLang="en-US" dirty="0"/>
              <a:t>：</a:t>
            </a:r>
            <a:endParaRPr lang="en-US" altLang="zh-CN" dirty="0"/>
          </a:p>
          <a:p>
            <a:r>
              <a:rPr lang="en-US" altLang="zh-CN" dirty="0"/>
              <a:t>Strange</a:t>
            </a:r>
            <a:r>
              <a:rPr lang="zh-CN" altLang="en-US" dirty="0"/>
              <a:t>：</a:t>
            </a:r>
            <a:endParaRPr lang="en-US" dirty="0"/>
          </a:p>
        </p:txBody>
      </p:sp>
      <p:pic>
        <p:nvPicPr>
          <p:cNvPr id="11" name="图片 10">
            <a:extLst>
              <a:ext uri="{FF2B5EF4-FFF2-40B4-BE49-F238E27FC236}">
                <a16:creationId xmlns:a16="http://schemas.microsoft.com/office/drawing/2014/main" id="{23E57516-1C96-4C98-9411-7DC4743C84B6}"/>
              </a:ext>
            </a:extLst>
          </p:cNvPr>
          <p:cNvPicPr>
            <a:picLocks noChangeAspect="1"/>
          </p:cNvPicPr>
          <p:nvPr/>
        </p:nvPicPr>
        <p:blipFill>
          <a:blip r:embed="rId4"/>
          <a:stretch>
            <a:fillRect/>
          </a:stretch>
        </p:blipFill>
        <p:spPr>
          <a:xfrm>
            <a:off x="1115616" y="5722896"/>
            <a:ext cx="3981450" cy="247650"/>
          </a:xfrm>
          <a:prstGeom prst="rect">
            <a:avLst/>
          </a:prstGeom>
        </p:spPr>
      </p:pic>
      <p:pic>
        <p:nvPicPr>
          <p:cNvPr id="12" name="图片 11">
            <a:extLst>
              <a:ext uri="{FF2B5EF4-FFF2-40B4-BE49-F238E27FC236}">
                <a16:creationId xmlns:a16="http://schemas.microsoft.com/office/drawing/2014/main" id="{16A29451-626B-48D4-BEE5-E093631BCAEA}"/>
              </a:ext>
            </a:extLst>
          </p:cNvPr>
          <p:cNvPicPr>
            <a:picLocks noChangeAspect="1"/>
          </p:cNvPicPr>
          <p:nvPr/>
        </p:nvPicPr>
        <p:blipFill>
          <a:blip r:embed="rId5"/>
          <a:stretch>
            <a:fillRect/>
          </a:stretch>
        </p:blipFill>
        <p:spPr>
          <a:xfrm>
            <a:off x="1115616" y="6120687"/>
            <a:ext cx="1200150" cy="180975"/>
          </a:xfrm>
          <a:prstGeom prst="rect">
            <a:avLst/>
          </a:prstGeom>
        </p:spPr>
      </p:pic>
      <p:pic>
        <p:nvPicPr>
          <p:cNvPr id="14" name="图片 13">
            <a:extLst>
              <a:ext uri="{FF2B5EF4-FFF2-40B4-BE49-F238E27FC236}">
                <a16:creationId xmlns:a16="http://schemas.microsoft.com/office/drawing/2014/main" id="{B4ABC672-C8EB-4FB1-8A7F-4949C33F6519}"/>
              </a:ext>
            </a:extLst>
          </p:cNvPr>
          <p:cNvPicPr>
            <a:picLocks noChangeAspect="1"/>
          </p:cNvPicPr>
          <p:nvPr/>
        </p:nvPicPr>
        <p:blipFill>
          <a:blip r:embed="rId6"/>
          <a:stretch>
            <a:fillRect/>
          </a:stretch>
        </p:blipFill>
        <p:spPr>
          <a:xfrm>
            <a:off x="2510906" y="6120687"/>
            <a:ext cx="752475" cy="171450"/>
          </a:xfrm>
          <a:prstGeom prst="rect">
            <a:avLst/>
          </a:prstGeom>
        </p:spPr>
      </p:pic>
      <p:pic>
        <p:nvPicPr>
          <p:cNvPr id="15" name="图片 14">
            <a:extLst>
              <a:ext uri="{FF2B5EF4-FFF2-40B4-BE49-F238E27FC236}">
                <a16:creationId xmlns:a16="http://schemas.microsoft.com/office/drawing/2014/main" id="{A0578480-02DD-4D9D-B8E4-27A0CD1BE2AD}"/>
              </a:ext>
            </a:extLst>
          </p:cNvPr>
          <p:cNvPicPr>
            <a:picLocks noChangeAspect="1"/>
          </p:cNvPicPr>
          <p:nvPr/>
        </p:nvPicPr>
        <p:blipFill>
          <a:blip r:embed="rId7"/>
          <a:stretch>
            <a:fillRect/>
          </a:stretch>
        </p:blipFill>
        <p:spPr>
          <a:xfrm>
            <a:off x="2787253" y="6405749"/>
            <a:ext cx="638175" cy="200025"/>
          </a:xfrm>
          <a:prstGeom prst="rect">
            <a:avLst/>
          </a:prstGeom>
        </p:spPr>
      </p:pic>
      <p:pic>
        <p:nvPicPr>
          <p:cNvPr id="16" name="图片 15">
            <a:extLst>
              <a:ext uri="{FF2B5EF4-FFF2-40B4-BE49-F238E27FC236}">
                <a16:creationId xmlns:a16="http://schemas.microsoft.com/office/drawing/2014/main" id="{86D8B46A-C02A-4181-939F-252E13FD0E3B}"/>
              </a:ext>
            </a:extLst>
          </p:cNvPr>
          <p:cNvPicPr>
            <a:picLocks noChangeAspect="1"/>
          </p:cNvPicPr>
          <p:nvPr/>
        </p:nvPicPr>
        <p:blipFill>
          <a:blip r:embed="rId8"/>
          <a:stretch>
            <a:fillRect/>
          </a:stretch>
        </p:blipFill>
        <p:spPr>
          <a:xfrm>
            <a:off x="3490258" y="6130212"/>
            <a:ext cx="561975" cy="152400"/>
          </a:xfrm>
          <a:prstGeom prst="rect">
            <a:avLst/>
          </a:prstGeom>
        </p:spPr>
      </p:pic>
      <p:pic>
        <p:nvPicPr>
          <p:cNvPr id="17" name="图片 16">
            <a:extLst>
              <a:ext uri="{FF2B5EF4-FFF2-40B4-BE49-F238E27FC236}">
                <a16:creationId xmlns:a16="http://schemas.microsoft.com/office/drawing/2014/main" id="{BFC5F74F-9096-490C-9F3E-3691214B80AB}"/>
              </a:ext>
            </a:extLst>
          </p:cNvPr>
          <p:cNvPicPr>
            <a:picLocks noChangeAspect="1"/>
          </p:cNvPicPr>
          <p:nvPr/>
        </p:nvPicPr>
        <p:blipFill>
          <a:blip r:embed="rId9"/>
          <a:stretch>
            <a:fillRect/>
          </a:stretch>
        </p:blipFill>
        <p:spPr>
          <a:xfrm>
            <a:off x="1365048" y="6415273"/>
            <a:ext cx="1304925" cy="180975"/>
          </a:xfrm>
          <a:prstGeom prst="rect">
            <a:avLst/>
          </a:prstGeom>
        </p:spPr>
      </p:pic>
      <p:pic>
        <p:nvPicPr>
          <p:cNvPr id="18" name="图片 17">
            <a:extLst>
              <a:ext uri="{FF2B5EF4-FFF2-40B4-BE49-F238E27FC236}">
                <a16:creationId xmlns:a16="http://schemas.microsoft.com/office/drawing/2014/main" id="{AABDA5BF-1563-4FD7-8E85-81274C06AB65}"/>
              </a:ext>
            </a:extLst>
          </p:cNvPr>
          <p:cNvPicPr>
            <a:picLocks noChangeAspect="1"/>
          </p:cNvPicPr>
          <p:nvPr/>
        </p:nvPicPr>
        <p:blipFill>
          <a:blip r:embed="rId10"/>
          <a:stretch>
            <a:fillRect/>
          </a:stretch>
        </p:blipFill>
        <p:spPr>
          <a:xfrm>
            <a:off x="5064920" y="4193926"/>
            <a:ext cx="3284386" cy="2619449"/>
          </a:xfrm>
          <a:prstGeom prst="rect">
            <a:avLst/>
          </a:prstGeom>
        </p:spPr>
      </p:pic>
    </p:spTree>
    <p:extLst>
      <p:ext uri="{BB962C8B-B14F-4D97-AF65-F5344CB8AC3E}">
        <p14:creationId xmlns:p14="http://schemas.microsoft.com/office/powerpoint/2010/main" val="2276026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xy-template2015080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xy-template20150806</Template>
  <TotalTime>1843</TotalTime>
  <Words>853</Words>
  <Application>Microsoft Office PowerPoint</Application>
  <PresentationFormat>全屏显示(4:3)</PresentationFormat>
  <Paragraphs>152</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Arial Unicode MS</vt:lpstr>
      <vt:lpstr>Arial</vt:lpstr>
      <vt:lpstr>Calibri</vt:lpstr>
      <vt:lpstr>Wingdings</vt:lpstr>
      <vt:lpstr>xy-template20150806</vt:lpstr>
      <vt:lpstr>二轮模型——ABS</vt:lpstr>
      <vt:lpstr>模型假设</vt:lpstr>
      <vt:lpstr>MATLAB建模——物理环境</vt:lpstr>
      <vt:lpstr>MATLAB建模——逻辑控制</vt:lpstr>
      <vt:lpstr>MATLAB建模——控制结果</vt:lpstr>
      <vt:lpstr>问题分析</vt:lpstr>
      <vt:lpstr>物理环境强化</vt:lpstr>
      <vt:lpstr>逻辑修正&amp;路面识别（含初始制动效能提高）</vt:lpstr>
      <vt:lpstr>附着选择</vt:lpstr>
      <vt:lpstr>实车实验结果（低附着）</vt:lpstr>
      <vt:lpstr>实车实验结果（低附着）</vt:lpstr>
      <vt:lpstr>仿真结果展示——四轮高附</vt:lpstr>
      <vt:lpstr>仿真结果展示——四轮低附</vt:lpstr>
      <vt:lpstr>仿真结果展示——四轮奇特附着</vt:lpstr>
      <vt:lpstr>仿真结果展示——其他附着组合（前后轮差异）</vt:lpstr>
      <vt:lpstr>结论</vt:lpstr>
      <vt:lpstr>源程序——MATLAB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Xia</dc:creator>
  <cp:lastModifiedBy>pengfei ying</cp:lastModifiedBy>
  <cp:revision>483</cp:revision>
  <dcterms:created xsi:type="dcterms:W3CDTF">2015-08-10T08:02:00Z</dcterms:created>
  <dcterms:modified xsi:type="dcterms:W3CDTF">2019-01-15T08:59:17Z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2052-10.1.0.7520</vt:lpwstr>
  </property>
</Properties>
</file>