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68" autoAdjust="0"/>
    <p:restoredTop sz="75879" autoAdjust="0"/>
  </p:normalViewPr>
  <p:slideViewPr>
    <p:cSldViewPr snapToGrid="0">
      <p:cViewPr>
        <p:scale>
          <a:sx n="50" d="100"/>
          <a:sy n="50" d="100"/>
        </p:scale>
        <p:origin x="-1380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DBDF-EBD5-458F-B0F1-A7C1FC170932}" type="datetimeFigureOut">
              <a:rPr lang="hu-HU" smtClean="0"/>
              <a:pPr/>
              <a:t>2018. 01. 10.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484C-0A27-414D-B6C0-751BB263F89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Kontextusba</a:t>
            </a:r>
            <a:r>
              <a:rPr lang="hu-HU" baseline="0" dirty="0" smtClean="0"/>
              <a:t> helyezés, motiváció, ötletforrás ismertetése. (</a:t>
            </a:r>
            <a:r>
              <a:rPr lang="hu-HU" baseline="0" dirty="0" err="1" smtClean="0"/>
              <a:t>kb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szakdoga</a:t>
            </a:r>
            <a:r>
              <a:rPr lang="hu-HU" baseline="0" dirty="0" smtClean="0"/>
              <a:t> bevezető szerű)</a:t>
            </a:r>
          </a:p>
          <a:p>
            <a:endParaRPr lang="hu-HU" baseline="0" dirty="0" smtClean="0"/>
          </a:p>
          <a:p>
            <a:r>
              <a:rPr lang="hu-HU" baseline="0" dirty="0" smtClean="0"/>
              <a:t>Kulcsszavak előadásra:</a:t>
            </a:r>
          </a:p>
          <a:p>
            <a:r>
              <a:rPr lang="hu-HU" baseline="0" dirty="0" smtClean="0"/>
              <a:t>- Analóg korszakban elterjed </a:t>
            </a:r>
            <a:r>
              <a:rPr lang="hu-HU" baseline="0" dirty="0" err="1" smtClean="0"/>
              <a:t>kivezérlésjelzők</a:t>
            </a:r>
            <a:endParaRPr lang="hu-HU" baseline="0" dirty="0" smtClean="0"/>
          </a:p>
          <a:p>
            <a:pPr>
              <a:buFontTx/>
              <a:buChar char="-"/>
            </a:pPr>
            <a:r>
              <a:rPr lang="hu-HU" baseline="0" dirty="0" smtClean="0"/>
              <a:t> Eszközöket védték</a:t>
            </a:r>
          </a:p>
          <a:p>
            <a:pPr>
              <a:buFontTx/>
              <a:buChar char="-"/>
            </a:pPr>
            <a:r>
              <a:rPr lang="hu-HU" dirty="0" smtClean="0"/>
              <a:t> Digitális eszközök megjelenésével eltűntek</a:t>
            </a:r>
          </a:p>
          <a:p>
            <a:pPr>
              <a:buFontTx/>
              <a:buChar char="-"/>
            </a:pPr>
            <a:r>
              <a:rPr lang="hu-HU" baseline="0" dirty="0" smtClean="0"/>
              <a:t> Eredeti funkciójukra nincs szükség, de a látvány jó volt</a:t>
            </a:r>
          </a:p>
          <a:p>
            <a:pPr>
              <a:buFontTx/>
              <a:buChar char="-"/>
            </a:pPr>
            <a:r>
              <a:rPr lang="hu-HU" baseline="0" dirty="0" smtClean="0"/>
              <a:t>Csak a látványért felelős eszköz megvalósítása</a:t>
            </a:r>
          </a:p>
          <a:p>
            <a:pPr>
              <a:buFontTx/>
              <a:buChar char="-"/>
            </a:pPr>
            <a:endParaRPr lang="hu-HU" baseline="0" dirty="0" smtClean="0"/>
          </a:p>
          <a:p>
            <a:pPr>
              <a:buFontTx/>
              <a:buChar char="-"/>
            </a:pPr>
            <a:endParaRPr lang="hu-HU" baseline="0" dirty="0" smtClean="0"/>
          </a:p>
          <a:p>
            <a:pPr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 smtClean="0"/>
              <a:t>Szöveg hozzá: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 smtClean="0"/>
              <a:t>A mikrokontroller </a:t>
            </a:r>
            <a:r>
              <a:rPr lang="hu-HU" sz="1400" dirty="0" err="1" smtClean="0"/>
              <a:t>órajelfrekvenciája</a:t>
            </a:r>
            <a:r>
              <a:rPr lang="hu-HU" sz="1400" dirty="0" smtClean="0"/>
              <a:t> határozza meg hogy másodpercenként hány órajel „ütés” keletkezik. A mintavételi frekvencia pedig azt, hogy másodpercenként hány mintát szeretnénk venni.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 smtClean="0"/>
              <a:t>Ha tehát 40 kHz a mintavételi frekvencia, ez esetben másodpercenként 40 ezer mintát kell venni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 smtClean="0"/>
              <a:t>ha egy minta vétele 15 órajel , akkor ehhez másodpercenként 40 000 * 15 </a:t>
            </a:r>
            <a:r>
              <a:rPr lang="hu-HU" sz="1400" dirty="0" err="1" smtClean="0"/>
              <a:t>órajelütésre</a:t>
            </a:r>
            <a:r>
              <a:rPr lang="hu-HU" sz="1400" dirty="0" smtClean="0"/>
              <a:t> van szükség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 smtClean="0"/>
              <a:t> tehát másodpercenként 600 000 –re, ami 60 </a:t>
            </a:r>
            <a:r>
              <a:rPr lang="hu-HU" sz="1400" dirty="0" err="1" smtClean="0"/>
              <a:t>mHz</a:t>
            </a:r>
            <a:r>
              <a:rPr lang="hu-HU" sz="1400" dirty="0" smtClean="0"/>
              <a:t>  ez frekvenciát jelent.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 smtClean="0"/>
              <a:t>A felső határ ezzel ekvivalens módon</a:t>
            </a:r>
            <a:r>
              <a:rPr lang="hu-HU" sz="1400" baseline="0" dirty="0" smtClean="0"/>
              <a:t> számolódik.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40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baseline="0" dirty="0" smtClean="0"/>
              <a:t>Megjegyzés : Nem konkrét értékre volt szükség ugyanis 40 ezer </a:t>
            </a:r>
            <a:r>
              <a:rPr lang="hu-HU" sz="1400" baseline="0" dirty="0" err="1" smtClean="0"/>
              <a:t>nél</a:t>
            </a:r>
            <a:r>
              <a:rPr lang="hu-HU" sz="1400" baseline="0" dirty="0" smtClean="0"/>
              <a:t> lehet nagyobb , az nem zavar semmit.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baseline="0" dirty="0" smtClean="0"/>
              <a:t>így ezen intervallum felső határának nyitottá tételével egy időzítés segítő paramétert kaptam.</a:t>
            </a:r>
            <a:endParaRPr lang="hu-HU" sz="140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Kicsit beszélek hogy hol milyen toleranciát fogad el a </a:t>
            </a:r>
            <a:r>
              <a:rPr lang="hu-HU" dirty="0" err="1" smtClean="0"/>
              <a:t>led</a:t>
            </a:r>
            <a:r>
              <a:rPr lang="hu-HU" dirty="0" smtClean="0"/>
              <a:t>.</a:t>
            </a:r>
            <a:r>
              <a:rPr lang="hu-HU" baseline="0" dirty="0" smtClean="0"/>
              <a:t> </a:t>
            </a:r>
          </a:p>
          <a:p>
            <a:endParaRPr lang="hu-HU" baseline="0" dirty="0" smtClean="0"/>
          </a:p>
          <a:p>
            <a:r>
              <a:rPr lang="hu-HU" baseline="0" dirty="0" smtClean="0"/>
              <a:t>Kövi diára berakom a már korábban mutatott képet, melyen látszik a SPI üzenetküldéssel elért időzítések és hogy ez még tűréshatáron belül van.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16</a:t>
            </a:fld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tipikus </a:t>
            </a:r>
            <a:r>
              <a:rPr lang="hu-HU" dirty="0" err="1" smtClean="0"/>
              <a:t>frekvenciafelosztás</a:t>
            </a:r>
            <a:r>
              <a:rPr lang="hu-HU" dirty="0" smtClean="0"/>
              <a:t> a következő: </a:t>
            </a:r>
          </a:p>
          <a:p>
            <a:r>
              <a:rPr lang="hu-HU" dirty="0" smtClean="0"/>
              <a:t>20-60Hz a </a:t>
            </a:r>
            <a:r>
              <a:rPr lang="hu-HU" dirty="0" err="1" smtClean="0"/>
              <a:t>szub-basszus</a:t>
            </a:r>
            <a:r>
              <a:rPr lang="hu-HU" dirty="0" smtClean="0"/>
              <a:t>,</a:t>
            </a:r>
          </a:p>
          <a:p>
            <a:r>
              <a:rPr lang="hu-HU" dirty="0" smtClean="0"/>
              <a:t>60-150Hz a basszus, </a:t>
            </a:r>
          </a:p>
          <a:p>
            <a:r>
              <a:rPr lang="hu-HU" dirty="0" smtClean="0"/>
              <a:t>150Hz-500Hz: alsó-közép tartomány, </a:t>
            </a:r>
          </a:p>
          <a:p>
            <a:r>
              <a:rPr lang="hu-HU" dirty="0" smtClean="0"/>
              <a:t>500Hz-2kHz középtartomány, </a:t>
            </a:r>
          </a:p>
          <a:p>
            <a:r>
              <a:rPr lang="hu-HU" dirty="0" smtClean="0"/>
              <a:t>2-4kHz a felső közép tartomány,</a:t>
            </a:r>
          </a:p>
          <a:p>
            <a:r>
              <a:rPr lang="hu-HU" dirty="0" smtClean="0"/>
              <a:t>4- 6kHz: </a:t>
            </a:r>
            <a:r>
              <a:rPr lang="hu-HU" dirty="0" err="1" smtClean="0"/>
              <a:t>Precence</a:t>
            </a:r>
            <a:r>
              <a:rPr lang="hu-HU" dirty="0" smtClean="0"/>
              <a:t>, </a:t>
            </a:r>
          </a:p>
          <a:p>
            <a:r>
              <a:rPr lang="hu-HU" dirty="0" smtClean="0"/>
              <a:t>6-20kHz: </a:t>
            </a:r>
            <a:r>
              <a:rPr lang="hu-HU" dirty="0" err="1" smtClean="0"/>
              <a:t>Brilliance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eszköz követelményeinek</a:t>
            </a:r>
            <a:r>
              <a:rPr lang="hu-HU" baseline="0" dirty="0" smtClean="0"/>
              <a:t> ismertetése, általános ötlet konkretizálása.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Kulcsszavak:</a:t>
            </a:r>
          </a:p>
          <a:p>
            <a:pPr>
              <a:buFontTx/>
              <a:buChar char="-"/>
            </a:pPr>
            <a:r>
              <a:rPr lang="hu-HU" baseline="0" dirty="0" err="1" smtClean="0"/>
              <a:t>Öneálló</a:t>
            </a:r>
            <a:r>
              <a:rPr lang="hu-HU" baseline="0" dirty="0" smtClean="0"/>
              <a:t>, zene lejátszásától független</a:t>
            </a:r>
          </a:p>
          <a:p>
            <a:pPr>
              <a:buFontTx/>
              <a:buChar char="-"/>
            </a:pPr>
            <a:r>
              <a:rPr lang="hu-HU" baseline="0" dirty="0" smtClean="0"/>
              <a:t> Hordozható és </a:t>
            </a:r>
          </a:p>
          <a:p>
            <a:pPr>
              <a:buFontTx/>
              <a:buChar char="-"/>
            </a:pPr>
            <a:r>
              <a:rPr lang="hu-HU" baseline="0" dirty="0" smtClean="0"/>
              <a:t> sok dologgal kompatibilis</a:t>
            </a:r>
          </a:p>
          <a:p>
            <a:pPr>
              <a:buFontTx/>
              <a:buChar char="-"/>
            </a:pPr>
            <a:r>
              <a:rPr lang="hu-HU" baseline="0" dirty="0" smtClean="0"/>
              <a:t> Személyre szabható </a:t>
            </a:r>
          </a:p>
          <a:p>
            <a:pPr>
              <a:buFontTx/>
              <a:buNone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Eszközök felsorolása végighaladva a </a:t>
            </a:r>
            <a:r>
              <a:rPr lang="hu-HU" dirty="0" smtClean="0"/>
              <a:t>blokkdiagramon.</a:t>
            </a:r>
          </a:p>
          <a:p>
            <a:r>
              <a:rPr lang="hu-HU" dirty="0" smtClean="0"/>
              <a:t>Konkrét </a:t>
            </a:r>
            <a:r>
              <a:rPr lang="hu-HU" dirty="0" err="1" smtClean="0"/>
              <a:t>tipusok</a:t>
            </a:r>
            <a:r>
              <a:rPr lang="hu-HU" dirty="0" smtClean="0"/>
              <a:t> felsorolása, és pár szóban hogy miért amellett döntöttem.</a:t>
            </a:r>
          </a:p>
          <a:p>
            <a:endParaRPr lang="hu-HU" dirty="0" smtClean="0"/>
          </a:p>
          <a:p>
            <a:r>
              <a:rPr lang="hu-HU" dirty="0" smtClean="0"/>
              <a:t>Kulcsszavak: </a:t>
            </a:r>
            <a:endParaRPr lang="hu-HU" dirty="0"/>
          </a:p>
          <a:p>
            <a:r>
              <a:rPr lang="hu-HU" dirty="0" smtClean="0"/>
              <a:t>-STM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Nucleo</a:t>
            </a:r>
            <a:r>
              <a:rPr lang="hu-HU" baseline="0" dirty="0" smtClean="0"/>
              <a:t> F446RE fejlesztőkártya</a:t>
            </a:r>
          </a:p>
          <a:p>
            <a:r>
              <a:rPr lang="hu-HU" baseline="0" dirty="0" smtClean="0"/>
              <a:t>	- olcsó</a:t>
            </a:r>
          </a:p>
          <a:p>
            <a:r>
              <a:rPr lang="hu-HU" baseline="0" dirty="0" smtClean="0"/>
              <a:t>	- jó teljesítmény</a:t>
            </a:r>
          </a:p>
          <a:p>
            <a:r>
              <a:rPr lang="hu-HU" baseline="0" dirty="0" smtClean="0"/>
              <a:t>	- saját </a:t>
            </a:r>
            <a:r>
              <a:rPr lang="hu-HU" baseline="0" dirty="0" err="1" smtClean="0"/>
              <a:t>Adc</a:t>
            </a:r>
            <a:r>
              <a:rPr lang="hu-HU" baseline="0" dirty="0" smtClean="0"/>
              <a:t> modul</a:t>
            </a:r>
          </a:p>
          <a:p>
            <a:r>
              <a:rPr lang="hu-HU" baseline="0" dirty="0" smtClean="0"/>
              <a:t>	- fejlesztői támogatások</a:t>
            </a:r>
          </a:p>
          <a:p>
            <a:pPr>
              <a:buFontTx/>
              <a:buChar char="-"/>
            </a:pPr>
            <a:r>
              <a:rPr lang="hu-HU" baseline="0" dirty="0" smtClean="0"/>
              <a:t>WS2812 LED</a:t>
            </a:r>
          </a:p>
          <a:p>
            <a:pPr lvl="2">
              <a:buFontTx/>
              <a:buChar char="-"/>
            </a:pPr>
            <a:r>
              <a:rPr lang="hu-HU" baseline="0" dirty="0" smtClean="0"/>
              <a:t>Címezhető</a:t>
            </a:r>
          </a:p>
          <a:p>
            <a:pPr lvl="2">
              <a:buFontTx/>
              <a:buChar char="-"/>
            </a:pPr>
            <a:r>
              <a:rPr lang="hu-HU" baseline="0" dirty="0" smtClean="0"/>
              <a:t> nehéz ütemezés</a:t>
            </a:r>
          </a:p>
          <a:p>
            <a:pPr>
              <a:buFontTx/>
              <a:buNone/>
            </a:pPr>
            <a:endParaRPr lang="hu-HU" baseline="0" dirty="0" smtClean="0"/>
          </a:p>
          <a:p>
            <a:pPr>
              <a:buFontTx/>
              <a:buChar char="-"/>
            </a:pPr>
            <a:r>
              <a:rPr lang="hu-HU" baseline="0" dirty="0" smtClean="0"/>
              <a:t>Információáramlás elmondása : </a:t>
            </a:r>
          </a:p>
          <a:p>
            <a:pPr lvl="1">
              <a:buFontTx/>
              <a:buChar char="-"/>
            </a:pPr>
            <a:r>
              <a:rPr lang="hu-HU" baseline="0" dirty="0" smtClean="0"/>
              <a:t> Kontroller beolvassa a jelet</a:t>
            </a:r>
          </a:p>
          <a:p>
            <a:pPr lvl="1">
              <a:buFontTx/>
              <a:buChar char="-"/>
            </a:pPr>
            <a:r>
              <a:rPr lang="hu-HU" baseline="0" dirty="0" smtClean="0"/>
              <a:t> Feldolgozza azt</a:t>
            </a:r>
          </a:p>
          <a:p>
            <a:pPr lvl="1">
              <a:buFontTx/>
              <a:buChar char="-"/>
            </a:pPr>
            <a:r>
              <a:rPr lang="hu-HU" baseline="0" dirty="0" smtClean="0"/>
              <a:t> Vezérli a </a:t>
            </a:r>
            <a:r>
              <a:rPr lang="hu-HU" baseline="0" dirty="0" err="1" smtClean="0"/>
              <a:t>Led-eket</a:t>
            </a:r>
            <a:endParaRPr lang="hu-HU" baseline="0" dirty="0" smtClean="0"/>
          </a:p>
          <a:p>
            <a:pPr>
              <a:buFontTx/>
              <a:buChar char="-"/>
            </a:pPr>
            <a:endParaRPr lang="hu-HU" baseline="0" dirty="0" smtClean="0"/>
          </a:p>
          <a:p>
            <a:pPr lvl="2">
              <a:buFontTx/>
              <a:buChar char="-"/>
            </a:pPr>
            <a:endParaRPr lang="hu-HU" baseline="0" dirty="0" smtClean="0"/>
          </a:p>
          <a:p>
            <a:pPr lvl="2">
              <a:buFontTx/>
              <a:buNone/>
            </a:pPr>
            <a:endParaRPr lang="hu-HU" baseline="0" dirty="0" smtClean="0"/>
          </a:p>
          <a:p>
            <a:pPr lvl="2"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Általános </a:t>
            </a:r>
            <a:r>
              <a:rPr lang="hu-HU" dirty="0" smtClean="0"/>
              <a:t>architektúra és működés ismertetése. Minden részről pár mondatban hogy miért felelős.</a:t>
            </a:r>
          </a:p>
          <a:p>
            <a:endParaRPr lang="hu-HU" dirty="0" smtClean="0"/>
          </a:p>
          <a:p>
            <a:r>
              <a:rPr lang="hu-HU" dirty="0" smtClean="0"/>
              <a:t>Következő</a:t>
            </a:r>
            <a:r>
              <a:rPr lang="hu-HU" baseline="0" dirty="0" smtClean="0"/>
              <a:t> diákon az egyes részek működésének ismertetése külön </a:t>
            </a:r>
            <a:r>
              <a:rPr lang="hu-HU" baseline="0" dirty="0" err="1" smtClean="0"/>
              <a:t>külön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Az ilyen </a:t>
            </a:r>
            <a:r>
              <a:rPr lang="hu-HU" baseline="0" dirty="0" err="1" smtClean="0"/>
              <a:t>tipusú</a:t>
            </a:r>
            <a:r>
              <a:rPr lang="hu-HU" baseline="0" dirty="0" smtClean="0"/>
              <a:t> ütemezés szükségessége (utalva rá hogy a LED </a:t>
            </a:r>
            <a:r>
              <a:rPr lang="hu-HU" baseline="0" dirty="0" err="1" smtClean="0"/>
              <a:t>ek</a:t>
            </a:r>
            <a:r>
              <a:rPr lang="hu-HU" baseline="0" dirty="0" smtClean="0"/>
              <a:t> vezérlésénél majd részletezem)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Audió</a:t>
            </a:r>
            <a:r>
              <a:rPr lang="hu-HU" baseline="0" dirty="0" smtClean="0"/>
              <a:t> jel beolvasásának folyamata.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Analóg bemenő jel -&gt; ADC re van szükség hogy a mikrokontroller dolgozni tudjon vele.</a:t>
            </a:r>
          </a:p>
          <a:p>
            <a:endParaRPr lang="hu-HU" dirty="0" smtClean="0"/>
          </a:p>
          <a:p>
            <a:r>
              <a:rPr lang="hu-HU" dirty="0" smtClean="0"/>
              <a:t>Kontroller saját modulja</a:t>
            </a:r>
          </a:p>
          <a:p>
            <a:endParaRPr lang="hu-HU" dirty="0" smtClean="0"/>
          </a:p>
          <a:p>
            <a:r>
              <a:rPr lang="hu-HU" dirty="0" smtClean="0"/>
              <a:t>ADC tulajdonságainak ismertetése</a:t>
            </a:r>
          </a:p>
          <a:p>
            <a:endParaRPr lang="hu-HU" dirty="0" smtClean="0"/>
          </a:p>
          <a:p>
            <a:r>
              <a:rPr lang="hu-HU" dirty="0" smtClean="0"/>
              <a:t>DMA használata, </a:t>
            </a:r>
            <a:r>
              <a:rPr lang="hu-HU" dirty="0" err="1" smtClean="0"/>
              <a:t>CubeMX</a:t>
            </a:r>
            <a:r>
              <a:rPr lang="hu-HU" dirty="0" smtClean="0"/>
              <a:t> támogatja, miért volt rá szükség stb...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Beolvasott jelek feldolgozása.</a:t>
            </a:r>
          </a:p>
          <a:p>
            <a:endParaRPr lang="hu-HU" dirty="0" smtClean="0"/>
          </a:p>
          <a:p>
            <a:r>
              <a:rPr lang="hu-HU" dirty="0" smtClean="0"/>
              <a:t>Időtartománybeli a beolvasott jel -&gt; látványos megjelenítéshez frekvenciatartomány jobb  mert nem csak a hangerőre villognak hanem a hang alkotóelemeinek megfelelően</a:t>
            </a:r>
          </a:p>
          <a:p>
            <a:endParaRPr lang="hu-HU" dirty="0" smtClean="0"/>
          </a:p>
          <a:p>
            <a:r>
              <a:rPr lang="hu-HU" dirty="0" smtClean="0"/>
              <a:t>Ehhez FFT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algortmus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Saját megvalósítás helyett CMSIS (Kontroller </a:t>
            </a:r>
            <a:r>
              <a:rPr lang="hu-HU" baseline="0" dirty="0" err="1" smtClean="0"/>
              <a:t>tipusának</a:t>
            </a:r>
            <a:r>
              <a:rPr lang="hu-HU" baseline="0" dirty="0" smtClean="0"/>
              <a:t> köszönhetően lehet)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LED </a:t>
            </a:r>
            <a:r>
              <a:rPr lang="hu-HU" dirty="0" err="1" smtClean="0"/>
              <a:t>ek</a:t>
            </a:r>
            <a:r>
              <a:rPr lang="hu-HU" dirty="0" smtClean="0"/>
              <a:t> ismertetése és a vezérlésükhöz szükséges jel ismertetése (alsó ábrán magyarázva)</a:t>
            </a:r>
          </a:p>
          <a:p>
            <a:endParaRPr lang="hu-HU" dirty="0" smtClean="0"/>
          </a:p>
          <a:p>
            <a:r>
              <a:rPr lang="hu-HU" dirty="0" smtClean="0"/>
              <a:t>A jel előállítása </a:t>
            </a:r>
            <a:r>
              <a:rPr lang="hu-HU" dirty="0" err="1" smtClean="0"/>
              <a:t>SPI-al</a:t>
            </a:r>
            <a:r>
              <a:rPr lang="hu-HU" dirty="0" smtClean="0"/>
              <a:t>  (oldalsó ábrán magyarázva)</a:t>
            </a:r>
          </a:p>
          <a:p>
            <a:r>
              <a:rPr lang="hu-HU" dirty="0" smtClean="0"/>
              <a:t>SPI felbontása</a:t>
            </a:r>
          </a:p>
          <a:p>
            <a:r>
              <a:rPr lang="hu-HU" dirty="0" smtClean="0"/>
              <a:t>Sebességének kiszámítása</a:t>
            </a:r>
          </a:p>
          <a:p>
            <a:endParaRPr lang="hu-HU" dirty="0" smtClean="0"/>
          </a:p>
          <a:p>
            <a:r>
              <a:rPr lang="hu-HU" dirty="0" smtClean="0"/>
              <a:t>Mivel a </a:t>
            </a:r>
            <a:r>
              <a:rPr lang="hu-HU" dirty="0" err="1" smtClean="0"/>
              <a:t>LED-ek</a:t>
            </a:r>
            <a:r>
              <a:rPr lang="hu-HU" dirty="0" smtClean="0"/>
              <a:t> 800Kbit/másodperces sebességű adatot várnak</a:t>
            </a:r>
          </a:p>
          <a:p>
            <a:r>
              <a:rPr lang="hu-HU" dirty="0" smtClean="0"/>
              <a:t>16 bites SPI </a:t>
            </a:r>
            <a:r>
              <a:rPr lang="hu-HU" dirty="0" err="1" smtClean="0"/>
              <a:t>üzenetnekkell</a:t>
            </a:r>
            <a:r>
              <a:rPr lang="hu-HU" dirty="0" smtClean="0"/>
              <a:t> ezzel a sebességgel érkezniük.</a:t>
            </a:r>
          </a:p>
          <a:p>
            <a:r>
              <a:rPr lang="hu-HU" dirty="0" smtClean="0"/>
              <a:t>tényleges adatküldés sebességének 800Kbit/másodperc 16 szorosának, azaz 12.8 </a:t>
            </a:r>
            <a:r>
              <a:rPr lang="hu-HU" dirty="0" err="1" smtClean="0"/>
              <a:t>Mbit</a:t>
            </a:r>
            <a:r>
              <a:rPr lang="hu-HU" dirty="0" smtClean="0"/>
              <a:t>/másodpercnek kell lennie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Kb</a:t>
            </a:r>
            <a:r>
              <a:rPr lang="hu-HU" dirty="0" smtClean="0"/>
              <a:t> </a:t>
            </a:r>
            <a:r>
              <a:rPr lang="hu-HU" dirty="0" err="1" smtClean="0"/>
              <a:t>szakdoga</a:t>
            </a:r>
            <a:r>
              <a:rPr lang="hu-HU" dirty="0" smtClean="0"/>
              <a:t> utolsó fejezete</a:t>
            </a:r>
            <a:r>
              <a:rPr lang="hu-HU" baseline="0" dirty="0" smtClean="0"/>
              <a:t> tömörítve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Audióvizualizációs</a:t>
            </a:r>
            <a:r>
              <a:rPr lang="hu-HU" dirty="0" smtClean="0"/>
              <a:t> eszköz tervezése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sz="2400" dirty="0" smtClean="0"/>
              <a:t>Szakdolgozat</a:t>
            </a:r>
            <a:r>
              <a:rPr lang="hu-HU" dirty="0" smtClean="0"/>
              <a:t> </a:t>
            </a:r>
            <a:r>
              <a:rPr lang="hu-HU" sz="2400" dirty="0" smtClean="0"/>
              <a:t>Védés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17569" y="5630779"/>
            <a:ext cx="3505199" cy="970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hu-HU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Készítette</a:t>
            </a:r>
            <a:r>
              <a:rPr kumimoji="0" lang="hu-HU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Fejes Péter</a:t>
            </a:r>
          </a:p>
          <a:p>
            <a:pPr marL="0" marR="0" lvl="0" indent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hu-HU" cap="all" baseline="0" dirty="0" smtClean="0">
                <a:solidFill>
                  <a:schemeClr val="tx2"/>
                </a:solidFill>
              </a:rPr>
              <a:t>Konzulens</a:t>
            </a:r>
            <a:r>
              <a:rPr lang="hu-HU" cap="all" dirty="0" smtClean="0">
                <a:solidFill>
                  <a:schemeClr val="tx2"/>
                </a:solidFill>
              </a:rPr>
              <a:t> : Dr. Györke Péter</a:t>
            </a:r>
          </a:p>
          <a:p>
            <a:pPr marL="0" marR="0" lvl="0" indent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hu-HU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2018.01.10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Összegzés, kitekintés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Projekt megvalósítása sikeres volt</a:t>
            </a:r>
          </a:p>
          <a:p>
            <a:r>
              <a:rPr lang="hu-HU" dirty="0" smtClean="0"/>
              <a:t>Bővítési lehetőségek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M</a:t>
            </a:r>
            <a:r>
              <a:rPr lang="hu-HU" dirty="0" smtClean="0"/>
              <a:t>oduláris kijelző, mely mérete a konfigurációs programban beállítható.</a:t>
            </a:r>
          </a:p>
          <a:p>
            <a:pPr lvl="1"/>
            <a:r>
              <a:rPr lang="hu-HU" dirty="0" smtClean="0"/>
              <a:t>Több séma (esetleg nem csak előre definiált hanem a </a:t>
            </a:r>
            <a:r>
              <a:rPr lang="hu-HU" dirty="0" err="1" smtClean="0"/>
              <a:t>konfigurátorban</a:t>
            </a:r>
            <a:r>
              <a:rPr lang="hu-HU" dirty="0" smtClean="0"/>
              <a:t> készíthető új)</a:t>
            </a:r>
          </a:p>
          <a:p>
            <a:pPr lvl="1"/>
            <a:r>
              <a:rPr lang="hu-HU" dirty="0" smtClean="0"/>
              <a:t>Mikrofonos működés</a:t>
            </a:r>
            <a:endParaRPr lang="hu-HU" dirty="0" smtClean="0"/>
          </a:p>
          <a:p>
            <a:pPr lvl="1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7684" y="23207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„Az </a:t>
            </a:r>
            <a:r>
              <a:rPr lang="hu-HU" sz="1800" dirty="0" smtClean="0"/>
              <a:t>audió jel mintavételezéséhez </a:t>
            </a:r>
            <a:r>
              <a:rPr lang="hu-HU" sz="1800" dirty="0" smtClean="0"/>
              <a:t>legalább 40 </a:t>
            </a:r>
            <a:r>
              <a:rPr lang="hu-HU" sz="1800" dirty="0" smtClean="0"/>
              <a:t>kHz-es frekvenciával kell mintavételezni, majd átalakítani az analóg </a:t>
            </a:r>
            <a:r>
              <a:rPr lang="hu-HU" sz="1800" dirty="0" smtClean="0"/>
              <a:t>jelet. Tipikusan </a:t>
            </a:r>
            <a:r>
              <a:rPr lang="hu-HU" sz="1800" dirty="0" smtClean="0"/>
              <a:t>egy ilyen átalakítás 15-20 órajel ideig tart. Ezek alapján </a:t>
            </a:r>
            <a:r>
              <a:rPr lang="hu-HU" sz="1800" dirty="0" smtClean="0"/>
              <a:t>a mikrokontrollernek </a:t>
            </a:r>
            <a:r>
              <a:rPr lang="hu-HU" sz="1800" dirty="0" smtClean="0"/>
              <a:t>legalább 60-70 MHz-es órajelen kell tudnia működni”. A </a:t>
            </a:r>
            <a:r>
              <a:rPr lang="hu-HU" sz="1800" dirty="0" err="1" smtClean="0"/>
              <a:t>fentiadatokból</a:t>
            </a:r>
            <a:r>
              <a:rPr lang="hu-HU" sz="1800" dirty="0" smtClean="0"/>
              <a:t> </a:t>
            </a:r>
            <a:r>
              <a:rPr lang="hu-HU" sz="1800" dirty="0" smtClean="0"/>
              <a:t>miként kapta meg ezt az órajel frekvenciát</a:t>
            </a:r>
            <a:r>
              <a:rPr lang="hu-HU" sz="1800" dirty="0" smtClean="0"/>
              <a:t>?</a:t>
            </a:r>
          </a:p>
          <a:p>
            <a:r>
              <a:rPr lang="hu-HU" dirty="0" smtClean="0"/>
              <a:t>Válasz:  </a:t>
            </a:r>
          </a:p>
          <a:p>
            <a:pPr lvl="1">
              <a:buNone/>
            </a:pPr>
            <a:r>
              <a:rPr lang="hu-HU" sz="1800" dirty="0" smtClean="0"/>
              <a:t>Az értékek összeszorzásával.</a:t>
            </a:r>
          </a:p>
          <a:p>
            <a:pPr lvl="1">
              <a:buNone/>
            </a:pPr>
            <a:r>
              <a:rPr lang="hu-HU" sz="1800" dirty="0" smtClean="0"/>
              <a:t>Ha másodpercenként 40 000 mintára van szükség és egy minta beolvasása 15 órajel,</a:t>
            </a:r>
          </a:p>
          <a:p>
            <a:pPr lvl="1">
              <a:buNone/>
            </a:pPr>
            <a:r>
              <a:rPr lang="hu-HU" sz="1800" dirty="0" smtClean="0"/>
              <a:t>akkor 40 000 * 15 = 600 000 órajelre van szükség másodpercenként. </a:t>
            </a:r>
          </a:p>
          <a:p>
            <a:pPr lvl="1">
              <a:buNone/>
            </a:pPr>
            <a:r>
              <a:rPr lang="hu-HU" sz="1800" dirty="0" smtClean="0"/>
              <a:t>A felső érték meghatározása ugyanígy történhet.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9512" y="2249487"/>
            <a:ext cx="9905999" cy="3541714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 4.1.2. alfejezet szerint a 0-ás LED bit 0.35 </a:t>
            </a:r>
            <a:r>
              <a:rPr lang="hu-HU" sz="1800" dirty="0" err="1" smtClean="0"/>
              <a:t>us</a:t>
            </a:r>
            <a:r>
              <a:rPr lang="hu-HU" sz="1800" dirty="0" smtClean="0"/>
              <a:t> ideig magas, majd 0.8 </a:t>
            </a:r>
            <a:r>
              <a:rPr lang="hu-HU" sz="1800" dirty="0" err="1" smtClean="0"/>
              <a:t>us</a:t>
            </a:r>
            <a:r>
              <a:rPr lang="hu-HU" sz="1800" dirty="0" smtClean="0"/>
              <a:t> </a:t>
            </a:r>
            <a:r>
              <a:rPr lang="hu-HU" sz="1800" dirty="0" smtClean="0"/>
              <a:t>ideig alacsony</a:t>
            </a:r>
            <a:r>
              <a:rPr lang="hu-HU" sz="1800" dirty="0" smtClean="0"/>
              <a:t>, 1-es bit esetén ezek az értékek 0.7 </a:t>
            </a:r>
            <a:r>
              <a:rPr lang="hu-HU" sz="1800" dirty="0" err="1" smtClean="0"/>
              <a:t>us</a:t>
            </a:r>
            <a:r>
              <a:rPr lang="hu-HU" sz="1800" dirty="0" smtClean="0"/>
              <a:t>, illetve 0.6 </a:t>
            </a:r>
            <a:r>
              <a:rPr lang="hu-HU" sz="1800" dirty="0" err="1" smtClean="0"/>
              <a:t>us</a:t>
            </a:r>
            <a:r>
              <a:rPr lang="hu-HU" sz="1800" dirty="0" smtClean="0"/>
              <a:t>. A 4.2.2 </a:t>
            </a:r>
            <a:r>
              <a:rPr lang="hu-HU" sz="1800" dirty="0" smtClean="0"/>
              <a:t>alfejezet szerint viszont </a:t>
            </a:r>
            <a:r>
              <a:rPr lang="hu-HU" sz="1800" dirty="0" smtClean="0"/>
              <a:t>az SPI konfigurálásánál egységesen 16 bites csomagként reprezentálja a </a:t>
            </a:r>
            <a:r>
              <a:rPr lang="hu-HU" sz="1800" dirty="0" smtClean="0"/>
              <a:t>LED biteket</a:t>
            </a:r>
            <a:r>
              <a:rPr lang="hu-HU" sz="1800" dirty="0" smtClean="0"/>
              <a:t>. Nem kellene tehát időben is ugyanolyan hosszúaknak lenniük az 1-es és </a:t>
            </a:r>
            <a:r>
              <a:rPr lang="hu-HU" sz="1800" dirty="0" smtClean="0"/>
              <a:t>0-ás LED biteknek?</a:t>
            </a:r>
          </a:p>
          <a:p>
            <a:r>
              <a:rPr lang="hu-HU" dirty="0" smtClean="0"/>
              <a:t>Válasz:  </a:t>
            </a:r>
          </a:p>
          <a:p>
            <a:pPr lvl="1">
              <a:buNone/>
            </a:pPr>
            <a:r>
              <a:rPr lang="hu-HU" sz="1800" dirty="0" smtClean="0"/>
              <a:t>A LED specifikációja megenged +/- 150 </a:t>
            </a:r>
            <a:r>
              <a:rPr lang="hu-HU" sz="1800" dirty="0" err="1" smtClean="0"/>
              <a:t>ns</a:t>
            </a:r>
            <a:r>
              <a:rPr lang="hu-HU" sz="1800" dirty="0" smtClean="0"/>
              <a:t> eltérést ezektől az értékektől. (mind az alacsony mind a magas jeltartománynál).</a:t>
            </a:r>
          </a:p>
          <a:p>
            <a:pPr lvl="1">
              <a:buNone/>
            </a:pPr>
            <a:r>
              <a:rPr lang="hu-HU" sz="1800" dirty="0" smtClean="0"/>
              <a:t>A 16 bites felbontás mellett ez a tűréshatár minden esetben tartható, és sokat egyszerűsített a megvalósításon.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Programozas\Github\BME-Onlab\Diploma\Pictures\S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812800"/>
            <a:ext cx="8061271" cy="475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A 4.2.3 alfejezet szerint a választott mintaszám csak 2 egész számú hatványa lehet. </a:t>
            </a:r>
            <a:r>
              <a:rPr lang="hu-HU" sz="1800" dirty="0" smtClean="0"/>
              <a:t>Ez az </a:t>
            </a:r>
            <a:r>
              <a:rPr lang="hu-HU" sz="1800" dirty="0" smtClean="0"/>
              <a:t>alkalmazott FFT eljárás miatt van? Tudja, hogy milyen algoritmus szerint </a:t>
            </a:r>
            <a:r>
              <a:rPr lang="hu-HU" sz="1800" dirty="0" smtClean="0"/>
              <a:t>működik a </a:t>
            </a:r>
            <a:r>
              <a:rPr lang="hu-HU" sz="1800" dirty="0" smtClean="0"/>
              <a:t>harmadik fél által szolgáltatott megoldás (pl</a:t>
            </a:r>
            <a:r>
              <a:rPr lang="hu-HU" sz="1800" dirty="0" smtClean="0"/>
              <a:t>. </a:t>
            </a:r>
            <a:r>
              <a:rPr lang="hu-HU" sz="1800" dirty="0" err="1" smtClean="0"/>
              <a:t>Cooley</a:t>
            </a:r>
            <a:r>
              <a:rPr lang="hu-HU" sz="1800" dirty="0" smtClean="0"/>
              <a:t> </a:t>
            </a:r>
            <a:r>
              <a:rPr lang="hu-HU" sz="1800" dirty="0" err="1" smtClean="0"/>
              <a:t>Tukey</a:t>
            </a:r>
            <a:r>
              <a:rPr lang="hu-HU" sz="1800" dirty="0" smtClean="0"/>
              <a:t>)? Tesztelte az </a:t>
            </a:r>
            <a:r>
              <a:rPr lang="hu-HU" sz="1800" dirty="0" smtClean="0"/>
              <a:t>FFT működését</a:t>
            </a:r>
            <a:r>
              <a:rPr lang="hu-HU" sz="1800" dirty="0" smtClean="0"/>
              <a:t>, ellenőrizte annak helyességét</a:t>
            </a:r>
            <a:r>
              <a:rPr lang="hu-HU" sz="1800" dirty="0" smtClean="0"/>
              <a:t>?</a:t>
            </a:r>
          </a:p>
          <a:p>
            <a:r>
              <a:rPr lang="hu-HU" dirty="0" smtClean="0"/>
              <a:t>Válasz:  </a:t>
            </a:r>
          </a:p>
          <a:p>
            <a:pPr lvl="1">
              <a:buNone/>
            </a:pPr>
            <a:r>
              <a:rPr lang="hu-HU" sz="1800" dirty="0" smtClean="0"/>
              <a:t>TODO</a:t>
            </a:r>
            <a:endParaRPr 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A szakdolgozat szerint a választott mikrokontroller kényelmesen képes kiszolgálni </a:t>
            </a:r>
            <a:r>
              <a:rPr lang="hu-HU" sz="1800" dirty="0" smtClean="0"/>
              <a:t>a kívánt </a:t>
            </a:r>
            <a:r>
              <a:rPr lang="hu-HU" sz="1800" dirty="0" smtClean="0"/>
              <a:t>feladatot, marad még szabad kapacitása. Mit gondol, ez a kapacitás </a:t>
            </a:r>
            <a:r>
              <a:rPr lang="hu-HU" sz="1800" dirty="0" smtClean="0"/>
              <a:t>elegendő lehet-e </a:t>
            </a:r>
            <a:r>
              <a:rPr lang="hu-HU" sz="1800" dirty="0" smtClean="0"/>
              <a:t>egy további szűrési feladat ellátására, ha pl. a jelet nem változtatás </a:t>
            </a:r>
            <a:r>
              <a:rPr lang="hu-HU" sz="1800" dirty="0" smtClean="0"/>
              <a:t>nélkül szeretnénk </a:t>
            </a:r>
            <a:r>
              <a:rPr lang="hu-HU" sz="1800" dirty="0" smtClean="0"/>
              <a:t>továbbítani, hanem egy egyszerűbb </a:t>
            </a:r>
            <a:r>
              <a:rPr lang="hu-HU" sz="1800" dirty="0" err="1" smtClean="0"/>
              <a:t>equalizer</a:t>
            </a:r>
            <a:r>
              <a:rPr lang="hu-HU" sz="1800" dirty="0" smtClean="0"/>
              <a:t> funkciót is </a:t>
            </a:r>
            <a:r>
              <a:rPr lang="hu-HU" sz="1800" dirty="0" smtClean="0"/>
              <a:t>szeretnénk hozzáadni </a:t>
            </a:r>
            <a:r>
              <a:rPr lang="hu-HU" sz="1800" dirty="0" smtClean="0"/>
              <a:t>a </a:t>
            </a:r>
            <a:r>
              <a:rPr lang="hu-HU" sz="1800" dirty="0" smtClean="0"/>
              <a:t>szolgáltatásokhoz?</a:t>
            </a:r>
          </a:p>
          <a:p>
            <a:r>
              <a:rPr lang="hu-HU" dirty="0" smtClean="0"/>
              <a:t>Válasz:  </a:t>
            </a:r>
          </a:p>
          <a:p>
            <a:pPr lvl="1">
              <a:buNone/>
            </a:pPr>
            <a:r>
              <a:rPr lang="hu-HU" sz="1800" dirty="0" smtClean="0"/>
              <a:t>A kiválasztott kontroller maximális órajele 180 MHz.</a:t>
            </a:r>
          </a:p>
          <a:p>
            <a:pPr lvl="1">
              <a:buNone/>
            </a:pPr>
            <a:r>
              <a:rPr lang="hu-HU" sz="1800" dirty="0" smtClean="0"/>
              <a:t>A projektem során 52 MHz-es órajelen használóm, ezzel 25 Hz-es képfrissítést érek el. </a:t>
            </a:r>
          </a:p>
          <a:p>
            <a:pPr lvl="1">
              <a:buNone/>
            </a:pPr>
            <a:r>
              <a:rPr lang="hu-HU" sz="1800" dirty="0" smtClean="0"/>
              <a:t>Az elérhető teljesítmény 30% át használja a projektem pillanatnyilag, így úgy vélem hogy képes lenne egy ilyen funkciót is kiszolgálni.</a:t>
            </a:r>
            <a:endParaRPr lang="hu-HU" sz="1800" dirty="0" smtClean="0"/>
          </a:p>
          <a:p>
            <a:pPr>
              <a:buNone/>
            </a:pPr>
            <a:endParaRPr 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A kimenet vezérlésekor hogyan történik a frekvenciasáv felosztása (</a:t>
            </a:r>
            <a:r>
              <a:rPr lang="hu-HU" sz="1800" dirty="0" smtClean="0"/>
              <a:t>lineáris, logaritmikus </a:t>
            </a:r>
            <a:r>
              <a:rPr lang="hu-HU" sz="1800" dirty="0" smtClean="0"/>
              <a:t>vagy egyéb)? Mit átlagol, a spektrum abszolút-értékét vagy </a:t>
            </a:r>
            <a:r>
              <a:rPr lang="hu-HU" sz="1800" dirty="0" smtClean="0"/>
              <a:t>a </a:t>
            </a:r>
            <a:r>
              <a:rPr lang="hu-HU" sz="1800" dirty="0" err="1" smtClean="0"/>
              <a:t>periodogramot</a:t>
            </a:r>
            <a:r>
              <a:rPr lang="hu-HU" sz="1800" dirty="0" smtClean="0"/>
              <a:t>?</a:t>
            </a:r>
          </a:p>
          <a:p>
            <a:r>
              <a:rPr lang="hu-HU" dirty="0" smtClean="0"/>
              <a:t>Válasz:  </a:t>
            </a:r>
          </a:p>
          <a:p>
            <a:pPr lvl="1">
              <a:buNone/>
            </a:pPr>
            <a:r>
              <a:rPr lang="hu-HU" sz="1800" dirty="0" smtClean="0"/>
              <a:t>A frekvencia tartomány felosztása függ a megjelenítési stílustól.</a:t>
            </a:r>
          </a:p>
          <a:p>
            <a:pPr lvl="1">
              <a:buNone/>
            </a:pPr>
            <a:r>
              <a:rPr lang="hu-HU" sz="1800" dirty="0" smtClean="0"/>
              <a:t>A teljes mértékben </a:t>
            </a:r>
            <a:r>
              <a:rPr lang="hu-HU" sz="1800" dirty="0" smtClean="0"/>
              <a:t>elkészült „</a:t>
            </a:r>
            <a:r>
              <a:rPr lang="hu-HU" sz="1800" dirty="0" err="1" smtClean="0"/>
              <a:t>equalizer</a:t>
            </a:r>
            <a:r>
              <a:rPr lang="hu-HU" sz="1800" dirty="0" smtClean="0"/>
              <a:t>” </a:t>
            </a:r>
            <a:r>
              <a:rPr lang="hu-HU" sz="1800" dirty="0" smtClean="0"/>
              <a:t>jellegű megjelenítésnél lineáris felosztás alkalmaztam</a:t>
            </a:r>
          </a:p>
          <a:p>
            <a:pPr lvl="1">
              <a:buNone/>
            </a:pPr>
            <a:r>
              <a:rPr lang="hu-HU" sz="1800" dirty="0" smtClean="0"/>
              <a:t>A</a:t>
            </a:r>
            <a:r>
              <a:rPr lang="hu-HU" sz="1800" dirty="0" smtClean="0"/>
              <a:t> zenei világban használt hangsávokra nem lineáris felosztás szerintiek, ezek használata is célszerű lehetett volna, de lényegesen több oszlopon jelenítek meg mint az így kapható hangsávok.</a:t>
            </a:r>
            <a:endParaRPr lang="hu-HU" sz="1800" dirty="0" smtClean="0"/>
          </a:p>
          <a:p>
            <a:pPr>
              <a:buNone/>
            </a:pPr>
            <a:endParaRPr 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„ihlet” : analóg </a:t>
            </a:r>
            <a:r>
              <a:rPr lang="hu-HU" dirty="0" err="1" smtClean="0"/>
              <a:t>audiólejátszók</a:t>
            </a:r>
            <a:r>
              <a:rPr lang="hu-HU" dirty="0" smtClean="0"/>
              <a:t> </a:t>
            </a:r>
            <a:r>
              <a:rPr lang="hu-HU" dirty="0" err="1" smtClean="0"/>
              <a:t>kivezérlésjelzői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cél : olyan önálló eszköz készítése, mely vizuális élményt nyújt a lejátszott zenei tartalom ütemére.</a:t>
            </a:r>
            <a:endParaRPr lang="hu-HU" dirty="0"/>
          </a:p>
        </p:txBody>
      </p:sp>
      <p:pic>
        <p:nvPicPr>
          <p:cNvPr id="1026" name="Picture 2" descr="E:\Programozas\Github\BME-Onlab\prez_pictures\behring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6764" y="3535124"/>
            <a:ext cx="5399087" cy="4049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eszköz iránti elvárásaim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Önálló, a lejátszótól független működés </a:t>
            </a:r>
          </a:p>
          <a:p>
            <a:r>
              <a:rPr lang="hu-HU" dirty="0" smtClean="0"/>
              <a:t>Hordozható</a:t>
            </a:r>
          </a:p>
          <a:p>
            <a:r>
              <a:rPr lang="hu-HU" dirty="0" smtClean="0"/>
              <a:t>Konfigurálható</a:t>
            </a:r>
          </a:p>
          <a:p>
            <a:r>
              <a:rPr lang="hu-HU" dirty="0" smtClean="0"/>
              <a:t>Alacsony előállítási költség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konkrét eszköz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249487"/>
            <a:ext cx="5892434" cy="3541714"/>
          </a:xfrm>
        </p:spPr>
        <p:txBody>
          <a:bodyPr>
            <a:normAutofit/>
          </a:bodyPr>
          <a:lstStyle/>
          <a:p>
            <a:r>
              <a:rPr lang="hu-HU" dirty="0" smtClean="0"/>
              <a:t>Címezhető </a:t>
            </a:r>
            <a:r>
              <a:rPr lang="hu-HU" dirty="0" smtClean="0"/>
              <a:t>LED panelt </a:t>
            </a:r>
            <a:r>
              <a:rPr lang="hu-HU" dirty="0" smtClean="0"/>
              <a:t>használ</a:t>
            </a:r>
          </a:p>
          <a:p>
            <a:r>
              <a:rPr lang="hu-HU" dirty="0" smtClean="0"/>
              <a:t>Jelanalízist </a:t>
            </a:r>
            <a:r>
              <a:rPr lang="hu-HU" dirty="0" smtClean="0"/>
              <a:t>végez</a:t>
            </a:r>
            <a:endParaRPr lang="hu-HU" dirty="0" smtClean="0"/>
          </a:p>
          <a:p>
            <a:r>
              <a:rPr lang="hu-HU" dirty="0" smtClean="0"/>
              <a:t>Mikrokontroller a </a:t>
            </a:r>
            <a:r>
              <a:rPr lang="hu-HU" dirty="0" err="1" smtClean="0"/>
              <a:t>ledek</a:t>
            </a:r>
            <a:r>
              <a:rPr lang="hu-HU" dirty="0" smtClean="0"/>
              <a:t> színét a feldolgozott jel alapján állítja be</a:t>
            </a:r>
            <a:endParaRPr lang="hu-HU" dirty="0" smtClean="0"/>
          </a:p>
          <a:p>
            <a:r>
              <a:rPr lang="hu-HU" dirty="0" smtClean="0"/>
              <a:t>Vezetékes és vezeték nélküli csatlakozás</a:t>
            </a:r>
          </a:p>
          <a:p>
            <a:r>
              <a:rPr lang="hu-HU" dirty="0" smtClean="0"/>
              <a:t>Konfiguráló </a:t>
            </a:r>
            <a:r>
              <a:rPr lang="hu-HU" dirty="0" smtClean="0"/>
              <a:t>program</a:t>
            </a:r>
            <a:endParaRPr lang="hu-HU" dirty="0"/>
          </a:p>
        </p:txBody>
      </p:sp>
      <p:pic>
        <p:nvPicPr>
          <p:cNvPr id="2051" name="Picture 3" descr="E:\Programozas\Github\BME-Onlab\prez_pictures\ws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9907" y="1089074"/>
            <a:ext cx="2734214" cy="2048021"/>
          </a:xfrm>
          <a:prstGeom prst="rect">
            <a:avLst/>
          </a:prstGeom>
          <a:noFill/>
        </p:spPr>
      </p:pic>
      <p:pic>
        <p:nvPicPr>
          <p:cNvPr id="2053" name="Picture 5" descr="E:\Programozas\Github\BME-Onlab\prez_pictures\pho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5264" y="4947066"/>
            <a:ext cx="1752770" cy="1752770"/>
          </a:xfrm>
          <a:prstGeom prst="rect">
            <a:avLst/>
          </a:prstGeom>
          <a:noFill/>
        </p:spPr>
      </p:pic>
      <p:pic>
        <p:nvPicPr>
          <p:cNvPr id="2054" name="Picture 6" descr="E:\Programozas\Github\BME-Onlab\prez_pictures\nucleo-F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3481" y="4017808"/>
            <a:ext cx="2666268" cy="2407047"/>
          </a:xfrm>
          <a:prstGeom prst="rect">
            <a:avLst/>
          </a:prstGeom>
          <a:noFill/>
        </p:spPr>
      </p:pic>
      <p:sp>
        <p:nvSpPr>
          <p:cNvPr id="11" name="Szabadkézi sokszög 10"/>
          <p:cNvSpPr/>
          <p:nvPr/>
        </p:nvSpPr>
        <p:spPr>
          <a:xfrm>
            <a:off x="8461375" y="2533650"/>
            <a:ext cx="2714625" cy="2095500"/>
          </a:xfrm>
          <a:custGeom>
            <a:avLst/>
            <a:gdLst>
              <a:gd name="connsiteX0" fmla="*/ 815975 w 2714625"/>
              <a:gd name="connsiteY0" fmla="*/ 2095500 h 2095500"/>
              <a:gd name="connsiteX1" fmla="*/ 63500 w 2714625"/>
              <a:gd name="connsiteY1" fmla="*/ 1638300 h 2095500"/>
              <a:gd name="connsiteX2" fmla="*/ 1196975 w 2714625"/>
              <a:gd name="connsiteY2" fmla="*/ 1085850 h 2095500"/>
              <a:gd name="connsiteX3" fmla="*/ 2054225 w 2714625"/>
              <a:gd name="connsiteY3" fmla="*/ 1085850 h 2095500"/>
              <a:gd name="connsiteX4" fmla="*/ 2559050 w 2714625"/>
              <a:gd name="connsiteY4" fmla="*/ 1000125 h 2095500"/>
              <a:gd name="connsiteX5" fmla="*/ 2597150 w 2714625"/>
              <a:gd name="connsiteY5" fmla="*/ 542925 h 2095500"/>
              <a:gd name="connsiteX6" fmla="*/ 1854200 w 2714625"/>
              <a:gd name="connsiteY6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4625" h="2095500">
                <a:moveTo>
                  <a:pt x="815975" y="2095500"/>
                </a:moveTo>
                <a:cubicBezTo>
                  <a:pt x="407987" y="1951037"/>
                  <a:pt x="0" y="1806575"/>
                  <a:pt x="63500" y="1638300"/>
                </a:cubicBezTo>
                <a:cubicBezTo>
                  <a:pt x="127000" y="1470025"/>
                  <a:pt x="865188" y="1177925"/>
                  <a:pt x="1196975" y="1085850"/>
                </a:cubicBezTo>
                <a:cubicBezTo>
                  <a:pt x="1528762" y="993775"/>
                  <a:pt x="1827213" y="1100137"/>
                  <a:pt x="2054225" y="1085850"/>
                </a:cubicBezTo>
                <a:cubicBezTo>
                  <a:pt x="2281237" y="1071563"/>
                  <a:pt x="2468563" y="1090612"/>
                  <a:pt x="2559050" y="1000125"/>
                </a:cubicBezTo>
                <a:cubicBezTo>
                  <a:pt x="2649537" y="909638"/>
                  <a:pt x="2714625" y="709612"/>
                  <a:pt x="2597150" y="542925"/>
                </a:cubicBezTo>
                <a:cubicBezTo>
                  <a:pt x="2479675" y="376238"/>
                  <a:pt x="2166937" y="188119"/>
                  <a:pt x="1854200" y="0"/>
                </a:cubicBezTo>
              </a:path>
            </a:pathLst>
          </a:custGeom>
          <a:ln w="317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badkézi sokszög 11"/>
          <p:cNvSpPr/>
          <p:nvPr/>
        </p:nvSpPr>
        <p:spPr>
          <a:xfrm>
            <a:off x="6953250" y="4320117"/>
            <a:ext cx="4480983" cy="2398183"/>
          </a:xfrm>
          <a:custGeom>
            <a:avLst/>
            <a:gdLst>
              <a:gd name="connsiteX0" fmla="*/ 82550 w 4480983"/>
              <a:gd name="connsiteY0" fmla="*/ 654050 h 2398183"/>
              <a:gd name="connsiteX1" fmla="*/ 133350 w 4480983"/>
              <a:gd name="connsiteY1" fmla="*/ 209550 h 2398183"/>
              <a:gd name="connsiteX2" fmla="*/ 882650 w 4480983"/>
              <a:gd name="connsiteY2" fmla="*/ 146050 h 2398183"/>
              <a:gd name="connsiteX3" fmla="*/ 1111250 w 4480983"/>
              <a:gd name="connsiteY3" fmla="*/ 1085850 h 2398183"/>
              <a:gd name="connsiteX4" fmla="*/ 1060450 w 4480983"/>
              <a:gd name="connsiteY4" fmla="*/ 2051050 h 2398183"/>
              <a:gd name="connsiteX5" fmla="*/ 2114550 w 4480983"/>
              <a:gd name="connsiteY5" fmla="*/ 2203450 h 2398183"/>
              <a:gd name="connsiteX6" fmla="*/ 3689350 w 4480983"/>
              <a:gd name="connsiteY6" fmla="*/ 2343150 h 2398183"/>
              <a:gd name="connsiteX7" fmla="*/ 4464050 w 4480983"/>
              <a:gd name="connsiteY7" fmla="*/ 1873250 h 2398183"/>
              <a:gd name="connsiteX8" fmla="*/ 3587750 w 4480983"/>
              <a:gd name="connsiteY8" fmla="*/ 1123950 h 239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0983" h="2398183">
                <a:moveTo>
                  <a:pt x="82550" y="654050"/>
                </a:moveTo>
                <a:cubicBezTo>
                  <a:pt x="41275" y="474133"/>
                  <a:pt x="0" y="294217"/>
                  <a:pt x="133350" y="209550"/>
                </a:cubicBezTo>
                <a:cubicBezTo>
                  <a:pt x="266700" y="124883"/>
                  <a:pt x="719667" y="0"/>
                  <a:pt x="882650" y="146050"/>
                </a:cubicBezTo>
                <a:cubicBezTo>
                  <a:pt x="1045633" y="292100"/>
                  <a:pt x="1081617" y="768350"/>
                  <a:pt x="1111250" y="1085850"/>
                </a:cubicBezTo>
                <a:cubicBezTo>
                  <a:pt x="1140883" y="1403350"/>
                  <a:pt x="893233" y="1864783"/>
                  <a:pt x="1060450" y="2051050"/>
                </a:cubicBezTo>
                <a:cubicBezTo>
                  <a:pt x="1227667" y="2237317"/>
                  <a:pt x="1676400" y="2154767"/>
                  <a:pt x="2114550" y="2203450"/>
                </a:cubicBezTo>
                <a:cubicBezTo>
                  <a:pt x="2552700" y="2252133"/>
                  <a:pt x="3297767" y="2398183"/>
                  <a:pt x="3689350" y="2343150"/>
                </a:cubicBezTo>
                <a:cubicBezTo>
                  <a:pt x="4080933" y="2288117"/>
                  <a:pt x="4480983" y="2076450"/>
                  <a:pt x="4464050" y="1873250"/>
                </a:cubicBezTo>
                <a:cubicBezTo>
                  <a:pt x="4447117" y="1670050"/>
                  <a:pt x="4017433" y="1397000"/>
                  <a:pt x="3587750" y="1123950"/>
                </a:cubicBezTo>
              </a:path>
            </a:pathLst>
          </a:custGeom>
          <a:ln w="317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249487"/>
            <a:ext cx="6173788" cy="3541714"/>
          </a:xfrm>
        </p:spPr>
        <p:txBody>
          <a:bodyPr/>
          <a:lstStyle/>
          <a:p>
            <a:r>
              <a:rPr lang="hu-HU" dirty="0" smtClean="0"/>
              <a:t>A működés alapja a mikrokontroller által futtatott kód</a:t>
            </a:r>
          </a:p>
          <a:p>
            <a:r>
              <a:rPr lang="hu-HU" dirty="0" smtClean="0"/>
              <a:t>Megszakítás alapú működés</a:t>
            </a:r>
          </a:p>
          <a:p>
            <a:r>
              <a:rPr lang="hu-HU" dirty="0" smtClean="0"/>
              <a:t>Beolvasás – feldolgozás – megjelenítés</a:t>
            </a:r>
          </a:p>
          <a:p>
            <a:r>
              <a:rPr lang="hu-HU" dirty="0" smtClean="0"/>
              <a:t>Program elkészítéséhez: </a:t>
            </a:r>
            <a:r>
              <a:rPr lang="hu-HU" dirty="0" err="1" smtClean="0"/>
              <a:t>CubeMx</a:t>
            </a:r>
            <a:endParaRPr lang="hu-HU" dirty="0"/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7960894" y="1178427"/>
            <a:ext cx="3011905" cy="4765173"/>
            <a:chOff x="8265695" y="1419727"/>
            <a:chExt cx="2883562" cy="4543921"/>
          </a:xfrm>
        </p:grpSpPr>
        <p:sp>
          <p:nvSpPr>
            <p:cNvPr id="5" name="Lekerekített téglalap 4"/>
            <p:cNvSpPr/>
            <p:nvPr/>
          </p:nvSpPr>
          <p:spPr>
            <a:xfrm>
              <a:off x="8265695" y="1419727"/>
              <a:ext cx="1985211" cy="794083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Analóg – digitális átalakítás</a:t>
              </a:r>
              <a:endParaRPr lang="hu-HU" dirty="0"/>
            </a:p>
          </p:txBody>
        </p:sp>
        <p:cxnSp>
          <p:nvCxnSpPr>
            <p:cNvPr id="11" name="Egyenes összekötő nyíllal 10"/>
            <p:cNvCxnSpPr>
              <a:stCxn id="5" idx="2"/>
            </p:cNvCxnSpPr>
            <p:nvPr/>
          </p:nvCxnSpPr>
          <p:spPr>
            <a:xfrm rot="16200000" flipH="1">
              <a:off x="9041731" y="2430379"/>
              <a:ext cx="445170" cy="120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kerekített téglalap 13"/>
            <p:cNvSpPr/>
            <p:nvPr/>
          </p:nvSpPr>
          <p:spPr>
            <a:xfrm>
              <a:off x="8285748" y="2642938"/>
              <a:ext cx="1985211" cy="794083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ADC eseménykezelő</a:t>
              </a:r>
              <a:endParaRPr lang="hu-HU" dirty="0"/>
            </a:p>
          </p:txBody>
        </p:sp>
        <p:sp>
          <p:nvSpPr>
            <p:cNvPr id="15" name="Lekerekített téglalap 14"/>
            <p:cNvSpPr/>
            <p:nvPr/>
          </p:nvSpPr>
          <p:spPr>
            <a:xfrm>
              <a:off x="8309811" y="3906254"/>
              <a:ext cx="1985211" cy="794083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LED Üzenetküldés</a:t>
              </a:r>
              <a:endParaRPr lang="hu-HU" dirty="0"/>
            </a:p>
          </p:txBody>
        </p:sp>
        <p:sp>
          <p:nvSpPr>
            <p:cNvPr id="16" name="Lekerekített téglalap 15"/>
            <p:cNvSpPr/>
            <p:nvPr/>
          </p:nvSpPr>
          <p:spPr>
            <a:xfrm>
              <a:off x="8321841" y="5169565"/>
              <a:ext cx="1985211" cy="794083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Üzenetküldés eseménykezelő </a:t>
              </a:r>
              <a:endParaRPr lang="hu-HU" dirty="0"/>
            </a:p>
          </p:txBody>
        </p:sp>
        <p:cxnSp>
          <p:nvCxnSpPr>
            <p:cNvPr id="19" name="Egyenes összekötő nyíllal 18"/>
            <p:cNvCxnSpPr/>
            <p:nvPr/>
          </p:nvCxnSpPr>
          <p:spPr>
            <a:xfrm rot="16200000" flipH="1">
              <a:off x="9061786" y="3672890"/>
              <a:ext cx="445170" cy="120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/>
            <p:nvPr/>
          </p:nvCxnSpPr>
          <p:spPr>
            <a:xfrm rot="16200000" flipH="1">
              <a:off x="9097881" y="4926428"/>
              <a:ext cx="445170" cy="120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/>
            <p:cNvCxnSpPr/>
            <p:nvPr/>
          </p:nvCxnSpPr>
          <p:spPr>
            <a:xfrm rot="16200000" flipV="1">
              <a:off x="9233737" y="3663117"/>
              <a:ext cx="3773650" cy="57391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>
              <a:stCxn id="16" idx="3"/>
            </p:cNvCxnSpPr>
            <p:nvPr/>
          </p:nvCxnSpPr>
          <p:spPr>
            <a:xfrm>
              <a:off x="10307052" y="5566607"/>
              <a:ext cx="834190" cy="4014"/>
            </a:xfrm>
            <a:prstGeom prst="line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nyíllal 28"/>
            <p:cNvCxnSpPr>
              <a:endCxn id="5" idx="3"/>
            </p:cNvCxnSpPr>
            <p:nvPr/>
          </p:nvCxnSpPr>
          <p:spPr>
            <a:xfrm rot="10800000">
              <a:off x="10250906" y="1816770"/>
              <a:ext cx="831432" cy="7269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Audió jel beolvasása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ADC</a:t>
            </a:r>
            <a:endParaRPr lang="hu-HU" dirty="0" smtClean="0"/>
          </a:p>
          <a:p>
            <a:r>
              <a:rPr lang="hu-HU" dirty="0" smtClean="0"/>
              <a:t>Mikrokontroller saját </a:t>
            </a:r>
            <a:r>
              <a:rPr lang="hu-HU" dirty="0" smtClean="0"/>
              <a:t>modulja</a:t>
            </a:r>
          </a:p>
          <a:p>
            <a:pPr lvl="1"/>
            <a:r>
              <a:rPr lang="hu-HU" dirty="0" smtClean="0"/>
              <a:t>1024 minta </a:t>
            </a:r>
          </a:p>
          <a:p>
            <a:pPr lvl="2"/>
            <a:r>
              <a:rPr lang="hu-HU" dirty="0" smtClean="0"/>
              <a:t>Időzítés miatt</a:t>
            </a:r>
          </a:p>
          <a:p>
            <a:pPr lvl="1"/>
            <a:r>
              <a:rPr lang="hu-HU" dirty="0" smtClean="0"/>
              <a:t>12 bites felbontás</a:t>
            </a:r>
            <a:endParaRPr lang="hu-HU" dirty="0" smtClean="0"/>
          </a:p>
          <a:p>
            <a:pPr lvl="1"/>
            <a:r>
              <a:rPr lang="hu-HU" dirty="0" smtClean="0"/>
              <a:t>40 kHz mintavételi idő</a:t>
            </a:r>
          </a:p>
          <a:p>
            <a:r>
              <a:rPr lang="hu-HU" dirty="0" smtClean="0"/>
              <a:t>DMA technológia </a:t>
            </a:r>
            <a:r>
              <a:rPr lang="hu-HU" dirty="0" smtClean="0"/>
              <a:t>használata</a:t>
            </a:r>
          </a:p>
          <a:p>
            <a:pPr lvl="1"/>
            <a:r>
              <a:rPr lang="hu-HU" dirty="0" smtClean="0"/>
              <a:t>Üzenetküldési idő ingadozásának csökkentése miatt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Jelanalízis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9513" y="2198687"/>
            <a:ext cx="5348288" cy="3541714"/>
          </a:xfrm>
        </p:spPr>
        <p:txBody>
          <a:bodyPr/>
          <a:lstStyle/>
          <a:p>
            <a:r>
              <a:rPr lang="hu-HU" dirty="0" smtClean="0"/>
              <a:t>Beolvasott audió jel </a:t>
            </a:r>
            <a:r>
              <a:rPr lang="hu-HU" dirty="0" smtClean="0"/>
              <a:t>feldolgozása</a:t>
            </a:r>
          </a:p>
          <a:p>
            <a:r>
              <a:rPr lang="hu-HU" dirty="0" smtClean="0"/>
              <a:t>Frekvenciatartományba transzformálással látványosabb megjelenítés lehetséges</a:t>
            </a:r>
            <a:endParaRPr lang="hu-HU" dirty="0" smtClean="0"/>
          </a:p>
          <a:p>
            <a:r>
              <a:rPr lang="hu-HU" dirty="0" smtClean="0"/>
              <a:t>FFT </a:t>
            </a:r>
            <a:r>
              <a:rPr lang="hu-HU" dirty="0" smtClean="0"/>
              <a:t>(</a:t>
            </a:r>
            <a:r>
              <a:rPr lang="hu-HU" dirty="0" err="1" smtClean="0"/>
              <a:t>Fast</a:t>
            </a:r>
            <a:r>
              <a:rPr lang="hu-HU" dirty="0" smtClean="0"/>
              <a:t> Fourier </a:t>
            </a:r>
            <a:r>
              <a:rPr lang="hu-HU" dirty="0" err="1" smtClean="0"/>
              <a:t>Transformation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1024 minta</a:t>
            </a:r>
          </a:p>
          <a:p>
            <a:pPr lvl="1"/>
            <a:r>
              <a:rPr lang="hu-HU" dirty="0" smtClean="0"/>
              <a:t>CMSIS programkönyvtár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2051" name="Picture 3" descr="E:\Programozas\Github\BME-Onlab\Diploma\Pictures\FFT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4222" y="1986476"/>
            <a:ext cx="4727749" cy="3309424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Megjelenítés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6312" y="2097087"/>
            <a:ext cx="9905999" cy="3541714"/>
          </a:xfrm>
        </p:spPr>
        <p:txBody>
          <a:bodyPr/>
          <a:lstStyle/>
          <a:p>
            <a:r>
              <a:rPr lang="hu-HU" dirty="0" smtClean="0"/>
              <a:t>Frekvenciasávok hozzárendelése a </a:t>
            </a:r>
            <a:r>
              <a:rPr lang="hu-HU" dirty="0" err="1" smtClean="0"/>
              <a:t>LED-ekhez</a:t>
            </a:r>
            <a:endParaRPr lang="hu-HU" dirty="0" smtClean="0"/>
          </a:p>
          <a:p>
            <a:r>
              <a:rPr lang="hu-HU" dirty="0" smtClean="0"/>
              <a:t>WS2812LED-ek </a:t>
            </a:r>
          </a:p>
          <a:p>
            <a:pPr lvl="1"/>
            <a:r>
              <a:rPr lang="hu-HU" dirty="0" smtClean="0"/>
              <a:t>vezérlés bonyolult időzítést igényel</a:t>
            </a:r>
          </a:p>
          <a:p>
            <a:pPr lvl="2"/>
            <a:r>
              <a:rPr lang="hu-HU" dirty="0" smtClean="0"/>
              <a:t>800Kbit/s</a:t>
            </a:r>
          </a:p>
          <a:p>
            <a:pPr lvl="2"/>
            <a:r>
              <a:rPr lang="hu-HU" dirty="0" smtClean="0"/>
              <a:t>Bitek jelszélessége specifikált és kis ingadozást tolerál</a:t>
            </a:r>
            <a:endParaRPr lang="hu-HU" dirty="0" smtClean="0"/>
          </a:p>
          <a:p>
            <a:pPr lvl="1"/>
            <a:r>
              <a:rPr lang="hu-HU" dirty="0" smtClean="0"/>
              <a:t>Ehhez SPI </a:t>
            </a:r>
            <a:r>
              <a:rPr lang="hu-HU" dirty="0" smtClean="0"/>
              <a:t>technológia használata</a:t>
            </a:r>
          </a:p>
          <a:p>
            <a:endParaRPr lang="hu-HU" dirty="0"/>
          </a:p>
        </p:txBody>
      </p:sp>
      <p:pic>
        <p:nvPicPr>
          <p:cNvPr id="4" name="Picture 2" descr="E:\Programozas\Github\BME-Onlab\Diploma\Pictures\c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587" y="4531576"/>
            <a:ext cx="7034213" cy="2364523"/>
          </a:xfrm>
          <a:prstGeom prst="rect">
            <a:avLst/>
          </a:prstGeom>
          <a:noFill/>
        </p:spPr>
      </p:pic>
      <p:pic>
        <p:nvPicPr>
          <p:cNvPr id="5" name="Picture 3" descr="E:\Programozas\Github\BME-Onlab\Diploma\Pictures\SP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1500" y="1140332"/>
            <a:ext cx="5471978" cy="3228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Konfigurációs Program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5048373" cy="3757418"/>
          </a:xfrm>
        </p:spPr>
        <p:txBody>
          <a:bodyPr/>
          <a:lstStyle/>
          <a:p>
            <a:r>
              <a:rPr lang="hu-HU" dirty="0" smtClean="0"/>
              <a:t>C# nyelven írtam</a:t>
            </a:r>
          </a:p>
          <a:p>
            <a:r>
              <a:rPr lang="hu-HU" dirty="0" smtClean="0"/>
              <a:t>Windows </a:t>
            </a:r>
            <a:r>
              <a:rPr lang="hu-HU" dirty="0" err="1" smtClean="0"/>
              <a:t>Form</a:t>
            </a:r>
            <a:r>
              <a:rPr lang="hu-HU" dirty="0" smtClean="0"/>
              <a:t> alkalmazás</a:t>
            </a:r>
          </a:p>
          <a:p>
            <a:r>
              <a:rPr lang="hu-HU" dirty="0" smtClean="0"/>
              <a:t>Soros </a:t>
            </a:r>
            <a:r>
              <a:rPr lang="hu-HU" dirty="0" err="1" smtClean="0"/>
              <a:t>porton</a:t>
            </a:r>
            <a:r>
              <a:rPr lang="hu-HU" dirty="0" smtClean="0"/>
              <a:t> keresztüli kommunikáció</a:t>
            </a:r>
          </a:p>
          <a:p>
            <a:r>
              <a:rPr lang="hu-HU" dirty="0" smtClean="0"/>
              <a:t>Előre definiált sémák</a:t>
            </a:r>
          </a:p>
          <a:p>
            <a:r>
              <a:rPr lang="hu-HU" dirty="0" smtClean="0"/>
              <a:t>Üzenetformátum definiált</a:t>
            </a:r>
            <a:endParaRPr lang="hu-HU" dirty="0"/>
          </a:p>
        </p:txBody>
      </p:sp>
      <p:pic>
        <p:nvPicPr>
          <p:cNvPr id="4098" name="Picture 2" descr="E:\Programozas\Github\BME-Onlab\Diploma\Pictures\config_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7351" y="1885070"/>
            <a:ext cx="4850662" cy="4135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280</TotalTime>
  <Words>1150</Words>
  <Application>Microsoft Office PowerPoint</Application>
  <PresentationFormat>Egyéni</PresentationFormat>
  <Paragraphs>192</Paragraphs>
  <Slides>17</Slides>
  <Notes>13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Circuit</vt:lpstr>
      <vt:lpstr>Audióvizualizációs eszköz tervezése</vt:lpstr>
      <vt:lpstr>A téma</vt:lpstr>
      <vt:lpstr>Az eszköz iránti elvárásaim</vt:lpstr>
      <vt:lpstr>A konkrét eszköz</vt:lpstr>
      <vt:lpstr>Működés</vt:lpstr>
      <vt:lpstr>Audió jel beolvasása</vt:lpstr>
      <vt:lpstr>Jelanalízis</vt:lpstr>
      <vt:lpstr>Megjelenítés </vt:lpstr>
      <vt:lpstr>Konfigurációs Program </vt:lpstr>
      <vt:lpstr>Összegzés, kitekintés</vt:lpstr>
      <vt:lpstr>Köszönöm a figyelmet!</vt:lpstr>
      <vt:lpstr>Kérdések</vt:lpstr>
      <vt:lpstr>Kérdések</vt:lpstr>
      <vt:lpstr>14. dia</vt:lpstr>
      <vt:lpstr>Kérdések</vt:lpstr>
      <vt:lpstr>KÉRdések</vt:lpstr>
      <vt:lpstr>KÉRDÉSEK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Fejes</dc:creator>
  <cp:lastModifiedBy>Péter Fejes</cp:lastModifiedBy>
  <cp:revision>32</cp:revision>
  <dcterms:created xsi:type="dcterms:W3CDTF">2014-08-26T23:43:54Z</dcterms:created>
  <dcterms:modified xsi:type="dcterms:W3CDTF">2018-01-10T17:41:44Z</dcterms:modified>
</cp:coreProperties>
</file>