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1" r:id="rId17"/>
    <p:sldId id="284" r:id="rId18"/>
    <p:sldId id="282" r:id="rId19"/>
    <p:sldId id="294" r:id="rId20"/>
    <p:sldId id="285" r:id="rId21"/>
    <p:sldId id="295" r:id="rId22"/>
    <p:sldId id="286" r:id="rId23"/>
    <p:sldId id="287" r:id="rId24"/>
    <p:sldId id="288" r:id="rId25"/>
    <p:sldId id="290" r:id="rId26"/>
    <p:sldId id="291" r:id="rId27"/>
    <p:sldId id="292" r:id="rId28"/>
    <p:sldId id="293" r:id="rId29"/>
    <p:sldId id="283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8562CA-1D28-4F9E-89AE-3FE0E2CD59DC}">
          <p14:sldIdLst>
            <p14:sldId id="256"/>
            <p14:sldId id="266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1"/>
            <p14:sldId id="284"/>
            <p14:sldId id="282"/>
            <p14:sldId id="294"/>
            <p14:sldId id="285"/>
            <p14:sldId id="295"/>
            <p14:sldId id="286"/>
            <p14:sldId id="287"/>
            <p14:sldId id="288"/>
            <p14:sldId id="290"/>
            <p14:sldId id="291"/>
            <p14:sldId id="292"/>
            <p14:sldId id="293"/>
            <p14:sldId id="28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Broj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posudbi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Bosna u ogledalu</c:v>
                </c:pt>
                <c:pt idx="1">
                  <c:v>Izabrane igre</c:v>
                </c:pt>
                <c:pt idx="2">
                  <c:v>Mama Leone</c:v>
                </c:pt>
                <c:pt idx="3">
                  <c:v>Pismo majci</c:v>
                </c:pt>
                <c:pt idx="4">
                  <c:v>Plivačica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9-4DB0-B6FD-F9A5806BE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640224"/>
        <c:axId val="1669092192"/>
      </c:barChart>
      <c:catAx>
        <c:axId val="166064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669092192"/>
        <c:crosses val="autoZero"/>
        <c:auto val="1"/>
        <c:lblAlgn val="ctr"/>
        <c:lblOffset val="100"/>
        <c:noMultiLvlLbl val="0"/>
      </c:catAx>
      <c:valAx>
        <c:axId val="166909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64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err="1"/>
            <a:t>Priprema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Definisanje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ciljeva</a:t>
          </a:r>
          <a:endParaRPr lang="en-US" dirty="0">
            <a:solidFill>
              <a:schemeClr val="tx1"/>
            </a:solidFill>
          </a:endParaRP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Use-case </a:t>
          </a:r>
          <a:r>
            <a:rPr lang="en-US" dirty="0" err="1">
              <a:solidFill>
                <a:schemeClr val="tx1"/>
              </a:solidFill>
            </a:rPr>
            <a:t>dijagram</a:t>
          </a:r>
          <a:endParaRPr lang="en-US" dirty="0">
            <a:latin typeface="+mn-lt"/>
          </a:endParaRP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Activity </a:t>
          </a:r>
          <a:r>
            <a:rPr lang="en-US" dirty="0" err="1">
              <a:solidFill>
                <a:schemeClr val="tx1"/>
              </a:solidFill>
            </a:rPr>
            <a:t>dijagram</a:t>
          </a:r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hr-BA" dirty="0"/>
            <a:t>Relacijska baza podataka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err="1"/>
            <a:t>Dogovor</a:t>
          </a:r>
          <a:r>
            <a:rPr lang="en-US" baseline="0" dirty="0"/>
            <a:t> </a:t>
          </a:r>
          <a:r>
            <a:rPr lang="en-US" baseline="0" dirty="0" err="1"/>
            <a:t>oko</a:t>
          </a:r>
          <a:r>
            <a:rPr lang="en-US" baseline="0" dirty="0"/>
            <a:t> </a:t>
          </a:r>
          <a:r>
            <a:rPr lang="en-US" baseline="0" dirty="0" err="1"/>
            <a:t>kreiranja</a:t>
          </a:r>
          <a:r>
            <a:rPr lang="en-US" baseline="0" dirty="0"/>
            <a:t> </a:t>
          </a:r>
          <a:r>
            <a:rPr lang="en-US" baseline="0" dirty="0" err="1"/>
            <a:t>tabela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ER </a:t>
          </a:r>
          <a:r>
            <a:rPr lang="en-US" dirty="0" err="1"/>
            <a:t>Dijagram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 err="1"/>
            <a:t>Kreiranje</a:t>
          </a:r>
          <a:r>
            <a:rPr lang="en-US" dirty="0"/>
            <a:t> </a:t>
          </a:r>
          <a:r>
            <a:rPr lang="en-US" dirty="0" err="1"/>
            <a:t>baze</a:t>
          </a:r>
          <a:endParaRPr lang="en-US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err="1"/>
            <a:t>Skladište</a:t>
          </a:r>
          <a:r>
            <a:rPr lang="en-US" dirty="0"/>
            <a:t> </a:t>
          </a:r>
          <a:r>
            <a:rPr lang="en-US" dirty="0" err="1"/>
            <a:t>podataka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err="1"/>
            <a:t>Dogovor</a:t>
          </a:r>
          <a:r>
            <a:rPr lang="en-US" baseline="0" dirty="0"/>
            <a:t> </a:t>
          </a:r>
          <a:r>
            <a:rPr lang="en-US" baseline="0" dirty="0" err="1"/>
            <a:t>oko</a:t>
          </a:r>
          <a:r>
            <a:rPr lang="en-US" baseline="0" dirty="0"/>
            <a:t> </a:t>
          </a:r>
          <a:r>
            <a:rPr lang="en-US" baseline="0" dirty="0" err="1"/>
            <a:t>kreiranja</a:t>
          </a:r>
          <a:r>
            <a:rPr lang="en-US" baseline="0" dirty="0"/>
            <a:t> </a:t>
          </a:r>
          <a:r>
            <a:rPr lang="en-US" baseline="0" dirty="0" err="1"/>
            <a:t>tabela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Star </a:t>
          </a:r>
          <a:r>
            <a:rPr lang="en-US" dirty="0" err="1"/>
            <a:t>shema</a:t>
          </a:r>
          <a:endParaRPr lang="en-US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 err="1"/>
            <a:t>Kocka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analiza</a:t>
          </a:r>
          <a:endParaRPr lang="en-US" dirty="0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 err="1"/>
            <a:t>Kreiranje</a:t>
          </a:r>
          <a:r>
            <a:rPr lang="en-US" dirty="0"/>
            <a:t> </a:t>
          </a:r>
          <a:r>
            <a:rPr lang="en-US" dirty="0" err="1"/>
            <a:t>kocke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 err="1"/>
            <a:t>Analiza</a:t>
          </a:r>
          <a:r>
            <a:rPr lang="en-US" dirty="0"/>
            <a:t> </a:t>
          </a:r>
          <a:r>
            <a:rPr lang="en-US" dirty="0" err="1"/>
            <a:t>podataka</a:t>
          </a:r>
          <a:endParaRPr lang="en-US" dirty="0"/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616082AC-7042-429A-93EF-B366C6F077E3}">
      <dgm:prSet phldrT="[Text]"/>
      <dgm:spPr/>
      <dgm:t>
        <a:bodyPr/>
        <a:lstStyle/>
        <a:p>
          <a:r>
            <a:rPr lang="en-US" dirty="0"/>
            <a:t>SQL </a:t>
          </a:r>
          <a:r>
            <a:rPr lang="en-US" dirty="0" err="1"/>
            <a:t>upiti</a:t>
          </a:r>
          <a:endParaRPr lang="en-US" dirty="0"/>
        </a:p>
      </dgm:t>
    </dgm:pt>
    <dgm:pt modelId="{8CCA26DB-F4E1-405C-BB0C-5E34BD3D8450}" type="parTrans" cxnId="{A74DEC4E-F526-4CBD-A77F-D9148AF104E2}">
      <dgm:prSet/>
      <dgm:spPr/>
      <dgm:t>
        <a:bodyPr/>
        <a:lstStyle/>
        <a:p>
          <a:endParaRPr lang="en-US"/>
        </a:p>
      </dgm:t>
    </dgm:pt>
    <dgm:pt modelId="{2C79DA54-5B67-476F-B4EA-384334A24C14}" type="sibTrans" cxnId="{A74DEC4E-F526-4CBD-A77F-D9148AF104E2}">
      <dgm:prSet/>
      <dgm:spPr/>
      <dgm:t>
        <a:bodyPr/>
        <a:lstStyle/>
        <a:p>
          <a:endParaRPr lang="en-US"/>
        </a:p>
      </dgm:t>
    </dgm:pt>
    <dgm:pt modelId="{974A1974-FA0B-4AD1-999F-68005A05EA0A}">
      <dgm:prSet phldrT="[Text]"/>
      <dgm:spPr/>
      <dgm:t>
        <a:bodyPr/>
        <a:lstStyle/>
        <a:p>
          <a:r>
            <a:rPr lang="en-US" dirty="0" err="1"/>
            <a:t>Kreiranje</a:t>
          </a:r>
          <a:r>
            <a:rPr lang="en-US" dirty="0"/>
            <a:t> </a:t>
          </a:r>
          <a:r>
            <a:rPr lang="en-US" dirty="0" err="1"/>
            <a:t>skladišta</a:t>
          </a:r>
          <a:r>
            <a:rPr lang="en-US" dirty="0"/>
            <a:t> </a:t>
          </a:r>
        </a:p>
      </dgm:t>
    </dgm:pt>
    <dgm:pt modelId="{72C6A167-2096-446E-9D43-FADD163D23DF}" type="parTrans" cxnId="{DE61D361-65CE-4DE9-84B2-7BB639442120}">
      <dgm:prSet/>
      <dgm:spPr/>
      <dgm:t>
        <a:bodyPr/>
        <a:lstStyle/>
        <a:p>
          <a:endParaRPr lang="en-US"/>
        </a:p>
      </dgm:t>
    </dgm:pt>
    <dgm:pt modelId="{1421D352-E779-44D5-8742-9739A41ADA12}" type="sibTrans" cxnId="{DE61D361-65CE-4DE9-84B2-7BB639442120}">
      <dgm:prSet/>
      <dgm:spPr/>
      <dgm:t>
        <a:bodyPr/>
        <a:lstStyle/>
        <a:p>
          <a:endParaRPr lang="en-US"/>
        </a:p>
      </dgm:t>
    </dgm:pt>
    <dgm:pt modelId="{75C0AE66-06F6-400F-9339-DE9266A9E52E}">
      <dgm:prSet phldrT="[Text]"/>
      <dgm:spPr/>
      <dgm:t>
        <a:bodyPr/>
        <a:lstStyle/>
        <a:p>
          <a:r>
            <a:rPr lang="en-US" dirty="0"/>
            <a:t>ETL </a:t>
          </a:r>
          <a:r>
            <a:rPr lang="en-US" dirty="0" err="1"/>
            <a:t>proces</a:t>
          </a:r>
          <a:endParaRPr lang="en-US" dirty="0"/>
        </a:p>
      </dgm:t>
    </dgm:pt>
    <dgm:pt modelId="{61BA43A6-F4F0-40B3-8EBA-1A93AA86DF21}" type="parTrans" cxnId="{7445AD2D-2272-44DC-975E-E9478872D2AC}">
      <dgm:prSet/>
      <dgm:spPr/>
      <dgm:t>
        <a:bodyPr/>
        <a:lstStyle/>
        <a:p>
          <a:endParaRPr lang="en-US"/>
        </a:p>
      </dgm:t>
    </dgm:pt>
    <dgm:pt modelId="{8EAE947D-313A-4FBE-822D-A7BFDC60B73E}" type="sibTrans" cxnId="{7445AD2D-2272-44DC-975E-E9478872D2AC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3"/>
      <dgm:spPr/>
    </dgm:pt>
    <dgm:pt modelId="{187D4E8C-5C91-4D00-870C-2C45D4EA263C}" type="pres">
      <dgm:prSet presAssocID="{B4F1B46E-22B2-4721-950C-8704487586DC}" presName="firstChildTx" presStyleLbl="bgAccFollowNode1" presStyleIdx="0" presStyleCnt="13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3"/>
      <dgm:spPr/>
    </dgm:pt>
    <dgm:pt modelId="{4AE7D907-B6F4-4647-AB3F-ABE94C438AE8}" type="pres">
      <dgm:prSet presAssocID="{F9D46839-CD06-4669-AAE4-4D1E9AFEDA78}" presName="childTx" presStyleLbl="bgAccFollowNode1" presStyleIdx="1" presStyleCnt="13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3"/>
      <dgm:spPr/>
    </dgm:pt>
    <dgm:pt modelId="{D685DD23-B321-4B5E-842F-394CB33239FA}" type="pres">
      <dgm:prSet presAssocID="{7CB6360B-4022-4E96-922B-A12DE0E2A39F}" presName="childTx" presStyleLbl="bgAccFollowNode1" presStyleIdx="2" presStyleCnt="13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ScaleX="102536" custScaleY="9935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13"/>
      <dgm:spPr/>
    </dgm:pt>
    <dgm:pt modelId="{10C9E3CF-3A8F-4100-8ACD-91E2373197A2}" type="pres">
      <dgm:prSet presAssocID="{F2881FB1-6580-4F21-A283-BFAA6F91D5D2}" presName="firstChildTx" presStyleLbl="bgAccFollowNode1" presStyleIdx="3" presStyleCnt="13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13"/>
      <dgm:spPr/>
    </dgm:pt>
    <dgm:pt modelId="{B12AEB83-0A64-4B36-BF01-B2F834861BAA}" type="pres">
      <dgm:prSet presAssocID="{29E78340-8EBE-415C-B973-78A91A054B9C}" presName="childTx" presStyleLbl="bgAccFollowNode1" presStyleIdx="4" presStyleCnt="13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5" presStyleCnt="13"/>
      <dgm:spPr/>
    </dgm:pt>
    <dgm:pt modelId="{E1767793-EDD5-4203-A612-8120A71CA906}" type="pres">
      <dgm:prSet presAssocID="{8321AB85-EA8C-4958-B404-B4C118CB3C18}" presName="childTx" presStyleLbl="bgAccFollowNode1" presStyleIdx="5" presStyleCnt="13">
        <dgm:presLayoutVars>
          <dgm:bulletEnabled val="1"/>
        </dgm:presLayoutVars>
      </dgm:prSet>
      <dgm:spPr/>
    </dgm:pt>
    <dgm:pt modelId="{7FF3AC03-8F0A-469D-BFE4-2661658D9D43}" type="pres">
      <dgm:prSet presAssocID="{616082AC-7042-429A-93EF-B366C6F077E3}" presName="comp" presStyleCnt="0"/>
      <dgm:spPr/>
    </dgm:pt>
    <dgm:pt modelId="{F2D0DF5C-01B2-4262-9C9F-A218C837A49F}" type="pres">
      <dgm:prSet presAssocID="{616082AC-7042-429A-93EF-B366C6F077E3}" presName="child" presStyleLbl="bgAccFollowNode1" presStyleIdx="6" presStyleCnt="13"/>
      <dgm:spPr/>
    </dgm:pt>
    <dgm:pt modelId="{3D4A0BC4-1CD7-4664-8AEF-A345565B513E}" type="pres">
      <dgm:prSet presAssocID="{616082AC-7042-429A-93EF-B366C6F077E3}" presName="childTx" presStyleLbl="bgAccFollowNode1" presStyleIdx="6" presStyleCnt="13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ScaleX="102536" custScaleY="99354" custLinFactNeighborX="0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3"/>
      <dgm:spPr/>
    </dgm:pt>
    <dgm:pt modelId="{F8977219-728E-448F-AE8B-46B14F4F17DE}" type="pres">
      <dgm:prSet presAssocID="{6352CA33-6755-44BE-808F-400DA4CF80A7}" presName="firstChildTx" presStyleLbl="bgAccFollowNode1" presStyleIdx="7" presStyleCnt="13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3"/>
      <dgm:spPr/>
    </dgm:pt>
    <dgm:pt modelId="{96624143-7928-48E9-817F-BC4A07250C32}" type="pres">
      <dgm:prSet presAssocID="{3D5CDB25-F8FA-444B-8D4A-1D29D0CBA282}" presName="childTx" presStyleLbl="bgAccFollowNode1" presStyleIdx="8" presStyleCnt="13">
        <dgm:presLayoutVars>
          <dgm:bulletEnabled val="1"/>
        </dgm:presLayoutVars>
      </dgm:prSet>
      <dgm:spPr/>
    </dgm:pt>
    <dgm:pt modelId="{66365864-E89F-4470-B7BC-8AE85D7E7EFE}" type="pres">
      <dgm:prSet presAssocID="{974A1974-FA0B-4AD1-999F-68005A05EA0A}" presName="comp" presStyleCnt="0"/>
      <dgm:spPr/>
    </dgm:pt>
    <dgm:pt modelId="{6442479F-2A1B-4427-99EF-1507FA6D6F8E}" type="pres">
      <dgm:prSet presAssocID="{974A1974-FA0B-4AD1-999F-68005A05EA0A}" presName="child" presStyleLbl="bgAccFollowNode1" presStyleIdx="9" presStyleCnt="13"/>
      <dgm:spPr/>
    </dgm:pt>
    <dgm:pt modelId="{55ED6F11-FA60-4E2D-A34C-92354C3C9F60}" type="pres">
      <dgm:prSet presAssocID="{974A1974-FA0B-4AD1-999F-68005A05EA0A}" presName="childTx" presStyleLbl="bgAccFollowNode1" presStyleIdx="9" presStyleCnt="13">
        <dgm:presLayoutVars>
          <dgm:bulletEnabled val="1"/>
        </dgm:presLayoutVars>
      </dgm:prSet>
      <dgm:spPr/>
    </dgm:pt>
    <dgm:pt modelId="{131A805D-A9F0-4ED8-9304-89D0078F9339}" type="pres">
      <dgm:prSet presAssocID="{75C0AE66-06F6-400F-9339-DE9266A9E52E}" presName="comp" presStyleCnt="0"/>
      <dgm:spPr/>
    </dgm:pt>
    <dgm:pt modelId="{2397C2AA-D593-4E83-A675-F05CABA152A5}" type="pres">
      <dgm:prSet presAssocID="{75C0AE66-06F6-400F-9339-DE9266A9E52E}" presName="child" presStyleLbl="bgAccFollowNode1" presStyleIdx="10" presStyleCnt="13"/>
      <dgm:spPr/>
    </dgm:pt>
    <dgm:pt modelId="{EABC3A42-7887-4580-A6FF-F4B64B6F0CE9}" type="pres">
      <dgm:prSet presAssocID="{75C0AE66-06F6-400F-9339-DE9266A9E52E}" presName="childTx" presStyleLbl="bgAccFollowNode1" presStyleIdx="10" presStyleCnt="13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ScaleX="102536" custScaleY="9935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1" presStyleCnt="13"/>
      <dgm:spPr/>
    </dgm:pt>
    <dgm:pt modelId="{5B88A17E-EFF5-4A04-9CC9-D2131DA9ECCC}" type="pres">
      <dgm:prSet presAssocID="{7FCE83D9-631B-4420-BBFC-CA0AFA59F747}" presName="firstChildTx" presStyleLbl="bgAccFollowNode1" presStyleIdx="11" presStyleCnt="13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2" presStyleCnt="13"/>
      <dgm:spPr/>
    </dgm:pt>
    <dgm:pt modelId="{2B18CCD9-D6B1-4225-8D26-4BA691BB1837}" type="pres">
      <dgm:prSet presAssocID="{50451020-5E1A-4778-9E8D-169182A36191}" presName="childTx" presStyleLbl="bgAccFollowNode1" presStyleIdx="12" presStyleCnt="13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ScaleX="102536" custScaleY="9935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445AD2D-2272-44DC-975E-E9478872D2AC}" srcId="{6352CA33-6755-44BE-808F-400DA4CF80A7}" destId="{75C0AE66-06F6-400F-9339-DE9266A9E52E}" srcOrd="3" destOrd="0" parTransId="{61BA43A6-F4F0-40B3-8EBA-1A93AA86DF21}" sibTransId="{8EAE947D-313A-4FBE-822D-A7BFDC60B73E}"/>
    <dgm:cxn modelId="{2B86D72D-3144-41DA-88E7-66A789DA956C}" type="presOf" srcId="{974A1974-FA0B-4AD1-999F-68005A05EA0A}" destId="{6442479F-2A1B-4427-99EF-1507FA6D6F8E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2CFF6040-A147-440B-8B8A-91FC48CAD309}" type="presOf" srcId="{616082AC-7042-429A-93EF-B366C6F077E3}" destId="{3D4A0BC4-1CD7-4664-8AEF-A345565B513E}" srcOrd="1" destOrd="0" presId="urn:microsoft.com/office/officeart/2005/8/layout/hList9"/>
    <dgm:cxn modelId="{DE61D361-65CE-4DE9-84B2-7BB639442120}" srcId="{6352CA33-6755-44BE-808F-400DA4CF80A7}" destId="{974A1974-FA0B-4AD1-999F-68005A05EA0A}" srcOrd="2" destOrd="0" parTransId="{72C6A167-2096-446E-9D43-FADD163D23DF}" sibTransId="{1421D352-E779-44D5-8742-9739A41ADA12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A74DEC4E-F526-4CBD-A77F-D9148AF104E2}" srcId="{F2881FB1-6580-4F21-A283-BFAA6F91D5D2}" destId="{616082AC-7042-429A-93EF-B366C6F077E3}" srcOrd="3" destOrd="0" parTransId="{8CCA26DB-F4E1-405C-BB0C-5E34BD3D8450}" sibTransId="{2C79DA54-5B67-476F-B4EA-384334A24C14}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C71C0B73-2718-40D2-8373-50B2EB0A3CA7}" type="presOf" srcId="{75C0AE66-06F6-400F-9339-DE9266A9E52E}" destId="{EABC3A42-7887-4580-A6FF-F4B64B6F0CE9}" srcOrd="1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4B009B74-9ED2-409D-A92E-F5CBAE814ECA}" type="presOf" srcId="{75C0AE66-06F6-400F-9339-DE9266A9E52E}" destId="{2397C2AA-D593-4E83-A675-F05CABA152A5}" srcOrd="0" destOrd="0" presId="urn:microsoft.com/office/officeart/2005/8/layout/hList9"/>
    <dgm:cxn modelId="{BEA28F55-6E23-4CC9-A01F-0F7F6EF0F99B}" type="presOf" srcId="{616082AC-7042-429A-93EF-B366C6F077E3}" destId="{F2D0DF5C-01B2-4262-9C9F-A218C837A49F}" srcOrd="0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FBA65857-50D8-4105-B94C-30C64F8719F2}" type="presOf" srcId="{974A1974-FA0B-4AD1-999F-68005A05EA0A}" destId="{55ED6F11-FA60-4E2D-A34C-92354C3C9F60}" srcOrd="1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0A17860F-8F3A-4A55-A30D-01EA16CC1739}" type="presParOf" srcId="{6E53DEF7-499E-42EE-802D-59B2F8915392}" destId="{7FF3AC03-8F0A-469D-BFE4-2661658D9D43}" srcOrd="4" destOrd="0" presId="urn:microsoft.com/office/officeart/2005/8/layout/hList9"/>
    <dgm:cxn modelId="{1E399EF2-95B5-471A-9379-E5E5DA43C57A}" type="presParOf" srcId="{7FF3AC03-8F0A-469D-BFE4-2661658D9D43}" destId="{F2D0DF5C-01B2-4262-9C9F-A218C837A49F}" srcOrd="0" destOrd="0" presId="urn:microsoft.com/office/officeart/2005/8/layout/hList9"/>
    <dgm:cxn modelId="{168B6CF9-23C0-4953-9EAD-BFFBCF74D905}" type="presParOf" srcId="{7FF3AC03-8F0A-469D-BFE4-2661658D9D43}" destId="{3D4A0BC4-1CD7-4664-8AEF-A345565B513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BF305D30-8F2A-4C61-AD5A-40BA1FA17A42}" type="presParOf" srcId="{7B0C2EAE-70CB-4160-863D-210C3C66D5FD}" destId="{66365864-E89F-4470-B7BC-8AE85D7E7EFE}" srcOrd="3" destOrd="0" presId="urn:microsoft.com/office/officeart/2005/8/layout/hList9"/>
    <dgm:cxn modelId="{77204C70-F2C6-4711-8BEE-6A04D3F34149}" type="presParOf" srcId="{66365864-E89F-4470-B7BC-8AE85D7E7EFE}" destId="{6442479F-2A1B-4427-99EF-1507FA6D6F8E}" srcOrd="0" destOrd="0" presId="urn:microsoft.com/office/officeart/2005/8/layout/hList9"/>
    <dgm:cxn modelId="{F254B7F4-5774-4846-AC9C-CA264D695EA5}" type="presParOf" srcId="{66365864-E89F-4470-B7BC-8AE85D7E7EFE}" destId="{55ED6F11-FA60-4E2D-A34C-92354C3C9F60}" srcOrd="1" destOrd="0" presId="urn:microsoft.com/office/officeart/2005/8/layout/hList9"/>
    <dgm:cxn modelId="{3BB671D2-5F99-420F-B525-C03C125B7C4C}" type="presParOf" srcId="{7B0C2EAE-70CB-4160-863D-210C3C66D5FD}" destId="{131A805D-A9F0-4ED8-9304-89D0078F9339}" srcOrd="4" destOrd="0" presId="urn:microsoft.com/office/officeart/2005/8/layout/hList9"/>
    <dgm:cxn modelId="{7D6BED0F-B5D2-43A4-B0E0-B05E9B34810C}" type="presParOf" srcId="{131A805D-A9F0-4ED8-9304-89D0078F9339}" destId="{2397C2AA-D593-4E83-A675-F05CABA152A5}" srcOrd="0" destOrd="0" presId="urn:microsoft.com/office/officeart/2005/8/layout/hList9"/>
    <dgm:cxn modelId="{22DB1986-796E-4B63-9556-6D8BBB2D4E42}" type="presParOf" srcId="{131A805D-A9F0-4ED8-9304-89D0078F9339}" destId="{EABC3A42-7887-4580-A6FF-F4B64B6F0CE9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1010" y="466698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Definisanje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ciljeva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053449" y="466698"/>
        <a:ext cx="1272803" cy="1010666"/>
      </dsp:txXfrm>
    </dsp:sp>
    <dsp:sp modelId="{59179C9B-8BA4-4AC7-ACB1-A12DE00142E2}">
      <dsp:nvSpPr>
        <dsp:cNvPr id="0" name=""/>
        <dsp:cNvSpPr/>
      </dsp:nvSpPr>
      <dsp:spPr>
        <a:xfrm>
          <a:off x="811010" y="1477365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Use-case </a:t>
          </a:r>
          <a:r>
            <a:rPr lang="en-US" sz="1600" kern="1200" dirty="0" err="1">
              <a:solidFill>
                <a:schemeClr val="tx1"/>
              </a:solidFill>
            </a:rPr>
            <a:t>dijagram</a:t>
          </a:r>
          <a:endParaRPr lang="en-US" sz="1600" kern="1200" dirty="0">
            <a:latin typeface="+mn-lt"/>
          </a:endParaRPr>
        </a:p>
      </dsp:txBody>
      <dsp:txXfrm>
        <a:off x="1053449" y="1477365"/>
        <a:ext cx="1272803" cy="1010666"/>
      </dsp:txXfrm>
    </dsp:sp>
    <dsp:sp modelId="{1877502C-A892-4DC0-ADA6-FA065097BB90}">
      <dsp:nvSpPr>
        <dsp:cNvPr id="0" name=""/>
        <dsp:cNvSpPr/>
      </dsp:nvSpPr>
      <dsp:spPr>
        <a:xfrm>
          <a:off x="811010" y="2488032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Activity </a:t>
          </a:r>
          <a:r>
            <a:rPr lang="en-US" sz="1600" kern="1200" dirty="0" err="1">
              <a:solidFill>
                <a:schemeClr val="tx1"/>
              </a:solidFill>
            </a:rPr>
            <a:t>dijagram</a:t>
          </a:r>
          <a:endParaRPr lang="en-US" sz="1600" kern="1200" dirty="0"/>
        </a:p>
      </dsp:txBody>
      <dsp:txXfrm>
        <a:off x="1053449" y="2488032"/>
        <a:ext cx="1272803" cy="1010666"/>
      </dsp:txXfrm>
    </dsp:sp>
    <dsp:sp modelId="{FC7ED273-8CFD-43C2-9C05-44FADF3E0637}">
      <dsp:nvSpPr>
        <dsp:cNvPr id="0" name=""/>
        <dsp:cNvSpPr/>
      </dsp:nvSpPr>
      <dsp:spPr>
        <a:xfrm>
          <a:off x="2881" y="62634"/>
          <a:ext cx="1035779" cy="1003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Priprema</a:t>
          </a:r>
          <a:endParaRPr lang="en-US" sz="1300" kern="1200" dirty="0"/>
        </a:p>
      </dsp:txBody>
      <dsp:txXfrm>
        <a:off x="154567" y="209613"/>
        <a:ext cx="732407" cy="709677"/>
      </dsp:txXfrm>
    </dsp:sp>
    <dsp:sp modelId="{F660F4B9-35DB-4256-A868-A35C6DCCF6B2}">
      <dsp:nvSpPr>
        <dsp:cNvPr id="0" name=""/>
        <dsp:cNvSpPr/>
      </dsp:nvSpPr>
      <dsp:spPr>
        <a:xfrm>
          <a:off x="3362032" y="466698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Dogovor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oko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kreiranja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tabela</a:t>
          </a:r>
          <a:endParaRPr lang="en-US" sz="1600" kern="1200" dirty="0"/>
        </a:p>
      </dsp:txBody>
      <dsp:txXfrm>
        <a:off x="3604471" y="466698"/>
        <a:ext cx="1272803" cy="1010666"/>
      </dsp:txXfrm>
    </dsp:sp>
    <dsp:sp modelId="{614EBA0E-D12B-447E-B378-B0FA2DEBEA2F}">
      <dsp:nvSpPr>
        <dsp:cNvPr id="0" name=""/>
        <dsp:cNvSpPr/>
      </dsp:nvSpPr>
      <dsp:spPr>
        <a:xfrm>
          <a:off x="3362032" y="1477365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 </a:t>
          </a:r>
          <a:r>
            <a:rPr lang="en-US" sz="1600" kern="1200" dirty="0" err="1"/>
            <a:t>Dijagram</a:t>
          </a:r>
          <a:endParaRPr lang="en-US" sz="1600" kern="1200" dirty="0"/>
        </a:p>
      </dsp:txBody>
      <dsp:txXfrm>
        <a:off x="3604471" y="1477365"/>
        <a:ext cx="1272803" cy="1010666"/>
      </dsp:txXfrm>
    </dsp:sp>
    <dsp:sp modelId="{68509703-D239-4E1B-8CF0-EF08079E1226}">
      <dsp:nvSpPr>
        <dsp:cNvPr id="0" name=""/>
        <dsp:cNvSpPr/>
      </dsp:nvSpPr>
      <dsp:spPr>
        <a:xfrm>
          <a:off x="3362032" y="2488032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Kreiranje</a:t>
          </a:r>
          <a:r>
            <a:rPr lang="en-US" sz="1600" kern="1200" dirty="0"/>
            <a:t> </a:t>
          </a:r>
          <a:r>
            <a:rPr lang="en-US" sz="1600" kern="1200" dirty="0" err="1"/>
            <a:t>baze</a:t>
          </a:r>
          <a:endParaRPr lang="en-US" sz="1600" kern="1200" dirty="0"/>
        </a:p>
      </dsp:txBody>
      <dsp:txXfrm>
        <a:off x="3604471" y="2488032"/>
        <a:ext cx="1272803" cy="1010666"/>
      </dsp:txXfrm>
    </dsp:sp>
    <dsp:sp modelId="{F2D0DF5C-01B2-4262-9C9F-A218C837A49F}">
      <dsp:nvSpPr>
        <dsp:cNvPr id="0" name=""/>
        <dsp:cNvSpPr/>
      </dsp:nvSpPr>
      <dsp:spPr>
        <a:xfrm>
          <a:off x="3362032" y="3498698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SQL </a:t>
          </a:r>
          <a:r>
            <a:rPr lang="en-US" sz="1600" kern="1200" dirty="0" err="1"/>
            <a:t>upiti</a:t>
          </a:r>
          <a:endParaRPr lang="en-US" sz="1600" kern="1200" dirty="0"/>
        </a:p>
      </dsp:txBody>
      <dsp:txXfrm>
        <a:off x="3604471" y="3498698"/>
        <a:ext cx="1272803" cy="1010666"/>
      </dsp:txXfrm>
    </dsp:sp>
    <dsp:sp modelId="{FD776C1E-557E-4553-9447-49B69EEC7907}">
      <dsp:nvSpPr>
        <dsp:cNvPr id="0" name=""/>
        <dsp:cNvSpPr/>
      </dsp:nvSpPr>
      <dsp:spPr>
        <a:xfrm>
          <a:off x="2553903" y="62634"/>
          <a:ext cx="1035779" cy="1003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1300" kern="1200" dirty="0"/>
            <a:t>Relacijska baza podataka</a:t>
          </a:r>
          <a:endParaRPr lang="en-US" sz="1300" kern="1200" dirty="0"/>
        </a:p>
      </dsp:txBody>
      <dsp:txXfrm>
        <a:off x="2705589" y="209613"/>
        <a:ext cx="732407" cy="709677"/>
      </dsp:txXfrm>
    </dsp:sp>
    <dsp:sp modelId="{AD2806AC-6A03-4F05-9F4D-F72EA0E56FBF}">
      <dsp:nvSpPr>
        <dsp:cNvPr id="0" name=""/>
        <dsp:cNvSpPr/>
      </dsp:nvSpPr>
      <dsp:spPr>
        <a:xfrm>
          <a:off x="5913054" y="466698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Dogovor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oko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kreiranja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tabela</a:t>
          </a:r>
          <a:endParaRPr lang="en-US" sz="1600" kern="1200" dirty="0"/>
        </a:p>
      </dsp:txBody>
      <dsp:txXfrm>
        <a:off x="6155493" y="466698"/>
        <a:ext cx="1272803" cy="1010666"/>
      </dsp:txXfrm>
    </dsp:sp>
    <dsp:sp modelId="{5314AADB-0AD3-4BAE-9F15-B0FE4F44C802}">
      <dsp:nvSpPr>
        <dsp:cNvPr id="0" name=""/>
        <dsp:cNvSpPr/>
      </dsp:nvSpPr>
      <dsp:spPr>
        <a:xfrm>
          <a:off x="5913054" y="1477365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 </a:t>
          </a:r>
          <a:r>
            <a:rPr lang="en-US" sz="1600" kern="1200" dirty="0" err="1"/>
            <a:t>shema</a:t>
          </a:r>
          <a:endParaRPr lang="en-US" sz="1600" kern="1200" dirty="0"/>
        </a:p>
      </dsp:txBody>
      <dsp:txXfrm>
        <a:off x="6155493" y="1477365"/>
        <a:ext cx="1272803" cy="1010666"/>
      </dsp:txXfrm>
    </dsp:sp>
    <dsp:sp modelId="{6442479F-2A1B-4427-99EF-1507FA6D6F8E}">
      <dsp:nvSpPr>
        <dsp:cNvPr id="0" name=""/>
        <dsp:cNvSpPr/>
      </dsp:nvSpPr>
      <dsp:spPr>
        <a:xfrm>
          <a:off x="5913054" y="2488032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Kreiranje</a:t>
          </a:r>
          <a:r>
            <a:rPr lang="en-US" sz="1600" kern="1200" dirty="0"/>
            <a:t> </a:t>
          </a:r>
          <a:r>
            <a:rPr lang="en-US" sz="1600" kern="1200" dirty="0" err="1"/>
            <a:t>skladišta</a:t>
          </a:r>
          <a:r>
            <a:rPr lang="en-US" sz="1600" kern="1200" dirty="0"/>
            <a:t> </a:t>
          </a:r>
        </a:p>
      </dsp:txBody>
      <dsp:txXfrm>
        <a:off x="6155493" y="2488032"/>
        <a:ext cx="1272803" cy="1010666"/>
      </dsp:txXfrm>
    </dsp:sp>
    <dsp:sp modelId="{2397C2AA-D593-4E83-A675-F05CABA152A5}">
      <dsp:nvSpPr>
        <dsp:cNvPr id="0" name=""/>
        <dsp:cNvSpPr/>
      </dsp:nvSpPr>
      <dsp:spPr>
        <a:xfrm>
          <a:off x="5913054" y="3498698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ETL </a:t>
          </a:r>
          <a:r>
            <a:rPr lang="en-US" sz="1600" kern="1200" dirty="0" err="1"/>
            <a:t>proces</a:t>
          </a:r>
          <a:endParaRPr lang="en-US" sz="1600" kern="1200" dirty="0"/>
        </a:p>
      </dsp:txBody>
      <dsp:txXfrm>
        <a:off x="6155493" y="3498698"/>
        <a:ext cx="1272803" cy="1010666"/>
      </dsp:txXfrm>
    </dsp:sp>
    <dsp:sp modelId="{89E6DA6E-7A23-44BD-8A99-378091FF741D}">
      <dsp:nvSpPr>
        <dsp:cNvPr id="0" name=""/>
        <dsp:cNvSpPr/>
      </dsp:nvSpPr>
      <dsp:spPr>
        <a:xfrm>
          <a:off x="5104925" y="62634"/>
          <a:ext cx="1035779" cy="1003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Skladište</a:t>
          </a:r>
          <a:r>
            <a:rPr lang="en-US" sz="1300" kern="1200" dirty="0"/>
            <a:t> </a:t>
          </a:r>
          <a:r>
            <a:rPr lang="en-US" sz="1300" kern="1200" dirty="0" err="1"/>
            <a:t>podataka</a:t>
          </a:r>
          <a:endParaRPr lang="en-US" sz="1300" kern="1200" dirty="0"/>
        </a:p>
      </dsp:txBody>
      <dsp:txXfrm>
        <a:off x="5256611" y="209613"/>
        <a:ext cx="732407" cy="709677"/>
      </dsp:txXfrm>
    </dsp:sp>
    <dsp:sp modelId="{402C2C77-A32C-4D99-9940-12535E1181F2}">
      <dsp:nvSpPr>
        <dsp:cNvPr id="0" name=""/>
        <dsp:cNvSpPr/>
      </dsp:nvSpPr>
      <dsp:spPr>
        <a:xfrm>
          <a:off x="8464075" y="466698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Kreiranje</a:t>
          </a:r>
          <a:r>
            <a:rPr lang="en-US" sz="1600" kern="1200" dirty="0"/>
            <a:t> </a:t>
          </a:r>
          <a:r>
            <a:rPr lang="en-US" sz="1600" kern="1200" dirty="0" err="1"/>
            <a:t>kocke</a:t>
          </a:r>
          <a:endParaRPr lang="en-US" sz="1600" kern="1200" dirty="0"/>
        </a:p>
      </dsp:txBody>
      <dsp:txXfrm>
        <a:off x="8706514" y="466698"/>
        <a:ext cx="1272803" cy="1010666"/>
      </dsp:txXfrm>
    </dsp:sp>
    <dsp:sp modelId="{3086D0BF-AAD1-4310-88ED-4D81A687BD50}">
      <dsp:nvSpPr>
        <dsp:cNvPr id="0" name=""/>
        <dsp:cNvSpPr/>
      </dsp:nvSpPr>
      <dsp:spPr>
        <a:xfrm>
          <a:off x="8464075" y="1477365"/>
          <a:ext cx="1515242" cy="101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Analiza</a:t>
          </a:r>
          <a:r>
            <a:rPr lang="en-US" sz="1600" kern="1200" dirty="0"/>
            <a:t> </a:t>
          </a:r>
          <a:r>
            <a:rPr lang="en-US" sz="1600" kern="1200" dirty="0" err="1"/>
            <a:t>podataka</a:t>
          </a:r>
          <a:endParaRPr lang="en-US" sz="1600" kern="1200" dirty="0"/>
        </a:p>
      </dsp:txBody>
      <dsp:txXfrm>
        <a:off x="8706514" y="1477365"/>
        <a:ext cx="1272803" cy="1010666"/>
      </dsp:txXfrm>
    </dsp:sp>
    <dsp:sp modelId="{7453D9C8-CD6E-4AA4-8A19-7F6F667528F0}">
      <dsp:nvSpPr>
        <dsp:cNvPr id="0" name=""/>
        <dsp:cNvSpPr/>
      </dsp:nvSpPr>
      <dsp:spPr>
        <a:xfrm>
          <a:off x="7655946" y="62634"/>
          <a:ext cx="1035779" cy="1003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Kocka</a:t>
          </a:r>
          <a:r>
            <a:rPr lang="en-US" sz="1300" kern="1200" dirty="0"/>
            <a:t> </a:t>
          </a:r>
          <a:r>
            <a:rPr lang="en-US" sz="1300" kern="1200" dirty="0" err="1"/>
            <a:t>i</a:t>
          </a:r>
          <a:r>
            <a:rPr lang="en-US" sz="1300" kern="1200" dirty="0"/>
            <a:t> </a:t>
          </a:r>
          <a:r>
            <a:rPr lang="en-US" sz="1300" kern="1200" dirty="0" err="1"/>
            <a:t>analiza</a:t>
          </a:r>
          <a:endParaRPr lang="en-US" sz="1300" kern="1200" dirty="0"/>
        </a:p>
      </dsp:txBody>
      <dsp:txXfrm>
        <a:off x="7807632" y="209613"/>
        <a:ext cx="732407" cy="709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1262" y="2044668"/>
            <a:ext cx="5734050" cy="2219691"/>
          </a:xfrm>
        </p:spPr>
        <p:txBody>
          <a:bodyPr anchor="ctr"/>
          <a:lstStyle/>
          <a:p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BIBLIOTEKA</a:t>
            </a:r>
            <a: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44288" y="4070721"/>
            <a:ext cx="5734050" cy="955565"/>
          </a:xfrm>
        </p:spPr>
        <p:txBody>
          <a:bodyPr/>
          <a:lstStyle/>
          <a:p>
            <a:r>
              <a:rPr lang="en-US" b="1" dirty="0" err="1"/>
              <a:t>Uradili</a:t>
            </a:r>
            <a:r>
              <a:rPr lang="en-US" b="1" dirty="0"/>
              <a:t>: </a:t>
            </a:r>
            <a:r>
              <a:rPr lang="en-US" dirty="0" err="1"/>
              <a:t>Belma</a:t>
            </a:r>
            <a:r>
              <a:rPr lang="en-US" dirty="0"/>
              <a:t> </a:t>
            </a:r>
            <a:r>
              <a:rPr lang="en-US" dirty="0" err="1"/>
              <a:t>Muratović</a:t>
            </a:r>
            <a:r>
              <a:rPr lang="en-US" dirty="0"/>
              <a:t>, </a:t>
            </a:r>
            <a:r>
              <a:rPr lang="en-US" dirty="0" err="1"/>
              <a:t>Dženana</a:t>
            </a:r>
            <a:r>
              <a:rPr lang="en-US" dirty="0"/>
              <a:t> </a:t>
            </a:r>
            <a:r>
              <a:rPr lang="en-US" dirty="0" err="1"/>
              <a:t>Fejzić</a:t>
            </a:r>
            <a:r>
              <a:rPr lang="en-US" dirty="0"/>
              <a:t>,  </a:t>
            </a:r>
          </a:p>
          <a:p>
            <a:r>
              <a:rPr lang="en-US" dirty="0" err="1"/>
              <a:t>Elhattab</a:t>
            </a:r>
            <a:r>
              <a:rPr lang="en-US" dirty="0"/>
              <a:t> Yahia </a:t>
            </a:r>
            <a:r>
              <a:rPr lang="en-US" dirty="0" err="1"/>
              <a:t>Aissa</a:t>
            </a:r>
            <a:r>
              <a:rPr lang="en-US" dirty="0"/>
              <a:t>, Faris Hrvo, </a:t>
            </a:r>
            <a:r>
              <a:rPr lang="en-US" dirty="0" err="1"/>
              <a:t>Sanjin</a:t>
            </a:r>
            <a:r>
              <a:rPr lang="en-US" dirty="0"/>
              <a:t> </a:t>
            </a:r>
            <a:r>
              <a:rPr lang="en-US" dirty="0" err="1"/>
              <a:t>Šabanović</a:t>
            </a:r>
            <a:endParaRPr lang="en-US" dirty="0"/>
          </a:p>
          <a:p>
            <a:r>
              <a:rPr lang="en-US" b="1" dirty="0" err="1"/>
              <a:t>Predmetni</a:t>
            </a:r>
            <a:r>
              <a:rPr lang="en-US" b="1" dirty="0"/>
              <a:t> </a:t>
            </a:r>
            <a:r>
              <a:rPr lang="en-US" b="1" dirty="0" err="1"/>
              <a:t>nastavnik</a:t>
            </a:r>
            <a:r>
              <a:rPr lang="en-US" b="1" dirty="0"/>
              <a:t>: </a:t>
            </a:r>
            <a:r>
              <a:rPr lang="en-US" dirty="0"/>
              <a:t>Doc. Dr. Damir </a:t>
            </a:r>
            <a:r>
              <a:rPr lang="en-US" dirty="0" err="1"/>
              <a:t>Omerašević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2757095" cy="45720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Ova star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shema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služi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analizu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knjige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najviše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čitaju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raznim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vremenskim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intervalima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Dimenzije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Member, Author, Book, Category,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Vrijeme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Fact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B75B97-2365-4FCF-B539-DABDE00B2D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50" y="1417687"/>
            <a:ext cx="6821866" cy="49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</a:t>
            </a:r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Skraćenica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predstavlja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(extraction, transformation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load)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odnosno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ekstrakciju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izdvajanje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različitih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OLTP-ova.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predstavlja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tri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funkcije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objedinjene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jedan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služe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izvlačenje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produkcijske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našem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slučaju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relacione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njihovo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učitavanje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DW.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novi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SSIS package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unutar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napravili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konekcije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skladišta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relacione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nakon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čeka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tabu Control Flow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napravili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naše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skladište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17D3C3-BAEC-4BE1-81AE-1FA8E059A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04" y="4387464"/>
            <a:ext cx="7043475" cy="15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ETL </a:t>
            </a:r>
            <a:r>
              <a:rPr lang="en-US" sz="3200" dirty="0" err="1"/>
              <a:t>proces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198"/>
            <a:ext cx="4263166" cy="4646981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 Control Flow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ubacili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Execute SQL Task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obrisali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unutar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skladišta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način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pomoću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osiguravamo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 ne bi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došlo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konflikta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ukoliko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već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vidimo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prikaz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Execute SQL Task-a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gdje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potrebno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odabrati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konekciju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skladišta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napisati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SQLStatement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će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izvršiti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provjeru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 li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ukoliko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prisutne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izvršit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će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njihovo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brisanje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376F86-AF61-4E3D-A3DD-308C8CD668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128459"/>
            <a:ext cx="3471427" cy="13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31FA971-F6C9-4AF2-AD3A-123FA7BB9A7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491" y="1637463"/>
            <a:ext cx="5609871" cy="46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</a:t>
            </a:r>
            <a:r>
              <a:rPr lang="en-US" dirty="0" err="1"/>
              <a:t>proces</a:t>
            </a:r>
            <a:r>
              <a:rPr lang="en-US" dirty="0"/>
              <a:t> - </a:t>
            </a:r>
            <a:r>
              <a:rPr lang="nn-NO" dirty="0"/>
              <a:t>SQLStatement za kreiranje Book dimenzije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8500" y="1643231"/>
            <a:ext cx="1448696" cy="3208468"/>
          </a:xfrm>
        </p:spPr>
        <p:txBody>
          <a:bodyPr>
            <a:normAutofit/>
          </a:bodyPr>
          <a:lstStyle/>
          <a:p>
            <a:r>
              <a:rPr lang="nn-N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9C3B449-DF4A-4882-9F86-AD67702610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86" y="1458074"/>
            <a:ext cx="8544709" cy="47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ETL </a:t>
            </a:r>
            <a:r>
              <a:rPr lang="en-US" sz="3200" dirty="0" err="1"/>
              <a:t>proces</a:t>
            </a:r>
            <a:endParaRPr lang="en-US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1790976-08FD-4275-A4A8-B561D3E5CC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67" y="1418192"/>
            <a:ext cx="5961715" cy="27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D3F8454-EB24-4D54-A809-6A461987F7E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05154"/>
            <a:ext cx="6255273" cy="24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94C2272-C65E-4821-9CDD-85DD71E1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600198"/>
            <a:ext cx="3800587" cy="2304956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Nakon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kreiranja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svih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potrebnih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izvršili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njihovo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povezivanje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Prikaz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povezane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šeme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nalazi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ispod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ispod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nalazi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slika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koja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potvrđuje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sve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uspješno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radi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da je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kreirano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kako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treba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</a:t>
            </a:r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sljedećem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koraku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novi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SSISPackage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umjesto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execute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SQLTask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koristili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 Flow Task.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Nakon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toga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pomoću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Source Assistant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Destination Assistant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odabrali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odredišnu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ovisno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dimenzijama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Ispod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vidimo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primjer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destination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source dobro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odabrani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964EB1E-7339-440B-A4CA-6665C631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41" y="1492624"/>
            <a:ext cx="3322320" cy="113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FAA3B61-AB10-4862-AD1C-A1966D5F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15" y="2716962"/>
            <a:ext cx="3495767" cy="130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501A9D5-E95C-480B-87A6-1BC53BDBC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32" y="4115690"/>
            <a:ext cx="5356432" cy="22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ETL </a:t>
            </a:r>
            <a:r>
              <a:rPr lang="en-US" sz="3600" dirty="0" err="1"/>
              <a:t>proces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74059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izvorišnu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napisali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treba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uzeti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945" y="1409541"/>
            <a:ext cx="4919472" cy="724093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 source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Assistantu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odredili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odredišnu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ćemo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eksportovati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vrijednosti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CE0249-3922-44E9-ADB0-F506F5F030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08939"/>
            <a:ext cx="4666319" cy="39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973AE29-E4DE-44B0-A18D-7107B8560D2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45" y="2208938"/>
            <a:ext cx="4666319" cy="39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</a:t>
            </a:r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875891" cy="4572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slici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prikazan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Assistant za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Vrijeme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Samo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skladište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historijski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pregled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ne bi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imalo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smisla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bez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tabele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jer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se ne bi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mogli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raditi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analiza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vremenskim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intervalima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C7E8A8-A218-44D5-B7D7-216076A8C8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492035"/>
            <a:ext cx="5600700" cy="465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</a:t>
            </a:r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2219213" cy="1828800"/>
          </a:xfrm>
        </p:spPr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prikaz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uspješno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odrađenog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Procesa</a:t>
            </a:r>
            <a:endParaRPr lang="en-US" dirty="0">
              <a:effectLst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8DE024-0076-45BD-8731-6DAC28FB9C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12" y="1600200"/>
            <a:ext cx="7386470" cy="4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Kocka</a:t>
            </a:r>
            <a:br>
              <a:rPr lang="hr-BA" dirty="0"/>
            </a:b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4085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38008" cy="45720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projekat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bazira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optimizaciji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biblioteka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Željeli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omogućimo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lagan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pristupačan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način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radnicima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biblioteke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hr-BA" dirty="0">
                <a:latin typeface="Calibri" panose="020F0502020204030204" pitchFamily="34" charset="0"/>
                <a:cs typeface="Calibri" panose="020F0502020204030204" pitchFamily="34" charset="0"/>
              </a:rPr>
              <a:t>Cilj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BA" dirty="0">
                <a:latin typeface="Calibri" panose="020F0502020204030204" pitchFamily="34" charset="0"/>
                <a:cs typeface="Calibri" panose="020F0502020204030204" pitchFamily="34" charset="0"/>
              </a:rPr>
              <a:t>projekta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stvaranje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organizovanog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kojem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svi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podaci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povezani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sprečavanje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suvišnosti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nedosljednosti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gubitka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podataka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cilj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je</a:t>
            </a:r>
            <a:r>
              <a:rPr lang="hr-BA" dirty="0">
                <a:latin typeface="Calibri" panose="020F0502020204030204" pitchFamily="34" charset="0"/>
                <a:cs typeface="Calibri" panose="020F0502020204030204" pitchFamily="34" charset="0"/>
              </a:rPr>
              <a:t> bio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napravimo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skladište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podataka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posuđivanje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knjiga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čitanje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Inače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je 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tabela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velika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 bi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optimizovala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zaposlenici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biblioteke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uvid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prethodno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vremensko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razdoblje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ovoj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prezentaciji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ćemo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pokazati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kako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realizovali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projekat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kocke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144832" cy="45720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OLAP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pristup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analizi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izvještavanju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omogućuje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korisniku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lako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selektivno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izdvaja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pregledava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različitih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stajališta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temeljeno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multidimenzijskoj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strukturi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zvanoj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engl.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cube).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tipično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odgovara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jednom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zvjezdastom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tipično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unutar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OLAP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uzevši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postojeći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zvjezdasti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Prvo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novi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projekat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Microsoft Visual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Studiu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zatim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Solution Explorer-u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kliknemo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desnim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klikom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miša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 Sources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odaberemo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opciju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New Data Source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pojavljuje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wizard za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konekcije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D73504-4A23-4FF4-A5D1-DAB1B1C555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48" y="1618002"/>
            <a:ext cx="5634896" cy="45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Kreiranje</a:t>
            </a:r>
            <a:r>
              <a:rPr lang="en-US" sz="3200" dirty="0"/>
              <a:t> </a:t>
            </a:r>
            <a:r>
              <a:rPr lang="en-US" sz="3200" dirty="0" err="1"/>
              <a:t>kocke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62931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Potom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odabiremo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541691"/>
            <a:ext cx="4802022" cy="93860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Nakon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što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odaberemo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biramo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želimo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uključiti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kocku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Mi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izabrali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činjenica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neophodna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vrijeme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knjige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članovi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DA0305-DBD4-4D07-BB41-6C97AA9CD1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2229519"/>
            <a:ext cx="4802022" cy="38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B368E6-DE0E-4C46-B244-101C3025C91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10" y="2552989"/>
            <a:ext cx="4802125" cy="38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Kreiranje</a:t>
            </a:r>
            <a:r>
              <a:rPr lang="en-US" sz="3200" dirty="0"/>
              <a:t> </a:t>
            </a:r>
            <a:r>
              <a:rPr lang="en-US" sz="3200" dirty="0" err="1"/>
              <a:t>kocke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69402"/>
            <a:ext cx="5080748" cy="1731982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Preostaje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dimenzija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 to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desnim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klikom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Dimensions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odabirom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opcije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New dimension,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pojavljuje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čarobnjak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dimenzije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Potom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odabiremo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definirali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5357" y="1329259"/>
            <a:ext cx="4802022" cy="459232"/>
          </a:xfrm>
        </p:spPr>
        <p:txBody>
          <a:bodyPr>
            <a:normAutofit/>
          </a:bodyPr>
          <a:lstStyle/>
          <a:p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Preostaje nam još samo dati naziv: 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92F6431-6A80-4C5C-9176-78AA62EF59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8" y="2714438"/>
            <a:ext cx="4396985" cy="35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67AC22B-705C-4BD5-9BC3-41EC2EE5A42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3" y="2011680"/>
            <a:ext cx="4919471" cy="39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kocke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724361" cy="4572000"/>
          </a:xfrm>
        </p:spPr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Klikom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Finish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završili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wizardom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sljedeći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izgled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25F53F-2A0B-4F93-9353-4859322BC7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1414953"/>
            <a:ext cx="7750711" cy="475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2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kocke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230432" cy="4572000"/>
          </a:xfrm>
        </p:spPr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OLAP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izvodi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desnim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klikom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Cubes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odabirom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New Cube.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Dimenzije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će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same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prepoznati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kreiranja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26F92E-A9D6-4AFA-A9D8-D2A695F11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1" y="1458736"/>
            <a:ext cx="6060440" cy="48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Kocka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616785" cy="4572000"/>
          </a:xfrm>
        </p:spPr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izgled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sljedećoj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09321E-1DF5-4D50-9C3C-2F1A2FCE4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461458"/>
            <a:ext cx="8374655" cy="47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528930"/>
            <a:ext cx="3542404" cy="4572000"/>
          </a:xfrm>
        </p:spPr>
        <p:txBody>
          <a:bodyPr/>
          <a:lstStyle/>
          <a:p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Analiza podataka je proces u kojem se određeni podaci obrađuju. U našem slučaju bitne/potrebne podatke uzimamo putem upita.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b.book_name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AS "Ime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knjige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", count(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rb.borrow_id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AS                   "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Broj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ponavljanja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FROM Book b, Fact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rb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b.book_id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rb.book_id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GROUP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b.book_name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endParaRPr lang="en-US" dirty="0">
              <a:effectLst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6F9A29-0339-4426-AB81-82546222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538004"/>
              </p:ext>
            </p:extLst>
          </p:nvPr>
        </p:nvGraphicFramePr>
        <p:xfrm>
          <a:off x="4862456" y="1528930"/>
          <a:ext cx="634146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94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Proces</a:t>
            </a:r>
            <a:r>
              <a:rPr lang="en-US" sz="3200" dirty="0"/>
              <a:t> </a:t>
            </a:r>
            <a:r>
              <a:rPr lang="en-US" sz="3200" dirty="0" err="1"/>
              <a:t>pravljenja</a:t>
            </a:r>
            <a:r>
              <a:rPr lang="en-US" sz="3200" dirty="0"/>
              <a:t> </a:t>
            </a:r>
            <a:r>
              <a:rPr lang="en-US" sz="3200" dirty="0" err="1"/>
              <a:t>projekta</a:t>
            </a:r>
            <a:r>
              <a:rPr lang="en-US" sz="3200" dirty="0"/>
              <a:t> 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461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/>
              <a:t>USE-CASE i Activity dijagram</a:t>
            </a:r>
            <a:br>
              <a:rPr lang="hr-BA" dirty="0"/>
            </a:b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USE-CASE</a:t>
            </a:r>
            <a:r>
              <a:rPr lang="en-US" dirty="0"/>
              <a:t> DIJAGRAM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582" y="1600200"/>
            <a:ext cx="3657600" cy="45720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Use-case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dijagram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predstavlja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dijagram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prikazuje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interakciju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korisnika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našem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slučaju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imamo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korisnika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menadžer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zaposlenik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admin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skladišta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Menadžer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void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evidenciju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uposlenicima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Zaposlenik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biblioteke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može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pisati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brisati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mijenjati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sadržaj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korisnici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biblioteke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članovi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posuđene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knjige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knjige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može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čitati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Admin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skladišta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upravlja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knjigama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autorima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kategorijama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izdavačima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00223-83CE-4F01-A31C-7A139B852A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72" y="1600200"/>
            <a:ext cx="6267674" cy="454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A</a:t>
            </a:r>
            <a:r>
              <a:rPr lang="en-US" dirty="0"/>
              <a:t>CTIVITY DIJAGRAM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1059" y="1598264"/>
            <a:ext cx="3657600" cy="45720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Activity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dijagram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našem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slučaju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predstavlja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radnji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osoba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dođe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biblioteku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Ovaj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dijagram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kreira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preko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radnji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koji se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mogu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desiti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kada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osoba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dođe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u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bilioteku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je ta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osoba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ne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napusti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Uključene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moguće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opcije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osoba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može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uraditi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Uslovi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kada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sljedeća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radnja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zavisi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nečega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predstavljeni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oblicima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baklava,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radnje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predstavljene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zaobljenim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zelenim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kvadratima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BCCF1D-3F3F-4011-925A-6ED213F7B3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54013"/>
            <a:ext cx="5837368" cy="48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/>
              <a:t>Relacijska baza podataka</a:t>
            </a:r>
            <a:br>
              <a:rPr lang="hr-BA" dirty="0"/>
            </a:b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6211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Relacijska baza podataka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824869" cy="4572000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hr-B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Što se tiče relacijske baze podataka, </a:t>
            </a:r>
            <a:r>
              <a:rPr lang="hr-BA" sz="1800" b="0" i="0" u="none" strike="noStrike" dirty="0">
                <a:solidFill>
                  <a:srgbClr val="202122"/>
                </a:solidFill>
                <a:effectLst/>
                <a:latin typeface="Calibri" panose="020F0502020204030204" pitchFamily="34" charset="0"/>
              </a:rPr>
              <a:t>ona je  tip baze podataka kod kojeg je organizacija podataka zasnovana na relacionom modelu. U ovim bazama, organizacija podataka se vrši u skup relacija između kojih se definišu određene veze.</a:t>
            </a:r>
            <a:endParaRPr lang="hr-BA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hr-BA" sz="1800" b="0" i="0" u="none" strike="noStrike" dirty="0">
                <a:solidFill>
                  <a:srgbClr val="202122"/>
                </a:solidFill>
                <a:effectLst/>
                <a:latin typeface="Calibri" panose="020F0502020204030204" pitchFamily="34" charset="0"/>
              </a:rPr>
              <a:t>U relacionim bazama podataka, svaka relacija mora da ima definisan primary key, a pored njega moze posjedovati i  foreign key. U tabele koje smo kreirali unijeli smo vrijednosti za sve podatke koji se pojavljuju i na ER dijagramu.</a:t>
            </a:r>
            <a:endParaRPr lang="hr-BA" dirty="0">
              <a:effectLst/>
            </a:endParaRP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53494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Dijagram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2509669" cy="45720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dijagram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prikazuje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entitete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kreirane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Na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prikazano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tabela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sadrže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osnovu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napravili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našu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relacijsku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bazu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Zapravo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dijagram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poslužio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temelj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za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dalji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projektu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89F920-860F-46DB-966E-DB56B46882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/>
          <a:stretch/>
        </p:blipFill>
        <p:spPr bwMode="auto">
          <a:xfrm>
            <a:off x="3808207" y="1480548"/>
            <a:ext cx="7277375" cy="48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Implentacija</a:t>
            </a:r>
            <a:r>
              <a:rPr lang="en-US" dirty="0"/>
              <a:t> DW</a:t>
            </a:r>
            <a:br>
              <a:rPr lang="hr-BA" dirty="0"/>
            </a:b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895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705</TotalTime>
  <Words>1158</Words>
  <Application>Microsoft Office PowerPoint</Application>
  <PresentationFormat>Widescreen</PresentationFormat>
  <Paragraphs>108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Euphemia</vt:lpstr>
      <vt:lpstr>Plantagenet Cherokee</vt:lpstr>
      <vt:lpstr>Wingdings</vt:lpstr>
      <vt:lpstr>Academic Literature 16x9</vt:lpstr>
      <vt:lpstr>BIBLIOTEKA DW</vt:lpstr>
      <vt:lpstr>Uvod</vt:lpstr>
      <vt:lpstr>USE-CASE i Activity dijagram </vt:lpstr>
      <vt:lpstr>USE-CASE DIJAGRAM</vt:lpstr>
      <vt:lpstr>ACTIVITY DIJAGRAM</vt:lpstr>
      <vt:lpstr>Relacijska baza podataka </vt:lpstr>
      <vt:lpstr>Relacijska baza podataka</vt:lpstr>
      <vt:lpstr>ER Dijagram</vt:lpstr>
      <vt:lpstr>Implentacija DW </vt:lpstr>
      <vt:lpstr>Star Shema</vt:lpstr>
      <vt:lpstr>ETL proces</vt:lpstr>
      <vt:lpstr>ETL proces</vt:lpstr>
      <vt:lpstr>ETL proces - SQLStatement za kreiranje Book dimenzije</vt:lpstr>
      <vt:lpstr>ETL proces</vt:lpstr>
      <vt:lpstr>ETL proces</vt:lpstr>
      <vt:lpstr>ETL proces</vt:lpstr>
      <vt:lpstr>ETL proces</vt:lpstr>
      <vt:lpstr>ETL proces</vt:lpstr>
      <vt:lpstr>Kocka </vt:lpstr>
      <vt:lpstr>Kreiranje kocke</vt:lpstr>
      <vt:lpstr>Kreiranje kocke</vt:lpstr>
      <vt:lpstr>Kreiranje kocke</vt:lpstr>
      <vt:lpstr>Kreiranje kocke</vt:lpstr>
      <vt:lpstr>Kreiranje kocke</vt:lpstr>
      <vt:lpstr>Kocka</vt:lpstr>
      <vt:lpstr>Analiza</vt:lpstr>
      <vt:lpstr>Proces pravljenja projekta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BIBLIOTEKA DW</dc:title>
  <dc:creator>Eldar Hrvo</dc:creator>
  <cp:lastModifiedBy>Eldar Hrvo</cp:lastModifiedBy>
  <cp:revision>28</cp:revision>
  <dcterms:created xsi:type="dcterms:W3CDTF">2020-12-29T09:37:08Z</dcterms:created>
  <dcterms:modified xsi:type="dcterms:W3CDTF">2020-12-30T15:03:14Z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