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Bebas Neue Cyrillic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va Sans" panose="020B0604020202020204" charset="0"/>
      <p:regular r:id="rId26"/>
    </p:embeddedFont>
    <p:embeddedFont>
      <p:font typeface="Canva Sans Bold" panose="020B0604020202020204" charset="0"/>
      <p:regular r:id="rId27"/>
    </p:embeddedFont>
    <p:embeddedFont>
      <p:font typeface="Glacial Indifference" panose="020B0604020202020204" charset="0"/>
      <p:regular r:id="rId28"/>
    </p:embeddedFont>
    <p:embeddedFont>
      <p:font typeface="Montserrat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758358" y="269141"/>
            <a:ext cx="4452816" cy="6319719"/>
          </a:xfrm>
          <a:custGeom>
            <a:avLst/>
            <a:gdLst/>
            <a:ahLst/>
            <a:cxnLst/>
            <a:rect l="l" t="t" r="r" b="b"/>
            <a:pathLst>
              <a:path w="4452816" h="6319719">
                <a:moveTo>
                  <a:pt x="0" y="0"/>
                </a:moveTo>
                <a:lnTo>
                  <a:pt x="4452816" y="0"/>
                </a:lnTo>
                <a:lnTo>
                  <a:pt x="4452816" y="6319718"/>
                </a:lnTo>
                <a:lnTo>
                  <a:pt x="0" y="6319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522549" y="-301374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91748" y="1341352"/>
            <a:ext cx="4487873" cy="3387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718"/>
              </a:lnSpc>
              <a:spcBef>
                <a:spcPct val="0"/>
              </a:spcBef>
            </a:pPr>
            <a:r>
              <a:rPr lang="en-US" sz="8718">
                <a:solidFill>
                  <a:srgbClr val="17FF93"/>
                </a:solidFill>
                <a:latin typeface="Bebas Neue Cyrillic"/>
              </a:rPr>
              <a:t>PARALELNI RACUNARSKI SISTEMI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5800" y="4729269"/>
            <a:ext cx="2254194" cy="727333"/>
            <a:chOff x="0" y="0"/>
            <a:chExt cx="3005593" cy="96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685800" y="1188435"/>
            <a:ext cx="577827" cy="677622"/>
          </a:xfrm>
          <a:custGeom>
            <a:avLst/>
            <a:gdLst/>
            <a:ahLst/>
            <a:cxnLst/>
            <a:rect l="l" t="t" r="r" b="b"/>
            <a:pathLst>
              <a:path w="577827" h="677622">
                <a:moveTo>
                  <a:pt x="0" y="0"/>
                </a:moveTo>
                <a:lnTo>
                  <a:pt x="577827" y="0"/>
                </a:lnTo>
                <a:lnTo>
                  <a:pt x="577827" y="677622"/>
                </a:lnTo>
                <a:lnTo>
                  <a:pt x="0" y="677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93233" y="1188435"/>
            <a:ext cx="577827" cy="677622"/>
          </a:xfrm>
          <a:custGeom>
            <a:avLst/>
            <a:gdLst/>
            <a:ahLst/>
            <a:cxnLst/>
            <a:rect l="l" t="t" r="r" b="b"/>
            <a:pathLst>
              <a:path w="577827" h="677622">
                <a:moveTo>
                  <a:pt x="0" y="0"/>
                </a:moveTo>
                <a:lnTo>
                  <a:pt x="577827" y="0"/>
                </a:lnTo>
                <a:lnTo>
                  <a:pt x="577827" y="677622"/>
                </a:lnTo>
                <a:lnTo>
                  <a:pt x="0" y="677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V="1">
            <a:off x="-852638" y="617220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846063" y="1313103"/>
            <a:ext cx="5266235" cy="4164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724"/>
              </a:lnSpc>
            </a:pPr>
            <a:r>
              <a:rPr lang="en-US" sz="10724">
                <a:solidFill>
                  <a:srgbClr val="17FF93"/>
                </a:solidFill>
                <a:latin typeface="Bebas Neue Cyrillic"/>
              </a:rPr>
              <a:t>PARALELNI</a:t>
            </a:r>
          </a:p>
          <a:p>
            <a:pPr marL="0" lvl="0" indent="0" algn="just">
              <a:lnSpc>
                <a:spcPts val="10724"/>
              </a:lnSpc>
              <a:spcBef>
                <a:spcPct val="0"/>
              </a:spcBef>
            </a:pPr>
            <a:r>
              <a:rPr lang="en-US" sz="10724">
                <a:solidFill>
                  <a:srgbClr val="17FF93"/>
                </a:solidFill>
                <a:latin typeface="Bebas Neue Cyrillic"/>
              </a:rPr>
              <a:t>ALGORITMI SORTIRANJA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62955" y="2736754"/>
            <a:ext cx="2254194" cy="727333"/>
            <a:chOff x="0" y="0"/>
            <a:chExt cx="3005593" cy="9697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685800" y="4016537"/>
            <a:ext cx="2254194" cy="727333"/>
            <a:chOff x="0" y="0"/>
            <a:chExt cx="3005593" cy="9697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930974" y="1458222"/>
            <a:ext cx="2254194" cy="727333"/>
            <a:chOff x="0" y="0"/>
            <a:chExt cx="3005593" cy="96977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09082" y="1877423"/>
            <a:ext cx="2254194" cy="727333"/>
            <a:chOff x="0" y="0"/>
            <a:chExt cx="3005593" cy="9697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908645" y="3576306"/>
            <a:ext cx="2254194" cy="727333"/>
            <a:chOff x="0" y="0"/>
            <a:chExt cx="3005593" cy="9697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>
            <a:off x="3515941" y="3298492"/>
            <a:ext cx="8327602" cy="1134369"/>
          </a:xfrm>
          <a:custGeom>
            <a:avLst/>
            <a:gdLst/>
            <a:ahLst/>
            <a:cxnLst/>
            <a:rect l="l" t="t" r="r" b="b"/>
            <a:pathLst>
              <a:path w="8327602" h="1134369">
                <a:moveTo>
                  <a:pt x="0" y="0"/>
                </a:moveTo>
                <a:lnTo>
                  <a:pt x="8327602" y="0"/>
                </a:lnTo>
                <a:lnTo>
                  <a:pt x="8327602" y="1134369"/>
                </a:lnTo>
                <a:lnTo>
                  <a:pt x="0" y="11343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307761" y="1879139"/>
            <a:ext cx="5995829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6EF"/>
                </a:solidFill>
                <a:latin typeface="Canva Sans"/>
              </a:rPr>
              <a:t>SVAKI PARALELNO SORTIRANJE 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FFF6EF"/>
                </a:solidFill>
                <a:latin typeface="Canva Sans"/>
              </a:rPr>
              <a:t>SE  ZAPOČINJE NA OVAJ NAČIN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515941" y="4727512"/>
            <a:ext cx="3670141" cy="72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99"/>
              </a:lnSpc>
            </a:pPr>
            <a:r>
              <a:rPr lang="en-US" sz="1899">
                <a:solidFill>
                  <a:srgbClr val="FFF6EF"/>
                </a:solidFill>
                <a:latin typeface="Montserrat"/>
              </a:rPr>
              <a:t>Instanciramo task.</a:t>
            </a:r>
          </a:p>
          <a:p>
            <a:pPr>
              <a:lnSpc>
                <a:spcPts val="1899"/>
              </a:lnSpc>
            </a:pPr>
            <a:r>
              <a:rPr lang="en-US" sz="1899">
                <a:solidFill>
                  <a:srgbClr val="FFF6EF"/>
                </a:solidFill>
                <a:latin typeface="Montserrat"/>
              </a:rPr>
              <a:t>Dodijelimo ga pool-u</a:t>
            </a:r>
          </a:p>
          <a:p>
            <a:pPr>
              <a:lnSpc>
                <a:spcPts val="1899"/>
              </a:lnSpc>
            </a:pPr>
            <a:r>
              <a:rPr lang="en-US" sz="1899">
                <a:solidFill>
                  <a:srgbClr val="FFF6EF"/>
                </a:solidFill>
                <a:latin typeface="Montserrat"/>
              </a:rPr>
              <a:t>Okinemo ga pomoću invoke()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0862" y="949096"/>
            <a:ext cx="4964828" cy="2704058"/>
          </a:xfrm>
          <a:custGeom>
            <a:avLst/>
            <a:gdLst/>
            <a:ahLst/>
            <a:cxnLst/>
            <a:rect l="l" t="t" r="r" b="b"/>
            <a:pathLst>
              <a:path w="4964828" h="2704058">
                <a:moveTo>
                  <a:pt x="0" y="0"/>
                </a:moveTo>
                <a:lnTo>
                  <a:pt x="4964828" y="0"/>
                </a:lnTo>
                <a:lnTo>
                  <a:pt x="4964828" y="2704058"/>
                </a:lnTo>
                <a:lnTo>
                  <a:pt x="0" y="27040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50008" y="3695226"/>
            <a:ext cx="7150503" cy="2958521"/>
          </a:xfrm>
          <a:custGeom>
            <a:avLst/>
            <a:gdLst/>
            <a:ahLst/>
            <a:cxnLst/>
            <a:rect l="l" t="t" r="r" b="b"/>
            <a:pathLst>
              <a:path w="7150503" h="2958521">
                <a:moveTo>
                  <a:pt x="0" y="0"/>
                </a:moveTo>
                <a:lnTo>
                  <a:pt x="7150503" y="0"/>
                </a:lnTo>
                <a:lnTo>
                  <a:pt x="7150503" y="2958521"/>
                </a:lnTo>
                <a:lnTo>
                  <a:pt x="0" y="29585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50008" y="300800"/>
            <a:ext cx="5266235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MERGESORT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87611" y="430213"/>
            <a:ext cx="175133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SEKVENCIJALNI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01971" y="3200745"/>
            <a:ext cx="125476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PARALELNI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32510" y="1434479"/>
            <a:ext cx="5793683" cy="791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Glacial Indifference"/>
              </a:rPr>
              <a:t>AKO POREDIMO LINIJU PO LINIJU, OVI ALGORITMI VRLO SLIČE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72841" y="1336038"/>
            <a:ext cx="7812758" cy="1853026"/>
          </a:xfrm>
          <a:custGeom>
            <a:avLst/>
            <a:gdLst/>
            <a:ahLst/>
            <a:cxnLst/>
            <a:rect l="l" t="t" r="r" b="b"/>
            <a:pathLst>
              <a:path w="7812758" h="1853026">
                <a:moveTo>
                  <a:pt x="0" y="0"/>
                </a:moveTo>
                <a:lnTo>
                  <a:pt x="7812758" y="0"/>
                </a:lnTo>
                <a:lnTo>
                  <a:pt x="7812758" y="1853026"/>
                </a:lnTo>
                <a:lnTo>
                  <a:pt x="0" y="18530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9366" y="3613280"/>
            <a:ext cx="6894719" cy="2674205"/>
          </a:xfrm>
          <a:custGeom>
            <a:avLst/>
            <a:gdLst/>
            <a:ahLst/>
            <a:cxnLst/>
            <a:rect l="l" t="t" r="r" b="b"/>
            <a:pathLst>
              <a:path w="6894719" h="2674205">
                <a:moveTo>
                  <a:pt x="0" y="0"/>
                </a:moveTo>
                <a:lnTo>
                  <a:pt x="6894719" y="0"/>
                </a:lnTo>
                <a:lnTo>
                  <a:pt x="6894719" y="2674205"/>
                </a:lnTo>
                <a:lnTo>
                  <a:pt x="0" y="26742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50008" y="259024"/>
            <a:ext cx="5266235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QUICKSORT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78021" y="886050"/>
            <a:ext cx="175133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SEKVENCIJALNI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35896" y="3130641"/>
            <a:ext cx="125476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PARALELNI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0" y="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50008" y="259024"/>
            <a:ext cx="5266235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SELECTIONSORT</a:t>
            </a:r>
          </a:p>
        </p:txBody>
      </p:sp>
      <p:sp>
        <p:nvSpPr>
          <p:cNvPr id="9" name="Freeform 9"/>
          <p:cNvSpPr/>
          <p:nvPr/>
        </p:nvSpPr>
        <p:spPr>
          <a:xfrm>
            <a:off x="5078923" y="974370"/>
            <a:ext cx="7037043" cy="5778824"/>
          </a:xfrm>
          <a:custGeom>
            <a:avLst/>
            <a:gdLst/>
            <a:ahLst/>
            <a:cxnLst/>
            <a:rect l="l" t="t" r="r" b="b"/>
            <a:pathLst>
              <a:path w="7037043" h="5778824">
                <a:moveTo>
                  <a:pt x="0" y="0"/>
                </a:moveTo>
                <a:lnTo>
                  <a:pt x="7037044" y="0"/>
                </a:lnTo>
                <a:lnTo>
                  <a:pt x="7037044" y="5778823"/>
                </a:lnTo>
                <a:lnTo>
                  <a:pt x="0" y="57788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595813" y="2547484"/>
            <a:ext cx="2254194" cy="727333"/>
            <a:chOff x="0" y="0"/>
            <a:chExt cx="3005593" cy="9697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2595813" y="4989637"/>
            <a:ext cx="2254194" cy="727333"/>
            <a:chOff x="0" y="0"/>
            <a:chExt cx="3005593" cy="96977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3095531" y="4579300"/>
            <a:ext cx="125476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PARALELNI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47246" y="1994272"/>
            <a:ext cx="175133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SEKVENCIJALNI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572352" y="3798471"/>
            <a:ext cx="276543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Bebas Neue Cyrillic"/>
              </a:rPr>
              <a:t>ELSE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0740000" flipV="1">
            <a:off x="-826743" y="5733415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50008" y="259024"/>
            <a:ext cx="5266235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INSERTIONSORT</a:t>
            </a:r>
          </a:p>
        </p:txBody>
      </p:sp>
      <p:sp>
        <p:nvSpPr>
          <p:cNvPr id="9" name="Freeform 9"/>
          <p:cNvSpPr/>
          <p:nvPr/>
        </p:nvSpPr>
        <p:spPr>
          <a:xfrm>
            <a:off x="5074846" y="798774"/>
            <a:ext cx="7045199" cy="6009140"/>
          </a:xfrm>
          <a:custGeom>
            <a:avLst/>
            <a:gdLst/>
            <a:ahLst/>
            <a:cxnLst/>
            <a:rect l="l" t="t" r="r" b="b"/>
            <a:pathLst>
              <a:path w="7045199" h="6009140">
                <a:moveTo>
                  <a:pt x="0" y="0"/>
                </a:moveTo>
                <a:lnTo>
                  <a:pt x="7045198" y="0"/>
                </a:lnTo>
                <a:lnTo>
                  <a:pt x="7045198" y="6009140"/>
                </a:lnTo>
                <a:lnTo>
                  <a:pt x="0" y="60091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595813" y="2547484"/>
            <a:ext cx="2254194" cy="727333"/>
            <a:chOff x="0" y="0"/>
            <a:chExt cx="3005593" cy="9697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2595813" y="4989637"/>
            <a:ext cx="2254194" cy="727333"/>
            <a:chOff x="0" y="0"/>
            <a:chExt cx="3005593" cy="969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3095531" y="4579300"/>
            <a:ext cx="125476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PARALELNI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47246" y="1994272"/>
            <a:ext cx="175133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SEKVENCIJALNI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72352" y="3798471"/>
            <a:ext cx="276543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Bebas Neue Cyrillic"/>
              </a:rPr>
              <a:t>ELSE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866837" y="1035677"/>
            <a:ext cx="7325163" cy="5822323"/>
          </a:xfrm>
          <a:custGeom>
            <a:avLst/>
            <a:gdLst/>
            <a:ahLst/>
            <a:cxnLst/>
            <a:rect l="l" t="t" r="r" b="b"/>
            <a:pathLst>
              <a:path w="7325163" h="5822323">
                <a:moveTo>
                  <a:pt x="0" y="0"/>
                </a:moveTo>
                <a:lnTo>
                  <a:pt x="7325163" y="0"/>
                </a:lnTo>
                <a:lnTo>
                  <a:pt x="7325163" y="5822323"/>
                </a:lnTo>
                <a:lnTo>
                  <a:pt x="0" y="58223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595813" y="2547484"/>
            <a:ext cx="2254194" cy="727333"/>
            <a:chOff x="0" y="0"/>
            <a:chExt cx="3005593" cy="9697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2595813" y="4989637"/>
            <a:ext cx="2254194" cy="727333"/>
            <a:chOff x="0" y="0"/>
            <a:chExt cx="3005593" cy="9697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50008" y="259024"/>
            <a:ext cx="5266235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BUBBLESORT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95531" y="4579300"/>
            <a:ext cx="125476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PARALELNI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47246" y="1994272"/>
            <a:ext cx="1751330" cy="41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3029">
                <a:solidFill>
                  <a:srgbClr val="FFFFFF"/>
                </a:solidFill>
                <a:latin typeface="Bebas Neue Cyrillic"/>
              </a:rPr>
              <a:t>SEKVENCIJALNI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572352" y="3798471"/>
            <a:ext cx="276543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Bebas Neue Cyrillic"/>
              </a:rPr>
              <a:t>ELSE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6637" y="1064252"/>
            <a:ext cx="2192476" cy="150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</a:rPr>
              <a:t>Dijeljenje nizova na cjeline, te njihovo ponovno spajanje isto je kao kod Mergesorta.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6637" y="4208845"/>
            <a:ext cx="2192476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</a:rPr>
              <a:t>Možemo reći da su zadnja tri algoritma ustvari grublje granulisani i preprocesirani Mergesort!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86874" y="867831"/>
            <a:ext cx="5867637" cy="3509816"/>
          </a:xfrm>
          <a:custGeom>
            <a:avLst/>
            <a:gdLst/>
            <a:ahLst/>
            <a:cxnLst/>
            <a:rect l="l" t="t" r="r" b="b"/>
            <a:pathLst>
              <a:path w="5867637" h="3509816">
                <a:moveTo>
                  <a:pt x="0" y="0"/>
                </a:moveTo>
                <a:lnTo>
                  <a:pt x="5867637" y="0"/>
                </a:lnTo>
                <a:lnTo>
                  <a:pt x="5867637" y="3509816"/>
                </a:lnTo>
                <a:lnTo>
                  <a:pt x="0" y="3509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62882" y="213553"/>
            <a:ext cx="5266235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TESTIRANJE</a:t>
            </a:r>
          </a:p>
        </p:txBody>
      </p:sp>
      <p:sp>
        <p:nvSpPr>
          <p:cNvPr id="5" name="Freeform 5"/>
          <p:cNvSpPr/>
          <p:nvPr/>
        </p:nvSpPr>
        <p:spPr>
          <a:xfrm>
            <a:off x="4890552" y="3252200"/>
            <a:ext cx="7301448" cy="3608641"/>
          </a:xfrm>
          <a:custGeom>
            <a:avLst/>
            <a:gdLst/>
            <a:ahLst/>
            <a:cxnLst/>
            <a:rect l="l" t="t" r="r" b="b"/>
            <a:pathLst>
              <a:path w="7301448" h="3608641">
                <a:moveTo>
                  <a:pt x="0" y="0"/>
                </a:moveTo>
                <a:lnTo>
                  <a:pt x="7301448" y="0"/>
                </a:lnTo>
                <a:lnTo>
                  <a:pt x="7301448" y="3608641"/>
                </a:lnTo>
                <a:lnTo>
                  <a:pt x="0" y="36086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541276" y="915456"/>
            <a:ext cx="2192476" cy="127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</a:rPr>
              <a:t>Merge i quicksort su daleko brži sa veće nizove.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3539970" y="1655348"/>
            <a:ext cx="8652030" cy="5202652"/>
          </a:xfrm>
          <a:custGeom>
            <a:avLst/>
            <a:gdLst/>
            <a:ahLst/>
            <a:cxnLst/>
            <a:rect l="l" t="t" r="r" b="b"/>
            <a:pathLst>
              <a:path w="8652030" h="5202652">
                <a:moveTo>
                  <a:pt x="0" y="0"/>
                </a:moveTo>
                <a:lnTo>
                  <a:pt x="8652030" y="0"/>
                </a:lnTo>
                <a:lnTo>
                  <a:pt x="8652030" y="5202652"/>
                </a:lnTo>
                <a:lnTo>
                  <a:pt x="0" y="5202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61864" y="337020"/>
            <a:ext cx="5266235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PARALELIZACIJA N^2 ALGORITAMA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0000" y="1207288"/>
            <a:ext cx="2192476" cy="158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</a:rPr>
              <a:t>Slično, za ova tri algoritma, postignute su daleko bolje performanse.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03473" y="1249457"/>
            <a:ext cx="9009036" cy="5540911"/>
          </a:xfrm>
          <a:custGeom>
            <a:avLst/>
            <a:gdLst/>
            <a:ahLst/>
            <a:cxnLst/>
            <a:rect l="l" t="t" r="r" b="b"/>
            <a:pathLst>
              <a:path w="9009036" h="5540911">
                <a:moveTo>
                  <a:pt x="0" y="0"/>
                </a:moveTo>
                <a:lnTo>
                  <a:pt x="9009036" y="0"/>
                </a:lnTo>
                <a:lnTo>
                  <a:pt x="9009036" y="5540911"/>
                </a:lnTo>
                <a:lnTo>
                  <a:pt x="0" y="5540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61864" y="337020"/>
            <a:ext cx="6063159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17FF93"/>
                </a:solidFill>
                <a:latin typeface="Bebas Neue Cyrillic"/>
              </a:rPr>
              <a:t>PARALELIZACIJA NLOGN ALGORITAMA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29013" y="1297082"/>
            <a:ext cx="2192476" cy="253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</a:rPr>
              <a:t>Za ove algoritme primjećujemo otprilike linearno smanjenje krivih, što je za očekivati.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-522549" y="-301374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720465" y="5968078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85800" y="4729269"/>
            <a:ext cx="2254194" cy="727333"/>
            <a:chOff x="0" y="0"/>
            <a:chExt cx="3005593" cy="9697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263627" y="1701879"/>
            <a:ext cx="1164876" cy="727333"/>
            <a:chOff x="0" y="0"/>
            <a:chExt cx="1553168" cy="9697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>
            <a:off x="8829984" y="3795393"/>
            <a:ext cx="2912664" cy="2743200"/>
          </a:xfrm>
          <a:custGeom>
            <a:avLst/>
            <a:gdLst/>
            <a:ahLst/>
            <a:cxnLst/>
            <a:rect l="l" t="t" r="r" b="b"/>
            <a:pathLst>
              <a:path w="2912664" h="2743200">
                <a:moveTo>
                  <a:pt x="0" y="0"/>
                </a:moveTo>
                <a:lnTo>
                  <a:pt x="2912664" y="0"/>
                </a:lnTo>
                <a:lnTo>
                  <a:pt x="2912664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889360" y="672976"/>
            <a:ext cx="5951150" cy="3674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47"/>
              </a:lnSpc>
              <a:spcBef>
                <a:spcPct val="0"/>
              </a:spcBef>
            </a:pPr>
            <a:r>
              <a:rPr lang="en-US" sz="9447">
                <a:solidFill>
                  <a:srgbClr val="17FF93"/>
                </a:solidFill>
                <a:latin typeface="Bebas Neue Cyrillic"/>
              </a:rPr>
              <a:t>PARALELIZAM U ALGORITMIMA SORTIRANJA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0468">
            <a:off x="7202968" y="71752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44933" y="3603214"/>
            <a:ext cx="2265923" cy="2320955"/>
            <a:chOff x="0" y="0"/>
            <a:chExt cx="895180" cy="9169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95180" cy="916921"/>
            </a:xfrm>
            <a:custGeom>
              <a:avLst/>
              <a:gdLst/>
              <a:ahLst/>
              <a:cxnLst/>
              <a:rect l="l" t="t" r="r" b="b"/>
              <a:pathLst>
                <a:path w="895180" h="916921">
                  <a:moveTo>
                    <a:pt x="0" y="0"/>
                  </a:moveTo>
                  <a:lnTo>
                    <a:pt x="895180" y="0"/>
                  </a:lnTo>
                  <a:lnTo>
                    <a:pt x="895180" y="916921"/>
                  </a:lnTo>
                  <a:lnTo>
                    <a:pt x="0" y="9169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>
              <a:solidFill>
                <a:srgbClr val="000000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925474" y="4847428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4"/>
                </a:lnTo>
                <a:lnTo>
                  <a:pt x="0" y="917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098421" y="3710668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5"/>
                </a:lnTo>
                <a:lnTo>
                  <a:pt x="0" y="9176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25474" y="3710668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5"/>
                </a:lnTo>
                <a:lnTo>
                  <a:pt x="0" y="9176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098421" y="4784709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4"/>
                </a:lnTo>
                <a:lnTo>
                  <a:pt x="0" y="917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256153" y="2344046"/>
            <a:ext cx="2562663" cy="25626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7519" y="1040551"/>
            <a:ext cx="2562663" cy="256266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93490" y="2429337"/>
            <a:ext cx="2562663" cy="256266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301631" y="1148005"/>
            <a:ext cx="2562663" cy="256266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511158" y="1685487"/>
            <a:ext cx="6110164" cy="2762380"/>
          </a:xfrm>
          <a:custGeom>
            <a:avLst/>
            <a:gdLst/>
            <a:ahLst/>
            <a:cxnLst/>
            <a:rect l="l" t="t" r="r" b="b"/>
            <a:pathLst>
              <a:path w="6110164" h="2762380">
                <a:moveTo>
                  <a:pt x="0" y="0"/>
                </a:moveTo>
                <a:lnTo>
                  <a:pt x="6110164" y="0"/>
                </a:lnTo>
                <a:lnTo>
                  <a:pt x="6110164" y="2762380"/>
                </a:lnTo>
                <a:lnTo>
                  <a:pt x="0" y="27623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2383973" y="5085579"/>
            <a:ext cx="5237189" cy="925611"/>
            <a:chOff x="0" y="0"/>
            <a:chExt cx="2069013" cy="36567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69013" cy="365673"/>
            </a:xfrm>
            <a:custGeom>
              <a:avLst/>
              <a:gdLst/>
              <a:ahLst/>
              <a:cxnLst/>
              <a:rect l="l" t="t" r="r" b="b"/>
              <a:pathLst>
                <a:path w="2069013" h="365673">
                  <a:moveTo>
                    <a:pt x="0" y="0"/>
                  </a:moveTo>
                  <a:lnTo>
                    <a:pt x="2069013" y="0"/>
                  </a:lnTo>
                  <a:lnTo>
                    <a:pt x="2069013" y="365673"/>
                  </a:lnTo>
                  <a:lnTo>
                    <a:pt x="0" y="365673"/>
                  </a:lnTo>
                  <a:close/>
                </a:path>
              </a:pathLst>
            </a:custGeom>
            <a:solidFill>
              <a:srgbClr val="4F87FF"/>
            </a:solidFill>
            <a:ln w="47625">
              <a:solidFill>
                <a:srgbClr val="000000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1158" y="1685487"/>
            <a:ext cx="6110164" cy="2762380"/>
            <a:chOff x="0" y="0"/>
            <a:chExt cx="2413892" cy="109131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413892" cy="1091310"/>
            </a:xfrm>
            <a:custGeom>
              <a:avLst/>
              <a:gdLst/>
              <a:ahLst/>
              <a:cxnLst/>
              <a:rect l="l" t="t" r="r" b="b"/>
              <a:pathLst>
                <a:path w="2413892" h="1091310">
                  <a:moveTo>
                    <a:pt x="0" y="0"/>
                  </a:moveTo>
                  <a:lnTo>
                    <a:pt x="2413892" y="0"/>
                  </a:lnTo>
                  <a:lnTo>
                    <a:pt x="2413892" y="1091310"/>
                  </a:lnTo>
                  <a:lnTo>
                    <a:pt x="0" y="10913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>
              <a:solidFill>
                <a:srgbClr val="000000"/>
              </a:solidFill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125399" y="5053249"/>
            <a:ext cx="37543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Paralelizam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11326" y="2012389"/>
            <a:ext cx="5266235" cy="280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724"/>
              </a:lnSpc>
              <a:spcBef>
                <a:spcPct val="0"/>
              </a:spcBef>
            </a:pPr>
            <a:r>
              <a:rPr lang="en-US" sz="10724">
                <a:solidFill>
                  <a:srgbClr val="17FF93"/>
                </a:solidFill>
                <a:latin typeface="Bebas Neue Cyrillic"/>
              </a:rPr>
              <a:t>ALGORITMI SORTIRANJA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62955" y="2736754"/>
            <a:ext cx="2254194" cy="727333"/>
            <a:chOff x="0" y="0"/>
            <a:chExt cx="3005593" cy="9697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685800" y="4016537"/>
            <a:ext cx="2254194" cy="727333"/>
            <a:chOff x="0" y="0"/>
            <a:chExt cx="3005593" cy="9697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930974" y="1458222"/>
            <a:ext cx="2254194" cy="727333"/>
            <a:chOff x="0" y="0"/>
            <a:chExt cx="3005593" cy="96977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210729" y="567491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916368" y="1770223"/>
            <a:ext cx="4547951" cy="4604598"/>
          </a:xfrm>
          <a:custGeom>
            <a:avLst/>
            <a:gdLst/>
            <a:ahLst/>
            <a:cxnLst/>
            <a:rect l="l" t="t" r="r" b="b"/>
            <a:pathLst>
              <a:path w="4547951" h="4604598">
                <a:moveTo>
                  <a:pt x="0" y="0"/>
                </a:moveTo>
                <a:lnTo>
                  <a:pt x="4547952" y="0"/>
                </a:lnTo>
                <a:lnTo>
                  <a:pt x="4547952" y="4604598"/>
                </a:lnTo>
                <a:lnTo>
                  <a:pt x="0" y="46045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374667" y="1723065"/>
            <a:ext cx="5522744" cy="4698914"/>
          </a:xfrm>
          <a:custGeom>
            <a:avLst/>
            <a:gdLst/>
            <a:ahLst/>
            <a:cxnLst/>
            <a:rect l="l" t="t" r="r" b="b"/>
            <a:pathLst>
              <a:path w="5522744" h="4698914">
                <a:moveTo>
                  <a:pt x="0" y="0"/>
                </a:moveTo>
                <a:lnTo>
                  <a:pt x="5522744" y="0"/>
                </a:lnTo>
                <a:lnTo>
                  <a:pt x="5522744" y="4698914"/>
                </a:lnTo>
                <a:lnTo>
                  <a:pt x="0" y="4698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653" r="-765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315890" y="428050"/>
            <a:ext cx="1046159" cy="1006215"/>
          </a:xfrm>
          <a:custGeom>
            <a:avLst/>
            <a:gdLst/>
            <a:ahLst/>
            <a:cxnLst/>
            <a:rect l="l" t="t" r="r" b="b"/>
            <a:pathLst>
              <a:path w="1046159" h="1006215">
                <a:moveTo>
                  <a:pt x="0" y="0"/>
                </a:moveTo>
                <a:lnTo>
                  <a:pt x="1046159" y="0"/>
                </a:lnTo>
                <a:lnTo>
                  <a:pt x="1046159" y="1006215"/>
                </a:lnTo>
                <a:lnTo>
                  <a:pt x="0" y="10062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74549" y="496163"/>
            <a:ext cx="8793539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INSERTION 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237676" y="486649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51841" y="1963055"/>
            <a:ext cx="4337183" cy="4134781"/>
          </a:xfrm>
          <a:custGeom>
            <a:avLst/>
            <a:gdLst/>
            <a:ahLst/>
            <a:cxnLst/>
            <a:rect l="l" t="t" r="r" b="b"/>
            <a:pathLst>
              <a:path w="4337183" h="4134781">
                <a:moveTo>
                  <a:pt x="0" y="0"/>
                </a:moveTo>
                <a:lnTo>
                  <a:pt x="4337183" y="0"/>
                </a:lnTo>
                <a:lnTo>
                  <a:pt x="4337183" y="4134781"/>
                </a:lnTo>
                <a:lnTo>
                  <a:pt x="0" y="4134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580700" y="1963055"/>
            <a:ext cx="5023502" cy="4209145"/>
          </a:xfrm>
          <a:custGeom>
            <a:avLst/>
            <a:gdLst/>
            <a:ahLst/>
            <a:cxnLst/>
            <a:rect l="l" t="t" r="r" b="b"/>
            <a:pathLst>
              <a:path w="5023502" h="4209145">
                <a:moveTo>
                  <a:pt x="0" y="0"/>
                </a:moveTo>
                <a:lnTo>
                  <a:pt x="5023502" y="0"/>
                </a:lnTo>
                <a:lnTo>
                  <a:pt x="5023502" y="4209145"/>
                </a:lnTo>
                <a:lnTo>
                  <a:pt x="0" y="42091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42477" y="280344"/>
            <a:ext cx="863723" cy="1266794"/>
          </a:xfrm>
          <a:custGeom>
            <a:avLst/>
            <a:gdLst/>
            <a:ahLst/>
            <a:cxnLst/>
            <a:rect l="l" t="t" r="r" b="b"/>
            <a:pathLst>
              <a:path w="863723" h="1266794">
                <a:moveTo>
                  <a:pt x="0" y="0"/>
                </a:moveTo>
                <a:lnTo>
                  <a:pt x="863723" y="0"/>
                </a:lnTo>
                <a:lnTo>
                  <a:pt x="863723" y="1266793"/>
                </a:lnTo>
                <a:lnTo>
                  <a:pt x="0" y="12667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SELECTION SORT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9864357" y="204257"/>
            <a:ext cx="1361855" cy="1426026"/>
          </a:xfrm>
          <a:custGeom>
            <a:avLst/>
            <a:gdLst/>
            <a:ahLst/>
            <a:cxnLst/>
            <a:rect l="l" t="t" r="r" b="b"/>
            <a:pathLst>
              <a:path w="1361855" h="1426026">
                <a:moveTo>
                  <a:pt x="0" y="0"/>
                </a:moveTo>
                <a:lnTo>
                  <a:pt x="1361854" y="0"/>
                </a:lnTo>
                <a:lnTo>
                  <a:pt x="1361854" y="1426026"/>
                </a:lnTo>
                <a:lnTo>
                  <a:pt x="0" y="1426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07789" y="460937"/>
            <a:ext cx="2254194" cy="727333"/>
            <a:chOff x="0" y="0"/>
            <a:chExt cx="3005593" cy="9697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685800" y="1937123"/>
            <a:ext cx="5085868" cy="4672993"/>
          </a:xfrm>
          <a:custGeom>
            <a:avLst/>
            <a:gdLst/>
            <a:ahLst/>
            <a:cxnLst/>
            <a:rect l="l" t="t" r="r" b="b"/>
            <a:pathLst>
              <a:path w="5085868" h="4672993">
                <a:moveTo>
                  <a:pt x="0" y="0"/>
                </a:moveTo>
                <a:lnTo>
                  <a:pt x="5085868" y="0"/>
                </a:lnTo>
                <a:lnTo>
                  <a:pt x="5085868" y="4672993"/>
                </a:lnTo>
                <a:lnTo>
                  <a:pt x="0" y="4672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05393" y="1937123"/>
            <a:ext cx="5762726" cy="4672993"/>
          </a:xfrm>
          <a:custGeom>
            <a:avLst/>
            <a:gdLst/>
            <a:ahLst/>
            <a:cxnLst/>
            <a:rect l="l" t="t" r="r" b="b"/>
            <a:pathLst>
              <a:path w="5762726" h="4672993">
                <a:moveTo>
                  <a:pt x="0" y="0"/>
                </a:moveTo>
                <a:lnTo>
                  <a:pt x="5762726" y="0"/>
                </a:lnTo>
                <a:lnTo>
                  <a:pt x="5762726" y="4672993"/>
                </a:lnTo>
                <a:lnTo>
                  <a:pt x="0" y="46729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113" r="-6113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BUBBLE SORT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07789" y="460937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0024810" y="248025"/>
            <a:ext cx="1037841" cy="1153156"/>
          </a:xfrm>
          <a:custGeom>
            <a:avLst/>
            <a:gdLst/>
            <a:ahLst/>
            <a:cxnLst/>
            <a:rect l="l" t="t" r="r" b="b"/>
            <a:pathLst>
              <a:path w="1037841" h="1153156">
                <a:moveTo>
                  <a:pt x="0" y="0"/>
                </a:moveTo>
                <a:lnTo>
                  <a:pt x="1037841" y="0"/>
                </a:lnTo>
                <a:lnTo>
                  <a:pt x="1037841" y="1153156"/>
                </a:lnTo>
                <a:lnTo>
                  <a:pt x="0" y="1153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13091" y="1716328"/>
            <a:ext cx="4752344" cy="4830766"/>
          </a:xfrm>
          <a:custGeom>
            <a:avLst/>
            <a:gdLst/>
            <a:ahLst/>
            <a:cxnLst/>
            <a:rect l="l" t="t" r="r" b="b"/>
            <a:pathLst>
              <a:path w="4752344" h="4830766">
                <a:moveTo>
                  <a:pt x="0" y="0"/>
                </a:moveTo>
                <a:lnTo>
                  <a:pt x="4752344" y="0"/>
                </a:lnTo>
                <a:lnTo>
                  <a:pt x="4752344" y="4830766"/>
                </a:lnTo>
                <a:lnTo>
                  <a:pt x="0" y="48307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MERGE SORT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56335" y="1847631"/>
            <a:ext cx="5607844" cy="3865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6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public static void mergeSort(int[] niz, int lijevi, int desni) {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if (lijevi &lt; desni) {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endParaRPr lang="en-US" sz="1576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int srednji = (lijevi + desni) / 2;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endParaRPr lang="en-US" sz="1576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// Sortiramo prvu i drugu polovicu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mergeSort(niz, lijevi, srednji);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mergeSort(niz, srednji + 1, desni);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endParaRPr lang="en-US" sz="1576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// Spajamo sortirane polovice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merge(niz, lijevi, srednji, desni);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}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07789" y="460937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9585033" y="183522"/>
            <a:ext cx="1612782" cy="1282162"/>
          </a:xfrm>
          <a:custGeom>
            <a:avLst/>
            <a:gdLst/>
            <a:ahLst/>
            <a:cxnLst/>
            <a:rect l="l" t="t" r="r" b="b"/>
            <a:pathLst>
              <a:path w="1612782" h="1282162">
                <a:moveTo>
                  <a:pt x="0" y="0"/>
                </a:moveTo>
                <a:lnTo>
                  <a:pt x="1612782" y="0"/>
                </a:lnTo>
                <a:lnTo>
                  <a:pt x="1612782" y="1282162"/>
                </a:lnTo>
                <a:lnTo>
                  <a:pt x="0" y="1282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937" y="1829995"/>
            <a:ext cx="6238221" cy="4455872"/>
          </a:xfrm>
          <a:custGeom>
            <a:avLst/>
            <a:gdLst/>
            <a:ahLst/>
            <a:cxnLst/>
            <a:rect l="l" t="t" r="r" b="b"/>
            <a:pathLst>
              <a:path w="6238221" h="4455872">
                <a:moveTo>
                  <a:pt x="0" y="0"/>
                </a:moveTo>
                <a:lnTo>
                  <a:pt x="6238221" y="0"/>
                </a:lnTo>
                <a:lnTo>
                  <a:pt x="6238221" y="4455872"/>
                </a:lnTo>
                <a:lnTo>
                  <a:pt x="0" y="4455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514421" y="1943663"/>
            <a:ext cx="5605482" cy="4228537"/>
          </a:xfrm>
          <a:custGeom>
            <a:avLst/>
            <a:gdLst/>
            <a:ahLst/>
            <a:cxnLst/>
            <a:rect l="l" t="t" r="r" b="b"/>
            <a:pathLst>
              <a:path w="5605482" h="4228537">
                <a:moveTo>
                  <a:pt x="0" y="0"/>
                </a:moveTo>
                <a:lnTo>
                  <a:pt x="5605482" y="0"/>
                </a:lnTo>
                <a:lnTo>
                  <a:pt x="5605482" y="4228537"/>
                </a:lnTo>
                <a:lnTo>
                  <a:pt x="0" y="42285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52" r="-155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QUICK SORT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Canva Sans Bold</vt:lpstr>
      <vt:lpstr>Canva Sans</vt:lpstr>
      <vt:lpstr>Montserrat</vt:lpstr>
      <vt:lpstr>Glacial Indifference</vt:lpstr>
      <vt:lpstr>Arial</vt:lpstr>
      <vt:lpstr>Bebas Neue Cyrillic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PRS Prezentacija</dc:title>
  <dc:creator>Milan Vlaski;Fejzullah Zdralovic</dc:creator>
  <cp:lastModifiedBy>Yelja</cp:lastModifiedBy>
  <cp:revision>2</cp:revision>
  <dcterms:created xsi:type="dcterms:W3CDTF">2006-08-16T00:00:00Z</dcterms:created>
  <dcterms:modified xsi:type="dcterms:W3CDTF">2023-07-11T20:04:25Z</dcterms:modified>
  <dc:identifier>DAFoVaV5IaE</dc:identifier>
</cp:coreProperties>
</file>