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48773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18050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410010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21875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315198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338323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336084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242427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2722694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336848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A3CC1D8-47DB-470B-90CA-DBD77F199A1F}" type="datetimeFigureOut">
              <a:rPr kumimoji="1" lang="ja-JP" altLang="en-US" smtClean="0"/>
              <a:t>2018/11/27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249953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CC1D8-47DB-470B-90CA-DBD77F199A1F}" type="datetimeFigureOut">
              <a:rPr kumimoji="1" lang="ja-JP" altLang="en-US" smtClean="0"/>
              <a:t>2018/11/27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8CD3E-81E2-411F-B47E-8044ACC6CE1F}" type="slidenum">
              <a:rPr kumimoji="1" lang="ja-JP" altLang="en-US" smtClean="0"/>
              <a:t>‹#›</a:t>
            </a:fld>
            <a:endParaRPr kumimoji="1" lang="ja-JP" altLang="en-US"/>
          </a:p>
        </p:txBody>
      </p:sp>
    </p:spTree>
    <p:extLst>
      <p:ext uri="{BB962C8B-B14F-4D97-AF65-F5344CB8AC3E}">
        <p14:creationId xmlns:p14="http://schemas.microsoft.com/office/powerpoint/2010/main" val="132824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58741" y="508883"/>
            <a:ext cx="10137913" cy="523220"/>
          </a:xfrm>
          <a:prstGeom prst="rect">
            <a:avLst/>
          </a:prstGeom>
          <a:noFill/>
        </p:spPr>
        <p:txBody>
          <a:bodyPr wrap="square" rtlCol="0">
            <a:spAutoFit/>
          </a:bodyPr>
          <a:lstStyle/>
          <a:p>
            <a:pPr algn="ctr"/>
            <a:r>
              <a:rPr kumimoji="1" lang="ja-JP" altLang="en-US" sz="2800" dirty="0" smtClean="0"/>
              <a:t>アンケートについて</a:t>
            </a:r>
            <a:endParaRPr kumimoji="1" lang="ja-JP" altLang="en-US" sz="2800" dirty="0"/>
          </a:p>
        </p:txBody>
      </p:sp>
      <p:sp>
        <p:nvSpPr>
          <p:cNvPr id="5" name="テキスト ボックス 4"/>
          <p:cNvSpPr txBox="1"/>
          <p:nvPr/>
        </p:nvSpPr>
        <p:spPr>
          <a:xfrm>
            <a:off x="1057523" y="1494845"/>
            <a:ext cx="10336696" cy="4401205"/>
          </a:xfrm>
          <a:prstGeom prst="rect">
            <a:avLst/>
          </a:prstGeom>
          <a:noFill/>
        </p:spPr>
        <p:txBody>
          <a:bodyPr wrap="square" rtlCol="0">
            <a:spAutoFit/>
          </a:bodyPr>
          <a:lstStyle/>
          <a:p>
            <a:r>
              <a:rPr kumimoji="1" lang="ja-JP" altLang="en-US" sz="2000" dirty="0" smtClean="0"/>
              <a:t>・アンケート対象は当初</a:t>
            </a:r>
            <a:r>
              <a:rPr kumimoji="1" lang="ja-JP" altLang="en-US" sz="2000" dirty="0" smtClean="0"/>
              <a:t>の</a:t>
            </a:r>
            <a:r>
              <a:rPr lang="ja-JP" altLang="en-US" sz="2000" dirty="0"/>
              <a:t>ターゲット</a:t>
            </a:r>
            <a:r>
              <a:rPr kumimoji="1" lang="ja-JP" altLang="en-US" sz="2000" dirty="0" smtClean="0"/>
              <a:t>で</a:t>
            </a:r>
            <a:r>
              <a:rPr kumimoji="1" lang="ja-JP" altLang="en-US" sz="2000" dirty="0" smtClean="0"/>
              <a:t>ある、１８～２５歳程度、一人暮らしを始める若年層</a:t>
            </a:r>
            <a:endParaRPr kumimoji="1" lang="en-US" altLang="ja-JP" sz="2000" dirty="0" smtClean="0"/>
          </a:p>
          <a:p>
            <a:r>
              <a:rPr lang="ja-JP" altLang="en-US" sz="2000" dirty="0" smtClean="0"/>
              <a:t>・</a:t>
            </a:r>
            <a:r>
              <a:rPr lang="en-US" altLang="ja-JP" sz="2000" dirty="0" smtClean="0"/>
              <a:t>Google form</a:t>
            </a:r>
            <a:r>
              <a:rPr lang="ja-JP" altLang="en-US" sz="2000" dirty="0" smtClean="0"/>
              <a:t>を使用、回答者は</a:t>
            </a:r>
            <a:r>
              <a:rPr lang="en-US" altLang="ja-JP" sz="2000" dirty="0" smtClean="0"/>
              <a:t>443</a:t>
            </a:r>
            <a:r>
              <a:rPr lang="ja-JP" altLang="en-US" sz="2000" dirty="0" smtClean="0"/>
              <a:t>人</a:t>
            </a:r>
            <a:endParaRPr lang="en-US" altLang="ja-JP" sz="2000" dirty="0" smtClean="0"/>
          </a:p>
          <a:p>
            <a:endParaRPr lang="en-US" altLang="ja-JP" sz="2000" dirty="0"/>
          </a:p>
          <a:p>
            <a:endParaRPr kumimoji="1" lang="en-US" altLang="ja-JP" sz="2000" dirty="0" smtClean="0"/>
          </a:p>
          <a:p>
            <a:r>
              <a:rPr lang="ja-JP" altLang="en-US" sz="2000" dirty="0" smtClean="0"/>
              <a:t>では１８～２５歳程度しかニーズは無いのか？</a:t>
            </a:r>
            <a:endParaRPr lang="en-US" altLang="ja-JP" sz="2000" dirty="0" smtClean="0"/>
          </a:p>
          <a:p>
            <a:endParaRPr kumimoji="1" lang="en-US" altLang="ja-JP" sz="2000" dirty="0"/>
          </a:p>
          <a:p>
            <a:r>
              <a:rPr lang="ja-JP" altLang="en-US" sz="2000" dirty="0" smtClean="0"/>
              <a:t>株式会社アスマークのアンケートによると既婚者の２０～４０代の男性の内４割が洗濯をしないと回答</a:t>
            </a:r>
            <a:endParaRPr lang="en-US" altLang="ja-JP" sz="2000" dirty="0" smtClean="0"/>
          </a:p>
          <a:p>
            <a:r>
              <a:rPr kumimoji="1" lang="ja-JP" altLang="en-US" sz="2000" dirty="0" smtClean="0"/>
              <a:t>彼らがもし単身赴任などで洗濯をしないといけなくなったら？</a:t>
            </a:r>
            <a:endParaRPr kumimoji="1" lang="en-US" altLang="ja-JP" sz="2000" dirty="0" smtClean="0"/>
          </a:p>
          <a:p>
            <a:endParaRPr lang="en-US" altLang="ja-JP" sz="2000" dirty="0"/>
          </a:p>
          <a:p>
            <a:r>
              <a:rPr kumimoji="1" lang="ja-JP" altLang="en-US" sz="2000" dirty="0" smtClean="0"/>
              <a:t>ちなみにこのアンケート、男性の５割が「主に自分が洗濯する」「分担・時々する」と回答しているのに対し、女性の９割が「主に自分が洗濯する」と回答している。</a:t>
            </a:r>
            <a:endParaRPr kumimoji="1" lang="en-US" altLang="ja-JP" sz="2000" dirty="0" smtClean="0"/>
          </a:p>
          <a:p>
            <a:r>
              <a:rPr lang="ja-JP" altLang="en-US" sz="2000" dirty="0" smtClean="0"/>
              <a:t>夫は自分が手伝っていると感じていても、妻はそうとは感じていないことがわかる。</a:t>
            </a:r>
            <a:endParaRPr kumimoji="1" lang="en-US" altLang="ja-JP" sz="2000" dirty="0" smtClean="0"/>
          </a:p>
        </p:txBody>
      </p:sp>
    </p:spTree>
    <p:extLst>
      <p:ext uri="{BB962C8B-B14F-4D97-AF65-F5344CB8AC3E}">
        <p14:creationId xmlns:p14="http://schemas.microsoft.com/office/powerpoint/2010/main" val="230057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19917" y="206734"/>
            <a:ext cx="9875520" cy="646331"/>
          </a:xfrm>
          <a:prstGeom prst="rect">
            <a:avLst/>
          </a:prstGeom>
          <a:noFill/>
        </p:spPr>
        <p:txBody>
          <a:bodyPr wrap="square" rtlCol="0">
            <a:spAutoFit/>
          </a:bodyPr>
          <a:lstStyle/>
          <a:p>
            <a:pPr algn="ctr"/>
            <a:r>
              <a:rPr kumimoji="1" lang="ja-JP" altLang="en-US" sz="3600" dirty="0" smtClean="0"/>
              <a:t>追加言語の理由について</a:t>
            </a:r>
            <a:endParaRPr kumimoji="1" lang="ja-JP" altLang="en-US" sz="3600" dirty="0"/>
          </a:p>
        </p:txBody>
      </p:sp>
      <p:grpSp>
        <p:nvGrpSpPr>
          <p:cNvPr id="9" name="グループ化 8"/>
          <p:cNvGrpSpPr/>
          <p:nvPr/>
        </p:nvGrpSpPr>
        <p:grpSpPr>
          <a:xfrm>
            <a:off x="5837458" y="877377"/>
            <a:ext cx="6257925" cy="5849427"/>
            <a:chOff x="5837458" y="877377"/>
            <a:chExt cx="6257925" cy="5849427"/>
          </a:xfrm>
        </p:grpSpPr>
        <p:pic>
          <p:nvPicPr>
            <p:cNvPr id="6" name="図 5"/>
            <p:cNvPicPr>
              <a:picLocks noChangeAspect="1"/>
            </p:cNvPicPr>
            <p:nvPr/>
          </p:nvPicPr>
          <p:blipFill>
            <a:blip r:embed="rId2"/>
            <a:stretch>
              <a:fillRect/>
            </a:stretch>
          </p:blipFill>
          <p:spPr>
            <a:xfrm>
              <a:off x="5837458" y="877377"/>
              <a:ext cx="6257925" cy="5686425"/>
            </a:xfrm>
            <a:prstGeom prst="rect">
              <a:avLst/>
            </a:prstGeom>
          </p:spPr>
        </p:pic>
        <p:sp>
          <p:nvSpPr>
            <p:cNvPr id="7" name="正方形/長方形 6"/>
            <p:cNvSpPr/>
            <p:nvPr/>
          </p:nvSpPr>
          <p:spPr>
            <a:xfrm>
              <a:off x="6893780" y="6400800"/>
              <a:ext cx="4579951" cy="326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373711" y="1351722"/>
            <a:ext cx="5375082" cy="5016758"/>
          </a:xfrm>
          <a:prstGeom prst="rect">
            <a:avLst/>
          </a:prstGeom>
          <a:noFill/>
        </p:spPr>
        <p:txBody>
          <a:bodyPr wrap="square" rtlCol="0">
            <a:spAutoFit/>
          </a:bodyPr>
          <a:lstStyle/>
          <a:p>
            <a:r>
              <a:rPr kumimoji="1" lang="ja-JP" altLang="en-US" sz="3200" dirty="0" smtClean="0"/>
              <a:t>観光庁の調査による、訪日観光客の消費額を参考にした。</a:t>
            </a:r>
            <a:endParaRPr kumimoji="1" lang="en-US" altLang="ja-JP" sz="3200" dirty="0" smtClean="0"/>
          </a:p>
          <a:p>
            <a:endParaRPr lang="en-US" altLang="ja-JP" sz="3200" dirty="0"/>
          </a:p>
          <a:p>
            <a:r>
              <a:rPr kumimoji="1" lang="ja-JP" altLang="en-US" sz="3200" dirty="0" smtClean="0"/>
              <a:t>欧州言語は英語との親和性が高いと判断</a:t>
            </a:r>
            <a:endParaRPr kumimoji="1" lang="en-US" altLang="ja-JP" sz="3200" dirty="0" smtClean="0"/>
          </a:p>
          <a:p>
            <a:endParaRPr lang="en-US" altLang="ja-JP" sz="3200" dirty="0"/>
          </a:p>
          <a:p>
            <a:r>
              <a:rPr kumimoji="1" lang="ja-JP" altLang="en-US" sz="3200" dirty="0" smtClean="0"/>
              <a:t>また、外国人留学生、外国人労働者の国籍の割合も参考に</a:t>
            </a:r>
            <a:endParaRPr kumimoji="1" lang="ja-JP" altLang="en-US" sz="3200" dirty="0"/>
          </a:p>
        </p:txBody>
      </p:sp>
    </p:spTree>
    <p:extLst>
      <p:ext uri="{BB962C8B-B14F-4D97-AF65-F5344CB8AC3E}">
        <p14:creationId xmlns:p14="http://schemas.microsoft.com/office/powerpoint/2010/main" val="178170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55374" y="548640"/>
            <a:ext cx="10304890" cy="1477328"/>
          </a:xfrm>
          <a:prstGeom prst="rect">
            <a:avLst/>
          </a:prstGeom>
          <a:noFill/>
        </p:spPr>
        <p:txBody>
          <a:bodyPr wrap="square" rtlCol="0">
            <a:spAutoFit/>
          </a:bodyPr>
          <a:lstStyle/>
          <a:p>
            <a:r>
              <a:rPr kumimoji="1" lang="ja-JP" altLang="en-US" dirty="0" smtClean="0"/>
              <a:t>また、訪日観光客の</a:t>
            </a:r>
            <a:r>
              <a:rPr kumimoji="1" lang="en-US" altLang="ja-JP" dirty="0" smtClean="0"/>
              <a:t>37.2%</a:t>
            </a:r>
            <a:r>
              <a:rPr kumimoji="1" lang="ja-JP" altLang="en-US" dirty="0" smtClean="0"/>
              <a:t>が衣服を購入</a:t>
            </a:r>
            <a:endParaRPr kumimoji="1" lang="en-US" altLang="ja-JP" dirty="0" smtClean="0"/>
          </a:p>
          <a:p>
            <a:r>
              <a:rPr lang="ja-JP" altLang="en-US" dirty="0" smtClean="0"/>
              <a:t>購入者単価は</a:t>
            </a:r>
            <a:r>
              <a:rPr lang="en-US" altLang="ja-JP" dirty="0" smtClean="0"/>
              <a:t>3</a:t>
            </a:r>
            <a:r>
              <a:rPr lang="ja-JP" altLang="en-US" dirty="0"/>
              <a:t>万</a:t>
            </a:r>
            <a:r>
              <a:rPr lang="ja-JP" altLang="en-US" dirty="0" smtClean="0"/>
              <a:t>円弱と、電化製品並となっており、彼らの衣服への購入意欲の高さがうかがえる</a:t>
            </a:r>
            <a:endParaRPr lang="en-US" altLang="ja-JP" dirty="0" smtClean="0"/>
          </a:p>
          <a:p>
            <a:endParaRPr lang="en-US" altLang="ja-JP" dirty="0"/>
          </a:p>
          <a:p>
            <a:endParaRPr lang="en-US" altLang="ja-JP" dirty="0" smtClean="0"/>
          </a:p>
          <a:p>
            <a:endParaRPr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4269510153"/>
              </p:ext>
            </p:extLst>
          </p:nvPr>
        </p:nvGraphicFramePr>
        <p:xfrm>
          <a:off x="2747617" y="1387576"/>
          <a:ext cx="4694803" cy="2225040"/>
        </p:xfrm>
        <a:graphic>
          <a:graphicData uri="http://schemas.openxmlformats.org/drawingml/2006/table">
            <a:tbl>
              <a:tblPr firstRow="1" bandRow="1">
                <a:tableStyleId>{5C22544A-7EE6-4342-B048-85BDC9FD1C3A}</a:tableStyleId>
              </a:tblPr>
              <a:tblGrid>
                <a:gridCol w="1228035">
                  <a:extLst>
                    <a:ext uri="{9D8B030D-6E8A-4147-A177-3AD203B41FA5}">
                      <a16:colId xmlns:a16="http://schemas.microsoft.com/office/drawing/2014/main" val="3722740184"/>
                    </a:ext>
                  </a:extLst>
                </a:gridCol>
                <a:gridCol w="1637969">
                  <a:extLst>
                    <a:ext uri="{9D8B030D-6E8A-4147-A177-3AD203B41FA5}">
                      <a16:colId xmlns:a16="http://schemas.microsoft.com/office/drawing/2014/main" val="1743583260"/>
                    </a:ext>
                  </a:extLst>
                </a:gridCol>
                <a:gridCol w="1828799">
                  <a:extLst>
                    <a:ext uri="{9D8B030D-6E8A-4147-A177-3AD203B41FA5}">
                      <a16:colId xmlns:a16="http://schemas.microsoft.com/office/drawing/2014/main" val="3749205557"/>
                    </a:ext>
                  </a:extLst>
                </a:gridCol>
              </a:tblGrid>
              <a:tr h="370840">
                <a:tc>
                  <a:txBody>
                    <a:bodyPr/>
                    <a:lstStyle/>
                    <a:p>
                      <a:r>
                        <a:rPr kumimoji="1" lang="ja-JP" altLang="en-US" dirty="0" smtClean="0">
                          <a:solidFill>
                            <a:schemeClr val="tx1"/>
                          </a:solidFill>
                        </a:rPr>
                        <a:t>国籍</a:t>
                      </a:r>
                      <a:endParaRPr kumimoji="1" lang="ja-JP" altLang="en-US" dirty="0">
                        <a:solidFill>
                          <a:schemeClr val="tx1"/>
                        </a:solidFill>
                      </a:endParaRPr>
                    </a:p>
                  </a:txBody>
                  <a:tcPr/>
                </a:tc>
                <a:tc>
                  <a:txBody>
                    <a:bodyPr/>
                    <a:lstStyle/>
                    <a:p>
                      <a:r>
                        <a:rPr kumimoji="1" lang="ja-JP" altLang="en-US" dirty="0" smtClean="0">
                          <a:solidFill>
                            <a:schemeClr val="tx1"/>
                          </a:solidFill>
                        </a:rPr>
                        <a:t>購入率</a:t>
                      </a:r>
                      <a:endParaRPr kumimoji="1" lang="ja-JP" altLang="en-US" dirty="0">
                        <a:solidFill>
                          <a:schemeClr val="tx1"/>
                        </a:solidFill>
                      </a:endParaRPr>
                    </a:p>
                  </a:txBody>
                  <a:tcPr/>
                </a:tc>
                <a:tc>
                  <a:txBody>
                    <a:bodyPr/>
                    <a:lstStyle/>
                    <a:p>
                      <a:r>
                        <a:rPr kumimoji="1" lang="ja-JP" altLang="en-US" dirty="0" smtClean="0">
                          <a:solidFill>
                            <a:schemeClr val="tx1"/>
                          </a:solidFill>
                        </a:rPr>
                        <a:t>購入者単価</a:t>
                      </a:r>
                      <a:endParaRPr kumimoji="1" lang="ja-JP" altLang="en-US" dirty="0">
                        <a:solidFill>
                          <a:schemeClr val="tx1"/>
                        </a:solidFill>
                      </a:endParaRPr>
                    </a:p>
                  </a:txBody>
                  <a:tcPr/>
                </a:tc>
                <a:extLst>
                  <a:ext uri="{0D108BD9-81ED-4DB2-BD59-A6C34878D82A}">
                    <a16:rowId xmlns:a16="http://schemas.microsoft.com/office/drawing/2014/main" val="667020424"/>
                  </a:ext>
                </a:extLst>
              </a:tr>
              <a:tr h="370840">
                <a:tc>
                  <a:txBody>
                    <a:bodyPr/>
                    <a:lstStyle/>
                    <a:p>
                      <a:r>
                        <a:rPr kumimoji="1" lang="ja-JP" altLang="en-US" dirty="0" smtClean="0"/>
                        <a:t>韓国</a:t>
                      </a:r>
                      <a:endParaRPr kumimoji="1" lang="ja-JP" altLang="en-US" dirty="0"/>
                    </a:p>
                  </a:txBody>
                  <a:tcPr/>
                </a:tc>
                <a:tc>
                  <a:txBody>
                    <a:bodyPr/>
                    <a:lstStyle/>
                    <a:p>
                      <a:r>
                        <a:rPr kumimoji="1" lang="en-US" altLang="ja-JP" dirty="0" smtClean="0"/>
                        <a:t>21.5%</a:t>
                      </a:r>
                      <a:endParaRPr kumimoji="1" lang="ja-JP" altLang="en-US" dirty="0"/>
                    </a:p>
                  </a:txBody>
                  <a:tcPr/>
                </a:tc>
                <a:tc>
                  <a:txBody>
                    <a:bodyPr/>
                    <a:lstStyle/>
                    <a:p>
                      <a:r>
                        <a:rPr kumimoji="1" lang="en-US" altLang="ja-JP" dirty="0" smtClean="0"/>
                        <a:t>16,528</a:t>
                      </a:r>
                      <a:r>
                        <a:rPr kumimoji="1" lang="ja-JP" altLang="en-US" dirty="0" smtClean="0"/>
                        <a:t>円</a:t>
                      </a:r>
                      <a:endParaRPr kumimoji="1" lang="ja-JP" altLang="en-US" dirty="0"/>
                    </a:p>
                  </a:txBody>
                  <a:tcPr/>
                </a:tc>
                <a:extLst>
                  <a:ext uri="{0D108BD9-81ED-4DB2-BD59-A6C34878D82A}">
                    <a16:rowId xmlns:a16="http://schemas.microsoft.com/office/drawing/2014/main" val="3495120330"/>
                  </a:ext>
                </a:extLst>
              </a:tr>
              <a:tr h="370840">
                <a:tc>
                  <a:txBody>
                    <a:bodyPr/>
                    <a:lstStyle/>
                    <a:p>
                      <a:r>
                        <a:rPr kumimoji="1" lang="ja-JP" altLang="en-US" dirty="0" smtClean="0"/>
                        <a:t>台湾</a:t>
                      </a:r>
                      <a:endParaRPr kumimoji="1" lang="ja-JP" altLang="en-US" dirty="0"/>
                    </a:p>
                  </a:txBody>
                  <a:tcPr/>
                </a:tc>
                <a:tc>
                  <a:txBody>
                    <a:bodyPr/>
                    <a:lstStyle/>
                    <a:p>
                      <a:r>
                        <a:rPr kumimoji="1" lang="en-US" altLang="ja-JP" b="1" dirty="0" smtClean="0"/>
                        <a:t>44.8%</a:t>
                      </a:r>
                      <a:endParaRPr kumimoji="1" lang="ja-JP" altLang="en-US" b="1" dirty="0"/>
                    </a:p>
                  </a:txBody>
                  <a:tcPr/>
                </a:tc>
                <a:tc>
                  <a:txBody>
                    <a:bodyPr/>
                    <a:lstStyle/>
                    <a:p>
                      <a:r>
                        <a:rPr kumimoji="1" lang="en-US" altLang="ja-JP" dirty="0" smtClean="0"/>
                        <a:t>19,577</a:t>
                      </a:r>
                      <a:r>
                        <a:rPr kumimoji="1" lang="ja-JP" altLang="en-US" dirty="0" smtClean="0"/>
                        <a:t>円</a:t>
                      </a:r>
                      <a:endParaRPr kumimoji="1" lang="ja-JP" altLang="en-US" dirty="0"/>
                    </a:p>
                  </a:txBody>
                  <a:tcPr/>
                </a:tc>
                <a:extLst>
                  <a:ext uri="{0D108BD9-81ED-4DB2-BD59-A6C34878D82A}">
                    <a16:rowId xmlns:a16="http://schemas.microsoft.com/office/drawing/2014/main" val="2785936321"/>
                  </a:ext>
                </a:extLst>
              </a:tr>
              <a:tr h="370840">
                <a:tc>
                  <a:txBody>
                    <a:bodyPr/>
                    <a:lstStyle/>
                    <a:p>
                      <a:r>
                        <a:rPr kumimoji="1" lang="ja-JP" altLang="en-US" dirty="0" smtClean="0"/>
                        <a:t>香港</a:t>
                      </a:r>
                      <a:endParaRPr kumimoji="1" lang="ja-JP" altLang="en-US" dirty="0"/>
                    </a:p>
                  </a:txBody>
                  <a:tcPr/>
                </a:tc>
                <a:tc>
                  <a:txBody>
                    <a:bodyPr/>
                    <a:lstStyle/>
                    <a:p>
                      <a:r>
                        <a:rPr kumimoji="1" lang="en-US" altLang="ja-JP" b="1" dirty="0" smtClean="0"/>
                        <a:t>54.0%</a:t>
                      </a:r>
                      <a:endParaRPr kumimoji="1" lang="ja-JP" altLang="en-US" b="1" dirty="0"/>
                    </a:p>
                  </a:txBody>
                  <a:tcPr/>
                </a:tc>
                <a:tc>
                  <a:txBody>
                    <a:bodyPr/>
                    <a:lstStyle/>
                    <a:p>
                      <a:r>
                        <a:rPr kumimoji="1" lang="en-US" altLang="ja-JP" dirty="0" smtClean="0"/>
                        <a:t>20,983</a:t>
                      </a:r>
                      <a:r>
                        <a:rPr kumimoji="1" lang="ja-JP" altLang="en-US" dirty="0" smtClean="0"/>
                        <a:t>円</a:t>
                      </a:r>
                      <a:endParaRPr kumimoji="1" lang="ja-JP" altLang="en-US" dirty="0"/>
                    </a:p>
                  </a:txBody>
                  <a:tcPr/>
                </a:tc>
                <a:extLst>
                  <a:ext uri="{0D108BD9-81ED-4DB2-BD59-A6C34878D82A}">
                    <a16:rowId xmlns:a16="http://schemas.microsoft.com/office/drawing/2014/main" val="2310343389"/>
                  </a:ext>
                </a:extLst>
              </a:tr>
              <a:tr h="370840">
                <a:tc>
                  <a:txBody>
                    <a:bodyPr/>
                    <a:lstStyle/>
                    <a:p>
                      <a:r>
                        <a:rPr kumimoji="1" lang="ja-JP" altLang="en-US" dirty="0" smtClean="0"/>
                        <a:t>中国</a:t>
                      </a:r>
                      <a:endParaRPr kumimoji="1" lang="ja-JP" altLang="en-US" dirty="0"/>
                    </a:p>
                  </a:txBody>
                  <a:tcPr/>
                </a:tc>
                <a:tc>
                  <a:txBody>
                    <a:bodyPr/>
                    <a:lstStyle/>
                    <a:p>
                      <a:r>
                        <a:rPr kumimoji="1" lang="en-US" altLang="ja-JP" b="1" dirty="0" smtClean="0"/>
                        <a:t>44.6%</a:t>
                      </a:r>
                      <a:endParaRPr kumimoji="1" lang="ja-JP" altLang="en-US" b="1" dirty="0"/>
                    </a:p>
                  </a:txBody>
                  <a:tcPr/>
                </a:tc>
                <a:tc>
                  <a:txBody>
                    <a:bodyPr/>
                    <a:lstStyle/>
                    <a:p>
                      <a:r>
                        <a:rPr kumimoji="1" lang="en-US" altLang="ja-JP" b="1" dirty="0" smtClean="0"/>
                        <a:t>49,357</a:t>
                      </a:r>
                      <a:r>
                        <a:rPr kumimoji="1" lang="ja-JP" altLang="en-US" b="1" dirty="0" smtClean="0"/>
                        <a:t>円</a:t>
                      </a:r>
                      <a:endParaRPr kumimoji="1" lang="ja-JP" altLang="en-US" b="1" dirty="0"/>
                    </a:p>
                  </a:txBody>
                  <a:tcPr/>
                </a:tc>
                <a:extLst>
                  <a:ext uri="{0D108BD9-81ED-4DB2-BD59-A6C34878D82A}">
                    <a16:rowId xmlns:a16="http://schemas.microsoft.com/office/drawing/2014/main" val="1363804997"/>
                  </a:ext>
                </a:extLst>
              </a:tr>
              <a:tr h="370840">
                <a:tc>
                  <a:txBody>
                    <a:bodyPr/>
                    <a:lstStyle/>
                    <a:p>
                      <a:r>
                        <a:rPr kumimoji="1" lang="ja-JP" altLang="en-US" dirty="0" smtClean="0"/>
                        <a:t>アメリカ</a:t>
                      </a:r>
                      <a:endParaRPr kumimoji="1" lang="ja-JP" altLang="en-US" dirty="0"/>
                    </a:p>
                  </a:txBody>
                  <a:tcPr/>
                </a:tc>
                <a:tc>
                  <a:txBody>
                    <a:bodyPr/>
                    <a:lstStyle/>
                    <a:p>
                      <a:r>
                        <a:rPr kumimoji="1" lang="en-US" altLang="ja-JP" dirty="0" smtClean="0"/>
                        <a:t>18.9%</a:t>
                      </a:r>
                      <a:endParaRPr kumimoji="1" lang="ja-JP" altLang="en-US" dirty="0"/>
                    </a:p>
                  </a:txBody>
                  <a:tcPr/>
                </a:tc>
                <a:tc>
                  <a:txBody>
                    <a:bodyPr/>
                    <a:lstStyle/>
                    <a:p>
                      <a:r>
                        <a:rPr kumimoji="1" lang="en-US" altLang="ja-JP" dirty="0" smtClean="0"/>
                        <a:t>25,749</a:t>
                      </a:r>
                      <a:r>
                        <a:rPr kumimoji="1" lang="ja-JP" altLang="en-US" dirty="0" smtClean="0"/>
                        <a:t>円</a:t>
                      </a:r>
                      <a:endParaRPr kumimoji="1" lang="ja-JP" altLang="en-US" dirty="0"/>
                    </a:p>
                  </a:txBody>
                  <a:tcPr/>
                </a:tc>
                <a:extLst>
                  <a:ext uri="{0D108BD9-81ED-4DB2-BD59-A6C34878D82A}">
                    <a16:rowId xmlns:a16="http://schemas.microsoft.com/office/drawing/2014/main" val="2126460640"/>
                  </a:ext>
                </a:extLst>
              </a:tr>
            </a:tbl>
          </a:graphicData>
        </a:graphic>
      </p:graphicFrame>
      <p:sp>
        <p:nvSpPr>
          <p:cNvPr id="4" name="テキスト ボックス 3"/>
          <p:cNvSpPr txBox="1"/>
          <p:nvPr/>
        </p:nvSpPr>
        <p:spPr>
          <a:xfrm>
            <a:off x="858741" y="4071068"/>
            <a:ext cx="9167854" cy="1200329"/>
          </a:xfrm>
          <a:prstGeom prst="rect">
            <a:avLst/>
          </a:prstGeom>
          <a:noFill/>
        </p:spPr>
        <p:txBody>
          <a:bodyPr wrap="square" rtlCol="0">
            <a:spAutoFit/>
          </a:bodyPr>
          <a:lstStyle/>
          <a:p>
            <a:r>
              <a:rPr kumimoji="1" lang="ja-JP" altLang="en-US" dirty="0" smtClean="0"/>
              <a:t>主な国籍別購入率、購入単価を見てみると、台湾・香港・中国の購入率の高さ、</a:t>
            </a:r>
            <a:endParaRPr kumimoji="1" lang="en-US" altLang="ja-JP" dirty="0" smtClean="0"/>
          </a:p>
          <a:p>
            <a:r>
              <a:rPr lang="ja-JP" altLang="en-US" dirty="0" smtClean="0"/>
              <a:t>中国の購入者単価の高さが顕著である</a:t>
            </a:r>
            <a:endParaRPr lang="en-US" altLang="ja-JP" dirty="0" smtClean="0"/>
          </a:p>
          <a:p>
            <a:endParaRPr kumimoji="1" lang="en-US" altLang="ja-JP" dirty="0"/>
          </a:p>
          <a:p>
            <a:r>
              <a:rPr lang="ja-JP" altLang="en-US" dirty="0" smtClean="0"/>
              <a:t>このことからも、中国語の実装は必要であったと考えられる</a:t>
            </a:r>
            <a:endParaRPr kumimoji="1" lang="ja-JP" altLang="en-US" dirty="0"/>
          </a:p>
        </p:txBody>
      </p:sp>
    </p:spTree>
    <p:extLst>
      <p:ext uri="{BB962C8B-B14F-4D97-AF65-F5344CB8AC3E}">
        <p14:creationId xmlns:p14="http://schemas.microsoft.com/office/powerpoint/2010/main" val="124980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081377" y="381663"/>
            <a:ext cx="10010693" cy="523220"/>
          </a:xfrm>
          <a:prstGeom prst="rect">
            <a:avLst/>
          </a:prstGeom>
          <a:noFill/>
        </p:spPr>
        <p:txBody>
          <a:bodyPr wrap="square" rtlCol="0">
            <a:spAutoFit/>
          </a:bodyPr>
          <a:lstStyle/>
          <a:p>
            <a:pPr algn="ctr"/>
            <a:r>
              <a:rPr lang="ja-JP" altLang="en-US" sz="2800" dirty="0"/>
              <a:t>広告</a:t>
            </a:r>
            <a:r>
              <a:rPr lang="ja-JP" altLang="en-US" sz="2800" dirty="0" smtClean="0"/>
              <a:t>収入の理由</a:t>
            </a:r>
            <a:endParaRPr kumimoji="1" lang="ja-JP" altLang="en-US" sz="2800" dirty="0"/>
          </a:p>
        </p:txBody>
      </p:sp>
      <p:sp>
        <p:nvSpPr>
          <p:cNvPr id="3" name="テキスト ボックス 2"/>
          <p:cNvSpPr txBox="1"/>
          <p:nvPr/>
        </p:nvSpPr>
        <p:spPr>
          <a:xfrm>
            <a:off x="755374" y="1606163"/>
            <a:ext cx="11147729" cy="1200329"/>
          </a:xfrm>
          <a:prstGeom prst="rect">
            <a:avLst/>
          </a:prstGeom>
          <a:noFill/>
        </p:spPr>
        <p:txBody>
          <a:bodyPr wrap="square" rtlCol="0">
            <a:spAutoFit/>
          </a:bodyPr>
          <a:lstStyle/>
          <a:p>
            <a:r>
              <a:rPr kumimoji="1" lang="en-US" altLang="ja-JP" dirty="0" smtClean="0"/>
              <a:t>App Annie</a:t>
            </a:r>
            <a:r>
              <a:rPr kumimoji="1" lang="ja-JP" altLang="en-US" dirty="0" smtClean="0"/>
              <a:t>の石井さん</a:t>
            </a:r>
            <a:r>
              <a:rPr lang="ja-JP" altLang="en-US" dirty="0" smtClean="0"/>
              <a:t>によると</a:t>
            </a:r>
            <a:endParaRPr kumimoji="1" lang="en-US" altLang="ja-JP" dirty="0" smtClean="0"/>
          </a:p>
          <a:p>
            <a:r>
              <a:rPr kumimoji="1" lang="ja-JP" altLang="en-US" dirty="0" smtClean="0"/>
              <a:t>日本を含めて世界的に見ても生活系アプリへの課金額の割合はとても低い</a:t>
            </a:r>
            <a:endParaRPr kumimoji="1" lang="en-US" altLang="ja-JP" dirty="0" smtClean="0"/>
          </a:p>
          <a:p>
            <a:r>
              <a:rPr lang="ja-JP" altLang="en-US" dirty="0" smtClean="0"/>
              <a:t>広告収入がベスト</a:t>
            </a:r>
            <a:endParaRPr lang="en-US" altLang="ja-JP" dirty="0" smtClean="0"/>
          </a:p>
          <a:p>
            <a:r>
              <a:rPr lang="ja-JP" altLang="en-US" dirty="0" smtClean="0"/>
              <a:t>広告収入である程度の見込みが見えたら、広告を消す課金システムを追加してみては？</a:t>
            </a:r>
            <a:endParaRPr lang="en-US" altLang="ja-JP" dirty="0" smtClean="0"/>
          </a:p>
        </p:txBody>
      </p:sp>
    </p:spTree>
    <p:extLst>
      <p:ext uri="{BB962C8B-B14F-4D97-AF65-F5344CB8AC3E}">
        <p14:creationId xmlns:p14="http://schemas.microsoft.com/office/powerpoint/2010/main" val="182059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614115" y="159736"/>
            <a:ext cx="8762337" cy="584775"/>
          </a:xfrm>
          <a:prstGeom prst="rect">
            <a:avLst/>
          </a:prstGeom>
          <a:noFill/>
        </p:spPr>
        <p:txBody>
          <a:bodyPr wrap="square" rtlCol="0">
            <a:spAutoFit/>
          </a:bodyPr>
          <a:lstStyle/>
          <a:p>
            <a:pPr algn="ctr"/>
            <a:r>
              <a:rPr kumimoji="1" lang="ja-JP" altLang="en-US" sz="3200" dirty="0" smtClean="0"/>
              <a:t>世界の洗濯タグ情勢</a:t>
            </a:r>
            <a:endParaRPr kumimoji="1" lang="ja-JP" altLang="en-US" sz="3200" dirty="0"/>
          </a:p>
        </p:txBody>
      </p:sp>
      <p:sp>
        <p:nvSpPr>
          <p:cNvPr id="3" name="テキスト ボックス 2"/>
          <p:cNvSpPr txBox="1"/>
          <p:nvPr/>
        </p:nvSpPr>
        <p:spPr>
          <a:xfrm>
            <a:off x="457200" y="1420586"/>
            <a:ext cx="11446329" cy="3139321"/>
          </a:xfrm>
          <a:prstGeom prst="rect">
            <a:avLst/>
          </a:prstGeom>
          <a:noFill/>
        </p:spPr>
        <p:txBody>
          <a:bodyPr wrap="square" rtlCol="0">
            <a:spAutoFit/>
          </a:bodyPr>
          <a:lstStyle/>
          <a:p>
            <a:r>
              <a:rPr kumimoji="1" lang="ja-JP" altLang="en-US" dirty="0" smtClean="0"/>
              <a:t>日本</a:t>
            </a:r>
            <a:r>
              <a:rPr kumimoji="1" lang="en-US" altLang="ja-JP" dirty="0" smtClean="0"/>
              <a:t>…2016</a:t>
            </a:r>
            <a:r>
              <a:rPr kumimoji="1" lang="ja-JP" altLang="en-US" dirty="0" smtClean="0"/>
              <a:t>年以前は日本独自の洗濯タグ</a:t>
            </a:r>
            <a:r>
              <a:rPr kumimoji="1" lang="en-US" altLang="ja-JP" dirty="0" smtClean="0"/>
              <a:t>(JIS L02117)</a:t>
            </a:r>
            <a:r>
              <a:rPr kumimoji="1" lang="ja-JP" altLang="en-US" dirty="0" smtClean="0"/>
              <a:t>を使用。漢字等が使われている。</a:t>
            </a:r>
            <a:endParaRPr kumimoji="1" lang="en-US" altLang="ja-JP" dirty="0" smtClean="0"/>
          </a:p>
          <a:p>
            <a:r>
              <a:rPr lang="ja-JP" altLang="en-US" dirty="0"/>
              <a:t>　</a:t>
            </a:r>
            <a:r>
              <a:rPr lang="ja-JP" altLang="en-US" dirty="0" smtClean="0"/>
              <a:t>　　</a:t>
            </a:r>
            <a:r>
              <a:rPr lang="en-US" altLang="ja-JP" dirty="0" smtClean="0"/>
              <a:t>2016</a:t>
            </a:r>
            <a:r>
              <a:rPr lang="ja-JP" altLang="en-US" dirty="0" smtClean="0"/>
              <a:t>年</a:t>
            </a:r>
            <a:r>
              <a:rPr lang="en-US" altLang="ja-JP" dirty="0" smtClean="0"/>
              <a:t>12</a:t>
            </a:r>
            <a:r>
              <a:rPr lang="ja-JP" altLang="en-US" dirty="0" smtClean="0"/>
              <a:t>月からは国際標準に対応したタグに変更される</a:t>
            </a:r>
            <a:endParaRPr lang="en-US" altLang="ja-JP" dirty="0" smtClean="0"/>
          </a:p>
          <a:p>
            <a:r>
              <a:rPr kumimoji="1" lang="ja-JP" altLang="en-US" dirty="0" smtClean="0"/>
              <a:t>　　　しかしながら表示記号が</a:t>
            </a:r>
            <a:r>
              <a:rPr kumimoji="1" lang="en-US" altLang="ja-JP" dirty="0" smtClean="0"/>
              <a:t>22</a:t>
            </a:r>
            <a:r>
              <a:rPr kumimoji="1" lang="ja-JP" altLang="en-US" dirty="0" smtClean="0"/>
              <a:t>種類から</a:t>
            </a:r>
            <a:r>
              <a:rPr kumimoji="1" lang="en-US" altLang="ja-JP" dirty="0" smtClean="0"/>
              <a:t>41</a:t>
            </a:r>
            <a:r>
              <a:rPr kumimoji="1" lang="ja-JP" altLang="en-US" dirty="0" smtClean="0"/>
              <a:t>種類と、ほぼ</a:t>
            </a:r>
            <a:r>
              <a:rPr kumimoji="1" lang="en-US" altLang="ja-JP" dirty="0" smtClean="0"/>
              <a:t>2</a:t>
            </a:r>
            <a:r>
              <a:rPr kumimoji="1" lang="ja-JP" altLang="en-US" dirty="0" smtClean="0"/>
              <a:t>倍になる</a:t>
            </a:r>
            <a:endParaRPr kumimoji="1" lang="en-US" altLang="ja-JP" dirty="0" smtClean="0"/>
          </a:p>
          <a:p>
            <a:endParaRPr lang="en-US" altLang="ja-JP" dirty="0"/>
          </a:p>
          <a:p>
            <a:r>
              <a:rPr kumimoji="1" lang="ja-JP" altLang="en-US" dirty="0" smtClean="0"/>
              <a:t>アメリカ・カナダ</a:t>
            </a:r>
            <a:r>
              <a:rPr kumimoji="1" lang="en-US" altLang="ja-JP" dirty="0" smtClean="0"/>
              <a:t>…</a:t>
            </a:r>
            <a:r>
              <a:rPr kumimoji="1" lang="ja-JP" altLang="en-US" dirty="0" smtClean="0"/>
              <a:t>基本的には</a:t>
            </a:r>
            <a:r>
              <a:rPr kumimoji="1" lang="en-US" altLang="ja-JP" dirty="0" smtClean="0"/>
              <a:t>ISO</a:t>
            </a:r>
            <a:r>
              <a:rPr kumimoji="1" lang="ja-JP" altLang="en-US" dirty="0" smtClean="0"/>
              <a:t>に準じているが、温度に華氏が使われているため、洗濯時の温度表示に数　　　　　　　　字を使う代わりに点が使われている</a:t>
            </a:r>
            <a:endParaRPr kumimoji="1" lang="en-US" altLang="ja-JP" dirty="0" smtClean="0"/>
          </a:p>
          <a:p>
            <a:endParaRPr lang="en-US" altLang="ja-JP" dirty="0"/>
          </a:p>
          <a:p>
            <a:r>
              <a:rPr kumimoji="1" lang="ja-JP" altLang="en-US" dirty="0" smtClean="0"/>
              <a:t>ニュージーランド</a:t>
            </a:r>
            <a:r>
              <a:rPr kumimoji="1" lang="en-US" altLang="ja-JP" dirty="0" smtClean="0"/>
              <a:t>…</a:t>
            </a:r>
            <a:r>
              <a:rPr lang="en-US" altLang="ja-JP" dirty="0"/>
              <a:t>AS/NZS </a:t>
            </a:r>
            <a:r>
              <a:rPr lang="en-US" altLang="ja-JP" dirty="0" smtClean="0"/>
              <a:t>1957:1998</a:t>
            </a:r>
            <a:r>
              <a:rPr lang="ja-JP" altLang="en-US" dirty="0" smtClean="0"/>
              <a:t>が使われている</a:t>
            </a:r>
            <a:endParaRPr lang="en-US" altLang="ja-JP" dirty="0" smtClean="0"/>
          </a:p>
          <a:p>
            <a:endParaRPr kumimoji="1" lang="en-US" altLang="ja-JP" dirty="0"/>
          </a:p>
          <a:p>
            <a:endParaRPr lang="en-US" altLang="ja-JP" dirty="0" smtClean="0"/>
          </a:p>
          <a:p>
            <a:r>
              <a:rPr lang="ja-JP" altLang="en-US" dirty="0" smtClean="0"/>
              <a:t>韓国</a:t>
            </a:r>
            <a:r>
              <a:rPr lang="en-US" altLang="ja-JP" dirty="0" smtClean="0"/>
              <a:t>…</a:t>
            </a:r>
            <a:r>
              <a:rPr lang="ja-JP" altLang="en-US" dirty="0" smtClean="0"/>
              <a:t>洗濯タグ内にハングル文字が使用されている</a:t>
            </a:r>
            <a:endParaRPr kumimoji="1" lang="ja-JP" altLang="en-US" dirty="0"/>
          </a:p>
        </p:txBody>
      </p:sp>
    </p:spTree>
    <p:extLst>
      <p:ext uri="{BB962C8B-B14F-4D97-AF65-F5344CB8AC3E}">
        <p14:creationId xmlns:p14="http://schemas.microsoft.com/office/powerpoint/2010/main" val="12140795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397</Words>
  <Application>Microsoft Office PowerPoint</Application>
  <PresentationFormat>ワイド画面</PresentationFormat>
  <Paragraphs>59</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15</cp:revision>
  <dcterms:created xsi:type="dcterms:W3CDTF">2018-11-22T00:07:39Z</dcterms:created>
  <dcterms:modified xsi:type="dcterms:W3CDTF">2018-11-27T11:45:10Z</dcterms:modified>
</cp:coreProperties>
</file>