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-25400" y="-59267"/>
            <a:ext cx="13302655" cy="3412067"/>
          </a:xfrm>
          <a:prstGeom prst="rect">
            <a:avLst/>
          </a:prstGeom>
          <a:solidFill>
            <a:srgbClr val="EC5C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" name="Diasorszám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déz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1. szövegtörzsszint…"/>
          <p:cNvSpPr txBox="1"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740833" indent="-296333" algn="ctr">
              <a:spcBef>
                <a:spcPts val="0"/>
              </a:spcBef>
              <a:defRPr sz="2400"/>
            </a:lvl2pPr>
            <a:lvl3pPr marL="1185333" indent="-296333" algn="ctr">
              <a:spcBef>
                <a:spcPts val="0"/>
              </a:spcBef>
              <a:defRPr sz="2400"/>
            </a:lvl3pPr>
            <a:lvl4pPr marL="1629833" indent="-296333" algn="ctr">
              <a:spcBef>
                <a:spcPts val="0"/>
              </a:spcBef>
              <a:defRPr sz="2400"/>
            </a:lvl4pPr>
            <a:lvl5pPr marL="2074333" indent="-296333" algn="ctr">
              <a:spcBef>
                <a:spcPts val="0"/>
              </a:spcBef>
              <a:defRPr sz="2400"/>
            </a:lvl5pPr>
          </a:lstStyle>
          <a:p>
            <a:pPr/>
            <a:r>
              <a:t>1. szövegtörzsszint</a:t>
            </a:r>
          </a:p>
          <a:p>
            <a:pPr lvl="1"/>
            <a:r>
              <a:t>2. szövegtörzsszint</a:t>
            </a:r>
          </a:p>
          <a:p>
            <a:pPr lvl="2"/>
            <a:r>
              <a:t>3. szövegtörzsszint</a:t>
            </a:r>
          </a:p>
          <a:p>
            <a:pPr lvl="3"/>
            <a:r>
              <a:t>4. szövegtörzsszint</a:t>
            </a:r>
          </a:p>
          <a:p>
            <a:pPr lvl="4"/>
            <a:r>
              <a:t>5. szövegtörzsszint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800"/>
            </a:pPr>
          </a:p>
        </p:txBody>
      </p:sp>
      <p:sp>
        <p:nvSpPr>
          <p:cNvPr id="95" name="Diasorszám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ényké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Diasorszám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iasorszám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énykép - vízszin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0" name="Címszöveg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Címszöveg</a:t>
            </a:r>
          </a:p>
        </p:txBody>
      </p:sp>
      <p:sp>
        <p:nvSpPr>
          <p:cNvPr id="21" name="1. szövegtörzsszint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1. szövegtörzsszint</a:t>
            </a:r>
          </a:p>
          <a:p>
            <a:pPr lvl="1"/>
            <a:r>
              <a:t>2. szövegtörzsszint</a:t>
            </a:r>
          </a:p>
          <a:p>
            <a:pPr lvl="2"/>
            <a:r>
              <a:t>3. szövegtörzsszint</a:t>
            </a:r>
          </a:p>
          <a:p>
            <a:pPr lvl="3"/>
            <a:r>
              <a:t>4. szövegtörzsszint</a:t>
            </a:r>
          </a:p>
          <a:p>
            <a:pPr lvl="4"/>
            <a:r>
              <a:t>5. szövegtörzsszint</a:t>
            </a:r>
          </a:p>
        </p:txBody>
      </p:sp>
      <p:sp>
        <p:nvSpPr>
          <p:cNvPr id="22" name="Diasorszám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ím – középre igazít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-254000" y="-152401"/>
            <a:ext cx="13773879" cy="10214904"/>
          </a:xfrm>
          <a:prstGeom prst="rect">
            <a:avLst/>
          </a:prstGeom>
          <a:solidFill>
            <a:srgbClr val="EC5C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" name="Címszöveg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Címszöveg</a:t>
            </a:r>
          </a:p>
        </p:txBody>
      </p:sp>
      <p:sp>
        <p:nvSpPr>
          <p:cNvPr id="31" name="Diasorszám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ó - függőle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Címszöveg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Címszöveg</a:t>
            </a:r>
          </a:p>
        </p:txBody>
      </p:sp>
      <p:sp>
        <p:nvSpPr>
          <p:cNvPr id="40" name="1. szövegtörzsszint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1. szövegtörzsszint</a:t>
            </a:r>
          </a:p>
          <a:p>
            <a:pPr lvl="1"/>
            <a:r>
              <a:t>2. szövegtörzsszint</a:t>
            </a:r>
          </a:p>
          <a:p>
            <a:pPr lvl="2"/>
            <a:r>
              <a:t>3. szövegtörzsszint</a:t>
            </a:r>
          </a:p>
          <a:p>
            <a:pPr lvl="3"/>
            <a:r>
              <a:t>4. szövegtörzsszint</a:t>
            </a:r>
          </a:p>
          <a:p>
            <a:pPr lvl="4"/>
            <a:r>
              <a:t>5. szövegtörzsszint</a:t>
            </a:r>
          </a:p>
        </p:txBody>
      </p:sp>
      <p:sp>
        <p:nvSpPr>
          <p:cNvPr id="41" name="Diasorszám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ím - felü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ímszöve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Címszöveg</a:t>
            </a:r>
          </a:p>
        </p:txBody>
      </p:sp>
      <p:sp>
        <p:nvSpPr>
          <p:cNvPr id="49" name="Diasorszám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ím és listajel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ímszöve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Címszöveg</a:t>
            </a:r>
          </a:p>
        </p:txBody>
      </p:sp>
      <p:sp>
        <p:nvSpPr>
          <p:cNvPr id="57" name="1. szövegtörzsszi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szövegtörzsszint</a:t>
            </a:r>
          </a:p>
          <a:p>
            <a:pPr lvl="1"/>
            <a:r>
              <a:t>2. szövegtörzsszint</a:t>
            </a:r>
          </a:p>
          <a:p>
            <a:pPr lvl="2"/>
            <a:r>
              <a:t>3. szövegtörzsszint</a:t>
            </a:r>
          </a:p>
          <a:p>
            <a:pPr lvl="3"/>
            <a:r>
              <a:t>4. szövegtörzsszint</a:t>
            </a:r>
          </a:p>
          <a:p>
            <a:pPr lvl="4"/>
            <a:r>
              <a:t>5. szövegtörzsszint</a:t>
            </a:r>
          </a:p>
        </p:txBody>
      </p:sp>
      <p:sp>
        <p:nvSpPr>
          <p:cNvPr id="58" name="Diasorszám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ím, listajelek és fényké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Címszöve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Címszöveg</a:t>
            </a:r>
          </a:p>
        </p:txBody>
      </p:sp>
      <p:sp>
        <p:nvSpPr>
          <p:cNvPr id="67" name="1. szövegtörzsszint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1. szövegtörzsszint</a:t>
            </a:r>
          </a:p>
          <a:p>
            <a:pPr lvl="1"/>
            <a:r>
              <a:t>2. szövegtörzsszint</a:t>
            </a:r>
          </a:p>
          <a:p>
            <a:pPr lvl="2"/>
            <a:r>
              <a:t>3. szövegtörzsszint</a:t>
            </a:r>
          </a:p>
          <a:p>
            <a:pPr lvl="3"/>
            <a:r>
              <a:t>4. szövegtörzsszint</a:t>
            </a:r>
          </a:p>
          <a:p>
            <a:pPr lvl="4"/>
            <a:r>
              <a:t>5. szövegtörzsszint</a:t>
            </a:r>
          </a:p>
        </p:txBody>
      </p:sp>
      <p:sp>
        <p:nvSpPr>
          <p:cNvPr id="68" name="Diasorszám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istajel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1. szövegtörzsszint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1. szövegtörzsszint</a:t>
            </a:r>
          </a:p>
          <a:p>
            <a:pPr lvl="1"/>
            <a:r>
              <a:t>2. szövegtörzsszint</a:t>
            </a:r>
          </a:p>
          <a:p>
            <a:pPr lvl="2"/>
            <a:r>
              <a:t>3. szövegtörzsszint</a:t>
            </a:r>
          </a:p>
          <a:p>
            <a:pPr lvl="3"/>
            <a:r>
              <a:t>4. szövegtörzsszint</a:t>
            </a:r>
          </a:p>
          <a:p>
            <a:pPr lvl="4"/>
            <a:r>
              <a:t>5. szövegtörzsszint</a:t>
            </a:r>
          </a:p>
        </p:txBody>
      </p:sp>
      <p:sp>
        <p:nvSpPr>
          <p:cNvPr id="76" name="Diasorszám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énykép - hár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2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Diasorszám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szöveg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Címszöveg</a:t>
            </a:r>
          </a:p>
        </p:txBody>
      </p:sp>
      <p:sp>
        <p:nvSpPr>
          <p:cNvPr id="3" name="1. szövegtörzsszint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1. szövegtörzsszint</a:t>
            </a:r>
          </a:p>
          <a:p>
            <a:pPr lvl="1"/>
            <a:r>
              <a:t>2. szövegtörzsszint</a:t>
            </a:r>
          </a:p>
          <a:p>
            <a:pPr lvl="2"/>
            <a:r>
              <a:t>3. szövegtörzsszint</a:t>
            </a:r>
          </a:p>
          <a:p>
            <a:pPr lvl="3"/>
            <a:r>
              <a:t>4. szövegtörzsszint</a:t>
            </a:r>
          </a:p>
          <a:p>
            <a:pPr lvl="4"/>
            <a:r>
              <a:t>5. szövegtörzsszint</a:t>
            </a:r>
          </a:p>
        </p:txBody>
      </p:sp>
      <p:sp>
        <p:nvSpPr>
          <p:cNvPr id="4" name="Diasorszám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4873848" y="5003800"/>
            <a:ext cx="325710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Polgár Péter</a:t>
            </a:r>
          </a:p>
          <a:p>
            <a:pPr>
              <a:defRPr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Feki Webstudio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2640955" y="1062566"/>
            <a:ext cx="772289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FFFFFF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Agilitás és a Scrum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62286" y="986366"/>
            <a:ext cx="768022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Agilis téveszmék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546098" y="3583516"/>
            <a:ext cx="11912603" cy="580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200"/>
              </a:spcBef>
              <a:defRPr sz="28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4. A fejlesztők azt csinálnak amit csak akarnak</a:t>
            </a:r>
          </a:p>
          <a:p>
            <a:pPr algn="l">
              <a:spcBef>
                <a:spcPts val="1500"/>
              </a:spcBef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Az agilis munka jóval nagyobb fegyelmet igényel, mint a korábbi módszertanok.</a:t>
            </a:r>
          </a:p>
          <a:p>
            <a:pPr algn="l">
              <a:spcBef>
                <a:spcPts val="3200"/>
              </a:spcBef>
              <a:defRPr sz="28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5. A SCRUM és a KANBAN egymás ellenfelei</a:t>
            </a:r>
          </a:p>
          <a:p>
            <a:pPr algn="l">
              <a:spcBef>
                <a:spcPts val="1500"/>
              </a:spcBef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Ez nem igaz, sőt agilis csapatok gyakran alkalmaznak elveket mindkettőből</a:t>
            </a:r>
          </a:p>
          <a:p>
            <a:pPr algn="l">
              <a:spcBef>
                <a:spcPts val="3200"/>
              </a:spcBef>
              <a:defRPr sz="28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6. Az agilitás csak új termék fejlesztésénél előnyös</a:t>
            </a:r>
          </a:p>
          <a:p>
            <a:pPr algn="l">
              <a:spcBef>
                <a:spcPts val="1500"/>
              </a:spcBef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Az agilitás alapjai minden gondolkodást igénylő projekt esetén előnyösek. Az agilitás lehetővé teszi, hogy egyre több értéket állítsunk elő egyre kevesebb idő alatt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8011">
              <a:defRPr sz="6272"/>
            </a:lvl1pPr>
          </a:lstStyle>
          <a:p>
            <a:pPr/>
            <a:r>
              <a:t>A módszertan nem végleges, folyamatosan hangolni kell! A SCRUM egy keretrendszer.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3339454" y="986366"/>
            <a:ext cx="632589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Scrum alapok</a:t>
            </a:r>
          </a:p>
        </p:txBody>
      </p:sp>
      <p:pic>
        <p:nvPicPr>
          <p:cNvPr id="156" name="scrum-process-01.png" descr="scrum-process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3837952"/>
            <a:ext cx="13004803" cy="5104530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 txBox="1"/>
          <p:nvPr/>
        </p:nvSpPr>
        <p:spPr>
          <a:xfrm>
            <a:off x="2404305" y="2317749"/>
            <a:ext cx="789138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</a:lstStyle>
          <a:p>
            <a:pPr/>
            <a:r>
              <a:t>Sprint közben lehetőleg nincs változás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1476374" y="376766"/>
            <a:ext cx="10052051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Inkrementális, iteratív fejlesztés</a:t>
            </a:r>
          </a:p>
        </p:txBody>
      </p:sp>
      <p:pic>
        <p:nvPicPr>
          <p:cNvPr id="160" name="Képernyőfotó 2016-05-01 - 17.01.53.png" descr="Képernyőfotó 2016-05-01 - 17.01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7850" y="3733800"/>
            <a:ext cx="9309100" cy="5613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2380258" y="986366"/>
            <a:ext cx="82442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SCRUM szerepek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867833" y="3742266"/>
            <a:ext cx="11498982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  <a:r>
              <a:t>Product Owner (PO)</a:t>
            </a:r>
            <a:br/>
            <a:r>
              <a:rPr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Ő képviseli az ügyfél igényeit. Ő felel az eredményekért.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867833" y="5378450"/>
            <a:ext cx="11725772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  <a:r>
              <a:t>Team Member (TM)</a:t>
            </a:r>
            <a:br/>
            <a:r>
              <a:rPr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Önirányító módon működik és felel a termék inkrementumért.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867832" y="7287683"/>
            <a:ext cx="11725775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  <a:r>
              <a:t>Scrummaster (SM)</a:t>
            </a:r>
            <a:br/>
            <a:r>
              <a:rPr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Emlékeztet a szabályokra és segít elhárítani az akadályokat.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741412" y="376766"/>
            <a:ext cx="11521976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0">
                <a:solidFill>
                  <a:srgbClr val="FFFFFF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A PO dönt arról, hogy </a:t>
            </a:r>
            <a:r>
              <a:rPr>
                <a:latin typeface="Roboto Condensed Bold"/>
                <a:ea typeface="Roboto Condensed Bold"/>
                <a:cs typeface="Roboto Condensed Bold"/>
                <a:sym typeface="Roboto Condensed Bold"/>
              </a:rPr>
              <a:t>MI</a:t>
            </a:r>
            <a:r>
              <a:t> lesz leszállítva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160002" y="3856566"/>
            <a:ext cx="12684796" cy="515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200"/>
              </a:spcBef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Termékfunkciókat definiálja, megválaszolja a termékkel kapcsolatos kérdéseket</a:t>
            </a:r>
          </a:p>
          <a:p>
            <a:pPr algn="l">
              <a:spcBef>
                <a:spcPts val="3200"/>
              </a:spcBef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A backlogot priorizálja az üzleti érték (Business Value) alapján és egyezteti a különböző érdekeket.</a:t>
            </a:r>
          </a:p>
          <a:p>
            <a:pPr algn="l">
              <a:spcBef>
                <a:spcPts val="3200"/>
              </a:spcBef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Eldönti, hogy mikor mehet ki a termék élesbe</a:t>
            </a:r>
          </a:p>
          <a:p>
            <a:pPr algn="l">
              <a:spcBef>
                <a:spcPts val="3200"/>
              </a:spcBef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Minden sprint elején újragondolja a feladatokat és prioritásokat</a:t>
            </a:r>
          </a:p>
          <a:p>
            <a:pPr algn="l">
              <a:spcBef>
                <a:spcPts val="3200"/>
              </a:spcBef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Elfogad vagy visszautasít új funkciókat</a:t>
            </a:r>
          </a:p>
          <a:p>
            <a:pPr algn="l">
              <a:spcBef>
                <a:spcPts val="3200"/>
              </a:spcBef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Felel az üzleti sikerért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684113" y="376766"/>
            <a:ext cx="11636574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0">
                <a:solidFill>
                  <a:srgbClr val="FFFFFF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A csapat dönt arról, hogy </a:t>
            </a:r>
            <a:r>
              <a:rPr>
                <a:latin typeface="Roboto Condensed Bold"/>
                <a:ea typeface="Roboto Condensed Bold"/>
                <a:cs typeface="Roboto Condensed Bold"/>
                <a:sym typeface="Roboto Condensed Bold"/>
              </a:rPr>
              <a:t>mennyit</a:t>
            </a:r>
            <a:r>
              <a:t> tud leszállítani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647979" y="3907366"/>
            <a:ext cx="11708842" cy="518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200"/>
              </a:spcBef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Elvállalja, hogy a PO által priorizált backlogból a legmagasabb értékű funkciókat lefejleszti</a:t>
            </a:r>
          </a:p>
          <a:p>
            <a:pPr algn="l">
              <a:spcBef>
                <a:spcPts val="3200"/>
              </a:spcBef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Becslést tesz arra, hogy mennyit fog tudni leszállítani</a:t>
            </a:r>
          </a:p>
          <a:p>
            <a:pPr algn="l">
              <a:spcBef>
                <a:spcPts val="3200"/>
              </a:spcBef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Megszervezi a saját munkáját (ideális esetben keresztfunkcionalitású 5-9 emberekből áll)</a:t>
            </a:r>
          </a:p>
          <a:p>
            <a:pPr algn="l">
              <a:spcBef>
                <a:spcPts val="3200"/>
              </a:spcBef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Minden szükséges funkció a csapaton belül kell, hogy legyen</a:t>
            </a:r>
          </a:p>
          <a:p>
            <a:pPr algn="l">
              <a:spcBef>
                <a:spcPts val="3200"/>
              </a:spcBef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A csapattagok ideális esetben állandó tagok, a csapatok összetétele a Sprintek közötti időszakban változik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3425031" y="986366"/>
            <a:ext cx="6154738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Scrummaster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673136" y="3860799"/>
            <a:ext cx="11025214" cy="347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200"/>
              </a:spcBef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Biztosítja azt, hogy a csapattagok emlékezzenek a játékszabályokra, </a:t>
            </a:r>
            <a:br/>
            <a:r>
              <a:t>vállalásokra, ígéretekre.</a:t>
            </a:r>
          </a:p>
          <a:p>
            <a:pPr algn="l">
              <a:spcBef>
                <a:spcPts val="3200"/>
              </a:spcBef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Elhárítja az akadályokat</a:t>
            </a:r>
          </a:p>
          <a:p>
            <a:pPr algn="l">
              <a:spcBef>
                <a:spcPts val="3200"/>
              </a:spcBef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Elősegíti azt, hogy a csapat hatékonyan dolgozzon</a:t>
            </a:r>
          </a:p>
          <a:p>
            <a:pPr algn="l">
              <a:spcBef>
                <a:spcPts val="3200"/>
              </a:spcBef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Erősíti a project szervezet tagjai közti kapcsolatot, kommunikációt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940097" y="986366"/>
            <a:ext cx="11124606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Klasszikus PM szerepek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3459832" y="2402416"/>
            <a:ext cx="608513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</a:lstStyle>
          <a:p>
            <a:pPr/>
            <a:r>
              <a:t>Mi lesz velük a SCRUM-ban?</a:t>
            </a:r>
          </a:p>
        </p:txBody>
      </p:sp>
      <p:pic>
        <p:nvPicPr>
          <p:cNvPr id="178" name="Képernyőfotó 2016-05-01 - 17.13.37.png" descr="Képernyőfotó 2016-05-01 - 17.13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5750" y="4047066"/>
            <a:ext cx="9893300" cy="4775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3056185" y="986366"/>
            <a:ext cx="689243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Sprint planning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3103202" y="2402416"/>
            <a:ext cx="67983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</a:lstStyle>
          <a:p>
            <a:pPr/>
            <a:r>
              <a:t>az új iteráció hivatalos elindulása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79487" y="3373966"/>
            <a:ext cx="12245827" cy="584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200"/>
              </a:spcBef>
              <a:defRPr sz="27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A meeting előtt</a:t>
            </a:r>
          </a:p>
          <a:p>
            <a:pPr marL="333374" indent="-333374" algn="l">
              <a:spcBef>
                <a:spcPts val="1000"/>
              </a:spcBef>
              <a:buSzPct val="75000"/>
              <a:buChar char="•"/>
              <a:defRPr sz="27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a csapat, a PO segítségével esztimálja a feladatok komplexitását</a:t>
            </a:r>
          </a:p>
          <a:p>
            <a:pPr marL="333374" indent="-333374" algn="l">
              <a:spcBef>
                <a:spcPts val="1000"/>
              </a:spcBef>
              <a:buSzPct val="75000"/>
              <a:buChar char="•"/>
              <a:defRPr sz="27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a PO priorizálja a feladatokat</a:t>
            </a:r>
          </a:p>
          <a:p>
            <a:pPr marL="333374" indent="-333374" algn="l">
              <a:spcBef>
                <a:spcPts val="1000"/>
              </a:spcBef>
              <a:buSzPct val="75000"/>
              <a:buChar char="•"/>
              <a:defRPr sz="27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megtervezi a csapat kapacitást </a:t>
            </a:r>
          </a:p>
          <a:p>
            <a:pPr algn="l">
              <a:spcBef>
                <a:spcPts val="1500"/>
              </a:spcBef>
              <a:defRPr sz="27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A meeting közben</a:t>
            </a:r>
          </a:p>
          <a:p>
            <a:pPr marL="333374" indent="-333374" algn="l">
              <a:spcBef>
                <a:spcPts val="1000"/>
              </a:spcBef>
              <a:buSzPct val="75000"/>
              <a:buChar char="•"/>
              <a:defRPr sz="27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a csapat az eddigi teljesítményét vizsgálva eldönti mennyit tud bevállalni</a:t>
            </a:r>
          </a:p>
          <a:p>
            <a:pPr marL="333374" indent="-333374" algn="l">
              <a:spcBef>
                <a:spcPts val="1000"/>
              </a:spcBef>
              <a:buSzPct val="75000"/>
              <a:buChar char="•"/>
              <a:defRPr sz="27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a PO és a csapat megbeszéli az esetleges kérdéseket a feladatokkal kapcsolatban</a:t>
            </a:r>
          </a:p>
          <a:p>
            <a:pPr marL="333374" indent="-333374" algn="l">
              <a:spcBef>
                <a:spcPts val="1000"/>
              </a:spcBef>
              <a:buSzPct val="75000"/>
              <a:buChar char="•"/>
              <a:defRPr sz="27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a csapat a legfontosabb feladattal kezdve taszkosítja a storykat </a:t>
            </a:r>
          </a:p>
          <a:p>
            <a:pPr algn="l">
              <a:spcBef>
                <a:spcPts val="1500"/>
              </a:spcBef>
              <a:defRPr sz="27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Meeting után</a:t>
            </a:r>
          </a:p>
          <a:p>
            <a:pPr marL="333374" indent="-333374" algn="l">
              <a:spcBef>
                <a:spcPts val="1000"/>
              </a:spcBef>
              <a:buSzPct val="75000"/>
              <a:buChar char="•"/>
              <a:defRPr sz="27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a ScrumMaster elindítja a sprint backlogot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 idx="4294967295"/>
          </p:nvPr>
        </p:nvSpPr>
        <p:spPr>
          <a:xfrm>
            <a:off x="1270000" y="916515"/>
            <a:ext cx="10464800" cy="1460503"/>
          </a:xfrm>
          <a:prstGeom prst="rect">
            <a:avLst/>
          </a:prstGeom>
        </p:spPr>
        <p:txBody>
          <a:bodyPr anchor="t"/>
          <a:lstStyle/>
          <a:p>
            <a:pPr/>
            <a:r>
              <a:t>Agilis alapok</a:t>
            </a:r>
          </a:p>
        </p:txBody>
      </p:sp>
      <p:sp>
        <p:nvSpPr>
          <p:cNvPr id="123" name="Shape 123"/>
          <p:cNvSpPr/>
          <p:nvPr/>
        </p:nvSpPr>
        <p:spPr>
          <a:xfrm>
            <a:off x="4457434" y="5435600"/>
            <a:ext cx="4089931" cy="2785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C5C57">
              <a:alpha val="7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4" name="Shape 124"/>
          <p:cNvSpPr txBox="1"/>
          <p:nvPr/>
        </p:nvSpPr>
        <p:spPr>
          <a:xfrm>
            <a:off x="6127464" y="4489449"/>
            <a:ext cx="74987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</a:lstStyle>
          <a:p>
            <a:pPr/>
            <a:r>
              <a:t>Idő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2850815" y="8388350"/>
            <a:ext cx="194377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</a:lstStyle>
          <a:p>
            <a:pPr/>
            <a:r>
              <a:t>Funkciók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8044991" y="8388350"/>
            <a:ext cx="18424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</a:lstStyle>
          <a:p>
            <a:pPr/>
            <a:r>
              <a:t>Minőség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4437408" y="3663949"/>
            <a:ext cx="412998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</a:lstStyle>
          <a:p>
            <a:pPr/>
            <a:r>
              <a:t>A bűvös háromszög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2548433" y="986366"/>
            <a:ext cx="7907934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Csapat kapacitás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4462748" y="2402416"/>
            <a:ext cx="40793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</a:lstStyle>
          <a:p>
            <a:pPr/>
            <a:r>
              <a:t>sprint planning előtt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762000" y="3886200"/>
            <a:ext cx="11391901" cy="421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sz="2800"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  <a:r>
              <a:t>Példa a csapat kapacitás kalkulációra teljes kapacitás: 100%</a:t>
            </a:r>
          </a:p>
          <a:p>
            <a:pPr algn="l">
              <a:spcBef>
                <a:spcPts val="1000"/>
              </a:spcBef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SCRUM overhead (meetingek): 10% </a:t>
            </a:r>
            <a:br/>
            <a:r>
              <a:t>előre tervezés, előesztimálások: 10% </a:t>
            </a:r>
            <a:br/>
            <a:r>
              <a:t>nagy prioritású support feladatok: 25% </a:t>
            </a:r>
            <a:br/>
            <a:r>
              <a:t>a sprint céljainak elérésére marad: 55%</a:t>
            </a:r>
          </a:p>
          <a:p>
            <a:pPr algn="l">
              <a:spcBef>
                <a:spcPts val="1000"/>
              </a:spcBef>
              <a:defRPr sz="2800"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</a:p>
          <a:p>
            <a:pPr algn="l">
              <a:spcBef>
                <a:spcPts val="3200"/>
              </a:spcBef>
              <a:defRPr i="1" sz="28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ezen felül érdemes még figyelembe venni, hogy mennyi lesz a kieső embernapok száma szabadságok, vagy ünnepek miatt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1560959" y="986366"/>
            <a:ext cx="988288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Daily scrum / standup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3420764" y="2402416"/>
            <a:ext cx="616327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</a:lstStyle>
          <a:p>
            <a:pPr/>
            <a:r>
              <a:t>Csapat tájékoztató és energia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821951" y="3543300"/>
            <a:ext cx="11360896" cy="581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sz="28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Célja</a:t>
            </a:r>
          </a:p>
          <a:p>
            <a:pPr algn="l">
              <a:spcBef>
                <a:spcPts val="1000"/>
              </a:spcBef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minden csapattagnak tudnia kell, mit csinálnak a többiek</a:t>
            </a:r>
          </a:p>
          <a:p>
            <a:pPr algn="l">
              <a:spcBef>
                <a:spcPts val="1000"/>
              </a:spcBef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ezt úgy érik el a csapattagok, hogy beszélnek a munkájukról </a:t>
            </a:r>
          </a:p>
          <a:p>
            <a:pPr algn="l">
              <a:spcBef>
                <a:spcPts val="3000"/>
              </a:spcBef>
              <a:defRPr sz="28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Hogyan érhető ez el?</a:t>
            </a:r>
          </a:p>
          <a:p>
            <a:pPr algn="l">
              <a:spcBef>
                <a:spcPts val="1000"/>
              </a:spcBef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3 kérdésre kell válaszolni:</a:t>
            </a:r>
          </a:p>
          <a:p>
            <a:pPr algn="l">
              <a:spcBef>
                <a:spcPts val="1000"/>
              </a:spcBef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Mit csináltál az előző találkozó óta</a:t>
            </a:r>
          </a:p>
          <a:p>
            <a:pPr algn="l">
              <a:spcBef>
                <a:spcPts val="1000"/>
              </a:spcBef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Mit fogsz ma csinálni?</a:t>
            </a:r>
          </a:p>
          <a:p>
            <a:pPr algn="l">
              <a:spcBef>
                <a:spcPts val="1000"/>
              </a:spcBef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Milyen akadályokat, problémákat látsz?</a:t>
            </a:r>
          </a:p>
          <a:p>
            <a:pPr algn="l">
              <a:spcBef>
                <a:spcPts val="1000"/>
              </a:spcBef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</a:p>
          <a:p>
            <a:pPr algn="l">
              <a:spcBef>
                <a:spcPts val="1000"/>
              </a:spcBef>
              <a:defRPr sz="28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A daily scrum után a ScrumMaster az akadályok elhárításán dolgozik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/>
        </p:nvSpPr>
        <p:spPr>
          <a:xfrm>
            <a:off x="1730623" y="986366"/>
            <a:ext cx="954355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Sprint review / Demo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3065363" y="2402416"/>
            <a:ext cx="68740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</a:lstStyle>
          <a:p>
            <a:pPr/>
            <a:r>
              <a:t>Az igazság pillanata, visszajelzés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821951" y="3721100"/>
            <a:ext cx="11360896" cy="546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sz="27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A demo előtt</a:t>
            </a:r>
          </a:p>
          <a:p>
            <a:pPr marL="333374" indent="-333374" algn="l">
              <a:spcBef>
                <a:spcPts val="1000"/>
              </a:spcBef>
              <a:buSzPct val="75000"/>
              <a:buChar char="•"/>
              <a:defRPr sz="27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a ScrumMaster átnézni, hogy mely feladatok lettek teljesen befejezve és ez alapján kiszámítja a Velocity-t</a:t>
            </a:r>
          </a:p>
          <a:p>
            <a:pPr marL="333374" indent="-333374" algn="l">
              <a:spcBef>
                <a:spcPts val="1000"/>
              </a:spcBef>
              <a:buSzPct val="75000"/>
              <a:buChar char="•"/>
              <a:defRPr sz="27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a csapat felkészül a demóra, csak az elkészült új funkciókat fogják bemutatni</a:t>
            </a:r>
          </a:p>
          <a:p>
            <a:pPr algn="l">
              <a:spcBef>
                <a:spcPts val="1000"/>
              </a:spcBef>
              <a:defRPr sz="27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A demo során</a:t>
            </a:r>
          </a:p>
          <a:p>
            <a:pPr marL="333374" indent="-333374" algn="l">
              <a:spcBef>
                <a:spcPts val="1000"/>
              </a:spcBef>
              <a:buSzPct val="75000"/>
              <a:buChar char="•"/>
              <a:defRPr sz="27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a csapat bemutatja az elkészült és letesztelt új funkciókat</a:t>
            </a:r>
          </a:p>
          <a:p>
            <a:pPr marL="333374" indent="-333374" algn="l">
              <a:spcBef>
                <a:spcPts val="1000"/>
              </a:spcBef>
              <a:buSzPct val="75000"/>
              <a:buChar char="•"/>
              <a:defRPr sz="27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a PO elfogadja, vagy elutasítja az eredményt</a:t>
            </a:r>
          </a:p>
          <a:p>
            <a:pPr algn="l">
              <a:spcBef>
                <a:spcPts val="1000"/>
              </a:spcBef>
              <a:defRPr sz="27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A demo után</a:t>
            </a:r>
          </a:p>
          <a:p>
            <a:pPr marL="333374" indent="-333374" algn="l">
              <a:spcBef>
                <a:spcPts val="1000"/>
              </a:spcBef>
              <a:buSzPct val="75000"/>
              <a:buChar char="•"/>
              <a:defRPr sz="27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a PO és a ScrumMaster frissíti a Product Backlogot, valamint felkészülnek az új sprintre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/>
        </p:nvSpPr>
        <p:spPr>
          <a:xfrm>
            <a:off x="3593703" y="986366"/>
            <a:ext cx="5817394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Retrospektív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3077418" y="2402416"/>
            <a:ext cx="684996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</a:lstStyle>
          <a:p>
            <a:pPr/>
            <a:r>
              <a:t>Csapat belső tanulási lehetősége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821951" y="3691466"/>
            <a:ext cx="11360896" cy="487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sz="28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Célja</a:t>
            </a:r>
          </a:p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A csapat lehetőséget kap hogy átgondolja, miként javíthatná a munkát</a:t>
            </a:r>
          </a:p>
          <a:p>
            <a:pPr algn="l">
              <a:spcBef>
                <a:spcPts val="1000"/>
              </a:spcBef>
              <a:defRPr sz="28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Ki vesz rajta részt?</a:t>
            </a:r>
          </a:p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A fejlesztési csapat, a ScrumMaster és a PO</a:t>
            </a:r>
          </a:p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Mások csak akkor, ha a csapat kéri</a:t>
            </a:r>
          </a:p>
          <a:p>
            <a:pPr algn="l">
              <a:spcBef>
                <a:spcPts val="1000"/>
              </a:spcBef>
              <a:defRPr sz="28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Mire nem való a retrospektív?</a:t>
            </a:r>
          </a:p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Teljesítmény értékelésre</a:t>
            </a:r>
          </a:p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személyeskedésre, bűnbak keresésre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1363266" y="986366"/>
            <a:ext cx="1027827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Scrum dokumentumok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4805982" y="2402416"/>
            <a:ext cx="339283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</a:lstStyle>
          <a:p>
            <a:pPr/>
            <a:r>
              <a:t>Product backlog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821951" y="4313766"/>
            <a:ext cx="11360896" cy="363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Egy priorizált követelmény lista</a:t>
            </a:r>
          </a:p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a PO kezeli, de mások is hozzájárulhatnak ötletekkel</a:t>
            </a:r>
          </a:p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Tartalmazza az igényeket a termékkel kapcsolatban</a:t>
            </a:r>
          </a:p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A backlog elemek leggyakrabban User Story formátumban készülnek el</a:t>
            </a:r>
          </a:p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a fejlesztő csapat relatív becslést ad a különböző User Storik komplexitásáról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1363266" y="986366"/>
            <a:ext cx="1027827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Scrum dokumentumok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675260" y="2402416"/>
            <a:ext cx="565428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</a:lstStyle>
          <a:p>
            <a:pPr/>
            <a:r>
              <a:t>Mi nem a Product backlog?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821951" y="5024966"/>
            <a:ext cx="11360896" cy="220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Nem egy teljes lista arról, ami szükséges lehet</a:t>
            </a:r>
          </a:p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Nem megoldások listája, hanem követelményeké</a:t>
            </a:r>
          </a:p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Nem egy szerződés ügyfél és a PO vagy a csapat között</a:t>
            </a:r>
          </a:p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Nem egy tevékenység (TODO) lista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1363266" y="986366"/>
            <a:ext cx="1027827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Scrum dokumentumok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3332137" y="2402416"/>
            <a:ext cx="63405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</a:lstStyle>
          <a:p>
            <a:pPr/>
            <a:r>
              <a:t>Product backlog és a részletek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821951" y="4224866"/>
            <a:ext cx="7313102" cy="381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A backlog elején a részletesen kidolgozott, magas prioritású storyk vannak. Készek arra, hogy a következő sprintbe kerüljenek.</a:t>
            </a:r>
          </a:p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Ezek alatt vannak közepesen kidolgozott storik. Előesztimáláson már átestek, de még nincsenek részletesen kidolgozva.</a:t>
            </a:r>
          </a:p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Lejjebb haladva elnagyolt, ötletszerű, Epic szintű storykat találunk</a:t>
            </a:r>
          </a:p>
        </p:txBody>
      </p:sp>
      <p:pic>
        <p:nvPicPr>
          <p:cNvPr id="211" name="Képernyőfotó 2016-05-07 - 16.52.48.png" descr="Képernyőfotó 2016-05-07 - 16.52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11266" y="3517900"/>
            <a:ext cx="1701802" cy="5753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/>
        </p:nvSpPr>
        <p:spPr>
          <a:xfrm>
            <a:off x="1363266" y="986366"/>
            <a:ext cx="1027827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Scrum dokumentumok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4996631" y="2402416"/>
            <a:ext cx="301153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</a:lstStyle>
          <a:p>
            <a:pPr/>
            <a:r>
              <a:t>Sprint backlog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821951" y="4161366"/>
            <a:ext cx="7313102" cy="393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A fejlesztő csapat birtokolja</a:t>
            </a:r>
          </a:p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A karbantartását is ő végzi, de bevonhatja ScrumMastert is</a:t>
            </a:r>
          </a:p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Tartalmazza a taszkokat, az eredeti becslést és a fennmaradó ráfordítást is</a:t>
            </a:r>
          </a:p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A csapat frissíti naponta, azért hogy mindig az aktuális, még hátramaradt feladatokat mutassa</a:t>
            </a:r>
          </a:p>
        </p:txBody>
      </p:sp>
      <p:pic>
        <p:nvPicPr>
          <p:cNvPr id="216" name="Képernyőfotó 2016-05-07 - 16.52.48.png" descr="Képernyőfotó 2016-05-07 - 16.52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11266" y="3517900"/>
            <a:ext cx="1701802" cy="5753100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/>
          <p:nvPr/>
        </p:nvSpPr>
        <p:spPr>
          <a:xfrm>
            <a:off x="9524999" y="3479800"/>
            <a:ext cx="2074336" cy="1633208"/>
          </a:xfrm>
          <a:prstGeom prst="rect">
            <a:avLst/>
          </a:prstGeom>
          <a:solidFill>
            <a:srgbClr val="EC5C57">
              <a:alpha val="4063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1363266" y="986366"/>
            <a:ext cx="1027827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Scrum dokumentumok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5022415" y="2402416"/>
            <a:ext cx="295997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</a:lstStyle>
          <a:p>
            <a:pPr/>
            <a:r>
              <a:t>Storyk mérete</a:t>
            </a:r>
          </a:p>
        </p:txBody>
      </p:sp>
      <p:pic>
        <p:nvPicPr>
          <p:cNvPr id="221" name="epic-story-task-elephants.gif" descr="epic-story-task-elephants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800" y="3682998"/>
            <a:ext cx="10871200" cy="5435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4045892" y="986366"/>
            <a:ext cx="4913016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User Story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4920394" y="2402416"/>
            <a:ext cx="31640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</a:lstStyle>
          <a:p>
            <a:pPr/>
            <a:r>
              <a:t>Milyen legyen?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821951" y="4745566"/>
            <a:ext cx="11360896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Természetes nyelvezettel leírja, hogy ki, mit, miért szeretne</a:t>
            </a:r>
          </a:p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Rövid, nem több 2 mondatnál</a:t>
            </a:r>
          </a:p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Nem tartalmazza az összes részletet</a:t>
            </a:r>
          </a:p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Lehet nagyon általános, de nagyon specifikus is</a:t>
            </a:r>
          </a:p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Tartalmaz elfogadási kritériumokat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2464345" y="986366"/>
            <a:ext cx="807611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Szoftverfejlesztés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669626" y="4038600"/>
            <a:ext cx="11912603" cy="431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200"/>
              </a:spcBef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Egy empirikus (tapasztalati) folyamat, ahol a környezet és a követelmények folyamatosan változnak</a:t>
            </a:r>
          </a:p>
          <a:p>
            <a:pPr algn="l">
              <a:spcBef>
                <a:spcPts val="3200"/>
              </a:spcBef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Nincs legjobb módszer, a rendszer komplex, a siker alapja:</a:t>
            </a:r>
          </a:p>
          <a:p>
            <a:pPr marL="345721" indent="-345721" algn="l">
              <a:spcBef>
                <a:spcPts val="32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gyakori és korai visszajelzések az elkészült termékről </a:t>
            </a:r>
          </a:p>
          <a:p>
            <a:pPr marL="345721" indent="-345721" algn="l">
              <a:spcBef>
                <a:spcPts val="32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a résztvevők alkalmazkodhassanak a visszajelzésekre </a:t>
            </a:r>
          </a:p>
          <a:p>
            <a:pPr marL="345721" indent="-345721" algn="l">
              <a:spcBef>
                <a:spcPts val="32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hatékony kommunikáció a résztvevők között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911324" y="986366"/>
            <a:ext cx="11182152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Definition of Done (DoD)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4793704" y="2402416"/>
            <a:ext cx="341739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</a:lstStyle>
          <a:p>
            <a:pPr/>
            <a:r>
              <a:t>Mikor van kész?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821951" y="4872566"/>
            <a:ext cx="11360896" cy="251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Olyan ellenőrzési kritériumok felsorolása, amik minden storyra érvényesek</a:t>
            </a:r>
          </a:p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A csapat élete során, ahogy érettebbé válik, egyre hosszabb lesz a Dod</a:t>
            </a:r>
          </a:p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Nem csak technikai feltételeket tartalmaz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/>
        </p:nvSpPr>
        <p:spPr>
          <a:xfrm>
            <a:off x="3989337" y="986366"/>
            <a:ext cx="5026126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Esztimálás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5403267" y="2402416"/>
            <a:ext cx="21982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</a:lstStyle>
          <a:p>
            <a:pPr/>
            <a:r>
              <a:t>Story pont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821951" y="3970866"/>
            <a:ext cx="11360896" cy="431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nincs mértékegysége</a:t>
            </a:r>
          </a:p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relatív érték a többi becsléshez képest</a:t>
            </a:r>
          </a:p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a feladat komplexitását, méretét mutatja</a:t>
            </a:r>
          </a:p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meghatározása gyors</a:t>
            </a:r>
          </a:p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nem avul el és nem függ a tapasztalattól</a:t>
            </a:r>
          </a:p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a csapat intelligenciára, tapasztalatra támaszkodik</a:t>
            </a:r>
          </a:p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Velocity = egy sprintben szállított Story pontok száma (általában az utolsó 3 sprintre átlagolva)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3989337" y="986366"/>
            <a:ext cx="5026126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Esztimálás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4920170" y="2402416"/>
            <a:ext cx="316445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</a:lstStyle>
          <a:p>
            <a:pPr/>
            <a:r>
              <a:t>Planning poker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821951" y="3907366"/>
            <a:ext cx="11360896" cy="444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mindenki részt vesz, és hozzáadja a tudását</a:t>
            </a:r>
          </a:p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Fibonacci skála (1, 2, 3, 5, 8, 13, 20, 40)</a:t>
            </a:r>
          </a:p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az esztimálás egy időben történik</a:t>
            </a:r>
          </a:p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a kilógó értékeket megbeszéljük</a:t>
            </a:r>
          </a:p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addig folytatjuk, amíg nincs egyetértés</a:t>
            </a:r>
          </a:p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korábbi tapasztalatok segítik</a:t>
            </a:r>
          </a:p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sok szempontból meg lehet vizsgálni egy problémát</a:t>
            </a:r>
          </a:p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gyors eredmény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/>
        </p:nvSpPr>
        <p:spPr>
          <a:xfrm>
            <a:off x="3989337" y="986366"/>
            <a:ext cx="5026126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Esztimálás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4907669" y="2402416"/>
            <a:ext cx="318946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</a:lstStyle>
          <a:p>
            <a:pPr/>
            <a:r>
              <a:t>Business value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21951" y="4872566"/>
            <a:ext cx="11360896" cy="251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egy funkció üzleti értéke az ügyfél szempontjából, a többi backlogban lévő funkció értékéhez képest</a:t>
            </a:r>
          </a:p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support működésnél egybevág a választott munka egységgel (pl. 1 BV - 2 óra munka)</a:t>
            </a:r>
          </a:p>
          <a:p>
            <a:pPr marL="345721" indent="-345721" algn="l">
              <a:spcBef>
                <a:spcPts val="10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termékfejlesztés esetén segít a prioritás kialakításában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/>
        </p:nvSpPr>
        <p:spPr>
          <a:xfrm>
            <a:off x="1758404" y="986366"/>
            <a:ext cx="9487992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Scrum összefoglalva</a:t>
            </a:r>
          </a:p>
        </p:txBody>
      </p:sp>
      <p:pic>
        <p:nvPicPr>
          <p:cNvPr id="244" name="scrum-process-01.png" descr="scrum-process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73419"/>
            <a:ext cx="13004800" cy="51045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7"/>
          <p:cNvSpPr txBox="1"/>
          <p:nvPr/>
        </p:nvSpPr>
        <p:spPr>
          <a:xfrm>
            <a:off x="1755923" y="986366"/>
            <a:ext cx="9492954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A Kanban dióhéjban </a:t>
            </a:r>
          </a:p>
        </p:txBody>
      </p:sp>
      <p:sp>
        <p:nvSpPr>
          <p:cNvPr id="247" name="Shape 248"/>
          <p:cNvSpPr txBox="1"/>
          <p:nvPr/>
        </p:nvSpPr>
        <p:spPr>
          <a:xfrm>
            <a:off x="4590107" y="2402416"/>
            <a:ext cx="382458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</a:lstStyle>
          <a:p>
            <a:pPr/>
            <a:r>
              <a:t>Tényleg röviden…</a:t>
            </a:r>
          </a:p>
        </p:txBody>
      </p:sp>
      <p:sp>
        <p:nvSpPr>
          <p:cNvPr id="248" name="Shape 249"/>
          <p:cNvSpPr txBox="1"/>
          <p:nvPr/>
        </p:nvSpPr>
        <p:spPr>
          <a:xfrm>
            <a:off x="821951" y="3788833"/>
            <a:ext cx="11360896" cy="546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sz="27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Tegyük láthatóvá a munkafolyamatot:</a:t>
            </a:r>
          </a:p>
          <a:p>
            <a:pPr algn="l">
              <a:spcBef>
                <a:spcPts val="1000"/>
              </a:spcBef>
              <a:defRPr sz="27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Bontsuk fel a munkát kisebb részekre, mindegyiket írjuk fel egy kártyára, és helyezzük a falra!</a:t>
            </a:r>
          </a:p>
          <a:p>
            <a:pPr algn="l">
              <a:spcBef>
                <a:spcPts val="1000"/>
              </a:spcBef>
              <a:defRPr sz="27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Vezessünk be találóan elnevezett oszlopokat, ezzel illusztrálhatjuk, hogy az egyes  kártyák hol tartanak a folyamatban</a:t>
            </a:r>
          </a:p>
          <a:p>
            <a:pPr algn="l">
              <a:spcBef>
                <a:spcPts val="1000"/>
              </a:spcBef>
              <a:defRPr sz="27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Korlátozzuk a WIP-et</a:t>
            </a:r>
          </a:p>
          <a:p>
            <a:pPr algn="l">
              <a:spcBef>
                <a:spcPts val="1000"/>
              </a:spcBef>
              <a:defRPr sz="27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(WIP = Work In Progress)</a:t>
            </a:r>
          </a:p>
          <a:p>
            <a:pPr algn="l">
              <a:spcBef>
                <a:spcPts val="1000"/>
              </a:spcBef>
              <a:defRPr sz="27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Rendeljünk egyértelmű korlátot minden munkafolyamathoz, ezzel meghatározva azt, hogy az egyes oszlopokban hány kártya lehet</a:t>
            </a:r>
          </a:p>
          <a:p>
            <a:pPr algn="l">
              <a:spcBef>
                <a:spcPts val="1000"/>
              </a:spcBef>
              <a:defRPr sz="27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Mérjük az átfutási időt</a:t>
            </a:r>
          </a:p>
          <a:p>
            <a:pPr algn="l">
              <a:spcBef>
                <a:spcPts val="1000"/>
              </a:spcBef>
              <a:defRPr sz="27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Kisebb = jobb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Köszönöm a figyelmet!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2013148" y="376766"/>
            <a:ext cx="8978504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Empirikus folyamat irányítási környezet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793153" y="3862916"/>
            <a:ext cx="11665548" cy="491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200"/>
              </a:spcBef>
              <a:defRPr sz="28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A komplex problémák megoldása alkalmazkodást igényel, ehhez a következők kellenek:</a:t>
            </a:r>
          </a:p>
          <a:p>
            <a:pPr marL="345721" indent="-345721" algn="l">
              <a:spcBef>
                <a:spcPts val="15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kreativitás</a:t>
            </a:r>
          </a:p>
          <a:p>
            <a:pPr marL="345721" indent="-345721" algn="l">
              <a:spcBef>
                <a:spcPts val="15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kezdeményező készség</a:t>
            </a:r>
          </a:p>
          <a:p>
            <a:pPr marL="345721" indent="-345721" algn="l">
              <a:spcBef>
                <a:spcPts val="15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tanulni képes egyének és csapatok</a:t>
            </a:r>
          </a:p>
          <a:p>
            <a:pPr algn="l">
              <a:spcBef>
                <a:spcPts val="3200"/>
              </a:spcBef>
              <a:defRPr sz="28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Szükség van olyan kultúrára, ahol alapértékek a: </a:t>
            </a:r>
          </a:p>
          <a:p>
            <a:pPr marL="345721" indent="-345721" algn="l">
              <a:spcBef>
                <a:spcPts val="15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bizalom</a:t>
            </a:r>
          </a:p>
          <a:p>
            <a:pPr marL="345721" indent="-345721" algn="l">
              <a:spcBef>
                <a:spcPts val="1500"/>
              </a:spcBef>
              <a:buSzPct val="75000"/>
              <a:buChar char="•"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megbecsülés (az emberek nem erőforrások)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1627683" y="986366"/>
            <a:ext cx="999648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Agilis kiáltvány (2001)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532178" y="3623733"/>
            <a:ext cx="11940444" cy="579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200"/>
              </a:spcBef>
              <a:defRPr b="1" sz="27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Mi a jobb szoftverfejlesztés módjait fedezzük fel azáltal, hogy fejlesztünk és segítünk másokat fejleszteni. E munka során értékesebbnek tartjuk:</a:t>
            </a:r>
          </a:p>
          <a:p>
            <a:pPr algn="l">
              <a:spcBef>
                <a:spcPts val="3200"/>
              </a:spcBef>
              <a:defRPr sz="27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Az egyént és a személyes kommunikációt a módszertanoknál és az eszközöknél.</a:t>
            </a:r>
          </a:p>
          <a:p>
            <a:pPr algn="l">
              <a:spcBef>
                <a:spcPts val="3200"/>
              </a:spcBef>
              <a:defRPr sz="27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A működő szoftvert, az átfogó dokumentációnál.</a:t>
            </a:r>
          </a:p>
          <a:p>
            <a:pPr algn="l">
              <a:spcBef>
                <a:spcPts val="3200"/>
              </a:spcBef>
              <a:defRPr sz="27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A megrendelővel való együttműködést, a szerződéshez való merev ragaszkodással szemben.</a:t>
            </a:r>
          </a:p>
          <a:p>
            <a:pPr algn="l">
              <a:spcBef>
                <a:spcPts val="3200"/>
              </a:spcBef>
              <a:defRPr sz="27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A változásra való reagálást, a tervek rigorózus követésével szemben. </a:t>
            </a:r>
          </a:p>
          <a:p>
            <a:pPr algn="l">
              <a:spcBef>
                <a:spcPts val="3200"/>
              </a:spcBef>
              <a:defRPr sz="27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Noha, fontosak az utóbbiak is, mi fontosabbnak tartjuk az előzőeket.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470297" y="376766"/>
            <a:ext cx="12311261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Agilis szoftverfejlesztés 12 alapelve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546100" y="4004733"/>
            <a:ext cx="11912600" cy="520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200"/>
              </a:spcBef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1) Legnagyobb prioritása a megrendelő igényeinek megfelelő, értékes szoftver korai és folyamatos átadásának van.</a:t>
            </a:r>
          </a:p>
          <a:p>
            <a:pPr algn="l">
              <a:spcBef>
                <a:spcPts val="3200"/>
              </a:spcBef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2) A követelmények változása elfogadott, még a fejlesztés késői szakaszában is. Az agilis módszertanok befogadják a változást a megrendelő versenyképességének érdekében.</a:t>
            </a:r>
          </a:p>
          <a:p>
            <a:pPr algn="l">
              <a:spcBef>
                <a:spcPts val="3200"/>
              </a:spcBef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3) Gyakran, néhány hetenként vagy hónaponként, kell működőképes szoftvert átadni. A rövidebb periódust kell előnyben részesíteni.</a:t>
            </a:r>
          </a:p>
          <a:p>
            <a:pPr algn="l">
              <a:spcBef>
                <a:spcPts val="3200"/>
              </a:spcBef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4) A megrendelőknek, üzleti szakembereknek és a szoftverfejlesztőknek naponta együtt kell dolgozniuk a teljes projekt során.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470297" y="376766"/>
            <a:ext cx="12311261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Agilis szoftverfejlesztés 12 alapelve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546100" y="3987800"/>
            <a:ext cx="11912600" cy="520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200"/>
              </a:spcBef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 5) A projekteket motivált emberekre kell építeni. Meg kell teremteni a megfelelő környezetet, meg kell adni a szükséges támogatást, és meg kell bízni bennük, hogy megfelelő munkát végeznek.</a:t>
            </a:r>
          </a:p>
          <a:p>
            <a:pPr algn="l">
              <a:spcBef>
                <a:spcPts val="3200"/>
              </a:spcBef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6) A leghatásosabb és hatékonyabb módszer az információ átadásának a fejlesztési csapaton belül, a személyes beszélgetés.</a:t>
            </a:r>
          </a:p>
          <a:p>
            <a:pPr algn="l">
              <a:spcBef>
                <a:spcPts val="3200"/>
              </a:spcBef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7) A működő szoftver az elsődleges mércéje az előrehaladásnak.</a:t>
            </a:r>
          </a:p>
          <a:p>
            <a:pPr algn="l">
              <a:spcBef>
                <a:spcPts val="3200"/>
              </a:spcBef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8) Az agilis módszertanok elősegítik a fenntartható fejlesztést. A szponzoroknak, fejlesztőknek, felhasználóknak képeseknek kell lenniük a folyamatos sebesség megőrzésére.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470297" y="376766"/>
            <a:ext cx="12311261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Agilis szoftverfejlesztés 12 alapelve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546100" y="3632199"/>
            <a:ext cx="11912600" cy="520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200"/>
              </a:spcBef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9) A folyamatos figyelem a technikai kiválóságra és a jó tervezésre fokozza az agilitást.</a:t>
            </a:r>
          </a:p>
          <a:p>
            <a:pPr algn="l">
              <a:spcBef>
                <a:spcPts val="3200"/>
              </a:spcBef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10) Az egyszerűség – az el nem végzett munka mennyiség maximalizálásának művészete – alapvető érték.</a:t>
            </a:r>
          </a:p>
          <a:p>
            <a:pPr algn="l">
              <a:spcBef>
                <a:spcPts val="3200"/>
              </a:spcBef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11) A legjobb architektúrák, követelmények és rendszertervek az önszerveződő csapatmunkából alakul ki.</a:t>
            </a:r>
          </a:p>
          <a:p>
            <a:pPr algn="l">
              <a:spcBef>
                <a:spcPts val="3200"/>
              </a:spcBef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12) A fejlesztői csapat, rendszeresen időközönként, megfontolja, hogy hogyan válhatnak hatékonyabbá és ennek megfelelően finomítják viselkedésüket.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2662286" y="986366"/>
            <a:ext cx="768022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Agilis téveszmék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546098" y="3875616"/>
            <a:ext cx="11912603" cy="554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200"/>
              </a:spcBef>
              <a:defRPr sz="27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1. Az agilis működésben nincs dokumentáció</a:t>
            </a:r>
          </a:p>
          <a:p>
            <a:pPr algn="l">
              <a:spcBef>
                <a:spcPts val="1500"/>
              </a:spcBef>
              <a:defRPr sz="27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Annyi dokumentáció van, amennyi szükséges. A dokumentáció is a leszállított megoldás része. Ha értéket hordoz, készítsd el!</a:t>
            </a:r>
          </a:p>
          <a:p>
            <a:pPr algn="l">
              <a:spcBef>
                <a:spcPts val="3200"/>
              </a:spcBef>
              <a:defRPr sz="27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2. Az agilitás valami új dolog</a:t>
            </a:r>
          </a:p>
          <a:p>
            <a:pPr algn="l">
              <a:spcBef>
                <a:spcPts val="1500"/>
              </a:spcBef>
              <a:defRPr sz="27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Nem éppen. Az Agilis kiáltvány 2001 óta létezik. A Scrum alapjairól már 1998 -ban írtak, és számos gyakorlat az XP -ből 1995 -ben már létezett</a:t>
            </a:r>
          </a:p>
          <a:p>
            <a:pPr algn="l">
              <a:spcBef>
                <a:spcPts val="3200"/>
              </a:spcBef>
              <a:defRPr sz="2700"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3. Az agilitásban nem kell tervezni</a:t>
            </a:r>
          </a:p>
          <a:p>
            <a:pPr algn="l">
              <a:spcBef>
                <a:spcPts val="1500"/>
              </a:spcBef>
              <a:defRPr sz="27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pPr>
            <a:r>
              <a:t>Dehogynem. Sőt, többet kell tervezni! A tervezés folyamatos a munka során. Az viszont igaz, hogy az agilitás nem javasolja a távoli jövőben előkerülő funkciók tervezését, amik a munka megkezdése után már nem aktuálisak.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