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ím és felirat">
    <p:bg>
      <p:bgPr>
        <a:solidFill>
          <a:srgbClr val="5DC9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szöveg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Címszöveg</a:t>
            </a:r>
          </a:p>
        </p:txBody>
      </p:sp>
      <p:sp>
        <p:nvSpPr>
          <p:cNvPr id="12" name="1. szövegtörzsszint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13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déze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1. szövegtörzsszint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94" name="„Írjon be ide egy idézetet.”"/>
          <p:cNvSpPr txBox="1"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pPr>
          </a:p>
        </p:txBody>
      </p:sp>
      <p:sp>
        <p:nvSpPr>
          <p:cNvPr id="95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Kép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Ür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 - vízszint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ép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Címszöveg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22" name="1. szövegtörzsszint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23" name="Diasorszám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– középre igazítv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szöveg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31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ó - függőleg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Kép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Címszöveg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40" name="1. szövegtörzsszint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41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- felü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49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és lista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Címszöveg</a:t>
            </a:r>
          </a:p>
        </p:txBody>
      </p:sp>
      <p:sp>
        <p:nvSpPr>
          <p:cNvPr id="57" name="1. szövegtörzssz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58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, listajelek és fényké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Kép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67" name="1. szövegtörzsszint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2pPr>
            <a:lvl3pPr marL="10287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3pPr>
            <a:lvl4pPr marL="13716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4pPr>
            <a:lvl5pPr marL="17145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68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stajele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1. szövegtörzsszin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76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 - hárm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Kép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Kép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Kép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szöveg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Címszöveg</a:t>
            </a:r>
          </a:p>
        </p:txBody>
      </p:sp>
      <p:sp>
        <p:nvSpPr>
          <p:cNvPr id="3" name="1. szövegtörzsszint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4" name="Diasorszám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vuejs.org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vuejs.png" descr="vu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1123" y="2263212"/>
            <a:ext cx="3642554" cy="364255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VUE.JS"/>
          <p:cNvSpPr txBox="1"/>
          <p:nvPr>
            <p:ph type="ctrTitle"/>
          </p:nvPr>
        </p:nvSpPr>
        <p:spPr>
          <a:xfrm>
            <a:off x="1270000" y="2969186"/>
            <a:ext cx="10464800" cy="3302003"/>
          </a:xfrm>
          <a:prstGeom prst="rect">
            <a:avLst/>
          </a:prstGeom>
        </p:spPr>
        <p:txBody>
          <a:bodyPr/>
          <a:lstStyle/>
          <a:p>
            <a:pPr/>
            <a:r>
              <a:t>VUE.JS</a:t>
            </a:r>
          </a:p>
        </p:txBody>
      </p:sp>
      <p:sp>
        <p:nvSpPr>
          <p:cNvPr id="121" name="https://vuejs.org/…"/>
          <p:cNvSpPr txBox="1"/>
          <p:nvPr>
            <p:ph type="subTitle" sz="quarter" idx="1"/>
          </p:nvPr>
        </p:nvSpPr>
        <p:spPr>
          <a:xfrm>
            <a:off x="1205308" y="6749553"/>
            <a:ext cx="10594183" cy="1930534"/>
          </a:xfrm>
          <a:prstGeom prst="rect">
            <a:avLst/>
          </a:prstGeom>
        </p:spPr>
        <p:txBody>
          <a:bodyPr/>
          <a:lstStyle/>
          <a:p>
            <a:pPr defTabSz="554990">
              <a:defRPr sz="3000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https://vuejs.org/</a:t>
            </a:r>
          </a:p>
          <a:p>
            <a:pPr defTabSz="554990">
              <a:defRPr sz="3000"/>
            </a:pPr>
          </a:p>
          <a:p>
            <a:pPr defTabSz="554990">
              <a:defRPr sz="3000"/>
            </a:pPr>
            <a:r>
              <a:t>Polgár Péter</a:t>
            </a:r>
            <a:br/>
            <a:r>
              <a:t>Feki Webstudio /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eltételek és ciklus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Feltételek és ciklusok</a:t>
            </a:r>
          </a:p>
        </p:txBody>
      </p:sp>
      <p:pic>
        <p:nvPicPr>
          <p:cNvPr id="154" name="Képernyőfotó 2018-03-18 - 17.19.09.png" descr="Képernyőfotó 2018-03-18 - 17.19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103727"/>
            <a:ext cx="11099800" cy="7298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ser in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User input</a:t>
            </a:r>
          </a:p>
        </p:txBody>
      </p:sp>
      <p:pic>
        <p:nvPicPr>
          <p:cNvPr id="157" name="Képernyőfotó 2018-03-18 - 17.22.21.png" descr="Képernyőfotó 2018-03-18 - 17.2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410648"/>
            <a:ext cx="11099800" cy="6684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v-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v-model</a:t>
            </a:r>
          </a:p>
        </p:txBody>
      </p:sp>
      <p:pic>
        <p:nvPicPr>
          <p:cNvPr id="160" name="Képernyőfotó 2018-03-18 - 17.25.45.png" descr="Képernyőfotó 2018-03-18 - 17.25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499" y="3229600"/>
            <a:ext cx="11099801" cy="504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étirányú adatkötés"/>
          <p:cNvSpPr txBox="1"/>
          <p:nvPr/>
        </p:nvSpPr>
        <p:spPr>
          <a:xfrm>
            <a:off x="4412310" y="2250015"/>
            <a:ext cx="41801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Kétirányú adatkötés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Component</a:t>
            </a:r>
          </a:p>
        </p:txBody>
      </p:sp>
      <p:pic>
        <p:nvPicPr>
          <p:cNvPr id="164" name="Képernyőfotó 2018-03-18 - 17.39.23.png" descr="Képernyőfotó 2018-03-18 - 17.3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693921"/>
            <a:ext cx="11099800" cy="2194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Képernyőfotó 2018-03-18 - 17.39.30.png" descr="Képernyőfotó 2018-03-18 - 17.39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4978910"/>
            <a:ext cx="11099800" cy="2122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mponent (prop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Component (prop)</a:t>
            </a:r>
          </a:p>
        </p:txBody>
      </p:sp>
      <p:pic>
        <p:nvPicPr>
          <p:cNvPr id="168" name="Képernyőfotó 2018-03-18 - 17.41.50.png" descr="Képernyőfotó 2018-03-18 - 17.41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443227"/>
            <a:ext cx="11099800" cy="313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mponent (v-fo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Component (v-for)</a:t>
            </a:r>
          </a:p>
        </p:txBody>
      </p:sp>
      <p:pic>
        <p:nvPicPr>
          <p:cNvPr id="171" name="Képernyőfotó 2018-03-18 - 17.43.15.png" descr="Képernyőfotó 2018-03-18 - 17.4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230" y="2409362"/>
            <a:ext cx="11099802" cy="5711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mponent (v-fo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Component (v-for)</a:t>
            </a:r>
          </a:p>
        </p:txBody>
      </p:sp>
      <p:pic>
        <p:nvPicPr>
          <p:cNvPr id="174" name="Képernyőfotó 2018-03-18 - 17.43.54.png" descr="Képernyőfotó 2018-03-18 - 17.4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284808"/>
            <a:ext cx="11099800" cy="5840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Összetett alkalmazás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Összetett alkalmazások</a:t>
            </a:r>
          </a:p>
        </p:txBody>
      </p:sp>
      <p:pic>
        <p:nvPicPr>
          <p:cNvPr id="177" name="Képernyőfotó 2018-03-18 - 17.47.48.png" descr="Képernyőfotó 2018-03-18 - 17.4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232721"/>
            <a:ext cx="11099800" cy="328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pu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Computed</a:t>
            </a:r>
          </a:p>
        </p:txBody>
      </p:sp>
      <p:pic>
        <p:nvPicPr>
          <p:cNvPr id="180" name="Képernyőfotó 2018-03-19 - 10.35.32.png" descr="Képernyőfotó 2018-03-19 - 10.3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521398"/>
            <a:ext cx="11099801" cy="184094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Vonal"/>
          <p:cNvSpPr/>
          <p:nvPr/>
        </p:nvSpPr>
        <p:spPr>
          <a:xfrm flipV="1">
            <a:off x="424523" y="3736907"/>
            <a:ext cx="11704375" cy="2905033"/>
          </a:xfrm>
          <a:prstGeom prst="line">
            <a:avLst/>
          </a:prstGeom>
          <a:ln w="25400">
            <a:solidFill>
              <a:srgbClr val="EC5C5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mpu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Computed</a:t>
            </a:r>
          </a:p>
        </p:txBody>
      </p:sp>
      <p:pic>
        <p:nvPicPr>
          <p:cNvPr id="184" name="Képernyőfotó 2018-03-19 - 10.35.36.png" descr="Képernyőfotó 2018-03-19 - 10.35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147952"/>
            <a:ext cx="11099801" cy="744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vuejs.png" descr="vu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62613" y="3213100"/>
            <a:ext cx="5080002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MI AZ A VUE.J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MI AZ A VUE.JS?</a:t>
            </a:r>
          </a:p>
        </p:txBody>
      </p:sp>
      <p:sp>
        <p:nvSpPr>
          <p:cNvPr id="125" name="Csak a “view layer”-ben működik…"/>
          <p:cNvSpPr txBox="1"/>
          <p:nvPr/>
        </p:nvSpPr>
        <p:spPr>
          <a:xfrm>
            <a:off x="2536205" y="4200525"/>
            <a:ext cx="10145608" cy="31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Csak a “view layer”-ben működik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Nagyon könnyen elsajátítható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Komplex alkalmazások készítésére is alkalmas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Áttekinthető kód</a:t>
            </a:r>
          </a:p>
        </p:txBody>
      </p:sp>
      <p:sp>
        <p:nvSpPr>
          <p:cNvPr id="126" name="Egy progresszív javascript framework, felhasználói felületek kialakítását célozva"/>
          <p:cNvSpPr txBox="1"/>
          <p:nvPr/>
        </p:nvSpPr>
        <p:spPr>
          <a:xfrm>
            <a:off x="952499" y="2925233"/>
            <a:ext cx="1109980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4200"/>
              </a:spcBef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Egy progresszív javascript framework, felhasználói felületek kialakítását célozva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mputed Caching vs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00">
                <a:solidFill>
                  <a:srgbClr val="4FC08D"/>
                </a:solidFill>
              </a:defRPr>
            </a:lvl1pPr>
          </a:lstStyle>
          <a:p>
            <a:pPr/>
            <a:r>
              <a:t>Computed Caching vs Methods</a:t>
            </a:r>
          </a:p>
        </p:txBody>
      </p:sp>
      <p:pic>
        <p:nvPicPr>
          <p:cNvPr id="187" name="Képernyőfotó 2018-03-19 - 10.45.23.png" descr="Képernyőfotó 2018-03-19 - 10.45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678711"/>
            <a:ext cx="11099801" cy="4148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gyan az az eredmény, de a “Computed” gyorsítótárba kerül, ameddig egy függőség ,meg nem változik."/>
          <p:cNvSpPr txBox="1"/>
          <p:nvPr/>
        </p:nvSpPr>
        <p:spPr>
          <a:xfrm>
            <a:off x="506288" y="1943099"/>
            <a:ext cx="119922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Ugyan az az eredmény, de a “Computed” gyorsítótárba kerül, ameddig egy függőség ,meg nem változik.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puted Caching vs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00">
                <a:solidFill>
                  <a:srgbClr val="4FC08D"/>
                </a:solidFill>
              </a:defRPr>
            </a:lvl1pPr>
          </a:lstStyle>
          <a:p>
            <a:pPr/>
            <a:r>
              <a:t>Computed Caching vs Methods</a:t>
            </a:r>
          </a:p>
        </p:txBody>
      </p:sp>
      <p:sp>
        <p:nvSpPr>
          <p:cNvPr id="191" name="Ez azt jelenti, hogy az alábbi “computed” érték sosem fog frissülni, mert a Date.now() nem reaktív érték!"/>
          <p:cNvSpPr txBox="1"/>
          <p:nvPr/>
        </p:nvSpPr>
        <p:spPr>
          <a:xfrm>
            <a:off x="506288" y="1943099"/>
            <a:ext cx="119922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Ez azt jelenti, hogy az alábbi “computed” érték sosem fog frissülni, mert a Date.now() nem reaktív érték!</a:t>
            </a:r>
          </a:p>
        </p:txBody>
      </p:sp>
      <p:pic>
        <p:nvPicPr>
          <p:cNvPr id="192" name="Képernyőfotó 2018-03-19 - 10.47.28.png" descr="Képernyőfotó 2018-03-19 - 10.4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519788"/>
            <a:ext cx="11099801" cy="2466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mputed Se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Computed Setter</a:t>
            </a:r>
          </a:p>
        </p:txBody>
      </p:sp>
      <p:sp>
        <p:nvSpPr>
          <p:cNvPr id="195" name="A “Computed” alapértelmezésben getter-only, de rendelkezik setter-el is!"/>
          <p:cNvSpPr txBox="1"/>
          <p:nvPr/>
        </p:nvSpPr>
        <p:spPr>
          <a:xfrm>
            <a:off x="506288" y="1943099"/>
            <a:ext cx="119922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A “Computed” alapértelmezésben getter-only, de rendelkezik setter-el is!</a:t>
            </a:r>
          </a:p>
        </p:txBody>
      </p:sp>
      <p:pic>
        <p:nvPicPr>
          <p:cNvPr id="196" name="Képernyőfotó 2018-03-19 - 10.50.33.png" descr="Képernyőfotó 2018-03-19 - 10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149666"/>
            <a:ext cx="11099801" cy="6075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atch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Watchers</a:t>
            </a:r>
          </a:p>
        </p:txBody>
      </p:sp>
      <p:sp>
        <p:nvSpPr>
          <p:cNvPr id="199" name="Általában a “Computed” megközelítés az ideális, de bizonyos esetekben szükség lehet a “Watch” opcióra.…"/>
          <p:cNvSpPr txBox="1"/>
          <p:nvPr/>
        </p:nvSpPr>
        <p:spPr>
          <a:xfrm>
            <a:off x="506288" y="1397000"/>
            <a:ext cx="1199222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t>Általában a “Computed” megközelítés az ideális, de bizonyos esetekben szükség lehet a “Watch” opcióra.</a:t>
            </a:r>
          </a:p>
          <a:p>
            <a:pPr>
              <a:defRPr>
                <a:solidFill>
                  <a:srgbClr val="53585F"/>
                </a:solidFill>
              </a:defRPr>
            </a:pPr>
            <a:r>
              <a:t>Ha bonyolult, vagy aszinkron műveleteket szeretnénk végrehajtani.</a:t>
            </a:r>
          </a:p>
        </p:txBody>
      </p:sp>
      <p:pic>
        <p:nvPicPr>
          <p:cNvPr id="200" name="Képernyőfotó 2018-03-19 - 11.57.16.png" descr="Képernyőfotó 2018-03-19 - 11.57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499" y="4436731"/>
            <a:ext cx="11099801" cy="8865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Z EDDIG ELHANGZOTTAK ÖSSZEFOGLALÁ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AZ EDDIG ELHANGZOTTAK ÖSSZEFOGLALÁSA</a:t>
            </a:r>
          </a:p>
        </p:txBody>
      </p:sp>
      <p:pic>
        <p:nvPicPr>
          <p:cNvPr id="203" name="vuejs.png" descr="vu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2131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inding HTML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Binding HTML Classes</a:t>
            </a:r>
          </a:p>
        </p:txBody>
      </p:sp>
      <p:pic>
        <p:nvPicPr>
          <p:cNvPr id="206" name="Képernyőfotó 2018-03-19 - 12.46.07.png" descr="Képernyőfotó 2018-03-19 - 12.4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499" y="2282189"/>
            <a:ext cx="11099801" cy="128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Képernyőfotó 2018-03-19 - 12.46.12.png" descr="Képernyőfotó 2018-03-19 - 12.46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4980104"/>
            <a:ext cx="11099800" cy="1858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Képernyőfotó 2018-03-19 - 12.46.16.png" descr="Képernyőfotó 2018-03-19 - 12.46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499" y="6912767"/>
            <a:ext cx="11099801" cy="225576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v-bind:class=“”"/>
          <p:cNvSpPr txBox="1"/>
          <p:nvPr/>
        </p:nvSpPr>
        <p:spPr>
          <a:xfrm>
            <a:off x="506288" y="1572682"/>
            <a:ext cx="11992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v-bind:class=“”</a:t>
            </a:r>
          </a:p>
        </p:txBody>
      </p:sp>
      <p:sp>
        <p:nvSpPr>
          <p:cNvPr id="210" name="Több feltétel is megadható, a “class” attribútummal együtt is használható."/>
          <p:cNvSpPr txBox="1"/>
          <p:nvPr/>
        </p:nvSpPr>
        <p:spPr>
          <a:xfrm>
            <a:off x="506288" y="3867149"/>
            <a:ext cx="119922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Több feltétel is megadható, a “class” attribútummal együtt is használható.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inding HTML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Binding HTML Classes</a:t>
            </a:r>
          </a:p>
        </p:txBody>
      </p:sp>
      <p:pic>
        <p:nvPicPr>
          <p:cNvPr id="213" name="Képernyőfotó 2018-03-19 - 12.50.20.png" descr="Képernyőfotó 2018-03-19 - 12.50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183994"/>
            <a:ext cx="11099801" cy="419365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(Osztály) objektum is megadható"/>
          <p:cNvSpPr txBox="1"/>
          <p:nvPr/>
        </p:nvSpPr>
        <p:spPr>
          <a:xfrm>
            <a:off x="506288" y="2216149"/>
            <a:ext cx="11992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(Osztály) objektum is megadható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inding HTML Classes - Array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2">
              <a:defRPr sz="4500">
                <a:solidFill>
                  <a:srgbClr val="4FC08D"/>
                </a:solidFill>
              </a:defRPr>
            </a:lvl1pPr>
          </a:lstStyle>
          <a:p>
            <a:pPr/>
            <a:r>
              <a:t>Binding HTML Classes - Array Syntax</a:t>
            </a:r>
          </a:p>
        </p:txBody>
      </p:sp>
      <p:pic>
        <p:nvPicPr>
          <p:cNvPr id="217" name="Képernyőfotó 2018-03-19 - 12.55.37.png" descr="Képernyőfotó 2018-03-19 - 12.55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699" y="1680109"/>
            <a:ext cx="11099801" cy="352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Képernyőfotó 2018-03-19 - 12.55.45.png" descr="Képernyőfotó 2018-03-19 - 12.5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699" y="5931405"/>
            <a:ext cx="11099801" cy="1342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Képernyőfotó 2018-03-19 - 12.56.05.png" descr="Képernyőfotó 2018-03-19 - 12.56.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500" y="7223322"/>
            <a:ext cx="11099801" cy="1165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Binding HTML Classes - With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00">
                <a:solidFill>
                  <a:srgbClr val="4FC08D"/>
                </a:solidFill>
              </a:defRPr>
            </a:lvl1pPr>
          </a:lstStyle>
          <a:p>
            <a:pPr/>
            <a:r>
              <a:t>Binding HTML Classes - With Components</a:t>
            </a:r>
          </a:p>
        </p:txBody>
      </p:sp>
      <p:pic>
        <p:nvPicPr>
          <p:cNvPr id="222" name="Képernyőfotó 2018-03-19 - 13.04.21.png" descr="Képernyőfotó 2018-03-19 - 13.04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496740"/>
            <a:ext cx="11099801" cy="1925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Képernyőfotó 2018-03-19 - 13.04.26.png" descr="Képernyőfotó 2018-03-19 - 13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800" y="4584160"/>
            <a:ext cx="11099801" cy="124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Képernyőfotó 2018-03-19 - 13.05.19.png" descr="Képernyőfotó 2018-03-19 - 13.05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0430" y="7214526"/>
            <a:ext cx="11158540" cy="127007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Kimenet:"/>
          <p:cNvSpPr txBox="1"/>
          <p:nvPr/>
        </p:nvSpPr>
        <p:spPr>
          <a:xfrm>
            <a:off x="493588" y="6466416"/>
            <a:ext cx="11992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Kimenet: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inding Inline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Binding Inline Styles</a:t>
            </a:r>
          </a:p>
        </p:txBody>
      </p:sp>
      <p:pic>
        <p:nvPicPr>
          <p:cNvPr id="228" name="Képernyőfotó 2018-03-19 - 13.09.26.png" descr="Képernyőfotó 2018-03-19 - 13.0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762163"/>
            <a:ext cx="11099801" cy="3519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Képernyőfotó 2018-03-19 - 13.09.31.png" descr="Képernyőfotó 2018-03-19 - 13.09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5502423"/>
            <a:ext cx="11099800" cy="4095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IT KÍNÁL A VUE.J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MIT KÍNÁL A VUE.JS?</a:t>
            </a:r>
          </a:p>
        </p:txBody>
      </p:sp>
      <p:sp>
        <p:nvSpPr>
          <p:cNvPr id="129" name="Reaktív…"/>
          <p:cNvSpPr txBox="1"/>
          <p:nvPr/>
        </p:nvSpPr>
        <p:spPr>
          <a:xfrm>
            <a:off x="893672" y="2971798"/>
            <a:ext cx="10145608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Reaktív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Adatkötések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Direktívák (Directives)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Template logika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Komponensek (nesting)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Animációk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Egyedi filterek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VU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VUEX</a:t>
            </a:r>
          </a:p>
        </p:txBody>
      </p:sp>
      <p:pic>
        <p:nvPicPr>
          <p:cNvPr id="232" name="vuejs.png" descr="vu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2131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“single source of truth”"/>
          <p:cNvSpPr txBox="1"/>
          <p:nvPr/>
        </p:nvSpPr>
        <p:spPr>
          <a:xfrm>
            <a:off x="506288" y="2368549"/>
            <a:ext cx="11992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“single source of truth”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Vu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Vuex</a:t>
            </a:r>
          </a:p>
        </p:txBody>
      </p:sp>
      <p:pic>
        <p:nvPicPr>
          <p:cNvPr id="236" name="Képernyőfotó 2018-03-19 - 13.17.35.png" descr="Képernyőfotó 2018-03-19 - 13.17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866338"/>
            <a:ext cx="13004803" cy="602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Vu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Vuex</a:t>
            </a:r>
          </a:p>
        </p:txBody>
      </p:sp>
      <p:pic>
        <p:nvPicPr>
          <p:cNvPr id="239" name="Képernyőfotó 2018-03-19 - 13.17.54.png" descr="Képernyőfotó 2018-03-19 - 13.17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3555"/>
            <a:ext cx="13004802" cy="6065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Vu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Vuex</a:t>
            </a:r>
          </a:p>
        </p:txBody>
      </p:sp>
      <p:sp>
        <p:nvSpPr>
          <p:cNvPr id="242" name="State…"/>
          <p:cNvSpPr txBox="1"/>
          <p:nvPr/>
        </p:nvSpPr>
        <p:spPr>
          <a:xfrm>
            <a:off x="781929" y="3242309"/>
            <a:ext cx="2667865" cy="3268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solidFill>
                  <a:srgbClr val="4FC08D"/>
                </a:solidFill>
              </a:defRPr>
            </a:pPr>
            <a:r>
              <a:t>State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Getters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Mutations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Actions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Modules</a:t>
            </a:r>
          </a:p>
        </p:txBody>
      </p:sp>
      <p:sp>
        <p:nvSpPr>
          <p:cNvPr id="243" name="// mutation meghívása"/>
          <p:cNvSpPr txBox="1"/>
          <p:nvPr/>
        </p:nvSpPr>
        <p:spPr>
          <a:xfrm>
            <a:off x="4082210" y="5213349"/>
            <a:ext cx="46117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// mutation meghívása</a:t>
            </a:r>
          </a:p>
        </p:txBody>
      </p:sp>
      <p:sp>
        <p:nvSpPr>
          <p:cNvPr id="244" name="// Nagy alkalmazás modulokra bontása"/>
          <p:cNvSpPr txBox="1"/>
          <p:nvPr/>
        </p:nvSpPr>
        <p:spPr>
          <a:xfrm>
            <a:off x="4082210" y="5899149"/>
            <a:ext cx="80668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// Nagy alkalmazás modulokra bontása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orrás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Források</a:t>
            </a:r>
          </a:p>
        </p:txBody>
      </p:sp>
      <p:sp>
        <p:nvSpPr>
          <p:cNvPr id="247" name="https://vuejs.org/…"/>
          <p:cNvSpPr txBox="1"/>
          <p:nvPr/>
        </p:nvSpPr>
        <p:spPr>
          <a:xfrm>
            <a:off x="1429596" y="3881966"/>
            <a:ext cx="1014560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https://vuejs.org/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https://alligator.io/vuejs/rest-api-axios/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https://vuex.vuejs.org/en/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Köszönöm a figyelme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Köszönöm a figyelmet!</a:t>
            </a:r>
          </a:p>
        </p:txBody>
      </p:sp>
      <p:pic>
        <p:nvPicPr>
          <p:cNvPr id="250" name="vuejs.png" descr="vue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2131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lső lépés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Első lépések</a:t>
            </a:r>
          </a:p>
        </p:txBody>
      </p:sp>
      <p:pic>
        <p:nvPicPr>
          <p:cNvPr id="132" name="Képernyőfotó 2018-03-18 - 16.43.53.png" descr="Képernyőfotó 2018-03-18 - 16.43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5234749"/>
            <a:ext cx="11099800" cy="385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&lt;script&gt;…"/>
          <p:cNvSpPr txBox="1"/>
          <p:nvPr/>
        </p:nvSpPr>
        <p:spPr>
          <a:xfrm>
            <a:off x="849662" y="2435436"/>
            <a:ext cx="2432407" cy="261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solidFill>
                  <a:srgbClr val="4FC08D"/>
                </a:solidFill>
              </a:defRPr>
            </a:pPr>
            <a:r>
              <a:t>&lt;script&gt;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npm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bower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</a:pPr>
            <a:r>
              <a:t>vue 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gyszerű pél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Egyszerű példa</a:t>
            </a:r>
          </a:p>
        </p:txBody>
      </p:sp>
      <p:pic>
        <p:nvPicPr>
          <p:cNvPr id="136" name="Képernyőfotó 2018-03-18 - 16.43.38.png" descr="Képernyőfotó 2018-03-18 - 16.4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261" y="3370917"/>
            <a:ext cx="11276279" cy="476436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Render data to the DOM"/>
          <p:cNvSpPr txBox="1"/>
          <p:nvPr/>
        </p:nvSpPr>
        <p:spPr>
          <a:xfrm>
            <a:off x="3942307" y="2250015"/>
            <a:ext cx="51201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/>
            <a:r>
              <a:t>Render data to the 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Directives</a:t>
            </a:r>
          </a:p>
        </p:txBody>
      </p:sp>
      <p:sp>
        <p:nvSpPr>
          <p:cNvPr id="140" name="Speciális attribútum v- előtaggal…"/>
          <p:cNvSpPr txBox="1"/>
          <p:nvPr/>
        </p:nvSpPr>
        <p:spPr>
          <a:xfrm>
            <a:off x="644770" y="2466968"/>
            <a:ext cx="7291524" cy="146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Speciális attribútum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v- </a:t>
            </a:r>
            <a:r>
              <a:t>előtaggal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Reaktív módon viselkedik</a:t>
            </a:r>
          </a:p>
        </p:txBody>
      </p:sp>
      <p:sp>
        <p:nvSpPr>
          <p:cNvPr id="141" name="&lt;element…"/>
          <p:cNvSpPr txBox="1"/>
          <p:nvPr/>
        </p:nvSpPr>
        <p:spPr>
          <a:xfrm>
            <a:off x="1045689" y="4565648"/>
            <a:ext cx="1126859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&lt;element </a:t>
            </a:r>
          </a:p>
          <a:p>
            <a:pPr algn="l">
              <a:defRPr b="1">
                <a:solidFill>
                  <a:srgbClr val="4FC08D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v-directiveId=“[argument:] expression [|filters…]”</a:t>
            </a:r>
            <a:r>
              <a:rPr>
                <a:solidFill>
                  <a:srgbClr val="000000"/>
                </a:solidFill>
              </a:rPr>
              <a:t>&gt;</a:t>
            </a:r>
          </a:p>
          <a:p>
            <a:pPr algn="l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&lt;/element&gt;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irectives - Egyszerű példá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>
                <a:solidFill>
                  <a:srgbClr val="4FC08D"/>
                </a:solidFill>
              </a:defRPr>
            </a:lvl1pPr>
          </a:lstStyle>
          <a:p>
            <a:pPr/>
            <a:r>
              <a:t>Directives - Egyszerű példák</a:t>
            </a:r>
          </a:p>
        </p:txBody>
      </p:sp>
      <p:sp>
        <p:nvSpPr>
          <p:cNvPr id="144" name="&lt;span&gt;{{ msg }}&lt;/span&gt;…"/>
          <p:cNvSpPr txBox="1"/>
          <p:nvPr/>
        </p:nvSpPr>
        <p:spPr>
          <a:xfrm>
            <a:off x="1505410" y="4001558"/>
            <a:ext cx="6949977" cy="31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&lt;span&gt;</a:t>
            </a:r>
            <a:r>
              <a:rPr>
                <a:solidFill>
                  <a:srgbClr val="4FC08D"/>
                </a:solidFill>
              </a:rPr>
              <a:t>{{ msg }}</a:t>
            </a:r>
            <a:r>
              <a:t>&lt;/span&gt;</a:t>
            </a:r>
          </a:p>
          <a:p>
            <a:pPr algn="l">
              <a:lnSpc>
                <a:spcPct val="15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&lt;span </a:t>
            </a:r>
            <a:r>
              <a:rPr>
                <a:solidFill>
                  <a:srgbClr val="4FC08D"/>
                </a:solidFill>
              </a:rPr>
              <a:t>v-text=“msg”</a:t>
            </a:r>
            <a:r>
              <a:t>&gt;&lt;/span&gt;</a:t>
            </a:r>
          </a:p>
          <a:p>
            <a:pPr algn="l">
              <a:lnSpc>
                <a:spcPct val="15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&lt;span </a:t>
            </a:r>
            <a:r>
              <a:rPr>
                <a:solidFill>
                  <a:srgbClr val="4FC08D"/>
                </a:solidFill>
              </a:rPr>
              <a:t>v-html=“msg”</a:t>
            </a:r>
            <a:r>
              <a:t>&gt;&lt;/span&gt;</a:t>
            </a:r>
          </a:p>
          <a:p>
            <a:pPr algn="l">
              <a:lnSpc>
                <a:spcPct val="15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&lt;span </a:t>
            </a:r>
            <a:r>
              <a:rPr>
                <a:solidFill>
                  <a:srgbClr val="4FC08D"/>
                </a:solidFill>
              </a:rPr>
              <a:t>v-once</a:t>
            </a:r>
            <a:r>
              <a:t>&gt;</a:t>
            </a:r>
            <a:r>
              <a:rPr>
                <a:solidFill>
                  <a:srgbClr val="4FC08D"/>
                </a:solidFill>
              </a:rPr>
              <a:t>{{ msg }}</a:t>
            </a:r>
            <a:r>
              <a:t>&lt;/span&gt;</a:t>
            </a:r>
          </a:p>
        </p:txBody>
      </p:sp>
      <p:sp>
        <p:nvSpPr>
          <p:cNvPr id="145" name="// basic…"/>
          <p:cNvSpPr txBox="1"/>
          <p:nvPr/>
        </p:nvSpPr>
        <p:spPr>
          <a:xfrm>
            <a:off x="9377980" y="3629025"/>
            <a:ext cx="3036266" cy="31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solidFill>
                  <a:srgbClr val="53585F"/>
                </a:solidFill>
              </a:defRPr>
            </a:pPr>
            <a:r>
              <a:t>// basic</a:t>
            </a:r>
          </a:p>
          <a:p>
            <a:pPr algn="l">
              <a:lnSpc>
                <a:spcPct val="150000"/>
              </a:lnSpc>
              <a:defRPr>
                <a:solidFill>
                  <a:srgbClr val="53585F"/>
                </a:solidFill>
              </a:defRPr>
            </a:pPr>
            <a:r>
              <a:t>// v-text</a:t>
            </a:r>
          </a:p>
          <a:p>
            <a:pPr algn="l">
              <a:lnSpc>
                <a:spcPct val="150000"/>
              </a:lnSpc>
              <a:defRPr>
                <a:solidFill>
                  <a:srgbClr val="53585F"/>
                </a:solidFill>
              </a:defRPr>
            </a:pPr>
            <a:r>
              <a:t>// v-html</a:t>
            </a:r>
          </a:p>
          <a:p>
            <a:pPr algn="l">
              <a:lnSpc>
                <a:spcPct val="150000"/>
              </a:lnSpc>
              <a:defRPr>
                <a:solidFill>
                  <a:srgbClr val="53585F"/>
                </a:solidFill>
              </a:defRPr>
            </a:pPr>
            <a:r>
              <a:t>// nem változik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v-b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v-bind</a:t>
            </a:r>
          </a:p>
        </p:txBody>
      </p:sp>
      <p:pic>
        <p:nvPicPr>
          <p:cNvPr id="148" name="Képernyőfotó 2018-03-18 - 17.12.24.png" descr="Képernyőfotó 2018-03-18 - 17.12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841" y="3007523"/>
            <a:ext cx="10757118" cy="549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eltételek és ciklus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FC08D"/>
                </a:solidFill>
              </a:defRPr>
            </a:lvl1pPr>
          </a:lstStyle>
          <a:p>
            <a:pPr/>
            <a:r>
              <a:t>Feltételek és ciklusok</a:t>
            </a:r>
          </a:p>
        </p:txBody>
      </p:sp>
      <p:pic>
        <p:nvPicPr>
          <p:cNvPr id="151" name="Képernyőfotó 2018-03-18 - 17.14.39.png" descr="Képernyőfotó 2018-03-18 - 17.1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806" y="2447796"/>
            <a:ext cx="11287188" cy="485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