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c5aa1f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c5aa1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c5aa1fa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c5aa1f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c5aa1fa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8c5aa1f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Вебинар 3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Визуализация данных в MatPlotLib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4325" y="18256"/>
            <a:ext cx="11677649" cy="1210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Пример 3. Классификация покупателей на основании данных по распродажам в супермаркетах </a:t>
            </a:r>
            <a:endParaRPr sz="3600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38200" y="1552576"/>
            <a:ext cx="10515600" cy="4905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Оставляем пропуски, если используем метод k ближайших соседей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Нормализуем данные по ценам из супермаркетов в разных странах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Обрабатываем выбросы, так как информация о ценах часто вводится вручную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Преобразуем признаки типа категория товаров или типа бонусной карты в бинарные признаки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38200" y="174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Визуализация - мощный инструмент для изучения табличных данных</a:t>
            </a:r>
            <a:br>
              <a:rPr lang="ru-RU" sz="3959"/>
            </a:br>
            <a:endParaRPr sz="3959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867524" y="1825625"/>
            <a:ext cx="44862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Помогает находить ошибки в данных и выбросы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Подбирать модель и метрики для оценки ее качества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Делать красивые отчеты</a:t>
            </a:r>
            <a:endParaRPr/>
          </a:p>
        </p:txBody>
      </p:sp>
      <p:grpSp>
        <p:nvGrpSpPr>
          <p:cNvPr id="170" name="Google Shape;170;p23"/>
          <p:cNvGrpSpPr/>
          <p:nvPr/>
        </p:nvGrpSpPr>
        <p:grpSpPr>
          <a:xfrm>
            <a:off x="1246154" y="1961505"/>
            <a:ext cx="4994341" cy="4109768"/>
            <a:chOff x="2760629" y="943"/>
            <a:chExt cx="4994341" cy="4109768"/>
          </a:xfrm>
        </p:grpSpPr>
        <p:sp>
          <p:nvSpPr>
            <p:cNvPr id="171" name="Google Shape;171;p23"/>
            <p:cNvSpPr/>
            <p:nvPr/>
          </p:nvSpPr>
          <p:spPr>
            <a:xfrm>
              <a:off x="4259126" y="943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4322503" y="64320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latin typeface="Calibri"/>
                  <a:ea typeface="Calibri"/>
                  <a:cs typeface="Calibri"/>
                  <a:sym typeface="Calibri"/>
                </a:rPr>
                <a:t>Предобработка данных</a:t>
              </a:r>
              <a:endParaRPr b="0" i="0" sz="20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527484" y="650081"/>
              <a:ext cx="3460630" cy="3460630"/>
            </a:xfrm>
            <a:custGeom>
              <a:rect b="b" l="l" r="r" t="t"/>
              <a:pathLst>
                <a:path extrusionOk="0" h="120000" w="120000">
                  <a:moveTo>
                    <a:pt x="103911" y="19112"/>
                  </a:moveTo>
                  <a:cubicBezTo>
                    <a:pt x="113117" y="28999"/>
                    <a:pt x="118718" y="41703"/>
                    <a:pt x="119805" y="55169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5757623" y="2596416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5821000" y="2659793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latin typeface="Calibri"/>
                  <a:ea typeface="Calibri"/>
                  <a:cs typeface="Calibri"/>
                  <a:sym typeface="Calibri"/>
                </a:rPr>
                <a:t>Изучение данных</a:t>
              </a:r>
              <a:endParaRPr b="0" i="0" sz="20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527484" y="650081"/>
              <a:ext cx="3460630" cy="3460630"/>
            </a:xfrm>
            <a:custGeom>
              <a:rect b="b" l="l" r="r" t="t"/>
              <a:pathLst>
                <a:path extrusionOk="0" h="120000" w="120000">
                  <a:moveTo>
                    <a:pt x="78389" y="117112"/>
                  </a:moveTo>
                  <a:cubicBezTo>
                    <a:pt x="66432" y="120962"/>
                    <a:pt x="53568" y="120962"/>
                    <a:pt x="41610" y="117112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760629" y="2596416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2824006" y="2659793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latin typeface="Calibri"/>
                  <a:ea typeface="Calibri"/>
                  <a:cs typeface="Calibri"/>
                  <a:sym typeface="Calibri"/>
                </a:rPr>
                <a:t>Построение модели</a:t>
              </a:r>
              <a:endParaRPr b="0" i="0" sz="20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3527484" y="650081"/>
              <a:ext cx="3460630" cy="3460630"/>
            </a:xfrm>
            <a:custGeom>
              <a:rect b="b" l="l" r="r" t="t"/>
              <a:pathLst>
                <a:path extrusionOk="0" h="120000" w="120000">
                  <a:moveTo>
                    <a:pt x="195" y="55169"/>
                  </a:moveTo>
                  <a:lnTo>
                    <a:pt x="195" y="55169"/>
                  </a:lnTo>
                  <a:cubicBezTo>
                    <a:pt x="1283" y="41703"/>
                    <a:pt x="6883" y="28999"/>
                    <a:pt x="16089" y="19112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2638425" y="71590"/>
            <a:ext cx="9964556" cy="653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Пример когда недостаточно сделать .info()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map&#10;&#10;Description automatically generated" id="188" name="Google Shape;18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839" l="0" r="1" t="0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8971898" y="1020329"/>
            <a:ext cx="3134376" cy="505010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1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Плотность распределения (density)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" y="1309825"/>
            <a:ext cx="11452800" cy="52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958"/>
            <a:ext cx="12191999" cy="558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Когда делаем графики для отчетов и презентаций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Информативность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Цвет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Форма линий и точек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Размер точек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Ширина линий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Шрифты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Фон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Диапазон показанных значений по осям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Легенда и подписи осей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933450" y="3468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 работы с данными</a:t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1293779" y="1998018"/>
            <a:ext cx="4994341" cy="4109768"/>
            <a:chOff x="2760629" y="943"/>
            <a:chExt cx="4994341" cy="4109768"/>
          </a:xfrm>
        </p:grpSpPr>
        <p:sp>
          <p:nvSpPr>
            <p:cNvPr id="92" name="Google Shape;92;p14"/>
            <p:cNvSpPr/>
            <p:nvPr/>
          </p:nvSpPr>
          <p:spPr>
            <a:xfrm>
              <a:off x="4259126" y="943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4322503" y="64320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latin typeface="Calibri"/>
                  <a:ea typeface="Calibri"/>
                  <a:cs typeface="Calibri"/>
                  <a:sym typeface="Calibri"/>
                </a:rPr>
                <a:t>Предобработка данных</a:t>
              </a:r>
              <a:endParaRPr b="0" i="0" sz="20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527484" y="650081"/>
              <a:ext cx="3460630" cy="3460630"/>
            </a:xfrm>
            <a:custGeom>
              <a:rect b="b" l="l" r="r" t="t"/>
              <a:pathLst>
                <a:path extrusionOk="0" h="120000" w="120000">
                  <a:moveTo>
                    <a:pt x="103911" y="19112"/>
                  </a:moveTo>
                  <a:cubicBezTo>
                    <a:pt x="113117" y="28999"/>
                    <a:pt x="118718" y="41703"/>
                    <a:pt x="119805" y="55169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757623" y="2596416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5821000" y="2659793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latin typeface="Calibri"/>
                  <a:ea typeface="Calibri"/>
                  <a:cs typeface="Calibri"/>
                  <a:sym typeface="Calibri"/>
                </a:rPr>
                <a:t>Изучение данных</a:t>
              </a:r>
              <a:endParaRPr b="0" i="0" sz="20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527484" y="650081"/>
              <a:ext cx="3460630" cy="3460630"/>
            </a:xfrm>
            <a:custGeom>
              <a:rect b="b" l="l" r="r" t="t"/>
              <a:pathLst>
                <a:path extrusionOk="0" h="120000" w="120000">
                  <a:moveTo>
                    <a:pt x="78389" y="117112"/>
                  </a:moveTo>
                  <a:cubicBezTo>
                    <a:pt x="66432" y="120962"/>
                    <a:pt x="53568" y="120962"/>
                    <a:pt x="41610" y="117112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760629" y="2596416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2824006" y="2659793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latin typeface="Calibri"/>
                  <a:ea typeface="Calibri"/>
                  <a:cs typeface="Calibri"/>
                  <a:sym typeface="Calibri"/>
                </a:rPr>
                <a:t>Построение модели</a:t>
              </a:r>
              <a:endParaRPr b="0" i="0" sz="20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527484" y="650081"/>
              <a:ext cx="3460630" cy="3460630"/>
            </a:xfrm>
            <a:custGeom>
              <a:rect b="b" l="l" r="r" t="t"/>
              <a:pathLst>
                <a:path extrusionOk="0" h="120000" w="120000">
                  <a:moveTo>
                    <a:pt x="195" y="55169"/>
                  </a:moveTo>
                  <a:lnTo>
                    <a:pt x="195" y="55169"/>
                  </a:lnTo>
                  <a:cubicBezTo>
                    <a:pt x="1283" y="41703"/>
                    <a:pt x="6883" y="28999"/>
                    <a:pt x="16089" y="19112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1" name="Google Shape;101;p14"/>
          <p:cNvCxnSpPr/>
          <p:nvPr/>
        </p:nvCxnSpPr>
        <p:spPr>
          <a:xfrm>
            <a:off x="6305550" y="3971925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8278677" y="3322787"/>
            <a:ext cx="1997347" cy="1298276"/>
            <a:chOff x="5757623" y="2596416"/>
            <a:chExt cx="1997347" cy="1298276"/>
          </a:xfrm>
        </p:grpSpPr>
        <p:sp>
          <p:nvSpPr>
            <p:cNvPr id="103" name="Google Shape;103;p14"/>
            <p:cNvSpPr/>
            <p:nvPr/>
          </p:nvSpPr>
          <p:spPr>
            <a:xfrm>
              <a:off x="5757623" y="2596416"/>
              <a:ext cx="1997347" cy="12982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5821000" y="2659793"/>
              <a:ext cx="1870593" cy="1171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Финальная модель или выводы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Предобработка данных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-4081224" y="1071795"/>
            <a:ext cx="15375298" cy="5858998"/>
            <a:chOff x="-4919424" y="-753830"/>
            <a:chExt cx="15375298" cy="5858998"/>
          </a:xfrm>
        </p:grpSpPr>
        <p:sp>
          <p:nvSpPr>
            <p:cNvPr id="111" name="Google Shape;111;p15"/>
            <p:cNvSpPr/>
            <p:nvPr/>
          </p:nvSpPr>
          <p:spPr>
            <a:xfrm>
              <a:off x="-4919424" y="-753830"/>
              <a:ext cx="5858998" cy="5858998"/>
            </a:xfrm>
            <a:prstGeom prst="blockArc">
              <a:avLst>
                <a:gd fmla="val 18900000" name="adj1"/>
                <a:gd fmla="val 2700000" name="adj2"/>
                <a:gd fmla="val 369" name="adj3"/>
              </a:avLst>
            </a:prstGeom>
            <a:noFill/>
            <a:ln cap="flat" cmpd="sng" w="12700">
              <a:solidFill>
                <a:srgbClr val="8282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04289" y="435133"/>
              <a:ext cx="9851585" cy="8702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95959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604289" y="435133"/>
              <a:ext cx="9851585" cy="870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690775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alibri"/>
                <a:buNone/>
              </a:pPr>
              <a:r>
                <a:rPr b="0" i="0" lang="ru-RU" sz="4500" u="none" cap="none" strike="noStrike">
                  <a:latin typeface="Calibri"/>
                  <a:ea typeface="Calibri"/>
                  <a:cs typeface="Calibri"/>
                  <a:sym typeface="Calibri"/>
                </a:rPr>
                <a:t>Пропуски в данных</a:t>
              </a:r>
              <a:endParaRPr b="0" i="0" sz="45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0372" y="326350"/>
              <a:ext cx="1087834" cy="108783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20631" y="1740535"/>
              <a:ext cx="9535243" cy="8702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95959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920631" y="1740535"/>
              <a:ext cx="9535243" cy="870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690775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alibri"/>
                <a:buNone/>
              </a:pPr>
              <a:r>
                <a:rPr b="0" i="0" lang="ru-RU" sz="4500" u="none" cap="none" strike="noStrike">
                  <a:latin typeface="Calibri"/>
                  <a:ea typeface="Calibri"/>
                  <a:cs typeface="Calibri"/>
                  <a:sym typeface="Calibri"/>
                </a:rPr>
                <a:t>Выбросы, ошибки в данных</a:t>
              </a:r>
              <a:endParaRPr b="0" i="0" sz="45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14" y="1631751"/>
              <a:ext cx="1087834" cy="108783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4289" y="3045936"/>
              <a:ext cx="9851585" cy="8702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95959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604289" y="3045936"/>
              <a:ext cx="9851585" cy="870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690775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alibri"/>
                <a:buNone/>
              </a:pPr>
              <a:r>
                <a:rPr b="0" i="0" lang="ru-RU" sz="4500" u="none" cap="none" strike="noStrike">
                  <a:latin typeface="Calibri"/>
                  <a:ea typeface="Calibri"/>
                  <a:cs typeface="Calibri"/>
                  <a:sym typeface="Calibri"/>
                </a:rPr>
                <a:t>Категориальные данные</a:t>
              </a:r>
              <a:endParaRPr b="0" i="0" sz="45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0372" y="2937153"/>
              <a:ext cx="1087834" cy="108783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Пропуски в данных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52450" y="1825625"/>
            <a:ext cx="5467350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ru-RU" sz="2170"/>
              <a:t>Количественные данные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ru-RU" sz="2170"/>
              <a:t>Не заполняем пропуски, если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ru-RU" sz="2170"/>
              <a:t>используем модель, которая учитывает признаки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ru-RU" sz="2170"/>
              <a:t>не используем признак для построения модели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ru-RU" sz="2170"/>
              <a:t>Пропусков в колонке слишком много, тогда ее лучше удалить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ru-RU" sz="2170"/>
              <a:t>Заполняем средним если распределение признака близко к нормальному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ru-RU" sz="2170"/>
              <a:t>Медианой, если распределение смещено в одну сторону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6172200" y="1698624"/>
            <a:ext cx="5886450" cy="4794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ru-RU" sz="2170"/>
              <a:t>Категориальные данные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ru-RU" sz="2170"/>
              <a:t>Можно считать это отдельной категорией и заполнять значениями ‘Unknown’, ‘NA’, ‘Not Reported’.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ru-RU" sz="2170"/>
              <a:t>Можно заполнить самым часто встречаемым значением.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ru-RU" sz="2170"/>
              <a:t>Можно вообще ничего не делать, если вы потом преобразуете признак в набор бинарных.</a:t>
            </a:r>
            <a:endParaRPr sz="217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Выбросы и ошибки данных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38200" y="1343817"/>
            <a:ext cx="10515600" cy="53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Если вы используете реальные данные, которые были частично или полностью собраны вручную будьте готовы к тому, что они будут содержать очень много ошибок. </a:t>
            </a:r>
            <a:br>
              <a:rPr lang="ru-RU"/>
            </a:br>
            <a:br>
              <a:rPr lang="ru-RU"/>
            </a:br>
            <a:r>
              <a:rPr lang="ru-RU"/>
              <a:t>Все ошибки поймать невозможно, но можно поискать самые очевидные: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Значения признака слишком большие или маленькие (выбросы). Можно заменять по тому же алгоритмы, что и пропуски.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Данные из разных признаков не согласуются друг с другом, например, количество комнат меньше, чем количество спален в доме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Категориальные данные принимают значения, которые они не могут принимать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200" y="0"/>
            <a:ext cx="105156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Категориальные данные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1314450"/>
            <a:ext cx="10515600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/>
              <a:t>От слова категория, то есть признаки, которые относят объекты из строк таблицы к определенным категориям. Не обязательно текстовые колонки, могут быть и числовые, например, номер квартиры.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Если мы планируем эти признаки использовать для построения модели, то их нужно перевести в количественные признаки.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Если мы понимаем как категории соотносятся друг с другом можем перевести каждую категорию с число, например, размер одежды X, M, L.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Если категории не соотносятся друг с другом, то переводим их в бинарные признаки pd.get_dummies, номер квартиры в таком случае сначала переведем в текстовый формат.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Если у признака очень много категорий, которые порождают тысячи бинарных и на 99% пустых колонок, можно часть колонок удалить перед началом обучения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Как понять, что предобработка закончена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 компании или клиента могут быть свои стандарты или требования к качеству данных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Если требований нет, то нужно учесть следующие факторы: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Размер обучающей выборки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Признаки, которые будут вносить наибольший вклад в предсказание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Выбор метода для построения модели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Нужна ли модель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Метрики качества, которые будут использоваться для оценки модели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Область применения модели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Иногда это невозможно понять до этапа построения модели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Пример 1. Предобработка медицинских данных для анализа эффективности лекарств</a:t>
            </a:r>
            <a:endParaRPr sz="36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 заполняем пропуски – в категориальных данных пишем Unknown/Not Reported и не преобразуем их в бинарные признаки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Только малая часть данных используется для построения моделей, большая часть нужна для отчетов и предоставления регуляторным органам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Делаем проверки на согласованность данных и ошибки, например, проверяем, что дата принятия лекарства у всех позже даты начала лечения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Оставляем пропуски в количественных данных в заранее определенном списке признаков, о пропусках в остальных признаках докладываем тем, кто собирал данные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38200" y="1"/>
            <a:ext cx="10515600" cy="139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Пример 2. Предобработка данных для анализа просмотров видео на Youtube </a:t>
            </a:r>
            <a:endParaRPr sz="360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76275" y="1724024"/>
            <a:ext cx="10515600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 заменяем выбросы – это могут быть автоматические накрутки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Применяем средства работы с текстовыми данными для обработки таких категориальных данных, как название канала, описание видео и ключевые слова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Удаляем строки и колонки, в которых много пропусков, так как данных очень много и они собираются автоматически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