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9" r:id="rId9"/>
    <p:sldId id="270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902A8C7-EC58-42F0-8326-1135C1F4836F}">
          <p14:sldIdLst>
            <p14:sldId id="256"/>
            <p14:sldId id="257"/>
            <p14:sldId id="259"/>
            <p14:sldId id="260"/>
            <p14:sldId id="261"/>
            <p14:sldId id="262"/>
            <p14:sldId id="265"/>
          </p14:sldIdLst>
        </p14:section>
        <p14:section name="Раздел без заголовка" id="{E1396D6B-B9AA-4EE7-82F2-4CD36862ED0C}">
          <p14:sldIdLst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637041-A237-4BD2-9B35-7D433F4FFA7C}">
  <a:tblStyle styleId="{1D637041-A237-4BD2-9B35-7D433F4FFA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82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f3214be3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f3214be3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e92de69e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e92de69e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e92de69e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e92de69e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e92de69e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e92de69e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e92de69e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e92de69e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e92de69e5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e92de69e5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81160544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81160544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f3214be3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ff3214be3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 dirty="0" err="1">
                <a:solidFill>
                  <a:srgbClr val="4C5D6E"/>
                </a:solidFill>
              </a:rPr>
              <a:t>Selenium</a:t>
            </a:r>
            <a:r>
              <a:rPr lang="ru-RU" sz="4000" dirty="0">
                <a:solidFill>
                  <a:srgbClr val="4C5D6E"/>
                </a:solidFill>
              </a:rPr>
              <a:t> Для </a:t>
            </a:r>
            <a:r>
              <a:rPr lang="ru-RU" sz="4000" dirty="0" err="1">
                <a:solidFill>
                  <a:srgbClr val="4C5D6E"/>
                </a:solidFill>
              </a:rPr>
              <a:t>Python</a:t>
            </a:r>
            <a:r>
              <a:rPr lang="ru-RU" sz="4000" dirty="0">
                <a:solidFill>
                  <a:srgbClr val="4C5D6E"/>
                </a:solidFill>
              </a:rPr>
              <a:t>.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ABB1B9"/>
                </a:solidFill>
              </a:rPr>
              <a:t>Краткий обзор технологий для понимания сбора и обработки данных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Методы сбора и обработки данных при помощи Python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rgbClr val="4C5D6E"/>
                </a:solidFill>
              </a:rPr>
              <a:t>Урок 5</a:t>
            </a:r>
            <a:endParaRPr sz="2000" b="1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урока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086850" y="1384675"/>
            <a:ext cx="6854400" cy="31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 dirty="0">
                <a:solidFill>
                  <a:srgbClr val="2C2D30"/>
                </a:solidFill>
              </a:rPr>
              <a:t>Основы </a:t>
            </a:r>
            <a:r>
              <a:rPr lang="en-US" sz="1600" dirty="0">
                <a:solidFill>
                  <a:srgbClr val="2C2D30"/>
                </a:solidFill>
              </a:rPr>
              <a:t>Selenium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 dirty="0">
                <a:solidFill>
                  <a:srgbClr val="2C2D30"/>
                </a:solidFill>
              </a:rPr>
              <a:t>Selenium WebDriver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 dirty="0">
                <a:solidFill>
                  <a:srgbClr val="2C2D30"/>
                </a:solidFill>
              </a:rPr>
              <a:t>Работа с </a:t>
            </a:r>
            <a:r>
              <a:rPr lang="en-US" sz="1600" dirty="0">
                <a:solidFill>
                  <a:srgbClr val="2C2D30"/>
                </a:solidFill>
              </a:rPr>
              <a:t>Selenium </a:t>
            </a:r>
            <a:r>
              <a:rPr lang="ru-RU" sz="1600" dirty="0">
                <a:solidFill>
                  <a:srgbClr val="2C2D30"/>
                </a:solidFill>
              </a:rPr>
              <a:t>в </a:t>
            </a:r>
            <a:r>
              <a:rPr lang="en-US" sz="1600" dirty="0">
                <a:solidFill>
                  <a:srgbClr val="2C2D30"/>
                </a:solidFill>
              </a:rPr>
              <a:t>Python</a:t>
            </a:r>
            <a:endParaRPr sz="1600" dirty="0">
              <a:solidFill>
                <a:srgbClr val="2C2D30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14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 dirty="0">
                <a:solidFill>
                  <a:srgbClr val="4C5D6E"/>
                </a:solidFill>
              </a:rPr>
              <a:t>Selenium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157" name="Google Shape;157;p16"/>
          <p:cNvSpPr txBox="1">
            <a:spLocks noGrp="1"/>
          </p:cNvSpPr>
          <p:nvPr>
            <p:ph type="ctrTitle"/>
          </p:nvPr>
        </p:nvSpPr>
        <p:spPr>
          <a:xfrm>
            <a:off x="1142400" y="1580725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17500" algn="l">
              <a:buClr>
                <a:srgbClr val="2C2D30"/>
              </a:buClr>
              <a:buSzPts val="1400"/>
              <a:buFont typeface="Arial"/>
              <a:buChar char="●"/>
            </a:pPr>
            <a:r>
              <a:rPr lang="ru-RU" sz="2400" dirty="0"/>
              <a:t>Инструмент для автоматизации действий веб-браузера. Чаще всего используется для тестирования. </a:t>
            </a:r>
            <a:br>
              <a:rPr lang="en-US" sz="2400" dirty="0"/>
            </a:br>
            <a:br>
              <a:rPr lang="en-US" sz="2400" dirty="0"/>
            </a:br>
            <a:r>
              <a:rPr lang="ru-RU" sz="2400" dirty="0"/>
              <a:t>Официальная страница проекта – </a:t>
            </a:r>
            <a:br>
              <a:rPr lang="en-US" sz="2400" dirty="0"/>
            </a:br>
            <a:r>
              <a:rPr lang="ru-RU" sz="2400" dirty="0"/>
              <a:t>http://docs.seleniumhq.org/</a:t>
            </a:r>
            <a:br>
              <a:rPr lang="ru-RU" sz="2400" dirty="0"/>
            </a:br>
            <a:endParaRPr sz="2400" dirty="0">
              <a:solidFill>
                <a:srgbClr val="2C2D30"/>
              </a:solidFill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Google Shape;184;p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Selenium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598" y="3419475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Компоненты </a:t>
            </a:r>
            <a:r>
              <a:rPr lang="en-US" sz="3200" dirty="0">
                <a:solidFill>
                  <a:srgbClr val="4C5D6E"/>
                </a:solidFill>
              </a:rPr>
              <a:t>Selenium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191" name="Google Shape;191;p17"/>
          <p:cNvSpPr txBox="1">
            <a:spLocks noGrp="1"/>
          </p:cNvSpPr>
          <p:nvPr>
            <p:ph type="ctrTitle"/>
          </p:nvPr>
        </p:nvSpPr>
        <p:spPr>
          <a:xfrm>
            <a:off x="1142400" y="1580725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400"/>
              <a:buChar char="●"/>
            </a:pPr>
            <a:r>
              <a:rPr lang="en-US" sz="2400" dirty="0">
                <a:solidFill>
                  <a:srgbClr val="2C2D30"/>
                </a:solidFill>
              </a:rPr>
              <a:t>Selenium Web Driver</a:t>
            </a:r>
            <a:br>
              <a:rPr lang="en-US" sz="2400" dirty="0">
                <a:solidFill>
                  <a:srgbClr val="2C2D30"/>
                </a:solidFill>
              </a:rPr>
            </a:br>
            <a:endParaRPr sz="2400" dirty="0">
              <a:solidFill>
                <a:srgbClr val="2C2D3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400"/>
              <a:buChar char="●"/>
            </a:pPr>
            <a:r>
              <a:rPr lang="en-US" sz="2400" dirty="0">
                <a:solidFill>
                  <a:srgbClr val="2C2D30"/>
                </a:solidFill>
              </a:rPr>
              <a:t>Selenium IDE</a:t>
            </a:r>
            <a:endParaRPr sz="2400" dirty="0">
              <a:solidFill>
                <a:srgbClr val="2C2D30"/>
              </a:solidFill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8" name="Google Shape;218;p17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299" y="2286010"/>
            <a:ext cx="571500" cy="5715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012" y="2286010"/>
            <a:ext cx="571500" cy="5715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199" y="3009475"/>
            <a:ext cx="571499" cy="5714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>
            <a:spLocks noGrp="1"/>
          </p:cNvSpPr>
          <p:nvPr>
            <p:ph type="ctrTitle"/>
          </p:nvPr>
        </p:nvSpPr>
        <p:spPr>
          <a:xfrm>
            <a:off x="1144799" y="951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4C5D6E"/>
                </a:solidFill>
              </a:rPr>
              <a:t>Selenium Web Driver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25" name="Google Shape;225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1" name="Google Shape;251;p18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image5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715999" y="1027416"/>
            <a:ext cx="6113395" cy="4116084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"/>
          <p:cNvSpPr txBox="1">
            <a:spLocks noGrp="1"/>
          </p:cNvSpPr>
          <p:nvPr>
            <p:ph type="ctrTitle"/>
          </p:nvPr>
        </p:nvSpPr>
        <p:spPr>
          <a:xfrm>
            <a:off x="1144799" y="1902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3200" dirty="0">
                <a:solidFill>
                  <a:srgbClr val="4C5D6E"/>
                </a:solidFill>
              </a:rPr>
              <a:t>Сущности в </a:t>
            </a:r>
            <a:r>
              <a:rPr lang="en-US" sz="3200" dirty="0">
                <a:solidFill>
                  <a:srgbClr val="4C5D6E"/>
                </a:solidFill>
              </a:rPr>
              <a:t>Selenium </a:t>
            </a:r>
            <a:r>
              <a:rPr lang="en-US" sz="3200" dirty="0" err="1">
                <a:solidFill>
                  <a:srgbClr val="4C5D6E"/>
                </a:solidFill>
              </a:rPr>
              <a:t>Webdriver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Google Shape;259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Google Shape;285;p19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9"/>
          <p:cNvSpPr txBox="1"/>
          <p:nvPr/>
        </p:nvSpPr>
        <p:spPr>
          <a:xfrm>
            <a:off x="1266825" y="1485899"/>
            <a:ext cx="6732300" cy="353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b="1" dirty="0" err="1"/>
              <a:t>Webdriver</a:t>
            </a:r>
            <a:r>
              <a:rPr lang="ru-RU" sz="1800" dirty="0"/>
              <a:t> – управление браузером. Основной ход скрипта/теста строится вокруг экземпляра </a:t>
            </a:r>
            <a:r>
              <a:rPr lang="ru-RU" sz="1800" dirty="0" err="1"/>
              <a:t>Webdriver</a:t>
            </a:r>
            <a:r>
              <a:rPr lang="ru-RU" sz="18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b="1" dirty="0" err="1"/>
              <a:t>Webelement</a:t>
            </a:r>
            <a:r>
              <a:rPr lang="ru-RU" sz="1800" dirty="0"/>
              <a:t> – абстракция над </a:t>
            </a:r>
            <a:r>
              <a:rPr lang="ru-RU" sz="1800" dirty="0" err="1"/>
              <a:t>web</a:t>
            </a:r>
            <a:r>
              <a:rPr lang="ru-RU" sz="1800" dirty="0"/>
              <a:t>-элементом (ссылки, </a:t>
            </a:r>
            <a:r>
              <a:rPr lang="ru-RU" sz="1800" dirty="0" err="1"/>
              <a:t>input</a:t>
            </a:r>
            <a:r>
              <a:rPr lang="ru-RU" sz="1800" dirty="0"/>
              <a:t>, кнопки). Она инкапсулирует методы для взаимодействия пользователя с элементами и получения их текущего статуса.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b="1" dirty="0" err="1"/>
              <a:t>By</a:t>
            </a:r>
            <a:r>
              <a:rPr lang="ru-RU" sz="1800" dirty="0"/>
              <a:t> – абстракция над локатором </a:t>
            </a:r>
            <a:r>
              <a:rPr lang="ru-RU" sz="1800" dirty="0" err="1"/>
              <a:t>web</a:t>
            </a:r>
            <a:r>
              <a:rPr lang="ru-RU" sz="1800" dirty="0"/>
              <a:t>-элемента. Этот класс инкапсулирует всю информацию для нахождения нужного элемента на странице: данные о селекторе (например, CSS) и сам локатор элемента.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"/>
          <p:cNvSpPr txBox="1">
            <a:spLocks noGrp="1"/>
          </p:cNvSpPr>
          <p:nvPr>
            <p:ph type="ctrTitle"/>
          </p:nvPr>
        </p:nvSpPr>
        <p:spPr>
          <a:xfrm>
            <a:off x="1144800" y="2857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4C5D6E"/>
                </a:solidFill>
              </a:rPr>
              <a:t>Selenium IDE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361" name="Google Shape;361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7" name="Google Shape;387;p22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0" y="1117671"/>
            <a:ext cx="4585141" cy="37400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6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96" name="Google Shape;496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02" name="Google Shape;502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6"/>
          <p:cNvSpPr txBox="1">
            <a:spLocks noGrp="1"/>
          </p:cNvSpPr>
          <p:nvPr>
            <p:ph type="ctrTitle"/>
          </p:nvPr>
        </p:nvSpPr>
        <p:spPr>
          <a:xfrm>
            <a:off x="1142400" y="1813378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algn="l">
              <a:lnSpc>
                <a:spcPct val="115000"/>
              </a:lnSpc>
              <a:spcBef>
                <a:spcPts val="1000"/>
              </a:spcBef>
              <a:buClr>
                <a:srgbClr val="2C2D30"/>
              </a:buClr>
              <a:buSzPts val="1400"/>
            </a:pPr>
            <a:r>
              <a:rPr lang="ru-RU" sz="1600" dirty="0">
                <a:solidFill>
                  <a:srgbClr val="2C2D30"/>
                </a:solidFill>
              </a:rPr>
              <a:t>1</a:t>
            </a:r>
            <a:r>
              <a:rPr lang="en-US" sz="1600" dirty="0">
                <a:solidFill>
                  <a:srgbClr val="2C2D30"/>
                </a:solidFill>
              </a:rPr>
              <a:t>) </a:t>
            </a:r>
            <a:r>
              <a:rPr lang="ru-RU" sz="1600" dirty="0">
                <a:solidFill>
                  <a:srgbClr val="2C2D30"/>
                </a:solidFill>
              </a:rPr>
              <a:t>Написать программу, которая собирает входящие письма из своего или тестового почтового ящика и сложить данные о письмах в базу данных (от кого, дата отправки, тема письма, текст письма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ru-RU" sz="1600" dirty="0">
                <a:solidFill>
                  <a:srgbClr val="2C2D30"/>
                </a:solidFill>
              </a:rPr>
              <a:t>полный)</a:t>
            </a:r>
            <a:br>
              <a:rPr lang="ru-RU" sz="1600" dirty="0">
                <a:solidFill>
                  <a:srgbClr val="2C2D30"/>
                </a:solidFill>
              </a:rPr>
            </a:br>
            <a:br>
              <a:rPr lang="ru-RU" sz="1600" dirty="0">
                <a:solidFill>
                  <a:srgbClr val="2C2D30"/>
                </a:solidFill>
              </a:rPr>
            </a:br>
            <a:r>
              <a:rPr lang="ru-RU" sz="1600" dirty="0">
                <a:solidFill>
                  <a:srgbClr val="2C2D30"/>
                </a:solidFill>
              </a:rPr>
              <a:t>2) Написать программу, которая собирает «Хиты продаж» с сайта техники </a:t>
            </a:r>
            <a:r>
              <a:rPr lang="en-US" sz="1600" dirty="0" err="1">
                <a:solidFill>
                  <a:srgbClr val="2C2D30"/>
                </a:solidFill>
              </a:rPr>
              <a:t>mvideo</a:t>
            </a:r>
            <a:r>
              <a:rPr lang="ru-RU" sz="1600" dirty="0">
                <a:solidFill>
                  <a:srgbClr val="2C2D30"/>
                </a:solidFill>
              </a:rPr>
              <a:t> и складывает данные в БД. Магазины можно выбрать свои. Главный критерий выбора: динамически загружаемые товары</a:t>
            </a:r>
            <a:br>
              <a:rPr lang="ru-RU" sz="1600" dirty="0">
                <a:solidFill>
                  <a:srgbClr val="2C2D30"/>
                </a:solidFill>
              </a:rPr>
            </a:br>
            <a:br>
              <a:rPr lang="ru-RU" sz="1600" dirty="0">
                <a:solidFill>
                  <a:srgbClr val="2C2D30"/>
                </a:solidFill>
              </a:rPr>
            </a:br>
            <a:br>
              <a:rPr lang="ru-RU" sz="1600" dirty="0">
                <a:solidFill>
                  <a:srgbClr val="2C2D30"/>
                </a:solidFill>
              </a:rPr>
            </a:br>
            <a:br>
              <a:rPr lang="ru-RU" sz="1400" dirty="0">
                <a:solidFill>
                  <a:srgbClr val="2C2D30"/>
                </a:solidFill>
              </a:rPr>
            </a:br>
            <a:br>
              <a:rPr lang="ru-RU" sz="1400" dirty="0">
                <a:solidFill>
                  <a:srgbClr val="2C2D30"/>
                </a:solidFill>
              </a:rPr>
            </a:br>
            <a:endParaRPr sz="1400" dirty="0">
              <a:solidFill>
                <a:srgbClr val="2C2D30"/>
              </a:solidFill>
            </a:endParaRPr>
          </a:p>
        </p:txBody>
      </p:sp>
      <p:sp>
        <p:nvSpPr>
          <p:cNvPr id="522" name="Google Shape;522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3" name="Google Shape;523;p2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7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Ваши вопросы?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6" name="Google Shape;556;p27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185</Words>
  <Application>Microsoft Office PowerPoint</Application>
  <PresentationFormat>Экран (16:9)</PresentationFormat>
  <Paragraphs>33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Selenium Для Python.</vt:lpstr>
      <vt:lpstr>План урока</vt:lpstr>
      <vt:lpstr>Selenium</vt:lpstr>
      <vt:lpstr>Компоненты Selenium</vt:lpstr>
      <vt:lpstr>Selenium Web Driver</vt:lpstr>
      <vt:lpstr>Сущности в Selenium Webdriver</vt:lpstr>
      <vt:lpstr>Selenium IDE</vt:lpstr>
      <vt:lpstr>Домашнее задание</vt:lpstr>
      <vt:lpstr>Ваши 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Парсинг HTML</dc:title>
  <dc:creator>Пользователь</dc:creator>
  <cp:lastModifiedBy>Пользователь</cp:lastModifiedBy>
  <cp:revision>16</cp:revision>
  <dcterms:modified xsi:type="dcterms:W3CDTF">2020-07-29T05:22:23Z</dcterms:modified>
</cp:coreProperties>
</file>