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934" r:id="rId6"/>
    <p:sldId id="935" r:id="rId7"/>
    <p:sldId id="456" r:id="rId8"/>
    <p:sldId id="937" r:id="rId9"/>
    <p:sldId id="936" r:id="rId10"/>
    <p:sldId id="939" r:id="rId11"/>
  </p:sldIdLst>
  <p:sldSz cx="13442950" cy="7560945"/>
  <p:notesSz cx="6858000" cy="9144000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249" autoAdjust="0"/>
  </p:normalViewPr>
  <p:slideViewPr>
    <p:cSldViewPr showGuides="1">
      <p:cViewPr varScale="1">
        <p:scale>
          <a:sx n="62" d="100"/>
          <a:sy n="62" d="100"/>
        </p:scale>
        <p:origin x="726" y="60"/>
      </p:cViewPr>
      <p:guideLst>
        <p:guide orient="horz" pos="2339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/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5" b="1">
                <a:latin typeface="Exo 2" pitchFamily="50" charset="0"/>
              </a:defRPr>
            </a:lvl1pPr>
            <a:lvl2pPr marL="655955" indent="0">
              <a:buNone/>
              <a:defRPr sz="2890" b="1"/>
            </a:lvl2pPr>
            <a:lvl3pPr marL="1311275" indent="0">
              <a:buNone/>
              <a:defRPr sz="2640" b="1"/>
            </a:lvl3pPr>
            <a:lvl4pPr marL="1967230" indent="0">
              <a:buNone/>
              <a:defRPr sz="2265" b="1"/>
            </a:lvl4pPr>
            <a:lvl5pPr marL="2622550" indent="0">
              <a:buNone/>
              <a:defRPr sz="2265" b="1"/>
            </a:lvl5pPr>
            <a:lvl6pPr marL="3278505" indent="0">
              <a:buNone/>
              <a:defRPr sz="2265" b="1"/>
            </a:lvl6pPr>
            <a:lvl7pPr marL="3933825" indent="0">
              <a:buNone/>
              <a:defRPr sz="2265" b="1"/>
            </a:lvl7pPr>
            <a:lvl8pPr marL="4589780" indent="0">
              <a:buNone/>
              <a:defRPr sz="2265" b="1"/>
            </a:lvl8pPr>
            <a:lvl9pPr marL="5245100" indent="0">
              <a:buNone/>
              <a:defRPr sz="2265" b="1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5">
                <a:latin typeface="Exo 2" pitchFamily="50" charset="0"/>
              </a:defRPr>
            </a:lvl1pPr>
            <a:lvl2pPr>
              <a:defRPr sz="2890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5">
                <a:latin typeface="Exo 2" pitchFamily="50" charset="0"/>
              </a:defRPr>
            </a:lvl4pPr>
            <a:lvl5pPr>
              <a:defRPr sz="2265">
                <a:latin typeface="Exo 2" pitchFamily="50" charset="0"/>
              </a:defRPr>
            </a:lvl5pPr>
            <a:lvl6pPr>
              <a:defRPr sz="2265"/>
            </a:lvl6pPr>
            <a:lvl7pPr>
              <a:defRPr sz="2265"/>
            </a:lvl7pPr>
            <a:lvl8pPr>
              <a:defRPr sz="2265"/>
            </a:lvl8pPr>
            <a:lvl9pPr>
              <a:defRPr sz="2265"/>
            </a:lvl9pPr>
          </a:lstStyle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1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16" name="Freeform 6"/>
          <p:cNvSpPr/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5" baseline="0">
                <a:solidFill>
                  <a:srgbClr val="32B9CD"/>
                </a:solidFill>
              </a:defRPr>
            </a:lvl1pPr>
            <a:lvl2pPr>
              <a:buNone/>
              <a:defRPr sz="2010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10">
                <a:solidFill>
                  <a:srgbClr val="32B9CD"/>
                </a:solidFill>
              </a:defRPr>
            </a:lvl4pPr>
            <a:lvl5pPr>
              <a:buNone/>
              <a:defRPr sz="151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5" name="Freeform 7"/>
          <p:cNvSpPr/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3078" name="Freeform 6"/>
          <p:cNvSpPr/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  <a:endParaRPr lang="pt-BR" dirty="0"/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5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255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9" name="Freeform 6"/>
          <p:cNvSpPr/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114952" tIns="57476" rIns="114952" bIns="57476" numCol="1" anchor="t" anchorCtr="0" compatLnSpc="1"/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0">
                <a:latin typeface="Exo 2" pitchFamily="50" charset="0"/>
              </a:defRPr>
            </a:lvl2pPr>
            <a:lvl3pPr>
              <a:buNone/>
              <a:defRPr sz="3770">
                <a:latin typeface="Exo 2" pitchFamily="50" charset="0"/>
              </a:defRPr>
            </a:lvl3pPr>
            <a:lvl4pPr>
              <a:buNone/>
              <a:defRPr sz="3770">
                <a:latin typeface="Exo 2" pitchFamily="50" charset="0"/>
              </a:defRPr>
            </a:lvl4pPr>
            <a:lvl5pPr>
              <a:buNone/>
              <a:defRPr sz="377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ctr" defTabSz="1311275" rtl="0" eaLnBrk="1" latinLnBrk="0" hangingPunct="1">
        <a:spcBef>
          <a:spcPct val="0"/>
        </a:spcBef>
        <a:buNone/>
        <a:defRPr sz="6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490" indent="-49149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1pPr>
      <a:lvl2pPr marL="1065530" indent="-409575" algn="l" defTabSz="1311275" rtl="0" eaLnBrk="1" latinLnBrk="0" hangingPunct="1">
        <a:spcBef>
          <a:spcPct val="20000"/>
        </a:spcBef>
        <a:buFont typeface="Arial" panose="020B0604020202020204" pitchFamily="34" charset="0"/>
        <a:buChar char="–"/>
        <a:defRPr sz="4025" kern="1200">
          <a:solidFill>
            <a:schemeClr val="tx1"/>
          </a:solidFill>
          <a:latin typeface="+mn-lt"/>
          <a:ea typeface="+mn-ea"/>
          <a:cs typeface="+mn-cs"/>
        </a:defRPr>
      </a:lvl2pPr>
      <a:lvl3pPr marL="1638935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95" kern="1200">
          <a:solidFill>
            <a:schemeClr val="tx1"/>
          </a:solidFill>
          <a:latin typeface="+mn-lt"/>
          <a:ea typeface="+mn-ea"/>
          <a:cs typeface="+mn-cs"/>
        </a:defRPr>
      </a:lvl3pPr>
      <a:lvl4pPr marL="229489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9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1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»"/>
        <a:defRPr sz="2890" kern="1200">
          <a:solidFill>
            <a:schemeClr val="tx1"/>
          </a:solidFill>
          <a:latin typeface="+mn-lt"/>
          <a:ea typeface="+mn-ea"/>
          <a:cs typeface="+mn-cs"/>
        </a:defRPr>
      </a:lvl5pPr>
      <a:lvl6pPr marL="3606165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6pPr>
      <a:lvl7pPr marL="4261485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7pPr>
      <a:lvl8pPr marL="491744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8pPr>
      <a:lvl9pPr marL="5572760" indent="-327660" algn="l" defTabSz="13112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95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7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723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5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50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25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78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00" algn="l" defTabSz="13112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149350" rtl="0" eaLnBrk="1" latinLnBrk="0" hangingPunct="1">
        <a:spcBef>
          <a:spcPct val="0"/>
        </a:spcBef>
        <a:buNone/>
        <a:defRPr sz="5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5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15" kern="1200">
          <a:solidFill>
            <a:schemeClr val="tx1"/>
          </a:solidFill>
          <a:latin typeface="+mn-lt"/>
          <a:ea typeface="+mn-ea"/>
          <a:cs typeface="+mn-cs"/>
        </a:defRPr>
      </a:lvl3pPr>
      <a:lvl4pPr marL="201168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15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515" kern="1200">
          <a:solidFill>
            <a:schemeClr val="tx1"/>
          </a:solidFill>
          <a:latin typeface="+mn-lt"/>
          <a:ea typeface="+mn-ea"/>
          <a:cs typeface="+mn-cs"/>
        </a:defRPr>
      </a:lvl5pPr>
      <a:lvl6pPr marL="316103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7pPr>
      <a:lvl8pPr marL="4311015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8pPr>
      <a:lvl9pPr marL="4885690" indent="-287655" algn="l" defTabSz="1149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4935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72402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44868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4023360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98035" algn="l" defTabSz="114935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Informações do Grupo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05462" y="1188343"/>
            <a:ext cx="127587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/>
              <a:t>Número do Grupo: 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Nome Completo 1:</a:t>
            </a:r>
            <a:endParaRPr lang="pt-BR" b="1" dirty="0"/>
          </a:p>
          <a:p>
            <a:r>
              <a:rPr lang="pt-BR" b="1" dirty="0"/>
              <a:t>Nome Completo 2:</a:t>
            </a:r>
            <a:endParaRPr lang="pt-BR" b="1" dirty="0"/>
          </a:p>
          <a:p>
            <a:r>
              <a:rPr lang="pt-BR" b="1" dirty="0"/>
              <a:t>Nome Completo 3:</a:t>
            </a:r>
            <a:endParaRPr lang="pt-BR" b="1" dirty="0"/>
          </a:p>
          <a:p>
            <a:r>
              <a:rPr lang="pt-BR" b="1" dirty="0"/>
              <a:t>Nome Completo 4:</a:t>
            </a:r>
            <a:endParaRPr lang="pt-BR" b="1" dirty="0"/>
          </a:p>
          <a:p>
            <a:r>
              <a:rPr lang="pt-BR" b="1" dirty="0"/>
              <a:t>Nome Completo 5:</a:t>
            </a:r>
            <a:endParaRPr lang="pt-BR" b="1" dirty="0"/>
          </a:p>
          <a:p>
            <a:r>
              <a:rPr lang="pt-BR" b="1" dirty="0"/>
              <a:t>Nome Completo 6:</a:t>
            </a:r>
            <a:endParaRPr lang="pt-BR" b="1" dirty="0"/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00795" y="684287"/>
            <a:ext cx="127587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3 – Migração de Sistema escrito em Visual Basic 6.0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Exercício – Em Classe</a:t>
            </a:r>
            <a:endParaRPr lang="pt-BR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1: Front-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Frente de Caixa – Desempenho, Segurança, Usabilidade e Escalabilidade;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9: Integração com periféricos – Confiabilidade e Disponibilidade;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3: Módulo de Suprimentos– Desempenho, Usabilidade e Segurança;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4: Módulo de Relatórios –Integridade das informações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5: Back-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– Compatibilidade, Segurança, Disponibilidade e Escalabilidade;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6: Back-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end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– APIs de integração com Sistemas Legados –Segurança,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Reusabilidade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e Rastreabilidade;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7:  Banco de Dados – Compatibilidade, Portabilidade, Segurança e Disponibilidade;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8: Dashboard – Usabilidade, Segurança;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2: Aplicativo Mobile (pode ser PWA) para acompanhar as entregas a domicílio - Usabilidade, Integridade e Compatibilidade.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Grupo 10: Site Institucional – Usabilidade e Manutenibilidade.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Justificativa</a:t>
            </a:r>
            <a:endParaRPr lang="pt-BR" dirty="0"/>
          </a:p>
        </p:txBody>
      </p:sp>
      <p:sp>
        <p:nvSpPr>
          <p:cNvPr id="5" name="Espaço Reservado para Conteúdo 2"/>
          <p:cNvSpPr txBox="1"/>
          <p:nvPr/>
        </p:nvSpPr>
        <p:spPr>
          <a:xfrm>
            <a:off x="614429" y="1260351"/>
            <a:ext cx="12199327" cy="5976664"/>
          </a:xfrm>
          <a:prstGeom prst="rect">
            <a:avLst/>
          </a:prstGeom>
        </p:spPr>
        <p:txBody>
          <a:bodyPr>
            <a:normAutofit/>
          </a:bodyPr>
          <a:lstStyle>
            <a:lvl1pPr marL="431165" indent="-43116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85" indent="-359410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700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68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35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03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34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1015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690" indent="-287655" algn="l" defTabSz="1149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Base de dados – SQL Server 15.0.2v 2019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Linguagem - Java,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JavaScript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e React JS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Framework –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SpringBoot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e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BootStrap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Versão Java - Java </a:t>
            </a:r>
            <a:r>
              <a:rPr lang="pt-BR" sz="3200" dirty="0" err="1">
                <a:solidFill>
                  <a:srgbClr val="253746"/>
                </a:solidFill>
                <a:latin typeface="Exo 2" pitchFamily="50" charset="0"/>
              </a:rPr>
              <a:t>version</a:t>
            </a:r>
            <a:r>
              <a:rPr lang="pt-BR" sz="3200" dirty="0">
                <a:solidFill>
                  <a:srgbClr val="253746"/>
                </a:solidFill>
                <a:latin typeface="Exo 2" pitchFamily="50" charset="0"/>
              </a:rPr>
              <a:t> 11</a:t>
            </a:r>
            <a:endParaRPr lang="pt-BR" sz="3200" dirty="0">
              <a:solidFill>
                <a:srgbClr val="253746"/>
              </a:solidFill>
              <a:latin typeface="Exo 2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26131" y="7283510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Desenho da arquitetura</a:t>
            </a:r>
            <a:endParaRPr lang="pt-BR" dirty="0"/>
          </a:p>
        </p:txBody>
      </p:sp>
      <p:sp>
        <p:nvSpPr>
          <p:cNvPr id="5" name="Fluxograma: Disco Magnético 4"/>
          <p:cNvSpPr/>
          <p:nvPr/>
        </p:nvSpPr>
        <p:spPr>
          <a:xfrm>
            <a:off x="9947501" y="1722290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Conector de Seta Reta 5"/>
          <p:cNvCxnSpPr>
            <a:endCxn id="5" idx="2"/>
          </p:cNvCxnSpPr>
          <p:nvPr/>
        </p:nvCxnSpPr>
        <p:spPr>
          <a:xfrm>
            <a:off x="8056796" y="2730402"/>
            <a:ext cx="18907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8"/>
          <p:cNvGrpSpPr/>
          <p:nvPr/>
        </p:nvGrpSpPr>
        <p:grpSpPr>
          <a:xfrm>
            <a:off x="5605224" y="1742100"/>
            <a:ext cx="2566458" cy="2016224"/>
            <a:chOff x="8741678" y="1501253"/>
            <a:chExt cx="2566458" cy="2016224"/>
          </a:xfrm>
        </p:grpSpPr>
        <p:sp>
          <p:nvSpPr>
            <p:cNvPr id="8" name="Retângulo 7"/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Microservices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10" name="Retângulo 20"/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Endpoints e passagem de dados brutos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36"/>
          <p:cNvGrpSpPr/>
          <p:nvPr/>
        </p:nvGrpSpPr>
        <p:grpSpPr>
          <a:xfrm>
            <a:off x="755612" y="4842800"/>
            <a:ext cx="2669633" cy="2034202"/>
            <a:chOff x="7046163" y="4654462"/>
            <a:chExt cx="2669633" cy="2034202"/>
          </a:xfrm>
        </p:grpSpPr>
        <p:grpSp>
          <p:nvGrpSpPr>
            <p:cNvPr id="12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5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tângulo 20"/>
            <p:cNvSpPr/>
            <p:nvPr/>
          </p:nvSpPr>
          <p:spPr>
            <a:xfrm>
              <a:off x="7046163" y="498658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ClientSide Web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Javascript + React JS + AXIOS]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14" name="Retângulo 20"/>
            <p:cNvSpPr/>
            <p:nvPr/>
          </p:nvSpPr>
          <p:spPr>
            <a:xfrm>
              <a:off x="7149338" y="6103889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35"/>
          <p:cNvGrpSpPr/>
          <p:nvPr/>
        </p:nvGrpSpPr>
        <p:grpSpPr>
          <a:xfrm>
            <a:off x="-21447" y="1692399"/>
            <a:ext cx="2566458" cy="2089582"/>
            <a:chOff x="9889827" y="4597388"/>
            <a:chExt cx="2566458" cy="2089582"/>
          </a:xfrm>
        </p:grpSpPr>
        <p:grpSp>
          <p:nvGrpSpPr>
            <p:cNvPr id="25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  <a:endParaRPr lang="pt-BR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Retângulo 20"/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PWA e Kotlin]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Retângulo 20"/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3" name="Conector de Seta Reta 107"/>
          <p:cNvCxnSpPr>
            <a:stCxn id="29" idx="3"/>
            <a:endCxn id="8" idx="1"/>
          </p:cNvCxnSpPr>
          <p:nvPr/>
        </p:nvCxnSpPr>
        <p:spPr>
          <a:xfrm>
            <a:off x="2420686" y="2737190"/>
            <a:ext cx="3286125" cy="1270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20"/>
          <p:cNvSpPr/>
          <p:nvPr/>
        </p:nvSpPr>
        <p:spPr>
          <a:xfrm>
            <a:off x="9799506" y="2298354"/>
            <a:ext cx="25664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 15.0.2v 2019]</a:t>
            </a:r>
            <a:endParaRPr lang="pt-BR" sz="1600" dirty="0">
              <a:solidFill>
                <a:prstClr val="white"/>
              </a:solidFill>
            </a:endParaRPr>
          </a:p>
        </p:txBody>
      </p:sp>
      <p:sp>
        <p:nvSpPr>
          <p:cNvPr id="35" name="Retângulo 20"/>
          <p:cNvSpPr/>
          <p:nvPr/>
        </p:nvSpPr>
        <p:spPr>
          <a:xfrm>
            <a:off x="9799625" y="3153142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e eventos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41" name="Conector de Seta Reta 107"/>
          <p:cNvCxnSpPr>
            <a:stCxn id="15" idx="0"/>
          </p:cNvCxnSpPr>
          <p:nvPr/>
        </p:nvCxnSpPr>
        <p:spPr>
          <a:xfrm flipV="1">
            <a:off x="2090420" y="3780790"/>
            <a:ext cx="3838575" cy="10617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6800209" y="4842337"/>
            <a:ext cx="2566458" cy="2016223"/>
            <a:chOff x="145145" y="1548384"/>
            <a:chExt cx="2566458" cy="2016223"/>
          </a:xfrm>
        </p:grpSpPr>
        <p:sp>
          <p:nvSpPr>
            <p:cNvPr id="43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tângulo 20"/>
            <p:cNvSpPr/>
            <p:nvPr/>
          </p:nvSpPr>
          <p:spPr>
            <a:xfrm>
              <a:off x="145145" y="1591574"/>
              <a:ext cx="256645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Nodemailer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 API Nodemailer]</a:t>
              </a:r>
              <a:endParaRPr lang="pt-BR" sz="1600" dirty="0"/>
            </a:p>
          </p:txBody>
        </p:sp>
        <p:sp>
          <p:nvSpPr>
            <p:cNvPr id="45" name="Retângulo 20"/>
            <p:cNvSpPr/>
            <p:nvPr/>
          </p:nvSpPr>
          <p:spPr>
            <a:xfrm>
              <a:off x="145145" y="2827751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o envio de e-mails</a:t>
              </a:r>
              <a:endParaRPr lang="pt-BR" sz="1200" dirty="0"/>
            </a:p>
          </p:txBody>
        </p:sp>
      </p:grpSp>
      <p:cxnSp>
        <p:nvCxnSpPr>
          <p:cNvPr id="46" name="Conector de Seta Reta 107"/>
          <p:cNvCxnSpPr>
            <a:stCxn id="8" idx="2"/>
            <a:endCxn id="44" idx="0"/>
          </p:cNvCxnSpPr>
          <p:nvPr/>
        </p:nvCxnSpPr>
        <p:spPr>
          <a:xfrm>
            <a:off x="6895052" y="3757689"/>
            <a:ext cx="1188720" cy="112776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9766571" y="4824358"/>
            <a:ext cx="2566458" cy="2016223"/>
            <a:chOff x="145145" y="1548384"/>
            <a:chExt cx="2566458" cy="2016223"/>
          </a:xfrm>
        </p:grpSpPr>
        <p:sp>
          <p:nvSpPr>
            <p:cNvPr id="60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20"/>
            <p:cNvSpPr/>
            <p:nvPr/>
          </p:nvSpPr>
          <p:spPr>
            <a:xfrm>
              <a:off x="145145" y="1591574"/>
              <a:ext cx="25664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Geolocation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 API Geolocation]</a:t>
              </a:r>
              <a:endParaRPr lang="pt-BR" sz="1600" dirty="0"/>
            </a:p>
          </p:txBody>
        </p:sp>
        <p:sp>
          <p:nvSpPr>
            <p:cNvPr id="62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coletar 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localização do usuário</a:t>
              </a:r>
              <a:endParaRPr lang="pt-BR" sz="1600" dirty="0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3753582" y="4862672"/>
            <a:ext cx="2566458" cy="2016223"/>
            <a:chOff x="145145" y="1548384"/>
            <a:chExt cx="2566458" cy="2016223"/>
          </a:xfrm>
        </p:grpSpPr>
        <p:sp>
          <p:nvSpPr>
            <p:cNvPr id="64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20"/>
            <p:cNvSpPr/>
            <p:nvPr/>
          </p:nvSpPr>
          <p:spPr>
            <a:xfrm>
              <a:off x="145145" y="159157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Socket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 API Socket]</a:t>
              </a:r>
              <a:endParaRPr lang="pt-BR" sz="1600" dirty="0"/>
            </a:p>
          </p:txBody>
        </p:sp>
        <p:sp>
          <p:nvSpPr>
            <p:cNvPr id="66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APIs para comunicação entre usuários</a:t>
              </a:r>
              <a:endParaRPr lang="pt-BR" sz="1600" dirty="0"/>
            </a:p>
          </p:txBody>
        </p:sp>
      </p:grpSp>
      <p:cxnSp>
        <p:nvCxnSpPr>
          <p:cNvPr id="67" name="Conector de Seta Reta 107"/>
          <p:cNvCxnSpPr>
            <a:endCxn id="60" idx="0"/>
          </p:cNvCxnSpPr>
          <p:nvPr/>
        </p:nvCxnSpPr>
        <p:spPr>
          <a:xfrm>
            <a:off x="7945120" y="3780790"/>
            <a:ext cx="3104515" cy="10433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/>
          <p:cNvCxnSpPr/>
          <p:nvPr/>
        </p:nvCxnSpPr>
        <p:spPr>
          <a:xfrm>
            <a:off x="3264535" y="5796915"/>
            <a:ext cx="57658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B66251D2-9488-44CD-87B4-F793A73C4A01}" type="slidenum">
              <a:rPr lang="pt-BR" smtClean="0"/>
            </a:fld>
            <a:endParaRPr lang="pt-BR" sz="880" dirty="0"/>
          </a:p>
        </p:txBody>
      </p:sp>
      <p:sp>
        <p:nvSpPr>
          <p:cNvPr id="27" name="Retângulo 8"/>
          <p:cNvSpPr/>
          <p:nvPr/>
        </p:nvSpPr>
        <p:spPr>
          <a:xfrm>
            <a:off x="10433685" y="285115"/>
            <a:ext cx="25666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Microservices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Spring Bot]</a:t>
            </a:r>
            <a:endParaRPr lang="pt-BR" sz="1600" dirty="0">
              <a:solidFill>
                <a:prstClr val="white"/>
              </a:solidFill>
            </a:endParaRPr>
          </a:p>
        </p:txBody>
      </p:sp>
      <p:sp>
        <p:nvSpPr>
          <p:cNvPr id="109" name="Retângulo 29"/>
          <p:cNvSpPr/>
          <p:nvPr/>
        </p:nvSpPr>
        <p:spPr>
          <a:xfrm>
            <a:off x="6621145" y="440690"/>
            <a:ext cx="6212840" cy="3959225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7" name="Group 79"/>
          <p:cNvGrpSpPr/>
          <p:nvPr/>
        </p:nvGrpSpPr>
        <p:grpSpPr>
          <a:xfrm>
            <a:off x="8441573" y="858520"/>
            <a:ext cx="2660766" cy="1440000"/>
            <a:chOff x="3234653" y="4711163"/>
            <a:chExt cx="2954699" cy="2031828"/>
          </a:xfrm>
        </p:grpSpPr>
        <p:sp>
          <p:nvSpPr>
            <p:cNvPr id="58" name="Retângulo 57"/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3234653" y="5474538"/>
              <a:ext cx="2954699" cy="104023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  <a:endParaRPr lang="pt-BR" sz="1400">
                <a:solidFill>
                  <a:prstClr val="white"/>
                </a:solidFill>
              </a:endParaRPr>
            </a:p>
          </p:txBody>
        </p:sp>
        <p:sp>
          <p:nvSpPr>
            <p:cNvPr id="62" name="Retângulo 20"/>
            <p:cNvSpPr/>
            <p:nvPr/>
          </p:nvSpPr>
          <p:spPr>
            <a:xfrm>
              <a:off x="3258758" y="4711163"/>
              <a:ext cx="2807827" cy="8234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  <a:endParaRPr lang="pt-BR" sz="1800" b="1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  <a:endParaRPr lang="pt-BR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Group 38"/>
          <p:cNvGrpSpPr/>
          <p:nvPr/>
        </p:nvGrpSpPr>
        <p:grpSpPr>
          <a:xfrm>
            <a:off x="7188200" y="2794000"/>
            <a:ext cx="2311400" cy="1440180"/>
            <a:chOff x="8835348" y="1524475"/>
            <a:chExt cx="2633221" cy="2016224"/>
          </a:xfrm>
        </p:grpSpPr>
        <p:sp>
          <p:nvSpPr>
            <p:cNvPr id="84" name="Retângulo 83"/>
            <p:cNvSpPr/>
            <p:nvPr/>
          </p:nvSpPr>
          <p:spPr>
            <a:xfrm>
              <a:off x="8902625" y="1524475"/>
              <a:ext cx="2500113" cy="201622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8835348" y="1583056"/>
              <a:ext cx="2566458" cy="111834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PT" altLang="pt-BR" sz="1800" b="1">
                  <a:solidFill>
                    <a:prstClr val="white"/>
                  </a:solidFill>
                </a:rPr>
                <a:t>Usuario</a:t>
              </a:r>
              <a:r>
                <a:rPr lang="pt-BR" sz="1800" b="1">
                  <a:solidFill>
                    <a:prstClr val="white"/>
                  </a:solidFill>
                </a:rPr>
                <a:t> </a:t>
              </a:r>
              <a:r>
                <a:rPr lang="pt-BR" sz="1800" b="1" err="1">
                  <a:solidFill>
                    <a:prstClr val="white"/>
                  </a:solidFill>
                </a:rPr>
                <a:t>Controller</a:t>
              </a:r>
              <a:endParaRPr lang="pt-BR" sz="1800" b="1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Spring MVC </a:t>
              </a:r>
              <a:r>
                <a:rPr lang="pt-BR" sz="1400" err="1">
                  <a:solidFill>
                    <a:prstClr val="white"/>
                  </a:solidFill>
                </a:rPr>
                <a:t>Rest</a:t>
              </a:r>
              <a:r>
                <a:rPr lang="pt-BR" sz="1400">
                  <a:solidFill>
                    <a:prstClr val="white"/>
                  </a:solidFill>
                </a:rPr>
                <a:t> </a:t>
              </a:r>
              <a:r>
                <a:rPr lang="pt-BR" sz="1400" err="1">
                  <a:solidFill>
                    <a:prstClr val="white"/>
                  </a:solidFill>
                </a:rPr>
                <a:t>Controller</a:t>
              </a:r>
              <a:r>
                <a:rPr lang="pt-BR" sz="1400">
                  <a:solidFill>
                    <a:prstClr val="white"/>
                  </a:solidFill>
                </a:rPr>
                <a:t>]</a:t>
              </a:r>
              <a:endParaRPr lang="pt-BR" sz="1400">
                <a:solidFill>
                  <a:prstClr val="white"/>
                </a:solidFill>
              </a:endParaRPr>
            </a:p>
          </p:txBody>
        </p:sp>
        <p:sp>
          <p:nvSpPr>
            <p:cNvPr id="88" name="Retângulo 20"/>
            <p:cNvSpPr/>
            <p:nvPr/>
          </p:nvSpPr>
          <p:spPr>
            <a:xfrm>
              <a:off x="8902111" y="3089911"/>
              <a:ext cx="2566458" cy="42938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CRUD d</a:t>
              </a:r>
              <a:r>
                <a:rPr lang="pt-PT" altLang="pt-BR" sz="1400">
                  <a:solidFill>
                    <a:prstClr val="white"/>
                  </a:solidFill>
                </a:rPr>
                <a:t>os usuários</a:t>
              </a:r>
              <a:endParaRPr lang="pt-PT" altLang="pt-BR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/>
          <p:cNvGrpSpPr/>
          <p:nvPr/>
        </p:nvGrpSpPr>
        <p:grpSpPr>
          <a:xfrm>
            <a:off x="10225886" y="2827026"/>
            <a:ext cx="2118784" cy="1440000"/>
            <a:chOff x="8813686" y="1524475"/>
            <a:chExt cx="2588120" cy="2016224"/>
          </a:xfrm>
        </p:grpSpPr>
        <p:sp>
          <p:nvSpPr>
            <p:cNvPr id="119" name="Retângulo 118"/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8835348" y="1583056"/>
              <a:ext cx="2566458" cy="111848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PT" altLang="pt-BR" sz="1800" b="1">
                  <a:solidFill>
                    <a:prstClr val="white"/>
                  </a:solidFill>
                </a:rPr>
                <a:t>Evento</a:t>
              </a:r>
              <a:r>
                <a:rPr lang="pt-BR" sz="1800" b="1">
                  <a:solidFill>
                    <a:prstClr val="white"/>
                  </a:solidFill>
                </a:rPr>
                <a:t> </a:t>
              </a:r>
              <a:r>
                <a:rPr lang="pt-BR" sz="1800" b="1" err="1">
                  <a:solidFill>
                    <a:prstClr val="white"/>
                  </a:solidFill>
                </a:rPr>
                <a:t>Controller</a:t>
              </a:r>
              <a:endParaRPr lang="pt-BR" sz="1800" b="1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Spring MVC </a:t>
              </a:r>
              <a:r>
                <a:rPr lang="pt-BR" sz="1400" err="1">
                  <a:solidFill>
                    <a:prstClr val="white"/>
                  </a:solidFill>
                </a:rPr>
                <a:t>Rest</a:t>
              </a:r>
              <a:r>
                <a:rPr lang="pt-BR" sz="1400">
                  <a:solidFill>
                    <a:prstClr val="white"/>
                  </a:solidFill>
                </a:rPr>
                <a:t> </a:t>
              </a:r>
              <a:r>
                <a:rPr lang="pt-BR" sz="1400" err="1">
                  <a:solidFill>
                    <a:prstClr val="white"/>
                  </a:solidFill>
                </a:rPr>
                <a:t>Controller</a:t>
              </a:r>
              <a:r>
                <a:rPr lang="pt-BR" sz="1400">
                  <a:solidFill>
                    <a:prstClr val="white"/>
                  </a:solidFill>
                </a:rPr>
                <a:t>]</a:t>
              </a:r>
              <a:endParaRPr lang="pt-BR" sz="1400">
                <a:solidFill>
                  <a:prstClr val="white"/>
                </a:solidFill>
              </a:endParaRPr>
            </a:p>
          </p:txBody>
        </p:sp>
        <p:sp>
          <p:nvSpPr>
            <p:cNvPr id="121" name="Retângulo 20"/>
            <p:cNvSpPr/>
            <p:nvPr/>
          </p:nvSpPr>
          <p:spPr>
            <a:xfrm>
              <a:off x="8813686" y="2714711"/>
              <a:ext cx="2566458" cy="4294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</a:t>
              </a:r>
              <a:r>
                <a:rPr lang="pt-PT" altLang="pt-BR" sz="1400">
                  <a:solidFill>
                    <a:prstClr val="white"/>
                  </a:solidFill>
                </a:rPr>
                <a:t>RUD dos eventos</a:t>
              </a:r>
              <a:endParaRPr lang="pt-PT" altLang="pt-BR" sz="1400">
                <a:solidFill>
                  <a:prstClr val="white"/>
                </a:solidFill>
              </a:endParaRPr>
            </a:p>
          </p:txBody>
        </p:sp>
      </p:grpSp>
      <p:sp>
        <p:nvSpPr>
          <p:cNvPr id="133" name="Retângulo 132"/>
          <p:cNvSpPr/>
          <p:nvPr/>
        </p:nvSpPr>
        <p:spPr>
          <a:xfrm>
            <a:off x="7122074" y="4541157"/>
            <a:ext cx="1001493" cy="307777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pt-BR" sz="1400" b="1"/>
              <a:t>HTTP/REST</a:t>
            </a:r>
            <a:endParaRPr lang="pt-BR" sz="1400" b="1"/>
          </a:p>
        </p:txBody>
      </p:sp>
      <p:sp>
        <p:nvSpPr>
          <p:cNvPr id="134" name="Retângulo 133"/>
          <p:cNvSpPr/>
          <p:nvPr/>
        </p:nvSpPr>
        <p:spPr>
          <a:xfrm>
            <a:off x="9470043" y="2650668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pt-BR" sz="1400" b="1"/>
              <a:t>uses</a:t>
            </a:r>
            <a:endParaRPr lang="pt-BR" sz="1400" b="1"/>
          </a:p>
        </p:txBody>
      </p:sp>
      <p:sp>
        <p:nvSpPr>
          <p:cNvPr id="145" name="Retângulo 20"/>
          <p:cNvSpPr/>
          <p:nvPr/>
        </p:nvSpPr>
        <p:spPr>
          <a:xfrm>
            <a:off x="8880596" y="392557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pt-BR" sz="2000" b="1"/>
              <a:t>Micro </a:t>
            </a:r>
            <a:r>
              <a:rPr lang="pt-BR" sz="2000" b="1" err="1"/>
              <a:t>service</a:t>
            </a:r>
            <a:endParaRPr lang="pt-BR" sz="1600"/>
          </a:p>
        </p:txBody>
      </p:sp>
      <p:grpSp>
        <p:nvGrpSpPr>
          <p:cNvPr id="37" name="Group 36"/>
          <p:cNvGrpSpPr/>
          <p:nvPr/>
        </p:nvGrpSpPr>
        <p:grpSpPr>
          <a:xfrm>
            <a:off x="982942" y="5127915"/>
            <a:ext cx="2669633" cy="2034202"/>
            <a:chOff x="7046163" y="4654462"/>
            <a:chExt cx="2669633" cy="2034202"/>
          </a:xfrm>
        </p:grpSpPr>
        <p:grpSp>
          <p:nvGrpSpPr>
            <p:cNvPr id="38" name="Group 22"/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39" name="Retângulo 6"/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" name="Retângulo 6"/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Multiply 18"/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/>
              </a:p>
            </p:txBody>
          </p:sp>
          <p:sp>
            <p:nvSpPr>
              <p:cNvPr id="42" name="Circular Arrow 19"/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/>
            <p:cNvSpPr/>
            <p:nvPr/>
          </p:nvSpPr>
          <p:spPr>
            <a:xfrm>
              <a:off x="7046163" y="498658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ClientSide Web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Javascript + React JS + AXIOS]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44" name="Retângulo 20"/>
            <p:cNvSpPr/>
            <p:nvPr/>
          </p:nvSpPr>
          <p:spPr>
            <a:xfrm>
              <a:off x="7149338" y="6103889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Agrupar 41"/>
          <p:cNvGrpSpPr/>
          <p:nvPr/>
        </p:nvGrpSpPr>
        <p:grpSpPr>
          <a:xfrm>
            <a:off x="7027539" y="5127452"/>
            <a:ext cx="2566458" cy="2016223"/>
            <a:chOff x="145145" y="1548384"/>
            <a:chExt cx="2566458" cy="2016223"/>
          </a:xfrm>
        </p:grpSpPr>
        <p:sp>
          <p:nvSpPr>
            <p:cNvPr id="46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tângulo 20"/>
            <p:cNvSpPr/>
            <p:nvPr/>
          </p:nvSpPr>
          <p:spPr>
            <a:xfrm>
              <a:off x="145145" y="1591574"/>
              <a:ext cx="2566458" cy="95410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/>
                <a:t>Nodemailer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 API Nodemailer]</a:t>
              </a:r>
              <a:endParaRPr lang="pt-BR" sz="1600" dirty="0"/>
            </a:p>
          </p:txBody>
        </p:sp>
        <p:sp>
          <p:nvSpPr>
            <p:cNvPr id="48" name="Retângulo 20"/>
            <p:cNvSpPr/>
            <p:nvPr/>
          </p:nvSpPr>
          <p:spPr>
            <a:xfrm>
              <a:off x="145145" y="2827751"/>
              <a:ext cx="2566458" cy="3385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/>
                <a:t>APIs para o envio de e-mails</a:t>
              </a:r>
              <a:endParaRPr lang="pt-BR" sz="1200" dirty="0"/>
            </a:p>
          </p:txBody>
        </p:sp>
      </p:grpSp>
      <p:grpSp>
        <p:nvGrpSpPr>
          <p:cNvPr id="49" name="Agrupar 58"/>
          <p:cNvGrpSpPr/>
          <p:nvPr/>
        </p:nvGrpSpPr>
        <p:grpSpPr>
          <a:xfrm>
            <a:off x="9993901" y="5109473"/>
            <a:ext cx="2566458" cy="2016223"/>
            <a:chOff x="145145" y="1548384"/>
            <a:chExt cx="2566458" cy="2016223"/>
          </a:xfrm>
        </p:grpSpPr>
        <p:sp>
          <p:nvSpPr>
            <p:cNvPr id="60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20"/>
            <p:cNvSpPr/>
            <p:nvPr/>
          </p:nvSpPr>
          <p:spPr>
            <a:xfrm>
              <a:off x="145145" y="1591574"/>
              <a:ext cx="2566458" cy="12003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/>
                <a:t>Geolocation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 API Geolocation]</a:t>
              </a:r>
              <a:endParaRPr lang="pt-BR" sz="1600" dirty="0"/>
            </a:p>
          </p:txBody>
        </p:sp>
        <p:sp>
          <p:nvSpPr>
            <p:cNvPr id="50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/>
                <a:t>APIs para coletar 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localização do usuário</a:t>
              </a:r>
              <a:endParaRPr lang="pt-BR" sz="1600" dirty="0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3980912" y="5147787"/>
            <a:ext cx="2566458" cy="2016223"/>
            <a:chOff x="145145" y="1548384"/>
            <a:chExt cx="2566458" cy="2016223"/>
          </a:xfrm>
        </p:grpSpPr>
        <p:sp>
          <p:nvSpPr>
            <p:cNvPr id="64" name="Retângulo 29"/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20"/>
            <p:cNvSpPr/>
            <p:nvPr/>
          </p:nvSpPr>
          <p:spPr>
            <a:xfrm>
              <a:off x="145145" y="1591574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/>
                <a:t>Socket Application</a:t>
              </a:r>
              <a:endParaRPr lang="pt-BR" sz="2000" b="1" dirty="0"/>
            </a:p>
            <a:p>
              <a:pPr lvl="0" algn="ctr">
                <a:defRPr/>
              </a:pPr>
              <a:r>
                <a:rPr lang="pt-BR" sz="1600" dirty="0"/>
                <a:t>[Container:</a:t>
              </a:r>
              <a:endParaRPr lang="pt-BR" sz="1600" dirty="0"/>
            </a:p>
            <a:p>
              <a:pPr lvl="0" algn="ctr">
                <a:defRPr/>
              </a:pPr>
              <a:r>
                <a:rPr lang="pt-BR" sz="1600" dirty="0"/>
                <a:t> API Socket]</a:t>
              </a:r>
              <a:endParaRPr lang="pt-BR" sz="1600" dirty="0"/>
            </a:p>
          </p:txBody>
        </p:sp>
        <p:sp>
          <p:nvSpPr>
            <p:cNvPr id="66" name="Retângulo 20"/>
            <p:cNvSpPr/>
            <p:nvPr/>
          </p:nvSpPr>
          <p:spPr>
            <a:xfrm>
              <a:off x="145145" y="2827751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/>
                <a:t>APIs para comunicação entre usuários</a:t>
              </a:r>
              <a:endParaRPr lang="pt-BR" sz="1600" dirty="0"/>
            </a:p>
          </p:txBody>
        </p:sp>
      </p:grpSp>
      <p:cxnSp>
        <p:nvCxnSpPr>
          <p:cNvPr id="75" name="Conector de Seta Reta 107"/>
          <p:cNvCxnSpPr/>
          <p:nvPr/>
        </p:nvCxnSpPr>
        <p:spPr>
          <a:xfrm>
            <a:off x="3491865" y="6082030"/>
            <a:ext cx="57658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107"/>
          <p:cNvCxnSpPr>
            <a:stCxn id="88" idx="2"/>
            <a:endCxn id="47" idx="0"/>
          </p:cNvCxnSpPr>
          <p:nvPr/>
        </p:nvCxnSpPr>
        <p:spPr>
          <a:xfrm flipH="1">
            <a:off x="8310880" y="4218940"/>
            <a:ext cx="62230" cy="95186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107"/>
          <p:cNvCxnSpPr>
            <a:stCxn id="119" idx="2"/>
            <a:endCxn id="61" idx="0"/>
          </p:cNvCxnSpPr>
          <p:nvPr/>
        </p:nvCxnSpPr>
        <p:spPr>
          <a:xfrm>
            <a:off x="11271250" y="4267200"/>
            <a:ext cx="5715" cy="8851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Disco Magnético 4"/>
          <p:cNvSpPr/>
          <p:nvPr/>
        </p:nvSpPr>
        <p:spPr>
          <a:xfrm>
            <a:off x="2739616" y="324020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tângulo 20"/>
          <p:cNvSpPr/>
          <p:nvPr/>
        </p:nvSpPr>
        <p:spPr>
          <a:xfrm>
            <a:off x="2591621" y="900084"/>
            <a:ext cx="2566458" cy="89255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 15.0.2v 2019]</a:t>
            </a:r>
            <a:endParaRPr lang="pt-BR" sz="1600" dirty="0">
              <a:solidFill>
                <a:prstClr val="white"/>
              </a:solidFill>
            </a:endParaRPr>
          </a:p>
        </p:txBody>
      </p:sp>
      <p:sp>
        <p:nvSpPr>
          <p:cNvPr id="56" name="Retângulo 20"/>
          <p:cNvSpPr/>
          <p:nvPr/>
        </p:nvSpPr>
        <p:spPr>
          <a:xfrm>
            <a:off x="2591740" y="1754872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e eventos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107" name="Conector: Angulado 60"/>
          <p:cNvCxnSpPr/>
          <p:nvPr/>
        </p:nvCxnSpPr>
        <p:spPr>
          <a:xfrm rot="16200000" flipV="1">
            <a:off x="10259695" y="1857375"/>
            <a:ext cx="528955" cy="1494155"/>
          </a:xfrm>
          <a:prstGeom prst="bentConnector3">
            <a:avLst>
              <a:gd name="adj1" fmla="val 4994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60"/>
          <p:cNvCxnSpPr>
            <a:stCxn id="87" idx="3"/>
            <a:endCxn id="60" idx="1"/>
          </p:cNvCxnSpPr>
          <p:nvPr/>
        </p:nvCxnSpPr>
        <p:spPr>
          <a:xfrm>
            <a:off x="9441180" y="3235325"/>
            <a:ext cx="647065" cy="2882265"/>
          </a:xfrm>
          <a:prstGeom prst="bentConnector3">
            <a:avLst>
              <a:gd name="adj1" fmla="val 5004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do 60"/>
          <p:cNvCxnSpPr>
            <a:stCxn id="87" idx="0"/>
            <a:endCxn id="58" idx="2"/>
          </p:cNvCxnSpPr>
          <p:nvPr/>
        </p:nvCxnSpPr>
        <p:spPr>
          <a:xfrm rot="16200000">
            <a:off x="8776970" y="1835785"/>
            <a:ext cx="537845" cy="1462405"/>
          </a:xfrm>
          <a:prstGeom prst="bentConnector3">
            <a:avLst>
              <a:gd name="adj1" fmla="val 49941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60"/>
          <p:cNvCxnSpPr>
            <a:stCxn id="58" idx="1"/>
            <a:endCxn id="55" idx="3"/>
          </p:cNvCxnSpPr>
          <p:nvPr/>
        </p:nvCxnSpPr>
        <p:spPr>
          <a:xfrm rot="10800000">
            <a:off x="5158105" y="1346200"/>
            <a:ext cx="3398520" cy="2374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35"/>
          <p:cNvGrpSpPr/>
          <p:nvPr/>
        </p:nvGrpSpPr>
        <p:grpSpPr>
          <a:xfrm>
            <a:off x="2625868" y="2815079"/>
            <a:ext cx="2566458" cy="2089582"/>
            <a:chOff x="9889827" y="4597388"/>
            <a:chExt cx="2566458" cy="2089582"/>
          </a:xfrm>
        </p:grpSpPr>
        <p:grpSp>
          <p:nvGrpSpPr>
            <p:cNvPr id="82" name="Group 31"/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85" name="Retângulo 27"/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  <a:endParaRPr lang="pt-BR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Rounded Rectangle 30"/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59"/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60"/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6" name="Retângulo 20"/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PWA e Kotlin]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97" name="Retângulo 20"/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de eventos e informações dos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: Angulado 60"/>
          <p:cNvCxnSpPr>
            <a:stCxn id="39" idx="0"/>
            <a:endCxn id="58" idx="2"/>
          </p:cNvCxnSpPr>
          <p:nvPr/>
        </p:nvCxnSpPr>
        <p:spPr>
          <a:xfrm rot="16200000">
            <a:off x="4632643" y="-16827"/>
            <a:ext cx="2829560" cy="7459345"/>
          </a:xfrm>
          <a:prstGeom prst="bentConnector3">
            <a:avLst>
              <a:gd name="adj1" fmla="val 8960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do 60"/>
          <p:cNvCxnSpPr>
            <a:stCxn id="86" idx="0"/>
            <a:endCxn id="58" idx="2"/>
          </p:cNvCxnSpPr>
          <p:nvPr/>
        </p:nvCxnSpPr>
        <p:spPr>
          <a:xfrm rot="16200000">
            <a:off x="6587490" y="-374650"/>
            <a:ext cx="516890" cy="5862320"/>
          </a:xfrm>
          <a:prstGeom prst="bentConnector3">
            <a:avLst>
              <a:gd name="adj1" fmla="val 42628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32"/>
          <p:cNvSpPr/>
          <p:nvPr/>
        </p:nvSpPr>
        <p:spPr>
          <a:xfrm>
            <a:off x="11464204" y="4597037"/>
            <a:ext cx="1001493" cy="307777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pt-BR" sz="1400" b="1"/>
              <a:t>HTTP/REST</a:t>
            </a:r>
            <a:endParaRPr lang="pt-BR" sz="1400" b="1"/>
          </a:p>
        </p:txBody>
      </p:sp>
      <p:sp>
        <p:nvSpPr>
          <p:cNvPr id="3" name="Retângulo 132"/>
          <p:cNvSpPr/>
          <p:nvPr/>
        </p:nvSpPr>
        <p:spPr>
          <a:xfrm>
            <a:off x="8736244" y="4541157"/>
            <a:ext cx="1001493" cy="307777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pt-BR" sz="1400" b="1"/>
              <a:t>HTTP/REST</a:t>
            </a:r>
            <a:endParaRPr lang="pt-BR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54" grpId="0" bldLvl="0" animBg="1"/>
      <p:bldP spid="2" grpId="0"/>
      <p:bldP spid="3" grpId="0"/>
    </p:bldLst>
  </p:timing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2643</Words>
  <Application>WPS Presentation</Application>
  <PresentationFormat>Personalizar</PresentationFormat>
  <Paragraphs>154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Exo 2</vt:lpstr>
      <vt:lpstr>Gubbi</vt:lpstr>
      <vt:lpstr>Tahoma</vt:lpstr>
      <vt:lpstr>Calibri</vt:lpstr>
      <vt:lpstr>Trebuchet MS</vt:lpstr>
      <vt:lpstr>微软雅黑</vt:lpstr>
      <vt:lpstr>Arial Unicode MS</vt:lpstr>
      <vt:lpstr>Calibri</vt:lpstr>
      <vt:lpstr>Capas</vt:lpstr>
      <vt:lpstr>Conteúdo</vt:lpstr>
      <vt:lpstr>Encerramento / Agradecimento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aluno</cp:lastModifiedBy>
  <cp:revision>257</cp:revision>
  <dcterms:created xsi:type="dcterms:W3CDTF">2021-11-30T21:08:51Z</dcterms:created>
  <dcterms:modified xsi:type="dcterms:W3CDTF">2021-11-30T21:08:51Z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