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3442950" cy="756126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F16A2-7684-21D8-71CC-FD3AA894DA33}" v="283" dt="2021-09-07T15:40:54.863"/>
    <p1510:client id="{521C32CC-B0A4-5277-869B-74E741842838}" v="51" dt="2021-09-01T00:20:48.827"/>
    <p1510:client id="{79317AD8-4F75-709C-0C5E-054AAD2FAB4A}" v="300" dt="2021-09-21T23:11:25.076"/>
    <p1510:client id="{A1F9EABE-8476-40F2-8807-BC811C69E928}" v="406" dt="2021-09-14T21:40:48.956"/>
    <p1510:client id="{A2BE4748-DEA7-A030-4169-05B8AD9CAF9D}" v="448" dt="2021-09-28T17:24:15.802"/>
    <p1510:client id="{B0071D26-EF81-2D61-B078-9E3F88A7FC03}" v="29" dt="2021-08-25T00:25:10.357"/>
    <p1510:client id="{C17225F8-770F-6CB4-0586-083BEAE0FB97}" v="265" dt="2021-08-31T20:56:08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4AE369D-31A1-40A5-9B4E-B17BD7426E7F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6A2F9F3-2F48-4EB5-92CD-D82D5CAFFB65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58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97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521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0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54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DF274E3-A994-4043-9D13-274F3B040BFD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201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4"/>
          <a:stretch>
            <a:fillRect/>
          </a:stretch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6000" y="2952000"/>
            <a:ext cx="46152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br>
              <a:rPr dirty="0"/>
            </a:br>
            <a:r>
              <a:rPr lang="pt-BR" sz="3000" b="1" strike="noStrike" spc="-1" dirty="0">
                <a:solidFill>
                  <a:srgbClr val="32B9CD"/>
                </a:solidFill>
                <a:latin typeface="Exo 2"/>
              </a:rPr>
              <a:t>Reunião Semanal 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043905" y="3563233"/>
            <a:ext cx="5687640" cy="23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/>
                <a:cs typeface="EXO" charset="0"/>
              </a:rPr>
              <a:t>Status Report do Projeto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cs typeface="EXO" charset="0"/>
              </a:rPr>
              <a:t> </a:t>
            </a: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”Aplicação para combinar eventos culturais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com pessoas próximas a localização do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usuário em tempo real” </a:t>
            </a: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Data:  18/08/2021</a:t>
            </a:r>
            <a:endParaRPr lang="pt-BR" b="0" strike="noStrike" spc="-1" dirty="0">
              <a:latin typeface="EXO" charset="0"/>
              <a:cs typeface="EXO" charset="0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b="0" strike="noStrike" spc="-1" dirty="0">
                <a:solidFill>
                  <a:srgbClr val="FFFFFF"/>
                </a:solidFill>
                <a:latin typeface="EXO" charset="0"/>
                <a:ea typeface="Noto Sans CJK SC" panose="020B0500000000000000" charset="-122"/>
                <a:cs typeface="EXO" charset="0"/>
              </a:rPr>
              <a:t>Professor: Leonardo Marques</a:t>
            </a:r>
            <a:endParaRPr lang="pt-BR" sz="2000" b="0" strike="noStrike" spc="-1" dirty="0"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 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1440" y="5256360"/>
            <a:ext cx="3094200" cy="21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55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Grupo 5 - </a:t>
            </a:r>
            <a:r>
              <a:rPr lang="pt-BR" sz="1800" b="1" strike="noStrike" spc="-1" dirty="0">
                <a:solidFill>
                  <a:srgbClr val="32B9CD"/>
                </a:solidFill>
                <a:latin typeface="Exo 2"/>
                <a:ea typeface="DejaVu Sans" panose="020B0603030804020204"/>
              </a:rPr>
              <a:t>KnowÜ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André Santos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Dylan Colonhesi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Felipe Mallasen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/>
              </a:rPr>
              <a:t>Felipe Kling</a:t>
            </a:r>
            <a:endParaRPr lang="pt-BR" sz="2000" b="0" strike="noStrike" spc="-1" dirty="0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Guilherme Nascimento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Exo 2"/>
                <a:ea typeface="Noto Sans CJK SC" panose="020B0500000000000000" charset="-122"/>
              </a:rPr>
              <a:t>Renato Paulino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1 – 18/08/2021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Criação do contexto de negócio #Dylan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Criação do contexto do projeto e justificativa #Guilherme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Definição das Personas(Contexto de negócio) # Dylan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Ferramenta de gestão de projetos #André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pt-BR" sz="130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Conta do Figma criada # André</a:t>
            </a: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/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banco de dados na Azure #Kling</a:t>
                      </a:r>
                    </a:p>
                    <a:p>
                      <a:pPr marL="431800" marR="0" lvl="0" indent="-25209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Conta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Github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# Felipe </a:t>
                      </a:r>
                      <a:r>
                        <a:rPr lang="pt-BR" sz="133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Kling</a:t>
                      </a:r>
                      <a:r>
                        <a:rPr lang="pt-BR" sz="133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Pesquisar 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API’s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de Geolocalização # Grupo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UI (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Wireframe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) #André</a:t>
                      </a: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Mapa de Empatia #Dylan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Desenho de solução # </a:t>
                      </a:r>
                      <a:r>
                        <a:rPr lang="pt-BR" sz="132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Mallasen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Diagrama de Banco de Dados # Guilherme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Visita virtual a uma empresa #Grupo</a:t>
                      </a:r>
                    </a:p>
                    <a:p>
                      <a:pPr marL="46609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pt-BR" sz="1320" b="0" strike="noStrike" kern="1200" spc="-1" dirty="0" err="1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Product</a:t>
                      </a:r>
                      <a:r>
                        <a:rPr lang="pt-BR" sz="132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 Backlog # Grupo</a:t>
                      </a: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215612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- Conta da Cloud (Falar com o professor)</a:t>
            </a: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>
                <a:solidFill>
                  <a:srgbClr val="000000"/>
                </a:solidFill>
                <a:latin typeface="Exo 2 Medium"/>
              </a:rPr>
              <a:t>2 </a:t>
            </a:r>
            <a:r>
              <a:rPr lang="en-US" sz="2650" b="0" strike="noStrike" spc="-1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altLang="en-US" sz="2650" b="0" strike="noStrike" spc="-1" dirty="0">
                <a:solidFill>
                  <a:srgbClr val="000000"/>
                </a:solidFill>
                <a:latin typeface="Exo 2 Medium"/>
              </a:rPr>
              <a:t>25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/08/2021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Desenho de solução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#</a:t>
            </a: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Mallasen</a:t>
            </a:r>
            <a:endParaRPr lang="pt-BR" sz="133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Nuvem de palavras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Diagrama de Banco de Dados #Guilherme</a:t>
            </a:r>
            <a:endParaRPr lang="pt-BR" sz="1330" b="0" strike="noStrike" spc="-1" dirty="0">
              <a:latin typeface="Arial"/>
            </a:endParaRP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Visita a uma empresa virtual</a:t>
            </a:r>
            <a:r>
              <a:rPr 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#</a:t>
            </a: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Conta Github #Kling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Product Backlog # 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Pesquisa API'S de Geolocalização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30" b="1" strike="noStrike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Jornada de Usuário #Renato</a:t>
            </a: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/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31800" indent="-252095">
                        <a:lnSpc>
                          <a:spcPct val="10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banco de dados na Azure #Kling</a:t>
                      </a:r>
                      <a:endParaRPr lang="pt-BR" sz="133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</a:t>
                      </a:r>
                      <a:r>
                        <a:rPr lang="pt-BR" sz="133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179705" indent="0">
                        <a:lnSpc>
                          <a:spcPct val="100000"/>
                        </a:lnSpc>
                        <a:buFont typeface="Arial" panose="02080604020202020204" pitchFamily="34" charset="0"/>
                        <a:buNone/>
                      </a:pP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3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UI (</a:t>
                      </a:r>
                      <a:r>
                        <a:rPr lang="pt-BR" sz="133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Wireframe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) #André</a:t>
                      </a: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2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Negócios</a:t>
                      </a:r>
                      <a:endParaRPr lang="pt-BR" sz="1320" b="0" strike="noStrike" spc="-1" dirty="0">
                        <a:latin typeface="Arial"/>
                      </a:endParaRPr>
                    </a:p>
                    <a:p>
                      <a:pPr marL="466090" lvl="1" indent="-28575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 panose="02080604020202020204" pitchFamily="34" charset="0"/>
                        <a:buChar char="•"/>
                      </a:pPr>
                      <a:r>
                        <a:rPr lang="pt-BR" sz="132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do Mapa de Empatia #Dylan</a:t>
                      </a:r>
                      <a:endParaRPr lang="pt-BR" sz="132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 marL="46609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US" altLang="pt-BR" sz="1320" b="0" strike="noStrike" kern="1200" spc="-1" dirty="0">
                          <a:solidFill>
                            <a:srgbClr val="000000"/>
                          </a:solidFill>
                          <a:latin typeface="Exo 2 Medium"/>
                          <a:ea typeface="+mn-ea"/>
                          <a:cs typeface="+mn-cs"/>
                        </a:rPr>
                        <a:t>Diagrama de classes #Grupo</a:t>
                      </a:r>
                      <a:endParaRPr lang="pt-BR" sz="1320" b="0" strike="noStrike" kern="1200" spc="-1" dirty="0">
                        <a:solidFill>
                          <a:srgbClr val="000000"/>
                        </a:solidFill>
                        <a:latin typeface="Exo 2 Medium"/>
                        <a:ea typeface="+mn-ea"/>
                        <a:cs typeface="+mn-cs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pt-BR" sz="1300" b="1" strike="noStrike" spc="-1" dirty="0">
                <a:solidFill>
                  <a:srgbClr val="000000"/>
                </a:solidFill>
                <a:latin typeface="Exo 2 Medium"/>
              </a:rPr>
              <a:t>- </a:t>
            </a:r>
            <a:r>
              <a:rPr lang="en-US" altLang="pt-BR" sz="1300" b="1" strike="noStrike" spc="-1" dirty="0">
                <a:solidFill>
                  <a:srgbClr val="000000"/>
                </a:solidFill>
                <a:latin typeface="Exo 2 Medium"/>
              </a:rPr>
              <a:t>Sem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resposta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trike="noStrike" spc="-1" dirty="0">
                <a:solidFill>
                  <a:srgbClr val="000000"/>
                </a:solidFill>
                <a:latin typeface="Exo 2 Medium"/>
              </a:rPr>
              <a:t>das </a:t>
            </a:r>
            <a:r>
              <a:rPr lang="en-US" altLang="pt-BR" sz="1300" b="1" strike="noStrike" spc="-1" dirty="0" err="1">
                <a:solidFill>
                  <a:srgbClr val="000000"/>
                </a:solidFill>
                <a:latin typeface="Exo 2 Medium"/>
              </a:rPr>
              <a:t>empresas</a:t>
            </a:r>
            <a:r>
              <a:rPr lang="pt-BR" sz="1300" b="1" spc="-1" dirty="0">
                <a:solidFill>
                  <a:srgbClr val="000000"/>
                </a:solidFill>
                <a:latin typeface="Exo 2 Medium"/>
              </a:rPr>
              <a:t> 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3 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altLang="en-US" sz="2650" spc="-1">
                <a:solidFill>
                  <a:srgbClr val="000000"/>
                </a:solidFill>
                <a:latin typeface="Exo 2 Medium"/>
              </a:rPr>
              <a:t>01</a:t>
            </a:r>
            <a:r>
              <a:rPr lang="en-US" sz="2650" spc="-1">
                <a:solidFill>
                  <a:srgbClr val="000000"/>
                </a:solidFill>
                <a:latin typeface="Exo 2 Medium"/>
              </a:rPr>
              <a:t>/09/2021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Mapa da Empatia #Dylan</a:t>
            </a:r>
            <a:endParaRPr 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Diagrama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de classes #Grupo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Criação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do banco de dados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Azure #Kling</a:t>
            </a:r>
            <a:endParaRPr lang="en-US" dirty="0"/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UI (Wireframe) #André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latin typeface="Exo 2 Medium"/>
                <a:ea typeface="+mn-lt"/>
                <a:cs typeface="+mn-lt"/>
              </a:rPr>
              <a:t>Preparar</a:t>
            </a:r>
            <a:r>
              <a:rPr lang="en-US" altLang="pt-BR" sz="1300" b="1" spc="-1" dirty="0">
                <a:latin typeface="Exo 2 Medium"/>
                <a:ea typeface="+mn-lt"/>
                <a:cs typeface="+mn-lt"/>
              </a:rPr>
              <a:t> </a:t>
            </a:r>
            <a:r>
              <a:rPr lang="en-US" altLang="pt-BR" sz="1300" b="1" spc="-1" dirty="0" err="1">
                <a:latin typeface="Exo 2 Medium"/>
                <a:ea typeface="+mn-lt"/>
                <a:cs typeface="+mn-lt"/>
              </a:rPr>
              <a:t>apresentação</a:t>
            </a:r>
            <a:r>
              <a:rPr lang="en-US" altLang="pt-BR" sz="1300" b="1" spc="-1" dirty="0">
                <a:latin typeface="Exo 2 Medium"/>
                <a:ea typeface="+mn-lt"/>
                <a:cs typeface="+mn-lt"/>
              </a:rPr>
              <a:t> #Grupo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endParaRPr lang="pt-BR" sz="1330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1016666832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00" b="0" strike="noStrike" spc="-1" dirty="0" err="1">
                        <a:latin typeface="Arial"/>
                      </a:endParaRPr>
                    </a:p>
                    <a:p>
                      <a:pPr marL="465455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 err="1">
                          <a:solidFill>
                            <a:srgbClr val="000000"/>
                          </a:solidFill>
                          <a:latin typeface="EXO 2 MEDIUM"/>
                        </a:rPr>
                        <a:t>Postman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 (Login e </a:t>
                      </a:r>
                      <a:r>
                        <a:rPr lang="pt-BR" sz="1300" b="0" i="0" u="none" strike="noStrike" spc="-1" noProof="0" dirty="0" err="1">
                          <a:solidFill>
                            <a:srgbClr val="000000"/>
                          </a:solidFill>
                          <a:latin typeface="EXO 2 MEDIUM"/>
                        </a:rPr>
                        <a:t>Logoff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) #Guilherme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469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4 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altLang="en-US" sz="2650" spc="-1" dirty="0">
                <a:solidFill>
                  <a:srgbClr val="000000"/>
                </a:solidFill>
                <a:latin typeface="Exo 2 Medium"/>
              </a:rPr>
              <a:t>08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/09/2021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Postman (Login e Logoff) #Guilherme</a:t>
            </a:r>
            <a:endParaRPr 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Apresentação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em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PPT #Grupo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Animação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do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protótipo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em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alta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resolução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#André</a:t>
            </a:r>
            <a:endParaRPr lang="en-US" dirty="0"/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pc="-1" dirty="0">
              <a:solidFill>
                <a:srgbClr val="000000"/>
              </a:solidFill>
              <a:latin typeface="Exo 2 Medium"/>
              <a:ea typeface="DejaVu Sans" panose="020B0603030804020204"/>
              <a:cs typeface="Arial"/>
            </a:endParaRPr>
          </a:p>
          <a:p>
            <a:pPr marL="252095" indent="-251460"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spc="-1" dirty="0">
              <a:latin typeface="Arial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pt-BR" sz="1330" strike="noStrike" spc="-1" dirty="0">
              <a:solidFill>
                <a:srgbClr val="000000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2575578029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00" b="0" strike="noStrike" spc="-1" dirty="0" err="1">
                        <a:latin typeface="Arial"/>
                      </a:endParaRPr>
                    </a:p>
                    <a:p>
                      <a:pPr marL="465455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Testar a API de geolocalização #Dylan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30" b="0" strike="noStrike" spc="-1" dirty="0" err="1">
                        <a:latin typeface="Arial"/>
                      </a:endParaRPr>
                    </a:p>
                    <a:p>
                      <a:pPr marL="466725" lvl="1" indent="-285750">
                        <a:lnSpc>
                          <a:spcPct val="100000"/>
                        </a:lnSpc>
                        <a:buFont typeface="Arial" panose="05000000000000000000" pitchFamily="2" charset="2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Criação das telas #Grupo</a:t>
                      </a:r>
                      <a:endParaRPr lang="pt-BR" sz="1300" dirty="0"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812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SEMANA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5</a:t>
            </a:r>
            <a:r>
              <a:rPr lang="en-US" sz="2650" b="0" strike="noStrike" spc="-1" dirty="0">
                <a:solidFill>
                  <a:srgbClr val="000000"/>
                </a:solidFill>
                <a:latin typeface="Exo 2 Medium"/>
              </a:rPr>
              <a:t>– </a:t>
            </a:r>
            <a:r>
              <a:rPr lang="en-US" sz="2650" spc="-1" dirty="0">
                <a:solidFill>
                  <a:srgbClr val="000000"/>
                </a:solidFill>
                <a:latin typeface="Exo 2 Medium"/>
              </a:rPr>
              <a:t>15/09/2021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</a:rPr>
              <a:t>Ajuste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</a:rPr>
              <a:t> do Backlog #Grupo</a:t>
            </a:r>
            <a:endParaRPr 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Página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institucional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#Mallasen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Página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de ''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esqueceu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a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senha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'' #Dylan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Página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de login #Guilherme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</a:rPr>
              <a:t>Conexão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</a:rPr>
              <a:t> com Banco de Dados #Guilherme</a:t>
            </a:r>
            <a:endParaRPr lang="en-US" dirty="0"/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Teste da API de </a:t>
            </a:r>
            <a:r>
              <a:rPr lang="en-US" altLang="pt-BR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geolocalização</a:t>
            </a:r>
            <a:r>
              <a:rPr lang="en-US" altLang="pt-BR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 #Dylan</a:t>
            </a: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r>
              <a:rPr lang="en-US" altLang="pt-BR" sz="1300" b="1" spc="-1" dirty="0" err="1">
                <a:latin typeface="Exo 2 Medium"/>
                <a:ea typeface="+mn-lt"/>
                <a:cs typeface="+mn-lt"/>
              </a:rPr>
              <a:t>Integração</a:t>
            </a:r>
            <a:r>
              <a:rPr lang="en-US" altLang="pt-BR" sz="1300" b="1" spc="-1" dirty="0">
                <a:latin typeface="Exo 2 Medium"/>
                <a:ea typeface="+mn-lt"/>
                <a:cs typeface="+mn-lt"/>
              </a:rPr>
              <a:t> com API externa #Guilherme</a:t>
            </a:r>
          </a:p>
          <a:p>
            <a:pPr marL="286385" indent="-285750">
              <a:lnSpc>
                <a:spcPct val="100000"/>
              </a:lnSpc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  <a:cs typeface="Arial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strike="noStrike" spc="-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3647183219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Integração Java com </a:t>
                      </a:r>
                      <a:r>
                        <a:rPr lang="pt-BR" sz="1300" b="0" i="0" u="none" strike="noStrike" spc="-1" noProof="0" dirty="0" err="1">
                          <a:solidFill>
                            <a:srgbClr val="000000"/>
                          </a:solidFill>
                          <a:latin typeface="Exo 2 Medium"/>
                        </a:rPr>
                        <a:t>React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 #Grupo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</a:p>
                    <a:p>
                      <a:pPr marL="466725" lvl="1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Finalizar criação das telas #Grupo</a:t>
                      </a:r>
                      <a:endParaRPr lang="pt-BR" dirty="0"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None/>
                      </a:pPr>
                      <a:endParaRPr lang="pt-BR" sz="1300" b="0" i="0" u="none" strike="noStrike" spc="-1" noProof="0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8">
            <a:extLst>
              <a:ext uri="{FF2B5EF4-FFF2-40B4-BE49-F238E27FC236}">
                <a16:creationId xmlns:a16="http://schemas.microsoft.com/office/drawing/2014/main" id="{7191D3C0-C574-4D20-AE23-6689B5061A08}"/>
              </a:ext>
            </a:extLst>
          </p:cNvPr>
          <p:cNvSpPr/>
          <p:nvPr/>
        </p:nvSpPr>
        <p:spPr>
          <a:xfrm>
            <a:off x="10187768" y="298234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5052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ea typeface="+mn-lt"/>
                <a:cs typeface="+mn-lt"/>
              </a:rPr>
              <a:t>SEMANA </a:t>
            </a:r>
            <a:r>
              <a:rPr lang="en-US" sz="2650" spc="-1">
                <a:solidFill>
                  <a:srgbClr val="000000"/>
                </a:solidFill>
                <a:ea typeface="+mn-lt"/>
                <a:cs typeface="+mn-lt"/>
              </a:rPr>
              <a:t>6 </a:t>
            </a:r>
            <a:r>
              <a:rPr lang="en-US" sz="2650" b="0" strike="noStrike" spc="-1">
                <a:solidFill>
                  <a:srgbClr val="000000"/>
                </a:solidFill>
                <a:ea typeface="+mn-lt"/>
                <a:cs typeface="+mn-lt"/>
              </a:rPr>
              <a:t>– </a:t>
            </a:r>
            <a:r>
              <a:rPr lang="en-US" sz="2650" spc="-1">
                <a:solidFill>
                  <a:srgbClr val="000000"/>
                </a:solidFill>
                <a:ea typeface="+mn-lt"/>
                <a:cs typeface="+mn-lt"/>
              </a:rPr>
              <a:t>21/09/2021</a:t>
            </a:r>
            <a:endParaRPr lang="en-US"/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,Sans-Serif" panose="05000000000000000000" pitchFamily="2" charset="2"/>
              <a:buChar char="•"/>
            </a:pPr>
            <a:r>
              <a:rPr lang="en-US" sz="1300" b="1" spc="-1">
                <a:latin typeface="Exo 2 medium"/>
                <a:ea typeface="+mn-lt"/>
                <a:cs typeface="+mn-lt"/>
              </a:rPr>
              <a:t>Priorização do Backlog #Dylan</a:t>
            </a:r>
            <a:endParaRPr lang="en-US" sz="1300" spc="-1">
              <a:latin typeface="Exo 2 medium"/>
              <a:ea typeface="+mn-lt"/>
              <a:cs typeface="+mn-lt"/>
            </a:endParaRPr>
          </a:p>
          <a:p>
            <a:pPr marL="286385" indent="-285750">
              <a:buFont typeface="Arial,Sans-Serif" panose="05000000000000000000" pitchFamily="2" charset="2"/>
              <a:buChar char="•"/>
            </a:pPr>
            <a:r>
              <a:rPr lang="en-US" sz="1300" b="1" spc="-1">
                <a:latin typeface="Exo 2 medium"/>
                <a:ea typeface="+mn-lt"/>
                <a:cs typeface="+mn-lt"/>
              </a:rPr>
              <a:t>Protótipo com regras de usabilidade #André</a:t>
            </a:r>
            <a:endParaRPr lang="en-US" sz="1300" spc="-1">
              <a:latin typeface="Exo 2 medium"/>
              <a:ea typeface="+mn-lt"/>
              <a:cs typeface="+mn-lt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  <a:cs typeface="Arial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strike="noStrike" spc="-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pt-BR" sz="1330" b="0" strike="noStrike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1434989789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00" b="1" strike="noStrike" spc="-1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Integração Java com </a:t>
                      </a:r>
                      <a:r>
                        <a:rPr lang="pt-BR" sz="1300" b="0" i="0" u="none" strike="noStrike" spc="-1" noProof="0" err="1">
                          <a:solidFill>
                            <a:srgbClr val="000000"/>
                          </a:solidFill>
                          <a:latin typeface="Exo 2 Medium"/>
                        </a:rPr>
                        <a:t>React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 #Grupo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>
                          <a:solidFill>
                            <a:srgbClr val="000000"/>
                          </a:solidFill>
                          <a:latin typeface="Exo 2 Medium"/>
                        </a:rPr>
                        <a:t>Definir padrão de projeto #Grupo</a:t>
                      </a:r>
                      <a:endParaRPr lang="pt-BR" sz="1300" b="0" i="0" u="none" strike="noStrike" spc="-1" noProof="0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286385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5000000000000000000" pitchFamily="2" charset="2"/>
                        <a:buChar char="•"/>
                      </a:pPr>
                      <a:r>
                        <a:rPr lang="en-US" sz="1300" b="0" i="0" u="none" strike="noStrike" spc="-1" noProof="0">
                          <a:latin typeface="Exo 2 medium"/>
                        </a:rPr>
                        <a:t>Responsividade das telas #Grupo</a:t>
                      </a:r>
                      <a:endParaRPr lang="pt-BR" sz="1300" b="0"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None/>
                      </a:pPr>
                      <a:endParaRPr lang="pt-BR" sz="1300" b="0" i="0" u="none" strike="noStrike" spc="-1" noProof="0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strike="noStrike" spc="-1">
                          <a:solidFill>
                            <a:srgbClr val="000000"/>
                          </a:solidFill>
                          <a:latin typeface="Exo 2 Medium"/>
                        </a:rPr>
                        <a:t>Criar desenho de arquitetura #Grupo</a:t>
                      </a:r>
                      <a:endParaRPr lang="pt-BR" sz="1300" b="0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8">
            <a:extLst>
              <a:ext uri="{FF2B5EF4-FFF2-40B4-BE49-F238E27FC236}">
                <a16:creationId xmlns:a16="http://schemas.microsoft.com/office/drawing/2014/main" id="{7191D3C0-C574-4D20-AE23-6689B5061A08}"/>
              </a:ext>
            </a:extLst>
          </p:cNvPr>
          <p:cNvSpPr/>
          <p:nvPr/>
        </p:nvSpPr>
        <p:spPr>
          <a:xfrm>
            <a:off x="10187768" y="298234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1598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14440" y="1106640"/>
            <a:ext cx="619416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5840" tIns="0" rIns="105840" bIns="0" anchor="t">
            <a:noAutofit/>
          </a:bodyPr>
          <a:lstStyle/>
          <a:p>
            <a:pPr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ea typeface="+mn-lt"/>
                <a:cs typeface="+mn-lt"/>
              </a:rPr>
              <a:t>SEMANA </a:t>
            </a:r>
            <a:r>
              <a:rPr lang="en-US" sz="2650" spc="-1">
                <a:solidFill>
                  <a:srgbClr val="000000"/>
                </a:solidFill>
                <a:ea typeface="+mn-lt"/>
                <a:cs typeface="+mn-lt"/>
              </a:rPr>
              <a:t>7 </a:t>
            </a:r>
            <a:r>
              <a:rPr lang="en-US" sz="2650" b="0" strike="noStrike" spc="-1">
                <a:solidFill>
                  <a:srgbClr val="000000"/>
                </a:solidFill>
                <a:ea typeface="+mn-lt"/>
                <a:cs typeface="+mn-lt"/>
              </a:rPr>
              <a:t>– </a:t>
            </a:r>
            <a:r>
              <a:rPr lang="en-US" sz="2650" spc="-1">
                <a:solidFill>
                  <a:srgbClr val="000000"/>
                </a:solidFill>
                <a:ea typeface="+mn-lt"/>
                <a:cs typeface="+mn-lt"/>
              </a:rPr>
              <a:t>29/09/2021</a:t>
            </a:r>
            <a:endParaRPr lang="en-US" dirty="0"/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205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Progressos</a:t>
            </a:r>
            <a:r>
              <a:rPr lang="en-US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 c/ </a:t>
            </a:r>
            <a:r>
              <a:rPr lang="en-US" sz="1550" b="0" strike="noStrike" spc="-1" dirty="0" err="1">
                <a:solidFill>
                  <a:srgbClr val="000000"/>
                </a:solidFill>
                <a:latin typeface="Exo 2 Medium"/>
                <a:ea typeface="Simplon Oi Headline"/>
              </a:rPr>
              <a:t>responsáveis</a:t>
            </a:r>
            <a:r>
              <a:rPr lang="en-US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r>
              <a:rPr lang="pt-BR" sz="1550" b="0" strike="noStrike" spc="-1" dirty="0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</a:t>
            </a:r>
            <a:r>
              <a:rPr lang="pt-BR" sz="1550" spc="-1" dirty="0">
                <a:solidFill>
                  <a:srgbClr val="000000"/>
                </a:solidFill>
                <a:latin typeface="Exo 2 Medium"/>
                <a:ea typeface="Simplon Oi Headline"/>
              </a:rPr>
              <a:t> </a:t>
            </a:r>
            <a:endParaRPr lang="pt-BR" sz="1550" b="0" strike="noStrike" spc="-1" dirty="0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07600" y="1106640"/>
            <a:ext cx="617508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 anchor="t">
            <a:noAutofit/>
          </a:bodyPr>
          <a:lstStyle/>
          <a:p>
            <a:pPr marL="286385" indent="-285750">
              <a:buClr>
                <a:srgbClr val="000000"/>
              </a:buClr>
              <a:buFont typeface="Arial,Sans-Serif" panose="05000000000000000000" pitchFamily="2" charset="2"/>
              <a:buChar char="•"/>
            </a:pPr>
            <a:r>
              <a:rPr lang="en-US" sz="1300" b="1" spc="-1" dirty="0" err="1">
                <a:latin typeface="Exo 2 medium"/>
                <a:ea typeface="+mn-lt"/>
                <a:cs typeface="+mn-lt"/>
              </a:rPr>
              <a:t>Desenho</a:t>
            </a:r>
            <a:r>
              <a:rPr lang="en-US" sz="1300" b="1" spc="-1" dirty="0">
                <a:latin typeface="Exo 2 medium"/>
                <a:ea typeface="+mn-lt"/>
                <a:cs typeface="+mn-lt"/>
              </a:rPr>
              <a:t> de </a:t>
            </a:r>
            <a:r>
              <a:rPr lang="en-US" sz="1300" b="1" spc="-1" dirty="0" err="1">
                <a:latin typeface="Exo 2 medium"/>
                <a:ea typeface="+mn-lt"/>
                <a:cs typeface="+mn-lt"/>
              </a:rPr>
              <a:t>arquitetura</a:t>
            </a:r>
            <a:r>
              <a:rPr lang="en-US" sz="1300" b="1" spc="-1" dirty="0">
                <a:latin typeface="Exo 2 medium"/>
                <a:ea typeface="+mn-lt"/>
                <a:cs typeface="+mn-lt"/>
              </a:rPr>
              <a:t> #Grupo</a:t>
            </a:r>
            <a:endParaRPr lang="en-US" sz="1300" spc="-1" dirty="0">
              <a:latin typeface="Exo 2 medium"/>
              <a:ea typeface="+mn-lt"/>
              <a:cs typeface="+mn-lt"/>
            </a:endParaRPr>
          </a:p>
          <a:p>
            <a:pPr marL="286385" indent="-285750">
              <a:buFont typeface="Arial,Sans-Serif" panose="05000000000000000000" pitchFamily="2" charset="2"/>
              <a:buChar char="•"/>
            </a:pPr>
            <a:r>
              <a:rPr lang="en-US" sz="1300" b="1" spc="-1" dirty="0">
                <a:latin typeface="Exo 2 medium"/>
                <a:ea typeface="+mn-lt"/>
                <a:cs typeface="+mn-lt"/>
              </a:rPr>
              <a:t>Tela </a:t>
            </a:r>
            <a:r>
              <a:rPr lang="en-US" sz="1300" b="1" spc="-1" dirty="0" err="1">
                <a:latin typeface="Exo 2 medium"/>
                <a:ea typeface="+mn-lt"/>
                <a:cs typeface="+mn-lt"/>
              </a:rPr>
              <a:t>esqueceu</a:t>
            </a:r>
            <a:r>
              <a:rPr lang="en-US" sz="1300" b="1" spc="-1" dirty="0">
                <a:latin typeface="Exo 2 medium"/>
                <a:ea typeface="+mn-lt"/>
                <a:cs typeface="+mn-lt"/>
              </a:rPr>
              <a:t> </a:t>
            </a:r>
            <a:r>
              <a:rPr lang="en-US" sz="1300" b="1" spc="-1" dirty="0" err="1">
                <a:latin typeface="Exo 2 medium"/>
                <a:ea typeface="+mn-lt"/>
                <a:cs typeface="+mn-lt"/>
              </a:rPr>
              <a:t>senha</a:t>
            </a:r>
            <a:r>
              <a:rPr lang="en-US" sz="1300" b="1" spc="-1" dirty="0">
                <a:latin typeface="Exo 2 medium"/>
                <a:ea typeface="+mn-lt"/>
                <a:cs typeface="+mn-lt"/>
              </a:rPr>
              <a:t> (email) </a:t>
            </a:r>
            <a:r>
              <a:rPr lang="en-US" sz="1300" b="1" spc="-1" dirty="0" err="1">
                <a:latin typeface="Exo 2 medium"/>
                <a:ea typeface="+mn-lt"/>
                <a:cs typeface="+mn-lt"/>
              </a:rPr>
              <a:t>em</a:t>
            </a:r>
            <a:r>
              <a:rPr lang="en-US" sz="1300" b="1" spc="-1" dirty="0">
                <a:latin typeface="Exo 2 medium"/>
                <a:ea typeface="+mn-lt"/>
                <a:cs typeface="+mn-lt"/>
              </a:rPr>
              <a:t> react #Dylan</a:t>
            </a:r>
            <a:endParaRPr lang="en-US" sz="1300" spc="-1" dirty="0">
              <a:latin typeface="Exo 2 medium"/>
              <a:ea typeface="+mn-lt"/>
              <a:cs typeface="+mn-lt"/>
            </a:endParaRPr>
          </a:p>
          <a:p>
            <a:pPr marL="286385" indent="-285750">
              <a:buFont typeface="Arial,Sans-Serif" panose="05000000000000000000" pitchFamily="2" charset="2"/>
              <a:buChar char="•"/>
            </a:pPr>
            <a:r>
              <a:rPr lang="en-US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Tela </a:t>
            </a:r>
            <a:r>
              <a:rPr lang="en-US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esqueceu</a:t>
            </a:r>
            <a:r>
              <a:rPr lang="en-US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senha</a:t>
            </a:r>
            <a:r>
              <a:rPr lang="en-US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 (</a:t>
            </a:r>
            <a:r>
              <a:rPr lang="en-US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validar</a:t>
            </a:r>
            <a:r>
              <a:rPr lang="en-US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codigo</a:t>
            </a:r>
            <a:r>
              <a:rPr lang="en-US" sz="1300" b="1" spc="-1" dirty="0">
                <a:solidFill>
                  <a:srgbClr val="000000"/>
                </a:solidFill>
                <a:latin typeface="Exo 2 medium"/>
                <a:ea typeface="DejaVu Sans" panose="020B0603030804020204"/>
                <a:cs typeface="Arial"/>
              </a:rPr>
              <a:t>) #Renato</a:t>
            </a:r>
            <a:endParaRPr lang="en-US" sz="1300" b="1" strike="noStrike" spc="-1" dirty="0">
              <a:solidFill>
                <a:srgbClr val="000000"/>
              </a:solidFill>
              <a:latin typeface="Exo 2 medium"/>
              <a:ea typeface="DejaVu Sans" panose="020B0603030804020204"/>
              <a:cs typeface="Arial"/>
            </a:endParaRPr>
          </a:p>
          <a:p>
            <a:pPr marL="286385" indent="-285750">
              <a:buFont typeface="Arial,Sans-Serif" panose="05000000000000000000" pitchFamily="2" charset="2"/>
              <a:buChar char="•"/>
            </a:pPr>
            <a:r>
              <a:rPr lang="en-US" sz="1300" b="1" spc="-1" dirty="0">
                <a:latin typeface="Exo 2 medium"/>
                <a:cs typeface="Arial"/>
              </a:rPr>
              <a:t>Tela </a:t>
            </a:r>
            <a:r>
              <a:rPr lang="en-US" sz="1300" b="1" spc="-1" dirty="0" err="1">
                <a:latin typeface="Exo 2 medium"/>
                <a:cs typeface="Arial"/>
              </a:rPr>
              <a:t>esqueceu</a:t>
            </a:r>
            <a:r>
              <a:rPr lang="en-US" sz="1300" b="1" spc="-1" dirty="0">
                <a:latin typeface="Exo 2 medium"/>
                <a:cs typeface="Arial"/>
              </a:rPr>
              <a:t> </a:t>
            </a:r>
            <a:r>
              <a:rPr lang="en-US" sz="1300" b="1" spc="-1" dirty="0" err="1">
                <a:latin typeface="Exo 2 medium"/>
                <a:cs typeface="Arial"/>
              </a:rPr>
              <a:t>senha</a:t>
            </a:r>
            <a:r>
              <a:rPr lang="en-US" sz="1300" b="1" spc="-1" dirty="0">
                <a:latin typeface="Exo 2 medium"/>
                <a:cs typeface="Arial"/>
              </a:rPr>
              <a:t> (</a:t>
            </a:r>
            <a:r>
              <a:rPr lang="en-US" sz="1300" b="1" spc="-1" dirty="0" err="1">
                <a:latin typeface="Exo 2 medium"/>
                <a:cs typeface="Arial"/>
              </a:rPr>
              <a:t>alteração</a:t>
            </a:r>
            <a:r>
              <a:rPr lang="en-US" sz="1300" b="1" spc="-1" dirty="0">
                <a:latin typeface="Exo 2 medium"/>
                <a:cs typeface="Arial"/>
              </a:rPr>
              <a:t> de </a:t>
            </a:r>
            <a:r>
              <a:rPr lang="en-US" sz="1300" b="1" spc="-1" dirty="0" err="1">
                <a:latin typeface="Exo 2 medium"/>
                <a:cs typeface="Arial"/>
              </a:rPr>
              <a:t>senha</a:t>
            </a:r>
            <a:r>
              <a:rPr lang="en-US" sz="1300" b="1" spc="-1" dirty="0">
                <a:latin typeface="Exo 2 medium"/>
                <a:cs typeface="Arial"/>
              </a:rPr>
              <a:t>) </a:t>
            </a:r>
            <a:r>
              <a:rPr lang="en-US" sz="1300" b="1" spc="-1" dirty="0" err="1">
                <a:latin typeface="Exo 2 medium"/>
                <a:cs typeface="Arial"/>
              </a:rPr>
              <a:t>em</a:t>
            </a:r>
            <a:r>
              <a:rPr lang="en-US" sz="1300" b="1" spc="-1" dirty="0">
                <a:latin typeface="Exo 2 medium"/>
                <a:cs typeface="Arial"/>
              </a:rPr>
              <a:t> react #André</a:t>
            </a:r>
            <a:endParaRPr lang="en-US" sz="1300" b="1" strike="noStrike" spc="-1" dirty="0">
              <a:latin typeface="Exo 2 medium"/>
              <a:cs typeface="Arial"/>
            </a:endParaRPr>
          </a:p>
          <a:p>
            <a:pPr marL="286385" indent="-285750">
              <a:buFont typeface="Arial,Sans-Serif" panose="05000000000000000000" pitchFamily="2" charset="2"/>
              <a:buChar char="•"/>
            </a:pPr>
            <a:r>
              <a:rPr lang="en-US" sz="1300" b="1" spc="-1" dirty="0" err="1">
                <a:latin typeface="Exo 2 medium"/>
                <a:cs typeface="Arial"/>
              </a:rPr>
              <a:t>Ajustar</a:t>
            </a:r>
            <a:r>
              <a:rPr lang="en-US" sz="1300" b="1" spc="-1" dirty="0">
                <a:latin typeface="Exo 2 medium"/>
                <a:cs typeface="Arial"/>
              </a:rPr>
              <a:t> </a:t>
            </a:r>
            <a:r>
              <a:rPr lang="en-US" sz="1300" b="1" spc="-1" dirty="0" err="1">
                <a:latin typeface="Exo 2 medium"/>
                <a:cs typeface="Arial"/>
              </a:rPr>
              <a:t>responsividade</a:t>
            </a:r>
            <a:r>
              <a:rPr lang="en-US" sz="1300" b="1" spc="-1" dirty="0">
                <a:latin typeface="Exo 2 medium"/>
                <a:cs typeface="Arial"/>
              </a:rPr>
              <a:t> #Grupo</a:t>
            </a:r>
            <a:endParaRPr lang="en-US" sz="1300" b="1" strike="noStrike" spc="-1" dirty="0">
              <a:latin typeface="Exo 2 medium"/>
              <a:cs typeface="Arial"/>
            </a:endParaRPr>
          </a:p>
          <a:p>
            <a:pPr marL="286385" indent="-285750">
              <a:buClr>
                <a:srgbClr val="000000"/>
              </a:buClr>
              <a:buFont typeface="Arial" panose="05000000000000000000" pitchFamily="2" charset="2"/>
              <a:buChar char="•"/>
            </a:pPr>
            <a:endParaRPr lang="en-US" altLang="pt-BR" sz="1300" b="1" spc="-1" dirty="0">
              <a:latin typeface="Exo 2 Medium"/>
              <a:cs typeface="Arial"/>
            </a:endParaRPr>
          </a:p>
          <a:p>
            <a:pPr marL="252095" indent="-251460">
              <a:buClr>
                <a:srgbClr val="000000"/>
              </a:buClr>
              <a:buFont typeface="Wingdings" panose="05000000000000000000" pitchFamily="2" charset="2"/>
              <a:buChar char=""/>
            </a:pPr>
            <a:endParaRPr lang="pt-BR" sz="1330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  <a:cs typeface="Arial"/>
            </a:endParaRPr>
          </a:p>
          <a:p>
            <a:endParaRPr lang="pt-BR" sz="1330" spc="-1" dirty="0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7" name="Table 15"/>
          <p:cNvGraphicFramePr/>
          <p:nvPr>
            <p:extLst>
              <p:ext uri="{D42A27DB-BD31-4B8C-83A1-F6EECF244321}">
                <p14:modId xmlns:p14="http://schemas.microsoft.com/office/powerpoint/2010/main" val="3401752958"/>
              </p:ext>
            </p:extLst>
          </p:nvPr>
        </p:nvGraphicFramePr>
        <p:xfrm>
          <a:off x="507600" y="3829798"/>
          <a:ext cx="12501000" cy="2103840"/>
        </p:xfrm>
        <a:graphic>
          <a:graphicData uri="http://schemas.openxmlformats.org/drawingml/2006/table">
            <a:tbl>
              <a:tblPr/>
              <a:tblGrid>
                <a:gridCol w="41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    Frente Plataforma</a:t>
                      </a: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33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</a:t>
                      </a:r>
                      <a:r>
                        <a:rPr lang="pt-BR" sz="1300" b="1" strike="noStrike" spc="-1" err="1">
                          <a:solidFill>
                            <a:srgbClr val="000000"/>
                          </a:solidFill>
                          <a:latin typeface="Exo 2 Medium"/>
                        </a:rPr>
                        <a:t>Backend</a:t>
                      </a:r>
                      <a:endParaRPr lang="pt-BR" sz="1300" b="1" strike="noStrike" spc="-1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Integração Java com </a:t>
                      </a:r>
                      <a:r>
                        <a:rPr lang="pt-BR" sz="1300" b="0" i="0" u="none" strike="noStrike" spc="-1" noProof="0" err="1">
                          <a:solidFill>
                            <a:srgbClr val="000000"/>
                          </a:solidFill>
                          <a:latin typeface="Exo 2 Medium"/>
                        </a:rPr>
                        <a:t>React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 #Grupo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Definir padrão de projeto #Grupo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Implementar </a:t>
                      </a:r>
                      <a:r>
                        <a:rPr lang="pt-BR" sz="1300" b="0" i="0" u="none" strike="noStrike" spc="-1" noProof="0" err="1">
                          <a:solidFill>
                            <a:srgbClr val="000000"/>
                          </a:solidFill>
                          <a:latin typeface="Exo 2 Medium"/>
                        </a:rPr>
                        <a:t>ListObj</a:t>
                      </a:r>
                      <a:r>
                        <a:rPr lang="pt-BR" sz="1300" b="0" i="0" u="none" strike="noStrike" spc="-1" noProof="0" dirty="0">
                          <a:solidFill>
                            <a:srgbClr val="000000"/>
                          </a:solidFill>
                          <a:latin typeface="Exo 2 Medium"/>
                        </a:rPr>
                        <a:t> #Grupo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i="0" u="none" strike="noStrike" spc="-1" noProof="0">
                          <a:solidFill>
                            <a:srgbClr val="000000"/>
                          </a:solidFill>
                          <a:latin typeface="Exo 2 Medium"/>
                        </a:rPr>
                        <a:t>Implementar CRUD nos endpoints #Guilherme</a:t>
                      </a:r>
                      <a:endParaRPr lang="pt-BR" sz="1300" b="0" i="0" u="none" strike="noStrike" spc="-1" noProof="0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end</a:t>
                      </a:r>
                    </a:p>
                    <a:p>
                      <a:pPr marL="286385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5000000000000000000" pitchFamily="2" charset="2"/>
                        <a:buChar char="•"/>
                      </a:pPr>
                      <a:r>
                        <a:rPr lang="en-US" sz="1300" b="0" i="0" u="none" strike="noStrike" spc="-1" noProof="0" dirty="0" err="1">
                          <a:latin typeface="Exo 2 medium"/>
                        </a:rPr>
                        <a:t>Criar</a:t>
                      </a:r>
                      <a:r>
                        <a:rPr lang="en-US" sz="1300" b="0" i="0" u="none" strike="noStrike" spc="-1" noProof="0" dirty="0">
                          <a:latin typeface="Exo 2 medium"/>
                        </a:rPr>
                        <a:t> </a:t>
                      </a:r>
                      <a:r>
                        <a:rPr lang="en-US" sz="1300" b="0" i="0" u="none" strike="noStrike" spc="-1" noProof="0" dirty="0" err="1">
                          <a:latin typeface="Exo 2 medium"/>
                        </a:rPr>
                        <a:t>tela</a:t>
                      </a:r>
                      <a:r>
                        <a:rPr lang="en-US" sz="1300" b="0" i="0" u="none" strike="noStrike" spc="-1" noProof="0" dirty="0">
                          <a:latin typeface="Exo 2 medium"/>
                        </a:rPr>
                        <a:t> de </a:t>
                      </a:r>
                      <a:r>
                        <a:rPr lang="en-US" sz="1300" b="0" i="0" u="none" strike="noStrike" spc="-1" noProof="0" dirty="0" err="1">
                          <a:latin typeface="Exo 2 medium"/>
                        </a:rPr>
                        <a:t>eventos</a:t>
                      </a:r>
                      <a:r>
                        <a:rPr lang="en-US" sz="1300" b="0" i="0" u="none" strike="noStrike" spc="-1" noProof="0" dirty="0">
                          <a:latin typeface="Exo 2 medium"/>
                        </a:rPr>
                        <a:t> #Dylan</a:t>
                      </a:r>
                    </a:p>
                    <a:p>
                      <a:pPr marL="286385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5000000000000000000" pitchFamily="2" charset="2"/>
                        <a:buChar char="•"/>
                      </a:pPr>
                      <a:r>
                        <a:rPr lang="en-US" sz="1300" b="0" i="0" u="none" strike="noStrike" spc="-1" noProof="0" err="1">
                          <a:latin typeface="Exo 2 medium"/>
                        </a:rPr>
                        <a:t>Criar</a:t>
                      </a:r>
                      <a:r>
                        <a:rPr lang="en-US" sz="1300" b="0" i="0" u="none" strike="noStrike" spc="-1" noProof="0" dirty="0">
                          <a:latin typeface="Exo 2 medium"/>
                        </a:rPr>
                        <a:t> </a:t>
                      </a:r>
                      <a:r>
                        <a:rPr lang="en-US" sz="1300" b="0" i="0" u="none" strike="noStrike" spc="-1" noProof="0" err="1">
                          <a:latin typeface="Exo 2 medium"/>
                        </a:rPr>
                        <a:t>tela</a:t>
                      </a:r>
                      <a:r>
                        <a:rPr lang="en-US" sz="1300" b="0" i="0" u="none" strike="noStrike" spc="-1" noProof="0" dirty="0">
                          <a:latin typeface="Exo 2 medium"/>
                        </a:rPr>
                        <a:t> de </a:t>
                      </a:r>
                      <a:r>
                        <a:rPr lang="en-US" sz="1300" b="0" i="0" u="none" strike="noStrike" spc="-1" noProof="0" err="1">
                          <a:latin typeface="Exo 2 medium"/>
                        </a:rPr>
                        <a:t>sistema-eventos</a:t>
                      </a:r>
                      <a:r>
                        <a:rPr lang="en-US" sz="1300" b="0" i="0" u="none" strike="noStrike" spc="-1" noProof="0" dirty="0">
                          <a:latin typeface="Exo 2 medium"/>
                        </a:rPr>
                        <a:t> #André</a:t>
                      </a:r>
                    </a:p>
                    <a:p>
                      <a:pPr marL="286385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5000000000000000000" pitchFamily="2" charset="2"/>
                        <a:buChar char="•"/>
                      </a:pPr>
                      <a:r>
                        <a:rPr lang="en-US" sz="1300" b="0" i="0" u="none" strike="noStrike" spc="-1" noProof="0">
                          <a:latin typeface="Exo 2 medium"/>
                        </a:rPr>
                        <a:t>Criar tela de perfil-usuario #Guilherme</a:t>
                      </a:r>
                      <a:endParaRPr lang="en-US" sz="1300" b="0" i="0" u="none" strike="noStrike" spc="-1" noProof="0" dirty="0"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None/>
                      </a:pPr>
                      <a:endParaRPr lang="pt-BR" sz="1300" b="0" i="0" u="none" strike="noStrike" spc="-1" noProof="0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     Frente Negócios</a:t>
                      </a:r>
                      <a:endParaRPr lang="pt-BR" sz="1300" b="0" strike="noStrike" spc="-1" dirty="0">
                        <a:latin typeface="Arial"/>
                      </a:endParaRPr>
                    </a:p>
                    <a:p>
                      <a:pPr marL="285750" lvl="0" indent="-285750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pt-BR" sz="1300" b="0" strike="noStrike" spc="-1" dirty="0" err="1">
                          <a:solidFill>
                            <a:srgbClr val="000000"/>
                          </a:solidFill>
                          <a:latin typeface="Exo 2 Medium"/>
                        </a:rPr>
                        <a:t>Definifir</a:t>
                      </a:r>
                      <a:r>
                        <a:rPr lang="pt-BR" sz="1300" b="0" strike="noStrike" spc="-1" dirty="0">
                          <a:solidFill>
                            <a:srgbClr val="000000"/>
                          </a:solidFill>
                          <a:latin typeface="Exo 2 Medium"/>
                        </a:rPr>
                        <a:t> a planilha de arquitetura #Grupo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300" b="1" strike="noStrike" spc="-1" dirty="0">
                        <a:solidFill>
                          <a:srgbClr val="000000"/>
                        </a:solidFill>
                        <a:latin typeface="Exo 2 Medium"/>
                      </a:endParaRPr>
                    </a:p>
                    <a:p>
                      <a:pPr marL="180975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endParaRPr lang="pt-BR" sz="132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chemeClr val="bg2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Exo 2 Medium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33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30" b="1" strike="noStrike" spc="-1">
                <a:solidFill>
                  <a:srgbClr val="000000"/>
                </a:solidFill>
                <a:latin typeface="Exo 2 Medium"/>
              </a:rPr>
              <a:t> </a:t>
            </a:r>
            <a:endParaRPr lang="pt-BR" sz="1330" b="0" strike="noStrike" spc="-1">
              <a:latin typeface="Arial"/>
            </a:endParaRPr>
          </a:p>
        </p:txBody>
      </p:sp>
      <p:sp>
        <p:nvSpPr>
          <p:cNvPr id="4" name="CustomShape 21"/>
          <p:cNvSpPr/>
          <p:nvPr/>
        </p:nvSpPr>
        <p:spPr>
          <a:xfrm>
            <a:off x="6900570" y="1159115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300" b="1" strike="noStrike" spc="-1" dirty="0">
              <a:latin typeface="Exo 2 Medium"/>
            </a:endParaRPr>
          </a:p>
        </p:txBody>
      </p:sp>
      <p:sp>
        <p:nvSpPr>
          <p:cNvPr id="5" name="CustomShape 8"/>
          <p:cNvSpPr/>
          <p:nvPr/>
        </p:nvSpPr>
        <p:spPr>
          <a:xfrm>
            <a:off x="922576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8"/>
          <p:cNvSpPr/>
          <p:nvPr/>
        </p:nvSpPr>
        <p:spPr>
          <a:xfrm>
            <a:off x="1119299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12182535" y="29300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DC0305A-3620-40FE-BD03-9C6B4B508AFC}"/>
              </a:ext>
            </a:extLst>
          </p:cNvPr>
          <p:cNvSpPr/>
          <p:nvPr/>
        </p:nvSpPr>
        <p:spPr>
          <a:xfrm>
            <a:off x="12199194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8">
            <a:extLst>
              <a:ext uri="{FF2B5EF4-FFF2-40B4-BE49-F238E27FC236}">
                <a16:creationId xmlns:a16="http://schemas.microsoft.com/office/drawing/2014/main" id="{7191D3C0-C574-4D20-AE23-6689B5061A08}"/>
              </a:ext>
            </a:extLst>
          </p:cNvPr>
          <p:cNvSpPr/>
          <p:nvPr/>
        </p:nvSpPr>
        <p:spPr>
          <a:xfrm>
            <a:off x="10187768" y="298234"/>
            <a:ext cx="210600" cy="21096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93D3D-1BFA-4FAF-A17E-21548F1A12DE}"/>
              </a:ext>
            </a:extLst>
          </p:cNvPr>
          <p:cNvSpPr txBox="1"/>
          <p:nvPr/>
        </p:nvSpPr>
        <p:spPr>
          <a:xfrm>
            <a:off x="6913202" y="1159347"/>
            <a:ext cx="4808939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b="1" dirty="0">
                <a:latin typeface="Exo 2 medium"/>
              </a:rPr>
              <a:t>Validar com o professor o </a:t>
            </a:r>
            <a:r>
              <a:rPr lang="en-US" sz="1300" b="1" err="1">
                <a:latin typeface="Exo 2 medium"/>
              </a:rPr>
              <a:t>padrão</a:t>
            </a:r>
            <a:r>
              <a:rPr lang="en-US" sz="1300" b="1" dirty="0">
                <a:latin typeface="Exo 2 medium"/>
              </a:rPr>
              <a:t> de </a:t>
            </a:r>
            <a:r>
              <a:rPr lang="en-US" sz="1300" b="1" err="1">
                <a:latin typeface="Exo 2 medium"/>
              </a:rPr>
              <a:t>projeto</a:t>
            </a:r>
            <a:r>
              <a:rPr lang="en-US" sz="1300" b="1" dirty="0">
                <a:latin typeface="Exo 2 medium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6294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1721</Words>
  <Application>Microsoft Office PowerPoint</Application>
  <PresentationFormat>Custom</PresentationFormat>
  <Paragraphs>122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dylan</cp:lastModifiedBy>
  <cp:revision>627</cp:revision>
  <cp:lastPrinted>2021-08-25T00:13:41Z</cp:lastPrinted>
  <dcterms:created xsi:type="dcterms:W3CDTF">2021-08-25T00:13:41Z</dcterms:created>
  <dcterms:modified xsi:type="dcterms:W3CDTF">2021-09-28T17:24:23Z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0x0101007F8ECE7139958D46ABEDA89D12B90CBF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  <property fmtid="{D5CDD505-2E9C-101B-9397-08002B2CF9AE}" pid="13" name="KSOProductBuildVer">
    <vt:lpwstr>1046-10.1.0.6757</vt:lpwstr>
  </property>
</Properties>
</file>