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60" r:id="rId4"/>
    <p:sldId id="261" r:id="rId5"/>
    <p:sldId id="263" r:id="rId6"/>
    <p:sldId id="264" r:id="rId7"/>
    <p:sldId id="265" r:id="rId8"/>
    <p:sldId id="267" r:id="rId9"/>
    <p:sldId id="266" r:id="rId10"/>
    <p:sldId id="268" r:id="rId11"/>
    <p:sldId id="269" r:id="rId12"/>
    <p:sldId id="270" r:id="rId13"/>
    <p:sldId id="271" r:id="rId14"/>
    <p:sldId id="272" r:id="rId15"/>
    <p:sldId id="278" r:id="rId16"/>
    <p:sldId id="273" r:id="rId17"/>
    <p:sldId id="274" r:id="rId18"/>
    <p:sldId id="279" r:id="rId19"/>
    <p:sldId id="280" r:id="rId20"/>
    <p:sldId id="281" r:id="rId21"/>
    <p:sldId id="282" r:id="rId22"/>
    <p:sldId id="283" r:id="rId23"/>
    <p:sldId id="275" r:id="rId24"/>
    <p:sldId id="27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75" d="100"/>
          <a:sy n="175" d="100"/>
        </p:scale>
        <p:origin x="13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</c:dPt>
          <c:cat>
            <c:strRef>
              <c:f>Sheet1!$A$2:$A$12</c:f>
              <c:strCache>
                <c:ptCount val="11"/>
                <c:pt idx="0">
                  <c:v>국민연금누적적립기금</c:v>
                </c:pt>
                <c:pt idx="1">
                  <c:v>국내총생산</c:v>
                </c:pt>
                <c:pt idx="2">
                  <c:v>정부예산</c:v>
                </c:pt>
                <c:pt idx="3">
                  <c:v>보건복지부 본예산</c:v>
                </c:pt>
                <c:pt idx="4">
                  <c:v>보육,가족,여성 부문 예산</c:v>
                </c:pt>
                <c:pt idx="5">
                  <c:v>삼성전자매출액</c:v>
                </c:pt>
                <c:pt idx="6">
                  <c:v>삼성전자영업이익</c:v>
                </c:pt>
                <c:pt idx="7">
                  <c:v>애플사매출액</c:v>
                </c:pt>
                <c:pt idx="8">
                  <c:v>애플사영업이익</c:v>
                </c:pt>
                <c:pt idx="9">
                  <c:v>유가증권시가총액</c:v>
                </c:pt>
                <c:pt idx="10">
                  <c:v>코스닥시가총액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417</c:v>
                </c:pt>
                <c:pt idx="1">
                  <c:v>1428</c:v>
                </c:pt>
                <c:pt idx="2">
                  <c:v>357.7</c:v>
                </c:pt>
                <c:pt idx="3">
                  <c:v>41</c:v>
                </c:pt>
                <c:pt idx="4">
                  <c:v>5.3</c:v>
                </c:pt>
                <c:pt idx="5">
                  <c:v>225</c:v>
                </c:pt>
                <c:pt idx="6">
                  <c:v>36</c:v>
                </c:pt>
                <c:pt idx="7">
                  <c:v>180</c:v>
                </c:pt>
                <c:pt idx="8">
                  <c:v>40</c:v>
                </c:pt>
                <c:pt idx="9">
                  <c:v>1154</c:v>
                </c:pt>
                <c:pt idx="10">
                  <c:v>109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653762928"/>
        <c:axId val="-1653762384"/>
      </c:barChart>
      <c:catAx>
        <c:axId val="-165376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en-US"/>
          </a:p>
        </c:txPr>
        <c:crossAx val="-1653762384"/>
        <c:crosses val="autoZero"/>
        <c:auto val="1"/>
        <c:lblAlgn val="ctr"/>
        <c:lblOffset val="100"/>
        <c:noMultiLvlLbl val="0"/>
      </c:catAx>
      <c:valAx>
        <c:axId val="-1653762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en-US"/>
          </a:p>
        </c:txPr>
        <c:crossAx val="-1653762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맑은 고딕" panose="020B0503020000020004" pitchFamily="50" charset="-127"/>
          <a:ea typeface="맑은 고딕" panose="020B0503020000020004" pitchFamily="50" charset="-127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582E0-8ECF-407C-B6DC-13E56E336921}" type="datetimeFigureOut">
              <a:rPr lang="en-US" smtClean="0"/>
              <a:t>10/8/14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CA1043-8CC8-4846-A7A7-94D449611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82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A1043-8CC8-4846-A7A7-94D4496115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25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oft edges.png"/>
          <p:cNvPicPr>
            <a:picLocks noChangeAspect="1"/>
          </p:cNvPicPr>
          <p:nvPr/>
        </p:nvPicPr>
        <p:blipFill>
          <a:blip r:embed="rId3" cstate="print"/>
          <a:srcRect l="4804" r="4412"/>
          <a:stretch>
            <a:fillRect/>
          </a:stretch>
        </p:blipFill>
        <p:spPr>
          <a:xfrm>
            <a:off x="1" y="1862929"/>
            <a:ext cx="9144000" cy="3132142"/>
          </a:xfrm>
          <a:prstGeom prst="rect">
            <a:avLst/>
          </a:prstGeom>
        </p:spPr>
      </p:pic>
      <p:pic>
        <p:nvPicPr>
          <p:cNvPr id="10" name="Picture 9" descr="princeton tower 5.png"/>
          <p:cNvPicPr>
            <a:picLocks noChangeAspect="1"/>
          </p:cNvPicPr>
          <p:nvPr/>
        </p:nvPicPr>
        <p:blipFill>
          <a:blip r:embed="rId4" cstate="print"/>
          <a:srcRect l="22500"/>
          <a:stretch>
            <a:fillRect/>
          </a:stretch>
        </p:blipFill>
        <p:spPr>
          <a:xfrm>
            <a:off x="1" y="2260716"/>
            <a:ext cx="4329953" cy="23819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11329"/>
            <a:ext cx="7772400" cy="1470025"/>
          </a:xfrm>
          <a:effectLst/>
        </p:spPr>
        <p:txBody>
          <a:bodyPr>
            <a:normAutofit/>
          </a:bodyPr>
          <a:lstStyle>
            <a:lvl1pPr>
              <a:defRPr sz="1800" b="1" cap="sm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200" cap="small" baseline="0">
                <a:solidFill>
                  <a:srgbClr val="595959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SBS 문화재단 연구발표회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ko-KR" altLang="en-US" smtClean="0"/>
              <a:t>카이스트 김우창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/>
            </a:lvl1pPr>
          </a:lstStyle>
          <a:p>
            <a:fld id="{B0AB54BB-BCF0-4360-8663-4825C29A20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34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594" indent="-228594">
              <a:spcBef>
                <a:spcPts val="1800"/>
              </a:spcBef>
              <a:buClr>
                <a:srgbClr val="D95C05"/>
              </a:buClr>
              <a:buFont typeface="Wingdings" pitchFamily="2" charset="2"/>
              <a:buChar char="§"/>
              <a:defRPr baseline="0">
                <a:latin typeface="Corbel" panose="020B0503020204020204" pitchFamily="34" charset="0"/>
                <a:ea typeface="맑은 고딕" panose="020B0503020000020004" pitchFamily="50" charset="-127"/>
              </a:defRPr>
            </a:lvl1pPr>
            <a:lvl2pPr marL="576248" indent="-228594">
              <a:spcBef>
                <a:spcPts val="700"/>
              </a:spcBef>
              <a:buClr>
                <a:srgbClr val="D95C05"/>
              </a:buClr>
              <a:buFont typeface="Arial" pitchFamily="34" charset="0"/>
              <a:buChar char="•"/>
              <a:defRPr baseline="0"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855641" indent="-228594">
              <a:spcBef>
                <a:spcPts val="600"/>
              </a:spcBef>
              <a:buClr>
                <a:srgbClr val="D95C05"/>
              </a:buClr>
              <a:buFont typeface="Arial" pitchFamily="34" charset="0"/>
              <a:buChar char="–"/>
              <a:defRPr baseline="0"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1142971" indent="-228594">
              <a:spcBef>
                <a:spcPts val="500"/>
              </a:spcBef>
              <a:buClr>
                <a:srgbClr val="D95C05"/>
              </a:buClr>
              <a:buFont typeface="Courier New" pitchFamily="49" charset="0"/>
              <a:buChar char="o"/>
              <a:defRPr baseline="0"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1371566" indent="-228594">
              <a:spcBef>
                <a:spcPts val="500"/>
              </a:spcBef>
              <a:buClr>
                <a:srgbClr val="D95C05"/>
              </a:buClr>
              <a:buFont typeface="Wingdings" pitchFamily="2" charset="2"/>
              <a:buChar char="Ø"/>
              <a:defRPr baseline="0">
                <a:latin typeface="Corbel" panose="020B050302020402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orbel" panose="020B050302020402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카이스트 김우창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rgbClr val="7D7D7D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1pPr>
          </a:lstStyle>
          <a:p>
            <a:fld id="{B0AB54BB-BCF0-4360-8663-4825C29A20E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princeton tower 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46377" y="1"/>
            <a:ext cx="3397624" cy="1448516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>
            <a:lvl1pPr algn="l">
              <a:defRPr sz="2400" b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Corbel" pitchFamily="34" charset="0"/>
                <a:ea typeface="맑은 고딕" panose="020B0503020000020004" pitchFamily="50" charset="-127"/>
                <a:cs typeface="Corbe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57200" y="1417642"/>
            <a:ext cx="8229600" cy="45719"/>
          </a:xfrm>
          <a:prstGeom prst="rect">
            <a:avLst/>
          </a:prstGeom>
          <a:gradFill flip="none" rotWithShape="1">
            <a:gsLst>
              <a:gs pos="0">
                <a:srgbClr val="D95C05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0" dirty="0">
              <a:latin typeface="Corbel" pitchFamily="34" charset="0"/>
              <a:ea typeface="맑은 고딕" panose="020B0503020000020004" pitchFamily="50" charset="-127"/>
            </a:endParaRP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Corbel"/>
              </a:defRPr>
            </a:lvl1pPr>
          </a:lstStyle>
          <a:p>
            <a:r>
              <a:rPr lang="en-US" smtClean="0"/>
              <a:t>SBS 문화재단 연구발표회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 cstate="print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9193" y="2683927"/>
            <a:ext cx="6460054" cy="787400"/>
          </a:xfrm>
          <a:effectLst/>
        </p:spPr>
        <p:txBody>
          <a:bodyPr lIns="0" rIns="0" anchor="ctr" anchorCtr="0">
            <a:normAutofit/>
          </a:bodyPr>
          <a:lstStyle>
            <a:lvl1pPr algn="l">
              <a:defRPr sz="3200" b="1" cap="none" spc="0" baseline="0">
                <a:solidFill>
                  <a:schemeClr val="tx1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orbel" panose="020B050302020402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en-US" smtClean="0"/>
              <a:t>SBS 문화재단 연구발표회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orbel" panose="020B050302020402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카이스트 김우창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orbel" panose="020B0503020204020204" pitchFamily="34" charset="0"/>
                <a:ea typeface="맑은 고딕" panose="020B0503020000020004" pitchFamily="50" charset="-127"/>
              </a:defRPr>
            </a:lvl1pPr>
          </a:lstStyle>
          <a:p>
            <a:fld id="{B0AB54BB-BCF0-4360-8663-4825C29A20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813679" y="3334854"/>
            <a:ext cx="7330323" cy="18288"/>
          </a:xfrm>
          <a:prstGeom prst="rect">
            <a:avLst/>
          </a:prstGeom>
          <a:gradFill flip="none" rotWithShape="1">
            <a:gsLst>
              <a:gs pos="0">
                <a:srgbClr val="D95C05"/>
              </a:gs>
              <a:gs pos="100000">
                <a:srgbClr val="D95C05">
                  <a:alpha val="0"/>
                </a:srgbClr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0">
              <a:latin typeface="Corbel" panose="020B0503020204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2889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Corbel"/>
                <a:ea typeface="맑은 고딕" panose="020B0503020000020004" pitchFamily="50" charset="-127"/>
                <a:cs typeface="Corbel"/>
              </a:defRPr>
            </a:lvl1pPr>
          </a:lstStyle>
          <a:p>
            <a:r>
              <a:rPr lang="en-US" smtClean="0"/>
              <a:t>SBS 문화재단 연구발표회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Corbel"/>
                <a:ea typeface="맑은 고딕" panose="020B0503020000020004" pitchFamily="50" charset="-127"/>
                <a:cs typeface="Corbel"/>
              </a:defRPr>
            </a:lvl1pPr>
          </a:lstStyle>
          <a:p>
            <a:r>
              <a:rPr lang="ko-KR" altLang="en-US" smtClean="0"/>
              <a:t>카이스트 김우창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Corbel"/>
                <a:ea typeface="맑은 고딕" panose="020B0503020000020004" pitchFamily="50" charset="-127"/>
                <a:cs typeface="Corbel"/>
              </a:defRPr>
            </a:lvl1pPr>
          </a:lstStyle>
          <a:p>
            <a:fld id="{B0AB54BB-BCF0-4360-8663-4825C29A20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05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hf hdr="0"/>
  <p:txStyles>
    <p:titleStyle>
      <a:lvl1pPr algn="ctr" defTabSz="457189" rtl="0" eaLnBrk="1" latinLnBrk="0" hangingPunct="1">
        <a:spcBef>
          <a:spcPct val="0"/>
        </a:spcBef>
        <a:buNone/>
        <a:defRPr sz="3600" kern="1200" baseline="0">
          <a:solidFill>
            <a:schemeClr val="bg2">
              <a:lumMod val="25000"/>
            </a:schemeClr>
          </a:solidFill>
          <a:latin typeface="Corbel"/>
          <a:ea typeface="맑은 고딕" panose="020B0503020000020004" pitchFamily="50" charset="-127"/>
          <a:cs typeface="Corbel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 baseline="0">
          <a:solidFill>
            <a:schemeClr val="tx1"/>
          </a:solidFill>
          <a:latin typeface="Corbel"/>
          <a:ea typeface="맑은 고딕" panose="020B0503020000020004" pitchFamily="50" charset="-127"/>
          <a:cs typeface="Corbel"/>
        </a:defRPr>
      </a:lvl1pPr>
      <a:lvl2pPr marL="742932" indent="-285744" algn="l" defTabSz="457189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–"/>
        <a:defRPr sz="1600" kern="1200" baseline="0">
          <a:solidFill>
            <a:schemeClr val="tx1"/>
          </a:solidFill>
          <a:latin typeface="Corbel"/>
          <a:ea typeface="맑은 고딕" panose="020B0503020000020004" pitchFamily="50" charset="-127"/>
          <a:cs typeface="Corbel"/>
        </a:defRPr>
      </a:lvl2pPr>
      <a:lvl3pPr marL="1142971" indent="-228594" algn="l" defTabSz="457189" rtl="0" eaLnBrk="1" latinLnBrk="0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400" kern="1200" baseline="0">
          <a:solidFill>
            <a:schemeClr val="tx1"/>
          </a:solidFill>
          <a:latin typeface="Corbel"/>
          <a:ea typeface="맑은 고딕" panose="020B0503020000020004" pitchFamily="50" charset="-127"/>
          <a:cs typeface="Corbel"/>
        </a:defRPr>
      </a:lvl3pPr>
      <a:lvl4pPr marL="1600160" indent="-228594" algn="l" defTabSz="457189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–"/>
        <a:defRPr sz="1200" kern="1200" baseline="0">
          <a:solidFill>
            <a:schemeClr val="tx1"/>
          </a:solidFill>
          <a:latin typeface="Corbel"/>
          <a:ea typeface="맑은 고딕" panose="020B0503020000020004" pitchFamily="50" charset="-127"/>
          <a:cs typeface="Corbel"/>
        </a:defRPr>
      </a:lvl4pPr>
      <a:lvl5pPr marL="2057349" indent="-228594" algn="l" defTabSz="457189" rtl="0" eaLnBrk="1" latinLnBrk="0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200" kern="1200" baseline="0">
          <a:solidFill>
            <a:schemeClr val="tx1"/>
          </a:solidFill>
          <a:latin typeface="Corbel"/>
          <a:ea typeface="맑은 고딕" panose="020B0503020000020004" pitchFamily="50" charset="-127"/>
          <a:cs typeface="Corbel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4713"/>
            <a:ext cx="7772400" cy="2121408"/>
          </a:xfrm>
        </p:spPr>
        <p:txBody>
          <a:bodyPr/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초고령화 사회 하에서 지속가능한 국가성장을 위한 새로운 공적연금 운용방식 제언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b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800" dirty="0" smtClean="0"/>
              <a:t>Investing in Population Growth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75888"/>
            <a:ext cx="6400800" cy="1962912"/>
          </a:xfrm>
        </p:spPr>
        <p:txBody>
          <a:bodyPr/>
          <a:lstStyle/>
          <a:p>
            <a:r>
              <a:rPr lang="en-US" altLang="ko-KR" dirty="0" smtClean="0">
                <a:ea typeface="맑은 고딕" panose="020B0503020000020004" pitchFamily="50" charset="-127"/>
              </a:rPr>
              <a:t>2014</a:t>
            </a:r>
            <a:r>
              <a:rPr lang="ko-KR" altLang="en-US" dirty="0" smtClean="0">
                <a:ea typeface="맑은 고딕" panose="020B0503020000020004" pitchFamily="50" charset="-127"/>
              </a:rPr>
              <a:t>년 </a:t>
            </a:r>
            <a:r>
              <a:rPr lang="en-US" altLang="ko-KR" dirty="0" smtClean="0">
                <a:ea typeface="맑은 고딕" panose="020B0503020000020004" pitchFamily="50" charset="-127"/>
              </a:rPr>
              <a:t>10</a:t>
            </a:r>
            <a:r>
              <a:rPr lang="ko-KR" altLang="en-US" dirty="0" smtClean="0">
                <a:ea typeface="맑은 고딕" panose="020B0503020000020004" pitchFamily="50" charset="-127"/>
              </a:rPr>
              <a:t>월 </a:t>
            </a:r>
            <a:r>
              <a:rPr lang="en-US" altLang="ko-KR" dirty="0" smtClean="0">
                <a:ea typeface="맑은 고딕" panose="020B0503020000020004" pitchFamily="50" charset="-127"/>
              </a:rPr>
              <a:t>15</a:t>
            </a:r>
            <a:r>
              <a:rPr lang="ko-KR" altLang="en-US" dirty="0" smtClean="0">
                <a:ea typeface="맑은 고딕" panose="020B0503020000020004" pitchFamily="50" charset="-127"/>
              </a:rPr>
              <a:t>일</a:t>
            </a:r>
            <a:endParaRPr lang="en-US" altLang="ko-KR" dirty="0" smtClean="0">
              <a:ea typeface="맑은 고딕" panose="020B0503020000020004" pitchFamily="50" charset="-127"/>
            </a:endParaRPr>
          </a:p>
          <a:p>
            <a:endParaRPr lang="en-US" altLang="ko-KR" dirty="0" smtClean="0">
              <a:ea typeface="맑은 고딕" panose="020B0503020000020004" pitchFamily="50" charset="-127"/>
            </a:endParaRPr>
          </a:p>
          <a:p>
            <a:r>
              <a:rPr lang="en-US" altLang="ko-KR" dirty="0" smtClean="0"/>
              <a:t>SBS </a:t>
            </a:r>
            <a:r>
              <a:rPr lang="ko-KR" altLang="en-US" dirty="0" smtClean="0"/>
              <a:t>문화재단</a:t>
            </a:r>
            <a:endParaRPr lang="en-US" altLang="ko-KR" dirty="0" smtClean="0"/>
          </a:p>
          <a:p>
            <a:r>
              <a:rPr lang="ko-KR" altLang="en-US" dirty="0" smtClean="0"/>
              <a:t>국가미래의제 연구발표회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KAIST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산업 및 시스템 공학과 부교수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ko-KR" altLang="en-US" sz="1400" b="1" dirty="0" smtClean="0">
                <a:solidFill>
                  <a:schemeClr val="tx1"/>
                </a:solidFill>
              </a:rPr>
              <a:t>김우창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76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새로운</a:t>
            </a:r>
            <a:r>
              <a:rPr lang="ko-KR" altLang="en-US" dirty="0" smtClean="0"/>
              <a:t> </a:t>
            </a:r>
            <a:r>
              <a:rPr lang="ko-KR" altLang="en-US" dirty="0" smtClean="0"/>
              <a:t>접근 방법</a:t>
            </a:r>
            <a:r>
              <a:rPr lang="en-US" altLang="ko-KR" dirty="0" smtClean="0"/>
              <a:t>: </a:t>
            </a:r>
            <a:br>
              <a:rPr lang="en-US" altLang="ko-KR" dirty="0" smtClean="0"/>
            </a:br>
            <a:r>
              <a:rPr lang="en-US" altLang="ko-KR" dirty="0" smtClean="0"/>
              <a:t>ALM</a:t>
            </a:r>
            <a:r>
              <a:rPr lang="en-US" altLang="ko-KR" dirty="0"/>
              <a:t> </a:t>
            </a:r>
            <a:r>
              <a:rPr lang="en-US" altLang="ko-KR" dirty="0" smtClean="0"/>
              <a:t>+ Investing in Population Growth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714488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1680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가입자</a:t>
                      </a:r>
                      <a:endParaRPr 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tx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08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/>
                      <a:r>
                        <a:rPr lang="ko-KR" altLang="en-US" sz="1600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기여분</a:t>
                      </a:r>
                      <a:endParaRPr lang="en-US" sz="18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국민연금</a:t>
                      </a:r>
                      <a:endParaRPr lang="en-US" sz="1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tx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08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endParaRPr 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ko-KR" altLang="en-US" sz="1600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지급분</a:t>
                      </a:r>
                      <a:endParaRPr lang="en-US" sz="16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정부</a:t>
                      </a:r>
                      <a:endParaRPr lang="en-US" sz="1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tx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0800000" scaled="1"/>
                    </a:gra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은퇴자</a:t>
                      </a:r>
                      <a:endParaRPr lang="en-US" sz="1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tx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0800000" scaled="1"/>
                    </a:gra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gridSpan="2" v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3571868" y="2447352"/>
            <a:ext cx="2000264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5400000">
            <a:off x="6224723" y="3191046"/>
            <a:ext cx="7200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144307" y="1684481"/>
            <a:ext cx="6871062" cy="3035284"/>
            <a:chOff x="1144307" y="1684481"/>
            <a:chExt cx="6871062" cy="3035284"/>
          </a:xfrm>
        </p:grpSpPr>
        <p:grpSp>
          <p:nvGrpSpPr>
            <p:cNvPr id="13" name="Group 12"/>
            <p:cNvGrpSpPr/>
            <p:nvPr/>
          </p:nvGrpSpPr>
          <p:grpSpPr>
            <a:xfrm>
              <a:off x="1144307" y="1684481"/>
              <a:ext cx="6871062" cy="3035284"/>
              <a:chOff x="1144307" y="1684481"/>
              <a:chExt cx="6871062" cy="3035284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144307" y="1684481"/>
                <a:ext cx="2873828" cy="1525742"/>
              </a:xfrm>
              <a:prstGeom prst="rect">
                <a:avLst/>
              </a:prstGeom>
              <a:solidFill>
                <a:srgbClr val="92D050">
                  <a:alpha val="50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144307" y="3210223"/>
                <a:ext cx="2873828" cy="1506969"/>
              </a:xfrm>
              <a:prstGeom prst="rect">
                <a:avLst/>
              </a:prstGeom>
              <a:solidFill>
                <a:srgbClr val="92D050">
                  <a:alpha val="50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018135" y="3370217"/>
                <a:ext cx="3997234" cy="1349548"/>
              </a:xfrm>
              <a:prstGeom prst="rect">
                <a:avLst/>
              </a:prstGeom>
              <a:solidFill>
                <a:srgbClr val="92D050">
                  <a:alpha val="50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3658929" y="3551950"/>
              <a:ext cx="18261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2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외생변수</a:t>
              </a:r>
              <a:endParaRPr lang="en-US" sz="3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106962" y="1684481"/>
            <a:ext cx="3908407" cy="1617809"/>
            <a:chOff x="4106962" y="1684481"/>
            <a:chExt cx="3908407" cy="1617809"/>
          </a:xfrm>
        </p:grpSpPr>
        <p:sp>
          <p:nvSpPr>
            <p:cNvPr id="16" name="Rectangle 15"/>
            <p:cNvSpPr/>
            <p:nvPr/>
          </p:nvSpPr>
          <p:spPr>
            <a:xfrm>
              <a:off x="4106962" y="1684481"/>
              <a:ext cx="3908407" cy="1617809"/>
            </a:xfrm>
            <a:prstGeom prst="rect">
              <a:avLst/>
            </a:prstGeom>
            <a:solidFill>
              <a:srgbClr val="476EA3">
                <a:alpha val="5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10820" y="1684481"/>
              <a:ext cx="13789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기존의 </a:t>
              </a:r>
              <a:r>
                <a:rPr lang="en-US" sz="12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ALM</a:t>
              </a:r>
              <a:r>
                <a:rPr lang="ko-KR" altLang="en-US" sz="12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범위</a:t>
              </a:r>
              <a:endParaRPr 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448132" y="5324586"/>
            <a:ext cx="6247736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결정변수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Investing in Population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단기수익률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-100%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인구증가유도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cf</a:t>
            </a:r>
            <a:r>
              <a:rPr 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보육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가족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여성 부문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2014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 예산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5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3000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억원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기금적립분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1.2%</a:t>
            </a:r>
            <a:endParaRPr lang="en-US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144303" y="1689920"/>
            <a:ext cx="6871062" cy="3029842"/>
            <a:chOff x="1144307" y="1689923"/>
            <a:chExt cx="6871062" cy="3029842"/>
          </a:xfrm>
        </p:grpSpPr>
        <p:grpSp>
          <p:nvGrpSpPr>
            <p:cNvPr id="21" name="Group 20"/>
            <p:cNvGrpSpPr/>
            <p:nvPr/>
          </p:nvGrpSpPr>
          <p:grpSpPr>
            <a:xfrm>
              <a:off x="1144307" y="1689923"/>
              <a:ext cx="6871062" cy="3029842"/>
              <a:chOff x="1144307" y="1689923"/>
              <a:chExt cx="6871062" cy="3029842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144307" y="1689923"/>
                <a:ext cx="1430168" cy="1679626"/>
              </a:xfrm>
              <a:prstGeom prst="rect">
                <a:avLst/>
              </a:prstGeom>
              <a:solidFill>
                <a:srgbClr val="92D050">
                  <a:alpha val="50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144307" y="3366679"/>
                <a:ext cx="2873828" cy="1350513"/>
              </a:xfrm>
              <a:prstGeom prst="rect">
                <a:avLst/>
              </a:prstGeom>
              <a:solidFill>
                <a:srgbClr val="92D050">
                  <a:alpha val="50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018135" y="3927192"/>
                <a:ext cx="3997234" cy="792573"/>
              </a:xfrm>
              <a:prstGeom prst="rect">
                <a:avLst/>
              </a:prstGeom>
              <a:solidFill>
                <a:srgbClr val="92D050">
                  <a:alpha val="50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1638128" y="3611822"/>
              <a:ext cx="18261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2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외생변수</a:t>
              </a:r>
              <a:endParaRPr lang="en-US" sz="3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612789" y="1684477"/>
            <a:ext cx="5402576" cy="2209090"/>
            <a:chOff x="2612789" y="1684477"/>
            <a:chExt cx="5402576" cy="2209090"/>
          </a:xfrm>
        </p:grpSpPr>
        <p:grpSp>
          <p:nvGrpSpPr>
            <p:cNvPr id="7" name="Group 6"/>
            <p:cNvGrpSpPr/>
            <p:nvPr/>
          </p:nvGrpSpPr>
          <p:grpSpPr>
            <a:xfrm>
              <a:off x="4106957" y="1684477"/>
              <a:ext cx="3908408" cy="2209090"/>
              <a:chOff x="4106957" y="1684477"/>
              <a:chExt cx="3908408" cy="2209090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4106958" y="1684477"/>
                <a:ext cx="3908407" cy="1617809"/>
                <a:chOff x="4106962" y="1684481"/>
                <a:chExt cx="3908407" cy="1617809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4106962" y="1684481"/>
                  <a:ext cx="3908407" cy="1617809"/>
                </a:xfrm>
                <a:prstGeom prst="rect">
                  <a:avLst/>
                </a:prstGeom>
                <a:solidFill>
                  <a:srgbClr val="476EA3">
                    <a:alpha val="50000"/>
                  </a:srgb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4110820" y="1684481"/>
                  <a:ext cx="13789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dirty="0" smtClean="0">
                      <a:solidFill>
                        <a:srgbClr val="FF00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새로운 </a:t>
                  </a:r>
                  <a:r>
                    <a:rPr lang="en-US" sz="1200" dirty="0" smtClean="0">
                      <a:solidFill>
                        <a:srgbClr val="FF00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ALM</a:t>
                  </a:r>
                  <a:r>
                    <a:rPr lang="ko-KR" altLang="en-US" sz="1200" dirty="0" smtClean="0">
                      <a:solidFill>
                        <a:srgbClr val="FF00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범위</a:t>
                  </a:r>
                  <a:endParaRPr lang="en-US" sz="1200" dirty="0" smtClean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29" name="Rectangle 28"/>
              <p:cNvSpPr/>
              <p:nvPr/>
            </p:nvSpPr>
            <p:spPr>
              <a:xfrm>
                <a:off x="4106957" y="3302286"/>
                <a:ext cx="3908407" cy="591281"/>
              </a:xfrm>
              <a:prstGeom prst="rect">
                <a:avLst/>
              </a:prstGeom>
              <a:solidFill>
                <a:srgbClr val="476EA3">
                  <a:alpha val="50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2612789" y="1687582"/>
              <a:ext cx="1492458" cy="1617809"/>
            </a:xfrm>
            <a:prstGeom prst="rect">
              <a:avLst/>
            </a:prstGeom>
            <a:solidFill>
              <a:srgbClr val="476EA3">
                <a:alpha val="5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39324" y="2072480"/>
            <a:ext cx="5351114" cy="926109"/>
            <a:chOff x="2639324" y="2072480"/>
            <a:chExt cx="5351114" cy="926109"/>
          </a:xfrm>
        </p:grpSpPr>
        <p:sp>
          <p:nvSpPr>
            <p:cNvPr id="33" name="TextBox 32"/>
            <p:cNvSpPr txBox="1"/>
            <p:nvPr/>
          </p:nvSpPr>
          <p:spPr>
            <a:xfrm>
              <a:off x="3920219" y="2352258"/>
              <a:ext cx="2537728" cy="369332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            </a:t>
              </a:r>
              <a:r>
                <a:rPr lang="en-US" b="1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+</a:t>
              </a:r>
              <a:endParaRPr lang="en-US" sz="12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639324" y="2075259"/>
              <a:ext cx="2537728" cy="923330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금융자산 </a:t>
              </a:r>
              <a:r>
                <a:rPr lang="en-US" altLang="ko-KR" sz="12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주식</a:t>
              </a:r>
              <a:r>
                <a:rPr lang="en-US" altLang="ko-KR" sz="12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채권 등</a:t>
              </a:r>
              <a:r>
                <a:rPr lang="en-US" altLang="ko-KR" sz="12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 </a:t>
              </a:r>
              <a:r>
                <a:rPr lang="ko-KR" altLang="en-US" sz="12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배분문제</a:t>
              </a:r>
              <a:endParaRPr lang="en-US" altLang="ko-KR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5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수익률 최대화</a:t>
              </a:r>
              <a:endParaRPr lang="en-US" altLang="ko-KR" sz="105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5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하방위험 최소화</a:t>
              </a:r>
              <a:endParaRPr lang="en-US" altLang="ko-KR" sz="105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5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자산</a:t>
              </a:r>
              <a:r>
                <a:rPr lang="en-US" altLang="ko-KR" sz="105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05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부채 비율 최대화</a:t>
              </a:r>
              <a:endParaRPr lang="en-US" altLang="ko-KR" sz="105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05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  <a:endParaRPr 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52710" y="2072480"/>
              <a:ext cx="2537728" cy="923330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인구구조 변화문제</a:t>
              </a:r>
              <a:endParaRPr lang="en-US" altLang="ko-KR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5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가입자 수 변화</a:t>
              </a:r>
              <a:r>
                <a:rPr lang="en-US" altLang="ko-KR" sz="105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105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미래 기여분 변화</a:t>
              </a:r>
              <a:endParaRPr lang="en-US" altLang="ko-KR" sz="105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5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은퇴자 수 변화</a:t>
              </a:r>
              <a:r>
                <a:rPr lang="en-US" altLang="ko-KR" sz="105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105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미래 지급분 변화</a:t>
              </a:r>
              <a:endParaRPr lang="en-US" altLang="ko-KR" sz="105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5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인구변화로 인한 경제성장변화</a:t>
              </a:r>
              <a:endParaRPr lang="en-US" altLang="ko-KR" sz="105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05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  <a:endParaRPr 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86826" y="1490744"/>
            <a:ext cx="8770350" cy="378565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Ultimate Question</a:t>
            </a:r>
          </a:p>
          <a:p>
            <a:pPr algn="ctr"/>
            <a:endParaRPr lang="en-US" sz="32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sz="32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3200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투자대상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으로서의 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3200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인구증가에 대한 투자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endParaRPr lang="en-US" altLang="ko-KR" sz="32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3200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공적연금 수지개선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도움을 줄 수 있는가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algn="ctr"/>
            <a:endParaRPr lang="en-US" sz="32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sz="1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sz="32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Date Placeholder 3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SBS 문화재단 연구발표회</a:t>
            </a:r>
            <a:endParaRPr lang="en-US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카이스트 김우창</a:t>
            </a:r>
            <a:endParaRPr lang="en-US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B54BB-BCF0-4360-8663-4825C29A20E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5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Track 1: </a:t>
            </a:r>
            <a:r>
              <a:rPr lang="ko-KR" altLang="en-US" dirty="0" smtClean="0"/>
              <a:t>최적화 기법을 활용한 최적자산배분 문제 풀이</a:t>
            </a:r>
            <a:endParaRPr lang="en-US" altLang="ko-KR" dirty="0" smtClean="0"/>
          </a:p>
          <a:p>
            <a:pPr lvl="1"/>
            <a:r>
              <a:rPr lang="en-US" dirty="0" smtClean="0"/>
              <a:t>Stochastic control</a:t>
            </a:r>
          </a:p>
          <a:p>
            <a:pPr lvl="1"/>
            <a:r>
              <a:rPr lang="en-US" dirty="0" smtClean="0"/>
              <a:t>Multi-stage stochastic program</a:t>
            </a:r>
          </a:p>
          <a:p>
            <a:pPr lvl="1"/>
            <a:endParaRPr lang="en-US" dirty="0"/>
          </a:p>
          <a:p>
            <a:r>
              <a:rPr lang="en-US" altLang="ko-KR" dirty="0" smtClean="0"/>
              <a:t>Track 2: </a:t>
            </a:r>
            <a:r>
              <a:rPr lang="ko-KR" altLang="en-US" dirty="0" smtClean="0"/>
              <a:t>민감도 분석 </a:t>
            </a:r>
            <a:r>
              <a:rPr lang="en-US" altLang="ko-KR" dirty="0" smtClean="0"/>
              <a:t>(Sensitivity Analysis)</a:t>
            </a:r>
            <a:r>
              <a:rPr lang="ko-KR" altLang="en-US" dirty="0" smtClean="0"/>
              <a:t>을 통한 타당성 검증 </a:t>
            </a:r>
            <a:r>
              <a:rPr lang="en-US" altLang="ko-KR" dirty="0" smtClean="0"/>
              <a:t>(Feasibility Test)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Track Approach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SBS 문화재단 연구발표회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카이스트 김우창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B54BB-BCF0-4360-8663-4825C29A20E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>
                  <a:lnSpc>
                    <a:spcPct val="170000"/>
                  </a:lnSpc>
                  <a:spcBef>
                    <a:spcPts val="0"/>
                  </a:spcBef>
                </a:pPr>
                <a:r>
                  <a:rPr lang="ko-KR" altLang="en-US" dirty="0" smtClean="0"/>
                  <a:t>국민연금은 </a:t>
                </a:r>
                <a:r>
                  <a:rPr lang="ko-KR" altLang="en-US" dirty="0"/>
                  <a:t>주식과 채권 두 가지의 금융상품에만 투자한다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  <a:p>
                <a:pPr>
                  <a:lnSpc>
                    <a:spcPct val="170000"/>
                  </a:lnSpc>
                  <a:spcBef>
                    <a:spcPts val="0"/>
                  </a:spcBef>
                </a:pPr>
                <a:r>
                  <a:rPr lang="ko-KR" altLang="en-US" dirty="0" smtClean="0"/>
                  <a:t>전체 </a:t>
                </a:r>
                <a:r>
                  <a:rPr lang="en-US" altLang="ko-KR" dirty="0"/>
                  <a:t>time span</a:t>
                </a:r>
                <a:r>
                  <a:rPr lang="ko-KR" altLang="en-US" dirty="0"/>
                  <a:t>은 </a:t>
                </a:r>
                <a:r>
                  <a:rPr lang="en-US" altLang="ko-KR" dirty="0"/>
                  <a:t>50</a:t>
                </a:r>
                <a:r>
                  <a:rPr lang="ko-KR" altLang="en-US" dirty="0"/>
                  <a:t>년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각 </a:t>
                </a:r>
                <a:r>
                  <a:rPr lang="en-US" altLang="ko-KR" dirty="0"/>
                  <a:t>time period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5</a:t>
                </a:r>
                <a:r>
                  <a:rPr lang="ko-KR" altLang="en-US" dirty="0"/>
                  <a:t>년으로 계산한다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  <a:p>
                <a:pPr>
                  <a:lnSpc>
                    <a:spcPct val="170000"/>
                  </a:lnSpc>
                  <a:spcBef>
                    <a:spcPts val="0"/>
                  </a:spcBef>
                </a:pPr>
                <a:r>
                  <a:rPr lang="en-US" altLang="ko-KR" dirty="0" smtClean="0"/>
                  <a:t>25</a:t>
                </a:r>
                <a:r>
                  <a:rPr lang="ko-KR" altLang="en-US" dirty="0"/>
                  <a:t>세부터 </a:t>
                </a:r>
                <a:r>
                  <a:rPr lang="en-US" altLang="ko-KR" dirty="0"/>
                  <a:t>65</a:t>
                </a:r>
                <a:r>
                  <a:rPr lang="ko-KR" altLang="en-US" dirty="0"/>
                  <a:t>세까지는 국민연금에 기여하는 연령으로 </a:t>
                </a:r>
                <a:r>
                  <a:rPr lang="en-US" altLang="ko-KR" dirty="0"/>
                  <a:t>65</a:t>
                </a:r>
                <a:r>
                  <a:rPr lang="ko-KR" altLang="en-US" dirty="0"/>
                  <a:t>세 이후는 연금의 수급대상연령으로 구분한다</a:t>
                </a:r>
                <a:r>
                  <a:rPr lang="en-US" altLang="ko-KR" dirty="0"/>
                  <a:t>.  </a:t>
                </a:r>
                <a:endParaRPr lang="en-US" altLang="ko-KR" dirty="0" smtClean="0"/>
              </a:p>
              <a:p>
                <a:pPr>
                  <a:lnSpc>
                    <a:spcPct val="170000"/>
                  </a:lnSpc>
                  <a:spcBef>
                    <a:spcPts val="0"/>
                  </a:spcBef>
                </a:pPr>
                <a:r>
                  <a:rPr lang="ko-KR" altLang="en-US" dirty="0" smtClean="0"/>
                  <a:t>이 </a:t>
                </a:r>
                <a:r>
                  <a:rPr lang="ko-KR" altLang="en-US" dirty="0"/>
                  <a:t>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실제 금액은 현재를 기준으로 평균값으로 계산한다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  <a:p>
                <a:pPr>
                  <a:lnSpc>
                    <a:spcPct val="170000"/>
                  </a:lnSpc>
                  <a:spcBef>
                    <a:spcPts val="0"/>
                  </a:spcBef>
                </a:pPr>
                <a:r>
                  <a:rPr lang="ko-KR" altLang="en-US" dirty="0" smtClean="0"/>
                  <a:t>주식과 </a:t>
                </a:r>
                <a:r>
                  <a:rPr lang="ko-KR" altLang="en-US" dirty="0"/>
                  <a:t>채권 수익률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무위험수익률은 각각 </a:t>
                </a:r>
                <a:r>
                  <a:rPr lang="en-US" altLang="ko-KR" dirty="0"/>
                  <a:t>4%, 3.5%, 3%</a:t>
                </a:r>
                <a:r>
                  <a:rPr lang="ko-KR" altLang="en-US" dirty="0"/>
                  <a:t>로 일정하다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70000"/>
                  </a:lnSpc>
                  <a:spcBef>
                    <a:spcPts val="0"/>
                  </a:spcBef>
                </a:pPr>
                <a:r>
                  <a:rPr lang="ko-KR" altLang="en-US" dirty="0" smtClean="0"/>
                  <a:t>주식과 </a:t>
                </a:r>
                <a:r>
                  <a:rPr lang="ko-KR" altLang="en-US" dirty="0"/>
                  <a:t>채권의 투자 비율은 </a:t>
                </a:r>
                <a:r>
                  <a:rPr lang="en-US" altLang="ko-KR" dirty="0"/>
                  <a:t>4:6</a:t>
                </a:r>
                <a:r>
                  <a:rPr lang="ko-KR" altLang="en-US" dirty="0"/>
                  <a:t>으로 한다</a:t>
                </a:r>
                <a:r>
                  <a:rPr lang="en-US" altLang="ko-KR" dirty="0" smtClean="0"/>
                  <a:t>.</a:t>
                </a:r>
              </a:p>
              <a:p>
                <a:pPr>
                  <a:lnSpc>
                    <a:spcPct val="170000"/>
                  </a:lnSpc>
                  <a:spcBef>
                    <a:spcPts val="0"/>
                  </a:spcBef>
                </a:pPr>
                <a:r>
                  <a:rPr lang="ko-KR" altLang="en-US" dirty="0"/>
                  <a:t>각 기간마다 연금은 주식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채권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인구증가 정책에 투자하게 되며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인구증가에 투자되는 부분은 미래 인구구조의 변화를 가져오는데 이 인구구조의 변화가 미래 시점에서의 연금의 자산</a:t>
                </a:r>
                <a:r>
                  <a:rPr lang="en-US" altLang="ko-KR" dirty="0"/>
                  <a:t>/</a:t>
                </a:r>
                <a:r>
                  <a:rPr lang="ko-KR" altLang="en-US" dirty="0"/>
                  <a:t>부채에 영향을 미치게 된다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즉</a:t>
                </a:r>
                <a:r>
                  <a:rPr lang="en-US" altLang="ko-KR" dirty="0"/>
                  <a:t>, t </a:t>
                </a:r>
                <a:r>
                  <a:rPr lang="ko-KR" altLang="en-US" dirty="0"/>
                  <a:t>시점에 연금 자산의 </a:t>
                </a:r>
                <a:r>
                  <a:rPr lang="en-US" altLang="ko-KR" dirty="0"/>
                  <a:t>x% </a:t>
                </a:r>
                <a:r>
                  <a:rPr lang="ko-KR" altLang="en-US" dirty="0"/>
                  <a:t>만큼을 인구증가 정책에 투자하게 된다면 </a:t>
                </a:r>
                <a:r>
                  <a:rPr lang="en-US" altLang="ko-KR" dirty="0"/>
                  <a:t>t+1 </a:t>
                </a:r>
                <a:r>
                  <a:rPr lang="ko-KR" altLang="en-US" dirty="0"/>
                  <a:t>시점의 자산은 다음과 같다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lnSpc>
                    <a:spcPct val="17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𝑊</m:t>
                          </m:r>
                        </m:e>
                        <m:sub>
                          <m:r>
                            <a:rPr lang="en-US" i="1"/>
                            <m:t>𝑡</m:t>
                          </m:r>
                          <m:r>
                            <a:rPr lang="en-US" i="1"/>
                            <m:t>+1</m:t>
                          </m:r>
                        </m:sub>
                      </m:sSub>
                      <m:r>
                        <a:rPr lang="en-US" i="1"/>
                        <m:t>=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𝑊</m:t>
                          </m:r>
                        </m:e>
                        <m:sub>
                          <m:r>
                            <a:rPr lang="en-US" i="1"/>
                            <m:t>𝑡</m:t>
                          </m:r>
                        </m:sub>
                      </m:sSub>
                      <m:r>
                        <a:rPr lang="en-US" i="1"/>
                        <m:t> ×</m:t>
                      </m:r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r>
                            <a:rPr lang="en-US" i="1"/>
                            <m:t>1−</m:t>
                          </m:r>
                          <m:f>
                            <m:fPr>
                              <m:ctrlPr>
                                <a:rPr lang="en-US" i="1"/>
                              </m:ctrlPr>
                            </m:fPr>
                            <m:num>
                              <m:r>
                                <a:rPr lang="en-US" i="1"/>
                                <m:t>𝑥</m:t>
                              </m:r>
                            </m:num>
                            <m:den>
                              <m:r>
                                <a:rPr lang="en-US" i="1"/>
                                <m:t>100</m:t>
                              </m:r>
                            </m:den>
                          </m:f>
                        </m:e>
                      </m:d>
                      <m:r>
                        <a:rPr lang="en-US" i="1"/>
                        <m:t>×</m:t>
                      </m:r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r>
                            <a:rPr lang="en-US" i="1"/>
                            <m:t>0.6×</m:t>
                          </m:r>
                          <m:r>
                            <a:rPr lang="ko-KR" altLang="en-US"/>
                            <m:t>채권수익률</m:t>
                          </m:r>
                          <m:r>
                            <a:rPr lang="en-US" i="1"/>
                            <m:t>+0.4×</m:t>
                          </m:r>
                          <m:r>
                            <a:rPr lang="ko-KR" altLang="en-US"/>
                            <m:t>주식수익률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r>
                        <m:rPr>
                          <m:aln/>
                        </m:rPr>
                        <a:rPr lang="en-US" i="1"/>
                        <m:t>+</m:t>
                      </m:r>
                      <m:r>
                        <a:rPr lang="en-US" i="1"/>
                        <m:t>1</m:t>
                      </m:r>
                      <m:r>
                        <a:rPr lang="ko-KR" altLang="en-US"/>
                        <m:t>인평균 국민연금 납부금액</m:t>
                      </m:r>
                      <m:r>
                        <a:rPr lang="en-US"/>
                        <m:t>×25</m:t>
                      </m:r>
                      <m:r>
                        <a:rPr lang="ko-KR" altLang="en-US"/>
                        <m:t>세</m:t>
                      </m:r>
                      <m:r>
                        <a:rPr lang="en-US"/>
                        <m:t>~65</m:t>
                      </m:r>
                      <m:r>
                        <a:rPr lang="ko-KR" altLang="en-US"/>
                        <m:t>세 인구수</m:t>
                      </m:r>
                    </m:oMath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r>
                        <m:rPr>
                          <m:aln/>
                        </m:rPr>
                        <a:rPr lang="en-US" i="1"/>
                        <m:t>−</m:t>
                      </m:r>
                      <m:r>
                        <a:rPr lang="en-US"/>
                        <m:t>1</m:t>
                      </m:r>
                      <m:r>
                        <a:rPr lang="ko-KR" altLang="en-US"/>
                        <m:t>인평균 노령연금 수급금액</m:t>
                      </m:r>
                      <m:r>
                        <a:rPr lang="en-US"/>
                        <m:t>×65</m:t>
                      </m:r>
                      <m:r>
                        <a:rPr lang="ko-KR" altLang="en-US"/>
                        <m:t>세 이상 인구</m:t>
                      </m:r>
                      <m:r>
                        <a:rPr lang="ko-KR" altLang="en-US" i="1"/>
                        <m:t>수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70000"/>
                  </a:lnSpc>
                  <a:spcBef>
                    <a:spcPts val="0"/>
                  </a:spcBef>
                </a:pPr>
                <a:r>
                  <a:rPr lang="en-US" altLang="ko-KR" dirty="0" smtClean="0"/>
                  <a:t>t </a:t>
                </a:r>
                <a:r>
                  <a:rPr lang="ko-KR" altLang="en-US" dirty="0"/>
                  <a:t>시점에 </a:t>
                </a:r>
                <a:r>
                  <a:rPr lang="ko-KR" altLang="en-US" dirty="0" smtClean="0"/>
                  <a:t>투자한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/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/>
                          <m:t>t</m:t>
                        </m:r>
                      </m:sub>
                    </m:sSub>
                    <m:r>
                      <a:rPr lang="en-US" altLang="ko-KR"/>
                      <m:t>×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f>
                          <m:fPr>
                            <m:ctrlPr>
                              <a:rPr lang="en-US" i="1"/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/>
                              <m:t>x</m:t>
                            </m:r>
                          </m:num>
                          <m:den>
                            <m:r>
                              <a:rPr lang="en-US"/>
                              <m:t>100</m:t>
                            </m:r>
                          </m:den>
                        </m:f>
                      </m:e>
                    </m:d>
                  </m:oMath>
                </a14:m>
                <a:r>
                  <a:rPr lang="ko-KR" altLang="en-US" dirty="0" smtClean="0"/>
                  <a:t>의 </a:t>
                </a:r>
                <a:r>
                  <a:rPr lang="ko-KR" altLang="en-US" dirty="0"/>
                  <a:t>금액은 투자대비 태어나는 인구수를 </a:t>
                </a:r>
                <a:r>
                  <a:rPr lang="en-US" altLang="ko-KR" dirty="0"/>
                  <a:t>α</a:t>
                </a:r>
                <a:r>
                  <a:rPr lang="ko-KR" altLang="en-US" dirty="0"/>
                  <a:t>라 할 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/>
                      <m:t>α</m:t>
                    </m:r>
                    <m:r>
                      <a:rPr lang="en-US" altLang="ko-KR"/>
                      <m:t>×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/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/>
                          <m:t>t</m:t>
                        </m:r>
                      </m:sub>
                    </m:sSub>
                    <m:r>
                      <a:rPr lang="en-US" altLang="ko-KR"/>
                      <m:t>×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f>
                          <m:fPr>
                            <m:ctrlPr>
                              <a:rPr lang="en-US" i="1"/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/>
                              <m:t>x</m:t>
                            </m:r>
                          </m:num>
                          <m:den>
                            <m:r>
                              <a:rPr lang="en-US"/>
                              <m:t>100</m:t>
                            </m:r>
                          </m:den>
                        </m:f>
                      </m:e>
                    </m:d>
                  </m:oMath>
                </a14:m>
                <a:r>
                  <a:rPr lang="ko-KR" altLang="en-US" dirty="0" smtClean="0"/>
                  <a:t>의 </a:t>
                </a:r>
                <a:r>
                  <a:rPr lang="ko-KR" altLang="en-US" dirty="0"/>
                  <a:t>인구를 추가하게 되며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이 인구는 </a:t>
                </a:r>
                <a:r>
                  <a:rPr lang="en-US" altLang="ko-KR" dirty="0"/>
                  <a:t>t+5</a:t>
                </a:r>
                <a:r>
                  <a:rPr lang="ko-KR" altLang="en-US" dirty="0"/>
                  <a:t>시점 </a:t>
                </a:r>
                <a:r>
                  <a:rPr lang="en-US" altLang="ko-KR" dirty="0"/>
                  <a:t>(25</a:t>
                </a:r>
                <a:r>
                  <a:rPr lang="ko-KR" altLang="en-US" dirty="0"/>
                  <a:t>년 뒤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에 국민연금납부 대상 연령</a:t>
                </a:r>
                <a:r>
                  <a:rPr lang="en-US" altLang="ko-KR" dirty="0"/>
                  <a:t>(25</a:t>
                </a:r>
                <a:r>
                  <a:rPr lang="ko-KR" altLang="en-US" dirty="0"/>
                  <a:t>세</a:t>
                </a:r>
                <a:r>
                  <a:rPr lang="en-US" altLang="ko-KR" dirty="0"/>
                  <a:t>~65</a:t>
                </a:r>
                <a:r>
                  <a:rPr lang="ko-KR" altLang="en-US" dirty="0"/>
                  <a:t>세</a:t>
                </a:r>
                <a:r>
                  <a:rPr lang="en-US" altLang="ko-KR" dirty="0"/>
                  <a:t>) </a:t>
                </a:r>
                <a:r>
                  <a:rPr lang="ko-KR" altLang="en-US" dirty="0"/>
                  <a:t>으로 포함된다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또한 </a:t>
                </a:r>
                <a:r>
                  <a:rPr lang="en-US" altLang="ko-KR" dirty="0"/>
                  <a:t>t+11</a:t>
                </a:r>
                <a:r>
                  <a:rPr lang="ko-KR" altLang="en-US" dirty="0"/>
                  <a:t>시점에는 이 인구가 노령연금을 받는 연령</a:t>
                </a:r>
                <a:r>
                  <a:rPr lang="en-US" altLang="ko-KR" dirty="0"/>
                  <a:t>(65</a:t>
                </a:r>
                <a:r>
                  <a:rPr lang="ko-KR" altLang="en-US" dirty="0"/>
                  <a:t>세 이상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으로 포함된다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다만 본 연구에서는 </a:t>
                </a:r>
                <a:r>
                  <a:rPr lang="en-US" altLang="ko-KR" dirty="0"/>
                  <a:t>50</a:t>
                </a:r>
                <a:r>
                  <a:rPr lang="ko-KR" altLang="en-US" dirty="0"/>
                  <a:t>년 후까지에 대해서 계산하였기 때문에 새로 태어난 인구가 노령연금을 받는 연령으로 포함되는 시점은 고려하지 않는다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70000"/>
                  </a:lnSpc>
                  <a:spcBef>
                    <a:spcPts val="0"/>
                  </a:spcBef>
                </a:pPr>
                <a:r>
                  <a:rPr lang="ko-KR" altLang="en-US" sz="2200" b="1" dirty="0" smtClean="0"/>
                  <a:t>기타 </a:t>
                </a:r>
                <a:r>
                  <a:rPr lang="ko-KR" altLang="en-US" sz="2200" b="1" dirty="0"/>
                  <a:t>다른 변수는 현재 국민연금 수치를 그대로 사용한다</a:t>
                </a:r>
                <a:r>
                  <a:rPr lang="en-US" altLang="ko-KR" sz="2200" b="1" dirty="0"/>
                  <a:t>.</a:t>
                </a:r>
              </a:p>
              <a:p>
                <a:pPr>
                  <a:lnSpc>
                    <a:spcPct val="170000"/>
                  </a:lnSpc>
                  <a:spcBef>
                    <a:spcPts val="0"/>
                  </a:spcBef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민감도 분석을 통한 타당성 검증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가정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SBS 문화재단 연구발표회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카이스트 김우창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B54BB-BCF0-4360-8663-4825C29A20E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잉여자산 </a:t>
            </a:r>
            <a:r>
              <a:rPr lang="en-US" altLang="ko-KR" dirty="0" smtClean="0"/>
              <a:t>(Surplus): </a:t>
            </a:r>
            <a:r>
              <a:rPr lang="ko-KR" altLang="en-US" dirty="0" smtClean="0"/>
              <a:t>인구증가에 투자 없음</a:t>
            </a:r>
            <a:endParaRPr lang="en-US" dirty="0"/>
          </a:p>
        </p:txBody>
      </p:sp>
      <p:pic>
        <p:nvPicPr>
          <p:cNvPr id="4" name="그림 7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967" y="1600200"/>
            <a:ext cx="6028065" cy="45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SBS 문화재단 연구발표회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카이스트 김우창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B54BB-BCF0-4360-8663-4825C29A20E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2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잉여자산 </a:t>
            </a:r>
            <a:r>
              <a:rPr lang="en-US" altLang="ko-KR" dirty="0"/>
              <a:t>(Surplus): </a:t>
            </a:r>
            <a:r>
              <a:rPr lang="ko-KR" altLang="en-US" dirty="0"/>
              <a:t>인구증가에 </a:t>
            </a:r>
            <a:r>
              <a:rPr lang="ko-KR" altLang="en-US" dirty="0" smtClean="0"/>
              <a:t>적립기금의 </a:t>
            </a:r>
            <a:r>
              <a:rPr lang="en-US" altLang="ko-KR" dirty="0" smtClean="0"/>
              <a:t>1.2%</a:t>
            </a:r>
            <a:r>
              <a:rPr lang="ko-KR" altLang="en-US" dirty="0" smtClean="0"/>
              <a:t>씩 투자</a:t>
            </a:r>
            <a:endParaRPr lang="en-US" dirty="0"/>
          </a:p>
        </p:txBody>
      </p:sp>
      <p:pic>
        <p:nvPicPr>
          <p:cNvPr id="4" name="그림 9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967" y="1600200"/>
            <a:ext cx="6028065" cy="45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SBS 문화재단 연구발표회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카이스트 김우창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B54BB-BCF0-4360-8663-4825C29A20E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4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잉여자산 </a:t>
            </a:r>
            <a:r>
              <a:rPr lang="en-US" altLang="ko-KR" dirty="0"/>
              <a:t>(Surplus): </a:t>
            </a:r>
            <a:r>
              <a:rPr lang="ko-KR" altLang="en-US" dirty="0"/>
              <a:t>인구증가에 </a:t>
            </a:r>
            <a:r>
              <a:rPr lang="ko-KR" altLang="en-US" dirty="0" smtClean="0"/>
              <a:t>적립기금의 </a:t>
            </a:r>
            <a:r>
              <a:rPr lang="en-US" altLang="ko-KR" dirty="0" smtClean="0"/>
              <a:t>2.4%</a:t>
            </a:r>
            <a:r>
              <a:rPr lang="ko-KR" altLang="en-US" dirty="0" smtClean="0"/>
              <a:t>씩 투자</a:t>
            </a:r>
            <a:endParaRPr lang="en-US" dirty="0"/>
          </a:p>
        </p:txBody>
      </p:sp>
      <p:pic>
        <p:nvPicPr>
          <p:cNvPr id="6" name="그림 11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967" y="1600200"/>
            <a:ext cx="6028065" cy="45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SBS 문화재단 연구발표회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카이스트 김우창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B54BB-BCF0-4360-8663-4825C29A20E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6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자산</a:t>
            </a:r>
            <a:r>
              <a:rPr lang="en-US" altLang="ko-KR" dirty="0" smtClean="0"/>
              <a:t>–</a:t>
            </a:r>
            <a:r>
              <a:rPr lang="ko-KR" altLang="en-US" dirty="0" smtClean="0"/>
              <a:t>부채비율 </a:t>
            </a:r>
            <a:r>
              <a:rPr lang="en-US" altLang="ko-KR" dirty="0" smtClean="0"/>
              <a:t>(Funding Ratio): </a:t>
            </a:r>
            <a:r>
              <a:rPr lang="ko-KR" altLang="en-US" dirty="0" smtClean="0"/>
              <a:t>인구증가에 </a:t>
            </a:r>
            <a:r>
              <a:rPr lang="ko-KR" altLang="en-US" dirty="0"/>
              <a:t>투자 없음</a:t>
            </a:r>
            <a:endParaRPr lang="en-US" dirty="0"/>
          </a:p>
        </p:txBody>
      </p:sp>
      <p:pic>
        <p:nvPicPr>
          <p:cNvPr id="4" name="그림 31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967" y="1600200"/>
            <a:ext cx="6028065" cy="45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SBS 문화재단 연구발표회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카이스트 김우창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B54BB-BCF0-4360-8663-4825C29A20E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6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자산</a:t>
            </a:r>
            <a:r>
              <a:rPr lang="en-US" altLang="ko-KR" dirty="0"/>
              <a:t>–</a:t>
            </a:r>
            <a:r>
              <a:rPr lang="ko-KR" altLang="en-US" dirty="0"/>
              <a:t>부채비율 </a:t>
            </a:r>
            <a:r>
              <a:rPr lang="en-US" altLang="ko-KR" dirty="0"/>
              <a:t>(Funding Ratio</a:t>
            </a:r>
            <a:r>
              <a:rPr lang="en-US" altLang="ko-KR" dirty="0" smtClean="0"/>
              <a:t>): </a:t>
            </a:r>
            <a:r>
              <a:rPr lang="ko-KR" altLang="en-US" dirty="0" smtClean="0"/>
              <a:t>인구증가에 </a:t>
            </a:r>
            <a:r>
              <a:rPr lang="en-US" altLang="ko-KR" dirty="0" smtClean="0"/>
              <a:t>1.2%</a:t>
            </a:r>
            <a:r>
              <a:rPr lang="ko-KR" altLang="en-US" dirty="0" smtClean="0"/>
              <a:t>씩 투자</a:t>
            </a:r>
            <a:endParaRPr lang="en-US" dirty="0"/>
          </a:p>
        </p:txBody>
      </p:sp>
      <p:pic>
        <p:nvPicPr>
          <p:cNvPr id="4" name="그림 3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967" y="1600200"/>
            <a:ext cx="6028065" cy="45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SBS 문화재단 연구발표회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카이스트 김우창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B54BB-BCF0-4360-8663-4825C29A20E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4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자산</a:t>
            </a:r>
            <a:r>
              <a:rPr lang="en-US" altLang="ko-KR" dirty="0"/>
              <a:t>–</a:t>
            </a:r>
            <a:r>
              <a:rPr lang="ko-KR" altLang="en-US" dirty="0"/>
              <a:t>부채비율 </a:t>
            </a:r>
            <a:r>
              <a:rPr lang="en-US" altLang="ko-KR" dirty="0"/>
              <a:t>(Funding Ratio</a:t>
            </a:r>
            <a:r>
              <a:rPr lang="en-US" altLang="ko-KR" dirty="0" smtClean="0"/>
              <a:t>): </a:t>
            </a:r>
            <a:r>
              <a:rPr lang="ko-KR" altLang="en-US" dirty="0" smtClean="0"/>
              <a:t>인구증가에 </a:t>
            </a:r>
            <a:r>
              <a:rPr lang="en-US" altLang="ko-KR" dirty="0" smtClean="0"/>
              <a:t>2.4%</a:t>
            </a:r>
            <a:r>
              <a:rPr lang="ko-KR" altLang="en-US" dirty="0" smtClean="0"/>
              <a:t>씩 투자</a:t>
            </a:r>
            <a:endParaRPr lang="en-US" dirty="0"/>
          </a:p>
        </p:txBody>
      </p:sp>
      <p:pic>
        <p:nvPicPr>
          <p:cNvPr id="4" name="그림 3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967" y="1600200"/>
            <a:ext cx="6028065" cy="45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SBS 문화재단 연구발표회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카이스트 김우창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B54BB-BCF0-4360-8663-4825C29A20E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1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기여</a:t>
            </a:r>
            <a:r>
              <a:rPr lang="en-US" altLang="ko-KR" dirty="0" smtClean="0"/>
              <a:t>–</a:t>
            </a:r>
            <a:r>
              <a:rPr lang="ko-KR" altLang="en-US" dirty="0" smtClean="0"/>
              <a:t>지급 수지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인구증가에 </a:t>
            </a:r>
            <a:r>
              <a:rPr lang="ko-KR" altLang="en-US" dirty="0"/>
              <a:t>투자 없음</a:t>
            </a:r>
            <a:endParaRPr lang="en-US" dirty="0"/>
          </a:p>
        </p:txBody>
      </p:sp>
      <p:pic>
        <p:nvPicPr>
          <p:cNvPr id="4" name="그림 37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967" y="1600200"/>
            <a:ext cx="6028065" cy="45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SBS 문화재단 연구발표회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카이스트 김우창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B54BB-BCF0-4360-8663-4825C29A20E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4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1200" dirty="0" smtClean="0"/>
              <a:t>미국 프린스턴 대학 </a:t>
            </a:r>
            <a:r>
              <a:rPr lang="en-US" altLang="ko-KR" sz="1200" dirty="0" smtClean="0"/>
              <a:t>Department of Operations Research and Financial Engineering</a:t>
            </a:r>
            <a:r>
              <a:rPr lang="ko-KR" altLang="en-US" sz="1200" dirty="0" smtClean="0"/>
              <a:t>에 </a:t>
            </a:r>
            <a:r>
              <a:rPr lang="en-US" sz="1200" dirty="0" smtClean="0"/>
              <a:t>2013</a:t>
            </a:r>
            <a:r>
              <a:rPr lang="ko-KR" altLang="en-US" sz="1200" dirty="0" smtClean="0"/>
              <a:t>년 </a:t>
            </a:r>
            <a:r>
              <a:rPr lang="en-US" altLang="ko-KR" sz="1200" dirty="0" smtClean="0"/>
              <a:t>9</a:t>
            </a:r>
            <a:r>
              <a:rPr lang="ko-KR" altLang="en-US" sz="1200" dirty="0" smtClean="0"/>
              <a:t>월부터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년간 방문 연구</a:t>
            </a:r>
            <a:endParaRPr lang="en-US" altLang="ko-KR" sz="1200" dirty="0" smtClean="0"/>
          </a:p>
          <a:p>
            <a:r>
              <a:rPr lang="en-US" altLang="ko-KR" sz="1200" dirty="0" smtClean="0"/>
              <a:t>Editorship</a:t>
            </a:r>
          </a:p>
          <a:p>
            <a:pPr lvl="1"/>
            <a:r>
              <a:rPr lang="en-US" altLang="ko-KR" sz="1000" dirty="0" smtClean="0"/>
              <a:t>SSCI </a:t>
            </a:r>
            <a:r>
              <a:rPr lang="ko-KR" altLang="en-US" sz="1000" dirty="0" smtClean="0"/>
              <a:t>저널인 </a:t>
            </a:r>
            <a:r>
              <a:rPr lang="en-US" altLang="ko-KR" sz="1000" dirty="0" smtClean="0"/>
              <a:t>Journal of Portfolio Management</a:t>
            </a:r>
            <a:r>
              <a:rPr lang="ko-KR" altLang="en-US" sz="1000" dirty="0" smtClean="0"/>
              <a:t>에 </a:t>
            </a:r>
            <a:r>
              <a:rPr lang="en-US" altLang="ko-KR" sz="1000" dirty="0" smtClean="0"/>
              <a:t>Associate Editor</a:t>
            </a:r>
            <a:r>
              <a:rPr lang="ko-KR" altLang="en-US" sz="1000" dirty="0" smtClean="0"/>
              <a:t>로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선임</a:t>
            </a:r>
            <a:endParaRPr lang="en-US" altLang="ko-KR" sz="1000" dirty="0" smtClean="0"/>
          </a:p>
          <a:p>
            <a:pPr lvl="1"/>
            <a:r>
              <a:rPr lang="en-US" altLang="ko-KR" sz="1000" dirty="0" smtClean="0"/>
              <a:t>SCIE </a:t>
            </a:r>
            <a:r>
              <a:rPr lang="ko-KR" altLang="en-US" sz="1000" dirty="0" smtClean="0"/>
              <a:t>저널인 </a:t>
            </a:r>
            <a:r>
              <a:rPr lang="en-US" altLang="ko-KR" sz="1000" dirty="0" smtClean="0"/>
              <a:t>Optimization and Engineering</a:t>
            </a:r>
            <a:r>
              <a:rPr lang="ko-KR" altLang="en-US" sz="1000" dirty="0" smtClean="0"/>
              <a:t>에 </a:t>
            </a:r>
            <a:r>
              <a:rPr lang="en-US" altLang="ko-KR" sz="1000" dirty="0" smtClean="0"/>
              <a:t>Associate Editor</a:t>
            </a:r>
            <a:r>
              <a:rPr lang="ko-KR" altLang="en-US" sz="1000" dirty="0" smtClean="0"/>
              <a:t>로 선임</a:t>
            </a:r>
            <a:endParaRPr lang="en-US" altLang="ko-KR" sz="1000" dirty="0" smtClean="0"/>
          </a:p>
          <a:p>
            <a:r>
              <a:rPr lang="en-US" altLang="ko-KR" sz="1200" dirty="0" smtClean="0"/>
              <a:t>Book</a:t>
            </a:r>
          </a:p>
          <a:p>
            <a:pPr lvl="1"/>
            <a:r>
              <a:rPr lang="en-US" altLang="ko-KR" sz="1000" dirty="0" smtClean="0"/>
              <a:t>John Wiley and Sons</a:t>
            </a:r>
            <a:r>
              <a:rPr lang="ko-KR" altLang="en-US" sz="1000" dirty="0" smtClean="0"/>
              <a:t>와 </a:t>
            </a:r>
            <a:r>
              <a:rPr lang="en-US" altLang="ko-KR" sz="1000" dirty="0" smtClean="0"/>
              <a:t>Robust portfolio </a:t>
            </a:r>
            <a:r>
              <a:rPr lang="ko-KR" altLang="en-US" sz="1000" dirty="0" smtClean="0"/>
              <a:t>관련 대학원 수준의 교재 출판 계약</a:t>
            </a:r>
            <a:r>
              <a:rPr lang="en-US" altLang="ko-KR" sz="1000" dirty="0" smtClean="0"/>
              <a:t>: 2014</a:t>
            </a:r>
            <a:r>
              <a:rPr lang="ko-KR" altLang="en-US" sz="1000" dirty="0" smtClean="0"/>
              <a:t>년 말 </a:t>
            </a:r>
            <a:r>
              <a:rPr lang="en-US" altLang="ko-KR" sz="1000" dirty="0" smtClean="0"/>
              <a:t>~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2015</a:t>
            </a:r>
            <a:r>
              <a:rPr lang="ko-KR" altLang="en-US" sz="1000" dirty="0" smtClean="0"/>
              <a:t>년 초 출판 예정</a:t>
            </a:r>
            <a:endParaRPr lang="en-US" altLang="ko-KR" sz="1000" dirty="0" smtClean="0"/>
          </a:p>
          <a:p>
            <a:r>
              <a:rPr lang="en-US" altLang="ko-KR" sz="1200" dirty="0" smtClean="0"/>
              <a:t>6</a:t>
            </a:r>
            <a:r>
              <a:rPr lang="ko-KR" altLang="en-US" sz="1200" dirty="0" smtClean="0"/>
              <a:t>편의 연구 논문 </a:t>
            </a:r>
            <a:r>
              <a:rPr lang="en-US" altLang="ko-KR" sz="1200" dirty="0" smtClean="0"/>
              <a:t>SCI/SSCI </a:t>
            </a:r>
            <a:r>
              <a:rPr lang="ko-KR" altLang="en-US" sz="1200" dirty="0" smtClean="0"/>
              <a:t>저널에 출간</a:t>
            </a:r>
            <a:endParaRPr lang="en-US" altLang="ko-KR" sz="1200" dirty="0" smtClean="0"/>
          </a:p>
          <a:p>
            <a:pPr lvl="1"/>
            <a:r>
              <a:rPr lang="en-US" sz="1100" dirty="0" smtClean="0"/>
              <a:t>Kim</a:t>
            </a:r>
            <a:r>
              <a:rPr lang="en-US" sz="1100" dirty="0"/>
              <a:t>, Woo Chang, Jang Ho Kim, and Frank J. </a:t>
            </a:r>
            <a:r>
              <a:rPr lang="en-US" sz="1100" dirty="0" err="1"/>
              <a:t>Fabozzi</a:t>
            </a:r>
            <a:r>
              <a:rPr lang="en-US" sz="1100" dirty="0"/>
              <a:t> (2014) “Deciphering Robust Portfolios”, Journal of Banking and Finance, 45, 1–8</a:t>
            </a:r>
          </a:p>
          <a:p>
            <a:pPr lvl="1"/>
            <a:r>
              <a:rPr lang="en-US" sz="1100" dirty="0" smtClean="0"/>
              <a:t>Kim</a:t>
            </a:r>
            <a:r>
              <a:rPr lang="en-US" sz="1100" dirty="0"/>
              <a:t>, Woo Chang, Yong Jae Lee, and Yoon </a:t>
            </a:r>
            <a:r>
              <a:rPr lang="en-US" sz="1100" dirty="0" err="1"/>
              <a:t>Hak</a:t>
            </a:r>
            <a:r>
              <a:rPr lang="en-US" sz="1100" dirty="0"/>
              <a:t> Lee (2014) “Cost of Asset Allocation in Equity Market - How Much Do Investors Lose Due to Bad Asset Class Design?”, Journal of Portfolio Management, to appear</a:t>
            </a:r>
          </a:p>
          <a:p>
            <a:pPr lvl="1"/>
            <a:r>
              <a:rPr lang="en-US" sz="1100" dirty="0" smtClean="0"/>
              <a:t>Kim</a:t>
            </a:r>
            <a:r>
              <a:rPr lang="en-US" sz="1100" dirty="0"/>
              <a:t>, Woo Chang, Frank J. </a:t>
            </a:r>
            <a:r>
              <a:rPr lang="en-US" sz="1100" dirty="0" err="1"/>
              <a:t>Fabozzi</a:t>
            </a:r>
            <a:r>
              <a:rPr lang="en-US" sz="1100" dirty="0"/>
              <a:t>, Patrick </a:t>
            </a:r>
            <a:r>
              <a:rPr lang="en-US" sz="1100" dirty="0" err="1"/>
              <a:t>Cheridito</a:t>
            </a:r>
            <a:r>
              <a:rPr lang="en-US" sz="1100" dirty="0"/>
              <a:t>, and Charles Fox (2014) “Controlling Portfolio </a:t>
            </a:r>
            <a:r>
              <a:rPr lang="en-US" sz="1100" dirty="0" err="1"/>
              <a:t>Skewness</a:t>
            </a:r>
            <a:r>
              <a:rPr lang="en-US" sz="1100" dirty="0"/>
              <a:t> and Kurtosis without Directly Optimizing Third and Fourth Moments”, Economics Letters, 122, 154-158</a:t>
            </a:r>
          </a:p>
          <a:p>
            <a:pPr lvl="1"/>
            <a:r>
              <a:rPr lang="en-US" sz="1100" dirty="0" smtClean="0"/>
              <a:t>Kim</a:t>
            </a:r>
            <a:r>
              <a:rPr lang="en-US" sz="1100" dirty="0"/>
              <a:t>, Woo Chang, Min </a:t>
            </a:r>
            <a:r>
              <a:rPr lang="en-US" sz="1100" dirty="0" err="1"/>
              <a:t>Jeong</a:t>
            </a:r>
            <a:r>
              <a:rPr lang="en-US" sz="1100" dirty="0"/>
              <a:t> Kim, Jang Ho Kim, and Frank J. </a:t>
            </a:r>
            <a:r>
              <a:rPr lang="en-US" sz="1100" dirty="0" err="1"/>
              <a:t>Fabozzi</a:t>
            </a:r>
            <a:r>
              <a:rPr lang="en-US" sz="1100" dirty="0"/>
              <a:t> (2014) “Robust Portfolios That Do Not Tilt Factor Exposure”, European Journal of Operational Research, 234, 411-421 </a:t>
            </a:r>
          </a:p>
          <a:p>
            <a:pPr lvl="1"/>
            <a:r>
              <a:rPr lang="en-US" sz="1100" dirty="0" err="1" smtClean="0"/>
              <a:t>Bae</a:t>
            </a:r>
            <a:r>
              <a:rPr lang="en-US" sz="1100" dirty="0"/>
              <a:t>, </a:t>
            </a:r>
            <a:r>
              <a:rPr lang="en-US" sz="1100" dirty="0" err="1"/>
              <a:t>Geum</a:t>
            </a:r>
            <a:r>
              <a:rPr lang="en-US" sz="1100" dirty="0"/>
              <a:t> Il, Woo Chang Kim, and John M. </a:t>
            </a:r>
            <a:r>
              <a:rPr lang="en-US" sz="1100" dirty="0" err="1"/>
              <a:t>Mulvey</a:t>
            </a:r>
            <a:r>
              <a:rPr lang="en-US" sz="1100" dirty="0"/>
              <a:t> (2014) “Dynamic Asset Allocation for Varied Financial Markets under Regime Switching Framework”, European Journal of Operational Research, 234, 450-458</a:t>
            </a:r>
          </a:p>
          <a:p>
            <a:pPr lvl="1"/>
            <a:r>
              <a:rPr lang="en-US" sz="1100" dirty="0" smtClean="0"/>
              <a:t>Kim</a:t>
            </a:r>
            <a:r>
              <a:rPr lang="en-US" sz="1100" dirty="0"/>
              <a:t>, Jang Ho, Woo Chang Kim, and Frank J. </a:t>
            </a:r>
            <a:r>
              <a:rPr lang="en-US" sz="1100" dirty="0" err="1"/>
              <a:t>Fabozzi</a:t>
            </a:r>
            <a:r>
              <a:rPr lang="en-US" sz="1100" dirty="0"/>
              <a:t> (2014) “Recent Developments in Robust Portfolios with a Worst-Case Approach”, Journal of Optimization Theory and Applications, 161, </a:t>
            </a:r>
            <a:r>
              <a:rPr lang="en-US" sz="1100" dirty="0" smtClean="0"/>
              <a:t>103-121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방문 연구 개요 및 성과 </a:t>
            </a:r>
            <a:r>
              <a:rPr lang="en-US" altLang="ko-KR" dirty="0" smtClean="0"/>
              <a:t>(1)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SBS 문화재단 연구발표회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카이스트 김우창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B54BB-BCF0-4360-8663-4825C29A20E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0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기여</a:t>
            </a:r>
            <a:r>
              <a:rPr lang="en-US" altLang="ko-KR" dirty="0"/>
              <a:t>–</a:t>
            </a:r>
            <a:r>
              <a:rPr lang="ko-KR" altLang="en-US" dirty="0"/>
              <a:t>지급 수지</a:t>
            </a:r>
            <a:r>
              <a:rPr lang="en-US" altLang="ko-KR" dirty="0"/>
              <a:t>: </a:t>
            </a:r>
            <a:r>
              <a:rPr lang="ko-KR" altLang="en-US" dirty="0" smtClean="0"/>
              <a:t>인구증가에 </a:t>
            </a:r>
            <a:r>
              <a:rPr lang="en-US" altLang="ko-KR" dirty="0" smtClean="0"/>
              <a:t>1.2%</a:t>
            </a:r>
            <a:r>
              <a:rPr lang="ko-KR" altLang="en-US" dirty="0" smtClean="0"/>
              <a:t>씩 투자</a:t>
            </a:r>
            <a:endParaRPr lang="en-US" dirty="0"/>
          </a:p>
        </p:txBody>
      </p:sp>
      <p:pic>
        <p:nvPicPr>
          <p:cNvPr id="4" name="그림 39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967" y="1600200"/>
            <a:ext cx="6028065" cy="45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SBS 문화재단 연구발표회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카이스트 김우창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B54BB-BCF0-4360-8663-4825C29A20E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9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기여</a:t>
            </a:r>
            <a:r>
              <a:rPr lang="en-US" altLang="ko-KR" dirty="0"/>
              <a:t>–</a:t>
            </a:r>
            <a:r>
              <a:rPr lang="ko-KR" altLang="en-US" dirty="0"/>
              <a:t>지급 수지</a:t>
            </a:r>
            <a:r>
              <a:rPr lang="en-US" altLang="ko-KR" dirty="0"/>
              <a:t>: </a:t>
            </a:r>
            <a:r>
              <a:rPr lang="ko-KR" altLang="en-US" dirty="0" smtClean="0"/>
              <a:t>인구증가에 </a:t>
            </a:r>
            <a:r>
              <a:rPr lang="en-US" altLang="ko-KR" dirty="0" smtClean="0"/>
              <a:t>2.4%</a:t>
            </a:r>
            <a:r>
              <a:rPr lang="ko-KR" altLang="en-US" dirty="0" smtClean="0"/>
              <a:t>씩 투자</a:t>
            </a:r>
            <a:endParaRPr lang="en-US" dirty="0"/>
          </a:p>
        </p:txBody>
      </p:sp>
      <p:pic>
        <p:nvPicPr>
          <p:cNvPr id="4" name="그림 42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967" y="1600200"/>
            <a:ext cx="6028065" cy="45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SBS 문화재단 연구발표회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카이스트 김우창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B54BB-BCF0-4360-8663-4825C29A20E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4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인구증가에 대한 투자 </a:t>
            </a:r>
            <a:r>
              <a:rPr lang="en-US" altLang="ko-KR" dirty="0" smtClean="0"/>
              <a:t>1,000</a:t>
            </a:r>
            <a:r>
              <a:rPr lang="ko-KR" altLang="en-US" dirty="0" smtClean="0"/>
              <a:t>만원 당 인구가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명 이상 증가하는 경우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매해 적립 기금의 </a:t>
            </a:r>
            <a:r>
              <a:rPr lang="en-US" altLang="ko-KR" dirty="0" smtClean="0"/>
              <a:t>2.4%</a:t>
            </a:r>
            <a:r>
              <a:rPr lang="ko-KR" altLang="en-US" dirty="0" smtClean="0"/>
              <a:t>씩을 인구증가에 투자를 한다면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잉여자산</a:t>
            </a:r>
            <a:r>
              <a:rPr lang="en-US" altLang="ko-KR" dirty="0" smtClean="0"/>
              <a:t>(Surplus)</a:t>
            </a:r>
            <a:r>
              <a:rPr lang="ko-KR" altLang="en-US" dirty="0" smtClean="0"/>
              <a:t>은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첫 </a:t>
            </a:r>
            <a:r>
              <a:rPr lang="en-US" altLang="ko-KR" dirty="0" smtClean="0"/>
              <a:t>20</a:t>
            </a:r>
            <a:r>
              <a:rPr lang="ko-KR" altLang="en-US" dirty="0" smtClean="0"/>
              <a:t>년간 상승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추후 </a:t>
            </a:r>
            <a:r>
              <a:rPr lang="en-US" altLang="ko-KR" dirty="0" smtClean="0"/>
              <a:t>20</a:t>
            </a:r>
            <a:r>
              <a:rPr lang="ko-KR" altLang="en-US" dirty="0" smtClean="0"/>
              <a:t>년간 완만히 감소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그리고 마지막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년은 다시 상승세로 접어들며</a:t>
            </a:r>
            <a:endParaRPr lang="en-US" altLang="ko-KR" dirty="0" smtClean="0"/>
          </a:p>
          <a:p>
            <a:r>
              <a:rPr lang="ko-KR" altLang="en-US" dirty="0" smtClean="0"/>
              <a:t>기여</a:t>
            </a:r>
            <a:r>
              <a:rPr lang="en-US" altLang="ko-KR" dirty="0" smtClean="0"/>
              <a:t>-</a:t>
            </a:r>
            <a:r>
              <a:rPr lang="ko-KR" altLang="en-US" dirty="0" smtClean="0"/>
              <a:t>지급 수지의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첫 </a:t>
            </a:r>
            <a:r>
              <a:rPr lang="en-US" altLang="ko-KR" dirty="0" smtClean="0"/>
              <a:t>15</a:t>
            </a:r>
            <a:r>
              <a:rPr lang="ko-KR" altLang="en-US" dirty="0" smtClean="0"/>
              <a:t>년간은 흑자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추후 </a:t>
            </a:r>
            <a:r>
              <a:rPr lang="en-US" altLang="ko-KR" dirty="0" smtClean="0"/>
              <a:t>30</a:t>
            </a:r>
            <a:r>
              <a:rPr lang="ko-KR" altLang="en-US" dirty="0" smtClean="0"/>
              <a:t>년간 적자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그리고 마지막 </a:t>
            </a:r>
            <a:r>
              <a:rPr lang="en-US" altLang="ko-KR" dirty="0" smtClean="0"/>
              <a:t>5</a:t>
            </a:r>
            <a:r>
              <a:rPr lang="ko-KR" altLang="en-US" dirty="0" smtClean="0"/>
              <a:t>년간 다시 흑자로 접어들게 된다</a:t>
            </a:r>
            <a:r>
              <a:rPr lang="en-US" altLang="ko-KR" dirty="0" smtClean="0"/>
              <a:t>.</a:t>
            </a:r>
          </a:p>
          <a:p>
            <a:r>
              <a:rPr lang="ko-KR" altLang="en-US" sz="2000" b="1" dirty="0" smtClean="0">
                <a:solidFill>
                  <a:srgbClr val="FF0000"/>
                </a:solidFill>
              </a:rPr>
              <a:t>그리고 기금 고갈은 발생하지 않는다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민감도 분석</a:t>
            </a:r>
            <a:r>
              <a:rPr lang="en-US" altLang="ko-KR" dirty="0" smtClean="0"/>
              <a:t>: Representative Case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SBS 문화재단 연구발표회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카이스트 김우창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B54BB-BCF0-4360-8663-4825C29A20E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1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결론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6826" y="1490744"/>
            <a:ext cx="8770350" cy="378565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Ultimate Question</a:t>
            </a:r>
          </a:p>
          <a:p>
            <a:pPr algn="ctr"/>
            <a:endParaRPr lang="en-US" sz="32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sz="32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3200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투자대상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으로서의 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3200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인구증가에 대한 투자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endParaRPr lang="en-US" altLang="ko-KR" sz="32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3200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공적연금 수지개선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도움을 줄 수 있는가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algn="ctr"/>
            <a:endParaRPr lang="en-US" sz="32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sz="1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sz="32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95176" y="5589811"/>
            <a:ext cx="2553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latin typeface="Corbel" pitchFamily="34" charset="0"/>
              </a:rPr>
              <a:t>Answer: Yes</a:t>
            </a:r>
            <a:endParaRPr lang="en-US" sz="3600" b="1" dirty="0" smtClean="0">
              <a:latin typeface="Corbe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816929" y="5349502"/>
            <a:ext cx="3130678" cy="1197428"/>
            <a:chOff x="4816929" y="5349502"/>
            <a:chExt cx="3130678" cy="1197428"/>
          </a:xfrm>
        </p:grpSpPr>
        <p:sp>
          <p:nvSpPr>
            <p:cNvPr id="6" name="TextBox 5"/>
            <p:cNvSpPr txBox="1"/>
            <p:nvPr/>
          </p:nvSpPr>
          <p:spPr>
            <a:xfrm>
              <a:off x="5964371" y="5589807"/>
              <a:ext cx="19832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 smtClean="0">
                  <a:latin typeface="Corbel" pitchFamily="34" charset="0"/>
                </a:rPr>
                <a:t>Probably</a:t>
              </a:r>
              <a:endParaRPr lang="en-US" sz="3600" b="1" dirty="0" smtClean="0">
                <a:latin typeface="Corbel" pitchFamily="34" charset="0"/>
              </a:endParaRPr>
            </a:p>
          </p:txBody>
        </p:sp>
        <p:sp>
          <p:nvSpPr>
            <p:cNvPr id="7" name="Multiply 6"/>
            <p:cNvSpPr/>
            <p:nvPr/>
          </p:nvSpPr>
          <p:spPr>
            <a:xfrm>
              <a:off x="4816929" y="5349502"/>
              <a:ext cx="1197428" cy="1197428"/>
            </a:xfrm>
            <a:prstGeom prst="mathMultiply">
              <a:avLst>
                <a:gd name="adj1" fmla="val 11702"/>
              </a:avLst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SBS 문화재단 연구발표회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카이스트 김우창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B54BB-BCF0-4360-8663-4825C29A20E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7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ko-KR" altLang="en-US" sz="5400" b="1" dirty="0" smtClean="0"/>
              <a:t>감사합니다</a:t>
            </a:r>
            <a:endParaRPr lang="en-US" sz="5400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SBS 문화재단 연구발표회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카이스트 김우창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B54BB-BCF0-4360-8663-4825C29A20E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9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200" dirty="0" smtClean="0"/>
              <a:t>4</a:t>
            </a:r>
            <a:r>
              <a:rPr lang="ko-KR" altLang="en-US" sz="1200" dirty="0" smtClean="0"/>
              <a:t>편의 연구 논문 </a:t>
            </a:r>
            <a:r>
              <a:rPr lang="en-US" altLang="ko-KR" sz="1200" dirty="0" smtClean="0"/>
              <a:t>SCI/SSCI </a:t>
            </a:r>
            <a:r>
              <a:rPr lang="ko-KR" altLang="en-US" sz="1200" dirty="0" smtClean="0"/>
              <a:t>저널에 투고</a:t>
            </a:r>
            <a:endParaRPr lang="en-US" altLang="ko-KR" sz="1200" dirty="0" smtClean="0"/>
          </a:p>
          <a:p>
            <a:pPr lvl="1"/>
            <a:r>
              <a:rPr lang="en-US" altLang="ko-KR" sz="1100" dirty="0" smtClean="0"/>
              <a:t>Kim</a:t>
            </a:r>
            <a:r>
              <a:rPr lang="en-US" altLang="ko-KR" sz="1100" dirty="0"/>
              <a:t>, Woo Chang, and Min </a:t>
            </a:r>
            <a:r>
              <a:rPr lang="en-US" altLang="ko-KR" sz="1100" dirty="0" err="1"/>
              <a:t>Jeong</a:t>
            </a:r>
            <a:r>
              <a:rPr lang="en-US" altLang="ko-KR" sz="1100" dirty="0"/>
              <a:t> Kim (2014) “Qualitative Properties of Robust Support Vector Machines”, submitted to Journal of Machine Learning Research</a:t>
            </a:r>
          </a:p>
          <a:p>
            <a:pPr lvl="1"/>
            <a:r>
              <a:rPr lang="en-US" altLang="ko-KR" sz="1100" dirty="0" err="1" smtClean="0"/>
              <a:t>Mulvey</a:t>
            </a:r>
            <a:r>
              <a:rPr lang="en-US" altLang="ko-KR" sz="1100" dirty="0"/>
              <a:t>, John M., Woo Chang Kim, and Maximilian Goer (2014) “Taking Advantage of Rebalancing Gains by Randomization and Synthetic Diversification of Investment Tactics”, submitted to Quantitative Finance</a:t>
            </a:r>
          </a:p>
          <a:p>
            <a:pPr lvl="1"/>
            <a:r>
              <a:rPr lang="en-US" altLang="ko-KR" sz="1100" dirty="0" smtClean="0"/>
              <a:t>Kim</a:t>
            </a:r>
            <a:r>
              <a:rPr lang="en-US" altLang="ko-KR" sz="1100" dirty="0"/>
              <a:t>, Woo Chang, and Yong Jae Lee (2014) “A Uniformly Distributed Random Portfolio”, submitted to Quantitative Finance</a:t>
            </a:r>
          </a:p>
          <a:p>
            <a:pPr lvl="1"/>
            <a:r>
              <a:rPr lang="en-US" altLang="ko-KR" sz="1100" dirty="0" smtClean="0"/>
              <a:t>Kim</a:t>
            </a:r>
            <a:r>
              <a:rPr lang="en-US" altLang="ko-KR" sz="1100" dirty="0"/>
              <a:t>, Woo Chang, John M. </a:t>
            </a:r>
            <a:r>
              <a:rPr lang="en-US" altLang="ko-KR" sz="1100" dirty="0" err="1"/>
              <a:t>Mulvey</a:t>
            </a:r>
            <a:r>
              <a:rPr lang="en-US" altLang="ko-KR" sz="1100" dirty="0"/>
              <a:t>, Frank J. </a:t>
            </a:r>
            <a:r>
              <a:rPr lang="en-US" altLang="ko-KR" sz="1100" dirty="0" err="1"/>
              <a:t>Fabozzi</a:t>
            </a:r>
            <a:r>
              <a:rPr lang="en-US" altLang="ko-KR" sz="1100" dirty="0"/>
              <a:t>, and Jang Ho Kim (2014) “Towards Robust Equity Investing”, submitted to Financial Analysts Journal</a:t>
            </a:r>
          </a:p>
          <a:p>
            <a:r>
              <a:rPr lang="en-US" altLang="ko-KR" sz="1200" dirty="0" smtClean="0"/>
              <a:t>4</a:t>
            </a:r>
            <a:r>
              <a:rPr lang="ko-KR" altLang="en-US" sz="1200" dirty="0" smtClean="0"/>
              <a:t>편의 연구 논문 투고 준비 완료</a:t>
            </a:r>
            <a:endParaRPr lang="en-US" altLang="ko-KR" sz="1200" dirty="0" smtClean="0"/>
          </a:p>
          <a:p>
            <a:pPr lvl="1"/>
            <a:r>
              <a:rPr lang="en-US" altLang="ko-KR" sz="1100" dirty="0" smtClean="0"/>
              <a:t>Kim, Woo Chang, Min </a:t>
            </a:r>
            <a:r>
              <a:rPr lang="en-US" altLang="ko-KR" sz="1100" dirty="0" err="1" smtClean="0"/>
              <a:t>Jeong</a:t>
            </a:r>
            <a:r>
              <a:rPr lang="en-US" altLang="ko-KR" sz="1100" dirty="0" smtClean="0"/>
              <a:t> Kim, </a:t>
            </a:r>
            <a:r>
              <a:rPr lang="en-US" altLang="ko-KR" sz="1100" dirty="0" err="1" smtClean="0"/>
              <a:t>Koray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Simsek</a:t>
            </a:r>
            <a:r>
              <a:rPr lang="en-US" altLang="ko-KR" sz="1100" dirty="0" smtClean="0"/>
              <a:t> and John M. </a:t>
            </a:r>
            <a:r>
              <a:rPr lang="en-US" altLang="ko-KR" sz="1100" dirty="0" err="1" smtClean="0"/>
              <a:t>Mulvey</a:t>
            </a:r>
            <a:r>
              <a:rPr lang="en-US" altLang="ko-KR" sz="1100" dirty="0" smtClean="0"/>
              <a:t>, “</a:t>
            </a:r>
            <a:r>
              <a:rPr lang="en-US" sz="1100" dirty="0"/>
              <a:t>Optimal Longevity Risk Management in the Retirement Stage of the </a:t>
            </a:r>
            <a:r>
              <a:rPr lang="en-US" sz="1100" dirty="0" smtClean="0"/>
              <a:t>Life-Cycle”</a:t>
            </a:r>
          </a:p>
          <a:p>
            <a:pPr lvl="1"/>
            <a:r>
              <a:rPr lang="en-US" altLang="ko-KR" sz="1100" dirty="0" smtClean="0"/>
              <a:t>Kim, Woo Chang, William T. </a:t>
            </a:r>
            <a:r>
              <a:rPr lang="en-US" altLang="ko-KR" sz="1100" dirty="0" err="1" smtClean="0"/>
              <a:t>Ziemba</a:t>
            </a:r>
            <a:r>
              <a:rPr lang="en-US" altLang="ko-KR" sz="1100" dirty="0" smtClean="0"/>
              <a:t>, “When Does Equally Weighted Portfolio Outperform Optimal Portfolio?”</a:t>
            </a:r>
          </a:p>
          <a:p>
            <a:pPr lvl="1"/>
            <a:r>
              <a:rPr lang="en-US" altLang="ko-KR" sz="1100" dirty="0" smtClean="0"/>
              <a:t>Kim, Woo Chang, Maximilian Goer, and John M. </a:t>
            </a:r>
            <a:r>
              <a:rPr lang="en-US" altLang="ko-KR" sz="1100" dirty="0" err="1" smtClean="0"/>
              <a:t>Mulvey</a:t>
            </a:r>
            <a:r>
              <a:rPr lang="en-US" altLang="ko-KR" sz="1100" dirty="0" smtClean="0"/>
              <a:t>, “Analytical Proof for Synthetic Diversification and Its Implications to Optimal Portfolio Construction”</a:t>
            </a:r>
          </a:p>
          <a:p>
            <a:pPr lvl="1"/>
            <a:r>
              <a:rPr lang="en-US" altLang="ko-KR" sz="1100" dirty="0" smtClean="0"/>
              <a:t>Kim, Woo Chang, and Yong Jae Lee, “Analytical Justification for Asset Allocation”</a:t>
            </a:r>
          </a:p>
          <a:p>
            <a:r>
              <a:rPr lang="ko-KR" altLang="en-US" sz="1200" dirty="0" smtClean="0"/>
              <a:t>그 외 다수의 새로운 연구 주제를 발굴</a:t>
            </a:r>
            <a:endParaRPr lang="en-US" altLang="ko-KR" sz="1200" dirty="0" smtClean="0"/>
          </a:p>
          <a:p>
            <a:r>
              <a:rPr lang="en-US" altLang="ko-KR" sz="1200" dirty="0" smtClean="0"/>
              <a:t>“</a:t>
            </a:r>
            <a:r>
              <a:rPr lang="ko-KR" altLang="en-US" sz="1200" dirty="0" smtClean="0"/>
              <a:t>재난 금융</a:t>
            </a:r>
            <a:r>
              <a:rPr lang="en-US" altLang="ko-KR" sz="1200" dirty="0" smtClean="0"/>
              <a:t>”</a:t>
            </a:r>
            <a:r>
              <a:rPr lang="ko-KR" altLang="en-US" sz="1200" dirty="0" smtClean="0"/>
              <a:t>등을 포함한 기존에 진행하던 연구들를 지속적으로 수행</a:t>
            </a:r>
            <a:endParaRPr lang="en-US" altLang="ko-KR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방문 연구 개요 및 성과 </a:t>
            </a:r>
            <a:r>
              <a:rPr lang="en-US" altLang="ko-KR" dirty="0" smtClean="0"/>
              <a:t>(2)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SBS 문화재단 연구발표회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카이스트 김우창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B54BB-BCF0-4360-8663-4825C29A20E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4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4"/>
            <a:ext cx="5705856" cy="4525963"/>
          </a:xfrm>
        </p:spPr>
        <p:txBody>
          <a:bodyPr>
            <a:noAutofit/>
          </a:bodyPr>
          <a:lstStyle/>
          <a:p>
            <a:r>
              <a:rPr lang="en-US" altLang="ko-KR" sz="1400" dirty="0"/>
              <a:t>2013</a:t>
            </a:r>
            <a:r>
              <a:rPr lang="ko-KR" altLang="en-US" sz="1400" dirty="0"/>
              <a:t>년 기준 국민연금의 </a:t>
            </a:r>
            <a:r>
              <a:rPr lang="ko-KR" altLang="en-US" sz="1400" dirty="0" smtClean="0"/>
              <a:t>누적적립기금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약 </a:t>
            </a:r>
            <a:r>
              <a:rPr lang="en-US" altLang="ko-KR" sz="1400" dirty="0"/>
              <a:t>417</a:t>
            </a:r>
            <a:r>
              <a:rPr lang="ko-KR" altLang="en-US" sz="1400" dirty="0" smtClean="0"/>
              <a:t>조원</a:t>
            </a:r>
            <a:endParaRPr lang="en-US" altLang="ko-KR" sz="1400" dirty="0" smtClean="0"/>
          </a:p>
          <a:p>
            <a:pPr lvl="1"/>
            <a:r>
              <a:rPr lang="en-US" altLang="ko-KR" sz="1200" dirty="0" smtClean="0"/>
              <a:t>2013</a:t>
            </a:r>
            <a:r>
              <a:rPr lang="ko-KR" altLang="en-US" sz="1200" dirty="0"/>
              <a:t>년 국내 총생산 </a:t>
            </a:r>
            <a:r>
              <a:rPr lang="en-US" altLang="ko-KR" sz="1200" dirty="0"/>
              <a:t>1,428</a:t>
            </a:r>
            <a:r>
              <a:rPr lang="ko-KR" altLang="en-US" sz="1200" dirty="0"/>
              <a:t>조원의 약 </a:t>
            </a:r>
            <a:r>
              <a:rPr lang="en-US" altLang="ko-KR" sz="1200" dirty="0"/>
              <a:t>30%</a:t>
            </a:r>
          </a:p>
          <a:p>
            <a:pPr lvl="1"/>
            <a:r>
              <a:rPr lang="en-US" altLang="ko-KR" sz="1200" dirty="0" smtClean="0"/>
              <a:t>2014</a:t>
            </a:r>
            <a:r>
              <a:rPr lang="ko-KR" altLang="en-US" sz="1200" dirty="0"/>
              <a:t>년 대한민국 정부의 예산 </a:t>
            </a:r>
            <a:r>
              <a:rPr lang="en-US" altLang="ko-KR" sz="1200" dirty="0"/>
              <a:t>357</a:t>
            </a:r>
            <a:r>
              <a:rPr lang="ko-KR" altLang="en-US" sz="1200" dirty="0"/>
              <a:t>조</a:t>
            </a:r>
            <a:r>
              <a:rPr lang="en-US" altLang="ko-KR" sz="1200" dirty="0"/>
              <a:t>7000</a:t>
            </a:r>
            <a:r>
              <a:rPr lang="ko-KR" altLang="en-US" sz="1200" dirty="0"/>
              <a:t>억원의 약 </a:t>
            </a:r>
            <a:r>
              <a:rPr lang="en-US" altLang="ko-KR" sz="1200" dirty="0"/>
              <a:t>1.2</a:t>
            </a:r>
            <a:r>
              <a:rPr lang="ko-KR" altLang="en-US" sz="1200" dirty="0"/>
              <a:t>배</a:t>
            </a:r>
          </a:p>
          <a:p>
            <a:pPr lvl="1"/>
            <a:r>
              <a:rPr lang="en-US" altLang="ko-KR" sz="1200" dirty="0" smtClean="0"/>
              <a:t>2014</a:t>
            </a:r>
            <a:r>
              <a:rPr lang="ko-KR" altLang="en-US" sz="1200" dirty="0"/>
              <a:t>년 보건복지부 본예산 </a:t>
            </a:r>
            <a:r>
              <a:rPr lang="en-US" altLang="ko-KR" sz="1200" dirty="0"/>
              <a:t>41</a:t>
            </a:r>
            <a:r>
              <a:rPr lang="ko-KR" altLang="en-US" sz="1200" dirty="0"/>
              <a:t>조원의 약 </a:t>
            </a:r>
            <a:r>
              <a:rPr lang="en-US" altLang="ko-KR" sz="1200" dirty="0"/>
              <a:t>10</a:t>
            </a:r>
            <a:r>
              <a:rPr lang="ko-KR" altLang="en-US" sz="1200" dirty="0"/>
              <a:t>배</a:t>
            </a:r>
          </a:p>
          <a:p>
            <a:pPr lvl="1"/>
            <a:r>
              <a:rPr lang="en-US" altLang="ko-KR" sz="1200" dirty="0" smtClean="0"/>
              <a:t>2014</a:t>
            </a:r>
            <a:r>
              <a:rPr lang="ko-KR" altLang="en-US" sz="1200" dirty="0"/>
              <a:t>년 복지 예산 중 보육</a:t>
            </a:r>
            <a:r>
              <a:rPr lang="en-US" altLang="ko-KR" sz="1200" dirty="0"/>
              <a:t>, </a:t>
            </a:r>
            <a:r>
              <a:rPr lang="ko-KR" altLang="en-US" sz="1200" dirty="0"/>
              <a:t>가족</a:t>
            </a:r>
            <a:r>
              <a:rPr lang="en-US" altLang="ko-KR" sz="1200" dirty="0"/>
              <a:t>, </a:t>
            </a:r>
            <a:r>
              <a:rPr lang="ko-KR" altLang="en-US" sz="1200" dirty="0"/>
              <a:t>여성 부문 예산 </a:t>
            </a:r>
            <a:r>
              <a:rPr lang="en-US" altLang="ko-KR" sz="1200" dirty="0"/>
              <a:t>5</a:t>
            </a:r>
            <a:r>
              <a:rPr lang="ko-KR" altLang="en-US" sz="1200" dirty="0"/>
              <a:t>조</a:t>
            </a:r>
            <a:r>
              <a:rPr lang="en-US" altLang="ko-KR" sz="1200" dirty="0"/>
              <a:t>3000</a:t>
            </a:r>
            <a:r>
              <a:rPr lang="ko-KR" altLang="en-US" sz="1200" dirty="0"/>
              <a:t>억원의 </a:t>
            </a:r>
            <a:r>
              <a:rPr lang="en-US" altLang="ko-KR" sz="1200" dirty="0"/>
              <a:t>80</a:t>
            </a:r>
            <a:r>
              <a:rPr lang="ko-KR" altLang="en-US" sz="1200" dirty="0"/>
              <a:t>배</a:t>
            </a:r>
          </a:p>
          <a:p>
            <a:pPr lvl="1"/>
            <a:r>
              <a:rPr lang="en-US" altLang="ko-KR" sz="1200" dirty="0" smtClean="0"/>
              <a:t>2013</a:t>
            </a:r>
            <a:r>
              <a:rPr lang="ko-KR" altLang="en-US" sz="1200" dirty="0"/>
              <a:t>년 삼성전자 매출액 </a:t>
            </a:r>
            <a:r>
              <a:rPr lang="en-US" altLang="ko-KR" sz="1200" dirty="0"/>
              <a:t>228</a:t>
            </a:r>
            <a:r>
              <a:rPr lang="ko-KR" altLang="en-US" sz="1200" dirty="0"/>
              <a:t>조원의 약 </a:t>
            </a:r>
            <a:r>
              <a:rPr lang="en-US" altLang="ko-KR" sz="1200" dirty="0"/>
              <a:t>1.8</a:t>
            </a:r>
            <a:r>
              <a:rPr lang="ko-KR" altLang="en-US" sz="1200" dirty="0"/>
              <a:t>배</a:t>
            </a:r>
            <a:r>
              <a:rPr lang="en-US" altLang="ko-KR" sz="1200" dirty="0"/>
              <a:t>, </a:t>
            </a:r>
            <a:r>
              <a:rPr lang="ko-KR" altLang="en-US" sz="1200" dirty="0"/>
              <a:t>영업이익 </a:t>
            </a:r>
            <a:r>
              <a:rPr lang="en-US" altLang="ko-KR" sz="1200" dirty="0"/>
              <a:t>36</a:t>
            </a:r>
            <a:r>
              <a:rPr lang="ko-KR" altLang="en-US" sz="1200" dirty="0"/>
              <a:t>조원의  약 </a:t>
            </a:r>
            <a:r>
              <a:rPr lang="en-US" altLang="ko-KR" sz="1200" dirty="0"/>
              <a:t>11.5</a:t>
            </a:r>
            <a:r>
              <a:rPr lang="ko-KR" altLang="en-US" sz="1200" dirty="0"/>
              <a:t>배</a:t>
            </a:r>
          </a:p>
          <a:p>
            <a:pPr lvl="1"/>
            <a:r>
              <a:rPr lang="en-US" altLang="ko-KR" sz="1200" dirty="0" smtClean="0"/>
              <a:t>2013</a:t>
            </a:r>
            <a:r>
              <a:rPr lang="ko-KR" altLang="en-US" sz="1200" dirty="0"/>
              <a:t>년 미 애플사 매출액 </a:t>
            </a:r>
            <a:r>
              <a:rPr lang="en-US" altLang="ko-KR" sz="1200" dirty="0"/>
              <a:t>180</a:t>
            </a:r>
            <a:r>
              <a:rPr lang="ko-KR" altLang="en-US" sz="1200" dirty="0"/>
              <a:t>조원의 약 </a:t>
            </a:r>
            <a:r>
              <a:rPr lang="en-US" altLang="ko-KR" sz="1200" dirty="0"/>
              <a:t>2.4</a:t>
            </a:r>
            <a:r>
              <a:rPr lang="ko-KR" altLang="en-US" sz="1200" dirty="0"/>
              <a:t>배</a:t>
            </a:r>
            <a:r>
              <a:rPr lang="en-US" altLang="ko-KR" sz="1200" dirty="0"/>
              <a:t>, </a:t>
            </a:r>
            <a:r>
              <a:rPr lang="ko-KR" altLang="en-US" sz="1200" dirty="0"/>
              <a:t>영업이익 </a:t>
            </a:r>
            <a:r>
              <a:rPr lang="en-US" altLang="ko-KR" sz="1200" dirty="0"/>
              <a:t>40</a:t>
            </a:r>
            <a:r>
              <a:rPr lang="ko-KR" altLang="en-US" sz="1200" dirty="0"/>
              <a:t>조원의 약 </a:t>
            </a:r>
            <a:r>
              <a:rPr lang="en-US" altLang="ko-KR" sz="1200" dirty="0"/>
              <a:t>10.5</a:t>
            </a:r>
            <a:r>
              <a:rPr lang="ko-KR" altLang="en-US" sz="1200" dirty="0" smtClean="0"/>
              <a:t>배</a:t>
            </a:r>
            <a:endParaRPr lang="en-US" altLang="ko-KR" sz="1200" dirty="0" smtClean="0"/>
          </a:p>
          <a:p>
            <a:pPr lvl="1"/>
            <a:r>
              <a:rPr lang="en-US" altLang="ko-KR" sz="1200" dirty="0" smtClean="0"/>
              <a:t>2012</a:t>
            </a:r>
            <a:r>
              <a:rPr lang="ko-KR" altLang="en-US" sz="1200" dirty="0" smtClean="0"/>
              <a:t>년 국내 유가증권시장 시가총액 </a:t>
            </a:r>
            <a:r>
              <a:rPr lang="en-US" altLang="ko-KR" sz="1200" dirty="0" smtClean="0"/>
              <a:t>1,154</a:t>
            </a:r>
            <a:r>
              <a:rPr lang="ko-KR" altLang="en-US" sz="1200" dirty="0" smtClean="0"/>
              <a:t>조원의 </a:t>
            </a:r>
            <a:r>
              <a:rPr lang="en-US" altLang="ko-KR" sz="1200" dirty="0" smtClean="0"/>
              <a:t>40%</a:t>
            </a:r>
          </a:p>
          <a:p>
            <a:pPr lvl="1"/>
            <a:r>
              <a:rPr lang="en-US" altLang="ko-KR" sz="1200" dirty="0" smtClean="0"/>
              <a:t>2012</a:t>
            </a:r>
            <a:r>
              <a:rPr lang="ko-KR" altLang="en-US" sz="1200" dirty="0" smtClean="0"/>
              <a:t>년 코스닥 시장 시가총액 </a:t>
            </a:r>
            <a:r>
              <a:rPr lang="en-US" altLang="ko-KR" sz="1200" dirty="0" smtClean="0"/>
              <a:t>109</a:t>
            </a:r>
            <a:r>
              <a:rPr lang="ko-KR" altLang="en-US" sz="1200" dirty="0" smtClean="0"/>
              <a:t>조원의 네 배</a:t>
            </a:r>
            <a:endParaRPr lang="en-US" altLang="ko-KR" sz="1200" dirty="0" smtClean="0"/>
          </a:p>
          <a:p>
            <a:pPr lvl="2"/>
            <a:endParaRPr lang="en-US" altLang="ko-KR" sz="10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국민연금의 </a:t>
            </a:r>
            <a:r>
              <a:rPr lang="ko-KR" altLang="en-US" sz="1400" dirty="0"/>
              <a:t>적립기금규모는 </a:t>
            </a:r>
            <a:r>
              <a:rPr lang="en-US" altLang="ko-KR" sz="1400" dirty="0"/>
              <a:t>2040</a:t>
            </a:r>
            <a:r>
              <a:rPr lang="ko-KR" altLang="en-US" sz="1400" dirty="0"/>
              <a:t>년까지 그 증가세가 지속되어 최대 </a:t>
            </a:r>
            <a:r>
              <a:rPr lang="en-US" altLang="ko-KR" sz="1400" dirty="0"/>
              <a:t>2,561</a:t>
            </a:r>
            <a:r>
              <a:rPr lang="ko-KR" altLang="en-US" sz="1400" dirty="0"/>
              <a:t>조원까지 도달</a:t>
            </a:r>
          </a:p>
          <a:p>
            <a:pPr lvl="1"/>
            <a:r>
              <a:rPr lang="ko-KR" altLang="en-US" sz="1200" dirty="0" smtClean="0"/>
              <a:t>이 </a:t>
            </a:r>
            <a:r>
              <a:rPr lang="ko-KR" altLang="en-US" sz="1200" dirty="0"/>
              <a:t>시점의 적립기금규모는 국내총생산 대비 약 </a:t>
            </a:r>
            <a:r>
              <a:rPr lang="en-US" altLang="ko-KR" sz="1200" dirty="0"/>
              <a:t>50%</a:t>
            </a:r>
            <a:r>
              <a:rPr lang="ko-KR" altLang="en-US" sz="1200" dirty="0"/>
              <a:t>일 것으로 추정</a:t>
            </a:r>
          </a:p>
          <a:p>
            <a:pPr lvl="1"/>
            <a:endParaRPr lang="en-US" altLang="ko-KR" sz="12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연구대상</a:t>
            </a:r>
            <a:r>
              <a:rPr lang="en-US" altLang="ko-KR" dirty="0" smtClean="0"/>
              <a:t>: </a:t>
            </a:r>
            <a:r>
              <a:rPr lang="ko-KR" altLang="en-US" dirty="0" smtClean="0"/>
              <a:t>천문학적인 규모로 성장한 우리나라의 공적연금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952431"/>
              </p:ext>
            </p:extLst>
          </p:nvPr>
        </p:nvGraphicFramePr>
        <p:xfrm>
          <a:off x="6172200" y="1536192"/>
          <a:ext cx="2599848" cy="4745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815064" y="1682496"/>
            <a:ext cx="8290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단위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조원</a:t>
            </a:r>
            <a:endParaRPr lang="en-US" sz="10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629400" y="4023360"/>
            <a:ext cx="2011680" cy="0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SBS 문화재단 연구발표회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카이스트 김우창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B54BB-BCF0-4360-8663-4825C29A20E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1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4"/>
            <a:ext cx="3630168" cy="4525963"/>
          </a:xfrm>
        </p:spPr>
        <p:txBody>
          <a:bodyPr>
            <a:normAutofit/>
          </a:bodyPr>
          <a:lstStyle/>
          <a:p>
            <a:r>
              <a:rPr lang="en-US" altLang="ko-KR" sz="1400" dirty="0" smtClean="0"/>
              <a:t>2040</a:t>
            </a:r>
            <a:r>
              <a:rPr lang="ko-KR" altLang="en-US" sz="1400" dirty="0"/>
              <a:t>년 이후 수지적자가 발생하기 </a:t>
            </a:r>
            <a:r>
              <a:rPr lang="ko-KR" altLang="en-US" sz="1400" dirty="0" smtClean="0"/>
              <a:t>시작할 것으로 추정됨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최대 규모 도달 시점인 </a:t>
            </a:r>
            <a:r>
              <a:rPr lang="en-US" altLang="ko-KR" sz="1400" dirty="0" smtClean="0"/>
              <a:t>2040</a:t>
            </a:r>
            <a:r>
              <a:rPr lang="ko-KR" altLang="en-US" sz="1400" dirty="0" smtClean="0"/>
              <a:t>년부터 불과 </a:t>
            </a:r>
            <a:r>
              <a:rPr lang="en-US" altLang="ko-KR" sz="1400" dirty="0"/>
              <a:t>20</a:t>
            </a:r>
            <a:r>
              <a:rPr lang="ko-KR" altLang="en-US" sz="1400" dirty="0"/>
              <a:t>년 후인 </a:t>
            </a:r>
            <a:r>
              <a:rPr lang="en-US" altLang="ko-KR" sz="1400" dirty="0"/>
              <a:t>2060</a:t>
            </a:r>
            <a:r>
              <a:rPr lang="ko-KR" altLang="en-US" sz="1400" dirty="0"/>
              <a:t>년에는 수천조원에 달하는 기금이 모두 소진될 것으로 </a:t>
            </a:r>
            <a:r>
              <a:rPr lang="ko-KR" altLang="en-US" sz="1400" dirty="0" smtClean="0"/>
              <a:t>보임</a:t>
            </a:r>
            <a:endParaRPr lang="en-US" altLang="ko-KR" sz="1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밝지 않은 향후 전망</a:t>
            </a:r>
            <a:endParaRPr lang="en-US" dirty="0"/>
          </a:p>
        </p:txBody>
      </p:sp>
      <p:pic>
        <p:nvPicPr>
          <p:cNvPr id="4" name="Picture 3" descr="EMB00000f10149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44"/>
          <a:stretch/>
        </p:blipFill>
        <p:spPr bwMode="auto">
          <a:xfrm>
            <a:off x="4407535" y="1600204"/>
            <a:ext cx="4279265" cy="28981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75086" y="4498344"/>
            <a:ext cx="18117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출처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국민연금운용본부</a:t>
            </a:r>
            <a:endParaRPr lang="en-US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SBS 문화재단 연구발표회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카이스트 김우창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B54BB-BCF0-4360-8663-4825C29A20E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3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400" dirty="0" smtClean="0"/>
              <a:t>급속한 </a:t>
            </a:r>
            <a:r>
              <a:rPr lang="ko-KR" altLang="en-US" sz="1400" dirty="0" smtClean="0"/>
              <a:t>고령화 </a:t>
            </a:r>
            <a:r>
              <a:rPr lang="en-US" altLang="ko-KR" sz="1400" dirty="0" smtClean="0"/>
              <a:t>(2013</a:t>
            </a:r>
            <a:r>
              <a:rPr lang="ko-KR" altLang="en-US" sz="1400" dirty="0" smtClean="0"/>
              <a:t>년 출산율 </a:t>
            </a:r>
            <a:r>
              <a:rPr lang="en-US" altLang="ko-KR" sz="1400" dirty="0" smtClean="0"/>
              <a:t>1.2</a:t>
            </a:r>
            <a:r>
              <a:rPr lang="ko-KR" altLang="en-US" sz="1400" dirty="0" smtClean="0"/>
              <a:t>명</a:t>
            </a:r>
            <a:r>
              <a:rPr lang="en-US" altLang="ko-KR" sz="1400" dirty="0"/>
              <a:t>)</a:t>
            </a:r>
            <a:endParaRPr lang="en-US" altLang="ko-KR" sz="1400" dirty="0" smtClean="0"/>
          </a:p>
          <a:p>
            <a:pPr lvl="1"/>
            <a:r>
              <a:rPr lang="ko-KR" altLang="en-US" sz="1200" dirty="0" smtClean="0"/>
              <a:t>생산인구의 감소로 인한 기여분 감소</a:t>
            </a:r>
            <a:r>
              <a:rPr lang="ko-KR" altLang="en-US" sz="1200" dirty="0" smtClean="0">
                <a:latin typeface="+mn-lt"/>
              </a:rPr>
              <a:t> </a:t>
            </a:r>
            <a:r>
              <a:rPr lang="ko-KR" altLang="en-US" sz="1200" dirty="0" smtClean="0">
                <a:latin typeface="+mn-lt"/>
                <a:cs typeface="Arial" panose="020B0604020202020204" pitchFamily="34" charset="0"/>
              </a:rPr>
              <a:t>→ 자산 축소</a:t>
            </a:r>
            <a:endParaRPr lang="en-US" altLang="ko-KR" sz="1200" dirty="0" smtClean="0">
              <a:latin typeface="+mn-lt"/>
            </a:endParaRPr>
          </a:p>
          <a:p>
            <a:pPr lvl="1"/>
            <a:r>
              <a:rPr lang="ko-KR" altLang="en-US" sz="1200" dirty="0" smtClean="0"/>
              <a:t>은퇴인구의 증가로 인한 지급분 증가</a:t>
            </a:r>
            <a:r>
              <a:rPr lang="ko-KR" altLang="en-US" sz="1200" dirty="0"/>
              <a:t> </a:t>
            </a:r>
            <a:r>
              <a:rPr lang="ko-KR" altLang="en-US" sz="1200" dirty="0">
                <a:cs typeface="Arial" panose="020B0604020202020204" pitchFamily="34" charset="0"/>
              </a:rPr>
              <a:t>→ </a:t>
            </a:r>
            <a:r>
              <a:rPr lang="ko-KR" altLang="en-US" sz="1200" dirty="0" smtClean="0">
                <a:cs typeface="Arial" panose="020B0604020202020204" pitchFamily="34" charset="0"/>
              </a:rPr>
              <a:t>부채 증대</a:t>
            </a:r>
            <a:endParaRPr lang="en-US" altLang="ko-KR" sz="1200" dirty="0" smtClean="0">
              <a:cs typeface="Arial" panose="020B0604020202020204" pitchFamily="34" charset="0"/>
            </a:endParaRPr>
          </a:p>
          <a:p>
            <a:pPr lvl="1"/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pic>
        <p:nvPicPr>
          <p:cNvPr id="4" name="Picture 3" descr="EMB00000f10149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465" y="2709237"/>
            <a:ext cx="5767070" cy="32918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SBS 문화재단 연구발표회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카이스트 김우창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B54BB-BCF0-4360-8663-4825C29A20E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6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기존의 접근 방법</a:t>
            </a:r>
            <a:r>
              <a:rPr lang="en-US" altLang="ko-KR" dirty="0" smtClean="0"/>
              <a:t>: </a:t>
            </a:r>
            <a:br>
              <a:rPr lang="en-US" altLang="ko-KR" dirty="0" smtClean="0"/>
            </a:br>
            <a:r>
              <a:rPr lang="en-US" altLang="ko-KR" dirty="0" smtClean="0"/>
              <a:t>Traditional Asset Liability Management (ALM)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714488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16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Sponsoring Company</a:t>
                      </a:r>
                      <a:endParaRPr lang="en-US" sz="18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tx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08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800" dirty="0" smtClean="0"/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accent1"/>
                          </a:solidFill>
                        </a:rPr>
                        <a:t>Contribution</a:t>
                      </a:r>
                      <a:endParaRPr 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Pension Trust</a:t>
                      </a:r>
                    </a:p>
                    <a:p>
                      <a:pPr algn="ctr"/>
                      <a:r>
                        <a:rPr lang="en-US" sz="1800" dirty="0" smtClean="0"/>
                        <a:t>(Asset)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tx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08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accent1"/>
                          </a:solidFill>
                        </a:rPr>
                        <a:t>Benefit</a:t>
                      </a:r>
                      <a:endParaRPr 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marL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PBGC</a:t>
                      </a:r>
                    </a:p>
                    <a:p>
                      <a:pPr algn="ctr"/>
                      <a:r>
                        <a:rPr lang="en-US" sz="1800" dirty="0" smtClean="0"/>
                        <a:t>(Public)</a:t>
                      </a:r>
                      <a:endParaRPr lang="en-US" sz="1800" dirty="0" smtClean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tx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0800000" scaled="1"/>
                    </a:gra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Retirees</a:t>
                      </a:r>
                    </a:p>
                    <a:p>
                      <a:pPr algn="ctr"/>
                      <a:r>
                        <a:rPr lang="en-US" sz="1800" dirty="0" smtClean="0"/>
                        <a:t>(Liability)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tx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0800000" scaled="1"/>
                    </a:gra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gridSpan="2" v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1"/>
                          </a:solidFill>
                        </a:rPr>
                        <a:t>Back-up</a:t>
                      </a:r>
                      <a:r>
                        <a:rPr lang="en-US" sz="1600" baseline="0" dirty="0" smtClean="0">
                          <a:solidFill>
                            <a:schemeClr val="accent1"/>
                          </a:solidFill>
                        </a:rPr>
                        <a:t> for pension</a:t>
                      </a:r>
                      <a:endParaRPr 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3571868" y="2447352"/>
            <a:ext cx="2000264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5400000">
            <a:off x="6224723" y="3191046"/>
            <a:ext cx="7200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571868" y="3932710"/>
            <a:ext cx="2000264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 flipV="1">
            <a:off x="3578880" y="2817793"/>
            <a:ext cx="1980000" cy="759729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20340000">
            <a:off x="4209603" y="3134773"/>
            <a:ext cx="993157" cy="3485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1"/>
                </a:solidFill>
              </a:rPr>
              <a:t>Insurance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SBS 문화재단 연구발표회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카이스트 김우창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B54BB-BCF0-4360-8663-4825C29A20E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5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기존의 접근 방법</a:t>
            </a:r>
            <a:r>
              <a:rPr lang="en-US" altLang="ko-KR" dirty="0" smtClean="0"/>
              <a:t>: </a:t>
            </a:r>
            <a:br>
              <a:rPr lang="en-US" altLang="ko-KR" dirty="0" smtClean="0"/>
            </a:br>
            <a:r>
              <a:rPr lang="en-US" altLang="ko-KR" dirty="0" smtClean="0"/>
              <a:t>Traditional Asset Liability Management (ALM)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654469"/>
              </p:ext>
            </p:extLst>
          </p:nvPr>
        </p:nvGraphicFramePr>
        <p:xfrm>
          <a:off x="1524000" y="1714488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1680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가입자</a:t>
                      </a:r>
                      <a:endParaRPr 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tx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08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/>
                      <a:r>
                        <a:rPr lang="ko-KR" altLang="en-US" sz="1600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기여분</a:t>
                      </a:r>
                      <a:endParaRPr lang="en-US" sz="18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국민연금</a:t>
                      </a:r>
                      <a:endParaRPr lang="en-US" sz="1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tx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08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endParaRPr 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ko-KR" altLang="en-US" sz="1600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지급분</a:t>
                      </a:r>
                      <a:endParaRPr lang="en-US" sz="16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정부</a:t>
                      </a:r>
                      <a:endParaRPr lang="en-US" sz="1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tx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0800000" scaled="1"/>
                    </a:gra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은퇴자</a:t>
                      </a:r>
                      <a:endParaRPr lang="en-US" sz="1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tx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0800000" scaled="1"/>
                    </a:gra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gridSpan="2" v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3571868" y="2447352"/>
            <a:ext cx="2000264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5400000">
            <a:off x="6224723" y="3191046"/>
            <a:ext cx="7200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144307" y="1684481"/>
            <a:ext cx="6871062" cy="3035284"/>
            <a:chOff x="1144307" y="1684481"/>
            <a:chExt cx="6871062" cy="3035284"/>
          </a:xfrm>
        </p:grpSpPr>
        <p:grpSp>
          <p:nvGrpSpPr>
            <p:cNvPr id="13" name="Group 12"/>
            <p:cNvGrpSpPr/>
            <p:nvPr/>
          </p:nvGrpSpPr>
          <p:grpSpPr>
            <a:xfrm>
              <a:off x="1144307" y="1684481"/>
              <a:ext cx="6871062" cy="3035284"/>
              <a:chOff x="1144307" y="1684481"/>
              <a:chExt cx="6871062" cy="3035284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144307" y="1684481"/>
                <a:ext cx="2873828" cy="1525742"/>
              </a:xfrm>
              <a:prstGeom prst="rect">
                <a:avLst/>
              </a:prstGeom>
              <a:solidFill>
                <a:srgbClr val="92D050">
                  <a:alpha val="50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144307" y="3210223"/>
                <a:ext cx="2873828" cy="1506969"/>
              </a:xfrm>
              <a:prstGeom prst="rect">
                <a:avLst/>
              </a:prstGeom>
              <a:solidFill>
                <a:srgbClr val="92D050">
                  <a:alpha val="50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018135" y="3370217"/>
                <a:ext cx="3997234" cy="1349548"/>
              </a:xfrm>
              <a:prstGeom prst="rect">
                <a:avLst/>
              </a:prstGeom>
              <a:solidFill>
                <a:srgbClr val="92D050">
                  <a:alpha val="50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3658929" y="3551950"/>
              <a:ext cx="18261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2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외생변수</a:t>
              </a:r>
              <a:endParaRPr lang="en-US" sz="3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106962" y="1684481"/>
            <a:ext cx="3908407" cy="1617809"/>
            <a:chOff x="4106962" y="1684481"/>
            <a:chExt cx="3908407" cy="1617809"/>
          </a:xfrm>
        </p:grpSpPr>
        <p:sp>
          <p:nvSpPr>
            <p:cNvPr id="16" name="Rectangle 15"/>
            <p:cNvSpPr/>
            <p:nvPr/>
          </p:nvSpPr>
          <p:spPr>
            <a:xfrm>
              <a:off x="4106962" y="1684481"/>
              <a:ext cx="3908407" cy="1617809"/>
            </a:xfrm>
            <a:prstGeom prst="rect">
              <a:avLst/>
            </a:prstGeom>
            <a:solidFill>
              <a:srgbClr val="476EA3">
                <a:alpha val="5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10820" y="1684481"/>
              <a:ext cx="1016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ALM</a:t>
              </a:r>
              <a:r>
                <a:rPr lang="ko-KR" altLang="en-US" sz="12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범위</a:t>
              </a:r>
              <a:endParaRPr 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598126" y="1974145"/>
            <a:ext cx="2837252" cy="92333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금융자산 </a:t>
            </a:r>
            <a:r>
              <a:rPr lang="en-US" altLang="ko-KR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주식</a:t>
            </a:r>
            <a:r>
              <a:rPr lang="en-US" altLang="ko-KR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채권 등</a:t>
            </a:r>
            <a:r>
              <a:rPr lang="en-US" altLang="ko-KR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배분문제</a:t>
            </a:r>
            <a:endParaRPr lang="en-US" altLang="ko-KR" sz="12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수익률 최대화</a:t>
            </a:r>
            <a:endParaRPr lang="en-US" altLang="ko-KR" sz="105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하방위험 최소화</a:t>
            </a:r>
            <a:endParaRPr lang="en-US" altLang="ko-KR" sz="105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자산</a:t>
            </a:r>
            <a:r>
              <a:rPr lang="en-US" altLang="ko-KR" sz="105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5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부채 비율 최대화</a:t>
            </a:r>
            <a:endParaRPr lang="en-US" altLang="ko-KR" sz="105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5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en-US" sz="12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SBS 문화재단 연구발표회</a:t>
            </a:r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카이스트 김우창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B54BB-BCF0-4360-8663-4825C29A20E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2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1600" dirty="0" smtClean="0"/>
              <a:t>기존의 접근법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좋은 투자 전략을 통한 수익률 증대 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“</a:t>
            </a:r>
            <a:r>
              <a:rPr lang="ko-KR" altLang="en-US" sz="1600" dirty="0" smtClean="0"/>
              <a:t>시장은 시장을 이길 수 없다</a:t>
            </a:r>
            <a:r>
              <a:rPr lang="en-US" altLang="ko-KR" sz="1600" dirty="0" smtClean="0"/>
              <a:t>”</a:t>
            </a:r>
          </a:p>
          <a:p>
            <a:pPr lvl="1"/>
            <a:r>
              <a:rPr lang="ko-KR" altLang="en-US" sz="1400" dirty="0" smtClean="0"/>
              <a:t>국민연금의 누적적립기금은 유가증권시장 시가총액 </a:t>
            </a:r>
            <a:r>
              <a:rPr lang="en-US" altLang="ko-KR" sz="1400" dirty="0"/>
              <a:t>40</a:t>
            </a:r>
            <a:r>
              <a:rPr lang="en-US" altLang="ko-KR" sz="1400" dirty="0" smtClean="0"/>
              <a:t>%, </a:t>
            </a:r>
            <a:r>
              <a:rPr lang="ko-KR" altLang="en-US" sz="1400" dirty="0" smtClean="0"/>
              <a:t>코스닥 </a:t>
            </a:r>
            <a:r>
              <a:rPr lang="ko-KR" altLang="en-US" sz="1400" dirty="0"/>
              <a:t>시장 시가총액 </a:t>
            </a:r>
            <a:r>
              <a:rPr lang="ko-KR" altLang="en-US" sz="1400" dirty="0" smtClean="0"/>
              <a:t>네 배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국민연금의 투자성과가 주가인덱스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혹은 경제성장분을 크게 상회하는 것은 상상하기 어려움</a:t>
            </a:r>
            <a:endParaRPr lang="en-US" altLang="ko-KR" sz="1400" dirty="0" smtClean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착안점</a:t>
            </a:r>
            <a:endParaRPr lang="en-US" altLang="ko-KR" sz="1600" dirty="0" smtClean="0"/>
          </a:p>
          <a:p>
            <a:pPr lvl="1"/>
            <a:r>
              <a:rPr lang="ko-KR" altLang="en-US" sz="1400" dirty="0" smtClean="0"/>
              <a:t>국민연금문제의 근본적인 </a:t>
            </a:r>
            <a:r>
              <a:rPr lang="ko-KR" altLang="en-US" sz="1400" dirty="0"/>
              <a:t>원</a:t>
            </a:r>
            <a:r>
              <a:rPr lang="ko-KR" altLang="en-US" sz="1400" dirty="0" smtClean="0"/>
              <a:t>인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인구구조변화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출산율이 </a:t>
            </a:r>
            <a:r>
              <a:rPr lang="en-US" altLang="ko-KR" sz="1400" dirty="0" smtClean="0"/>
              <a:t>2.1</a:t>
            </a:r>
            <a:r>
              <a:rPr lang="ko-KR" altLang="en-US" sz="1400" dirty="0" smtClean="0"/>
              <a:t>명으로 증가하면 기금고갈은 발생하지 않음</a:t>
            </a:r>
            <a:endParaRPr lang="en-US" altLang="ko-KR" sz="1400" dirty="0" smtClean="0"/>
          </a:p>
          <a:p>
            <a:pPr lvl="1"/>
            <a:r>
              <a:rPr lang="ko-KR" altLang="en-US" sz="1400" dirty="0"/>
              <a:t>국민연금은 인구구조 건전화 </a:t>
            </a:r>
            <a:r>
              <a:rPr lang="en-US" altLang="ko-KR" sz="1400" dirty="0"/>
              <a:t>(</a:t>
            </a:r>
            <a:r>
              <a:rPr lang="ko-KR" altLang="en-US" sz="1400" dirty="0"/>
              <a:t>출산율 증대</a:t>
            </a:r>
            <a:r>
              <a:rPr lang="en-US" altLang="ko-KR" sz="1400" dirty="0"/>
              <a:t>)</a:t>
            </a:r>
            <a:r>
              <a:rPr lang="ko-KR" altLang="en-US" sz="1400" dirty="0"/>
              <a:t>의 직접적인 </a:t>
            </a:r>
            <a:r>
              <a:rPr lang="ko-KR" altLang="en-US" sz="1400" dirty="0" smtClean="0"/>
              <a:t>수혜자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수혜자 부담의 원칙 적용 가능</a:t>
            </a:r>
            <a:endParaRPr lang="en-US" altLang="ko-KR" sz="14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새로운 접근법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기존의 </a:t>
            </a:r>
            <a:r>
              <a:rPr lang="en-US" altLang="ko-KR" sz="1600" dirty="0" smtClean="0"/>
              <a:t>ALM + </a:t>
            </a:r>
            <a:r>
              <a:rPr lang="ko-KR" altLang="en-US" sz="1600" dirty="0" smtClean="0"/>
              <a:t>투자대상으로서의 인구증대 </a:t>
            </a:r>
            <a:r>
              <a:rPr lang="en-US" altLang="ko-KR" sz="1600" dirty="0" smtClean="0"/>
              <a:t>(Investing in Population Growth)</a:t>
            </a:r>
            <a:endParaRPr lang="en-US" altLang="ko-KR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새로운 접근 방법의 필요성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SBS 문화재단 연구발표회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카이스트 김우창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B54BB-BCF0-4360-8663-4825C29A20E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9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PT Global Equity Regime Identification Tactic 0604">
  <a:themeElements>
    <a:clrScheme name="DPT Color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6EA3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76EA3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5875">
          <a:solidFill>
            <a:srgbClr val="5D5325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sz="1400" dirty="0" smtClean="0">
            <a:latin typeface="Corbe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20140213 Palm Beach Investment Research Group</Template>
  <TotalTime>1559</TotalTime>
  <Words>1544</Words>
  <Application>Microsoft Office PowerPoint</Application>
  <PresentationFormat>On-screen Show (4:3)</PresentationFormat>
  <Paragraphs>256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맑은 고딕</vt:lpstr>
      <vt:lpstr>Arial</vt:lpstr>
      <vt:lpstr>Calibri</vt:lpstr>
      <vt:lpstr>Cambria Math</vt:lpstr>
      <vt:lpstr>Corbel</vt:lpstr>
      <vt:lpstr>Courier New</vt:lpstr>
      <vt:lpstr>Wingdings</vt:lpstr>
      <vt:lpstr>DPT Global Equity Regime Identification Tactic 0604</vt:lpstr>
      <vt:lpstr>초고령화 사회 하에서 지속가능한 국가성장을 위한 새로운 공적연금 운용방식 제언:  Investing in Population Growth</vt:lpstr>
      <vt:lpstr>방문 연구 개요 및 성과 (1)</vt:lpstr>
      <vt:lpstr>방문 연구 개요 및 성과 (2)</vt:lpstr>
      <vt:lpstr>연구대상: 천문학적인 규모로 성장한 우리나라의 공적연금</vt:lpstr>
      <vt:lpstr>밝지 않은 향후 전망</vt:lpstr>
      <vt:lpstr>Why?</vt:lpstr>
      <vt:lpstr>기존의 접근 방법:  Traditional Asset Liability Management (ALM)</vt:lpstr>
      <vt:lpstr>기존의 접근 방법:  Traditional Asset Liability Management (ALM)</vt:lpstr>
      <vt:lpstr>새로운 접근 방법의 필요성</vt:lpstr>
      <vt:lpstr>새로운 접근 방법:  ALM + Investing in Population Growth</vt:lpstr>
      <vt:lpstr>Two Track Approach</vt:lpstr>
      <vt:lpstr>민감도 분석을 통한 타당성 검증: 가정</vt:lpstr>
      <vt:lpstr>잉여자산 (Surplus): 인구증가에 투자 없음</vt:lpstr>
      <vt:lpstr>잉여자산 (Surplus): 인구증가에 적립기금의 1.2%씩 투자</vt:lpstr>
      <vt:lpstr>잉여자산 (Surplus): 인구증가에 적립기금의 2.4%씩 투자</vt:lpstr>
      <vt:lpstr>자산–부채비율 (Funding Ratio): 인구증가에 투자 없음</vt:lpstr>
      <vt:lpstr>자산–부채비율 (Funding Ratio): 인구증가에 1.2%씩 투자</vt:lpstr>
      <vt:lpstr>자산–부채비율 (Funding Ratio): 인구증가에 2.4%씩 투자</vt:lpstr>
      <vt:lpstr>기여–지급 수지: 인구증가에 투자 없음</vt:lpstr>
      <vt:lpstr>기여–지급 수지: 인구증가에 1.2%씩 투자</vt:lpstr>
      <vt:lpstr>기여–지급 수지: 인구증가에 2.4%씩 투자</vt:lpstr>
      <vt:lpstr>민감도 분석: Representative Case</vt:lpstr>
      <vt:lpstr>결론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 Chang Kim</dc:creator>
  <cp:lastModifiedBy>Woo Chang Kim</cp:lastModifiedBy>
  <cp:revision>31</cp:revision>
  <dcterms:created xsi:type="dcterms:W3CDTF">2014-10-05T07:20:27Z</dcterms:created>
  <dcterms:modified xsi:type="dcterms:W3CDTF">2014-10-07T15:15:38Z</dcterms:modified>
</cp:coreProperties>
</file>