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256" r:id="rId3"/>
    <p:sldId id="257" r:id="rId4"/>
    <p:sldId id="258" r:id="rId5"/>
    <p:sldId id="298" r:id="rId6"/>
    <p:sldId id="259" r:id="rId7"/>
    <p:sldId id="296" r:id="rId8"/>
    <p:sldId id="260" r:id="rId9"/>
    <p:sldId id="263" r:id="rId10"/>
    <p:sldId id="264" r:id="rId11"/>
    <p:sldId id="265" r:id="rId12"/>
    <p:sldId id="268" r:id="rId13"/>
    <p:sldId id="316" r:id="rId14"/>
    <p:sldId id="310" r:id="rId15"/>
    <p:sldId id="269" r:id="rId16"/>
    <p:sldId id="270" r:id="rId17"/>
    <p:sldId id="266" r:id="rId18"/>
    <p:sldId id="313" r:id="rId19"/>
    <p:sldId id="311" r:id="rId20"/>
    <p:sldId id="312" r:id="rId21"/>
    <p:sldId id="276" r:id="rId22"/>
    <p:sldId id="460" r:id="rId23"/>
    <p:sldId id="461" r:id="rId24"/>
    <p:sldId id="317" r:id="rId25"/>
    <p:sldId id="467" r:id="rId26"/>
    <p:sldId id="469" r:id="rId27"/>
    <p:sldId id="470" r:id="rId28"/>
    <p:sldId id="471" r:id="rId29"/>
    <p:sldId id="473" r:id="rId30"/>
    <p:sldId id="474" r:id="rId31"/>
    <p:sldId id="472" r:id="rId32"/>
    <p:sldId id="476" r:id="rId33"/>
    <p:sldId id="4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E9D-A04F-413D-B77A-C891F23154A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72D9-5483-4183-A3DD-0BE99919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fael.nascimento\Pictures\Template 3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7384"/>
            <a:ext cx="12340607" cy="69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132856"/>
            <a:ext cx="103632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03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afael.nascimento\Pictures\Template 1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0"/>
            <a:ext cx="1227666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1295467" y="404664"/>
            <a:ext cx="10438573" cy="1512168"/>
          </a:xfrm>
        </p:spPr>
        <p:txBody>
          <a:bodyPr/>
          <a:lstStyle>
            <a:lvl1pPr marL="0" indent="0" algn="r">
              <a:buNone/>
              <a:defRPr sz="2800" b="1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2060848"/>
            <a:ext cx="7558253" cy="936104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subtítulo</a:t>
            </a:r>
          </a:p>
        </p:txBody>
      </p:sp>
    </p:spTree>
    <p:extLst>
      <p:ext uri="{BB962C8B-B14F-4D97-AF65-F5344CB8AC3E}">
        <p14:creationId xmlns:p14="http://schemas.microsoft.com/office/powerpoint/2010/main" val="386818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fael.nascimento\Pictures\Template 3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7384"/>
            <a:ext cx="12340607" cy="69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132856"/>
            <a:ext cx="103632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01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01" y="274638"/>
            <a:ext cx="6720416" cy="7060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26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79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99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99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449D2-4627-43FC-B57F-FF7327907EF2}" type="datetimeFigureOut">
              <a:rPr lang="pt-BR"/>
              <a:pPr>
                <a:defRPr/>
              </a:pPr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2F31B-B2A7-4BA1-BBFD-18AFB94DF5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1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65176"/>
            <a:ext cx="10972800" cy="6524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39BC-D516-4E84-8772-27D66B857BDE}" type="datetimeFigureOut">
              <a:rPr lang="pt-BR"/>
              <a:pPr>
                <a:defRPr/>
              </a:pPr>
              <a:t>06/06/2021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87829-5685-4B12-ABA4-4D012CAB9D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4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CDA9-213D-4C02-980C-42BE0089B4E4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AEF2-F823-4D96-B1F9-AF7C189CFBC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7A9C64-4CDD-410A-9115-6C2C5881ED1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afael.nascimento\Pictures\Template 2 mg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"/>
            <a:ext cx="1227666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628778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 </a:t>
            </a:r>
          </a:p>
        </p:txBody>
      </p:sp>
    </p:spTree>
    <p:extLst>
      <p:ext uri="{BB962C8B-B14F-4D97-AF65-F5344CB8AC3E}">
        <p14:creationId xmlns:p14="http://schemas.microsoft.com/office/powerpoint/2010/main" val="15780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Distribuições de probabilidades:</a:t>
            </a:r>
            <a:br>
              <a:rPr lang="pt-BR" dirty="0"/>
            </a:br>
            <a:r>
              <a:rPr lang="pt-BR" dirty="0"/>
              <a:t>uma degustação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 Frequência com que os eventos ocorrem. </a:t>
                </a:r>
              </a:p>
              <a:p>
                <a:r>
                  <a:rPr lang="pt-BR" dirty="0"/>
                  <a:t>Outra interpretação: inverso do tempo médio entre eventos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4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2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F360-ADC3-4024-823F-B307965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sobrevivência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B8797-CD25-44B4-88FB-A85A30393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Muitas vezes estamos interessados em alguma coisa demorar </a:t>
                </a:r>
                <a:r>
                  <a:rPr lang="pt-BR" i="1" dirty="0">
                    <a:latin typeface="Cambria Math" panose="02040503050406030204" pitchFamily="18" charset="0"/>
                  </a:rPr>
                  <a:t>mais </a:t>
                </a:r>
                <a:r>
                  <a:rPr lang="pt-BR" dirty="0">
                    <a:latin typeface="Cambria Math" panose="02040503050406030204" pitchFamily="18" charset="0"/>
                  </a:rPr>
                  <a:t>do que um tempo “x” para acontecer (e.g.: defeito em uma máquina)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B8797-CD25-44B4-88FB-A85A30393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34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E24A-2D42-461D-B72C-F0220A28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site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5 </a:t>
            </a:r>
            <a:r>
              <a:rPr lang="en-US" dirty="0" err="1"/>
              <a:t>acessos</a:t>
            </a:r>
            <a:r>
              <a:rPr lang="en-US" dirty="0"/>
              <a:t> por </a:t>
            </a:r>
            <a:r>
              <a:rPr lang="en-US" dirty="0" err="1"/>
              <a:t>minuto</a:t>
            </a:r>
            <a:r>
              <a:rPr lang="en-US" dirty="0"/>
              <a:t>.</a:t>
            </a:r>
          </a:p>
          <a:p>
            <a:r>
              <a:rPr lang="en-US" dirty="0"/>
              <a:t>Qual </a:t>
            </a:r>
            <a:r>
              <a:rPr lang="pt-BR" dirty="0"/>
              <a:t>é a probabilidade de que demore mais do que 1 minuto entre dois acessos consecutivos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786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Um site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recebe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em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5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acessos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por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minuto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Qual 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 a probabilidade de que demore mais do que 1 minuto entre dois acessos consecutivos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=0,67%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2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5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D21F-F29D-4993-9654-29874FCC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exponencial não tem memória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01A9-FDF4-48C6-B018-AD09551B3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𝐸𝑥𝑝𝑡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01A9-FDF4-48C6-B018-AD09551B3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39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F360-ADC3-4024-823F-B307965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exponencial tem um caso de amor com a distribuição de Poisson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797-CD25-44B4-88FB-A85A3039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ambria Math" panose="02040503050406030204" pitchFamily="18" charset="0"/>
              </a:rPr>
              <a:t>Se o número de vezes que um evento acontece em determinado período de tempo segue uma </a:t>
            </a:r>
            <a:r>
              <a:rPr lang="pt-BR" dirty="0">
                <a:solidFill>
                  <a:srgbClr val="0070C0"/>
                </a:solidFill>
                <a:latin typeface="Cambria Math" panose="02040503050406030204" pitchFamily="18" charset="0"/>
              </a:rPr>
              <a:t>distribuição de Poisson</a:t>
            </a:r>
            <a:r>
              <a:rPr lang="pt-BR" dirty="0">
                <a:latin typeface="Cambria Math" panose="02040503050406030204" pitchFamily="18" charset="0"/>
              </a:rPr>
              <a:t>...</a:t>
            </a:r>
          </a:p>
          <a:p>
            <a:pPr marL="0" indent="0">
              <a:buNone/>
            </a:pPr>
            <a:r>
              <a:rPr lang="pt-BR" b="0" dirty="0">
                <a:latin typeface="Cambria Math" panose="02040503050406030204" pitchFamily="18" charset="0"/>
              </a:rPr>
              <a:t>... Então o tempo que demora entre esses eventos acontecerem segue uma </a:t>
            </a:r>
            <a:r>
              <a:rPr lang="pt-BR" b="0" dirty="0">
                <a:solidFill>
                  <a:srgbClr val="0070C0"/>
                </a:solidFill>
                <a:latin typeface="Cambria Math" panose="02040503050406030204" pitchFamily="18" charset="0"/>
              </a:rPr>
              <a:t>distribuição exponencial</a:t>
            </a:r>
            <a:r>
              <a:rPr lang="pt-BR" b="0" dirty="0">
                <a:latin typeface="Cambria Math" panose="02040503050406030204" pitchFamily="18" charset="0"/>
              </a:rPr>
              <a:t> </a:t>
            </a:r>
            <a:r>
              <a:rPr lang="pt-BR" b="0" dirty="0">
                <a:solidFill>
                  <a:schemeClr val="accent5"/>
                </a:solidFill>
                <a:latin typeface="Cambria Math" panose="02040503050406030204" pitchFamily="18" charset="0"/>
              </a:rPr>
              <a:t>com o mesmo parâmetro</a:t>
            </a:r>
            <a:r>
              <a:rPr lang="pt-BR" b="0" dirty="0">
                <a:latin typeface="Cambria Math" panose="02040503050406030204" pitchFamily="18" charset="0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Cambria Math" panose="02040503050406030204" pitchFamily="18" charset="0"/>
              </a:rPr>
              <a:t>... E vice-versa!</a:t>
            </a:r>
            <a:endParaRPr lang="pt-BR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BEA27B2-A557-4747-9B9F-470E89C57EFA}"/>
                  </a:ext>
                </a:extLst>
              </p:cNvPr>
              <p:cNvSpPr/>
              <p:nvPr/>
            </p:nvSpPr>
            <p:spPr>
              <a:xfrm>
                <a:off x="6486525" y="4056507"/>
                <a:ext cx="2724150" cy="781050"/>
              </a:xfrm>
              <a:prstGeom prst="wedgeRoundRectCallout">
                <a:avLst>
                  <a:gd name="adj1" fmla="val -78664"/>
                  <a:gd name="adj2" fmla="val -76524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𝑒𝑥𝑝𝑜𝑛𝑒𝑛𝑐𝑖𝑎𝑙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𝑃𝑜𝑖𝑠𝑠𝑜𝑛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BEA27B2-A557-4747-9B9F-470E89C5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25" y="4056507"/>
                <a:ext cx="2724150" cy="781050"/>
              </a:xfrm>
              <a:prstGeom prst="wedgeRoundRectCallout">
                <a:avLst>
                  <a:gd name="adj1" fmla="val -78664"/>
                  <a:gd name="adj2" fmla="val -76524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0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50C-6AD8-41C5-9194-8618D58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30995-6321-41E3-9C4B-1574F9A3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Tempo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ocorr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eventos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consecutiv</m:t>
                    </m:r>
                    <m:r>
                      <m:rPr>
                        <m:sty m:val="p"/>
                      </m:rPr>
                      <a:rPr lang="pt-BR" b="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Que </a:t>
                </a:r>
                <a:r>
                  <a:rPr lang="pt-BR" dirty="0"/>
                  <a:t>é a função densidade de probabilidade da distribuição exponencial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30995-6321-41E3-9C4B-1574F9A3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0A84A-7E6C-4AAA-BE1B-AFEAB2F5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Suponha que a gente esteja interessado em determinada variável aleatória...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40EE-66FB-40E7-B861-E0954F9F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FFFFFF"/>
                </a:solidFill>
              </a:rPr>
              <a:t>Como podemos saber qual é a função (densidade) de probabilidade que ela segue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62F7E4A-29EB-4F12-93A4-20617F732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r="14630" b="-2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07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79C-B295-4434-9FEE-CD1D48D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Normal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C2FF-3ED1-49ED-9209-E8CAAF30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" y="-27384"/>
            <a:ext cx="11856868" cy="71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5949280"/>
            <a:ext cx="7772400" cy="864096"/>
          </a:xfrm>
        </p:spPr>
        <p:txBody>
          <a:bodyPr>
            <a:scene3d>
              <a:camera prst="perspectiveRelaxed"/>
              <a:lightRig rig="threePt" dir="t"/>
            </a:scene3d>
          </a:bodyPr>
          <a:lstStyle/>
          <a:p>
            <a:r>
              <a:rPr lang="pt-BR" dirty="0"/>
              <a:t>A distribuição normal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2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5" y="-459432"/>
            <a:ext cx="11521280" cy="835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comfsm.fm/~dleeling/statistics/normal_curv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06" y="1340768"/>
            <a:ext cx="6467422" cy="4679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H="1">
            <a:off x="5879976" y="2060848"/>
            <a:ext cx="1066800" cy="6096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974160" y="1340769"/>
            <a:ext cx="200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Maior parte dos dados relativamente  próximos à média.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50558" y="2445296"/>
            <a:ext cx="0" cy="9906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602958" y="2445296"/>
            <a:ext cx="45720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36158" y="141709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Poucas observações extremas, tanto de um lado quanto do outro.</a:t>
            </a:r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6B4B8FED-0AE0-4664-BC4A-F74E70D7A87C}"/>
              </a:ext>
            </a:extLst>
          </p:cNvPr>
          <p:cNvSpPr txBox="1"/>
          <p:nvPr/>
        </p:nvSpPr>
        <p:spPr>
          <a:xfrm>
            <a:off x="3981350" y="9181"/>
            <a:ext cx="4121076" cy="646331"/>
          </a:xfrm>
          <a:prstGeom prst="rect">
            <a:avLst/>
          </a:prstGeom>
          <a:solidFill>
            <a:srgbClr val="E7D7D4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Probabilidade de estar acima da média é igual a de estar abaixo da média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C0FBCE-B878-421E-AA27-F27D1B2FE636}"/>
              </a:ext>
            </a:extLst>
          </p:cNvPr>
          <p:cNvCxnSpPr/>
          <p:nvPr/>
        </p:nvCxnSpPr>
        <p:spPr>
          <a:xfrm flipV="1">
            <a:off x="5814617" y="680759"/>
            <a:ext cx="0" cy="138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7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AD724B-39F1-4814-A339-2EDBCBE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9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comfsm.fm/~dleeling/statistics/normal_curv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0" y="1840260"/>
            <a:ext cx="5374332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366040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6"/>
          <p:cNvSpPr txBox="1"/>
          <p:nvPr/>
        </p:nvSpPr>
        <p:spPr>
          <a:xfrm>
            <a:off x="2063552" y="2366041"/>
            <a:ext cx="382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probabilidade de um valor ficar a mais do que 3 desvios-padrão da média é muito baixa (0,3%)</a:t>
            </a:r>
          </a:p>
        </p:txBody>
      </p:sp>
      <p:pic>
        <p:nvPicPr>
          <p:cNvPr id="17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57101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6"/>
          <p:cNvSpPr txBox="1"/>
          <p:nvPr/>
        </p:nvSpPr>
        <p:spPr>
          <a:xfrm>
            <a:off x="2063552" y="3571013"/>
            <a:ext cx="382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Portanto, valores que ficam a mais do que 3 desvios-padrão da média são </a:t>
            </a:r>
            <a:r>
              <a:rPr lang="pt-BR" sz="1400" dirty="0">
                <a:solidFill>
                  <a:schemeClr val="accent6"/>
                </a:solidFill>
              </a:rPr>
              <a:t>suspeitos </a:t>
            </a:r>
            <a:r>
              <a:rPr lang="pt-BR" sz="1400" dirty="0"/>
              <a:t>e </a:t>
            </a:r>
            <a:r>
              <a:rPr lang="pt-BR" sz="1400" dirty="0">
                <a:solidFill>
                  <a:schemeClr val="accent6"/>
                </a:solidFill>
              </a:rPr>
              <a:t>devem ser analisados com cuidado</a:t>
            </a:r>
            <a:r>
              <a:rPr lang="pt-BR" sz="1400" dirty="0"/>
              <a:t>.</a:t>
            </a:r>
          </a:p>
        </p:txBody>
      </p:sp>
      <p:pic>
        <p:nvPicPr>
          <p:cNvPr id="21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012913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6"/>
          <p:cNvSpPr txBox="1"/>
          <p:nvPr/>
        </p:nvSpPr>
        <p:spPr>
          <a:xfrm>
            <a:off x="2063552" y="5012914"/>
            <a:ext cx="38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Esses valores se denominam </a:t>
            </a:r>
            <a:r>
              <a:rPr lang="pt-BR" b="1" i="1" dirty="0" err="1">
                <a:solidFill>
                  <a:schemeClr val="accent6"/>
                </a:solidFill>
              </a:rPr>
              <a:t>outliers</a:t>
            </a:r>
            <a:r>
              <a:rPr lang="pt-BR" sz="1400" i="1" dirty="0"/>
              <a:t>.</a:t>
            </a:r>
            <a:endParaRPr lang="pt-BR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E6BF-01A4-4709-8E9F-BD48EBB6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distribui</a:t>
            </a:r>
            <a:r>
              <a:rPr lang="pt-BR" dirty="0"/>
              <a:t>ção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6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d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768252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655840" y="4504556"/>
            <a:ext cx="2568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Distorcem médias</a:t>
            </a:r>
          </a:p>
          <a:p>
            <a:r>
              <a:rPr lang="pt-BR" dirty="0"/>
              <a:t>Distorcem desvios-padrão</a:t>
            </a:r>
          </a:p>
          <a:p>
            <a:r>
              <a:rPr lang="pt-BR" dirty="0"/>
              <a:t>Distorcem correlações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42200" y="5589240"/>
            <a:ext cx="743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consequentemente podem nos levar a conclusões erradas a partir dos dados!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D590C-078E-4E78-98EA-100CFDBB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Outliers são problemáticos porque eles...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 bwMode="auto">
          <a:xfrm>
            <a:off x="1919536" y="5301208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1911152" y="1332384"/>
            <a:ext cx="80392" cy="404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Forma livre 9"/>
          <p:cNvSpPr/>
          <p:nvPr/>
        </p:nvSpPr>
        <p:spPr bwMode="auto">
          <a:xfrm>
            <a:off x="2148840" y="2288540"/>
            <a:ext cx="7711440" cy="1534160"/>
          </a:xfrm>
          <a:custGeom>
            <a:avLst/>
            <a:gdLst>
              <a:gd name="connsiteX0" fmla="*/ 0 w 7711440"/>
              <a:gd name="connsiteY0" fmla="*/ 1155700 h 1534160"/>
              <a:gd name="connsiteX1" fmla="*/ 746760 w 7711440"/>
              <a:gd name="connsiteY1" fmla="*/ 439420 h 1534160"/>
              <a:gd name="connsiteX2" fmla="*/ 1676400 w 7711440"/>
              <a:gd name="connsiteY2" fmla="*/ 988060 h 1534160"/>
              <a:gd name="connsiteX3" fmla="*/ 2468880 w 7711440"/>
              <a:gd name="connsiteY3" fmla="*/ 73660 h 1534160"/>
              <a:gd name="connsiteX4" fmla="*/ 3291840 w 7711440"/>
              <a:gd name="connsiteY4" fmla="*/ 1430020 h 1534160"/>
              <a:gd name="connsiteX5" fmla="*/ 3870960 w 7711440"/>
              <a:gd name="connsiteY5" fmla="*/ 698500 h 1534160"/>
              <a:gd name="connsiteX6" fmla="*/ 4373880 w 7711440"/>
              <a:gd name="connsiteY6" fmla="*/ 1064260 h 1534160"/>
              <a:gd name="connsiteX7" fmla="*/ 4937760 w 7711440"/>
              <a:gd name="connsiteY7" fmla="*/ 347980 h 1534160"/>
              <a:gd name="connsiteX8" fmla="*/ 5577840 w 7711440"/>
              <a:gd name="connsiteY8" fmla="*/ 1140460 h 1534160"/>
              <a:gd name="connsiteX9" fmla="*/ 6385560 w 7711440"/>
              <a:gd name="connsiteY9" fmla="*/ 88900 h 1534160"/>
              <a:gd name="connsiteX10" fmla="*/ 7178040 w 7711440"/>
              <a:gd name="connsiteY10" fmla="*/ 1186180 h 1534160"/>
              <a:gd name="connsiteX11" fmla="*/ 7711440 w 7711440"/>
              <a:gd name="connsiteY11" fmla="*/ 85090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11440" h="1534160">
                <a:moveTo>
                  <a:pt x="0" y="1155700"/>
                </a:moveTo>
                <a:cubicBezTo>
                  <a:pt x="233680" y="811530"/>
                  <a:pt x="467360" y="467360"/>
                  <a:pt x="746760" y="439420"/>
                </a:cubicBezTo>
                <a:cubicBezTo>
                  <a:pt x="1026160" y="411480"/>
                  <a:pt x="1389380" y="1049020"/>
                  <a:pt x="1676400" y="988060"/>
                </a:cubicBezTo>
                <a:cubicBezTo>
                  <a:pt x="1963420" y="927100"/>
                  <a:pt x="2199640" y="0"/>
                  <a:pt x="2468880" y="73660"/>
                </a:cubicBezTo>
                <a:cubicBezTo>
                  <a:pt x="2738120" y="147320"/>
                  <a:pt x="3058160" y="1325880"/>
                  <a:pt x="3291840" y="1430020"/>
                </a:cubicBezTo>
                <a:cubicBezTo>
                  <a:pt x="3525520" y="1534160"/>
                  <a:pt x="3690620" y="759460"/>
                  <a:pt x="3870960" y="698500"/>
                </a:cubicBezTo>
                <a:cubicBezTo>
                  <a:pt x="4051300" y="637540"/>
                  <a:pt x="4196080" y="1122680"/>
                  <a:pt x="4373880" y="1064260"/>
                </a:cubicBezTo>
                <a:cubicBezTo>
                  <a:pt x="4551680" y="1005840"/>
                  <a:pt x="4737100" y="335280"/>
                  <a:pt x="4937760" y="347980"/>
                </a:cubicBezTo>
                <a:cubicBezTo>
                  <a:pt x="5138420" y="360680"/>
                  <a:pt x="5336540" y="1183640"/>
                  <a:pt x="5577840" y="1140460"/>
                </a:cubicBezTo>
                <a:cubicBezTo>
                  <a:pt x="5819140" y="1097280"/>
                  <a:pt x="6118860" y="81280"/>
                  <a:pt x="6385560" y="88900"/>
                </a:cubicBezTo>
                <a:cubicBezTo>
                  <a:pt x="6652260" y="96520"/>
                  <a:pt x="6957060" y="1059180"/>
                  <a:pt x="7178040" y="1186180"/>
                </a:cubicBezTo>
                <a:cubicBezTo>
                  <a:pt x="7399020" y="1313180"/>
                  <a:pt x="7555230" y="1082040"/>
                  <a:pt x="7711440" y="8509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1919536" y="3140968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/>
          <p:nvPr/>
        </p:nvCxnSpPr>
        <p:spPr bwMode="auto">
          <a:xfrm>
            <a:off x="1919536" y="22048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1991544" y="40050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9120336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2033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LCI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150816" y="27961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B13FF-11B0-44AF-B37E-4AB49B3C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Carta de controle d eprocessos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86FE767-FD66-4741-AFC1-7966763E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Aplicação: Carta de controle d eprocessos</a:t>
            </a:r>
            <a:endParaRPr lang="en-US" dirty="0"/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1919536" y="5301208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1911152" y="1332384"/>
            <a:ext cx="80392" cy="404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Forma livre 9"/>
          <p:cNvSpPr/>
          <p:nvPr/>
        </p:nvSpPr>
        <p:spPr bwMode="auto">
          <a:xfrm>
            <a:off x="2148840" y="2288540"/>
            <a:ext cx="7711440" cy="1534160"/>
          </a:xfrm>
          <a:custGeom>
            <a:avLst/>
            <a:gdLst>
              <a:gd name="connsiteX0" fmla="*/ 0 w 7711440"/>
              <a:gd name="connsiteY0" fmla="*/ 1155700 h 1534160"/>
              <a:gd name="connsiteX1" fmla="*/ 746760 w 7711440"/>
              <a:gd name="connsiteY1" fmla="*/ 439420 h 1534160"/>
              <a:gd name="connsiteX2" fmla="*/ 1676400 w 7711440"/>
              <a:gd name="connsiteY2" fmla="*/ 988060 h 1534160"/>
              <a:gd name="connsiteX3" fmla="*/ 2468880 w 7711440"/>
              <a:gd name="connsiteY3" fmla="*/ 73660 h 1534160"/>
              <a:gd name="connsiteX4" fmla="*/ 3291840 w 7711440"/>
              <a:gd name="connsiteY4" fmla="*/ 1430020 h 1534160"/>
              <a:gd name="connsiteX5" fmla="*/ 3870960 w 7711440"/>
              <a:gd name="connsiteY5" fmla="*/ 698500 h 1534160"/>
              <a:gd name="connsiteX6" fmla="*/ 4373880 w 7711440"/>
              <a:gd name="connsiteY6" fmla="*/ 1064260 h 1534160"/>
              <a:gd name="connsiteX7" fmla="*/ 4937760 w 7711440"/>
              <a:gd name="connsiteY7" fmla="*/ 347980 h 1534160"/>
              <a:gd name="connsiteX8" fmla="*/ 5577840 w 7711440"/>
              <a:gd name="connsiteY8" fmla="*/ 1140460 h 1534160"/>
              <a:gd name="connsiteX9" fmla="*/ 6385560 w 7711440"/>
              <a:gd name="connsiteY9" fmla="*/ 88900 h 1534160"/>
              <a:gd name="connsiteX10" fmla="*/ 7178040 w 7711440"/>
              <a:gd name="connsiteY10" fmla="*/ 1186180 h 1534160"/>
              <a:gd name="connsiteX11" fmla="*/ 7711440 w 7711440"/>
              <a:gd name="connsiteY11" fmla="*/ 85090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11440" h="1534160">
                <a:moveTo>
                  <a:pt x="0" y="1155700"/>
                </a:moveTo>
                <a:cubicBezTo>
                  <a:pt x="233680" y="811530"/>
                  <a:pt x="467360" y="467360"/>
                  <a:pt x="746760" y="439420"/>
                </a:cubicBezTo>
                <a:cubicBezTo>
                  <a:pt x="1026160" y="411480"/>
                  <a:pt x="1389380" y="1049020"/>
                  <a:pt x="1676400" y="988060"/>
                </a:cubicBezTo>
                <a:cubicBezTo>
                  <a:pt x="1963420" y="927100"/>
                  <a:pt x="2199640" y="0"/>
                  <a:pt x="2468880" y="73660"/>
                </a:cubicBezTo>
                <a:cubicBezTo>
                  <a:pt x="2738120" y="147320"/>
                  <a:pt x="3058160" y="1325880"/>
                  <a:pt x="3291840" y="1430020"/>
                </a:cubicBezTo>
                <a:cubicBezTo>
                  <a:pt x="3525520" y="1534160"/>
                  <a:pt x="3690620" y="759460"/>
                  <a:pt x="3870960" y="698500"/>
                </a:cubicBezTo>
                <a:cubicBezTo>
                  <a:pt x="4051300" y="637540"/>
                  <a:pt x="4196080" y="1122680"/>
                  <a:pt x="4373880" y="1064260"/>
                </a:cubicBezTo>
                <a:cubicBezTo>
                  <a:pt x="4551680" y="1005840"/>
                  <a:pt x="4737100" y="335280"/>
                  <a:pt x="4937760" y="347980"/>
                </a:cubicBezTo>
                <a:cubicBezTo>
                  <a:pt x="5138420" y="360680"/>
                  <a:pt x="5336540" y="1183640"/>
                  <a:pt x="5577840" y="1140460"/>
                </a:cubicBezTo>
                <a:cubicBezTo>
                  <a:pt x="5819140" y="1097280"/>
                  <a:pt x="6118860" y="81280"/>
                  <a:pt x="6385560" y="88900"/>
                </a:cubicBezTo>
                <a:cubicBezTo>
                  <a:pt x="6652260" y="96520"/>
                  <a:pt x="6957060" y="1059180"/>
                  <a:pt x="7178040" y="1186180"/>
                </a:cubicBezTo>
                <a:cubicBezTo>
                  <a:pt x="7399020" y="1313180"/>
                  <a:pt x="7555230" y="1082040"/>
                  <a:pt x="7711440" y="8509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1919536" y="3140968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/>
          <p:nvPr/>
        </p:nvCxnSpPr>
        <p:spPr bwMode="auto">
          <a:xfrm>
            <a:off x="1919536" y="22048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1991544" y="40050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9120336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2033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LCI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150816" y="27961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26572" y="1412777"/>
            <a:ext cx="2161517" cy="957580"/>
          </a:xfrm>
          <a:prstGeom prst="wedgeRoundRectCallout">
            <a:avLst>
              <a:gd name="adj1" fmla="val -39352"/>
              <a:gd name="adj2" fmla="val 695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Série histórica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Indica a evolução do desempenho do processo.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295801" y="3970505"/>
            <a:ext cx="2161517" cy="1245613"/>
          </a:xfrm>
          <a:prstGeom prst="wedgeRoundRectCallout">
            <a:avLst>
              <a:gd name="adj1" fmla="val -47284"/>
              <a:gd name="adj2" fmla="val -1110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Média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Idealmente, o indicador deve oscilar em torno da média, ora subindo, ora caindo, mas nunca se afastando demais nem ficando só de um lado da média.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176120" y="4870506"/>
            <a:ext cx="2684160" cy="1798854"/>
          </a:xfrm>
          <a:prstGeom prst="wedgeRoundRectCallout">
            <a:avLst>
              <a:gd name="adj1" fmla="val -24725"/>
              <a:gd name="adj2" fmla="val -9403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Limite de controle inferior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É igual à média do indicador menos 3 desvios-padrão do indicador. Se o processo está sob controle, o indicador (quase) nunca deveria cair abaixo desse limite. Se isso ocorre, suspeitamos de que há algo acontecendo com o processo e vale investigar.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7681618" y="322316"/>
            <a:ext cx="2518838" cy="1941693"/>
          </a:xfrm>
          <a:prstGeom prst="wedgeRoundRectCallout">
            <a:avLst>
              <a:gd name="adj1" fmla="val -62836"/>
              <a:gd name="adj2" fmla="val 434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Limite de controle superior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É igual à média do indicador mais 3 desvios-padrão do indicador. Se o processo está sob controle, o indicador (quase) nunca deveria subir acima desse limite. Se isso ocorre, suspeitamos de que há algo acontecendo com o processo e vale investigar.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6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6A95-29E1-4995-A23D-AA12B0C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pt-BR" dirty="0"/>
              <a:t>ão dá para fazer contas com a distribuição normal na mão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B4288-1CE4-40D6-B043-8DD529C7687E}"/>
                  </a:ext>
                </a:extLst>
              </p:cNvPr>
              <p:cNvSpPr txBox="1"/>
              <p:nvPr/>
            </p:nvSpPr>
            <p:spPr>
              <a:xfrm>
                <a:off x="3646170" y="2228850"/>
                <a:ext cx="3952813" cy="1014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B4288-1CE4-40D6-B043-8DD529C7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0" y="2228850"/>
                <a:ext cx="3952813" cy="1014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55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6A95-29E1-4995-A23D-AA12B0C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 </a:t>
            </a:r>
            <a:r>
              <a:rPr lang="pt-BR" dirty="0"/>
              <a:t>qualquer distribuição normal pode ser </a:t>
            </a:r>
            <a:r>
              <a:rPr lang="pt-BR" dirty="0">
                <a:solidFill>
                  <a:srgbClr val="0070C0"/>
                </a:solidFill>
              </a:rPr>
              <a:t>padronizada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636264-E02C-4048-AD5D-D01CE8A4D6B7}"/>
                  </a:ext>
                </a:extLst>
              </p:cNvPr>
              <p:cNvSpPr txBox="1"/>
              <p:nvPr/>
            </p:nvSpPr>
            <p:spPr>
              <a:xfrm>
                <a:off x="1239799" y="2898758"/>
                <a:ext cx="971240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636264-E02C-4048-AD5D-D01CE8A4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9" y="2898758"/>
                <a:ext cx="9712402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5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 notícia!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238861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AD724B-39F1-4814-A339-2EDBCBE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normal padrão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CCB9-211A-4823-9778-51D6379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Estoque de segurança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48A1B6-4C2B-45F2-9CD1-4B6816EFD7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89319" y="2286000"/>
                <a:ext cx="6202681" cy="4267200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Logo,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𝑳𝑻</m:t>
                        </m:r>
                      </m:e>
                    </m:rad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Para um </a:t>
                </a:r>
                <a:r>
                  <a:rPr lang="en-US" dirty="0" err="1"/>
                  <a:t>risco</a:t>
                </a:r>
                <a:r>
                  <a:rPr lang="en-US" dirty="0"/>
                  <a:t> de </a:t>
                </a:r>
                <a:r>
                  <a:rPr lang="en-US" dirty="0" err="1"/>
                  <a:t>falta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=1,64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O estoque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seguran</a:t>
                </a:r>
                <a:r>
                  <a:rPr lang="pt-BR" dirty="0">
                    <a:solidFill>
                      <a:schemeClr val="accent2"/>
                    </a:solidFill>
                  </a:rPr>
                  <a:t>ça aumenta com a raiz quadrada do tempo de ressuprimento.</a:t>
                </a:r>
                <a:endParaRPr lang="en-US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48A1B6-4C2B-45F2-9CD1-4B6816EFD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89319" y="2286000"/>
                <a:ext cx="6202681" cy="4267200"/>
              </a:xfrm>
              <a:blipFill>
                <a:blip r:embed="rId2"/>
                <a:stretch>
                  <a:fillRect l="-982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A0B1B6D-7122-439F-9E4D-68F36FF0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694305"/>
            <a:ext cx="47625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4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1AC54-C96A-4D33-AA86-62D73490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Voltaremos à distribuição normal mais tarde...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197C-CC62-49CC-84C1-11F24672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 distribuição normal é muito importante por causa de um teorema chamado Teorema do Limite Central. </a:t>
            </a:r>
          </a:p>
          <a:p>
            <a:pPr marL="0" indent="0">
              <a:buNone/>
            </a:pPr>
            <a:r>
              <a:rPr lang="pt-BR" dirty="0"/>
              <a:t>Até lá, a distribuição normal fica meio misteriosa mesmo...</a:t>
            </a:r>
          </a:p>
          <a:p>
            <a:pPr marL="0" indent="0">
              <a:buNone/>
            </a:pPr>
            <a:r>
              <a:rPr lang="pt-BR" dirty="0"/>
              <a:t>Aguarde. Vamos falar sobre esse Teorema mais tarde...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probabilidade para variáveis aleatórias Contínuas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986-EB80-4D9F-A47C-2938068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várias!</a:t>
            </a:r>
            <a:br>
              <a:rPr lang="pt-BR" dirty="0"/>
            </a:br>
            <a:r>
              <a:rPr lang="pt-BR" dirty="0"/>
              <a:t>Mas vamos falar sobre duas:</a:t>
            </a:r>
            <a:endParaRPr lang="en-US" dirty="0"/>
          </a:p>
        </p:txBody>
      </p:sp>
      <p:pic>
        <p:nvPicPr>
          <p:cNvPr id="6" name="Imagem 50">
            <a:extLst>
              <a:ext uri="{FF2B5EF4-FFF2-40B4-BE49-F238E27FC236}">
                <a16:creationId xmlns:a16="http://schemas.microsoft.com/office/drawing/2014/main" id="{A24BE68B-F7E4-4188-8344-E8FF7ED4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4615011" y="1988840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55">
            <a:extLst>
              <a:ext uri="{FF2B5EF4-FFF2-40B4-BE49-F238E27FC236}">
                <a16:creationId xmlns:a16="http://schemas.microsoft.com/office/drawing/2014/main" id="{EA2F361C-6EF0-4299-BEED-1FE2240CDE07}"/>
              </a:ext>
            </a:extLst>
          </p:cNvPr>
          <p:cNvGrpSpPr>
            <a:grpSpLocks/>
          </p:cNvGrpSpPr>
          <p:nvPr/>
        </p:nvGrpSpPr>
        <p:grpSpPr bwMode="auto">
          <a:xfrm>
            <a:off x="1590673" y="2248038"/>
            <a:ext cx="2833688" cy="2927350"/>
            <a:chOff x="9714181" y="4106826"/>
            <a:chExt cx="1080120" cy="1201824"/>
          </a:xfrm>
        </p:grpSpPr>
        <p:pic>
          <p:nvPicPr>
            <p:cNvPr id="8" name="Imagem 56">
              <a:extLst>
                <a:ext uri="{FF2B5EF4-FFF2-40B4-BE49-F238E27FC236}">
                  <a16:creationId xmlns:a16="http://schemas.microsoft.com/office/drawing/2014/main" id="{7FAD2B79-0298-4A5E-9D1A-3E6383E4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57">
              <a:extLst>
                <a:ext uri="{FF2B5EF4-FFF2-40B4-BE49-F238E27FC236}">
                  <a16:creationId xmlns:a16="http://schemas.microsoft.com/office/drawing/2014/main" id="{E9A452E3-8CC0-4FB6-828A-6C8FCAD51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96254">
              <a:off x="9803696" y="4562426"/>
              <a:ext cx="932246" cy="29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pt-BR" altLang="pt-BR" b="1" dirty="0">
                  <a:latin typeface="Calibri" pitchFamily="34" charset="0"/>
                  <a:cs typeface="Calibri" pitchFamily="34" charset="0"/>
                </a:rPr>
                <a:t>Distribuição Exponencial</a:t>
              </a:r>
            </a:p>
          </p:txBody>
        </p:sp>
      </p:grpSp>
      <p:sp>
        <p:nvSpPr>
          <p:cNvPr id="10" name="CaixaDeTexto 57">
            <a:extLst>
              <a:ext uri="{FF2B5EF4-FFF2-40B4-BE49-F238E27FC236}">
                <a16:creationId xmlns:a16="http://schemas.microsoft.com/office/drawing/2014/main" id="{A3FA3FCC-7CC5-4851-803D-62A22A91F842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4840434" y="3391825"/>
            <a:ext cx="2571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latin typeface="Calibri" pitchFamily="34" charset="0"/>
                <a:cs typeface="Calibri" pitchFamily="34" charset="0"/>
              </a:rPr>
              <a:t>Distribuição Normal</a:t>
            </a:r>
          </a:p>
        </p:txBody>
      </p:sp>
    </p:spTree>
    <p:extLst>
      <p:ext uri="{BB962C8B-B14F-4D97-AF65-F5344CB8AC3E}">
        <p14:creationId xmlns:p14="http://schemas.microsoft.com/office/powerpoint/2010/main" val="22094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Boa notícia!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36559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F8435-76CD-4B69-8D29-D6510EF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exponencial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F02-5A14-486F-87C9-B621D9D8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10622" cy="1499616"/>
          </a:xfrm>
        </p:spPr>
        <p:txBody>
          <a:bodyPr/>
          <a:lstStyle/>
          <a:p>
            <a:r>
              <a:rPr lang="pt-BR" dirty="0"/>
              <a:t>Quando usar uma distribuição exponencial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3625-8FDB-4ED2-B545-FD6FDD4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Nossa variável aleatória é o </a:t>
            </a:r>
            <a:r>
              <a:rPr lang="pt-BR" dirty="0">
                <a:solidFill>
                  <a:schemeClr val="accent2"/>
                </a:solidFill>
              </a:rPr>
              <a:t>tempo entre dois eventos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fato de já ter passado muito tempo desde o último evento </a:t>
            </a:r>
            <a:r>
              <a:rPr lang="pt-BR" dirty="0">
                <a:solidFill>
                  <a:schemeClr val="accent2"/>
                </a:solidFill>
              </a:rPr>
              <a:t>não aumenta nem diminui a probabilidade</a:t>
            </a:r>
            <a:r>
              <a:rPr lang="pt-BR" dirty="0"/>
              <a:t> do próximo evento acontecer logo em seguida</a:t>
            </a:r>
          </a:p>
        </p:txBody>
      </p:sp>
    </p:spTree>
    <p:extLst>
      <p:ext uri="{BB962C8B-B14F-4D97-AF65-F5344CB8AC3E}">
        <p14:creationId xmlns:p14="http://schemas.microsoft.com/office/powerpoint/2010/main" val="153468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que uma pessoa demora sendo atendida no caixa de um banco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entre duas pessoas chegarem a uma loja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que uma máquina opera sem apresentar defeitos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Vida útil de uma peça </a:t>
            </a:r>
            <a:r>
              <a:rPr lang="en-US" sz="2400" dirty="0"/>
              <a:t>/ m</a:t>
            </a:r>
            <a:r>
              <a:rPr lang="pt-BR" sz="2400" dirty="0"/>
              <a:t>áquina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de vida de uma pessoa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MBA-GP">
  <a:themeElements>
    <a:clrScheme name="MBA-G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BA-G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BA-G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A-G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1016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Cambria Math</vt:lpstr>
      <vt:lpstr>Comic Sans MS</vt:lpstr>
      <vt:lpstr>Helvetica</vt:lpstr>
      <vt:lpstr>Myriad Pro</vt:lpstr>
      <vt:lpstr>Times New Roman</vt:lpstr>
      <vt:lpstr>Tw Cen MT</vt:lpstr>
      <vt:lpstr>Tw Cen MT Condensed</vt:lpstr>
      <vt:lpstr>Wingdings</vt:lpstr>
      <vt:lpstr>Wingdings 3</vt:lpstr>
      <vt:lpstr>Integral</vt:lpstr>
      <vt:lpstr>1_MBA-GP</vt:lpstr>
      <vt:lpstr>Distribuições de probabilidades: uma degustação</vt:lpstr>
      <vt:lpstr>Suponha que a gente esteja interessado em determinada variável aleatória...</vt:lpstr>
      <vt:lpstr>Boa notícia!</vt:lpstr>
      <vt:lpstr>Distribuições de probabilidade para variáveis aleatórias Contínuas</vt:lpstr>
      <vt:lpstr>Existem várias! Mas vamos falar sobre duas:</vt:lpstr>
      <vt:lpstr>Boa notícia!</vt:lpstr>
      <vt:lpstr>Distribuição exponencial</vt:lpstr>
      <vt:lpstr>Quando usar uma distribuição exponencial</vt:lpstr>
      <vt:lpstr>Exemplos</vt:lpstr>
      <vt:lpstr>Notação</vt:lpstr>
      <vt:lpstr>Função densidade de probabilidade</vt:lpstr>
      <vt:lpstr>Função densidade de probabilidade</vt:lpstr>
      <vt:lpstr>Função de sobrevivência</vt:lpstr>
      <vt:lpstr>exemplo</vt:lpstr>
      <vt:lpstr>exemplo</vt:lpstr>
      <vt:lpstr>Valor esperado e variância</vt:lpstr>
      <vt:lpstr>A distribuição exponencial não tem memória</vt:lpstr>
      <vt:lpstr>A distribuição exponencial tem um caso de amor com a distribuição de Poisson</vt:lpstr>
      <vt:lpstr>Demonstração</vt:lpstr>
      <vt:lpstr>Distribuição Normal</vt:lpstr>
      <vt:lpstr>A distribuição normal</vt:lpstr>
      <vt:lpstr>PowerPoint Presentation</vt:lpstr>
      <vt:lpstr>Notação</vt:lpstr>
      <vt:lpstr>Outliers na distribuição normal</vt:lpstr>
      <vt:lpstr>Outliers são problemáticos porque eles...</vt:lpstr>
      <vt:lpstr>Aplicação: Carta de controle d eprocessos</vt:lpstr>
      <vt:lpstr>Aplicação: Carta de controle d eprocessos</vt:lpstr>
      <vt:lpstr>Não dá para fazer contas com a distribuição normal na mão</vt:lpstr>
      <vt:lpstr>Mas qualquer distribuição normal pode ser padronizada</vt:lpstr>
      <vt:lpstr>A distribuição normal padrão</vt:lpstr>
      <vt:lpstr>Aplicação: Estoque de segurança</vt:lpstr>
      <vt:lpstr>Voltaremos à distribuição normal mais tarde...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 discreta</dc:title>
  <dc:creator>Felipe Buchbinder</dc:creator>
  <cp:lastModifiedBy>Felipe Buchbinder</cp:lastModifiedBy>
  <cp:revision>33</cp:revision>
  <dcterms:created xsi:type="dcterms:W3CDTF">2021-05-15T00:23:39Z</dcterms:created>
  <dcterms:modified xsi:type="dcterms:W3CDTF">2021-06-06T05:08:48Z</dcterms:modified>
</cp:coreProperties>
</file>