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2" r:id="rId9"/>
    <p:sldId id="274" r:id="rId10"/>
    <p:sldId id="266" r:id="rId11"/>
    <p:sldId id="269" r:id="rId12"/>
    <p:sldId id="267" r:id="rId13"/>
    <p:sldId id="275" r:id="rId14"/>
    <p:sldId id="270" r:id="rId15"/>
    <p:sldId id="271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8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F616A3-CE59-47A3-8E86-B7098AA47C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D391-E7C7-4B4F-BC16-16FF7EA55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condicional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82B47-C53B-43B3-BC0F-6B0D69ED5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Buchbinder</a:t>
            </a:r>
          </a:p>
        </p:txBody>
      </p:sp>
    </p:spTree>
    <p:extLst>
      <p:ext uri="{BB962C8B-B14F-4D97-AF65-F5344CB8AC3E}">
        <p14:creationId xmlns:p14="http://schemas.microsoft.com/office/powerpoint/2010/main" val="21255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214-5DDA-4F3C-9432-36814902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600"/>
              <a:t>Probabilidades condicionais podem ser contra-intuitivas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7C6-FE12-48AC-B398-EB6BC36A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sz="1900" dirty="0"/>
              <a:t>Um detector de </a:t>
            </a:r>
            <a:r>
              <a:rPr lang="en-US" sz="1900" dirty="0" err="1"/>
              <a:t>mentiras</a:t>
            </a:r>
            <a:r>
              <a:rPr lang="en-US" sz="1900" dirty="0"/>
              <a:t> </a:t>
            </a:r>
            <a:r>
              <a:rPr lang="en-US" sz="1900" dirty="0" err="1"/>
              <a:t>tem</a:t>
            </a:r>
            <a:r>
              <a:rPr lang="en-US" sz="1900" dirty="0"/>
              <a:t> as </a:t>
            </a:r>
            <a:r>
              <a:rPr lang="en-US" sz="1900" dirty="0" err="1"/>
              <a:t>as</a:t>
            </a:r>
            <a:r>
              <a:rPr lang="en-US" sz="1900" dirty="0"/>
              <a:t> </a:t>
            </a:r>
            <a:r>
              <a:rPr lang="en-US" sz="1900" dirty="0" err="1"/>
              <a:t>seguintes</a:t>
            </a:r>
            <a:r>
              <a:rPr lang="en-US" sz="1900" dirty="0"/>
              <a:t> </a:t>
            </a:r>
            <a:r>
              <a:rPr lang="en-US" sz="1900" dirty="0" err="1"/>
              <a:t>propriedades</a:t>
            </a:r>
            <a:r>
              <a:rPr lang="en-US" sz="1900" dirty="0"/>
              <a:t>:</a:t>
            </a:r>
          </a:p>
          <a:p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a </a:t>
            </a:r>
            <a:r>
              <a:rPr lang="en-US" sz="1900" dirty="0" err="1"/>
              <a:t>mentira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95%.</a:t>
            </a:r>
          </a:p>
          <a:p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falando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</a:t>
            </a:r>
            <a:r>
              <a:rPr lang="en-US" sz="1900" dirty="0" err="1"/>
              <a:t>isso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85%.</a:t>
            </a:r>
          </a:p>
          <a:p>
            <a:r>
              <a:rPr lang="en-US" sz="1900" dirty="0"/>
              <a:t>95% das </a:t>
            </a:r>
            <a:r>
              <a:rPr lang="en-US" sz="1900" dirty="0" err="1"/>
              <a:t>pessoas</a:t>
            </a:r>
            <a:r>
              <a:rPr lang="en-US" sz="1900" dirty="0"/>
              <a:t> </a:t>
            </a:r>
            <a:r>
              <a:rPr lang="en-US" sz="1900" dirty="0" err="1"/>
              <a:t>falam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.</a:t>
            </a:r>
          </a:p>
          <a:p>
            <a:r>
              <a:rPr lang="en-US" sz="1900" dirty="0"/>
              <a:t>Se o detector </a:t>
            </a:r>
            <a:r>
              <a:rPr lang="en-US" sz="1900" dirty="0" err="1"/>
              <a:t>acusa</a:t>
            </a:r>
            <a:r>
              <a:rPr lang="en-US" sz="1900" dirty="0"/>
              <a:t> um </a:t>
            </a:r>
            <a:r>
              <a:rPr lang="en-US" sz="1900" dirty="0" err="1"/>
              <a:t>suspeito</a:t>
            </a:r>
            <a:r>
              <a:rPr lang="en-US" sz="1900" dirty="0"/>
              <a:t> de </a:t>
            </a:r>
            <a:r>
              <a:rPr lang="en-US" sz="1900" dirty="0" err="1"/>
              <a:t>estar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qual é a </a:t>
            </a:r>
            <a:r>
              <a:rPr lang="en-US" sz="1900" dirty="0" err="1"/>
              <a:t>probabilidade</a:t>
            </a:r>
            <a:r>
              <a:rPr lang="en-US" sz="1900" dirty="0"/>
              <a:t> dela </a:t>
            </a:r>
            <a:r>
              <a:rPr lang="en-US" sz="1900" dirty="0" err="1"/>
              <a:t>realmente</a:t>
            </a:r>
            <a:r>
              <a:rPr lang="en-US" sz="1900" dirty="0"/>
              <a:t> </a:t>
            </a:r>
            <a:r>
              <a:rPr lang="en-US" sz="1900" dirty="0" err="1"/>
              <a:t>estar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76E94F-D569-4B29-BAEF-8418C0AEF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r="42955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2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214-5DDA-4F3C-9432-36814902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600" dirty="0"/>
              <a:t>A </a:t>
            </a:r>
            <a:r>
              <a:rPr lang="en-US" sz="4600" dirty="0" err="1"/>
              <a:t>cada</a:t>
            </a:r>
            <a:r>
              <a:rPr lang="en-US" sz="4600" dirty="0"/>
              <a:t> 100 </a:t>
            </a:r>
            <a:r>
              <a:rPr lang="en-US" sz="4600" dirty="0" err="1"/>
              <a:t>pessoas</a:t>
            </a:r>
            <a:r>
              <a:rPr lang="en-US" sz="46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7C6-FE12-48AC-B398-EB6BC36A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3259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a </a:t>
            </a:r>
            <a:r>
              <a:rPr lang="en-US" sz="1900" dirty="0" err="1"/>
              <a:t>mentira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99%.</a:t>
            </a:r>
          </a:p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falando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</a:t>
            </a:r>
            <a:r>
              <a:rPr lang="en-US" sz="1900" dirty="0" err="1"/>
              <a:t>isso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85%.</a:t>
            </a:r>
          </a:p>
          <a:p>
            <a:pPr marL="0" indent="0">
              <a:buNone/>
            </a:pPr>
            <a:r>
              <a:rPr lang="en-US" sz="1900" dirty="0"/>
              <a:t>95% das </a:t>
            </a:r>
            <a:r>
              <a:rPr lang="en-US" sz="1900" dirty="0" err="1"/>
              <a:t>pessoas</a:t>
            </a:r>
            <a:r>
              <a:rPr lang="en-US" sz="1900" dirty="0"/>
              <a:t> </a:t>
            </a:r>
            <a:r>
              <a:rPr lang="en-US" sz="1900" dirty="0" err="1"/>
              <a:t>falam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endParaRPr lang="en-US" sz="19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76EDBAA-8321-443C-9F8B-F2581F21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51711"/>
              </p:ext>
            </p:extLst>
          </p:nvPr>
        </p:nvGraphicFramePr>
        <p:xfrm>
          <a:off x="1955540" y="3937000"/>
          <a:ext cx="828092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inocenta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acusa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fala a 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85% de 95 = 80,75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99% de 5 = 4,95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1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A5FA-9BDB-419B-B43E-44FD11E7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 o detector </a:t>
            </a:r>
            <a:r>
              <a:rPr lang="en-US" sz="3600" dirty="0" err="1"/>
              <a:t>acusa</a:t>
            </a:r>
            <a:r>
              <a:rPr lang="en-US" sz="3600" dirty="0"/>
              <a:t> um </a:t>
            </a:r>
            <a:r>
              <a:rPr lang="en-US" sz="3600" dirty="0" err="1"/>
              <a:t>suspeito</a:t>
            </a:r>
            <a:r>
              <a:rPr lang="en-US" sz="3600" dirty="0"/>
              <a:t> de </a:t>
            </a:r>
            <a:r>
              <a:rPr lang="en-US" sz="3600" dirty="0" err="1"/>
              <a:t>estar</a:t>
            </a:r>
            <a:r>
              <a:rPr lang="en-US" sz="3600" dirty="0"/>
              <a:t> </a:t>
            </a:r>
            <a:r>
              <a:rPr lang="en-US" sz="3600" dirty="0" err="1"/>
              <a:t>mentindo</a:t>
            </a:r>
            <a:r>
              <a:rPr lang="en-US" sz="3600" dirty="0"/>
              <a:t>, qual é a </a:t>
            </a:r>
            <a:r>
              <a:rPr lang="en-US" sz="3600" dirty="0" err="1"/>
              <a:t>probabilidade</a:t>
            </a:r>
            <a:r>
              <a:rPr lang="en-US" sz="3600" dirty="0"/>
              <a:t> dela </a:t>
            </a:r>
            <a:r>
              <a:rPr lang="en-US" sz="3600" dirty="0" err="1"/>
              <a:t>realmente</a:t>
            </a:r>
            <a:r>
              <a:rPr lang="en-US" sz="3600" dirty="0"/>
              <a:t> </a:t>
            </a:r>
            <a:r>
              <a:rPr lang="en-US" sz="3600" dirty="0" err="1"/>
              <a:t>estar</a:t>
            </a:r>
            <a:r>
              <a:rPr lang="en-US" sz="3600" dirty="0"/>
              <a:t> </a:t>
            </a:r>
            <a:r>
              <a:rPr lang="en-US" sz="3600" dirty="0" err="1"/>
              <a:t>mentindo</a:t>
            </a:r>
            <a:r>
              <a:rPr lang="en-US" sz="3600" dirty="0"/>
              <a:t>?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C23A8A-9F9B-4EE5-A982-71D83871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6253"/>
              </p:ext>
            </p:extLst>
          </p:nvPr>
        </p:nvGraphicFramePr>
        <p:xfrm>
          <a:off x="1571432" y="2286000"/>
          <a:ext cx="828092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inocenta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acusa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fala a 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85% de 95 = 80,75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99% de 5 = 4,95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2">
                <a:extLst>
                  <a:ext uri="{FF2B5EF4-FFF2-40B4-BE49-F238E27FC236}">
                    <a16:creationId xmlns:a16="http://schemas.microsoft.com/office/drawing/2014/main" id="{2E8759D3-3A30-4D2A-9EFC-283F30C97812}"/>
                  </a:ext>
                </a:extLst>
              </p:cNvPr>
              <p:cNvSpPr txBox="1"/>
              <p:nvPr/>
            </p:nvSpPr>
            <p:spPr>
              <a:xfrm>
                <a:off x="1571432" y="4239768"/>
                <a:ext cx="5495479" cy="64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𝐸𝑠𝑡𝑎𝑟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𝑚𝑒𝑛𝑡𝑖𝑛𝑑𝑜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𝐷𝑒𝑡𝑒𝑐𝑡𝑜𝑟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𝑎𝑐𝑢𝑠𝑎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4,95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19,20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≈26%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2">
                <a:extLst>
                  <a:ext uri="{FF2B5EF4-FFF2-40B4-BE49-F238E27FC236}">
                    <a16:creationId xmlns:a16="http://schemas.microsoft.com/office/drawing/2014/main" id="{2E8759D3-3A30-4D2A-9EFC-283F30C97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32" y="4239768"/>
                <a:ext cx="5495479" cy="647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0D3016-48FC-41BB-B60B-A20DCCC646E7}"/>
              </a:ext>
            </a:extLst>
          </p:cNvPr>
          <p:cNvSpPr txBox="1"/>
          <p:nvPr/>
        </p:nvSpPr>
        <p:spPr>
          <a:xfrm>
            <a:off x="1571432" y="5088549"/>
            <a:ext cx="8410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Se o sujeito mente, o detector pega!</a:t>
            </a:r>
          </a:p>
          <a:p>
            <a:r>
              <a:rPr lang="pt-BR" b="1" dirty="0">
                <a:solidFill>
                  <a:schemeClr val="accent2"/>
                </a:solidFill>
              </a:rPr>
              <a:t>Mas dos que o detector acusa, apenas 1 em cada 4 estão mentindo!</a:t>
            </a:r>
          </a:p>
        </p:txBody>
      </p:sp>
    </p:spTree>
    <p:extLst>
      <p:ext uri="{BB962C8B-B14F-4D97-AF65-F5344CB8AC3E}">
        <p14:creationId xmlns:p14="http://schemas.microsoft.com/office/powerpoint/2010/main" val="124982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B3B4-65FD-4EE5-BCDA-4C1600B0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128" y="3709416"/>
            <a:ext cx="5300472" cy="1499616"/>
          </a:xfrm>
        </p:spPr>
        <p:txBody>
          <a:bodyPr/>
          <a:lstStyle/>
          <a:p>
            <a:r>
              <a:rPr lang="pt-BR" dirty="0"/>
              <a:t>Não caia nesse erro!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EC323AC4-2962-4BE8-90A9-7E90F72B2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6528" y="737616"/>
                <a:ext cx="9720072" cy="14996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dirty="0"/>
                  <a:t>É comum confundirmos </a:t>
                </a: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EC323AC4-2962-4BE8-90A9-7E90F72B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28" y="737616"/>
                <a:ext cx="9720072" cy="1499616"/>
              </a:xfrm>
              <a:prstGeom prst="rect">
                <a:avLst/>
              </a:prstGeom>
              <a:blipFill>
                <a:blip r:embed="rId2"/>
                <a:stretch>
                  <a:fillRect l="-3009" t="-1300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6F949-7223-460D-9426-7486CE16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Estudar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</a:t>
            </a:r>
            <a:r>
              <a:rPr lang="pt-BR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ão vale a pena...</a:t>
            </a: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47808-8A2F-4831-9356-E8CEE0B2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0632"/>
            <a:ext cx="5459470" cy="45177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948F8-1767-43EE-9E9B-2FE8F32360B3}"/>
                  </a:ext>
                </a:extLst>
              </p:cNvPr>
              <p:cNvSpPr txBox="1"/>
              <p:nvPr/>
            </p:nvSpPr>
            <p:spPr>
              <a:xfrm>
                <a:off x="7506857" y="3855692"/>
                <a:ext cx="3827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A confusão entre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948F8-1767-43EE-9E9B-2FE8F3236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7" y="3855692"/>
                <a:ext cx="3827893" cy="369332"/>
              </a:xfrm>
              <a:prstGeom prst="rect">
                <a:avLst/>
              </a:prstGeom>
              <a:blipFill>
                <a:blip r:embed="rId3"/>
                <a:stretch>
                  <a:fillRect l="-12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03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CBF-FF5D-4661-B594-6C3377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relação entre P(A</a:t>
            </a:r>
            <a:r>
              <a:rPr lang="en-US" dirty="0"/>
              <a:t>|B) e P(B|A)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Logo,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2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CBF-FF5D-4661-B594-6C3377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relação entre P(A</a:t>
            </a:r>
            <a:r>
              <a:rPr lang="en-US" dirty="0"/>
              <a:t>|B) e P(B|A)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dirty="0" err="1"/>
              <a:t>continuando</a:t>
            </a:r>
            <a:r>
              <a:rPr lang="en-US" sz="2800" dirty="0"/>
              <a:t>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Mas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Logo,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9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214-5DDA-4F3C-9432-36814902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29672" cy="1499616"/>
          </a:xfrm>
        </p:spPr>
        <p:txBody>
          <a:bodyPr>
            <a:normAutofit/>
          </a:bodyPr>
          <a:lstStyle/>
          <a:p>
            <a:r>
              <a:rPr lang="en-US" sz="4600" dirty="0"/>
              <a:t>O </a:t>
            </a:r>
            <a:r>
              <a:rPr lang="en-US" sz="4600" dirty="0" err="1"/>
              <a:t>exemplo</a:t>
            </a:r>
            <a:r>
              <a:rPr lang="en-US" sz="4600" dirty="0"/>
              <a:t> do detector de </a:t>
            </a:r>
            <a:r>
              <a:rPr lang="en-US" sz="4600" dirty="0" err="1"/>
              <a:t>mentiras</a:t>
            </a:r>
            <a:r>
              <a:rPr lang="en-US" sz="4600" dirty="0"/>
              <a:t> </a:t>
            </a:r>
            <a:br>
              <a:rPr lang="en-US" sz="4600" dirty="0"/>
            </a:br>
            <a:r>
              <a:rPr lang="en-US" sz="4600" dirty="0"/>
              <a:t>(agora </a:t>
            </a:r>
            <a:r>
              <a:rPr lang="en-US" sz="4600" dirty="0" err="1"/>
              <a:t>usando</a:t>
            </a:r>
            <a:r>
              <a:rPr lang="en-US" sz="4600" dirty="0"/>
              <a:t> a f</a:t>
            </a:r>
            <a:r>
              <a:rPr lang="pt-BR" sz="4600" dirty="0"/>
              <a:t>órmula)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7C6-FE12-48AC-B398-EB6BC36A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3259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a </a:t>
            </a:r>
            <a:r>
              <a:rPr lang="en-US" sz="1900" dirty="0" err="1"/>
              <a:t>mentira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99%.</a:t>
            </a:r>
          </a:p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falando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</a:t>
            </a:r>
            <a:r>
              <a:rPr lang="en-US" sz="1900" dirty="0" err="1"/>
              <a:t>isso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85%.</a:t>
            </a:r>
          </a:p>
          <a:p>
            <a:pPr marL="0" indent="0">
              <a:buNone/>
            </a:pPr>
            <a:r>
              <a:rPr lang="en-US" sz="1900" dirty="0"/>
              <a:t>95% das </a:t>
            </a:r>
            <a:r>
              <a:rPr lang="en-US" sz="1900" dirty="0" err="1"/>
              <a:t>pessoas</a:t>
            </a:r>
            <a:r>
              <a:rPr lang="en-US" sz="1900" dirty="0"/>
              <a:t> </a:t>
            </a:r>
            <a:r>
              <a:rPr lang="en-US" sz="1900" dirty="0" err="1"/>
              <a:t>falam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EB4898-0E2B-4607-BF28-48EEEED8B8E1}"/>
                  </a:ext>
                </a:extLst>
              </p:cNvPr>
              <p:cNvSpPr txBox="1"/>
              <p:nvPr/>
            </p:nvSpPr>
            <p:spPr>
              <a:xfrm>
                <a:off x="1024128" y="4010025"/>
                <a:ext cx="222048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Estar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mentindo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detector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acusar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=5%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=95%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=99%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=15%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EB4898-0E2B-4607-BF28-48EEEED8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4010025"/>
                <a:ext cx="2220480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F5AB36-FED5-4AC8-A845-52A9D5F23F8F}"/>
                  </a:ext>
                </a:extLst>
              </p:cNvPr>
              <p:cNvSpPr txBox="1"/>
              <p:nvPr/>
            </p:nvSpPr>
            <p:spPr>
              <a:xfrm>
                <a:off x="2226564" y="4789706"/>
                <a:ext cx="11184636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0.99⋅0.05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0.99⋅0.0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5+0.15⋅0.95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≈26%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F5AB36-FED5-4AC8-A845-52A9D5F2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64" y="4789706"/>
                <a:ext cx="11184636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6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28C94-984A-4C48-8179-0BB409F6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Que </a:t>
            </a:r>
            <a:r>
              <a:rPr lang="en-US" dirty="0" err="1">
                <a:solidFill>
                  <a:srgbClr val="FFFFFF"/>
                </a:solidFill>
              </a:rPr>
              <a:t>conselho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voc</a:t>
            </a:r>
            <a:r>
              <a:rPr lang="pt-BR" dirty="0">
                <a:solidFill>
                  <a:srgbClr val="FFFFFF"/>
                </a:solidFill>
              </a:rPr>
              <a:t>ê daria a toula sobre onde encontrar um bom rapaz grego</a:t>
            </a:r>
            <a:r>
              <a:rPr lang="en-US" dirty="0">
                <a:solidFill>
                  <a:srgbClr val="FFFFFF"/>
                </a:solidFill>
              </a:rPr>
              <a:t>?</a:t>
            </a:r>
            <a:r>
              <a:rPr lang="pt-BR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08E308-54CD-458E-9C02-EFC53B3CC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6743-6D02-4625-8963-BC249A61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Toula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Portokalos is 30, Greek, and works in her family's restaurant, Dancing Zorba's, in Chicago. All her father Gus wants is for her to get married to a nice Greek boy… (IMDB)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cada 100 rapazes...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511810"/>
              </p:ext>
            </p:extLst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probabilidade de conhecer um cara grego na </a:t>
            </a:r>
            <a:r>
              <a:rPr lang="pt-BR" i="1" dirty="0"/>
              <a:t>night</a:t>
            </a:r>
            <a:r>
              <a:rPr lang="pt-BR" dirty="0"/>
              <a:t>?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995781-F9DF-40DF-8170-919189257677}"/>
              </a:ext>
            </a:extLst>
          </p:cNvPr>
          <p:cNvSpPr/>
          <p:nvPr/>
        </p:nvSpPr>
        <p:spPr>
          <a:xfrm>
            <a:off x="3419475" y="2286000"/>
            <a:ext cx="2466975" cy="175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CCF8C-23CE-41C4-85D6-5FEC72D0491A}"/>
              </a:ext>
            </a:extLst>
          </p:cNvPr>
          <p:cNvSpPr/>
          <p:nvPr/>
        </p:nvSpPr>
        <p:spPr>
          <a:xfrm>
            <a:off x="5886450" y="2286000"/>
            <a:ext cx="4857749" cy="1752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/>
              <p:nvPr/>
            </p:nvSpPr>
            <p:spPr>
              <a:xfrm>
                <a:off x="1023939" y="4324350"/>
                <a:ext cx="446942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=1.25%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4324350"/>
                <a:ext cx="4469429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probabilidade de conhecer um cara grego no clube grego?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995781-F9DF-40DF-8170-919189257677}"/>
              </a:ext>
            </a:extLst>
          </p:cNvPr>
          <p:cNvSpPr/>
          <p:nvPr/>
        </p:nvSpPr>
        <p:spPr>
          <a:xfrm>
            <a:off x="5895975" y="2286000"/>
            <a:ext cx="2466975" cy="175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CCF8C-23CE-41C4-85D6-5FEC72D0491A}"/>
              </a:ext>
            </a:extLst>
          </p:cNvPr>
          <p:cNvSpPr/>
          <p:nvPr/>
        </p:nvSpPr>
        <p:spPr>
          <a:xfrm>
            <a:off x="8362950" y="2305050"/>
            <a:ext cx="2381249" cy="1752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/>
              <p:nvPr/>
            </p:nvSpPr>
            <p:spPr>
              <a:xfrm>
                <a:off x="1023939" y="4324350"/>
                <a:ext cx="420897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𝐶𝑙𝑢𝑏𝑒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4324350"/>
                <a:ext cx="4208973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70CF6BE-D5CB-4227-991F-870330629F2C}"/>
              </a:ext>
            </a:extLst>
          </p:cNvPr>
          <p:cNvSpPr/>
          <p:nvPr/>
        </p:nvSpPr>
        <p:spPr>
          <a:xfrm>
            <a:off x="3476625" y="2286000"/>
            <a:ext cx="2381249" cy="1752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CBF-FF5D-4661-B594-6C3377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8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44818"/>
              </p:ext>
            </p:extLst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C85657-D29A-4BA5-85B4-7C9B827817F0}"/>
                  </a:ext>
                </a:extLst>
              </p:cNvPr>
              <p:cNvSpPr txBox="1"/>
              <p:nvPr/>
            </p:nvSpPr>
            <p:spPr>
              <a:xfrm>
                <a:off x="1023939" y="4324350"/>
                <a:ext cx="8644161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Grego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night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𝑁𝑖𝑔h𝑡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80/100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=1.25%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C85657-D29A-4BA5-85B4-7C9B8278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4324350"/>
                <a:ext cx="8644161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2A076-CE98-468D-B913-B1413F4BF56C}"/>
                  </a:ext>
                </a:extLst>
              </p:cNvPr>
              <p:cNvSpPr txBox="1"/>
              <p:nvPr/>
            </p:nvSpPr>
            <p:spPr>
              <a:xfrm>
                <a:off x="1023939" y="5391150"/>
                <a:ext cx="8459047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𝐶𝑙𝑢𝑏𝑒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Grego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Clube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𝐶𝑙𝑢𝑏𝑒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18/100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20/100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2A076-CE98-468D-B913-B1413F4BF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5391150"/>
                <a:ext cx="8459047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2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FE2FF3-7DD1-4D60-A623-76CE62377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045" b="76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CB3D8-955D-4DFC-9DC1-723D01BC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Testes de covid-19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sensitivity vs. specificity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B846D-0243-4956-8538-4A673091A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Sensitivity</m:t>
                    </m:r>
                    <m: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Resultado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positivo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Pessoa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tem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rus</m:t>
                        </m:r>
                      </m:e>
                    </m:d>
                  </m:oMath>
                </a14:m>
                <a:endParaRPr lang="pt-BR" b="0">
                  <a:solidFill>
                    <a:srgbClr val="FFFF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Specificity</m:t>
                    </m:r>
                    <m: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Resultado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negativo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Pessoa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tem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rus</m:t>
                        </m:r>
                      </m:e>
                    </m:d>
                  </m:oMath>
                </a14:m>
                <a:endParaRPr lang="en-US">
                  <a:solidFill>
                    <a:srgbClr val="FFFFFF"/>
                  </a:solidFill>
                </a:endParaRPr>
              </a:p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B846D-0243-4956-8538-4A673091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2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0C0C-CCE9-43A7-9F9D-3C95A957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Modelos de churning</a:t>
            </a:r>
            <a:br>
              <a:rPr lang="pt-BR" dirty="0"/>
            </a:br>
            <a:r>
              <a:rPr lang="pt-BR" sz="3600" dirty="0">
                <a:solidFill>
                  <a:srgbClr val="0070C0"/>
                </a:solidFill>
              </a:rPr>
              <a:t>Recall vs. Precisão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7A1D5-916F-4A67-B05C-6066A02EC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Modelo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Precisao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Modelo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previu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7A1D5-916F-4A67-B05C-6066A02EC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  <a:blipFill>
                <a:blip r:embed="rId2"/>
                <a:stretch>
                  <a:fillRect l="-2010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E7996B-CDE2-4CB5-95F8-7E048B328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6" r="222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2835</TotalTime>
  <Words>727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Roboto</vt:lpstr>
      <vt:lpstr>Tw Cen MT</vt:lpstr>
      <vt:lpstr>Tw Cen MT Condensed</vt:lpstr>
      <vt:lpstr>Wingdings 3</vt:lpstr>
      <vt:lpstr>Integral</vt:lpstr>
      <vt:lpstr>Probabilidade condicional</vt:lpstr>
      <vt:lpstr>Que conselho você daria a toula sobre onde encontrar um bom rapaz grego? </vt:lpstr>
      <vt:lpstr>A cada 100 rapazes...</vt:lpstr>
      <vt:lpstr>Qual a probabilidade de conhecer um cara grego na night?</vt:lpstr>
      <vt:lpstr>Qual a probabilidade de conhecer um cara grego no clube grego?</vt:lpstr>
      <vt:lpstr>Teorema de Bayes</vt:lpstr>
      <vt:lpstr>Exemplo</vt:lpstr>
      <vt:lpstr>Testes de covid-19 sensitivity vs. specificity</vt:lpstr>
      <vt:lpstr>Modelos de churning Recall vs. Precisão</vt:lpstr>
      <vt:lpstr>Probabilidades condicionais podem ser contra-intuitivas</vt:lpstr>
      <vt:lpstr>A cada 100 pessoas…</vt:lpstr>
      <vt:lpstr>Se o detector acusa um suspeito de estar mentindo, qual é a probabilidade dela realmente estar mentindo?</vt:lpstr>
      <vt:lpstr>Não caia nesse erro!</vt:lpstr>
      <vt:lpstr>Estudar não vale a pena...</vt:lpstr>
      <vt:lpstr>A relação entre P(A|B) e P(B|A)</vt:lpstr>
      <vt:lpstr>A relação entre P(A|B) e P(B|A) (continuando…)</vt:lpstr>
      <vt:lpstr>O exemplo do detector de mentiras  (agora usando a fórmula)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 condicional</dc:title>
  <dc:creator>Felipe Buchbinder</dc:creator>
  <cp:lastModifiedBy>Felipe Buchbinder</cp:lastModifiedBy>
  <cp:revision>18</cp:revision>
  <dcterms:created xsi:type="dcterms:W3CDTF">2021-05-31T03:40:46Z</dcterms:created>
  <dcterms:modified xsi:type="dcterms:W3CDTF">2021-06-17T00:07:26Z</dcterms:modified>
</cp:coreProperties>
</file>