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62" r:id="rId9"/>
    <p:sldId id="263" r:id="rId10"/>
    <p:sldId id="264" r:id="rId11"/>
    <p:sldId id="265" r:id="rId12"/>
    <p:sldId id="286" r:id="rId13"/>
    <p:sldId id="266" r:id="rId14"/>
    <p:sldId id="267" r:id="rId15"/>
    <p:sldId id="268" r:id="rId16"/>
    <p:sldId id="269" r:id="rId17"/>
    <p:sldId id="287" r:id="rId18"/>
    <p:sldId id="271" r:id="rId19"/>
    <p:sldId id="275" r:id="rId20"/>
    <p:sldId id="276" r:id="rId21"/>
    <p:sldId id="288" r:id="rId22"/>
    <p:sldId id="279" r:id="rId23"/>
    <p:sldId id="280" r:id="rId24"/>
    <p:sldId id="278" r:id="rId25"/>
    <p:sldId id="281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301BF6-EE61-4647-8B27-3637FF1A6E5C}">
          <p14:sldIdLst>
            <p14:sldId id="256"/>
          </p14:sldIdLst>
        </p14:section>
        <p14:section name="Fraudes em cartão de crédito" id="{F4CBB73D-DEF1-4238-B6AD-797132B26E4C}">
          <p14:sldIdLst>
            <p14:sldId id="257"/>
            <p14:sldId id="258"/>
            <p14:sldId id="259"/>
            <p14:sldId id="260"/>
            <p14:sldId id="285"/>
          </p14:sldIdLst>
        </p14:section>
        <p14:section name="Churning em uma empresa de telefonia" id="{A9A4075A-EF4D-4940-86F4-1C8A57AB726F}">
          <p14:sldIdLst>
            <p14:sldId id="261"/>
            <p14:sldId id="262"/>
            <p14:sldId id="263"/>
            <p14:sldId id="264"/>
            <p14:sldId id="265"/>
            <p14:sldId id="286"/>
          </p14:sldIdLst>
        </p14:section>
        <p14:section name="Fila de supermercado" id="{29BEA5ED-FB2C-4C07-92BC-41B98FBF88BE}">
          <p14:sldIdLst>
            <p14:sldId id="266"/>
            <p14:sldId id="267"/>
            <p14:sldId id="268"/>
            <p14:sldId id="269"/>
            <p14:sldId id="287"/>
          </p14:sldIdLst>
        </p14:section>
        <p14:section name="Central de atendimento" id="{561605C9-4707-4A2C-BF69-A9E41881CC1D}">
          <p14:sldIdLst>
            <p14:sldId id="271"/>
            <p14:sldId id="275"/>
            <p14:sldId id="276"/>
            <p14:sldId id="288"/>
          </p14:sldIdLst>
        </p14:section>
        <p14:section name="Cinema" id="{2A31026E-82F1-4FA3-A06C-19BB531332B4}">
          <p14:sldIdLst>
            <p14:sldId id="279"/>
            <p14:sldId id="280"/>
          </p14:sldIdLst>
        </p14:section>
        <p14:section name="Multa" id="{50D2B718-C7DA-4EE4-90AA-19843833298E}">
          <p14:sldIdLst>
            <p14:sldId id="278"/>
            <p14:sldId id="281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15CC645-B7BF-4685-8CC5-6B2BC954FCF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7E00-BC67-4BBA-A33B-091D582B84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7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C645-B7BF-4685-8CC5-6B2BC954FCF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7E00-BC67-4BBA-A33B-091D582B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C645-B7BF-4685-8CC5-6B2BC954FCF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7E00-BC67-4BBA-A33B-091D582B84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84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C645-B7BF-4685-8CC5-6B2BC954FCF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7E00-BC67-4BBA-A33B-091D582B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C645-B7BF-4685-8CC5-6B2BC954FCF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7E00-BC67-4BBA-A33B-091D582B84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3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C645-B7BF-4685-8CC5-6B2BC954FCF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7E00-BC67-4BBA-A33B-091D582B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4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C645-B7BF-4685-8CC5-6B2BC954FCF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7E00-BC67-4BBA-A33B-091D582B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C645-B7BF-4685-8CC5-6B2BC954FCF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7E00-BC67-4BBA-A33B-091D582B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C645-B7BF-4685-8CC5-6B2BC954FCF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7E00-BC67-4BBA-A33B-091D582B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4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C645-B7BF-4685-8CC5-6B2BC954FCF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7E00-BC67-4BBA-A33B-091D582B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7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C645-B7BF-4685-8CC5-6B2BC954FCF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7E00-BC67-4BBA-A33B-091D582B84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4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5CC645-B7BF-4685-8CC5-6B2BC954FCF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F157E00-BC67-4BBA-A33B-091D582B84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2A5D-5639-4109-93E4-7BC682D2F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Exerc</a:t>
            </a:r>
            <a:r>
              <a:rPr lang="pt-BR" dirty="0"/>
              <a:t>ícios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715CC-1D3F-46AD-9C7B-E3AEE3C0A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2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6080-34A1-4A6B-95B6-487C9998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BR" dirty="0"/>
              <a:t>Churning em uma empresa de telefonia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CC5C8-632C-4C66-A510-CBBB3441C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463022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mero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erros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modelo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5;20%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0,8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≈41%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CC5C8-632C-4C66-A510-CBBB3441C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463022" cy="4023360"/>
              </a:xfrm>
              <a:blipFill>
                <a:blip r:embed="rId2"/>
                <a:stretch>
                  <a:fillRect l="-1166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35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6080-34A1-4A6B-95B6-487C9998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pt-BR" dirty="0"/>
              <a:t>Churning em uma empresa de telefonia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CC5C8-632C-4C66-A510-CBBB3441C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5902061" cy="39319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mero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erros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modelo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5;20%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0,8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≈41%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CC5C8-632C-4C66-A510-CBBB3441C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5902061" cy="3931920"/>
              </a:xfrm>
              <a:blipFill>
                <a:blip r:embed="rId2"/>
                <a:stretch>
                  <a:fillRect l="-2066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B721A41-3EB1-483E-B512-7473971E4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267" y="848578"/>
            <a:ext cx="3999654" cy="5160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0606E2-0DB5-4E06-A3DE-706223A3B58E}"/>
              </a:ext>
            </a:extLst>
          </p:cNvPr>
          <p:cNvSpPr txBox="1"/>
          <p:nvPr/>
        </p:nvSpPr>
        <p:spPr>
          <a:xfrm>
            <a:off x="1467078" y="4251960"/>
            <a:ext cx="577215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Se o modelo tem 20% de probabilidade de errar um cliente,</a:t>
            </a:r>
            <a:endParaRPr lang="pt-BR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FF0000"/>
                </a:solidFill>
              </a:rPr>
              <a:t>Por que a probabilidade de errar um cliente não é 20%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52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11BC-3F04-42C4-92C9-CA9DE9CF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81497" cy="1499616"/>
          </a:xfrm>
        </p:spPr>
        <p:txBody>
          <a:bodyPr/>
          <a:lstStyle/>
          <a:p>
            <a:r>
              <a:rPr lang="pt-BR" dirty="0"/>
              <a:t>Churning em uma empresa de telefonia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F4B4-0F87-4170-AEE8-0F820677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/>
                </a:solidFill>
              </a:rPr>
              <a:t>from</a:t>
            </a:r>
            <a:r>
              <a:rPr lang="fr-FR" dirty="0"/>
              <a:t> </a:t>
            </a:r>
            <a:r>
              <a:rPr lang="fr-FR" dirty="0" err="1"/>
              <a:t>scipy.</a:t>
            </a:r>
            <a:r>
              <a:rPr lang="fr-FR" dirty="0" err="1">
                <a:solidFill>
                  <a:srgbClr val="0070C0"/>
                </a:solidFill>
              </a:rPr>
              <a:t>stats</a:t>
            </a:r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import</a:t>
            </a:r>
            <a:r>
              <a:rPr lang="fr-FR" dirty="0"/>
              <a:t> </a:t>
            </a:r>
            <a:r>
              <a:rPr lang="sv-SE" dirty="0">
                <a:solidFill>
                  <a:srgbClr val="FF0000"/>
                </a:solidFill>
              </a:rPr>
              <a:t>binom</a:t>
            </a:r>
          </a:p>
          <a:p>
            <a:r>
              <a:rPr lang="sv-SE" dirty="0">
                <a:solidFill>
                  <a:srgbClr val="FF0000"/>
                </a:solidFill>
              </a:rPr>
              <a:t>binom</a:t>
            </a:r>
            <a:r>
              <a:rPr lang="sv-SE" dirty="0"/>
              <a:t>.</a:t>
            </a:r>
            <a:r>
              <a:rPr lang="sv-SE" dirty="0">
                <a:solidFill>
                  <a:schemeClr val="accent2"/>
                </a:solidFill>
              </a:rPr>
              <a:t>pmf</a:t>
            </a:r>
            <a:r>
              <a:rPr lang="sv-SE" dirty="0"/>
              <a:t>(1, 5, 0.20)</a:t>
            </a:r>
            <a:endParaRPr lang="fr-FR" dirty="0"/>
          </a:p>
          <a:p>
            <a:r>
              <a:rPr lang="en-US" dirty="0"/>
              <a:t>&gt; 0.4095999999999999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55AEC37-6DE2-4E96-BCF6-8846EC735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60" y="891232"/>
            <a:ext cx="3058160" cy="88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93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1987-ACFB-4E53-857E-2D302E17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Fila de </a:t>
            </a:r>
            <a:r>
              <a:rPr lang="en-US" dirty="0" err="1"/>
              <a:t>supermercado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69658-E0C1-4727-AD2D-A8DDB0290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1800" kern="5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O número de pessoas em uma fila de supermercado segue uma distribuição de Poisson com parâmetro </a:t>
                </a:r>
                <a14:m>
                  <m:oMath xmlns:m="http://schemas.openxmlformats.org/officeDocument/2006/math">
                    <m:r>
                      <a:rPr lang="pt-BR" sz="1800" i="1" kern="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pt-BR" sz="1800" kern="5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 A probabilidade de que, em determinado momento, haja no máximo uma pessoa na fila de supermercado, é, aproximadamente: </a:t>
                </a:r>
                <a:endParaRPr lang="en-US" sz="1800" kern="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69658-E0C1-4727-AD2D-A8DDB0290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" t="-1364" r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84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1987-ACFB-4E53-857E-2D302E17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Fila de </a:t>
            </a:r>
            <a:r>
              <a:rPr lang="en-US" dirty="0" err="1"/>
              <a:t>supermercado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69658-E0C1-4727-AD2D-A8DDB0290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1800" kern="50" dirty="0">
                    <a:solidFill>
                      <a:schemeClr val="bg1">
                        <a:lumMod val="75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O </a:t>
                </a:r>
                <a:r>
                  <a:rPr lang="pt-BR" sz="1800" kern="5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número de pessoas em uma fila</a:t>
                </a:r>
                <a:r>
                  <a:rPr lang="pt-BR" sz="1800" kern="50" dirty="0">
                    <a:solidFill>
                      <a:schemeClr val="bg1">
                        <a:lumMod val="75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de supermercado segue uma distribuição de </a:t>
                </a:r>
                <a:r>
                  <a:rPr lang="pt-BR" sz="1800" kern="5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Poisson com parâmetro </a:t>
                </a:r>
                <a14:m>
                  <m:oMath xmlns:m="http://schemas.openxmlformats.org/officeDocument/2006/math">
                    <m:r>
                      <a:rPr lang="pt-BR" sz="1800" i="1" kern="5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pt-BR" sz="1800" kern="50" dirty="0">
                    <a:solidFill>
                      <a:schemeClr val="bg1">
                        <a:lumMod val="75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 A probabilidade de que, em determinado momento, haja </a:t>
                </a:r>
                <a:r>
                  <a:rPr lang="pt-BR" sz="1800" kern="5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no máximo uma pessoa na fila</a:t>
                </a:r>
                <a:r>
                  <a:rPr lang="pt-BR" sz="1800" kern="50" dirty="0">
                    <a:solidFill>
                      <a:schemeClr val="bg1">
                        <a:lumMod val="75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de supermercado, é, aproximadamente: </a:t>
                </a:r>
                <a:endParaRPr lang="en-US" sz="1800" kern="50" dirty="0"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69658-E0C1-4727-AD2D-A8DDB0290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" t="-1364" r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36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1987-ACFB-4E53-857E-2D302E17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Fila de </a:t>
            </a:r>
            <a:r>
              <a:rPr lang="en-US" dirty="0" err="1"/>
              <a:t>supermercado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69658-E0C1-4727-AD2D-A8DDB0290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800" b="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  <m:r>
                      <a:rPr lang="en-US" sz="1800" b="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pt-BR" sz="1800" kern="5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pt-BR" sz="1800" kern="5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número de pessoas na fila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kern="5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  <m:r>
                      <a:rPr lang="en-US" sz="1800" b="0" i="1" kern="5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~</m:t>
                    </m:r>
                    <m:r>
                      <a:rPr lang="en-US" sz="1800" b="0" i="1" kern="5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US" sz="1800" b="0" i="1" kern="5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5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pt-BR" sz="1800" kern="5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  <m:r>
                          <a:rPr lang="en-US" sz="1800" b="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≤1</m:t>
                        </m:r>
                      </m:e>
                    </m:d>
                    <m:r>
                      <a:rPr lang="en-US" sz="1800" b="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=?</m:t>
                    </m:r>
                  </m:oMath>
                </a14:m>
                <a:endParaRPr lang="pt-BR" sz="1800" kern="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69658-E0C1-4727-AD2D-A8DDB0290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3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09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1987-ACFB-4E53-857E-2D302E17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Fila de </a:t>
            </a:r>
            <a:r>
              <a:rPr lang="en-US" dirty="0" err="1"/>
              <a:t>supermercado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69658-E0C1-4727-AD2D-A8DDB0290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800" b="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  <m:r>
                      <a:rPr lang="en-US" sz="1800" b="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pt-BR" sz="1800" kern="5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pt-BR" sz="1800" kern="5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número de pessoas na fila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kern="5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  <m:r>
                      <a:rPr lang="en-US" sz="1800" b="0" i="1" kern="5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~</m:t>
                    </m:r>
                    <m:r>
                      <a:rPr lang="en-US" sz="1800" b="0" i="1" kern="5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US" sz="1800" b="0" i="1" kern="5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5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pt-BR" sz="1800" kern="5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endParaRPr lang="en-US" sz="1800" b="0" i="1" kern="5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=1)</m:t>
                      </m:r>
                    </m:oMath>
                  </m:oMathPara>
                </a14:m>
                <a:endParaRPr lang="pt-BR" sz="1800" kern="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kern="5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kern="5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kern="5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0" i="1" kern="5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kern="5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1800" b="0" i="1" kern="5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800" b="0" kern="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kern="5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kern="5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kern="5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0" i="1" kern="5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kern="5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1800" b="0" i="1" kern="5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pt-BR" sz="1800" kern="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=19.9%≈20%</m:t>
                      </m:r>
                    </m:oMath>
                  </m:oMathPara>
                </a14:m>
                <a:endParaRPr lang="pt-BR" sz="1800" kern="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endParaRPr lang="pt-BR" sz="1800" kern="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69658-E0C1-4727-AD2D-A8DDB0290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3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75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11BC-3F04-42C4-92C9-CA9DE9CF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de supermercado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F4B4-0F87-4170-AEE8-0F820677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/>
                </a:solidFill>
              </a:rPr>
              <a:t>from</a:t>
            </a:r>
            <a:r>
              <a:rPr lang="fr-FR" dirty="0"/>
              <a:t> </a:t>
            </a:r>
            <a:r>
              <a:rPr lang="fr-FR" dirty="0" err="1"/>
              <a:t>scipy.</a:t>
            </a:r>
            <a:r>
              <a:rPr lang="fr-FR" dirty="0" err="1">
                <a:solidFill>
                  <a:srgbClr val="0070C0"/>
                </a:solidFill>
              </a:rPr>
              <a:t>stats</a:t>
            </a:r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import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poisson</a:t>
            </a:r>
          </a:p>
          <a:p>
            <a:r>
              <a:rPr lang="fr-FR" dirty="0" err="1">
                <a:solidFill>
                  <a:srgbClr val="FF0000"/>
                </a:solidFill>
              </a:rPr>
              <a:t>poisson</a:t>
            </a:r>
            <a:r>
              <a:rPr lang="fr-FR" dirty="0" err="1"/>
              <a:t>.</a:t>
            </a:r>
            <a:r>
              <a:rPr lang="fr-FR" dirty="0" err="1">
                <a:solidFill>
                  <a:schemeClr val="accent2"/>
                </a:solidFill>
              </a:rPr>
              <a:t>cdf</a:t>
            </a:r>
            <a:r>
              <a:rPr lang="fr-FR" dirty="0"/>
              <a:t>(1, 3)</a:t>
            </a:r>
          </a:p>
          <a:p>
            <a:r>
              <a:rPr lang="en-US" dirty="0"/>
              <a:t>&gt; 0.1991482734714558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55AEC37-6DE2-4E96-BCF6-8846EC735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60" y="891232"/>
            <a:ext cx="3058160" cy="88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43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0313-728B-4A59-90ED-74478F45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Central de atendimento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F4DD-2DF4-48C2-B5A2-B1FDEF8B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kern="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número de ligações em uma central de atendimento segue uma distribuição de Poisson com média de 4 ligações por minuto. </a:t>
            </a:r>
          </a:p>
          <a:p>
            <a:pPr marL="0" indent="0">
              <a:buNone/>
            </a:pPr>
            <a:r>
              <a:rPr lang="pt-BR" sz="1800" kern="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probabilidade de haver exatamente 4 ligações em um minuto é:</a:t>
            </a:r>
            <a:endParaRPr lang="en-US" sz="1800" kern="5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03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0313-728B-4A59-90ED-74478F45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Central de atendimento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39F4DD-2DF4-48C2-B5A2-B1FDEF8BF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1800" kern="5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O número de ligações em uma central de atendimento segue uma distribuição de Poisson com média de 4 ligações por minuto. </a:t>
                </a:r>
              </a:p>
              <a:p>
                <a:pPr marL="0" indent="0">
                  <a:buNone/>
                </a:pPr>
                <a:r>
                  <a:rPr lang="pt-BR" sz="1800" kern="5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 probabilidade de haver exatamente 4 ligações em um minuto é:</a:t>
                </a:r>
              </a:p>
              <a:p>
                <a:pPr marL="0" indent="0">
                  <a:buNone/>
                </a:pPr>
                <a:endParaRPr lang="pt-BR" sz="1800" kern="5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  <m:r>
                        <a:rPr lang="pt-B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~</m:t>
                      </m:r>
                      <m:r>
                        <a:rPr lang="pt-B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pt-BR" sz="1800" i="1" kern="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  <m:r>
                            <a:rPr lang="pt-B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=4</m:t>
                          </m:r>
                        </m:e>
                      </m:d>
                      <m:r>
                        <a:rPr lang="pt-BR" sz="1800" i="1" kern="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 kern="5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i="1" kern="5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800" i="1" kern="5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−4</m:t>
                              </m:r>
                            </m:sup>
                          </m:sSup>
                          <m:r>
                            <a:rPr lang="pt-B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 kern="5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i="1" kern="5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pt-BR" sz="1800" i="1" kern="5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pt-B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r>
                        <a:rPr lang="pt-BR" sz="1800" i="1" kern="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=0,195</m:t>
                      </m:r>
                    </m:oMath>
                  </m:oMathPara>
                </a14:m>
                <a:endParaRPr lang="en-US" sz="1800" kern="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kern="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39F4DD-2DF4-48C2-B5A2-B1FDEF8BF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3" t="-1364" r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3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tter&#10;&#10;Description automatically generated with low confidence">
            <a:extLst>
              <a:ext uri="{FF2B5EF4-FFF2-40B4-BE49-F238E27FC236}">
                <a16:creationId xmlns:a16="http://schemas.microsoft.com/office/drawing/2014/main" id="{8DE9989E-767A-420B-85A8-A4031102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9" r="9091" b="697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E88C9-C904-4BCF-953E-F186867A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6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000000"/>
                </a:solidFill>
              </a:rPr>
              <a:t>Fraudes em cartões de crédito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1E27-FA52-444C-9437-8F3F2A31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6" cy="402336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Um dos indicadores de clone de cartões de crédito é a realização de várias operações em horários muito próximos. Suponha que o número de vezes que um cartão de crédito é usado por dia siga uma distribuição de Poisson com média de um uso a cada 4 horas. Esses são dados para cartões usados honestamente, isto é, sem fraude. Nesse cenário, o número de cartões que serão usados 6 vezes em uma hora é, aproximadamente: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1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0313-728B-4A59-90ED-74478F45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Central de atendimento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39F4DD-2DF4-48C2-B5A2-B1FDEF8BF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1800" kern="5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O número de ligações em uma central de atendimento segue uma distribuição de Poisson com média de 4 ligações por minuto. </a:t>
                </a:r>
              </a:p>
              <a:p>
                <a:pPr marL="0" indent="0">
                  <a:buNone/>
                </a:pPr>
                <a:r>
                  <a:rPr lang="pt-BR" sz="1800" kern="5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 probabilidade de haver exatamente 4 ligações em um minuto é:</a:t>
                </a:r>
              </a:p>
              <a:p>
                <a:pPr marL="0" indent="0">
                  <a:buNone/>
                </a:pPr>
                <a:endParaRPr lang="pt-BR" sz="1800" kern="5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  <m:r>
                        <a:rPr lang="pt-B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~</m:t>
                      </m:r>
                      <m:r>
                        <a:rPr lang="pt-B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pt-BR" sz="1800" i="1" kern="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  <m:r>
                            <a:rPr lang="pt-B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=4</m:t>
                          </m:r>
                        </m:e>
                      </m:d>
                      <m:r>
                        <a:rPr lang="pt-BR" sz="1800" i="1" kern="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 kern="5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i="1" kern="5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800" i="1" kern="5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−4</m:t>
                              </m:r>
                            </m:sup>
                          </m:sSup>
                          <m:r>
                            <a:rPr lang="pt-B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 kern="5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i="1" kern="5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pt-BR" sz="1800" i="1" kern="5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pt-B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r>
                        <a:rPr lang="pt-BR" sz="1800" i="1" kern="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=0,195</m:t>
                      </m:r>
                    </m:oMath>
                  </m:oMathPara>
                </a14:m>
                <a:endParaRPr lang="en-US" sz="1800" kern="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kern="5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39F4DD-2DF4-48C2-B5A2-B1FDEF8BF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3" t="-1364" r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486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11BC-3F04-42C4-92C9-CA9DE9CF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Central de atendimento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F4B4-0F87-4170-AEE8-0F820677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/>
                </a:solidFill>
              </a:rPr>
              <a:t>from</a:t>
            </a:r>
            <a:r>
              <a:rPr lang="fr-FR" dirty="0"/>
              <a:t> </a:t>
            </a:r>
            <a:r>
              <a:rPr lang="fr-FR" dirty="0" err="1"/>
              <a:t>scipy.</a:t>
            </a:r>
            <a:r>
              <a:rPr lang="fr-FR" dirty="0" err="1">
                <a:solidFill>
                  <a:srgbClr val="0070C0"/>
                </a:solidFill>
              </a:rPr>
              <a:t>stats</a:t>
            </a:r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import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poisson</a:t>
            </a:r>
          </a:p>
          <a:p>
            <a:r>
              <a:rPr lang="fr-FR" dirty="0" err="1">
                <a:solidFill>
                  <a:srgbClr val="FF0000"/>
                </a:solidFill>
              </a:rPr>
              <a:t>poisson</a:t>
            </a:r>
            <a:r>
              <a:rPr lang="fr-FR" dirty="0" err="1"/>
              <a:t>.</a:t>
            </a:r>
            <a:r>
              <a:rPr lang="fr-FR" dirty="0" err="1">
                <a:solidFill>
                  <a:schemeClr val="accent2"/>
                </a:solidFill>
              </a:rPr>
              <a:t>pmf</a:t>
            </a:r>
            <a:r>
              <a:rPr lang="fr-FR" dirty="0"/>
              <a:t>(4, 4)</a:t>
            </a:r>
          </a:p>
          <a:p>
            <a:r>
              <a:rPr lang="en-US" dirty="0"/>
              <a:t>&gt; 0.19536681481316454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55AEC37-6DE2-4E96-BCF6-8846EC735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60" y="891232"/>
            <a:ext cx="3058160" cy="88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14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994C-2461-42BB-AF42-44C2533F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escurinho do cinema...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E29B-CCCD-4EF1-939F-E01A822F8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cinema tem 36 lugares.</a:t>
            </a:r>
          </a:p>
          <a:p>
            <a:r>
              <a:rPr lang="pt-BR" dirty="0"/>
              <a:t>A ocupação média desse cinema em uma sessão qualquer é de 88%.</a:t>
            </a:r>
          </a:p>
          <a:p>
            <a:r>
              <a:rPr lang="pt-BR" dirty="0"/>
              <a:t>Em qual porcentagem das seções o cinema está completamente cheio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848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994C-2461-42BB-AF42-44C2533F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escurinho do cinema...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4E29B-CCCD-4EF1-939F-E01A822F88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dirty="0"/>
                  <a:t> Número de cadeiras vendidas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36, 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dirty="0"/>
                  <a:t>: Ocupação</a:t>
                </a:r>
              </a:p>
              <a:p>
                <a:r>
                  <a:rPr lang="pt-BR" dirty="0"/>
                  <a:t>Ocupação média: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=88%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0,88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=1%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4E29B-CCCD-4EF1-939F-E01A822F88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900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A2B-22B4-41E4-B053-4AC4E90C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com multa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7D65-727D-4102-B929-B1525928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banco comercial tem capacidade de atender 2 pessoas por hora. </a:t>
            </a:r>
          </a:p>
          <a:p>
            <a:r>
              <a:rPr lang="pt-BR" dirty="0"/>
              <a:t>Chegam, em média, 5 pessoas por hora para serem atendidas.</a:t>
            </a:r>
          </a:p>
          <a:p>
            <a:r>
              <a:rPr lang="pt-BR" dirty="0"/>
              <a:t>O banco paga uma multa de R$10 para cada pessoa na fila que exceder sua capacidade de atendimento. </a:t>
            </a:r>
          </a:p>
          <a:p>
            <a:r>
              <a:rPr lang="pt-BR" dirty="0"/>
              <a:t>O banco poderia contratar mais atendentes para aumentar sua capacidade de atendimento e não pagar essa multa.</a:t>
            </a:r>
          </a:p>
          <a:p>
            <a:r>
              <a:rPr lang="pt-BR" dirty="0"/>
              <a:t>Qual é o custo (médio) dessa multa para o banco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848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A2B-22B4-41E4-B053-4AC4E90C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com multa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67D65-727D-4102-B929-B15259284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i="0" dirty="0">
                    <a:latin typeface="+mj-lt"/>
                  </a:rPr>
                  <a:t>:</a:t>
                </a:r>
                <a:r>
                  <a:rPr lang="en-US" dirty="0"/>
                  <a:t> N</a:t>
                </a:r>
                <a:r>
                  <a:rPr lang="pt-BR" dirty="0"/>
                  <a:t>úmero de pessoas na fila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Custo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multa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−20</m:t>
                    </m:r>
                  </m:oMath>
                </a14:m>
                <a:r>
                  <a:rPr lang="en-US" dirty="0"/>
                  <a:t> 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caso</a:t>
                </a:r>
                <a:r>
                  <a:rPr lang="en-US" dirty="0"/>
                  <a:t> </a:t>
                </a:r>
                <a:r>
                  <a:rPr lang="en-US" dirty="0" err="1"/>
                  <a:t>contr</a:t>
                </a:r>
                <a:r>
                  <a:rPr lang="pt-BR" dirty="0"/>
                  <a:t>ário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=30×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67D65-727D-4102-B929-B15259284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81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836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A2B-22B4-41E4-B053-4AC4E90C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com multa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67D65-727D-4102-B929-B15259284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i="0" dirty="0">
                    <a:latin typeface="+mj-lt"/>
                  </a:rPr>
                  <a:t>:</a:t>
                </a:r>
                <a:r>
                  <a:rPr lang="en-US" dirty="0"/>
                  <a:t> N</a:t>
                </a:r>
                <a:r>
                  <a:rPr lang="pt-BR" dirty="0"/>
                  <a:t>úmero de pessoas na fila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=87.53%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67D65-727D-4102-B929-B15259284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262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4A2B-22B4-41E4-B053-4AC4E90C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Fila com multa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67D65-727D-4102-B929-B15259284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=30×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=87,53%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=26,26</m:t>
                    </m:r>
                  </m:oMath>
                </a14:m>
                <a:endParaRPr lang="en-US" b="0" dirty="0"/>
              </a:p>
              <a:p>
                <a:r>
                  <a:rPr lang="pt-BR" dirty="0"/>
                  <a:t>O custo médio da multa é de $26,26 por hora, em média.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67D65-727D-4102-B929-B15259284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45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tter&#10;&#10;Description automatically generated with low confidence">
            <a:extLst>
              <a:ext uri="{FF2B5EF4-FFF2-40B4-BE49-F238E27FC236}">
                <a16:creationId xmlns:a16="http://schemas.microsoft.com/office/drawing/2014/main" id="{8DE9989E-767A-420B-85A8-A4031102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9" r="9091" b="697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E88C9-C904-4BCF-953E-F186867A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6" cy="149961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Fraudes em cartões de crédito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1E27-FA52-444C-9437-8F3F2A31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6" cy="402336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Um dos indicadores de clone de cartões de crédito é a realização de várias operações em horários muito próximos. Suponha que o </a:t>
            </a:r>
            <a:r>
              <a:rPr lang="pt-BR" dirty="0">
                <a:solidFill>
                  <a:srgbClr val="0070C0"/>
                </a:solidFill>
              </a:rPr>
              <a:t>número de vezes que um cartão de crédito é usado por dia</a:t>
            </a:r>
            <a:r>
              <a:rPr lang="pt-BR" dirty="0">
                <a:solidFill>
                  <a:srgbClr val="000000"/>
                </a:solidFill>
              </a:rPr>
              <a:t> siga uma </a:t>
            </a:r>
            <a:r>
              <a:rPr lang="pt-BR" dirty="0">
                <a:solidFill>
                  <a:srgbClr val="0070C0"/>
                </a:solidFill>
              </a:rPr>
              <a:t>distribuição de Poisson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com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média de um uso a cada 4 horas</a:t>
            </a:r>
            <a:r>
              <a:rPr lang="pt-BR" dirty="0">
                <a:solidFill>
                  <a:srgbClr val="000000"/>
                </a:solidFill>
              </a:rPr>
              <a:t>.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Esses são dados para cartões usados honestamente, isto é, sem fraude. Nesse cenário,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o número de cartões que serão usados 6 vezes em uma hora é</a:t>
            </a:r>
            <a:r>
              <a:rPr lang="pt-BR" dirty="0">
                <a:solidFill>
                  <a:srgbClr val="000000"/>
                </a:solidFill>
              </a:rPr>
              <a:t>,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aproximadamente: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7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F9C-4558-417B-9EF0-32F060F9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Fraudes em cartões de crédito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2E95A2-AF2F-4948-BCC6-EBFCD60A4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ú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mero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de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vezes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que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um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cart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ã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de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cr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é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dito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é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usado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por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dia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2E95A2-AF2F-4948-BCC6-EBFCD60A4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98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F9C-4558-417B-9EF0-32F060F9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Fraudes em cartões de crédito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2E95A2-AF2F-4948-BCC6-EBFCD60A4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ú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mero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de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vezes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que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um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cart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ã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o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de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cr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é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dito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é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usado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por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BR" dirty="0" smtClean="0">
                        <a:solidFill>
                          <a:schemeClr val="tx1"/>
                        </a:solidFill>
                      </a:rPr>
                      <m:t>dia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pt-BR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=6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=10,41%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2E95A2-AF2F-4948-BCC6-EBFCD60A4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62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11BC-3F04-42C4-92C9-CA9DE9CF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Fraudes em um cart</a:t>
            </a:r>
            <a:r>
              <a:rPr lang="pt-BR"/>
              <a:t>ão de crédito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F4B4-0F87-4170-AEE8-0F820677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/>
                </a:solidFill>
              </a:rPr>
              <a:t>from</a:t>
            </a:r>
            <a:r>
              <a:rPr lang="fr-FR" dirty="0"/>
              <a:t> </a:t>
            </a:r>
            <a:r>
              <a:rPr lang="fr-FR" dirty="0" err="1"/>
              <a:t>scipy.</a:t>
            </a:r>
            <a:r>
              <a:rPr lang="fr-FR" dirty="0" err="1">
                <a:solidFill>
                  <a:srgbClr val="0070C0"/>
                </a:solidFill>
              </a:rPr>
              <a:t>stats</a:t>
            </a:r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import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poisson</a:t>
            </a:r>
          </a:p>
          <a:p>
            <a:r>
              <a:rPr lang="fr-FR" dirty="0" err="1">
                <a:solidFill>
                  <a:srgbClr val="FF0000"/>
                </a:solidFill>
              </a:rPr>
              <a:t>poisson</a:t>
            </a:r>
            <a:r>
              <a:rPr lang="fr-FR" dirty="0" err="1"/>
              <a:t>.</a:t>
            </a:r>
            <a:r>
              <a:rPr lang="fr-FR" dirty="0" err="1">
                <a:solidFill>
                  <a:schemeClr val="accent2"/>
                </a:solidFill>
              </a:rPr>
              <a:t>pmf</a:t>
            </a:r>
            <a:r>
              <a:rPr lang="fr-FR" dirty="0"/>
              <a:t>(6, 4)</a:t>
            </a:r>
          </a:p>
          <a:p>
            <a:r>
              <a:rPr lang="en-US" dirty="0"/>
              <a:t>&gt; 0.10419563456702102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55AEC37-6DE2-4E96-BCF6-8846EC735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60" y="891232"/>
            <a:ext cx="3058160" cy="88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6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6080-34A1-4A6B-95B6-487C9998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BR" dirty="0"/>
              <a:t>Churning em uma empresa de telefonia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C5C8-632C-4C66-A510-CBBB3441C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pt-BR" dirty="0"/>
              <a:t>Uma operadora de telefonia tenta prever se seus clientes estão prestes a mudar de operadora ou não. Seu modelo erra em 20% dos casos. Nesse exato instante, a operadora está fazendo essa previsão para 5 clientes. A probabilidade de ela errar exatamente 1 cliente é:</a:t>
            </a:r>
            <a:endParaRPr 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0963039-E94A-4CAD-BE3C-662FCFEDB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1" r="22170" b="-1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7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6080-34A1-4A6B-95B6-487C9998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BR" dirty="0"/>
              <a:t>Churning em uma empresa de telefonia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C5C8-632C-4C66-A510-CBBB3441C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Uma operadora de telefonia tenta prever se seus clientes estão prestes a mudar de operadora ou não.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Seu modelo erra em 20% dos casos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. Nesse exato instante, a operadora está fazendo essa previsão para </a:t>
            </a:r>
            <a:r>
              <a:rPr lang="pt-BR" dirty="0">
                <a:solidFill>
                  <a:srgbClr val="0070C0"/>
                </a:solidFill>
              </a:rPr>
              <a:t>5 clientes</a:t>
            </a:r>
            <a:r>
              <a:rPr lang="pt-BR" dirty="0"/>
              <a:t>. </a:t>
            </a:r>
            <a:r>
              <a:rPr lang="pt-BR" dirty="0">
                <a:solidFill>
                  <a:srgbClr val="0070C0"/>
                </a:solidFill>
              </a:rPr>
              <a:t>A probabilidade de ela errar exatamente 1 cliente é</a:t>
            </a:r>
            <a:r>
              <a:rPr lang="pt-BR" dirty="0"/>
              <a:t>:</a:t>
            </a:r>
            <a:endParaRPr 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0963039-E94A-4CAD-BE3C-662FCFEDB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1" r="22170" b="-1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78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6080-34A1-4A6B-95B6-487C9998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pt-BR" dirty="0"/>
              <a:t>Churning em uma empresa de telefonia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CC5C8-632C-4C66-A510-CBBB3441C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7" y="2286000"/>
                <a:ext cx="10682097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mero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erros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modelo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5;20%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CC5C8-632C-4C66-A510-CBBB3441C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7" y="2286000"/>
                <a:ext cx="10682097" cy="4023360"/>
              </a:xfrm>
              <a:blipFill>
                <a:blip r:embed="rId2"/>
                <a:stretch>
                  <a:fillRect l="-1142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629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1393</TotalTime>
  <Words>1165</Words>
  <Application>Microsoft Office PowerPoint</Application>
  <PresentationFormat>Widescreen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Tw Cen MT</vt:lpstr>
      <vt:lpstr>Tw Cen MT Condensed</vt:lpstr>
      <vt:lpstr>Wingdings 3</vt:lpstr>
      <vt:lpstr>Integral</vt:lpstr>
      <vt:lpstr>Exercícios</vt:lpstr>
      <vt:lpstr>Fraudes em cartões de crédito</vt:lpstr>
      <vt:lpstr>Fraudes em cartões de crédito</vt:lpstr>
      <vt:lpstr>Fraudes em cartões de crédito</vt:lpstr>
      <vt:lpstr>Fraudes em cartões de crédito</vt:lpstr>
      <vt:lpstr>Fraudes em um cartão de crédito</vt:lpstr>
      <vt:lpstr>Churning em uma empresa de telefonia</vt:lpstr>
      <vt:lpstr>Churning em uma empresa de telefonia</vt:lpstr>
      <vt:lpstr>Churning em uma empresa de telefonia</vt:lpstr>
      <vt:lpstr>Churning em uma empresa de telefonia</vt:lpstr>
      <vt:lpstr>Churning em uma empresa de telefonia</vt:lpstr>
      <vt:lpstr>Churning em uma empresa de telefonia</vt:lpstr>
      <vt:lpstr>Fila de supermercado</vt:lpstr>
      <vt:lpstr>Fila de supermercado</vt:lpstr>
      <vt:lpstr>Fila de supermercado</vt:lpstr>
      <vt:lpstr>Fila de supermercado</vt:lpstr>
      <vt:lpstr>Fila de supermercado</vt:lpstr>
      <vt:lpstr>Central de atendimento</vt:lpstr>
      <vt:lpstr>Central de atendimento</vt:lpstr>
      <vt:lpstr>Central de atendimento</vt:lpstr>
      <vt:lpstr>Central de atendimento</vt:lpstr>
      <vt:lpstr>No escurinho do cinema...</vt:lpstr>
      <vt:lpstr>No escurinho do cinema...</vt:lpstr>
      <vt:lpstr>Fila com multa</vt:lpstr>
      <vt:lpstr>Fila com multa</vt:lpstr>
      <vt:lpstr>Fila com multa</vt:lpstr>
      <vt:lpstr>Fila com multa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Buchbinder</dc:creator>
  <cp:lastModifiedBy>Felipe Buchbinder</cp:lastModifiedBy>
  <cp:revision>25</cp:revision>
  <dcterms:created xsi:type="dcterms:W3CDTF">2021-06-15T03:18:10Z</dcterms:created>
  <dcterms:modified xsi:type="dcterms:W3CDTF">2021-06-21T22:58:36Z</dcterms:modified>
</cp:coreProperties>
</file>