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502" r:id="rId3"/>
    <p:sldId id="503" r:id="rId4"/>
    <p:sldId id="504" r:id="rId5"/>
    <p:sldId id="513" r:id="rId6"/>
    <p:sldId id="512" r:id="rId7"/>
    <p:sldId id="506" r:id="rId8"/>
    <p:sldId id="507" r:id="rId9"/>
    <p:sldId id="514" r:id="rId10"/>
    <p:sldId id="515" r:id="rId11"/>
    <p:sldId id="517" r:id="rId12"/>
    <p:sldId id="516" r:id="rId13"/>
    <p:sldId id="519" r:id="rId14"/>
    <p:sldId id="509" r:id="rId15"/>
    <p:sldId id="5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30E9-588C-43E1-AD58-BBC5FE97700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56E5-8619-4EC7-A31B-C637CE3C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Lembra que a unidade do desvio-padrão são anos. 32 anos é bastante coisa na vida de uma pessoa. Seguradoras tipicamente terão vários milhares de apólice.</a:t>
            </a:r>
          </a:p>
          <a:p>
            <a:r>
              <a:rPr lang="pt-BR" dirty="0"/>
              <a:t>Há ganho de escala. O ganho de escala se justifica pela diluição do risco oriundo do TLC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156E5-8619-4EC7-A31B-C637CE3C6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7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01" y="274638"/>
            <a:ext cx="6720416" cy="7060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7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5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D8380F-906A-4A94-A5A4-06C07224EF3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mathsisfun.com/data/quincun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D22D-E6DF-4393-9A3B-837E0DC2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amostral da média</a:t>
            </a:r>
            <a:br>
              <a:rPr lang="pt-BR" dirty="0"/>
            </a:br>
            <a:r>
              <a:rPr lang="pt-BR" dirty="0"/>
              <a:t>(e o Teorema do limite central)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FF5-3C19-4504-A101-5A380D076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F2AA-D008-4168-B975-A477845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seguradora</a:t>
            </a:r>
            <a:r>
              <a:rPr lang="pt-BR" dirty="0"/>
              <a:t> é um modelo de negócios que vive graças ao TLC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65D25-DD7D-4393-9641-622A87D5F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7267117" cy="4023360"/>
              </a:xfrm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algn="ctr"/>
                <a:r>
                  <a:rPr lang="pt-BR" dirty="0"/>
                  <a:t>“Nada é tão incerto quanto a duração de uma única vida humana; mas </a:t>
                </a:r>
                <a:r>
                  <a:rPr lang="pt-BR" dirty="0">
                    <a:solidFill>
                      <a:srgbClr val="0070C0"/>
                    </a:solidFill>
                  </a:rPr>
                  <a:t>nada é tão certo quanto a duração média de 1.000 vidas humanas</a:t>
                </a:r>
                <a:r>
                  <a:rPr lang="pt-BR" dirty="0"/>
                  <a:t>”</a:t>
                </a:r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expectativa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vida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por isso que seguradoras são tipicamente </a:t>
                </a:r>
                <a:r>
                  <a:rPr lang="pt-BR" dirty="0">
                    <a:solidFill>
                      <a:schemeClr val="accent5"/>
                    </a:solidFill>
                  </a:rPr>
                  <a:t>grandes empresas</a:t>
                </a:r>
              </a:p>
              <a:p>
                <a:endParaRPr lang="pt-BR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65D25-DD7D-4393-9641-622A87D5F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7267117" cy="4023360"/>
              </a:xfrm>
              <a:blipFill>
                <a:blip r:embed="rId3"/>
                <a:stretch>
                  <a:fillRect l="-1591" t="-16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D03B466-DB66-4D62-A6A4-90290DEB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849" y="2286000"/>
            <a:ext cx="2829636" cy="358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2C02C-81C4-4F60-ACA7-54CB7E502BB9}"/>
              </a:ext>
            </a:extLst>
          </p:cNvPr>
          <p:cNvSpPr txBox="1"/>
          <p:nvPr/>
        </p:nvSpPr>
        <p:spPr>
          <a:xfrm>
            <a:off x="9030984" y="6041204"/>
            <a:ext cx="2887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Elizur Wright,</a:t>
            </a:r>
          </a:p>
          <a:p>
            <a:pPr algn="ctr"/>
            <a:r>
              <a:rPr lang="pt-BR" sz="1400" dirty="0"/>
              <a:t>“Pai do seguro de vida” </a:t>
            </a:r>
          </a:p>
          <a:p>
            <a:pPr algn="ctr"/>
            <a:r>
              <a:rPr lang="pt-BR" sz="1400" dirty="0"/>
              <a:t>(1804-1885)</a:t>
            </a:r>
            <a:endParaRPr lang="en-US" sz="1400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8F1DAD2B-A3B1-405C-B81C-DD5A58F93712}"/>
              </a:ext>
            </a:extLst>
          </p:cNvPr>
          <p:cNvSpPr/>
          <p:nvPr/>
        </p:nvSpPr>
        <p:spPr>
          <a:xfrm flipH="1">
            <a:off x="6096000" y="3626778"/>
            <a:ext cx="751604" cy="256854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E514F-6E7F-41ED-ACDF-94CF53AC8827}"/>
              </a:ext>
            </a:extLst>
          </p:cNvPr>
          <p:cNvSpPr txBox="1"/>
          <p:nvPr/>
        </p:nvSpPr>
        <p:spPr>
          <a:xfrm rot="19206655">
            <a:off x="6500832" y="3206997"/>
            <a:ext cx="2594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Grande.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Tem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gente</a:t>
            </a:r>
            <a:r>
              <a:rPr lang="en-US" sz="1600" dirty="0">
                <a:solidFill>
                  <a:srgbClr val="FF0000"/>
                </a:solidFill>
              </a:rPr>
              <a:t> que more com 20.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Tem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gente</a:t>
            </a:r>
            <a:r>
              <a:rPr lang="en-US" sz="1600" dirty="0">
                <a:solidFill>
                  <a:srgbClr val="FF0000"/>
                </a:solidFill>
              </a:rPr>
              <a:t> que </a:t>
            </a:r>
            <a:r>
              <a:rPr lang="en-US" sz="1600" dirty="0" err="1">
                <a:solidFill>
                  <a:srgbClr val="FF0000"/>
                </a:solidFill>
              </a:rPr>
              <a:t>passa</a:t>
            </a:r>
            <a:r>
              <a:rPr lang="en-US" sz="1600" dirty="0">
                <a:solidFill>
                  <a:srgbClr val="FF0000"/>
                </a:solidFill>
              </a:rPr>
              <a:t> dos100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67798-EA70-4CA4-A1BB-28D88E35425A}"/>
                  </a:ext>
                </a:extLst>
              </p:cNvPr>
              <p:cNvSpPr txBox="1"/>
              <p:nvPr/>
            </p:nvSpPr>
            <p:spPr>
              <a:xfrm>
                <a:off x="2333709" y="4576153"/>
                <a:ext cx="6097712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ra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67798-EA70-4CA4-A1BB-28D88E35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09" y="4576153"/>
                <a:ext cx="6097712" cy="401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72698291-849F-427C-BA69-152040A2A9CD}"/>
              </a:ext>
            </a:extLst>
          </p:cNvPr>
          <p:cNvSpPr/>
          <p:nvPr/>
        </p:nvSpPr>
        <p:spPr>
          <a:xfrm rot="8597148" flipH="1">
            <a:off x="5642226" y="4775770"/>
            <a:ext cx="751604" cy="256854"/>
          </a:xfrm>
          <a:prstGeom prst="curved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4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distribuição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aproximadamente</a:t>
                </a:r>
                <a:endParaRPr lang="en-US" sz="2000" b="0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tx1">
                        <a:lumMod val="50000"/>
                      </a:schemeClr>
                    </a:solidFill>
                  </a:rPr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na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população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50">
            <a:extLst>
              <a:ext uri="{FF2B5EF4-FFF2-40B4-BE49-F238E27FC236}">
                <a16:creationId xmlns:a16="http://schemas.microsoft.com/office/drawing/2014/main" id="{6766949D-8FFF-41FA-9557-992A789E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1012372" y="753592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57">
                <a:extLst>
                  <a:ext uri="{FF2B5EF4-FFF2-40B4-BE49-F238E27FC236}">
                    <a16:creationId xmlns:a16="http://schemas.microsoft.com/office/drawing/2014/main" id="{22BF25AA-D715-4613-9C39-A5E58ADF9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07865">
                <a:off x="1218751" y="1427398"/>
                <a:ext cx="257175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pt-BR" altLang="pt-BR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 aproximação é perfeita para </a:t>
                </a:r>
                <a14:m>
                  <m:oMath xmlns:m="http://schemas.openxmlformats.org/officeDocument/2006/math">
                    <m:r>
                      <a:rPr lang="en-US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𝒏</m:t>
                    </m:r>
                    <m:r>
                      <a:rPr lang="pt-BR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→+</m:t>
                    </m:r>
                    <m:r>
                      <a:rPr lang="en-US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∞</m:t>
                    </m:r>
                  </m:oMath>
                </a14:m>
                <a:endParaRPr lang="pt-BR" altLang="pt-B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eaLnBrk="1" hangingPunct="1"/>
                <a:r>
                  <a:rPr lang="pt-BR" altLang="pt-BR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...</a:t>
                </a:r>
              </a:p>
              <a:p>
                <a:pPr algn="ctr" eaLnBrk="1" hangingPunct="1"/>
                <a:r>
                  <a:rPr lang="pt-BR" altLang="pt-BR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mas para </a:t>
                </a:r>
                <a14:m>
                  <m:oMath xmlns:m="http://schemas.openxmlformats.org/officeDocument/2006/math">
                    <m:r>
                      <a:rPr lang="en-US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𝒏</m:t>
                    </m:r>
                    <m:r>
                      <a:rPr lang="en-US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&gt;</m:t>
                    </m:r>
                    <m:r>
                      <a:rPr lang="en-US" alt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𝟑𝟎</m:t>
                    </m:r>
                  </m:oMath>
                </a14:m>
                <a:r>
                  <a:rPr lang="pt-BR" altLang="pt-BR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ela já costuma ser bastante boa</a:t>
                </a:r>
              </a:p>
            </p:txBody>
          </p:sp>
        </mc:Choice>
        <mc:Fallback xmlns="">
          <p:sp>
            <p:nvSpPr>
              <p:cNvPr id="8" name="CaixaDeTexto 57">
                <a:extLst>
                  <a:ext uri="{FF2B5EF4-FFF2-40B4-BE49-F238E27FC236}">
                    <a16:creationId xmlns:a16="http://schemas.microsoft.com/office/drawing/2014/main" id="{22BF25AA-D715-4613-9C39-A5E58ADF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07865">
                <a:off x="1218751" y="1427398"/>
                <a:ext cx="2571750" cy="1938992"/>
              </a:xfrm>
              <a:prstGeom prst="rect">
                <a:avLst/>
              </a:prstGeom>
              <a:blipFill>
                <a:blip r:embed="rId5"/>
                <a:stretch>
                  <a:fillRect l="-909" t="-877" r="-909" b="-3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0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E065-971A-41A8-AA80-508B0BC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Como </a:t>
            </a:r>
            <a:r>
              <a:rPr lang="en-US" spc="200" dirty="0" err="1">
                <a:solidFill>
                  <a:srgbClr val="FFFFFF"/>
                </a:solidFill>
              </a:rPr>
              <a:t>ganhar</a:t>
            </a:r>
            <a:r>
              <a:rPr lang="en-US" spc="200" dirty="0">
                <a:solidFill>
                  <a:srgbClr val="FFFFFF"/>
                </a:solidFill>
              </a:rPr>
              <a:t> no banco </a:t>
            </a:r>
            <a:r>
              <a:rPr lang="en-US" spc="200" dirty="0" err="1">
                <a:solidFill>
                  <a:srgbClr val="FFFFFF"/>
                </a:solidFill>
              </a:rPr>
              <a:t>imobiliário</a:t>
            </a:r>
            <a:endParaRPr lang="en-US" spc="200" dirty="0">
              <a:solidFill>
                <a:srgbClr val="FFFFFF"/>
              </a:solidFill>
            </a:endParaRPr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BF79423-5EF6-477F-8B2E-B8401060E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1" b="7616"/>
          <a:stretch/>
        </p:blipFill>
        <p:spPr bwMode="auto">
          <a:xfrm>
            <a:off x="484632" y="775683"/>
            <a:ext cx="5369052" cy="30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1DA9CB88-EB92-4AF3-B2FD-55A45FCE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432" y="484632"/>
            <a:ext cx="4802908" cy="36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BC694-EA91-4EC6-B830-216458B78A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7" y="4911819"/>
                <a:ext cx="10140693" cy="149961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pc="200" dirty="0">
                    <a:solidFill>
                      <a:srgbClr val="FFFFFF"/>
                    </a:solidFill>
                  </a:rPr>
                  <a:t>Quanto </a:t>
                </a:r>
                <a:r>
                  <a:rPr lang="en-US" spc="200" dirty="0" err="1">
                    <a:solidFill>
                      <a:srgbClr val="FFFFFF"/>
                    </a:solidFill>
                  </a:rPr>
                  <a:t>maior</a:t>
                </a:r>
                <a:r>
                  <a:rPr lang="en-US" spc="200" dirty="0">
                    <a:solidFill>
                      <a:srgbClr val="FFFFFF"/>
                    </a:solidFill>
                  </a:rPr>
                  <a:t> o </a:t>
                </a:r>
                <a:r>
                  <a:rPr lang="en-US" spc="200" dirty="0" err="1">
                    <a:solidFill>
                      <a:srgbClr val="FFFFFF"/>
                    </a:solidFill>
                  </a:rPr>
                  <a:t>tamanho</a:t>
                </a:r>
                <a:r>
                  <a:rPr lang="en-US" spc="200" dirty="0">
                    <a:solidFill>
                      <a:srgbClr val="FFFFFF"/>
                    </a:solidFill>
                  </a:rPr>
                  <a:t> da </a:t>
                </a:r>
                <a:r>
                  <a:rPr lang="en-US" spc="200" dirty="0" err="1">
                    <a:solidFill>
                      <a:srgbClr val="FFFFFF"/>
                    </a:solidFill>
                  </a:rPr>
                  <a:t>amostra</a:t>
                </a:r>
                <a:r>
                  <a:rPr lang="en-US" spc="200" dirty="0">
                    <a:solidFill>
                      <a:srgbClr val="FFFFFF"/>
                    </a:solidFill>
                  </a:rPr>
                  <a:t>, </a:t>
                </a:r>
                <a:r>
                  <a:rPr lang="en-US" spc="200" dirty="0" err="1">
                    <a:solidFill>
                      <a:srgbClr val="FFFFFF"/>
                    </a:solidFill>
                  </a:rPr>
                  <a:t>mais</a:t>
                </a:r>
                <a:r>
                  <a:rPr lang="en-US" spc="200" dirty="0">
                    <a:solidFill>
                      <a:srgbClr val="FFFFFF"/>
                    </a:solidFill>
                  </a:rPr>
                  <a:t> a </a:t>
                </a:r>
                <a:r>
                  <a:rPr lang="en-US" spc="200" dirty="0" err="1">
                    <a:solidFill>
                      <a:srgbClr val="FFFFFF"/>
                    </a:solidFill>
                  </a:rPr>
                  <a:t>distribui</a:t>
                </a:r>
                <a:r>
                  <a:rPr lang="pt-BR" spc="200" dirty="0">
                    <a:solidFill>
                      <a:srgbClr val="FFFFFF"/>
                    </a:solidFill>
                  </a:rPr>
                  <a:t>ção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se </a:t>
                </a:r>
                <a:r>
                  <a:rPr lang="en-US" dirty="0" err="1">
                    <a:solidFill>
                      <a:srgbClr val="FFFFFF"/>
                    </a:solidFill>
                  </a:rPr>
                  <a:t>aproxima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uma</a:t>
                </a:r>
                <a:r>
                  <a:rPr lang="en-US" dirty="0">
                    <a:solidFill>
                      <a:srgbClr val="FFFFFF"/>
                    </a:solidFill>
                  </a:rPr>
                  <a:t> normal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BC694-EA91-4EC6-B830-216458B78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7" y="4911819"/>
                <a:ext cx="10140693" cy="1499616"/>
              </a:xfrm>
              <a:blipFill>
                <a:blip r:embed="rId2"/>
                <a:stretch>
                  <a:fillRect l="-2526" t="-6504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8648-B346-4B68-A2C4-BB7279FAC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Quanto mais dados lançamos, mais a distribuição do resultado se aproxima de uma normal...</a:t>
            </a:r>
          </a:p>
          <a:p>
            <a:endParaRPr lang="pt-BR" sz="2000" dirty="0"/>
          </a:p>
          <a:p>
            <a:r>
              <a:rPr lang="pt-BR" sz="2000" dirty="0"/>
              <a:t>Da mesma forma, o TLC diz que, quanto maior o tamanho da amostra, mais a distribuição da média amostral se aproxima de uma normal</a:t>
            </a:r>
            <a:endParaRPr lang="en-US" sz="2000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8F0A280-E487-45AD-8659-68FC5E3CD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" r="1" b="5687"/>
          <a:stretch/>
        </p:blipFill>
        <p:spPr bwMode="auto">
          <a:xfrm>
            <a:off x="6417734" y="1065659"/>
            <a:ext cx="4747090" cy="276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8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AC5-AB1B-455C-ACDB-7861F9DA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que o teorema do limite central funciona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8AA6-7C7F-4E80-A0D0-615534E8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52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 População infinita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Os elementos da população são independentes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Nenhum elemento da população é suficientemente grande ou pequeno para, sozinho, influenciar significativamente a média populacional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Variância populacional é 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aleat</a:t>
            </a:r>
            <a:r>
              <a:rPr lang="pt-BR" dirty="0"/>
              <a:t>ória grande</a:t>
            </a:r>
          </a:p>
        </p:txBody>
      </p:sp>
    </p:spTree>
    <p:extLst>
      <p:ext uri="{BB962C8B-B14F-4D97-AF65-F5344CB8AC3E}">
        <p14:creationId xmlns:p14="http://schemas.microsoft.com/office/powerpoint/2010/main" val="30360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AC5-AB1B-455C-ACDB-7861F9DA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884843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As </a:t>
            </a:r>
            <a:r>
              <a:rPr lang="en-US" dirty="0" err="1"/>
              <a:t>condições</a:t>
            </a:r>
            <a:r>
              <a:rPr lang="en-US" dirty="0"/>
              <a:t> do TLC </a:t>
            </a:r>
            <a:r>
              <a:rPr lang="en-US" dirty="0" err="1"/>
              <a:t>lembram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 do mercado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competitivo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8AA6-7C7F-4E80-A0D0-615534E8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52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População infinita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 Os elementos da população são independentes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 Nenhum elemento da população é suficientemente grande ou pequeno para, sozinho, influenciar significativamente a média populacional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Variância populacional é 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Amostra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aleat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ória grande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25F02-D9BB-4CA0-9183-80C875DC074F}"/>
              </a:ext>
            </a:extLst>
          </p:cNvPr>
          <p:cNvSpPr/>
          <p:nvPr/>
        </p:nvSpPr>
        <p:spPr>
          <a:xfrm>
            <a:off x="1024127" y="2286000"/>
            <a:ext cx="10797759" cy="2579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DC175DB-BB3C-425E-8C1C-C98A38CE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289" y="2359664"/>
            <a:ext cx="2282778" cy="243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51253-35C9-403D-A185-BAB35391572C}"/>
              </a:ext>
            </a:extLst>
          </p:cNvPr>
          <p:cNvSpPr txBox="1"/>
          <p:nvPr/>
        </p:nvSpPr>
        <p:spPr>
          <a:xfrm rot="20005884">
            <a:off x="5715330" y="2913347"/>
            <a:ext cx="364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Freestyle Script" panose="030804020302050B0404" pitchFamily="66" charset="0"/>
              </a:rPr>
              <a:t>Mercado </a:t>
            </a:r>
            <a:r>
              <a:rPr lang="en-US" sz="3600" dirty="0" err="1">
                <a:solidFill>
                  <a:srgbClr val="00B050"/>
                </a:solidFill>
                <a:latin typeface="Freestyle Script" panose="030804020302050B0404" pitchFamily="66" charset="0"/>
              </a:rPr>
              <a:t>Perfeitamente</a:t>
            </a:r>
            <a:r>
              <a:rPr lang="en-US" sz="3600" dirty="0">
                <a:solidFill>
                  <a:srgbClr val="00B050"/>
                </a:solidFill>
                <a:latin typeface="Freestyle Script" panose="030804020302050B0404" pitchFamily="66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Freestyle Script" panose="030804020302050B0404" pitchFamily="66" charset="0"/>
              </a:rPr>
              <a:t>Competitivo</a:t>
            </a:r>
            <a:endParaRPr lang="en-US" sz="3600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707A0-C246-47A8-9911-847930EDC286}"/>
              </a:ext>
            </a:extLst>
          </p:cNvPr>
          <p:cNvSpPr txBox="1"/>
          <p:nvPr/>
        </p:nvSpPr>
        <p:spPr>
          <a:xfrm>
            <a:off x="9438288" y="5002022"/>
            <a:ext cx="238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Adam Smith (1723-1790)</a:t>
            </a:r>
          </a:p>
        </p:txBody>
      </p:sp>
    </p:spTree>
    <p:extLst>
      <p:ext uri="{BB962C8B-B14F-4D97-AF65-F5344CB8AC3E}">
        <p14:creationId xmlns:p14="http://schemas.microsoft.com/office/powerpoint/2010/main" val="22696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9">
            <a:extLst>
              <a:ext uri="{FF2B5EF4-FFF2-40B4-BE49-F238E27FC236}">
                <a16:creationId xmlns:a16="http://schemas.microsoft.com/office/drawing/2014/main" id="{5CFACBB1-A768-4BB5-A4D6-23C187DB278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8C016A36-0646-4D00-92DF-ED787DBD5713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4239A74F-600E-412F-914E-B1F19AF7C61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2A2557D-20C0-494A-91E2-109B78A450B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086C4240-0F18-4047-8FD3-7B3791F7457C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𝜇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E8B49997-B6D8-45D0-BE04-04A2A89ADAA7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8BD82FE8-683D-4A18-8152-753D00E3FD0F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A53B8C14-6B4E-4081-9364-9C5733F04EF8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A8EE59FB-1C71-45EC-85EE-5693E822E6B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2F878666-49B6-42CE-9A6C-1923141749B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99DDDC24-D6FC-4AEA-8BF6-4402AA3245CE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D2AC7A11-2A4E-4042-B650-BE5E4BB0B3B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F6C25A4-976D-4648-84A2-D6FE5277670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/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E2877EF5-8CEC-4436-84B9-539D7594AE6D}"/>
              </a:ext>
            </a:extLst>
          </p:cNvPr>
          <p:cNvSpPr/>
          <p:nvPr/>
        </p:nvSpPr>
        <p:spPr>
          <a:xfrm rot="16200000">
            <a:off x="730384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E96730BF-6074-4DC7-B77E-942A6A19238C}"/>
              </a:ext>
            </a:extLst>
          </p:cNvPr>
          <p:cNvSpPr/>
          <p:nvPr/>
        </p:nvSpPr>
        <p:spPr>
          <a:xfrm rot="16200000">
            <a:off x="921727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/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91988218-62FE-4241-97BA-79E00AEEB32E}"/>
              </a:ext>
            </a:extLst>
          </p:cNvPr>
          <p:cNvSpPr/>
          <p:nvPr/>
        </p:nvSpPr>
        <p:spPr>
          <a:xfrm rot="16200000">
            <a:off x="730384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4BEC212E-6FFA-4655-8A38-AA73BDB44CFF}"/>
              </a:ext>
            </a:extLst>
          </p:cNvPr>
          <p:cNvSpPr/>
          <p:nvPr/>
        </p:nvSpPr>
        <p:spPr>
          <a:xfrm rot="16200000">
            <a:off x="921727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/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108D627C-9F1B-44CB-AC0A-ACB68CEED372}"/>
              </a:ext>
            </a:extLst>
          </p:cNvPr>
          <p:cNvSpPr/>
          <p:nvPr/>
        </p:nvSpPr>
        <p:spPr>
          <a:xfrm rot="16200000">
            <a:off x="730384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D6E717B6-4554-4B40-96D5-E2EB306BB7C1}"/>
              </a:ext>
            </a:extLst>
          </p:cNvPr>
          <p:cNvSpPr/>
          <p:nvPr/>
        </p:nvSpPr>
        <p:spPr>
          <a:xfrm rot="16200000">
            <a:off x="921727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/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091E9A7C-ABEF-413A-8790-45EA73E67E34}"/>
              </a:ext>
            </a:extLst>
          </p:cNvPr>
          <p:cNvSpPr/>
          <p:nvPr/>
        </p:nvSpPr>
        <p:spPr>
          <a:xfrm rot="16200000">
            <a:off x="730384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7FB273E7-D107-48E7-88FB-8FC9CD39B06B}"/>
              </a:ext>
            </a:extLst>
          </p:cNvPr>
          <p:cNvSpPr/>
          <p:nvPr/>
        </p:nvSpPr>
        <p:spPr>
          <a:xfrm rot="16200000">
            <a:off x="921727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BFB2FEAF-27BD-4E20-82F6-74692A251AA5}"/>
              </a:ext>
            </a:extLst>
          </p:cNvPr>
          <p:cNvSpPr txBox="1"/>
          <p:nvPr/>
        </p:nvSpPr>
        <p:spPr>
          <a:xfrm>
            <a:off x="9677400" y="267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A05EF623-7301-47FB-97B7-99735708FD56}"/>
              </a:ext>
            </a:extLst>
          </p:cNvPr>
          <p:cNvSpPr txBox="1"/>
          <p:nvPr/>
        </p:nvSpPr>
        <p:spPr>
          <a:xfrm>
            <a:off x="9677400" y="3821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E2402161-AC2A-4818-9203-0320549FC6B0}"/>
              </a:ext>
            </a:extLst>
          </p:cNvPr>
          <p:cNvSpPr txBox="1"/>
          <p:nvPr/>
        </p:nvSpPr>
        <p:spPr>
          <a:xfrm>
            <a:off x="96774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0276E16-3E34-40DF-876E-56EFFC1649BE}"/>
              </a:ext>
            </a:extLst>
          </p:cNvPr>
          <p:cNvSpPr txBox="1"/>
          <p:nvPr/>
        </p:nvSpPr>
        <p:spPr>
          <a:xfrm>
            <a:off x="96774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057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25482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31393 -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48 L 0.19518 0.1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9">
            <a:extLst>
              <a:ext uri="{FF2B5EF4-FFF2-40B4-BE49-F238E27FC236}">
                <a16:creationId xmlns:a16="http://schemas.microsoft.com/office/drawing/2014/main" id="{5CFACBB1-A768-4BB5-A4D6-23C187DB278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8C016A36-0646-4D00-92DF-ED787DBD5713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4239A74F-600E-412F-914E-B1F19AF7C61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2A2557D-20C0-494A-91E2-109B78A450B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086C4240-0F18-4047-8FD3-7B3791F7457C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𝜇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E8B49997-B6D8-45D0-BE04-04A2A89ADAA7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8BD82FE8-683D-4A18-8152-753D00E3FD0F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A53B8C14-6B4E-4081-9364-9C5733F04EF8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A8EE59FB-1C71-45EC-85EE-5693E822E6B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2F878666-49B6-42CE-9A6C-1923141749B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99DDDC24-D6FC-4AEA-8BF6-4402AA3245CE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D2AC7A11-2A4E-4042-B650-BE5E4BB0B3B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F6C25A4-976D-4648-84A2-D6FE5277670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/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E2877EF5-8CEC-4436-84B9-539D7594AE6D}"/>
              </a:ext>
            </a:extLst>
          </p:cNvPr>
          <p:cNvSpPr/>
          <p:nvPr/>
        </p:nvSpPr>
        <p:spPr>
          <a:xfrm rot="16200000">
            <a:off x="730384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E96730BF-6074-4DC7-B77E-942A6A19238C}"/>
              </a:ext>
            </a:extLst>
          </p:cNvPr>
          <p:cNvSpPr/>
          <p:nvPr/>
        </p:nvSpPr>
        <p:spPr>
          <a:xfrm rot="16200000">
            <a:off x="921727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/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91988218-62FE-4241-97BA-79E00AEEB32E}"/>
              </a:ext>
            </a:extLst>
          </p:cNvPr>
          <p:cNvSpPr/>
          <p:nvPr/>
        </p:nvSpPr>
        <p:spPr>
          <a:xfrm rot="16200000">
            <a:off x="730384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4BEC212E-6FFA-4655-8A38-AA73BDB44CFF}"/>
              </a:ext>
            </a:extLst>
          </p:cNvPr>
          <p:cNvSpPr/>
          <p:nvPr/>
        </p:nvSpPr>
        <p:spPr>
          <a:xfrm rot="16200000">
            <a:off x="921727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/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108D627C-9F1B-44CB-AC0A-ACB68CEED372}"/>
              </a:ext>
            </a:extLst>
          </p:cNvPr>
          <p:cNvSpPr/>
          <p:nvPr/>
        </p:nvSpPr>
        <p:spPr>
          <a:xfrm rot="16200000">
            <a:off x="730384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D6E717B6-4554-4B40-96D5-E2EB306BB7C1}"/>
              </a:ext>
            </a:extLst>
          </p:cNvPr>
          <p:cNvSpPr/>
          <p:nvPr/>
        </p:nvSpPr>
        <p:spPr>
          <a:xfrm rot="16200000">
            <a:off x="921727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/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091E9A7C-ABEF-413A-8790-45EA73E67E34}"/>
              </a:ext>
            </a:extLst>
          </p:cNvPr>
          <p:cNvSpPr/>
          <p:nvPr/>
        </p:nvSpPr>
        <p:spPr>
          <a:xfrm rot="16200000">
            <a:off x="730384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7FB273E7-D107-48E7-88FB-8FC9CD39B06B}"/>
              </a:ext>
            </a:extLst>
          </p:cNvPr>
          <p:cNvSpPr/>
          <p:nvPr/>
        </p:nvSpPr>
        <p:spPr>
          <a:xfrm rot="16200000">
            <a:off x="921727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BFB2FEAF-27BD-4E20-82F6-74692A251AA5}"/>
              </a:ext>
            </a:extLst>
          </p:cNvPr>
          <p:cNvSpPr txBox="1"/>
          <p:nvPr/>
        </p:nvSpPr>
        <p:spPr>
          <a:xfrm>
            <a:off x="9677400" y="27088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A05EF623-7301-47FB-97B7-99735708FD56}"/>
              </a:ext>
            </a:extLst>
          </p:cNvPr>
          <p:cNvSpPr txBox="1"/>
          <p:nvPr/>
        </p:nvSpPr>
        <p:spPr>
          <a:xfrm>
            <a:off x="9677400" y="38518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E2402161-AC2A-4818-9203-0320549FC6B0}"/>
              </a:ext>
            </a:extLst>
          </p:cNvPr>
          <p:cNvSpPr txBox="1"/>
          <p:nvPr/>
        </p:nvSpPr>
        <p:spPr>
          <a:xfrm>
            <a:off x="9677400" y="49186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0276E16-3E34-40DF-876E-56EFFC1649BE}"/>
              </a:ext>
            </a:extLst>
          </p:cNvPr>
          <p:cNvSpPr txBox="1"/>
          <p:nvPr/>
        </p:nvSpPr>
        <p:spPr>
          <a:xfrm>
            <a:off x="96774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have direita 2">
            <a:extLst>
              <a:ext uri="{FF2B5EF4-FFF2-40B4-BE49-F238E27FC236}">
                <a16:creationId xmlns:a16="http://schemas.microsoft.com/office/drawing/2014/main" id="{01CDB4F7-4E08-48F9-9E24-16BB58EE2CAA}"/>
              </a:ext>
            </a:extLst>
          </p:cNvPr>
          <p:cNvSpPr/>
          <p:nvPr/>
        </p:nvSpPr>
        <p:spPr bwMode="auto">
          <a:xfrm>
            <a:off x="2220686" y="1988840"/>
            <a:ext cx="1080120" cy="4392488"/>
          </a:xfrm>
          <a:prstGeom prst="rightBrace">
            <a:avLst>
              <a:gd name="adj1" fmla="val 53104"/>
              <a:gd name="adj2" fmla="val 50000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pic>
        <p:nvPicPr>
          <p:cNvPr id="35" name="Picture 2" descr="http://www.comfsm.fm/~dleeling/statistics/normal_curve.gif">
            <a:extLst>
              <a:ext uri="{FF2B5EF4-FFF2-40B4-BE49-F238E27FC236}">
                <a16:creationId xmlns:a16="http://schemas.microsoft.com/office/drawing/2014/main" id="{8FAC1300-CAF1-4F60-A4A0-8071E2F3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38" y="2204864"/>
            <a:ext cx="5374332" cy="3888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73086 0.0004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49" y="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72904 0.0004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2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73347 -0.0057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80" y="-30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73529 0.0053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aproximadamente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/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população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6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aproximadamente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/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população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50">
            <a:extLst>
              <a:ext uri="{FF2B5EF4-FFF2-40B4-BE49-F238E27FC236}">
                <a16:creationId xmlns:a16="http://schemas.microsoft.com/office/drawing/2014/main" id="{6766949D-8FFF-41FA-9557-992A789E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1012372" y="753592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22BF25AA-D715-4613-9C39-A5E58ADF9A5E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1224251" y="1939528"/>
            <a:ext cx="2571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Por que o Teorema do Limite Central é tão importante</a:t>
            </a:r>
            <a:r>
              <a:rPr lang="en-US" altLang="pt-B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???</a:t>
            </a:r>
            <a:endParaRPr lang="pt-BR" alt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8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aproximadamente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FFFF00"/>
                    </a:solidFill>
                  </a:rPr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na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população</a:t>
                </a:r>
                <a:r>
                  <a:rPr lang="en-US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2FC743F1-BE44-480D-A1AE-399930DA6F1A}"/>
              </a:ext>
            </a:extLst>
          </p:cNvPr>
          <p:cNvSpPr/>
          <p:nvPr/>
        </p:nvSpPr>
        <p:spPr>
          <a:xfrm>
            <a:off x="2797628" y="2601680"/>
            <a:ext cx="2230344" cy="424548"/>
          </a:xfrm>
          <a:prstGeom prst="rightArrow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Super útil!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B9522808-E83C-4FD4-8477-513070E29B1C}"/>
              </a:ext>
            </a:extLst>
          </p:cNvPr>
          <p:cNvSpPr/>
          <p:nvPr/>
        </p:nvSpPr>
        <p:spPr>
          <a:xfrm>
            <a:off x="1099458" y="3918852"/>
            <a:ext cx="3057658" cy="653625"/>
          </a:xfrm>
          <a:prstGeom prst="rightArrow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Super genérico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3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distribuição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aproximadamente</a:t>
                </a:r>
                <a:endParaRPr lang="en-US" sz="2000" b="0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FFFF00"/>
                    </a:solidFill>
                  </a:rPr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na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população</a:t>
                </a:r>
                <a:r>
                  <a:rPr lang="en-US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8E5DC-75F3-4CC2-B6EF-83B34094C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0CBB5DA-FF18-43CF-B757-623DBEC911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5000"/>
          </a:blip>
          <a:srcRect l="1760" r="260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81888-C560-4E1A-9498-F3CAC541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47656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>
                <a:solidFill>
                  <a:srgbClr val="FFFFFF"/>
                </a:solidFill>
              </a:rPr>
              <a:t>Por que </a:t>
            </a:r>
            <a:r>
              <a:rPr lang="en-US" sz="6600" spc="200" dirty="0" err="1">
                <a:solidFill>
                  <a:srgbClr val="FFFFFF"/>
                </a:solidFill>
              </a:rPr>
              <a:t>uma</a:t>
            </a:r>
            <a:r>
              <a:rPr lang="en-US" sz="6600" spc="200" dirty="0">
                <a:solidFill>
                  <a:srgbClr val="FFFFFF"/>
                </a:solidFill>
              </a:rPr>
              <a:t> 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55AF-AE35-4C0F-BDEB-D43627AA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FFFF"/>
                </a:solidFill>
              </a:rPr>
              <a:t>Para uma amostra ter uma média </a:t>
            </a:r>
            <a:r>
              <a:rPr lang="pt-BR" sz="2000" i="1" dirty="0">
                <a:solidFill>
                  <a:srgbClr val="FFFFFF"/>
                </a:solidFill>
              </a:rPr>
              <a:t>muuuuito </a:t>
            </a:r>
            <a:r>
              <a:rPr lang="pt-BR" sz="2000" dirty="0">
                <a:solidFill>
                  <a:srgbClr val="FFFFFF"/>
                </a:solidFill>
              </a:rPr>
              <a:t>maior do que a média populacional, ela teria que ter a maioria de seus elementos muito maiores do que a média populacional, o que é improvável.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FFFF"/>
                </a:solidFill>
              </a:rPr>
              <a:t>Na prática, a maior parte das amostras têm elementos acima e abaixo da média populacional, que acabam se cancelando, de modo que a média amostral fique próxima da média populacional.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87348" y="1828800"/>
            <a:ext cx="0" cy="3200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986393-2D90-4718-8A38-62F394E7BBEA}"/>
              </a:ext>
            </a:extLst>
          </p:cNvPr>
          <p:cNvSpPr txBox="1"/>
          <p:nvPr/>
        </p:nvSpPr>
        <p:spPr>
          <a:xfrm>
            <a:off x="230510" y="2564904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A Caixa de Galton também mostra como esses resultados se distribuem...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4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B7A3D6-F794-455C-9B21-EFEBDE8C7F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6007027" cy="14996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Por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e </a:t>
                </a:r>
                <a:r>
                  <a:rPr lang="en-US" dirty="0" err="1">
                    <a:solidFill>
                      <a:srgbClr val="FFFFFF"/>
                    </a:solidFill>
                  </a:rPr>
                  <a:t>não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B7A3D6-F794-455C-9B21-EFEBDE8C7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6007027" cy="1499616"/>
              </a:xfrm>
              <a:blipFill>
                <a:blip r:embed="rId2"/>
                <a:stretch>
                  <a:fillRect l="-4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48A1-7E1F-4F19-B4A7-E6132EAFE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FFFFFF"/>
                    </a:solidFill>
                  </a:rPr>
                  <a:t> Note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, de modo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pt-BR" dirty="0">
                    <a:solidFill>
                      <a:srgbClr val="FFFFFF"/>
                    </a:solidFill>
                  </a:rPr>
                  <a:t>é um estimador consistente da média populacional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>
                    <a:solidFill>
                      <a:srgbClr val="FFFFFF"/>
                    </a:solidFill>
                  </a:rPr>
                  <a:t> Em português: É possível encontrar 1 cara que meça 2m. Mas é extremamente improvável encontrar um grupo aleatório de 10 caras cuja altura média seja 2m.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48A1-7E1F-4F19-B4A7-E6132EAF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  <a:blipFill>
                <a:blip r:embed="rId3"/>
                <a:stretch>
                  <a:fillRect l="-1827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3E3FE1-CC12-4362-8109-D30BC0F4B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7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404</TotalTime>
  <Words>732</Words>
  <Application>Microsoft Office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Cambria Math</vt:lpstr>
      <vt:lpstr>Freestyle Script</vt:lpstr>
      <vt:lpstr>Helvetica</vt:lpstr>
      <vt:lpstr>Myriad Pro</vt:lpstr>
      <vt:lpstr>Tw Cen MT</vt:lpstr>
      <vt:lpstr>Tw Cen MT Condensed</vt:lpstr>
      <vt:lpstr>Wingdings</vt:lpstr>
      <vt:lpstr>Wingdings 3</vt:lpstr>
      <vt:lpstr>Integral</vt:lpstr>
      <vt:lpstr>Distribuição amostral da média (e o Teorema do limite central)</vt:lpstr>
      <vt:lpstr>PowerPoint Presentation</vt:lpstr>
      <vt:lpstr>PowerPoint Presentation</vt:lpstr>
      <vt:lpstr>Teorema do limite central</vt:lpstr>
      <vt:lpstr>Teorema do limite central</vt:lpstr>
      <vt:lpstr>Teorema do limite central</vt:lpstr>
      <vt:lpstr>Teorema do limite central</vt:lpstr>
      <vt:lpstr>Por que uma normal?</vt:lpstr>
      <vt:lpstr>Por que σ^2/n e não σ^2?</vt:lpstr>
      <vt:lpstr>Uma seguradora é um modelo de negócios que vive graças ao TLC</vt:lpstr>
      <vt:lpstr>Teorema do limite central</vt:lpstr>
      <vt:lpstr>Como ganhar no banco imobiliário</vt:lpstr>
      <vt:lpstr>Quanto maior o tamanho da amostra, mais a distribuição de X ̅ se aproxima de uma normal</vt:lpstr>
      <vt:lpstr>Quando que o teorema do limite central funciona?</vt:lpstr>
      <vt:lpstr>As condições do TLC lembram algumas condições do mercado perfeitamente competitivo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amostral da média (Teorema do limite central)</dc:title>
  <dc:creator>Felipe Buchbinder</dc:creator>
  <cp:lastModifiedBy>Felipe Buchbinder</cp:lastModifiedBy>
  <cp:revision>25</cp:revision>
  <dcterms:created xsi:type="dcterms:W3CDTF">2021-06-05T23:49:00Z</dcterms:created>
  <dcterms:modified xsi:type="dcterms:W3CDTF">2021-06-21T18:22:49Z</dcterms:modified>
</cp:coreProperties>
</file>