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7" r:id="rId5"/>
    <p:sldId id="276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71" r:id="rId15"/>
    <p:sldId id="270" r:id="rId16"/>
    <p:sldId id="273" r:id="rId17"/>
    <p:sldId id="274" r:id="rId18"/>
    <p:sldId id="272" r:id="rId19"/>
    <p:sldId id="275" r:id="rId20"/>
    <p:sldId id="278" r:id="rId21"/>
    <p:sldId id="280" r:id="rId22"/>
    <p:sldId id="281" r:id="rId23"/>
    <p:sldId id="284" r:id="rId24"/>
    <p:sldId id="287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image" Target="../media/image140.png"/><Relationship Id="rId4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42632-73D4-44BD-972F-D6025E725D5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6E6B4B0-5766-4B64-8B4C-010931964441}">
          <dgm:prSet phldrT="[Text]"/>
          <dgm:spPr/>
          <dgm:t>
            <a:bodyPr/>
            <a:lstStyle/>
            <a:p>
              <a:r>
                <a:rPr lang="en-US" dirty="0"/>
                <a:t>Margem de </a:t>
              </a:r>
              <a:r>
                <a:rPr lang="en-US" dirty="0" err="1"/>
                <a:t>erro</a:t>
              </a:r>
              <a:r>
                <a:rPr lang="en-US" dirty="0"/>
                <a:t>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𝑒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 xmlns="">
        <dgm:pt modelId="{16E6B4B0-5766-4B64-8B4C-010931964441}">
          <dgm:prSet phldrT="[Text]"/>
          <dgm:spPr/>
          <dgm:t>
            <a:bodyPr/>
            <a:lstStyle/>
            <a:p>
              <a:r>
                <a:rPr lang="en-US" dirty="0"/>
                <a:t>Margem de </a:t>
              </a:r>
              <a:r>
                <a:rPr lang="en-US" dirty="0" err="1"/>
                <a:t>erro</a:t>
              </a:r>
              <a:r>
                <a:rPr lang="en-US" dirty="0"/>
                <a:t> (</a:t>
              </a:r>
              <a:r>
                <a:rPr lang="en-US" b="0" i="0">
                  <a:latin typeface="Cambria Math" panose="02040503050406030204" pitchFamily="18" charset="0"/>
                </a:rPr>
                <a:t>𝑒</a:t>
              </a:r>
              <a:r>
                <a:rPr lang="en-US" dirty="0"/>
                <a:t>)</a:t>
              </a:r>
            </a:p>
          </dgm:t>
        </dgm:pt>
      </mc:Fallback>
    </mc:AlternateContent>
    <dgm:pt modelId="{C00BE5BF-3943-4EC8-939D-E91D5DB2AD81}" type="parTrans" cxnId="{9914E36D-A9BE-4CDA-BB25-376AA005A860}">
      <dgm:prSet/>
      <dgm:spPr/>
      <dgm:t>
        <a:bodyPr/>
        <a:lstStyle/>
        <a:p>
          <a:endParaRPr lang="en-US"/>
        </a:p>
      </dgm:t>
    </dgm:pt>
    <dgm:pt modelId="{7788011F-5B53-468D-B3B2-F1718DF84C35}" type="sibTrans" cxnId="{9914E36D-A9BE-4CDA-BB25-376AA005A86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A27DEE-F3E0-4ED7-ADC9-B217D1211189}">
          <dgm:prSet phldrT="[Text]"/>
          <dgm:spPr/>
          <dgm:t>
            <a:bodyPr/>
            <a:lstStyle/>
            <a:p>
              <a:r>
                <a:rPr lang="en-US" dirty="0"/>
                <a:t>Diversidade da </a:t>
              </a:r>
              <a:r>
                <a:rPr lang="en-US" dirty="0" err="1"/>
                <a:t>popula</a:t>
              </a:r>
              <a:r>
                <a:rPr lang="pt-BR" dirty="0"/>
                <a:t>ção 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𝜎</m:t>
                  </m:r>
                </m:oMath>
              </a14:m>
              <a:r>
                <a:rPr lang="pt-BR" dirty="0"/>
                <a:t>)</a:t>
              </a:r>
              <a:endParaRPr lang="en-US" dirty="0"/>
            </a:p>
          </dgm:t>
        </dgm:pt>
      </mc:Choice>
      <mc:Fallback xmlns="">
        <dgm:pt modelId="{17A27DEE-F3E0-4ED7-ADC9-B217D1211189}">
          <dgm:prSet phldrT="[Text]"/>
          <dgm:spPr/>
          <dgm:t>
            <a:bodyPr/>
            <a:lstStyle/>
            <a:p>
              <a:r>
                <a:rPr lang="en-US" dirty="0"/>
                <a:t>Diversidade da </a:t>
              </a:r>
              <a:r>
                <a:rPr lang="en-US" dirty="0" err="1"/>
                <a:t>popula</a:t>
              </a:r>
              <a:r>
                <a:rPr lang="pt-BR" dirty="0"/>
                <a:t>ção (</a:t>
              </a:r>
              <a:r>
                <a:rPr lang="en-US" b="0" i="0">
                  <a:latin typeface="Cambria Math" panose="02040503050406030204" pitchFamily="18" charset="0"/>
                </a:rPr>
                <a:t>𝜎</a:t>
              </a:r>
              <a:r>
                <a:rPr lang="pt-BR" dirty="0"/>
                <a:t>)</a:t>
              </a:r>
              <a:endParaRPr lang="en-US" dirty="0"/>
            </a:p>
          </dgm:t>
        </dgm:pt>
      </mc:Fallback>
    </mc:AlternateContent>
    <dgm:pt modelId="{A1B2FAEE-577D-4368-AAFD-F6EE316C833C}" type="parTrans" cxnId="{3B05FAC0-1805-4573-AD09-3F991077194C}">
      <dgm:prSet/>
      <dgm:spPr/>
      <dgm:t>
        <a:bodyPr/>
        <a:lstStyle/>
        <a:p>
          <a:endParaRPr lang="en-US"/>
        </a:p>
      </dgm:t>
    </dgm:pt>
    <dgm:pt modelId="{A7E0E5BD-9B63-40DF-B150-62BE97B00E25}" type="sibTrans" cxnId="{3B05FAC0-1805-4573-AD09-3F991077194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9229332-5771-4477-8AFE-42CF14C76FEB}">
          <dgm:prSet phldrT="[Text]"/>
          <dgm:spPr/>
          <dgm:t>
            <a:bodyPr/>
            <a:lstStyle/>
            <a:p>
              <a:r>
                <a:rPr lang="en-US" dirty="0"/>
                <a:t>Tamanho da </a:t>
              </a:r>
              <a:r>
                <a:rPr lang="en-US" dirty="0" err="1"/>
                <a:t>amostra</a:t>
              </a:r>
              <a:endParaRPr lang="en-US" dirty="0"/>
            </a:p>
            <a:p>
              <a:r>
                <a:rPr lang="en-US" dirty="0"/>
                <a:t>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en-US" dirty="0"/>
                <a:t>)</a:t>
              </a:r>
            </a:p>
          </dgm:t>
        </dgm:pt>
      </mc:Choice>
      <mc:Fallback xmlns="">
        <dgm:pt modelId="{19229332-5771-4477-8AFE-42CF14C76FEB}">
          <dgm:prSet phldrT="[Text]"/>
          <dgm:spPr/>
          <dgm:t>
            <a:bodyPr/>
            <a:lstStyle/>
            <a:p>
              <a:r>
                <a:rPr lang="en-US" dirty="0"/>
                <a:t>Tamanho da </a:t>
              </a:r>
              <a:r>
                <a:rPr lang="en-US" dirty="0" err="1"/>
                <a:t>amostra</a:t>
              </a:r>
              <a:endParaRPr lang="en-US" dirty="0"/>
            </a:p>
            <a:p>
              <a:r>
                <a:rPr lang="en-US" dirty="0"/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n-US" dirty="0"/>
                <a:t>)</a:t>
              </a:r>
            </a:p>
          </dgm:t>
        </dgm:pt>
      </mc:Fallback>
    </mc:AlternateContent>
    <dgm:pt modelId="{40C48CE8-3541-40A2-A9F6-308984A609B3}" type="parTrans" cxnId="{393C73FD-5C80-4DD0-9E26-6F6F1513A948}">
      <dgm:prSet/>
      <dgm:spPr/>
      <dgm:t>
        <a:bodyPr/>
        <a:lstStyle/>
        <a:p>
          <a:endParaRPr lang="en-US"/>
        </a:p>
      </dgm:t>
    </dgm:pt>
    <dgm:pt modelId="{2ECE8A75-4A30-4B80-8B2E-02AD6E278DC1}" type="sibTrans" cxnId="{393C73FD-5C80-4DD0-9E26-6F6F1513A9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B4D01D1-3A14-473B-9FC3-B38ECD16A8BB}">
          <dgm:prSet phldrT="[Text]"/>
          <dgm:spPr/>
          <dgm:t>
            <a:bodyPr/>
            <a:lstStyle/>
            <a:p>
              <a:r>
                <a:rPr lang="en-US" dirty="0"/>
                <a:t>N</a:t>
              </a:r>
              <a:r>
                <a:rPr lang="pt-BR" dirty="0"/>
                <a:t>ível de confiança</a:t>
              </a:r>
            </a:p>
            <a:p>
              <a:r>
                <a:rPr lang="pt-BR" dirty="0"/>
                <a:t>(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𝛾</m:t>
                  </m:r>
                </m:oMath>
              </a14:m>
              <a:r>
                <a:rPr lang="pt-BR" dirty="0"/>
                <a:t>)</a:t>
              </a:r>
              <a:endParaRPr lang="en-US" dirty="0"/>
            </a:p>
          </dgm:t>
        </dgm:pt>
      </mc:Choice>
      <mc:Fallback xmlns="">
        <dgm:pt modelId="{CB4D01D1-3A14-473B-9FC3-B38ECD16A8BB}">
          <dgm:prSet phldrT="[Text]"/>
          <dgm:spPr/>
          <dgm:t>
            <a:bodyPr/>
            <a:lstStyle/>
            <a:p>
              <a:r>
                <a:rPr lang="en-US" dirty="0"/>
                <a:t>N</a:t>
              </a:r>
              <a:r>
                <a:rPr lang="pt-BR" dirty="0"/>
                <a:t>ível de confiança</a:t>
              </a:r>
            </a:p>
            <a:p>
              <a:r>
                <a:rPr lang="pt-BR" dirty="0"/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𝛾</a:t>
              </a:r>
              <a:r>
                <a:rPr lang="pt-BR" dirty="0"/>
                <a:t>)</a:t>
              </a:r>
              <a:endParaRPr lang="en-US" dirty="0"/>
            </a:p>
          </dgm:t>
        </dgm:pt>
      </mc:Fallback>
    </mc:AlternateContent>
    <dgm:pt modelId="{6600F97C-8153-47AD-9A7F-B0A0C22474D4}" type="parTrans" cxnId="{0FC3C5CC-F524-4563-94A6-B4C15BC8CAF8}">
      <dgm:prSet/>
      <dgm:spPr/>
      <dgm:t>
        <a:bodyPr/>
        <a:lstStyle/>
        <a:p>
          <a:endParaRPr lang="en-US"/>
        </a:p>
      </dgm:t>
    </dgm:pt>
    <dgm:pt modelId="{BA60B217-C416-47D5-989D-CFC820750C11}" type="sibTrans" cxnId="{0FC3C5CC-F524-4563-94A6-B4C15BC8CAF8}">
      <dgm:prSet/>
      <dgm:spPr/>
      <dgm:t>
        <a:bodyPr/>
        <a:lstStyle/>
        <a:p>
          <a:endParaRPr lang="en-US"/>
        </a:p>
      </dgm:t>
    </dgm:pt>
    <dgm:pt modelId="{6E07B00D-0544-4778-97D4-EDD4532CC9A2}" type="pres">
      <dgm:prSet presAssocID="{0FE42632-73D4-44BD-972F-D6025E725D5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D19C8F-2E6C-4CDC-90F7-36B333AB3855}" type="pres">
      <dgm:prSet presAssocID="{16E6B4B0-5766-4B64-8B4C-010931964441}" presName="centerShape" presStyleLbl="node0" presStyleIdx="0" presStyleCnt="1"/>
      <dgm:spPr/>
    </dgm:pt>
    <dgm:pt modelId="{1D217FC5-07E2-40E3-81FA-1C5AE3AA00A8}" type="pres">
      <dgm:prSet presAssocID="{A1B2FAEE-577D-4368-AAFD-F6EE316C833C}" presName="parTrans" presStyleLbl="bgSibTrans2D1" presStyleIdx="0" presStyleCnt="3"/>
      <dgm:spPr/>
    </dgm:pt>
    <dgm:pt modelId="{9996FB25-DA99-4D4E-837D-57497DA5ABCF}" type="pres">
      <dgm:prSet presAssocID="{17A27DEE-F3E0-4ED7-ADC9-B217D1211189}" presName="node" presStyleLbl="node1" presStyleIdx="0" presStyleCnt="3">
        <dgm:presLayoutVars>
          <dgm:bulletEnabled val="1"/>
        </dgm:presLayoutVars>
      </dgm:prSet>
      <dgm:spPr/>
    </dgm:pt>
    <dgm:pt modelId="{B14BFD15-E65C-479A-9672-5D8D0CA1C425}" type="pres">
      <dgm:prSet presAssocID="{40C48CE8-3541-40A2-A9F6-308984A609B3}" presName="parTrans" presStyleLbl="bgSibTrans2D1" presStyleIdx="1" presStyleCnt="3"/>
      <dgm:spPr/>
    </dgm:pt>
    <dgm:pt modelId="{AE60BDA9-C921-4877-9FFC-AF094D696C89}" type="pres">
      <dgm:prSet presAssocID="{19229332-5771-4477-8AFE-42CF14C76FEB}" presName="node" presStyleLbl="node1" presStyleIdx="1" presStyleCnt="3">
        <dgm:presLayoutVars>
          <dgm:bulletEnabled val="1"/>
        </dgm:presLayoutVars>
      </dgm:prSet>
      <dgm:spPr/>
    </dgm:pt>
    <dgm:pt modelId="{A0EF5AE2-DCB3-4A3D-AC80-067463736808}" type="pres">
      <dgm:prSet presAssocID="{6600F97C-8153-47AD-9A7F-B0A0C22474D4}" presName="parTrans" presStyleLbl="bgSibTrans2D1" presStyleIdx="2" presStyleCnt="3"/>
      <dgm:spPr/>
    </dgm:pt>
    <dgm:pt modelId="{5C9E41B8-5B89-4D49-B6E3-5C2EC6D9C6E3}" type="pres">
      <dgm:prSet presAssocID="{CB4D01D1-3A14-473B-9FC3-B38ECD16A8BB}" presName="node" presStyleLbl="node1" presStyleIdx="2" presStyleCnt="3">
        <dgm:presLayoutVars>
          <dgm:bulletEnabled val="1"/>
        </dgm:presLayoutVars>
      </dgm:prSet>
      <dgm:spPr/>
    </dgm:pt>
  </dgm:ptLst>
  <dgm:cxnLst>
    <dgm:cxn modelId="{0CF68F18-0E6E-44A1-BC3C-E8EC611A8873}" type="presOf" srcId="{17A27DEE-F3E0-4ED7-ADC9-B217D1211189}" destId="{9996FB25-DA99-4D4E-837D-57497DA5ABCF}" srcOrd="0" destOrd="0" presId="urn:microsoft.com/office/officeart/2005/8/layout/radial4"/>
    <dgm:cxn modelId="{B3C1485D-CE1D-4B01-9AB4-C2E18801B2B3}" type="presOf" srcId="{19229332-5771-4477-8AFE-42CF14C76FEB}" destId="{AE60BDA9-C921-4877-9FFC-AF094D696C89}" srcOrd="0" destOrd="0" presId="urn:microsoft.com/office/officeart/2005/8/layout/radial4"/>
    <dgm:cxn modelId="{9914E36D-A9BE-4CDA-BB25-376AA005A860}" srcId="{0FE42632-73D4-44BD-972F-D6025E725D53}" destId="{16E6B4B0-5766-4B64-8B4C-010931964441}" srcOrd="0" destOrd="0" parTransId="{C00BE5BF-3943-4EC8-939D-E91D5DB2AD81}" sibTransId="{7788011F-5B53-468D-B3B2-F1718DF84C35}"/>
    <dgm:cxn modelId="{94889491-16FD-47B2-A355-587F69B3C909}" type="presOf" srcId="{6600F97C-8153-47AD-9A7F-B0A0C22474D4}" destId="{A0EF5AE2-DCB3-4A3D-AC80-067463736808}" srcOrd="0" destOrd="0" presId="urn:microsoft.com/office/officeart/2005/8/layout/radial4"/>
    <dgm:cxn modelId="{55800CB2-C746-45D3-B18E-76BD85E8410C}" type="presOf" srcId="{16E6B4B0-5766-4B64-8B4C-010931964441}" destId="{E2D19C8F-2E6C-4CDC-90F7-36B333AB3855}" srcOrd="0" destOrd="0" presId="urn:microsoft.com/office/officeart/2005/8/layout/radial4"/>
    <dgm:cxn modelId="{853212B6-7C7D-4E1B-B8C0-0DF50C74D582}" type="presOf" srcId="{0FE42632-73D4-44BD-972F-D6025E725D53}" destId="{6E07B00D-0544-4778-97D4-EDD4532CC9A2}" srcOrd="0" destOrd="0" presId="urn:microsoft.com/office/officeart/2005/8/layout/radial4"/>
    <dgm:cxn modelId="{8D4137BA-D5FF-4712-B098-17EAC86D8262}" type="presOf" srcId="{CB4D01D1-3A14-473B-9FC3-B38ECD16A8BB}" destId="{5C9E41B8-5B89-4D49-B6E3-5C2EC6D9C6E3}" srcOrd="0" destOrd="0" presId="urn:microsoft.com/office/officeart/2005/8/layout/radial4"/>
    <dgm:cxn modelId="{ACBD4EBB-3563-4DC4-A912-38C2DD9DE8C1}" type="presOf" srcId="{A1B2FAEE-577D-4368-AAFD-F6EE316C833C}" destId="{1D217FC5-07E2-40E3-81FA-1C5AE3AA00A8}" srcOrd="0" destOrd="0" presId="urn:microsoft.com/office/officeart/2005/8/layout/radial4"/>
    <dgm:cxn modelId="{3B05FAC0-1805-4573-AD09-3F991077194C}" srcId="{16E6B4B0-5766-4B64-8B4C-010931964441}" destId="{17A27DEE-F3E0-4ED7-ADC9-B217D1211189}" srcOrd="0" destOrd="0" parTransId="{A1B2FAEE-577D-4368-AAFD-F6EE316C833C}" sibTransId="{A7E0E5BD-9B63-40DF-B150-62BE97B00E25}"/>
    <dgm:cxn modelId="{0FC3C5CC-F524-4563-94A6-B4C15BC8CAF8}" srcId="{16E6B4B0-5766-4B64-8B4C-010931964441}" destId="{CB4D01D1-3A14-473B-9FC3-B38ECD16A8BB}" srcOrd="2" destOrd="0" parTransId="{6600F97C-8153-47AD-9A7F-B0A0C22474D4}" sibTransId="{BA60B217-C416-47D5-989D-CFC820750C11}"/>
    <dgm:cxn modelId="{393C73FD-5C80-4DD0-9E26-6F6F1513A948}" srcId="{16E6B4B0-5766-4B64-8B4C-010931964441}" destId="{19229332-5771-4477-8AFE-42CF14C76FEB}" srcOrd="1" destOrd="0" parTransId="{40C48CE8-3541-40A2-A9F6-308984A609B3}" sibTransId="{2ECE8A75-4A30-4B80-8B2E-02AD6E278DC1}"/>
    <dgm:cxn modelId="{BB666AFE-ED72-4908-8253-A84321360BE7}" type="presOf" srcId="{40C48CE8-3541-40A2-A9F6-308984A609B3}" destId="{B14BFD15-E65C-479A-9672-5D8D0CA1C425}" srcOrd="0" destOrd="0" presId="urn:microsoft.com/office/officeart/2005/8/layout/radial4"/>
    <dgm:cxn modelId="{8761E696-30C3-49D2-8AC4-A0F6541AD538}" type="presParOf" srcId="{6E07B00D-0544-4778-97D4-EDD4532CC9A2}" destId="{E2D19C8F-2E6C-4CDC-90F7-36B333AB3855}" srcOrd="0" destOrd="0" presId="urn:microsoft.com/office/officeart/2005/8/layout/radial4"/>
    <dgm:cxn modelId="{CE3D1A10-21A6-49D3-A123-45B1415DF7AD}" type="presParOf" srcId="{6E07B00D-0544-4778-97D4-EDD4532CC9A2}" destId="{1D217FC5-07E2-40E3-81FA-1C5AE3AA00A8}" srcOrd="1" destOrd="0" presId="urn:microsoft.com/office/officeart/2005/8/layout/radial4"/>
    <dgm:cxn modelId="{FA9263C4-0F16-49F7-8C8C-6F44F1CB35E0}" type="presParOf" srcId="{6E07B00D-0544-4778-97D4-EDD4532CC9A2}" destId="{9996FB25-DA99-4D4E-837D-57497DA5ABCF}" srcOrd="2" destOrd="0" presId="urn:microsoft.com/office/officeart/2005/8/layout/radial4"/>
    <dgm:cxn modelId="{7C7CB9AE-490B-43AF-B136-FAD0B3938C9C}" type="presParOf" srcId="{6E07B00D-0544-4778-97D4-EDD4532CC9A2}" destId="{B14BFD15-E65C-479A-9672-5D8D0CA1C425}" srcOrd="3" destOrd="0" presId="urn:microsoft.com/office/officeart/2005/8/layout/radial4"/>
    <dgm:cxn modelId="{3F453484-9C04-4AAA-8442-FF8C79C64FC6}" type="presParOf" srcId="{6E07B00D-0544-4778-97D4-EDD4532CC9A2}" destId="{AE60BDA9-C921-4877-9FFC-AF094D696C89}" srcOrd="4" destOrd="0" presId="urn:microsoft.com/office/officeart/2005/8/layout/radial4"/>
    <dgm:cxn modelId="{A05491A3-BF48-49A7-8BE9-395E55EDA308}" type="presParOf" srcId="{6E07B00D-0544-4778-97D4-EDD4532CC9A2}" destId="{A0EF5AE2-DCB3-4A3D-AC80-067463736808}" srcOrd="5" destOrd="0" presId="urn:microsoft.com/office/officeart/2005/8/layout/radial4"/>
    <dgm:cxn modelId="{6A725D52-6513-4525-84BC-A432C63A031E}" type="presParOf" srcId="{6E07B00D-0544-4778-97D4-EDD4532CC9A2}" destId="{5C9E41B8-5B89-4D49-B6E3-5C2EC6D9C6E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42632-73D4-44BD-972F-D6025E725D5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6B4B0-5766-4B64-8B4C-010931964441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0BE5BF-3943-4EC8-939D-E91D5DB2AD81}" type="parTrans" cxnId="{9914E36D-A9BE-4CDA-BB25-376AA005A860}">
      <dgm:prSet/>
      <dgm:spPr/>
      <dgm:t>
        <a:bodyPr/>
        <a:lstStyle/>
        <a:p>
          <a:endParaRPr lang="en-US"/>
        </a:p>
      </dgm:t>
    </dgm:pt>
    <dgm:pt modelId="{7788011F-5B53-468D-B3B2-F1718DF84C35}" type="sibTrans" cxnId="{9914E36D-A9BE-4CDA-BB25-376AA005A860}">
      <dgm:prSet/>
      <dgm:spPr/>
      <dgm:t>
        <a:bodyPr/>
        <a:lstStyle/>
        <a:p>
          <a:endParaRPr lang="en-US"/>
        </a:p>
      </dgm:t>
    </dgm:pt>
    <dgm:pt modelId="{17A27DEE-F3E0-4ED7-ADC9-B217D1211189}">
      <dgm:prSet phldrT="[Text]"/>
      <dgm:spPr>
        <a:blipFill>
          <a:blip xmlns:r="http://schemas.openxmlformats.org/officeDocument/2006/relationships" r:embed="rId2"/>
          <a:stretch>
            <a:fillRect r="-2954" b="-263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1B2FAEE-577D-4368-AAFD-F6EE316C833C}" type="parTrans" cxnId="{3B05FAC0-1805-4573-AD09-3F991077194C}">
      <dgm:prSet/>
      <dgm:spPr/>
      <dgm:t>
        <a:bodyPr/>
        <a:lstStyle/>
        <a:p>
          <a:endParaRPr lang="en-US"/>
        </a:p>
      </dgm:t>
    </dgm:pt>
    <dgm:pt modelId="{A7E0E5BD-9B63-40DF-B150-62BE97B00E25}" type="sibTrans" cxnId="{3B05FAC0-1805-4573-AD09-3F991077194C}">
      <dgm:prSet/>
      <dgm:spPr/>
      <dgm:t>
        <a:bodyPr/>
        <a:lstStyle/>
        <a:p>
          <a:endParaRPr lang="en-US"/>
        </a:p>
      </dgm:t>
    </dgm:pt>
    <dgm:pt modelId="{19229332-5771-4477-8AFE-42CF14C76FEB}">
      <dgm:prSet phldrT="[Text]"/>
      <dgm:spPr>
        <a:blipFill>
          <a:blip xmlns:r="http://schemas.openxmlformats.org/officeDocument/2006/relationships" r:embed="rId3"/>
          <a:stretch>
            <a:fillRect l="-844" r="-379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C48CE8-3541-40A2-A9F6-308984A609B3}" type="parTrans" cxnId="{393C73FD-5C80-4DD0-9E26-6F6F1513A948}">
      <dgm:prSet/>
      <dgm:spPr/>
      <dgm:t>
        <a:bodyPr/>
        <a:lstStyle/>
        <a:p>
          <a:endParaRPr lang="en-US"/>
        </a:p>
      </dgm:t>
    </dgm:pt>
    <dgm:pt modelId="{2ECE8A75-4A30-4B80-8B2E-02AD6E278DC1}" type="sibTrans" cxnId="{393C73FD-5C80-4DD0-9E26-6F6F1513A948}">
      <dgm:prSet/>
      <dgm:spPr/>
      <dgm:t>
        <a:bodyPr/>
        <a:lstStyle/>
        <a:p>
          <a:endParaRPr lang="en-US"/>
        </a:p>
      </dgm:t>
    </dgm:pt>
    <dgm:pt modelId="{CB4D01D1-3A14-473B-9FC3-B38ECD16A8BB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600F97C-8153-47AD-9A7F-B0A0C22474D4}" type="parTrans" cxnId="{0FC3C5CC-F524-4563-94A6-B4C15BC8CAF8}">
      <dgm:prSet/>
      <dgm:spPr/>
      <dgm:t>
        <a:bodyPr/>
        <a:lstStyle/>
        <a:p>
          <a:endParaRPr lang="en-US"/>
        </a:p>
      </dgm:t>
    </dgm:pt>
    <dgm:pt modelId="{BA60B217-C416-47D5-989D-CFC820750C11}" type="sibTrans" cxnId="{0FC3C5CC-F524-4563-94A6-B4C15BC8CAF8}">
      <dgm:prSet/>
      <dgm:spPr/>
      <dgm:t>
        <a:bodyPr/>
        <a:lstStyle/>
        <a:p>
          <a:endParaRPr lang="en-US"/>
        </a:p>
      </dgm:t>
    </dgm:pt>
    <dgm:pt modelId="{6E07B00D-0544-4778-97D4-EDD4532CC9A2}" type="pres">
      <dgm:prSet presAssocID="{0FE42632-73D4-44BD-972F-D6025E725D5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2D19C8F-2E6C-4CDC-90F7-36B333AB3855}" type="pres">
      <dgm:prSet presAssocID="{16E6B4B0-5766-4B64-8B4C-010931964441}" presName="centerShape" presStyleLbl="node0" presStyleIdx="0" presStyleCnt="1"/>
      <dgm:spPr/>
    </dgm:pt>
    <dgm:pt modelId="{1D217FC5-07E2-40E3-81FA-1C5AE3AA00A8}" type="pres">
      <dgm:prSet presAssocID="{A1B2FAEE-577D-4368-AAFD-F6EE316C833C}" presName="parTrans" presStyleLbl="bgSibTrans2D1" presStyleIdx="0" presStyleCnt="3"/>
      <dgm:spPr/>
    </dgm:pt>
    <dgm:pt modelId="{9996FB25-DA99-4D4E-837D-57497DA5ABCF}" type="pres">
      <dgm:prSet presAssocID="{17A27DEE-F3E0-4ED7-ADC9-B217D1211189}" presName="node" presStyleLbl="node1" presStyleIdx="0" presStyleCnt="3">
        <dgm:presLayoutVars>
          <dgm:bulletEnabled val="1"/>
        </dgm:presLayoutVars>
      </dgm:prSet>
      <dgm:spPr/>
    </dgm:pt>
    <dgm:pt modelId="{B14BFD15-E65C-479A-9672-5D8D0CA1C425}" type="pres">
      <dgm:prSet presAssocID="{40C48CE8-3541-40A2-A9F6-308984A609B3}" presName="parTrans" presStyleLbl="bgSibTrans2D1" presStyleIdx="1" presStyleCnt="3"/>
      <dgm:spPr/>
    </dgm:pt>
    <dgm:pt modelId="{AE60BDA9-C921-4877-9FFC-AF094D696C89}" type="pres">
      <dgm:prSet presAssocID="{19229332-5771-4477-8AFE-42CF14C76FEB}" presName="node" presStyleLbl="node1" presStyleIdx="1" presStyleCnt="3">
        <dgm:presLayoutVars>
          <dgm:bulletEnabled val="1"/>
        </dgm:presLayoutVars>
      </dgm:prSet>
      <dgm:spPr/>
    </dgm:pt>
    <dgm:pt modelId="{A0EF5AE2-DCB3-4A3D-AC80-067463736808}" type="pres">
      <dgm:prSet presAssocID="{6600F97C-8153-47AD-9A7F-B0A0C22474D4}" presName="parTrans" presStyleLbl="bgSibTrans2D1" presStyleIdx="2" presStyleCnt="3"/>
      <dgm:spPr/>
    </dgm:pt>
    <dgm:pt modelId="{5C9E41B8-5B89-4D49-B6E3-5C2EC6D9C6E3}" type="pres">
      <dgm:prSet presAssocID="{CB4D01D1-3A14-473B-9FC3-B38ECD16A8BB}" presName="node" presStyleLbl="node1" presStyleIdx="2" presStyleCnt="3">
        <dgm:presLayoutVars>
          <dgm:bulletEnabled val="1"/>
        </dgm:presLayoutVars>
      </dgm:prSet>
      <dgm:spPr/>
    </dgm:pt>
  </dgm:ptLst>
  <dgm:cxnLst>
    <dgm:cxn modelId="{0CF68F18-0E6E-44A1-BC3C-E8EC611A8873}" type="presOf" srcId="{17A27DEE-F3E0-4ED7-ADC9-B217D1211189}" destId="{9996FB25-DA99-4D4E-837D-57497DA5ABCF}" srcOrd="0" destOrd="0" presId="urn:microsoft.com/office/officeart/2005/8/layout/radial4"/>
    <dgm:cxn modelId="{B3C1485D-CE1D-4B01-9AB4-C2E18801B2B3}" type="presOf" srcId="{19229332-5771-4477-8AFE-42CF14C76FEB}" destId="{AE60BDA9-C921-4877-9FFC-AF094D696C89}" srcOrd="0" destOrd="0" presId="urn:microsoft.com/office/officeart/2005/8/layout/radial4"/>
    <dgm:cxn modelId="{9914E36D-A9BE-4CDA-BB25-376AA005A860}" srcId="{0FE42632-73D4-44BD-972F-D6025E725D53}" destId="{16E6B4B0-5766-4B64-8B4C-010931964441}" srcOrd="0" destOrd="0" parTransId="{C00BE5BF-3943-4EC8-939D-E91D5DB2AD81}" sibTransId="{7788011F-5B53-468D-B3B2-F1718DF84C35}"/>
    <dgm:cxn modelId="{94889491-16FD-47B2-A355-587F69B3C909}" type="presOf" srcId="{6600F97C-8153-47AD-9A7F-B0A0C22474D4}" destId="{A0EF5AE2-DCB3-4A3D-AC80-067463736808}" srcOrd="0" destOrd="0" presId="urn:microsoft.com/office/officeart/2005/8/layout/radial4"/>
    <dgm:cxn modelId="{55800CB2-C746-45D3-B18E-76BD85E8410C}" type="presOf" srcId="{16E6B4B0-5766-4B64-8B4C-010931964441}" destId="{E2D19C8F-2E6C-4CDC-90F7-36B333AB3855}" srcOrd="0" destOrd="0" presId="urn:microsoft.com/office/officeart/2005/8/layout/radial4"/>
    <dgm:cxn modelId="{853212B6-7C7D-4E1B-B8C0-0DF50C74D582}" type="presOf" srcId="{0FE42632-73D4-44BD-972F-D6025E725D53}" destId="{6E07B00D-0544-4778-97D4-EDD4532CC9A2}" srcOrd="0" destOrd="0" presId="urn:microsoft.com/office/officeart/2005/8/layout/radial4"/>
    <dgm:cxn modelId="{8D4137BA-D5FF-4712-B098-17EAC86D8262}" type="presOf" srcId="{CB4D01D1-3A14-473B-9FC3-B38ECD16A8BB}" destId="{5C9E41B8-5B89-4D49-B6E3-5C2EC6D9C6E3}" srcOrd="0" destOrd="0" presId="urn:microsoft.com/office/officeart/2005/8/layout/radial4"/>
    <dgm:cxn modelId="{ACBD4EBB-3563-4DC4-A912-38C2DD9DE8C1}" type="presOf" srcId="{A1B2FAEE-577D-4368-AAFD-F6EE316C833C}" destId="{1D217FC5-07E2-40E3-81FA-1C5AE3AA00A8}" srcOrd="0" destOrd="0" presId="urn:microsoft.com/office/officeart/2005/8/layout/radial4"/>
    <dgm:cxn modelId="{3B05FAC0-1805-4573-AD09-3F991077194C}" srcId="{16E6B4B0-5766-4B64-8B4C-010931964441}" destId="{17A27DEE-F3E0-4ED7-ADC9-B217D1211189}" srcOrd="0" destOrd="0" parTransId="{A1B2FAEE-577D-4368-AAFD-F6EE316C833C}" sibTransId="{A7E0E5BD-9B63-40DF-B150-62BE97B00E25}"/>
    <dgm:cxn modelId="{0FC3C5CC-F524-4563-94A6-B4C15BC8CAF8}" srcId="{16E6B4B0-5766-4B64-8B4C-010931964441}" destId="{CB4D01D1-3A14-473B-9FC3-B38ECD16A8BB}" srcOrd="2" destOrd="0" parTransId="{6600F97C-8153-47AD-9A7F-B0A0C22474D4}" sibTransId="{BA60B217-C416-47D5-989D-CFC820750C11}"/>
    <dgm:cxn modelId="{393C73FD-5C80-4DD0-9E26-6F6F1513A948}" srcId="{16E6B4B0-5766-4B64-8B4C-010931964441}" destId="{19229332-5771-4477-8AFE-42CF14C76FEB}" srcOrd="1" destOrd="0" parTransId="{40C48CE8-3541-40A2-A9F6-308984A609B3}" sibTransId="{2ECE8A75-4A30-4B80-8B2E-02AD6E278DC1}"/>
    <dgm:cxn modelId="{BB666AFE-ED72-4908-8253-A84321360BE7}" type="presOf" srcId="{40C48CE8-3541-40A2-A9F6-308984A609B3}" destId="{B14BFD15-E65C-479A-9672-5D8D0CA1C425}" srcOrd="0" destOrd="0" presId="urn:microsoft.com/office/officeart/2005/8/layout/radial4"/>
    <dgm:cxn modelId="{8761E696-30C3-49D2-8AC4-A0F6541AD538}" type="presParOf" srcId="{6E07B00D-0544-4778-97D4-EDD4532CC9A2}" destId="{E2D19C8F-2E6C-4CDC-90F7-36B333AB3855}" srcOrd="0" destOrd="0" presId="urn:microsoft.com/office/officeart/2005/8/layout/radial4"/>
    <dgm:cxn modelId="{CE3D1A10-21A6-49D3-A123-45B1415DF7AD}" type="presParOf" srcId="{6E07B00D-0544-4778-97D4-EDD4532CC9A2}" destId="{1D217FC5-07E2-40E3-81FA-1C5AE3AA00A8}" srcOrd="1" destOrd="0" presId="urn:microsoft.com/office/officeart/2005/8/layout/radial4"/>
    <dgm:cxn modelId="{FA9263C4-0F16-49F7-8C8C-6F44F1CB35E0}" type="presParOf" srcId="{6E07B00D-0544-4778-97D4-EDD4532CC9A2}" destId="{9996FB25-DA99-4D4E-837D-57497DA5ABCF}" srcOrd="2" destOrd="0" presId="urn:microsoft.com/office/officeart/2005/8/layout/radial4"/>
    <dgm:cxn modelId="{7C7CB9AE-490B-43AF-B136-FAD0B3938C9C}" type="presParOf" srcId="{6E07B00D-0544-4778-97D4-EDD4532CC9A2}" destId="{B14BFD15-E65C-479A-9672-5D8D0CA1C425}" srcOrd="3" destOrd="0" presId="urn:microsoft.com/office/officeart/2005/8/layout/radial4"/>
    <dgm:cxn modelId="{3F453484-9C04-4AAA-8442-FF8C79C64FC6}" type="presParOf" srcId="{6E07B00D-0544-4778-97D4-EDD4532CC9A2}" destId="{AE60BDA9-C921-4877-9FFC-AF094D696C89}" srcOrd="4" destOrd="0" presId="urn:microsoft.com/office/officeart/2005/8/layout/radial4"/>
    <dgm:cxn modelId="{A05491A3-BF48-49A7-8BE9-395E55EDA308}" type="presParOf" srcId="{6E07B00D-0544-4778-97D4-EDD4532CC9A2}" destId="{A0EF5AE2-DCB3-4A3D-AC80-067463736808}" srcOrd="5" destOrd="0" presId="urn:microsoft.com/office/officeart/2005/8/layout/radial4"/>
    <dgm:cxn modelId="{6A725D52-6513-4525-84BC-A432C63A031E}" type="presParOf" srcId="{6E07B00D-0544-4778-97D4-EDD4532CC9A2}" destId="{5C9E41B8-5B89-4D49-B6E3-5C2EC6D9C6E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19C8F-2E6C-4CDC-90F7-36B333AB3855}">
      <dsp:nvSpPr>
        <dsp:cNvPr id="0" name=""/>
        <dsp:cNvSpPr/>
      </dsp:nvSpPr>
      <dsp:spPr>
        <a:xfrm>
          <a:off x="1626951" y="2186724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Margem de </a:t>
          </a:r>
          <a:r>
            <a:rPr lang="en-US" sz="2400" kern="1200" dirty="0" err="1"/>
            <a:t>erro</a:t>
          </a:r>
          <a:r>
            <a:rPr lang="en-US" sz="2400" kern="1200" dirty="0"/>
            <a:t> (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latin typeface="Cambria Math" panose="02040503050406030204" pitchFamily="18" charset="0"/>
                </a:rPr>
                <m:t>𝑒</m:t>
              </m:r>
            </m:oMath>
          </a14:m>
          <a:r>
            <a:rPr lang="en-US" sz="2400" kern="1200" dirty="0"/>
            <a:t>)</a:t>
          </a:r>
        </a:p>
      </dsp:txBody>
      <dsp:txXfrm>
        <a:off x="1846717" y="2406490"/>
        <a:ext cx="1061126" cy="1061126"/>
      </dsp:txXfrm>
    </dsp:sp>
    <dsp:sp modelId="{1D217FC5-07E2-40E3-81FA-1C5AE3AA00A8}">
      <dsp:nvSpPr>
        <dsp:cNvPr id="0" name=""/>
        <dsp:cNvSpPr/>
      </dsp:nvSpPr>
      <dsp:spPr>
        <a:xfrm rot="12900000">
          <a:off x="603731" y="1905217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6FB25-DA99-4D4E-837D-57497DA5ABCF}">
      <dsp:nvSpPr>
        <dsp:cNvPr id="0" name=""/>
        <dsp:cNvSpPr/>
      </dsp:nvSpPr>
      <dsp:spPr>
        <a:xfrm>
          <a:off x="391" y="120160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Diversidade da </a:t>
          </a:r>
          <a:r>
            <a:rPr lang="en-US" sz="1900" kern="1200" dirty="0" err="1"/>
            <a:t>popula</a:t>
          </a:r>
          <a:r>
            <a:rPr lang="pt-BR" sz="1900" kern="1200" dirty="0"/>
            <a:t>ção 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𝜎</m:t>
              </m:r>
            </m:oMath>
          </a14:m>
          <a:r>
            <a:rPr lang="pt-BR" sz="1900" kern="1200" dirty="0"/>
            <a:t>)</a:t>
          </a:r>
          <a:endParaRPr lang="en-US" sz="1900" kern="1200" dirty="0"/>
        </a:p>
      </dsp:txBody>
      <dsp:txXfrm>
        <a:off x="33795" y="1235008"/>
        <a:ext cx="1358817" cy="1073692"/>
      </dsp:txXfrm>
    </dsp:sp>
    <dsp:sp modelId="{B14BFD15-E65C-479A-9672-5D8D0CA1C425}">
      <dsp:nvSpPr>
        <dsp:cNvPr id="0" name=""/>
        <dsp:cNvSpPr/>
      </dsp:nvSpPr>
      <dsp:spPr>
        <a:xfrm rot="16200000">
          <a:off x="1771945" y="1297083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0BDA9-C921-4877-9FFC-AF094D696C89}">
      <dsp:nvSpPr>
        <dsp:cNvPr id="0" name=""/>
        <dsp:cNvSpPr/>
      </dsp:nvSpPr>
      <dsp:spPr>
        <a:xfrm>
          <a:off x="1664468" y="335341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Tamanho da </a:t>
          </a:r>
          <a:r>
            <a:rPr lang="en-US" sz="1900" kern="1200" dirty="0" err="1"/>
            <a:t>amostra</a:t>
          </a:r>
          <a:endParaRPr lang="en-US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𝑛</m:t>
              </m:r>
            </m:oMath>
          </a14:m>
          <a:r>
            <a:rPr lang="en-US" sz="1900" kern="1200" dirty="0"/>
            <a:t>)</a:t>
          </a:r>
        </a:p>
      </dsp:txBody>
      <dsp:txXfrm>
        <a:off x="1697872" y="368745"/>
        <a:ext cx="1358817" cy="1073692"/>
      </dsp:txXfrm>
    </dsp:sp>
    <dsp:sp modelId="{A0EF5AE2-DCB3-4A3D-AC80-067463736808}">
      <dsp:nvSpPr>
        <dsp:cNvPr id="0" name=""/>
        <dsp:cNvSpPr/>
      </dsp:nvSpPr>
      <dsp:spPr>
        <a:xfrm rot="19500000">
          <a:off x="2940160" y="1905217"/>
          <a:ext cx="1210670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E41B8-5B89-4D49-B6E3-5C2EC6D9C6E3}">
      <dsp:nvSpPr>
        <dsp:cNvPr id="0" name=""/>
        <dsp:cNvSpPr/>
      </dsp:nvSpPr>
      <dsp:spPr>
        <a:xfrm>
          <a:off x="3328544" y="120160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</a:t>
          </a:r>
          <a:r>
            <a:rPr lang="pt-BR" sz="1900" kern="1200" dirty="0"/>
            <a:t>ível de confiança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𝛾</m:t>
              </m:r>
            </m:oMath>
          </a14:m>
          <a:r>
            <a:rPr lang="pt-BR" sz="1900" kern="1200" dirty="0"/>
            <a:t>)</a:t>
          </a:r>
          <a:endParaRPr lang="en-US" sz="1900" kern="1200" dirty="0"/>
        </a:p>
      </dsp:txBody>
      <dsp:txXfrm>
        <a:off x="3361948" y="1235008"/>
        <a:ext cx="1358817" cy="107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3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E6FE92-E9A7-467C-9AEF-BEBA6B77076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13FFD-6513-4AE0-BAAE-66443CD826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E52-6A43-42B1-8C96-16B82B88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Intervalos</a:t>
            </a:r>
            <a:r>
              <a:rPr lang="en-US" dirty="0"/>
              <a:t> de </a:t>
            </a:r>
            <a:r>
              <a:rPr lang="en-US" dirty="0" err="1"/>
              <a:t>confian</a:t>
            </a:r>
            <a:r>
              <a:rPr lang="pt-BR" dirty="0"/>
              <a:t>ça para a média populacional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8E716-381E-4C4A-BC0B-51E735A10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285F-56B2-42FD-8DD6-1133CA55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Caso particular:</a:t>
            </a:r>
            <a:br>
              <a:rPr lang="en-US" dirty="0"/>
            </a:br>
            <a:r>
              <a:rPr lang="en-US" dirty="0" err="1"/>
              <a:t>Intervalo</a:t>
            </a:r>
            <a:r>
              <a:rPr lang="en-US" dirty="0"/>
              <a:t> de </a:t>
            </a:r>
            <a:r>
              <a:rPr lang="en-US" dirty="0" err="1"/>
              <a:t>confian</a:t>
            </a:r>
            <a:r>
              <a:rPr lang="pt-BR" dirty="0"/>
              <a:t>ça para a média com 95% de confiança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61906-B12A-4392-8287-CC8B8E177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Buscamos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Encontramos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Assim</a:t>
                </a:r>
                <a:r>
                  <a:rPr lang="en-US" dirty="0"/>
                  <a:t>, a </a:t>
                </a:r>
                <a:r>
                  <a:rPr lang="en-US" dirty="0" err="1"/>
                  <a:t>margem</a:t>
                </a:r>
                <a:r>
                  <a:rPr lang="en-US" dirty="0"/>
                  <a:t> de </a:t>
                </a:r>
                <a:r>
                  <a:rPr lang="en-US" dirty="0" err="1"/>
                  <a:t>erro</a:t>
                </a:r>
                <a:r>
                  <a:rPr lang="en-US" dirty="0"/>
                  <a:t> que </a:t>
                </a:r>
                <a:r>
                  <a:rPr lang="en-US" dirty="0" err="1"/>
                  <a:t>deve</a:t>
                </a:r>
                <a:r>
                  <a:rPr lang="en-US" dirty="0"/>
                  <a:t> ser </a:t>
                </a:r>
                <a:r>
                  <a:rPr lang="en-US" dirty="0" err="1"/>
                  <a:t>adicionada</a:t>
                </a:r>
                <a:r>
                  <a:rPr lang="en-US" dirty="0"/>
                  <a:t> e </a:t>
                </a:r>
                <a:r>
                  <a:rPr lang="en-US" dirty="0" err="1"/>
                  <a:t>subtraída</a:t>
                </a:r>
                <a:r>
                  <a:rPr lang="en-US" dirty="0"/>
                  <a:t> da media </a:t>
                </a:r>
                <a:r>
                  <a:rPr lang="en-US" dirty="0" err="1"/>
                  <a:t>amostral</a:t>
                </a:r>
                <a:r>
                  <a:rPr lang="en-US" dirty="0"/>
                  <a:t> é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=1,96⋅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 o </a:t>
                </a:r>
                <a:r>
                  <a:rPr lang="en-US" dirty="0" err="1"/>
                  <a:t>intervalo</a:t>
                </a:r>
                <a:r>
                  <a:rPr lang="en-US" dirty="0"/>
                  <a:t> de </a:t>
                </a:r>
                <a:r>
                  <a:rPr lang="en-US" dirty="0" err="1"/>
                  <a:t>confian</a:t>
                </a:r>
                <a:r>
                  <a:rPr lang="pt-BR" dirty="0"/>
                  <a:t>ç</a:t>
                </a:r>
                <a:r>
                  <a:rPr lang="en-US" dirty="0"/>
                  <a:t>a é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−1,96⋅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1,96⋅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61906-B12A-4392-8287-CC8B8E177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68E2FD1-F185-401F-9846-6845A31E9A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Interpretação do Intervalo de confiança</a:t>
                </a:r>
                <a:br>
                  <a:rPr lang="pt-BR" dirty="0"/>
                </a:br>
                <a:r>
                  <a:rPr lang="pt-BR" sz="2800" dirty="0">
                    <a:solidFill>
                      <a:srgbClr val="0070C0"/>
                    </a:solidFill>
                  </a:rPr>
                  <a:t>(exemplo com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pt-BR" sz="2800" dirty="0">
                    <a:solidFill>
                      <a:srgbClr val="0070C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68E2FD1-F185-401F-9846-6845A31E9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 t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BF2F6-C3CC-4C53-B91A-A4D5634AC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Interpreta</a:t>
            </a:r>
            <a:r>
              <a:rPr lang="pt-BR" dirty="0">
                <a:solidFill>
                  <a:srgbClr val="FF0000"/>
                </a:solidFill>
              </a:rPr>
              <a:t>ção errada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6E09AF-6BE3-4CD4-A07C-814319031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 média populacional está dentro do intervalo de confiança com 95% de probabilidade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33D3E3-33EB-4554-B35C-23F679205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Interpretação correta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6195FE-D48E-4750-8F2D-05762C2B32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Se obtivermos várias amostras aleatórias dessa mesma população e construírmos intervalos de confiança a partir de todas elas, 95% desses intervalos irão conter a média populacional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B3B9-B328-45D9-BFC4-57B9AD75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166"/>
            <a:ext cx="9720072" cy="1499616"/>
          </a:xfrm>
        </p:spPr>
        <p:txBody>
          <a:bodyPr/>
          <a:lstStyle/>
          <a:p>
            <a:r>
              <a:rPr lang="pt-BR" dirty="0"/>
              <a:t>Interpretação da fórmula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57AECA-8B16-480C-B619-D706293C7AB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6995" y="3476625"/>
                <a:ext cx="4754880" cy="1733550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36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57AECA-8B16-480C-B619-D706293C7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6995" y="3476625"/>
                <a:ext cx="4754880" cy="1733550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24EA6AA9-B482-4D30-A1D7-0134CEE212B3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66213875"/>
                  </p:ext>
                </p:extLst>
              </p:nvPr>
            </p:nvGraphicFramePr>
            <p:xfrm>
              <a:off x="1023938" y="2286000"/>
              <a:ext cx="47545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24EA6AA9-B482-4D30-A1D7-0134CEE212B3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66213875"/>
                  </p:ext>
                </p:extLst>
              </p:nvPr>
            </p:nvGraphicFramePr>
            <p:xfrm>
              <a:off x="1023938" y="2286000"/>
              <a:ext cx="4754562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1AC692-CF0B-46C0-A4F8-33A524FB1597}"/>
              </a:ext>
            </a:extLst>
          </p:cNvPr>
          <p:cNvSpPr txBox="1"/>
          <p:nvPr/>
        </p:nvSpPr>
        <p:spPr>
          <a:xfrm>
            <a:off x="2381250" y="4420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DCD7A-35E4-4226-BC11-8E8160DAF57C}"/>
              </a:ext>
            </a:extLst>
          </p:cNvPr>
          <p:cNvSpPr txBox="1"/>
          <p:nvPr/>
        </p:nvSpPr>
        <p:spPr>
          <a:xfrm>
            <a:off x="4086225" y="44397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07F0C-7747-48B6-8039-4B162C1B2AAE}"/>
              </a:ext>
            </a:extLst>
          </p:cNvPr>
          <p:cNvSpPr txBox="1"/>
          <p:nvPr/>
        </p:nvSpPr>
        <p:spPr>
          <a:xfrm>
            <a:off x="3272818" y="392803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4040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D552B-35F3-4E3C-B5E6-426DCDCA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34522" cy="1499616"/>
          </a:xfrm>
        </p:spPr>
        <p:txBody>
          <a:bodyPr>
            <a:normAutofit/>
          </a:bodyPr>
          <a:lstStyle/>
          <a:p>
            <a:r>
              <a:rPr lang="pt-BR" sz="4000" dirty="0"/>
              <a:t>Por que a margem de erro aumenta com o nível de confiança</a:t>
            </a:r>
            <a:r>
              <a:rPr lang="en-US" sz="4000" dirty="0"/>
              <a:t>? </a:t>
            </a:r>
            <a:br>
              <a:rPr lang="en-US" sz="4000" dirty="0"/>
            </a:br>
            <a:r>
              <a:rPr lang="pt-BR" sz="3100" dirty="0">
                <a:solidFill>
                  <a:schemeClr val="accent2"/>
                </a:solidFill>
              </a:rPr>
              <a:t>Explicação intuitiva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F8237-E04B-45E7-9836-4F510926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81274"/>
            <a:ext cx="3133580" cy="3636645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accent2"/>
                </a:solidFill>
              </a:rPr>
              <a:t>Qual é a população do Nepal</a:t>
            </a:r>
            <a:r>
              <a:rPr lang="en-US" sz="16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1600" dirty="0"/>
              <a:t>Eu </a:t>
            </a:r>
            <a:r>
              <a:rPr lang="en-US" sz="1600" dirty="0" err="1"/>
              <a:t>consigo</a:t>
            </a:r>
            <a:r>
              <a:rPr lang="en-US" sz="1600" dirty="0"/>
              <a:t>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resposta</a:t>
            </a:r>
            <a:r>
              <a:rPr lang="en-US" sz="1600" dirty="0"/>
              <a:t> com 100% de </a:t>
            </a:r>
            <a:r>
              <a:rPr lang="en-US" sz="1600" dirty="0" err="1"/>
              <a:t>confian</a:t>
            </a:r>
            <a:r>
              <a:rPr lang="pt-BR" sz="1600" dirty="0"/>
              <a:t>ça</a:t>
            </a:r>
            <a:r>
              <a:rPr lang="en-US" sz="1600" dirty="0"/>
              <a:t>…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8167981-29D1-4D19-8CF0-465AEA59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459771"/>
            <a:ext cx="6909577" cy="39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1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dirty="0" err="1">
                    <a:solidFill>
                      <a:srgbClr val="FFFFFF"/>
                    </a:solidFill>
                  </a:rPr>
                  <a:t>Intervalo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confian</a:t>
                </a:r>
                <a:r>
                  <a:rPr lang="pt-BR" dirty="0">
                    <a:solidFill>
                      <a:srgbClr val="FFFFFF"/>
                    </a:solidFill>
                  </a:rPr>
                  <a:t>ça para a média populacional com nível de confiança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  <a:blipFill>
                <a:blip r:embed="rId2"/>
                <a:stretch>
                  <a:fillRect l="-2873" r="-1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Onde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o valor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17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dirty="0" err="1">
                    <a:solidFill>
                      <a:srgbClr val="FFFFFF"/>
                    </a:solidFill>
                  </a:rPr>
                  <a:t>Intervalo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confian</a:t>
                </a:r>
                <a:r>
                  <a:rPr lang="pt-BR" dirty="0">
                    <a:solidFill>
                      <a:srgbClr val="FFFFFF"/>
                    </a:solidFill>
                  </a:rPr>
                  <a:t>ça para a média populacional com nível de confiança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  <a:blipFill>
                <a:blip r:embed="rId2"/>
                <a:stretch>
                  <a:fillRect l="-2873" r="-1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Onde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o valor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2D8A47-3F41-4B14-A547-ECD811E7C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3D6CEB8-1424-4C33-A4C7-0C570755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409575"/>
            <a:ext cx="42005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4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726215-940A-4309-9402-81F462DA3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9" y="585216"/>
                <a:ext cx="4431792" cy="149961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 Student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726215-940A-4309-9402-81F462DA3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9" y="585216"/>
                <a:ext cx="4431792" cy="1499616"/>
              </a:xfrm>
              <a:blipFill>
                <a:blip r:embed="rId2"/>
                <a:stretch>
                  <a:fillRect l="-6602" t="-13008" r="-85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F57C2-A3D0-441A-AEAB-FCC3A09DC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429615" cy="39319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 Se não temos o desvio-padrão populacional, precisamos </a:t>
                </a:r>
                <a:r>
                  <a:rPr lang="pt-BR" dirty="0">
                    <a:solidFill>
                      <a:srgbClr val="00B0F0"/>
                    </a:solidFill>
                  </a:rPr>
                  <a:t>estimá-lo a partir da amostra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Essa estimativa nunca é exata, o que implica em </a:t>
                </a:r>
                <a:r>
                  <a:rPr lang="pt-BR" dirty="0">
                    <a:solidFill>
                      <a:schemeClr val="accent1"/>
                    </a:solidFill>
                  </a:rPr>
                  <a:t>aumentar a margem de erro</a:t>
                </a:r>
                <a:r>
                  <a:rPr lang="pt-BR" dirty="0"/>
                  <a:t> do intervalo de confiança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Assim, a distribuição da média </a:t>
                </a:r>
                <a:r>
                  <a:rPr lang="pt-BR" dirty="0">
                    <a:solidFill>
                      <a:schemeClr val="accent1"/>
                    </a:solidFill>
                  </a:rPr>
                  <a:t>deixa de ser uma distribuição normal</a:t>
                </a:r>
                <a:r>
                  <a:rPr lang="pt-BR" dirty="0"/>
                  <a:t> e passa a ser uma distribuição mais “gordinha”: </a:t>
                </a:r>
                <a:r>
                  <a:rPr lang="pt-BR" dirty="0">
                    <a:solidFill>
                      <a:schemeClr val="accent1"/>
                    </a:solidFill>
                  </a:rPr>
                  <a:t>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accent1"/>
                    </a:solidFill>
                  </a:rPr>
                  <a:t> de Student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F57C2-A3D0-441A-AEAB-FCC3A09DC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429615" cy="3931920"/>
              </a:xfrm>
              <a:blipFill>
                <a:blip r:embed="rId3"/>
                <a:stretch>
                  <a:fillRect l="-2476" t="-1860" r="-3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0F526FE-84F9-4A2E-87B5-4790E26A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63192"/>
            <a:ext cx="5455921" cy="43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1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726215-940A-4309-9402-81F462DA34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9" y="585216"/>
                <a:ext cx="4431792" cy="149961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 Student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726215-940A-4309-9402-81F462DA3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9" y="585216"/>
                <a:ext cx="4431792" cy="1499616"/>
              </a:xfrm>
              <a:blipFill>
                <a:blip r:embed="rId2"/>
                <a:stretch>
                  <a:fillRect l="-6602" t="-13008" r="-85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F57C2-A3D0-441A-AEAB-FCC3A09DC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429615" cy="393192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 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de Student tem um parâmetro chamado </a:t>
                </a:r>
                <a:r>
                  <a:rPr lang="pt-BR" dirty="0">
                    <a:solidFill>
                      <a:schemeClr val="accent1"/>
                    </a:solidFill>
                  </a:rPr>
                  <a:t>graus de liberdade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No caso de uma amostra de tamanho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o número de graus de liberdade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/>
                  <a:t>Quando maior o tamanho da nossa amostra, melhor é a estimação que fazemos do desvio-padrão populacional. Assim, quanto maior o tamanho da amostra, mais a distribuição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de Student se aproxima da normal.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F57C2-A3D0-441A-AEAB-FCC3A09DC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429615" cy="3931920"/>
              </a:xfrm>
              <a:blipFill>
                <a:blip r:embed="rId3"/>
                <a:stretch>
                  <a:fillRect l="-2201" t="-1550" r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10F526FE-84F9-4A2E-87B5-4790E26A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63192"/>
            <a:ext cx="5455921" cy="43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2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dirty="0" err="1">
                    <a:solidFill>
                      <a:srgbClr val="FFFFFF"/>
                    </a:solidFill>
                  </a:rPr>
                  <a:t>Intervalo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confian</a:t>
                </a:r>
                <a:r>
                  <a:rPr lang="pt-BR" dirty="0">
                    <a:solidFill>
                      <a:srgbClr val="FFFFFF"/>
                    </a:solidFill>
                  </a:rPr>
                  <a:t>ça para a média populacional com nível de confiança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en-US" sz="3200" dirty="0">
                    <a:solidFill>
                      <a:srgbClr val="FFFFFF"/>
                    </a:solidFill>
                  </a:rPr>
                  <a:t>(o </a:t>
                </a:r>
                <a:r>
                  <a:rPr lang="en-US" sz="3200" dirty="0" err="1">
                    <a:solidFill>
                      <a:srgbClr val="FFFFFF"/>
                    </a:solidFill>
                  </a:rPr>
                  <a:t>caso</a:t>
                </a:r>
                <a:r>
                  <a:rPr lang="en-US" sz="3200" dirty="0">
                    <a:solidFill>
                      <a:srgbClr val="FFFF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FFFFFF"/>
                    </a:solidFill>
                  </a:rPr>
                  <a:t>mais</a:t>
                </a:r>
                <a:r>
                  <a:rPr lang="en-US" sz="3200" dirty="0">
                    <a:solidFill>
                      <a:srgbClr val="FFFFFF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FFFFFF"/>
                    </a:solidFill>
                  </a:rPr>
                  <a:t>realista</a:t>
                </a:r>
                <a:r>
                  <a:rPr lang="en-US" sz="32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  <a:blipFill>
                <a:blip r:embed="rId2"/>
                <a:stretch>
                  <a:fillRect l="-3770" r="-1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Onde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o valor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segue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distribui</a:t>
                </a:r>
                <a:r>
                  <a:rPr lang="pt-BR" dirty="0">
                    <a:solidFill>
                      <a:srgbClr val="FF0000"/>
                    </a:solidFill>
                  </a:rPr>
                  <a:t>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de Student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graus</a:t>
                </a:r>
                <a:r>
                  <a:rPr lang="en-US" dirty="0">
                    <a:solidFill>
                      <a:srgbClr val="FF0000"/>
                    </a:solidFill>
                  </a:rPr>
                  <a:t> de Liberdade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98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E94C-819A-4219-872B-684D9054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“Student”</a:t>
            </a:r>
            <a:r>
              <a:rPr lang="en-US" dirty="0"/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C0ED91-2CA8-46B1-8613-57C40BFCA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77" y="2249424"/>
            <a:ext cx="2535304" cy="326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24C24-8A94-45FC-B980-4FCA46D4404A}"/>
              </a:ext>
            </a:extLst>
          </p:cNvPr>
          <p:cNvSpPr txBox="1"/>
          <p:nvPr/>
        </p:nvSpPr>
        <p:spPr>
          <a:xfrm>
            <a:off x="2270760" y="5606535"/>
            <a:ext cx="2691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William Sealy </a:t>
            </a:r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Gosset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8C0E8-1C3A-40B3-8FBA-6C2CCF2FCAE4}"/>
              </a:ext>
            </a:extLst>
          </p:cNvPr>
          <p:cNvSpPr txBox="1"/>
          <p:nvPr/>
        </p:nvSpPr>
        <p:spPr>
          <a:xfrm>
            <a:off x="6010275" y="5681472"/>
            <a:ext cx="2691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Cervejaria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Guiness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em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Dublin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A07373-61CD-4E52-9FC4-BD48FC39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249424"/>
            <a:ext cx="4356608" cy="326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4B11-6139-40AD-A067-CE6966AB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</a:t>
            </a:r>
            <a:r>
              <a:rPr lang="pt-BR" dirty="0"/>
              <a:t>ção</a:t>
            </a:r>
            <a:endParaRPr lang="en-US" dirty="0"/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824AFB32-8094-4848-9C97-66B9A632AB77}"/>
              </a:ext>
            </a:extLst>
          </p:cNvPr>
          <p:cNvGrpSpPr/>
          <p:nvPr/>
        </p:nvGrpSpPr>
        <p:grpSpPr>
          <a:xfrm>
            <a:off x="2133600" y="2430016"/>
            <a:ext cx="3962400" cy="3733800"/>
            <a:chOff x="609600" y="2286000"/>
            <a:chExt cx="3962400" cy="3733800"/>
          </a:xfrm>
          <a:solidFill>
            <a:schemeClr val="accent2"/>
          </a:solidFill>
        </p:grpSpPr>
        <p:sp>
          <p:nvSpPr>
            <p:cNvPr id="5" name="Elipse 3">
              <a:extLst>
                <a:ext uri="{FF2B5EF4-FFF2-40B4-BE49-F238E27FC236}">
                  <a16:creationId xmlns:a16="http://schemas.microsoft.com/office/drawing/2014/main" id="{0FEA0B78-736C-4209-AFE0-CF88D516E475}"/>
                </a:ext>
              </a:extLst>
            </p:cNvPr>
            <p:cNvSpPr/>
            <p:nvPr/>
          </p:nvSpPr>
          <p:spPr>
            <a:xfrm>
              <a:off x="609600" y="2286000"/>
              <a:ext cx="3962400" cy="37338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Elipse 6">
              <a:extLst>
                <a:ext uri="{FF2B5EF4-FFF2-40B4-BE49-F238E27FC236}">
                  <a16:creationId xmlns:a16="http://schemas.microsoft.com/office/drawing/2014/main" id="{664E3458-458C-4169-9D70-83DAA533929F}"/>
                </a:ext>
              </a:extLst>
            </p:cNvPr>
            <p:cNvSpPr/>
            <p:nvPr/>
          </p:nvSpPr>
          <p:spPr>
            <a:xfrm>
              <a:off x="3124200" y="365760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CaixaDeTexto 4">
            <a:extLst>
              <a:ext uri="{FF2B5EF4-FFF2-40B4-BE49-F238E27FC236}">
                <a16:creationId xmlns:a16="http://schemas.microsoft.com/office/drawing/2014/main" id="{DB4FE66F-190C-4832-AD78-F121DDF52008}"/>
              </a:ext>
            </a:extLst>
          </p:cNvPr>
          <p:cNvSpPr txBox="1"/>
          <p:nvPr/>
        </p:nvSpPr>
        <p:spPr>
          <a:xfrm rot="20729886">
            <a:off x="2541347" y="148632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FF0000"/>
                </a:solidFill>
                <a:latin typeface="Freestyle Script" pitchFamily="66" charset="0"/>
              </a:rPr>
              <a:t>População</a:t>
            </a:r>
            <a:endParaRPr lang="en-US" sz="7200" dirty="0">
              <a:solidFill>
                <a:srgbClr val="FF0000"/>
              </a:solidFill>
              <a:latin typeface="Freestyle Script" pitchFamily="66" charset="0"/>
            </a:endParaRP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535FDE6C-8E00-44F2-B78F-34B8C3696631}"/>
              </a:ext>
            </a:extLst>
          </p:cNvPr>
          <p:cNvSpPr/>
          <p:nvPr/>
        </p:nvSpPr>
        <p:spPr>
          <a:xfrm>
            <a:off x="4648200" y="3801616"/>
            <a:ext cx="762000" cy="762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5D778EB-A5F4-42AF-90D0-F9D343B062D1}"/>
                  </a:ext>
                </a:extLst>
              </p:cNvPr>
              <p:cNvSpPr txBox="1"/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3600" i="1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CaixaDeTexto 44">
                <a:extLst>
                  <a:ext uri="{FF2B5EF4-FFF2-40B4-BE49-F238E27FC236}">
                    <a16:creationId xmlns:a16="http://schemas.microsoft.com/office/drawing/2014/main" id="{E5D778EB-A5F4-42AF-90D0-F9D343B0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91934"/>
                <a:ext cx="1981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AE7F80-CF9D-4853-B354-0C0B3FED265D}"/>
                  </a:ext>
                </a:extLst>
              </p:cNvPr>
              <p:cNvSpPr txBox="1"/>
              <p:nvPr/>
            </p:nvSpPr>
            <p:spPr>
              <a:xfrm>
                <a:off x="8610600" y="4030216"/>
                <a:ext cx="11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AE7F80-CF9D-4853-B354-0C0B3FED2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30216"/>
                <a:ext cx="1123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B520A71-7587-4CD6-B429-27A1D00E2676}"/>
              </a:ext>
            </a:extLst>
          </p:cNvPr>
          <p:cNvSpPr txBox="1"/>
          <p:nvPr/>
        </p:nvSpPr>
        <p:spPr>
          <a:xfrm flipH="1">
            <a:off x="8277225" y="4467225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concluir</a:t>
            </a:r>
            <a:r>
              <a:rPr lang="en-US" dirty="0"/>
              <a:t> que a m</a:t>
            </a:r>
            <a:r>
              <a:rPr lang="pt-BR" dirty="0"/>
              <a:t>édia populacional é exatamente 5</a:t>
            </a:r>
            <a:r>
              <a:rPr lang="en-US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A763C-A792-4310-A8D3-7D4B59010DA1}"/>
              </a:ext>
            </a:extLst>
          </p:cNvPr>
          <p:cNvSpPr txBox="1"/>
          <p:nvPr/>
        </p:nvSpPr>
        <p:spPr>
          <a:xfrm flipH="1">
            <a:off x="8277225" y="513397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Como Podemos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margem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erro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da m</a:t>
            </a:r>
            <a:r>
              <a:rPr lang="pt-BR" dirty="0"/>
              <a:t>édia populacional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9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BC2DFA-2133-44F5-AEEE-AC090327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Teste A</a:t>
            </a:r>
            <a:r>
              <a:rPr lang="en-US" sz="4000" dirty="0"/>
              <a:t>/B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5E1D-E934-4333-8321-A9D0904FDF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3509772" cy="393192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r>
                  <a:rPr lang="en-US" sz="1600" dirty="0" err="1"/>
                  <a:t>Intervalo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confian</a:t>
                </a:r>
                <a:r>
                  <a:rPr lang="pt-BR" sz="1600" dirty="0"/>
                  <a:t>ça...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dirty="0"/>
                  <a:t>Para o </a:t>
                </a:r>
                <a:r>
                  <a:rPr lang="pt-BR" sz="1600" b="1" dirty="0">
                    <a:solidFill>
                      <a:srgbClr val="FFC000"/>
                    </a:solidFill>
                  </a:rPr>
                  <a:t>Grupo A</a:t>
                </a:r>
                <a:r>
                  <a:rPr lang="pt-BR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15%;25%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Para o </a:t>
                </a:r>
                <a:r>
                  <a:rPr lang="en-US" sz="1600" dirty="0">
                    <a:solidFill>
                      <a:srgbClr val="1CADE4"/>
                    </a:solidFill>
                  </a:rPr>
                  <a:t>Grupo B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30%;45%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5E1D-E934-4333-8321-A9D0904FD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3509772" cy="3931920"/>
              </a:xfrm>
              <a:blipFill>
                <a:blip r:embed="rId2"/>
                <a:stretch>
                  <a:fillRect l="-191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B0DD942-7E90-4B8D-B9E1-D88B0052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820635"/>
            <a:ext cx="6909577" cy="521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1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DFA-2133-44F5-AEEE-AC090327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000" dirty="0"/>
              <a:t>Teste A</a:t>
            </a:r>
            <a:r>
              <a:rPr lang="en-US" sz="4000" dirty="0"/>
              <a:t>/B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5E1D-E934-4333-8321-A9D0904FDF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3509772" cy="3931920"/>
              </a:xfrm>
            </p:spPr>
            <p:txBody>
              <a:bodyPr vert="horz" lIns="45720" tIns="45720" rIns="45720" bIns="45720" rtlCol="0">
                <a:normAutofit/>
              </a:bodyPr>
              <a:lstStyle/>
              <a:p>
                <a:r>
                  <a:rPr lang="en-US" sz="1600" dirty="0" err="1"/>
                  <a:t>Intervalo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confian</a:t>
                </a:r>
                <a:r>
                  <a:rPr lang="pt-BR" sz="1600" dirty="0"/>
                  <a:t>ça...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dirty="0"/>
                  <a:t>Para o </a:t>
                </a:r>
                <a:r>
                  <a:rPr lang="pt-BR" sz="1600" b="1" dirty="0">
                    <a:solidFill>
                      <a:srgbClr val="FFC000"/>
                    </a:solidFill>
                  </a:rPr>
                  <a:t>Grupo A</a:t>
                </a:r>
                <a:r>
                  <a:rPr lang="pt-BR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15%;</m:t>
                        </m:r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25%</m:t>
                        </m:r>
                      </m:e>
                    </m:d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Para o </a:t>
                </a:r>
                <a:r>
                  <a:rPr lang="en-US" sz="1600" dirty="0">
                    <a:solidFill>
                      <a:srgbClr val="1CADE4"/>
                    </a:solidFill>
                  </a:rPr>
                  <a:t>Grupo B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30%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;45%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b="1" dirty="0" err="1">
                    <a:solidFill>
                      <a:srgbClr val="0070C0"/>
                    </a:solidFill>
                  </a:rPr>
                  <a:t>Melhor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pintar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o site de Azul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65E1D-E934-4333-8321-A9D0904FD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3509772" cy="3931920"/>
              </a:xfrm>
              <a:blipFill>
                <a:blip r:embed="rId2"/>
                <a:stretch>
                  <a:fillRect l="-1910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B0DD942-7E90-4B8D-B9E1-D88B0052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820635"/>
            <a:ext cx="6909577" cy="521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B3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8406F1-BD30-4CEE-A825-7569BF96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Inovação na Amazon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F339-194E-4A1D-A7C8-339F00D8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PT Sans"/>
              </a:rPr>
              <a:t>To be innovative you have to experiment. </a:t>
            </a:r>
            <a:r>
              <a:rPr lang="en-US" b="0" i="0" dirty="0">
                <a:solidFill>
                  <a:srgbClr val="FFFF00"/>
                </a:solidFill>
                <a:effectLst/>
                <a:latin typeface="PT Sans"/>
              </a:rPr>
              <a:t>If you want to have more invention you need to do more experiments per week, per month, per year, per decade</a:t>
            </a:r>
            <a:r>
              <a:rPr lang="en-US" b="0" i="0" dirty="0">
                <a:solidFill>
                  <a:srgbClr val="FFFFFF"/>
                </a:solidFill>
                <a:effectLst/>
                <a:latin typeface="PT Sans"/>
              </a:rPr>
              <a:t>. It’s that simple. You cannot invent without experimenting and here’s the other thing about experiments, lots of them fail. If you know it’s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PT Sans"/>
              </a:rPr>
              <a:t>gonna</a:t>
            </a:r>
            <a:r>
              <a:rPr lang="en-US" b="0" i="0" dirty="0">
                <a:solidFill>
                  <a:srgbClr val="FFFFFF"/>
                </a:solidFill>
                <a:effectLst/>
                <a:latin typeface="PT Sans"/>
              </a:rPr>
              <a:t> work in advance it is not an experiment.</a:t>
            </a:r>
          </a:p>
          <a:p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DD547294-4145-4823-B8D3-D96373038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4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4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F1938-8A84-46ED-8F79-96B77000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Multi-armed bandits</a:t>
            </a:r>
            <a:br>
              <a:rPr lang="en-US" spc="200" dirty="0">
                <a:solidFill>
                  <a:srgbClr val="FFFFFF"/>
                </a:solidFill>
              </a:rPr>
            </a:br>
            <a:r>
              <a:rPr lang="en-US" sz="2800" spc="200" dirty="0" err="1">
                <a:solidFill>
                  <a:srgbClr val="FFFFFF"/>
                </a:solidFill>
              </a:rPr>
              <a:t>Heurística</a:t>
            </a:r>
            <a:r>
              <a:rPr lang="en-US" sz="2800" spc="200" dirty="0">
                <a:solidFill>
                  <a:srgbClr val="FFFFFF"/>
                </a:solidFill>
              </a:rPr>
              <a:t> UCB (Upper Confidence Bound)</a:t>
            </a:r>
            <a:endParaRPr lang="en-US" spc="200" dirty="0">
              <a:solidFill>
                <a:srgbClr val="FFFFFF"/>
              </a:solidFill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4C043EA-5505-46BE-81E9-5FE1BBBFE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3472" y="933826"/>
            <a:ext cx="5369052" cy="318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6F4FF7EE-6BEB-4903-AE9B-F63202D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46682"/>
            <a:ext cx="5341140" cy="35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1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19CD-1229-4865-B937-C09BE710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mentirinha </a:t>
            </a:r>
            <a:br>
              <a:rPr lang="pt-BR" dirty="0"/>
            </a:br>
            <a:r>
              <a:rPr lang="pt-BR" dirty="0"/>
              <a:t>que os livros contam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C2DB-9927-4D8A-AC0C-A6A01426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74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E585-665E-4D06-A5EF-C10EC075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pt-BR" dirty="0"/>
              <a:t>álculo do tamanho da amostra</a:t>
            </a:r>
            <a:br>
              <a:rPr lang="pt-BR" dirty="0"/>
            </a:br>
            <a:r>
              <a:rPr lang="pt-BR" sz="2800" dirty="0">
                <a:solidFill>
                  <a:srgbClr val="0070C0"/>
                </a:solidFill>
              </a:rPr>
              <a:t>Qual é o tamanho da amostra que precisamos para estimar uma média populacional com determinada margem de erro</a:t>
            </a:r>
            <a:r>
              <a:rPr lang="en-US" sz="2800" dirty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1C13-07F5-4037-B7C8-BD5E62D83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1C13-07F5-4037-B7C8-BD5E62D83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68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E585-665E-4D06-A5EF-C10EC075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pt-BR" dirty="0"/>
              <a:t>álculo do tamanho da amostra</a:t>
            </a:r>
            <a:br>
              <a:rPr lang="pt-BR" dirty="0"/>
            </a:br>
            <a:r>
              <a:rPr lang="pt-BR" sz="2800" dirty="0">
                <a:solidFill>
                  <a:srgbClr val="C00000"/>
                </a:solidFill>
              </a:rPr>
              <a:t>Qual é o tamanho da amostra que precisamos para estimar uma média populacional com determinada margem de erro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1C13-07F5-4037-B7C8-BD5E62D83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∴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11C13-07F5-4037-B7C8-BD5E62D83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19A842-2D21-48DC-ADF9-D48BC860D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See the source image">
            <a:extLst>
              <a:ext uri="{FF2B5EF4-FFF2-40B4-BE49-F238E27FC236}">
                <a16:creationId xmlns:a16="http://schemas.microsoft.com/office/drawing/2014/main" id="{263A4573-AD9B-4923-B1EB-C689D431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40" y="762000"/>
            <a:ext cx="42005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6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324EBF-40BD-493C-BB8F-42F5A791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4603" y="2276475"/>
                <a:ext cx="972007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Buscamos uma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dirty="0"/>
                  <a:t> para somar e subtrair da média amostral.</a:t>
                </a:r>
              </a:p>
              <a:p>
                <a:pPr marL="0" indent="0">
                  <a:buNone/>
                </a:pPr>
                <a:r>
                  <a:rPr lang="pt-BR" dirty="0"/>
                  <a:t>A idéia é que o intervalo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contenha</a:t>
                </a:r>
                <a:r>
                  <a:rPr lang="en-US" dirty="0"/>
                  <a:t> a media </a:t>
                </a:r>
                <a:r>
                  <a:rPr lang="en-US" dirty="0" err="1"/>
                  <a:t>populacional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603" y="2276475"/>
                <a:ext cx="9720073" cy="4023360"/>
              </a:xfrm>
              <a:blipFill>
                <a:blip r:embed="rId2"/>
                <a:stretch>
                  <a:fillRect l="-125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3E3F3D-021E-4C20-8E4A-C0FC2863AD1D}"/>
              </a:ext>
            </a:extLst>
          </p:cNvPr>
          <p:cNvCxnSpPr/>
          <p:nvPr/>
        </p:nvCxnSpPr>
        <p:spPr>
          <a:xfrm>
            <a:off x="1695450" y="5153025"/>
            <a:ext cx="8591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CB312A-C2F8-494F-9362-26B68DCA3FC8}"/>
              </a:ext>
            </a:extLst>
          </p:cNvPr>
          <p:cNvCxnSpPr>
            <a:cxnSpLocks/>
          </p:cNvCxnSpPr>
          <p:nvPr/>
        </p:nvCxnSpPr>
        <p:spPr>
          <a:xfrm flipH="1">
            <a:off x="3467100" y="5153025"/>
            <a:ext cx="4086225" cy="895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0FE8DC8-1EA2-430D-90FC-54C5FF065C49}"/>
                  </a:ext>
                </a:extLst>
              </p:cNvPr>
              <p:cNvSpPr/>
              <p:nvPr/>
            </p:nvSpPr>
            <p:spPr>
              <a:xfrm>
                <a:off x="6333935" y="4929188"/>
                <a:ext cx="447678" cy="44767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0FE8DC8-1EA2-430D-90FC-54C5FF065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35" y="4929188"/>
                <a:ext cx="447678" cy="4476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A662E072-9519-4DB6-8143-F005B8D36CE7}"/>
              </a:ext>
            </a:extLst>
          </p:cNvPr>
          <p:cNvSpPr/>
          <p:nvPr/>
        </p:nvSpPr>
        <p:spPr>
          <a:xfrm>
            <a:off x="5410199" y="4161853"/>
            <a:ext cx="2314575" cy="6953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1A4E5D18-08B1-4371-9524-AA2C4E614569}"/>
              </a:ext>
            </a:extLst>
          </p:cNvPr>
          <p:cNvSpPr/>
          <p:nvPr/>
        </p:nvSpPr>
        <p:spPr>
          <a:xfrm flipH="1">
            <a:off x="3276599" y="4152899"/>
            <a:ext cx="2314575" cy="6953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7C7AE7-B42B-459D-9CDE-296958E3395B}"/>
                  </a:ext>
                </a:extLst>
              </p:cNvPr>
              <p:cNvSpPr/>
              <p:nvPr/>
            </p:nvSpPr>
            <p:spPr>
              <a:xfrm>
                <a:off x="5257798" y="4953000"/>
                <a:ext cx="447678" cy="44767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7C7AE7-B42B-459D-9CDE-296958E33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4953000"/>
                <a:ext cx="447678" cy="4476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77E602-D56C-4679-9C2D-8E30F2FA5821}"/>
                  </a:ext>
                </a:extLst>
              </p:cNvPr>
              <p:cNvSpPr txBox="1"/>
              <p:nvPr/>
            </p:nvSpPr>
            <p:spPr>
              <a:xfrm>
                <a:off x="5991225" y="3314986"/>
                <a:ext cx="9525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77E602-D56C-4679-9C2D-8E30F2FA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25" y="3314986"/>
                <a:ext cx="9525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2F249-1A45-46A1-B2D3-77616895706A}"/>
                  </a:ext>
                </a:extLst>
              </p:cNvPr>
              <p:cNvSpPr txBox="1"/>
              <p:nvPr/>
            </p:nvSpPr>
            <p:spPr>
              <a:xfrm>
                <a:off x="3848100" y="3305461"/>
                <a:ext cx="9525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2F249-1A45-46A1-B2D3-77616895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3305461"/>
                <a:ext cx="9525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52CF06-A594-462F-9B6E-7B771CC3853E}"/>
              </a:ext>
            </a:extLst>
          </p:cNvPr>
          <p:cNvCxnSpPr/>
          <p:nvPr/>
        </p:nvCxnSpPr>
        <p:spPr>
          <a:xfrm>
            <a:off x="3467100" y="4953000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2456BF-2642-496B-AA55-B3EAC4E1E5F3}"/>
              </a:ext>
            </a:extLst>
          </p:cNvPr>
          <p:cNvCxnSpPr/>
          <p:nvPr/>
        </p:nvCxnSpPr>
        <p:spPr>
          <a:xfrm>
            <a:off x="7553325" y="4929188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2EFDA2-5AE2-4C3C-B8B9-29E726CDD1DA}"/>
                  </a:ext>
                </a:extLst>
              </p:cNvPr>
              <p:cNvSpPr txBox="1"/>
              <p:nvPr/>
            </p:nvSpPr>
            <p:spPr>
              <a:xfrm>
                <a:off x="3049996" y="5581650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2EFDA2-5AE2-4C3C-B8B9-29E726CD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96" y="5581650"/>
                <a:ext cx="7981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E122CC-581C-4C86-9A49-F0F22EE06722}"/>
                  </a:ext>
                </a:extLst>
              </p:cNvPr>
              <p:cNvSpPr txBox="1"/>
              <p:nvPr/>
            </p:nvSpPr>
            <p:spPr>
              <a:xfrm>
                <a:off x="7145746" y="5648325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E122CC-581C-4C86-9A49-F0F22EE06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46" y="5648325"/>
                <a:ext cx="798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6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324EBF-40BD-493C-BB8F-42F5A791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3498176" cy="40233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Como </a:t>
                </a:r>
                <a:r>
                  <a:rPr lang="en-US" dirty="0" err="1"/>
                  <a:t>esse</a:t>
                </a:r>
                <a:r>
                  <a:rPr lang="en-US" dirty="0"/>
                  <a:t> </a:t>
                </a:r>
                <a:r>
                  <a:rPr lang="en-US" dirty="0" err="1"/>
                  <a:t>interva</a:t>
                </a:r>
                <a:r>
                  <a:rPr lang="pt-BR" dirty="0"/>
                  <a:t>lo é calculado a partir de uma amostra aleatória, nunca podemos ter certeza de que ele contém a média populacional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...</a:t>
                </a:r>
              </a:p>
              <a:p>
                <a:pPr marL="0" indent="0">
                  <a:buNone/>
                </a:pPr>
                <a:r>
                  <a:rPr lang="pt-BR" dirty="0"/>
                  <a:t>... Mas queremos que haja uma </a:t>
                </a:r>
                <a:r>
                  <a:rPr lang="pt-BR" dirty="0">
                    <a:solidFill>
                      <a:srgbClr val="0070C0"/>
                    </a:solidFill>
                  </a:rPr>
                  <a:t>probabilidade alta</a:t>
                </a:r>
                <a:r>
                  <a:rPr lang="pt-BR" dirty="0"/>
                  <a:t> dele conter a média populacional.</a:t>
                </a:r>
              </a:p>
              <a:p>
                <a:pPr marL="0" indent="0">
                  <a:buNone/>
                </a:pPr>
                <a:r>
                  <a:rPr lang="pt-BR" dirty="0"/>
                  <a:t>Chamaremos essa probabilidade de </a:t>
                </a:r>
                <a:r>
                  <a:rPr lang="pt-BR" dirty="0">
                    <a:solidFill>
                      <a:srgbClr val="0070C0"/>
                    </a:solidFill>
                  </a:rPr>
                  <a:t>nível de confiança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52B5254-1D6F-48E5-8F45-525573C0A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3498176" cy="4023360"/>
              </a:xfrm>
              <a:blipFill>
                <a:blip r:embed="rId2"/>
                <a:stretch>
                  <a:fillRect l="-3484" t="-2576" r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62B32A-BBE7-43EF-B132-3A6BBB7F501B}"/>
              </a:ext>
            </a:extLst>
          </p:cNvPr>
          <p:cNvCxnSpPr>
            <a:cxnSpLocks/>
          </p:cNvCxnSpPr>
          <p:nvPr/>
        </p:nvCxnSpPr>
        <p:spPr>
          <a:xfrm flipH="1">
            <a:off x="6104988" y="2489726"/>
            <a:ext cx="2945587" cy="447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981B9-05CB-40BC-ACB2-A6D4CFAEAE15}"/>
                  </a:ext>
                </a:extLst>
              </p:cNvPr>
              <p:cNvSpPr/>
              <p:nvPr/>
            </p:nvSpPr>
            <p:spPr>
              <a:xfrm>
                <a:off x="8335718" y="2267575"/>
                <a:ext cx="447678" cy="44767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981B9-05CB-40BC-ACB2-A6D4CFAEA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18" y="2267575"/>
                <a:ext cx="447678" cy="4476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E42BE5-D86A-46C2-A758-91B4265AB419}"/>
                  </a:ext>
                </a:extLst>
              </p:cNvPr>
              <p:cNvSpPr/>
              <p:nvPr/>
            </p:nvSpPr>
            <p:spPr>
              <a:xfrm>
                <a:off x="7259581" y="2291387"/>
                <a:ext cx="447678" cy="44767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E42BE5-D86A-46C2-A758-91B4265AB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81" y="2291387"/>
                <a:ext cx="447678" cy="4476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D7BA71-BFC1-4358-9CBA-12F106D8B1D6}"/>
              </a:ext>
            </a:extLst>
          </p:cNvPr>
          <p:cNvCxnSpPr/>
          <p:nvPr/>
        </p:nvCxnSpPr>
        <p:spPr>
          <a:xfrm>
            <a:off x="6104988" y="2291387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7C9965-5503-4F5A-B188-4514795D5C0C}"/>
              </a:ext>
            </a:extLst>
          </p:cNvPr>
          <p:cNvCxnSpPr/>
          <p:nvPr/>
        </p:nvCxnSpPr>
        <p:spPr>
          <a:xfrm>
            <a:off x="9058152" y="2267575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C4CB4F-A4A3-4661-B6AE-70EEC1EAA742}"/>
              </a:ext>
            </a:extLst>
          </p:cNvPr>
          <p:cNvCxnSpPr/>
          <p:nvPr/>
        </p:nvCxnSpPr>
        <p:spPr>
          <a:xfrm>
            <a:off x="7271181" y="3209102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69E7D-E248-4BF0-955A-B300FDD2CAF3}"/>
              </a:ext>
            </a:extLst>
          </p:cNvPr>
          <p:cNvCxnSpPr/>
          <p:nvPr/>
        </p:nvCxnSpPr>
        <p:spPr>
          <a:xfrm>
            <a:off x="10204471" y="3185290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08988-E234-491F-9ACC-684D4F6BE5FE}"/>
              </a:ext>
            </a:extLst>
          </p:cNvPr>
          <p:cNvCxnSpPr>
            <a:cxnSpLocks/>
          </p:cNvCxnSpPr>
          <p:nvPr/>
        </p:nvCxnSpPr>
        <p:spPr>
          <a:xfrm flipH="1">
            <a:off x="5455636" y="4257265"/>
            <a:ext cx="2595150" cy="895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C752999-AEAB-408B-B29C-B0D90871BD43}"/>
                  </a:ext>
                </a:extLst>
              </p:cNvPr>
              <p:cNvSpPr/>
              <p:nvPr/>
            </p:nvSpPr>
            <p:spPr>
              <a:xfrm>
                <a:off x="8322470" y="4033428"/>
                <a:ext cx="447678" cy="44767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C752999-AEAB-408B-B29C-B0D90871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70" y="4033428"/>
                <a:ext cx="447678" cy="4476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72916C-8A08-4A08-B2F1-A71663147469}"/>
                  </a:ext>
                </a:extLst>
              </p:cNvPr>
              <p:cNvSpPr/>
              <p:nvPr/>
            </p:nvSpPr>
            <p:spPr>
              <a:xfrm>
                <a:off x="6665214" y="4051853"/>
                <a:ext cx="447678" cy="44767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72916C-8A08-4A08-B2F1-A7166314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14" y="4051853"/>
                <a:ext cx="447678" cy="4476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918E42-3F4F-420F-A3FD-69E08CA8F5EE}"/>
              </a:ext>
            </a:extLst>
          </p:cNvPr>
          <p:cNvCxnSpPr/>
          <p:nvPr/>
        </p:nvCxnSpPr>
        <p:spPr>
          <a:xfrm>
            <a:off x="5455635" y="4057240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66A128-D562-4695-9B45-F47695ABFE95}"/>
              </a:ext>
            </a:extLst>
          </p:cNvPr>
          <p:cNvCxnSpPr/>
          <p:nvPr/>
        </p:nvCxnSpPr>
        <p:spPr>
          <a:xfrm>
            <a:off x="8050786" y="3975652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D81610-497E-46E7-8F3B-85C34212D64A}"/>
              </a:ext>
            </a:extLst>
          </p:cNvPr>
          <p:cNvSpPr txBox="1"/>
          <p:nvPr/>
        </p:nvSpPr>
        <p:spPr>
          <a:xfrm>
            <a:off x="9706684" y="48258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875429-8139-4BA0-AD5B-328670E49C8E}"/>
              </a:ext>
            </a:extLst>
          </p:cNvPr>
          <p:cNvCxnSpPr>
            <a:cxnSpLocks/>
          </p:cNvCxnSpPr>
          <p:nvPr/>
        </p:nvCxnSpPr>
        <p:spPr>
          <a:xfrm flipH="1">
            <a:off x="6515100" y="5735397"/>
            <a:ext cx="3023452" cy="17908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E8A140-F5F5-45E5-B1CE-8787698DEDF1}"/>
                  </a:ext>
                </a:extLst>
              </p:cNvPr>
              <p:cNvSpPr/>
              <p:nvPr/>
            </p:nvSpPr>
            <p:spPr>
              <a:xfrm>
                <a:off x="8319161" y="5511043"/>
                <a:ext cx="447678" cy="44767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BE8A140-F5F5-45E5-B1CE-8787698DE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61" y="5511043"/>
                <a:ext cx="447678" cy="4476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EB08649-D14D-4609-9541-42860A28FF7F}"/>
                  </a:ext>
                </a:extLst>
              </p:cNvPr>
              <p:cNvSpPr/>
              <p:nvPr/>
            </p:nvSpPr>
            <p:spPr>
              <a:xfrm>
                <a:off x="7673303" y="5529468"/>
                <a:ext cx="447678" cy="44767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EB08649-D14D-4609-9541-42860A28F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303" y="5529468"/>
                <a:ext cx="447678" cy="4476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56FB5F-3E85-46A2-8079-F3CDB358B9CB}"/>
              </a:ext>
            </a:extLst>
          </p:cNvPr>
          <p:cNvCxnSpPr/>
          <p:nvPr/>
        </p:nvCxnSpPr>
        <p:spPr>
          <a:xfrm>
            <a:off x="6522339" y="5525535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7CFE27-73DF-4088-951F-514075B50954}"/>
              </a:ext>
            </a:extLst>
          </p:cNvPr>
          <p:cNvCxnSpPr>
            <a:cxnSpLocks/>
          </p:cNvCxnSpPr>
          <p:nvPr/>
        </p:nvCxnSpPr>
        <p:spPr>
          <a:xfrm flipH="1">
            <a:off x="7259581" y="3427909"/>
            <a:ext cx="2945587" cy="4477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5E9B18-3F41-4223-B34D-53C39F6DF8C7}"/>
              </a:ext>
            </a:extLst>
          </p:cNvPr>
          <p:cNvCxnSpPr/>
          <p:nvPr/>
        </p:nvCxnSpPr>
        <p:spPr>
          <a:xfrm>
            <a:off x="9538551" y="5511043"/>
            <a:ext cx="0" cy="52387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F2C670-FC45-4FCC-8DB1-513FD0C7BAAA}"/>
              </a:ext>
            </a:extLst>
          </p:cNvPr>
          <p:cNvSpPr txBox="1"/>
          <p:nvPr/>
        </p:nvSpPr>
        <p:spPr>
          <a:xfrm>
            <a:off x="7712232" y="4849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8DC841-CA9B-42B6-B786-ECB755C78B51}"/>
                  </a:ext>
                </a:extLst>
              </p:cNvPr>
              <p:cNvSpPr/>
              <p:nvPr/>
            </p:nvSpPr>
            <p:spPr>
              <a:xfrm>
                <a:off x="8319155" y="3185290"/>
                <a:ext cx="447678" cy="44767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8DC841-CA9B-42B6-B786-ECB755C78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55" y="3185290"/>
                <a:ext cx="447678" cy="4476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0134A1-6CA6-42A2-93A0-35F56221A51C}"/>
                  </a:ext>
                </a:extLst>
              </p:cNvPr>
              <p:cNvSpPr/>
              <p:nvPr/>
            </p:nvSpPr>
            <p:spPr>
              <a:xfrm>
                <a:off x="9012919" y="3220803"/>
                <a:ext cx="447678" cy="447674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E0134A1-6CA6-42A2-93A0-35F56221A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919" y="3220803"/>
                <a:ext cx="447678" cy="4476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E9088ADB-833A-4BC2-A297-A4C9DBCB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730" y="1957698"/>
            <a:ext cx="808282" cy="7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ee the source image">
            <a:extLst>
              <a:ext uri="{FF2B5EF4-FFF2-40B4-BE49-F238E27FC236}">
                <a16:creationId xmlns:a16="http://schemas.microsoft.com/office/drawing/2014/main" id="{9CF53F47-C90E-424A-91F4-4EE46C23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780" y="2976873"/>
            <a:ext cx="808282" cy="7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See the source image">
            <a:extLst>
              <a:ext uri="{FF2B5EF4-FFF2-40B4-BE49-F238E27FC236}">
                <a16:creationId xmlns:a16="http://schemas.microsoft.com/office/drawing/2014/main" id="{1F3B2C45-1DE8-4A42-B8B3-2F11E7ED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30" y="5339073"/>
            <a:ext cx="808282" cy="7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991711BA-E192-404C-AE9A-F57602DF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01" y="4035493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7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324EBF-40BD-493C-BB8F-42F5A791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2B5254-1D6F-48E5-8F45-525573C0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Ou seja: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8C7EF-121C-4B4D-A05D-DB5AE53A134D}"/>
                  </a:ext>
                </a:extLst>
              </p:cNvPr>
              <p:cNvSpPr txBox="1"/>
              <p:nvPr/>
            </p:nvSpPr>
            <p:spPr>
              <a:xfrm>
                <a:off x="3662362" y="2967335"/>
                <a:ext cx="5053013" cy="92333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/>
                  <a:t>Queremos encontrar uma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tal</a:t>
                </a:r>
                <a:r>
                  <a:rPr lang="en-US" dirty="0"/>
                  <a:t> que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38C7EF-121C-4B4D-A05D-DB5AE53A1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362" y="2967335"/>
                <a:ext cx="505301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</a:t>
                </a:r>
                <a:r>
                  <a:rPr lang="en-US" dirty="0" err="1"/>
                  <a:t>subtrair</a:t>
                </a:r>
                <a:r>
                  <a:rPr lang="en-US" dirty="0"/>
                  <a:t> a m</a:t>
                </a:r>
                <a:r>
                  <a:rPr lang="pt-BR" dirty="0"/>
                  <a:t>édia amostral de todos os termos da inequação: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</a:t>
                </a:r>
                <a:r>
                  <a:rPr lang="en-US" dirty="0" err="1"/>
                  <a:t>multiplicar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termos</a:t>
                </a:r>
                <a:r>
                  <a:rPr lang="en-US" dirty="0"/>
                  <a:t> da </a:t>
                </a:r>
                <a:r>
                  <a:rPr lang="en-US" dirty="0" err="1"/>
                  <a:t>inequa</a:t>
                </a:r>
                <a:r>
                  <a:rPr lang="pt-BR" dirty="0"/>
                  <a:t>ção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Vamos</a:t>
                </a:r>
                <a:r>
                  <a:rPr lang="en-US" dirty="0"/>
                  <a:t> divider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termos</a:t>
                </a:r>
                <a:r>
                  <a:rPr lang="en-US" dirty="0"/>
                  <a:t> dessa </a:t>
                </a:r>
                <a:r>
                  <a:rPr lang="en-US" dirty="0" err="1"/>
                  <a:t>inequa</a:t>
                </a:r>
                <a:r>
                  <a:rPr lang="pt-BR" dirty="0"/>
                  <a:t>ção por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88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Pelo</a:t>
                </a:r>
                <a:r>
                  <a:rPr lang="en-US" dirty="0"/>
                  <a:t> </a:t>
                </a:r>
                <a:r>
                  <a:rPr lang="en-US" dirty="0" err="1"/>
                  <a:t>Teorema</a:t>
                </a:r>
                <a:r>
                  <a:rPr lang="en-US" dirty="0"/>
                  <a:t> do </a:t>
                </a:r>
                <a:r>
                  <a:rPr lang="en-US" dirty="0" err="1"/>
                  <a:t>Limite</a:t>
                </a:r>
                <a:r>
                  <a:rPr lang="en-US" dirty="0"/>
                  <a:t> Central,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significa</a:t>
                </a:r>
                <a:r>
                  <a:rPr lang="en-US" dirty="0"/>
                  <a:t>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Assim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3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31A7-ECEE-4046-BAB2-F7B1D10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pouco</a:t>
            </a:r>
            <a:r>
              <a:rPr lang="en-US" dirty="0"/>
              <a:t> de </a:t>
            </a:r>
            <a:r>
              <a:rPr lang="en-US" dirty="0" err="1"/>
              <a:t>matemática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Queremos</a:t>
                </a:r>
                <a:r>
                  <a:rPr lang="en-US" dirty="0"/>
                  <a:t> que </a:t>
                </a: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seja</a:t>
                </a:r>
                <a:r>
                  <a:rPr lang="en-US" dirty="0"/>
                  <a:t> </a:t>
                </a:r>
                <a:r>
                  <a:rPr lang="en-US" dirty="0" err="1"/>
                  <a:t>igual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Com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tabela</a:t>
                </a:r>
                <a:r>
                  <a:rPr lang="en-US" dirty="0"/>
                  <a:t> de </a:t>
                </a:r>
                <a:r>
                  <a:rPr lang="en-US" dirty="0" err="1"/>
                  <a:t>distribui</a:t>
                </a:r>
                <a:r>
                  <a:rPr lang="pt-BR" dirty="0"/>
                  <a:t>ção normal (ou com um computador), podemos encontrar qual 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pt-BR" dirty="0"/>
                  <a:t>í, para encontrar a margem de erro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basta </a:t>
                </a:r>
                <a:r>
                  <a:rPr lang="en-US" dirty="0" err="1"/>
                  <a:t>fazer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69C12-9C3A-46BD-948D-113C75030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9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dirty="0" err="1">
                    <a:solidFill>
                      <a:srgbClr val="FFFFFF"/>
                    </a:solidFill>
                  </a:rPr>
                  <a:t>Intervalo</a:t>
                </a:r>
                <a:r>
                  <a:rPr lang="en-US" dirty="0">
                    <a:solidFill>
                      <a:srgbClr val="FFFFFF"/>
                    </a:solidFill>
                  </a:rPr>
                  <a:t> de </a:t>
                </a:r>
                <a:r>
                  <a:rPr lang="en-US" dirty="0" err="1">
                    <a:solidFill>
                      <a:srgbClr val="FFFFFF"/>
                    </a:solidFill>
                  </a:rPr>
                  <a:t>confian</a:t>
                </a:r>
                <a:r>
                  <a:rPr lang="pt-BR" dirty="0">
                    <a:solidFill>
                      <a:srgbClr val="FFFFFF"/>
                    </a:solidFill>
                  </a:rPr>
                  <a:t>ça para a média populacional com nível de confiança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0F7B06-60C9-45CD-8575-202FD03F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4788" y="804333"/>
                <a:ext cx="3391900" cy="5249334"/>
              </a:xfrm>
              <a:blipFill>
                <a:blip r:embed="rId2"/>
                <a:stretch>
                  <a:fillRect l="-2873" r="-1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 err="1"/>
                  <a:t>Onde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é o valor para o qual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7EEBA-0294-434D-837B-ADCEDC1E4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1048" y="804333"/>
                <a:ext cx="6306003" cy="5249334"/>
              </a:xfr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28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3373</TotalTime>
  <Words>1059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Freestyle Script</vt:lpstr>
      <vt:lpstr>PT Sans</vt:lpstr>
      <vt:lpstr>Tw Cen MT</vt:lpstr>
      <vt:lpstr>Tw Cen MT Condensed</vt:lpstr>
      <vt:lpstr>Wingdings</vt:lpstr>
      <vt:lpstr>Wingdings 3</vt:lpstr>
      <vt:lpstr>Integral</vt:lpstr>
      <vt:lpstr>Intervalos de confiança para a média populacional</vt:lpstr>
      <vt:lpstr>Motivação</vt:lpstr>
      <vt:lpstr>Objetivo</vt:lpstr>
      <vt:lpstr>Objetivo</vt:lpstr>
      <vt:lpstr>Objetivo</vt:lpstr>
      <vt:lpstr>Um pouco de matemática</vt:lpstr>
      <vt:lpstr>Um pouco de matemática</vt:lpstr>
      <vt:lpstr>Um pouco de matemática</vt:lpstr>
      <vt:lpstr>Intervalo de confiança para a média populacional com nível de confiança γ</vt:lpstr>
      <vt:lpstr>Caso particular: Intervalo de confiança para a média com 95% de confiança</vt:lpstr>
      <vt:lpstr>Interpretação do Intervalo de confiança (exemplo com γ=95%)</vt:lpstr>
      <vt:lpstr>Interpretação da fórmula</vt:lpstr>
      <vt:lpstr>Por que a margem de erro aumenta com o nível de confiança?  Explicação intuitiva</vt:lpstr>
      <vt:lpstr>Intervalo de confiança para a média populacional com nível de confiança γ</vt:lpstr>
      <vt:lpstr>Intervalo de confiança para a média populacional com nível de confiança γ</vt:lpstr>
      <vt:lpstr>A distribuição t de Student</vt:lpstr>
      <vt:lpstr>A distribuição t de Student</vt:lpstr>
      <vt:lpstr>Intervalo de confiança para a média populacional com nível de confiança γ (o caso mais realista)</vt:lpstr>
      <vt:lpstr>Por que “Student”?</vt:lpstr>
      <vt:lpstr>Teste A/B</vt:lpstr>
      <vt:lpstr>Teste A/B</vt:lpstr>
      <vt:lpstr>Inovação na Amazon</vt:lpstr>
      <vt:lpstr>Multi-armed bandits Heurística UCB (Upper Confidence Bound)</vt:lpstr>
      <vt:lpstr>Uma mentirinha  que os livros contam</vt:lpstr>
      <vt:lpstr>Cálculo do tamanho da amostra Qual é o tamanho da amostra que precisamos para estimar uma média populacional com determinada margem de erro?</vt:lpstr>
      <vt:lpstr>Cálculo do tamanho da amostra Qual é o tamanho da amostra que precisamos para estimar uma média populacional com determinada margem de erro?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confiança para a média populacional</dc:title>
  <dc:creator>Felipe Buchbinder</dc:creator>
  <cp:lastModifiedBy>Felipe Buchbinder</cp:lastModifiedBy>
  <cp:revision>38</cp:revision>
  <dcterms:created xsi:type="dcterms:W3CDTF">2021-06-06T02:33:53Z</dcterms:created>
  <dcterms:modified xsi:type="dcterms:W3CDTF">2021-06-19T02:51:07Z</dcterms:modified>
</cp:coreProperties>
</file>